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71" r:id="rId5"/>
    <p:sldId id="272" r:id="rId6"/>
    <p:sldId id="273" r:id="rId7"/>
    <p:sldId id="274" r:id="rId8"/>
    <p:sldId id="275" r:id="rId9"/>
    <p:sldId id="279" r:id="rId10"/>
    <p:sldId id="28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/>
      <a:tcStyle>
        <a:tcBdr/>
        <a:fill>
          <a:solidFill>
            <a:srgbClr val="E7E7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/>
      <a:tcStyle>
        <a:tcBdr/>
        <a:fill>
          <a:solidFill>
            <a:srgbClr val="EF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/>
      <a:tcStyle>
        <a:tcBdr/>
        <a:fill>
          <a:solidFill>
            <a:srgbClr val="EBEE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/>
      <a:tcStyle>
        <a:tcBdr/>
        <a:fill>
          <a:solidFill>
            <a:srgbClr val="2A399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/>
      <a:tcStyle>
        <a:tcBdr/>
        <a:fill>
          <a:solidFill>
            <a:srgbClr val="E7E7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45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9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Thiago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34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Vincnet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2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Joe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94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Shuaihao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42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6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17" name="Shape 17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 rot="10800000" flipH="1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598100" y="1775222"/>
            <a:ext cx="8222100" cy="838804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088" y="2715909"/>
            <a:ext cx="8222100" cy="432904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228600" indent="9144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228600" indent="1371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228600" indent="18288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70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116" name="Shape 71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17" name="Shape 72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18" name="Shape 73"/>
            <p:cNvSpPr/>
            <p:nvPr/>
          </p:nvSpPr>
          <p:spPr>
            <a:xfrm rot="10800000" flipH="1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19" name="Shape 74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20" name="Shape 75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</p:grp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11698" y="1256049"/>
            <a:ext cx="8520604" cy="2030703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369224"/>
            <a:ext cx="8520604" cy="1281904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30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41" name="Shape 31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42" name="Shape 32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43" name="Shape 33"/>
            <p:cNvSpPr/>
            <p:nvPr/>
          </p:nvSpPr>
          <p:spPr>
            <a:xfrm rot="10800000" flipH="1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44" name="Shape 34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45" name="Shape 35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</p:grp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598100" y="2152344"/>
            <a:ext cx="8222100" cy="838803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229975"/>
            <a:ext cx="3999904" cy="33390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41"/>
          <p:cNvSpPr txBox="1">
            <a:spLocks noGrp="1"/>
          </p:cNvSpPr>
          <p:nvPr>
            <p:ph type="body" sz="half" idx="13"/>
          </p:nvPr>
        </p:nvSpPr>
        <p:spPr>
          <a:xfrm>
            <a:off x="4832396" y="1229971"/>
            <a:ext cx="3999906" cy="33390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465804"/>
            <a:ext cx="2808004" cy="31032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51"/>
          <p:cNvGrpSpPr/>
          <p:nvPr/>
        </p:nvGrpSpPr>
        <p:grpSpPr>
          <a:xfrm>
            <a:off x="6098375" y="0"/>
            <a:ext cx="3045631" cy="2030580"/>
            <a:chOff x="0" y="0"/>
            <a:chExt cx="3045630" cy="2030579"/>
          </a:xfrm>
        </p:grpSpPr>
        <p:sp>
          <p:nvSpPr>
            <p:cNvPr id="82" name="Shape 52"/>
            <p:cNvSpPr/>
            <p:nvPr/>
          </p:nvSpPr>
          <p:spPr>
            <a:xfrm>
              <a:off x="2030427" y="10"/>
              <a:ext cx="1015204" cy="10152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83" name="Shape 53"/>
            <p:cNvSpPr/>
            <p:nvPr/>
          </p:nvSpPr>
          <p:spPr>
            <a:xfrm flipH="1">
              <a:off x="1015086" y="0"/>
              <a:ext cx="1015206" cy="101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84" name="Shape 54"/>
            <p:cNvSpPr/>
            <p:nvPr/>
          </p:nvSpPr>
          <p:spPr>
            <a:xfrm rot="10800000" flipH="1">
              <a:off x="1015211" y="104"/>
              <a:ext cx="1015205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85" name="Shape 55"/>
            <p:cNvSpPr/>
            <p:nvPr/>
          </p:nvSpPr>
          <p:spPr>
            <a:xfrm rot="10800000">
              <a:off x="0" y="94"/>
              <a:ext cx="1015206" cy="101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86" name="Shape 56"/>
            <p:cNvSpPr/>
            <p:nvPr/>
          </p:nvSpPr>
          <p:spPr>
            <a:xfrm rot="10800000">
              <a:off x="2030413" y="1015373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</p:grp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490250" y="526348"/>
            <a:ext cx="5618701" cy="4090805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60"/>
          <p:cNvSpPr/>
          <p:nvPr/>
        </p:nvSpPr>
        <p:spPr>
          <a:xfrm>
            <a:off x="4572000" y="-178"/>
            <a:ext cx="4572000" cy="5143507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97" name="Shape 61"/>
          <p:cNvSpPr/>
          <p:nvPr/>
        </p:nvSpPr>
        <p:spPr>
          <a:xfrm>
            <a:off x="5029675" y="4495500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65500" y="1151099"/>
            <a:ext cx="4045200" cy="1564503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768999"/>
            <a:ext cx="4045200" cy="1269302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64"/>
          <p:cNvSpPr txBox="1">
            <a:spLocks noGrp="1"/>
          </p:cNvSpPr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9499" y="4230575"/>
            <a:ext cx="5998803" cy="598804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6"/>
          <p:cNvGrpSpPr/>
          <p:nvPr/>
        </p:nvGrpSpPr>
        <p:grpSpPr>
          <a:xfrm>
            <a:off x="0" y="3903667"/>
            <a:ext cx="9144000" cy="1239932"/>
            <a:chOff x="0" y="0"/>
            <a:chExt cx="9144000" cy="1239931"/>
          </a:xfrm>
        </p:grpSpPr>
        <p:sp>
          <p:nvSpPr>
            <p:cNvPr id="2" name="Shape 7"/>
            <p:cNvSpPr/>
            <p:nvPr/>
          </p:nvSpPr>
          <p:spPr>
            <a:xfrm>
              <a:off x="8154895" y="-1"/>
              <a:ext cx="989104" cy="9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3" name="Shape 8"/>
            <p:cNvSpPr/>
            <p:nvPr/>
          </p:nvSpPr>
          <p:spPr>
            <a:xfrm flipH="1">
              <a:off x="6181162" y="-1"/>
              <a:ext cx="989105" cy="9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4" name="Shape 9"/>
            <p:cNvSpPr/>
            <p:nvPr/>
          </p:nvSpPr>
          <p:spPr>
            <a:xfrm>
              <a:off x="7170273" y="1"/>
              <a:ext cx="989104" cy="9879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5" name="Shape 10"/>
            <p:cNvSpPr/>
            <p:nvPr/>
          </p:nvSpPr>
          <p:spPr>
            <a:xfrm rot="10800000">
              <a:off x="8154757" y="11"/>
              <a:ext cx="989104" cy="98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6" name="Shape 11"/>
            <p:cNvSpPr/>
            <p:nvPr/>
          </p:nvSpPr>
          <p:spPr>
            <a:xfrm>
              <a:off x="0" y="987928"/>
              <a:ext cx="9144000" cy="252004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</p:grp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311698" y="410000"/>
            <a:ext cx="8520604" cy="6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229875"/>
            <a:ext cx="8520604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2369" y="4680390"/>
            <a:ext cx="336763" cy="3352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sz="1800" b="0" i="0" u="none" strike="noStrike" cap="none" spc="0" baseline="0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 lIns="91399" tIns="91399" rIns="91399" bIns="91399"/>
          <a:lstStyle/>
          <a:p>
            <a:r>
              <a:rPr dirty="0"/>
              <a:t>ENSE</a:t>
            </a:r>
            <a:r>
              <a:rPr dirty="0"/>
              <a:t> 470 - Milestone </a:t>
            </a:r>
            <a:r>
              <a:rPr lang="en-CA" dirty="0" smtClean="0"/>
              <a:t>3</a:t>
            </a:r>
            <a:endParaRPr dirty="0"/>
          </a:p>
        </p:txBody>
      </p:sp>
      <p:sp>
        <p:nvSpPr>
          <p:cNvPr id="141" name="Shape 86"/>
          <p:cNvSpPr txBox="1">
            <a:spLocks noGrp="1"/>
          </p:cNvSpPr>
          <p:nvPr>
            <p:ph type="subTitle" sz="quarter" idx="1"/>
          </p:nvPr>
        </p:nvSpPr>
        <p:spPr>
          <a:xfrm>
            <a:off x="598097" y="2571325"/>
            <a:ext cx="3596706" cy="2409004"/>
          </a:xfrm>
          <a:prstGeom prst="rect">
            <a:avLst/>
          </a:prstGeom>
        </p:spPr>
        <p:txBody>
          <a:bodyPr lIns="91399" tIns="91399" rIns="91399" bIns="91399"/>
          <a:lstStyle/>
          <a:p>
            <a:pPr marL="0"/>
            <a:r>
              <a:rPr dirty="0"/>
              <a:t>Group Name: </a:t>
            </a:r>
            <a:r>
              <a:rPr dirty="0"/>
              <a:t>GLHF</a:t>
            </a:r>
            <a:endParaRPr dirty="0"/>
          </a:p>
          <a:p>
            <a:pPr marL="0"/>
            <a:r>
              <a:rPr dirty="0"/>
              <a:t>Group Members:</a:t>
            </a:r>
            <a:endParaRPr sz="1800" dirty="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rPr dirty="0"/>
              <a:t>Vincent Chan</a:t>
            </a:r>
            <a:endParaRPr sz="1800" dirty="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rPr dirty="0"/>
              <a:t>Thiago De </a:t>
            </a:r>
            <a:r>
              <a:rPr dirty="0"/>
              <a:t>Melo</a:t>
            </a:r>
            <a:endParaRPr dirty="0"/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rPr dirty="0"/>
              <a:t>Shuaihao</a:t>
            </a:r>
            <a:r>
              <a:rPr dirty="0"/>
              <a:t> Zhao</a:t>
            </a:r>
            <a:endParaRPr sz="1800" dirty="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rPr dirty="0"/>
              <a:t>Joe Emmanuel </a:t>
            </a:r>
            <a:r>
              <a:rPr dirty="0"/>
              <a:t>Samano</a:t>
            </a:r>
            <a:endParaRPr dirty="0"/>
          </a:p>
        </p:txBody>
      </p:sp>
      <p:sp>
        <p:nvSpPr>
          <p:cNvPr id="142" name="Shape 87"/>
          <p:cNvSpPr txBox="1"/>
          <p:nvPr/>
        </p:nvSpPr>
        <p:spPr>
          <a:xfrm>
            <a:off x="6312197" y="4286425"/>
            <a:ext cx="2508005" cy="50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January 25, 2018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Group Reflection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8" y="1229875"/>
            <a:ext cx="8652790" cy="333900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600" dirty="0"/>
              <a:t>How did you feel about this milestone? What did you like about it? What did </a:t>
            </a:r>
            <a:r>
              <a:rPr lang="en-CA" sz="1600" dirty="0" smtClean="0"/>
              <a:t>you dislike?</a:t>
            </a:r>
          </a:p>
          <a:p>
            <a:r>
              <a:rPr lang="en-CA" sz="1600" dirty="0" smtClean="0"/>
              <a:t>It </a:t>
            </a:r>
            <a:r>
              <a:rPr lang="en-CA" sz="1600" dirty="0"/>
              <a:t>was a lot of more difficult and confusing compared to the </a:t>
            </a:r>
            <a:r>
              <a:rPr lang="en-CA" sz="1600" dirty="0" smtClean="0"/>
              <a:t>previous milestones.</a:t>
            </a:r>
          </a:p>
          <a:p>
            <a:r>
              <a:rPr lang="en-CA" sz="1600" dirty="0" smtClean="0"/>
              <a:t>After </a:t>
            </a:r>
            <a:r>
              <a:rPr lang="en-CA" sz="1600" dirty="0"/>
              <a:t>we did the user story, it became clearer for us to visual the </a:t>
            </a:r>
            <a:r>
              <a:rPr lang="en-CA" sz="1600" dirty="0" smtClean="0"/>
              <a:t>whole project.</a:t>
            </a:r>
          </a:p>
          <a:p>
            <a:r>
              <a:rPr lang="en-CA" sz="1600" dirty="0" smtClean="0"/>
              <a:t>It </a:t>
            </a:r>
            <a:r>
              <a:rPr lang="en-CA" sz="1600" dirty="0"/>
              <a:t>was difficult, confusing, and </a:t>
            </a:r>
            <a:r>
              <a:rPr lang="en-CA" sz="1600" dirty="0" smtClean="0"/>
              <a:t>time-consuming.</a:t>
            </a:r>
          </a:p>
          <a:p>
            <a:pPr marL="114300" indent="0">
              <a:buNone/>
            </a:pPr>
            <a:r>
              <a:rPr lang="en-CA" sz="1600" dirty="0" smtClean="0"/>
              <a:t>What </a:t>
            </a:r>
            <a:r>
              <a:rPr lang="en-CA" sz="1600" dirty="0"/>
              <a:t>did you learn about yourself as you collaborated and worked through </a:t>
            </a:r>
            <a:r>
              <a:rPr lang="en-CA" sz="1600" dirty="0" smtClean="0"/>
              <a:t>this milestone?</a:t>
            </a:r>
          </a:p>
          <a:p>
            <a:r>
              <a:rPr lang="en-CA" sz="1600" dirty="0" smtClean="0"/>
              <a:t>We </a:t>
            </a:r>
            <a:r>
              <a:rPr lang="en-CA" sz="1600" dirty="0"/>
              <a:t>learn to create a user story </a:t>
            </a:r>
            <a:r>
              <a:rPr lang="en-CA" sz="1600" dirty="0" smtClean="0"/>
              <a:t>map.</a:t>
            </a:r>
          </a:p>
          <a:p>
            <a:pPr marL="114300" indent="0">
              <a:buNone/>
            </a:pPr>
            <a:r>
              <a:rPr lang="en-CA" sz="1600" dirty="0" smtClean="0"/>
              <a:t>How </a:t>
            </a:r>
            <a:r>
              <a:rPr lang="en-CA" sz="1600" dirty="0"/>
              <a:t>will you use what you have learned going </a:t>
            </a:r>
            <a:r>
              <a:rPr lang="en-CA" sz="1600" dirty="0" smtClean="0"/>
              <a:t>forward?</a:t>
            </a:r>
          </a:p>
          <a:p>
            <a:r>
              <a:rPr lang="en-CA" sz="1600" dirty="0" smtClean="0"/>
              <a:t>Can </a:t>
            </a:r>
            <a:r>
              <a:rPr lang="en-CA" sz="1600" dirty="0"/>
              <a:t>use to </a:t>
            </a:r>
            <a:r>
              <a:rPr lang="en-CA" sz="1600" dirty="0" smtClean="0"/>
              <a:t>help describe the </a:t>
            </a:r>
            <a:r>
              <a:rPr lang="en-CA" sz="1600" dirty="0"/>
              <a:t>whole </a:t>
            </a:r>
            <a:r>
              <a:rPr lang="en-CA" sz="1600" dirty="0" smtClean="0"/>
              <a:t>process</a:t>
            </a:r>
          </a:p>
          <a:p>
            <a:r>
              <a:rPr lang="en-CA" sz="1600" dirty="0" smtClean="0"/>
              <a:t>We </a:t>
            </a:r>
            <a:r>
              <a:rPr lang="en-CA" sz="1600" dirty="0"/>
              <a:t>could use this experience to apply in our future </a:t>
            </a:r>
            <a:r>
              <a:rPr lang="en-CA" sz="1600" dirty="0" smtClean="0"/>
              <a:t>projects</a:t>
            </a:r>
          </a:p>
          <a:p>
            <a:pPr marL="114300" indent="0">
              <a:buNone/>
            </a:pPr>
            <a:r>
              <a:rPr lang="en-CA" sz="1600" dirty="0" smtClean="0"/>
              <a:t>What </a:t>
            </a:r>
            <a:r>
              <a:rPr lang="en-CA" sz="1600" dirty="0"/>
              <a:t>“stuff &amp; things” related to this milestone would you want help </a:t>
            </a:r>
            <a:r>
              <a:rPr lang="en-CA" sz="1600" dirty="0" smtClean="0"/>
              <a:t>with?</a:t>
            </a:r>
          </a:p>
          <a:p>
            <a:r>
              <a:rPr lang="en-CA" sz="1600" dirty="0" smtClean="0"/>
              <a:t>Basically</a:t>
            </a:r>
            <a:r>
              <a:rPr lang="en-CA" sz="1600" dirty="0"/>
              <a:t>, what we should include or follow in creating the user story map.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709564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41"/>
          <p:cNvSpPr txBox="1">
            <a:spLocks noGrp="1"/>
          </p:cNvSpPr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r>
              <a:rPr dirty="0"/>
              <a:t>Future </a:t>
            </a:r>
            <a:r>
              <a:rPr dirty="0"/>
              <a:t>VSM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53" descr="Shape 1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" y="0"/>
            <a:ext cx="9144002" cy="5143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Shape 154"/>
          <p:cNvGrpSpPr/>
          <p:nvPr/>
        </p:nvGrpSpPr>
        <p:grpSpPr>
          <a:xfrm>
            <a:off x="546974" y="816358"/>
            <a:ext cx="1596302" cy="938701"/>
            <a:chOff x="0" y="0"/>
            <a:chExt cx="1596300" cy="938699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1596302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70" name="Wrong Approver: Waste Eliminated - User wait time - Over-processing - Unneeded Movement"/>
            <p:cNvSpPr txBox="1"/>
            <p:nvPr/>
          </p:nvSpPr>
          <p:spPr>
            <a:xfrm>
              <a:off x="-1" y="0"/>
              <a:ext cx="1596302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Wrong Approver:</a:t>
              </a:r>
              <a:br>
                <a:rPr dirty="0"/>
              </a:br>
              <a:r>
                <a:rPr b="0" dirty="0"/>
                <a:t>Waste Eliminated</a:t>
              </a:r>
              <a:br>
                <a:rPr b="0" dirty="0"/>
              </a:br>
              <a:r>
                <a:rPr b="0" dirty="0"/>
                <a:t>- User wait time</a:t>
              </a:r>
              <a:br>
                <a:rPr b="0" dirty="0"/>
              </a:br>
              <a:r>
                <a:rPr b="0" dirty="0"/>
                <a:t>- Over-processing</a:t>
              </a:r>
              <a:br>
                <a:rPr b="0" dirty="0"/>
              </a:br>
              <a:r>
                <a:rPr b="0" dirty="0"/>
                <a:t>- Unneeded Movement</a:t>
              </a:r>
            </a:p>
          </p:txBody>
        </p:sp>
      </p:grpSp>
      <p:grpSp>
        <p:nvGrpSpPr>
          <p:cNvPr id="174" name="Shape 155"/>
          <p:cNvGrpSpPr/>
          <p:nvPr/>
        </p:nvGrpSpPr>
        <p:grpSpPr>
          <a:xfrm>
            <a:off x="3314008" y="758807"/>
            <a:ext cx="1872301" cy="938701"/>
            <a:chOff x="0" y="0"/>
            <a:chExt cx="1872300" cy="938699"/>
          </a:xfrm>
        </p:grpSpPr>
        <p:sp>
          <p:nvSpPr>
            <p:cNvPr id="172" name="Rectangle"/>
            <p:cNvSpPr/>
            <p:nvPr/>
          </p:nvSpPr>
          <p:spPr>
            <a:xfrm>
              <a:off x="-1" y="0"/>
              <a:ext cx="1872302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73" name="Different Approval Types: Waste Eliminated - Signature inventory - Over-processing - Signature transportation"/>
            <p:cNvSpPr txBox="1"/>
            <p:nvPr/>
          </p:nvSpPr>
          <p:spPr>
            <a:xfrm>
              <a:off x="-1" y="0"/>
              <a:ext cx="1872302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Different Approval Types:</a:t>
              </a:r>
              <a:br>
                <a:rPr dirty="0"/>
              </a:br>
              <a:r>
                <a:rPr b="0" dirty="0"/>
                <a:t>Waste Eliminated</a:t>
              </a:r>
              <a:br>
                <a:rPr b="0" dirty="0"/>
              </a:br>
              <a:r>
                <a:rPr b="0" dirty="0"/>
                <a:t>- Signature inventory</a:t>
              </a:r>
              <a:br>
                <a:rPr b="0" dirty="0"/>
              </a:br>
              <a:r>
                <a:rPr b="0" dirty="0"/>
                <a:t>- Over-processing</a:t>
              </a:r>
              <a:br>
                <a:rPr b="0" dirty="0"/>
              </a:br>
              <a:r>
                <a:rPr b="0" dirty="0"/>
                <a:t>- Signature transportation</a:t>
              </a:r>
            </a:p>
          </p:txBody>
        </p:sp>
      </p:grpSp>
      <p:grpSp>
        <p:nvGrpSpPr>
          <p:cNvPr id="177" name="Shape 156"/>
          <p:cNvGrpSpPr/>
          <p:nvPr/>
        </p:nvGrpSpPr>
        <p:grpSpPr>
          <a:xfrm>
            <a:off x="881169" y="2835961"/>
            <a:ext cx="2160301" cy="769501"/>
            <a:chOff x="0" y="0"/>
            <a:chExt cx="2160299" cy="769500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2160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76" name="Different Submission Types: Waste Eliminated - Submission transportation - Over-processing"/>
            <p:cNvSpPr txBox="1"/>
            <p:nvPr/>
          </p:nvSpPr>
          <p:spPr>
            <a:xfrm>
              <a:off x="0" y="-1"/>
              <a:ext cx="2160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Different Submission Types:</a:t>
              </a:r>
              <a:br>
                <a:rPr dirty="0"/>
              </a:br>
              <a:r>
                <a:rPr b="0" dirty="0"/>
                <a:t>Waste Eliminated</a:t>
              </a:r>
              <a:br>
                <a:rPr b="0" dirty="0"/>
              </a:br>
              <a:r>
                <a:rPr b="0" dirty="0"/>
                <a:t>- Submission transportation</a:t>
              </a:r>
              <a:br>
                <a:rPr b="0" dirty="0"/>
              </a:br>
              <a:r>
                <a:rPr b="0" dirty="0"/>
                <a:t>- Over-processing</a:t>
              </a:r>
            </a:p>
          </p:txBody>
        </p:sp>
      </p:grpSp>
      <p:grpSp>
        <p:nvGrpSpPr>
          <p:cNvPr id="180" name="Shape 157"/>
          <p:cNvGrpSpPr/>
          <p:nvPr/>
        </p:nvGrpSpPr>
        <p:grpSpPr>
          <a:xfrm>
            <a:off x="3406390" y="3695720"/>
            <a:ext cx="2169301" cy="769501"/>
            <a:chOff x="0" y="0"/>
            <a:chExt cx="2169299" cy="769500"/>
          </a:xfrm>
        </p:grpSpPr>
        <p:sp>
          <p:nvSpPr>
            <p:cNvPr id="178" name="Rectangle"/>
            <p:cNvSpPr/>
            <p:nvPr/>
          </p:nvSpPr>
          <p:spPr>
            <a:xfrm>
              <a:off x="0" y="-1"/>
              <a:ext cx="2169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79" name="Different Means of contact: Waste Eliminated…"/>
            <p:cNvSpPr txBox="1"/>
            <p:nvPr/>
          </p:nvSpPr>
          <p:spPr>
            <a:xfrm>
              <a:off x="0" y="-1"/>
              <a:ext cx="2169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Different Means of contact:</a:t>
              </a:r>
              <a:br>
                <a:rPr dirty="0"/>
              </a:br>
              <a:r>
                <a:rPr b="0" dirty="0"/>
                <a:t>Waste Eliminated</a:t>
              </a:r>
            </a:p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- Analyst Waiting</a:t>
              </a:r>
              <a:br>
                <a:rPr dirty="0"/>
              </a:br>
              <a:r>
                <a:rPr dirty="0"/>
                <a:t>- Over-processing</a:t>
              </a:r>
            </a:p>
          </p:txBody>
        </p:sp>
      </p:grpSp>
      <p:grpSp>
        <p:nvGrpSpPr>
          <p:cNvPr id="183" name="Shape 158"/>
          <p:cNvGrpSpPr/>
          <p:nvPr/>
        </p:nvGrpSpPr>
        <p:grpSpPr>
          <a:xfrm>
            <a:off x="6544726" y="1998284"/>
            <a:ext cx="2169301" cy="769501"/>
            <a:chOff x="0" y="0"/>
            <a:chExt cx="2169299" cy="769500"/>
          </a:xfrm>
        </p:grpSpPr>
        <p:sp>
          <p:nvSpPr>
            <p:cNvPr id="181" name="Rectangle"/>
            <p:cNvSpPr/>
            <p:nvPr/>
          </p:nvSpPr>
          <p:spPr>
            <a:xfrm>
              <a:off x="0" y="-1"/>
              <a:ext cx="2169300" cy="769502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82" name="Confusing Acronyms: Waste Eliminated…"/>
            <p:cNvSpPr txBox="1"/>
            <p:nvPr/>
          </p:nvSpPr>
          <p:spPr>
            <a:xfrm>
              <a:off x="0" y="-1"/>
              <a:ext cx="2169300" cy="70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Confusing Acronyms:</a:t>
              </a:r>
              <a:br>
                <a:rPr dirty="0"/>
              </a:br>
              <a:r>
                <a:rPr b="0" dirty="0"/>
                <a:t>Waste Eliminated</a:t>
              </a:r>
            </a:p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- Defects</a:t>
              </a:r>
              <a:br>
                <a:rPr dirty="0"/>
              </a:br>
              <a:r>
                <a:rPr dirty="0"/>
                <a:t>- Over-processing</a:t>
              </a:r>
            </a:p>
          </p:txBody>
        </p:sp>
      </p:grpSp>
      <p:grpSp>
        <p:nvGrpSpPr>
          <p:cNvPr id="186" name="Shape 159"/>
          <p:cNvGrpSpPr/>
          <p:nvPr/>
        </p:nvGrpSpPr>
        <p:grpSpPr>
          <a:xfrm>
            <a:off x="5277489" y="973206"/>
            <a:ext cx="2169301" cy="938701"/>
            <a:chOff x="0" y="0"/>
            <a:chExt cx="2169299" cy="938699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2169300" cy="938700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endParaRPr dirty="0"/>
            </a:p>
          </p:txBody>
        </p:sp>
        <p:sp>
          <p:nvSpPr>
            <p:cNvPr id="185" name="Different Approver Files: Waste Eliminated…"/>
            <p:cNvSpPr txBox="1"/>
            <p:nvPr/>
          </p:nvSpPr>
          <p:spPr>
            <a:xfrm>
              <a:off x="0" y="0"/>
              <a:ext cx="2169300" cy="862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100"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Different Approver Files:</a:t>
              </a:r>
              <a:br>
                <a:rPr dirty="0"/>
              </a:br>
              <a:r>
                <a:rPr b="0" dirty="0"/>
                <a:t>Waste Eliminated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Defects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Over-processing</a:t>
              </a:r>
              <a:endParaRPr b="1" dirty="0"/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File Inventory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41"/>
          <p:cNvSpPr txBox="1">
            <a:spLocks noGrp="1"/>
          </p:cNvSpPr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 smtClean="0"/>
              <a:t>User Story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11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C:\Users\Vincent\Desktop\UserStoryMap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" y="0"/>
            <a:ext cx="914278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861541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107504" y="1707654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9920" y="3517725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7584" y="3363838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611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ncent\Desktop\UserStoryMap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0"/>
          <a:stretch/>
        </p:blipFill>
        <p:spPr bwMode="auto">
          <a:xfrm>
            <a:off x="1216" y="0"/>
            <a:ext cx="464279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861541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107504" y="1707654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9920" y="3517725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7584" y="3363838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4560" y="195486"/>
            <a:ext cx="4240903" cy="483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CA" dirty="0" smtClean="0"/>
              <a:t>As a user, I would like to make a software request to</a:t>
            </a:r>
            <a:br>
              <a:rPr lang="en-CA" dirty="0" smtClean="0"/>
            </a:br>
            <a:r>
              <a:rPr lang="en-CA" dirty="0" smtClean="0"/>
              <a:t>be able to use a particular software.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As a user, I would like to have an account to sign in,</a:t>
            </a:r>
            <a:br>
              <a:rPr lang="en-CA" dirty="0" smtClean="0"/>
            </a:br>
            <a:r>
              <a:rPr lang="en-CA" dirty="0" smtClean="0"/>
              <a:t>so I can track my software requests easier.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As </a:t>
            </a:r>
            <a:r>
              <a:rPr lang="en-CA" dirty="0"/>
              <a:t>a user, I want to </a:t>
            </a:r>
            <a:r>
              <a:rPr lang="en-CA" dirty="0" smtClean="0"/>
              <a:t>fill in a </a:t>
            </a:r>
            <a:r>
              <a:rPr lang="en-CA" dirty="0" err="1" smtClean="0"/>
              <a:t>webform</a:t>
            </a:r>
            <a:r>
              <a:rPr lang="en-CA" dirty="0" smtClean="0"/>
              <a:t> electronically</a:t>
            </a:r>
            <a:br>
              <a:rPr lang="en-CA" dirty="0" smtClean="0"/>
            </a:br>
            <a:r>
              <a:rPr lang="en-CA" dirty="0" smtClean="0"/>
              <a:t>to conveniently submit my request.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As </a:t>
            </a:r>
            <a:r>
              <a:rPr lang="en-CA" dirty="0"/>
              <a:t>a user, I </a:t>
            </a:r>
            <a:r>
              <a:rPr lang="en-CA" dirty="0" smtClean="0"/>
              <a:t>prefer </a:t>
            </a:r>
            <a:r>
              <a:rPr lang="en-CA" dirty="0"/>
              <a:t>filling the application from </a:t>
            </a:r>
            <a:r>
              <a:rPr lang="en-CA" dirty="0" smtClean="0"/>
              <a:t>with</a:t>
            </a:r>
          </a:p>
          <a:p>
            <a:r>
              <a:rPr lang="en-CA" dirty="0" smtClean="0"/>
              <a:t>error </a:t>
            </a:r>
            <a:r>
              <a:rPr lang="en-CA" dirty="0"/>
              <a:t>checking function, so I may not </a:t>
            </a:r>
            <a:r>
              <a:rPr lang="en-CA" dirty="0" smtClean="0"/>
              <a:t>miss</a:t>
            </a:r>
          </a:p>
          <a:p>
            <a:r>
              <a:rPr lang="en-CA" dirty="0" smtClean="0"/>
              <a:t>some </a:t>
            </a:r>
            <a:r>
              <a:rPr lang="en-CA" dirty="0"/>
              <a:t>important information.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51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ncent\Desktop\UserStoryMap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9" r="45607"/>
          <a:stretch/>
        </p:blipFill>
        <p:spPr bwMode="auto">
          <a:xfrm>
            <a:off x="29744" y="0"/>
            <a:ext cx="453233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861541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107504" y="1707654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9920" y="3517725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7584" y="3363838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3" y="193740"/>
            <a:ext cx="4240903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CA" dirty="0" smtClean="0"/>
              <a:t>As an approver, I would like to provide permission to</a:t>
            </a:r>
            <a:br>
              <a:rPr lang="en-CA" dirty="0" smtClean="0"/>
            </a:br>
            <a:r>
              <a:rPr lang="en-CA" dirty="0" smtClean="0"/>
              <a:t>a software request electronically, to process these</a:t>
            </a:r>
            <a:br>
              <a:rPr lang="en-CA" dirty="0" smtClean="0"/>
            </a:br>
            <a:r>
              <a:rPr lang="en-CA" dirty="0" smtClean="0"/>
              <a:t>software request faster.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 smtClean="0"/>
              <a:t>As an approver, I would like to receive notifications</a:t>
            </a:r>
            <a:br>
              <a:rPr lang="en-CA" dirty="0" smtClean="0"/>
            </a:br>
            <a:r>
              <a:rPr lang="en-CA" dirty="0" smtClean="0"/>
              <a:t>(via email) to swiftly process these requests.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/>
              <a:t>As </a:t>
            </a:r>
            <a:r>
              <a:rPr lang="en-CA" dirty="0" smtClean="0"/>
              <a:t>an approver, I </a:t>
            </a:r>
            <a:r>
              <a:rPr lang="en-CA" dirty="0"/>
              <a:t>would like to have </a:t>
            </a:r>
            <a:r>
              <a:rPr lang="en-CA" dirty="0" smtClean="0"/>
              <a:t>an account,</a:t>
            </a:r>
          </a:p>
          <a:p>
            <a:r>
              <a:rPr lang="en-CA" dirty="0" smtClean="0"/>
              <a:t>so I </a:t>
            </a:r>
            <a:r>
              <a:rPr lang="en-CA" dirty="0"/>
              <a:t>can see all </a:t>
            </a:r>
            <a:r>
              <a:rPr lang="en-CA" dirty="0" smtClean="0"/>
              <a:t>of my requests that requires</a:t>
            </a:r>
            <a:br>
              <a:rPr lang="en-CA" dirty="0" smtClean="0"/>
            </a:br>
            <a:r>
              <a:rPr lang="en-CA" dirty="0" smtClean="0"/>
              <a:t>my </a:t>
            </a:r>
            <a:r>
              <a:rPr lang="en-CA" dirty="0"/>
              <a:t>permissions</a:t>
            </a:r>
            <a:r>
              <a:rPr lang="en-CA" dirty="0" smtClean="0"/>
              <a:t>.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r>
              <a:rPr lang="en-CA" dirty="0"/>
              <a:t>As </a:t>
            </a:r>
            <a:r>
              <a:rPr lang="en-CA" dirty="0" smtClean="0"/>
              <a:t>an </a:t>
            </a:r>
            <a:r>
              <a:rPr lang="en-CA" dirty="0"/>
              <a:t>approver, I would like to search a </a:t>
            </a:r>
            <a:r>
              <a:rPr lang="en-CA" dirty="0" smtClean="0"/>
              <a:t>particular</a:t>
            </a:r>
          </a:p>
          <a:p>
            <a:r>
              <a:rPr lang="en-CA" dirty="0" smtClean="0"/>
              <a:t>request </a:t>
            </a:r>
            <a:r>
              <a:rPr lang="en-CA" dirty="0"/>
              <a:t>quickly, so </a:t>
            </a:r>
            <a:r>
              <a:rPr lang="en-CA" dirty="0" smtClean="0"/>
              <a:t>I </a:t>
            </a:r>
            <a:r>
              <a:rPr lang="en-CA" dirty="0"/>
              <a:t>can give the </a:t>
            </a:r>
            <a:r>
              <a:rPr lang="en-CA" dirty="0" smtClean="0"/>
              <a:t>permission</a:t>
            </a:r>
          </a:p>
          <a:p>
            <a:r>
              <a:rPr lang="en-CA" dirty="0" smtClean="0"/>
              <a:t>based </a:t>
            </a:r>
            <a:r>
              <a:rPr lang="en-CA" dirty="0"/>
              <a:t>on the priority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5061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ncent\Desktop\UserStoryMap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4" r="-1138"/>
          <a:stretch/>
        </p:blipFill>
        <p:spPr bwMode="auto">
          <a:xfrm>
            <a:off x="-9920" y="0"/>
            <a:ext cx="472593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861541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107504" y="1707654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9920" y="3517725"/>
            <a:ext cx="91440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7584" y="3363838"/>
            <a:ext cx="1008112" cy="307775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kumimoji="0" lang="en-CA" sz="1400" b="0" i="0" u="none" strike="noStrike" cap="none" spc="0" normalizeH="0" dirty="0" smtClean="0">
                <a:ln>
                  <a:noFill/>
                </a:ln>
                <a:solidFill>
                  <a:srgbClr val="2A399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040" y="339502"/>
            <a:ext cx="4032448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CA" dirty="0"/>
              <a:t>As an analyst</a:t>
            </a:r>
            <a:r>
              <a:rPr lang="en-CA" dirty="0" smtClean="0"/>
              <a:t>, I would </a:t>
            </a:r>
            <a:r>
              <a:rPr lang="en-CA" dirty="0"/>
              <a:t>like to process the request </a:t>
            </a:r>
            <a:r>
              <a:rPr lang="en-CA" dirty="0" smtClean="0"/>
              <a:t> electronically, to conveniently process these software request in a straightforward way.</a:t>
            </a:r>
          </a:p>
          <a:p>
            <a:endParaRPr lang="en-CA" dirty="0"/>
          </a:p>
          <a:p>
            <a:r>
              <a:rPr lang="en-CA" dirty="0" smtClean="0"/>
              <a:t>As an analyst, </a:t>
            </a:r>
            <a:r>
              <a:rPr lang="en-CA" dirty="0"/>
              <a:t>I would like to have an account to sign </a:t>
            </a:r>
            <a:r>
              <a:rPr lang="en-CA" dirty="0" smtClean="0"/>
              <a:t>in, so </a:t>
            </a:r>
            <a:r>
              <a:rPr lang="en-CA" dirty="0"/>
              <a:t>I can track </a:t>
            </a:r>
            <a:r>
              <a:rPr lang="en-CA" dirty="0" smtClean="0"/>
              <a:t>all software </a:t>
            </a:r>
            <a:r>
              <a:rPr lang="en-CA" dirty="0"/>
              <a:t>requests </a:t>
            </a:r>
            <a:r>
              <a:rPr lang="en-CA" dirty="0" smtClean="0"/>
              <a:t>that are available to be processed.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 </a:t>
            </a:r>
            <a:r>
              <a:rPr lang="en-CA" dirty="0"/>
              <a:t>an analyst, I would </a:t>
            </a:r>
            <a:r>
              <a:rPr lang="en-CA" dirty="0" smtClean="0"/>
              <a:t>to view a requester’s information to verify whether the requester is legitimate for the software.</a:t>
            </a:r>
          </a:p>
          <a:p>
            <a:endParaRPr lang="en-CA" dirty="0"/>
          </a:p>
          <a:p>
            <a:endParaRPr kumimoji="0" lang="en-CA" sz="1400" b="0" i="0" u="none" strike="noStrike" cap="none" spc="0" normalizeH="0" baseline="0" dirty="0" smtClean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endParaRPr lang="en-CA" dirty="0"/>
          </a:p>
          <a:p>
            <a:endParaRPr kumimoji="0" lang="en-CA" sz="1400" b="0" i="0" u="none" strike="noStrike" cap="none" spc="0" normalizeH="0" baseline="0" dirty="0" smtClean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r>
              <a:rPr lang="en-CA" dirty="0"/>
              <a:t>As an analyst, I would like to receive notifications (via email) to swiftly process these requests.</a:t>
            </a:r>
          </a:p>
          <a:p>
            <a:endParaRPr kumimoji="0" lang="en-CA" sz="1400" b="0" i="0" u="none" strike="noStrike" cap="none" spc="0" normalizeH="0" baseline="0" dirty="0" smtClean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r>
              <a:rPr lang="en-CA" dirty="0"/>
              <a:t>As an </a:t>
            </a:r>
            <a:r>
              <a:rPr lang="en-CA" dirty="0" smtClean="0"/>
              <a:t>user, </a:t>
            </a:r>
            <a:r>
              <a:rPr lang="en-CA" dirty="0"/>
              <a:t>I would like to receive notifications (via email) </a:t>
            </a:r>
            <a:r>
              <a:rPr lang="en-CA" dirty="0" smtClean="0"/>
              <a:t>to be informed that my software</a:t>
            </a:r>
            <a:br>
              <a:rPr lang="en-CA" dirty="0" smtClean="0"/>
            </a:br>
            <a:r>
              <a:rPr lang="en-CA" dirty="0" smtClean="0"/>
              <a:t>request has been processed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2A399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262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Changes and Misc.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Made us reconsider our previous understanding of the project</a:t>
            </a:r>
          </a:p>
          <a:p>
            <a:r>
              <a:rPr lang="en-CA" dirty="0" smtClean="0"/>
              <a:t>Provided insights/ Forced us to think more of the detail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95902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ometric">
  <a:themeElements>
    <a:clrScheme name="Geometric">
      <a:dk1>
        <a:srgbClr val="FFFFFF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386</Words>
  <Application>Microsoft Office PowerPoint</Application>
  <PresentationFormat>On-screen Show (16:9)</PresentationFormat>
  <Paragraphs>86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Geometric</vt:lpstr>
      <vt:lpstr>ENSE 470 - Milestone 3</vt:lpstr>
      <vt:lpstr>Future VSM</vt:lpstr>
      <vt:lpstr>PowerPoint Presentation</vt:lpstr>
      <vt:lpstr>User Story Map</vt:lpstr>
      <vt:lpstr>PowerPoint Presentation</vt:lpstr>
      <vt:lpstr>PowerPoint Presentation</vt:lpstr>
      <vt:lpstr>PowerPoint Presentation</vt:lpstr>
      <vt:lpstr>PowerPoint Presentation</vt:lpstr>
      <vt:lpstr>Changes and Misc.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470 - Milestone 3</dc:title>
  <dc:creator>Vincent</dc:creator>
  <cp:lastModifiedBy>Vincent</cp:lastModifiedBy>
  <cp:revision>7</cp:revision>
  <dcterms:modified xsi:type="dcterms:W3CDTF">2018-02-01T00:19:28Z</dcterms:modified>
</cp:coreProperties>
</file>