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Market Basket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Presented By: Farjana Kabir</a:t>
            </a:r>
          </a:p>
          <a:p>
            <a:pPr algn="r"/>
            <a:r>
              <a:rPr lang="en-US" dirty="0"/>
              <a:t>Trainee Data Scientist position, </a:t>
            </a:r>
          </a:p>
          <a:p>
            <a:pPr algn="r"/>
            <a:r>
              <a:rPr lang="en-US" dirty="0"/>
              <a:t> AnalyticsHacker.com, UK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1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Most Strengthened Rules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90057"/>
            <a:ext cx="8915400" cy="3278777"/>
          </a:xfrm>
        </p:spPr>
      </p:pic>
    </p:spTree>
    <p:extLst>
      <p:ext uri="{BB962C8B-B14F-4D97-AF65-F5344CB8AC3E}">
        <p14:creationId xmlns:p14="http://schemas.microsoft.com/office/powerpoint/2010/main" val="325274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Data-driven marketing strategy and decision making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Item Placements: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Keeping </a:t>
            </a:r>
            <a:r>
              <a:rPr lang="en-US" dirty="0"/>
              <a:t>1.5V IND AAA ALK BULK and 1.5V IND AA ALK BULK in a closer place, maybe in a same shelf or any other closer </a:t>
            </a:r>
            <a:r>
              <a:rPr lang="en-US" dirty="0" smtClean="0"/>
              <a:t>place</a:t>
            </a:r>
          </a:p>
          <a:p>
            <a:r>
              <a:rPr lang="en-US" b="1" dirty="0"/>
              <a:t>Products Bundling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Keeping </a:t>
            </a:r>
            <a:r>
              <a:rPr lang="en-US" dirty="0"/>
              <a:t>1.5V IND AAA ALK BULK and 1.5V IND AA ALK BULK as a single bundle of product with a lower price compare to each price </a:t>
            </a:r>
            <a:r>
              <a:rPr lang="en-US" dirty="0" smtClean="0"/>
              <a:t>combined -attracting </a:t>
            </a:r>
            <a:r>
              <a:rPr lang="en-US" dirty="0"/>
              <a:t>more sales and generates more </a:t>
            </a:r>
            <a:r>
              <a:rPr lang="en-US" dirty="0" smtClean="0"/>
              <a:t>income</a:t>
            </a:r>
          </a:p>
          <a:p>
            <a:r>
              <a:rPr lang="en-US" b="1" dirty="0"/>
              <a:t>Customer Recommendation and Discounts: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Keeping </a:t>
            </a:r>
            <a:r>
              <a:rPr lang="en-US" dirty="0"/>
              <a:t>1.5V IND AAA ALK BULK in the cashier, so that every time a customer bought 1.5V IND AA ALK BULK, </a:t>
            </a:r>
            <a:r>
              <a:rPr lang="en-US" dirty="0" smtClean="0"/>
              <a:t>seller </a:t>
            </a:r>
            <a:r>
              <a:rPr lang="en-US" dirty="0"/>
              <a:t>could offer and recommend them to buy 1.5V IND AAA ALK BULK with a lower price</a:t>
            </a:r>
          </a:p>
        </p:txBody>
      </p:sp>
    </p:spTree>
    <p:extLst>
      <p:ext uri="{BB962C8B-B14F-4D97-AF65-F5344CB8AC3E}">
        <p14:creationId xmlns:p14="http://schemas.microsoft.com/office/powerpoint/2010/main" val="140134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446088"/>
            <a:ext cx="8837465" cy="976312"/>
          </a:xfrm>
        </p:spPr>
        <p:txBody>
          <a:bodyPr>
            <a:noAutofit/>
          </a:bodyPr>
          <a:lstStyle/>
          <a:p>
            <a:r>
              <a:rPr lang="en-US" sz="3600" b="1" dirty="0"/>
              <a:t>Data-driven marketing strategy and decision </a:t>
            </a:r>
            <a:r>
              <a:rPr lang="en-US" sz="3600" b="1" dirty="0" smtClean="0"/>
              <a:t>making Contd.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471647" y="2112509"/>
            <a:ext cx="2570616" cy="3143204"/>
          </a:xfrm>
        </p:spPr>
        <p:txBody>
          <a:bodyPr/>
          <a:lstStyle/>
          <a:p>
            <a:r>
              <a:rPr lang="en-US" dirty="0"/>
              <a:t>Data-driven marketing strategy and decision making described in previous slide for items pair - 1.5V IND AA ALK BULK and 1.5V IND AAA ALK BULK can be applied for </a:t>
            </a:r>
            <a:r>
              <a:rPr lang="en-US" dirty="0" smtClean="0"/>
              <a:t>items pair </a:t>
            </a:r>
            <a:r>
              <a:rPr lang="en-US" dirty="0" smtClean="0"/>
              <a:t>to increase sales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1.5V ALKAL and </a:t>
            </a:r>
            <a:r>
              <a:rPr lang="en-US" dirty="0"/>
              <a:t>1.5V ALKALINE AA CONTRACTOR 24PK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63" y="2112509"/>
            <a:ext cx="6462351" cy="3143204"/>
          </a:xfrm>
        </p:spPr>
      </p:pic>
    </p:spTree>
    <p:extLst>
      <p:ext uri="{BB962C8B-B14F-4D97-AF65-F5344CB8AC3E}">
        <p14:creationId xmlns:p14="http://schemas.microsoft.com/office/powerpoint/2010/main" val="349419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ncrease </a:t>
            </a:r>
            <a:r>
              <a:rPr lang="en-US" b="1" dirty="0"/>
              <a:t>sell of </a:t>
            </a:r>
            <a:r>
              <a:rPr lang="en-US" b="1" dirty="0" smtClean="0"/>
              <a:t>One Item through another</a:t>
            </a:r>
            <a:br>
              <a:rPr lang="en-US" b="1" dirty="0" smtClean="0"/>
            </a:br>
            <a:r>
              <a:rPr lang="en-US" b="1" dirty="0" smtClean="0"/>
              <a:t>Item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1.5V IND AA ALK BULK and 1.5V IND AAA ALK BULK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sold1022 </a:t>
            </a:r>
            <a:r>
              <a:rPr lang="en-US" dirty="0"/>
              <a:t>quantity of 1.5V IND AA ALK </a:t>
            </a:r>
            <a:r>
              <a:rPr lang="en-US" dirty="0" smtClean="0"/>
              <a:t>BULK but </a:t>
            </a:r>
            <a:r>
              <a:rPr lang="en-US" dirty="0" smtClean="0"/>
              <a:t>only </a:t>
            </a:r>
            <a:r>
              <a:rPr lang="en-US" dirty="0"/>
              <a:t>806 quantity of 1.5V IND AAA ALK </a:t>
            </a:r>
            <a:r>
              <a:rPr lang="en-US" dirty="0" smtClean="0"/>
              <a:t>BULK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riving </a:t>
            </a:r>
            <a:r>
              <a:rPr lang="en-US" dirty="0"/>
              <a:t>more 1.5V IND AAA ALK BULK sales through </a:t>
            </a:r>
            <a:r>
              <a:rPr lang="en-US" dirty="0" smtClean="0"/>
              <a:t>recommendations</a:t>
            </a:r>
          </a:p>
          <a:p>
            <a:r>
              <a:rPr lang="en-US" dirty="0"/>
              <a:t>1.5V </a:t>
            </a:r>
            <a:r>
              <a:rPr lang="en-US" dirty="0" smtClean="0"/>
              <a:t>ALKAL and </a:t>
            </a:r>
            <a:r>
              <a:rPr lang="en-US" dirty="0"/>
              <a:t>1.5V ALKALINE AA CONTRACTOR 24PK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sold </a:t>
            </a:r>
            <a:r>
              <a:rPr lang="en-US" dirty="0"/>
              <a:t>1163 quantity of 1.5V ALKAL but only 715 quantity of 1.5V ALKALINE AA CONTRACTOR 24PK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Driving </a:t>
            </a:r>
            <a:r>
              <a:rPr lang="en-US" dirty="0"/>
              <a:t>more 1.5V ALKALINE AA CONTRACTOR 24PK sales through recommendations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9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</a:p>
          <a:p>
            <a:pPr marL="0" indent="0" algn="ctr">
              <a:buNone/>
            </a:pP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842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Preprocessing(Data: data2_electronics)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First 6 rows </a:t>
            </a:r>
          </a:p>
          <a:p>
            <a:r>
              <a:rPr lang="en-US" dirty="0"/>
              <a:t>drop all null values</a:t>
            </a:r>
          </a:p>
          <a:p>
            <a:r>
              <a:rPr lang="en-US" dirty="0"/>
              <a:t>using the positive quantity values</a:t>
            </a:r>
          </a:p>
          <a:p>
            <a:r>
              <a:rPr lang="en-US" dirty="0"/>
              <a:t>drop row where Transaction Id is missing</a:t>
            </a:r>
          </a:p>
          <a:p>
            <a:r>
              <a:rPr lang="en-US" dirty="0"/>
              <a:t>drop 'not set' column because of missing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15 products by unique purchases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4" y="1567543"/>
            <a:ext cx="7667897" cy="4402183"/>
          </a:xfrm>
        </p:spPr>
      </p:pic>
    </p:spTree>
    <p:extLst>
      <p:ext uri="{BB962C8B-B14F-4D97-AF65-F5344CB8AC3E}">
        <p14:creationId xmlns:p14="http://schemas.microsoft.com/office/powerpoint/2010/main" val="21096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646" y="319904"/>
            <a:ext cx="8941527" cy="939075"/>
          </a:xfrm>
        </p:spPr>
        <p:txBody>
          <a:bodyPr>
            <a:noAutofit/>
          </a:bodyPr>
          <a:lstStyle/>
          <a:p>
            <a:r>
              <a:rPr lang="en-US" sz="3600" b="1" dirty="0"/>
              <a:t>Creating Basket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7" y="1598613"/>
            <a:ext cx="6397036" cy="426243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1646" y="2748144"/>
            <a:ext cx="2857999" cy="3112904"/>
          </a:xfrm>
        </p:spPr>
        <p:txBody>
          <a:bodyPr/>
          <a:lstStyle/>
          <a:p>
            <a:r>
              <a:rPr lang="en-US" sz="1800" dirty="0"/>
              <a:t>Encoding: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Converting to 1 for unique quantity &gt;=1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Converting to 0 for unique quantity &lt;=0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03847"/>
            <a:ext cx="8915401" cy="976312"/>
          </a:xfrm>
        </p:spPr>
        <p:txBody>
          <a:bodyPr>
            <a:noAutofit/>
          </a:bodyPr>
          <a:lstStyle/>
          <a:p>
            <a:r>
              <a:rPr lang="en-US" sz="3600" b="1" dirty="0"/>
              <a:t>Creating </a:t>
            </a:r>
            <a:r>
              <a:rPr lang="en-US" sz="3600" b="1" dirty="0" smtClean="0"/>
              <a:t>Basket Contd.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1645919"/>
            <a:ext cx="6410099" cy="421512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2642872"/>
            <a:ext cx="2622868" cy="4215128"/>
          </a:xfrm>
        </p:spPr>
        <p:txBody>
          <a:bodyPr/>
          <a:lstStyle/>
          <a:p>
            <a:r>
              <a:rPr lang="en-US" dirty="0"/>
              <a:t>Filtering The Transaction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Bought More Than 1 Items </a:t>
            </a:r>
            <a:r>
              <a:rPr lang="en-US" dirty="0" smtClean="0"/>
              <a:t>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6321 transaction </a:t>
            </a:r>
            <a:r>
              <a:rPr lang="en-US" dirty="0" smtClean="0"/>
              <a:t>carrying </a:t>
            </a:r>
            <a:r>
              <a:rPr lang="en-US" dirty="0"/>
              <a:t>bought more than 1 </a:t>
            </a:r>
            <a:r>
              <a:rPr lang="en-US" dirty="0" smtClean="0"/>
              <a:t>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(6321 </a:t>
            </a:r>
            <a:r>
              <a:rPr lang="en-US" dirty="0" smtClean="0"/>
              <a:t>/ </a:t>
            </a:r>
            <a:r>
              <a:rPr lang="en-US" dirty="0"/>
              <a:t>83013) * 100 = 7.61 % of the basket data is a transaction </a:t>
            </a:r>
            <a:r>
              <a:rPr lang="en-US" dirty="0" smtClean="0"/>
              <a:t>carrying bought </a:t>
            </a:r>
            <a:r>
              <a:rPr lang="en-US" dirty="0"/>
              <a:t>more than 1 item.</a:t>
            </a:r>
          </a:p>
        </p:txBody>
      </p:sp>
    </p:spTree>
    <p:extLst>
      <p:ext uri="{BB962C8B-B14F-4D97-AF65-F5344CB8AC3E}">
        <p14:creationId xmlns:p14="http://schemas.microsoft.com/office/powerpoint/2010/main" val="25005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956" y="245067"/>
            <a:ext cx="8915400" cy="97631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Frequently Bought Items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1391197"/>
            <a:ext cx="5544855" cy="4469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6148" y="2155371"/>
            <a:ext cx="2857999" cy="41498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Apriori algorithm used to find the </a:t>
            </a:r>
            <a:r>
              <a:rPr lang="en-US" dirty="0"/>
              <a:t>frequent </a:t>
            </a:r>
            <a:r>
              <a:rPr lang="en-US" dirty="0" smtClean="0"/>
              <a:t>item </a:t>
            </a:r>
            <a:r>
              <a:rPr lang="en-US" dirty="0"/>
              <a:t>defined by the </a:t>
            </a:r>
            <a:r>
              <a:rPr lang="en-US" dirty="0" smtClean="0"/>
              <a:t>support 0.03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13 </a:t>
            </a:r>
            <a:r>
              <a:rPr lang="en-US" dirty="0"/>
              <a:t>transaction </a:t>
            </a:r>
            <a:r>
              <a:rPr lang="en-US" dirty="0" smtClean="0"/>
              <a:t>considered </a:t>
            </a:r>
            <a:r>
              <a:rPr lang="en-US" dirty="0"/>
              <a:t>as </a:t>
            </a:r>
            <a:r>
              <a:rPr lang="en-US" dirty="0" smtClean="0"/>
              <a:t> </a:t>
            </a:r>
            <a:r>
              <a:rPr lang="en-US" dirty="0"/>
              <a:t>frequently bought </a:t>
            </a:r>
            <a:r>
              <a:rPr lang="en-US" dirty="0" smtClean="0"/>
              <a:t>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1.5V IND AA ALK BULK </a:t>
            </a:r>
            <a:r>
              <a:rPr lang="en-US" dirty="0" smtClean="0"/>
              <a:t>–the most </a:t>
            </a:r>
            <a:r>
              <a:rPr lang="en-US" dirty="0"/>
              <a:t>frequently bought items with the support value of </a:t>
            </a:r>
            <a:r>
              <a:rPr lang="en-US" dirty="0" smtClean="0"/>
              <a:t>0.115013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item </a:t>
            </a:r>
            <a:r>
              <a:rPr lang="en-US" dirty="0" smtClean="0"/>
              <a:t>bought </a:t>
            </a:r>
            <a:r>
              <a:rPr lang="en-US" dirty="0"/>
              <a:t>= 6321 * .115013 = 727 times out of the whole transaction</a:t>
            </a:r>
          </a:p>
        </p:txBody>
      </p:sp>
    </p:spTree>
    <p:extLst>
      <p:ext uri="{BB962C8B-B14F-4D97-AF65-F5344CB8AC3E}">
        <p14:creationId xmlns:p14="http://schemas.microsoft.com/office/powerpoint/2010/main" val="98831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63299"/>
            <a:ext cx="8911687" cy="1280890"/>
          </a:xfrm>
        </p:spPr>
        <p:txBody>
          <a:bodyPr/>
          <a:lstStyle/>
          <a:p>
            <a:r>
              <a:rPr lang="en-US" b="1" dirty="0" smtClean="0"/>
              <a:t>Frequently bought items 1 vs 2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364377"/>
            <a:ext cx="4151456" cy="289677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213464"/>
            <a:ext cx="4313238" cy="1398036"/>
          </a:xfrm>
        </p:spPr>
      </p:pic>
    </p:spTree>
    <p:extLst>
      <p:ext uri="{BB962C8B-B14F-4D97-AF65-F5344CB8AC3E}">
        <p14:creationId xmlns:p14="http://schemas.microsoft.com/office/powerpoint/2010/main" val="237477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5400" cy="97631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Association rules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9212" y="2116184"/>
            <a:ext cx="2335485" cy="33049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1.5V IND AA ALK BULK and 1.5V IND AAA ALK BULK </a:t>
            </a:r>
            <a:r>
              <a:rPr lang="en-US" dirty="0" smtClean="0"/>
              <a:t>the </a:t>
            </a:r>
            <a:r>
              <a:rPr lang="en-US" dirty="0"/>
              <a:t>items </a:t>
            </a:r>
            <a:r>
              <a:rPr lang="en-US" dirty="0" smtClean="0"/>
              <a:t>– carrying the </a:t>
            </a:r>
            <a:r>
              <a:rPr lang="en-US" dirty="0"/>
              <a:t>highest association each other </a:t>
            </a:r>
            <a:r>
              <a:rPr lang="en-US" dirty="0" smtClean="0"/>
              <a:t>for the highest </a:t>
            </a:r>
            <a:r>
              <a:rPr lang="en-US" dirty="0"/>
              <a:t>“lift” </a:t>
            </a:r>
            <a:r>
              <a:rPr lang="en-US" dirty="0" smtClean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highest </a:t>
            </a:r>
            <a:r>
              <a:rPr lang="en-US" dirty="0" smtClean="0"/>
              <a:t>lift value </a:t>
            </a:r>
            <a:r>
              <a:rPr lang="en-US" dirty="0" smtClean="0"/>
              <a:t>-  6.699549 </a:t>
            </a:r>
            <a:r>
              <a:rPr lang="en-US" dirty="0"/>
              <a:t>which is very high.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2 items are very good to be sold together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97" y="2011681"/>
            <a:ext cx="6579917" cy="2978330"/>
          </a:xfrm>
        </p:spPr>
      </p:pic>
    </p:spTree>
    <p:extLst>
      <p:ext uri="{BB962C8B-B14F-4D97-AF65-F5344CB8AC3E}">
        <p14:creationId xmlns:p14="http://schemas.microsoft.com/office/powerpoint/2010/main" val="207835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89212" y="446088"/>
            <a:ext cx="8915400" cy="97631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Association rules Contd.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9212" y="1815737"/>
            <a:ext cx="2335485" cy="37490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support value of 1.5V IND AA ALK BULK and 1.5V IND AAA ALK BULK are 0.086062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8.60</a:t>
            </a:r>
            <a:r>
              <a:rPr lang="en-US" dirty="0"/>
              <a:t>% out of total transaction that these 2 items were sold together.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number, it is 6321 * 0.086062 = 544 times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customer will tends to bought 1.5V IND AAA ALK BULK, AFTER </a:t>
            </a:r>
            <a:r>
              <a:rPr lang="en-US" dirty="0" smtClean="0"/>
              <a:t>buying 1.5V </a:t>
            </a:r>
            <a:r>
              <a:rPr lang="en-US" dirty="0"/>
              <a:t>IND AA ALK BULK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98" y="1920240"/>
            <a:ext cx="6579916" cy="2899954"/>
          </a:xfrm>
        </p:spPr>
      </p:pic>
    </p:spTree>
    <p:extLst>
      <p:ext uri="{BB962C8B-B14F-4D97-AF65-F5344CB8AC3E}">
        <p14:creationId xmlns:p14="http://schemas.microsoft.com/office/powerpoint/2010/main" val="21078198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559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Market Basket Analysis</vt:lpstr>
      <vt:lpstr>Data Preprocessing(Data: data2_electronics)</vt:lpstr>
      <vt:lpstr>Top 15 products by unique purchases</vt:lpstr>
      <vt:lpstr>Creating Basket</vt:lpstr>
      <vt:lpstr>Creating Basket Contd.</vt:lpstr>
      <vt:lpstr>Frequently Bought Items</vt:lpstr>
      <vt:lpstr>Frequently bought items 1 vs 2</vt:lpstr>
      <vt:lpstr>Association rules</vt:lpstr>
      <vt:lpstr>Association rules Contd.</vt:lpstr>
      <vt:lpstr>Most Strengthened Rules</vt:lpstr>
      <vt:lpstr>Data-driven marketing strategy and decision making </vt:lpstr>
      <vt:lpstr>Data-driven marketing strategy and decision making Contd.</vt:lpstr>
      <vt:lpstr>Increase sell of One Item through another Item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Farjana Kabir Samanta</dc:creator>
  <cp:lastModifiedBy>Farjana Kabir Samanta</cp:lastModifiedBy>
  <cp:revision>27</cp:revision>
  <dcterms:created xsi:type="dcterms:W3CDTF">2022-06-30T11:14:17Z</dcterms:created>
  <dcterms:modified xsi:type="dcterms:W3CDTF">2022-06-30T16:18:06Z</dcterms:modified>
</cp:coreProperties>
</file>