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sldIdLst>
    <p:sldId id="256" r:id="rId2"/>
    <p:sldId id="257" r:id="rId3"/>
    <p:sldId id="258" r:id="rId4"/>
    <p:sldId id="260" r:id="rId5"/>
    <p:sldId id="261" r:id="rId6"/>
    <p:sldId id="263" r:id="rId7"/>
    <p:sldId id="268" r:id="rId8"/>
    <p:sldId id="262" r:id="rId9"/>
    <p:sldId id="264" r:id="rId10"/>
    <p:sldId id="265" r:id="rId11"/>
    <p:sldId id="266" r:id="rId12"/>
    <p:sldId id="267" r:id="rId13"/>
    <p:sldId id="273" r:id="rId14"/>
    <p:sldId id="274" r:id="rId15"/>
    <p:sldId id="275" r:id="rId16"/>
    <p:sldId id="276" r:id="rId17"/>
    <p:sldId id="277" r:id="rId18"/>
    <p:sldId id="278" r:id="rId19"/>
    <p:sldId id="279" r:id="rId20"/>
    <p:sldId id="271"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94"/>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77A2E-99D5-48BA-8541-0A1A0B07D615}"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6FD20D4D-80DA-461E-8827-9A565D84DA20}">
      <dgm:prSet/>
      <dgm:spPr/>
      <dgm:t>
        <a:bodyPr/>
        <a:lstStyle/>
        <a:p>
          <a:r>
            <a:rPr lang="en-US"/>
            <a:t>The Original Study</a:t>
          </a:r>
        </a:p>
      </dgm:t>
    </dgm:pt>
    <dgm:pt modelId="{259F413D-3C69-4E55-94DA-F4A5DA0A80A4}" type="parTrans" cxnId="{2AF0D3D2-8F19-4EAB-AB01-B5A38102550D}">
      <dgm:prSet/>
      <dgm:spPr/>
      <dgm:t>
        <a:bodyPr/>
        <a:lstStyle/>
        <a:p>
          <a:endParaRPr lang="en-US"/>
        </a:p>
      </dgm:t>
    </dgm:pt>
    <dgm:pt modelId="{9DE40891-3322-41D1-9778-970A5FF51863}" type="sibTrans" cxnId="{2AF0D3D2-8F19-4EAB-AB01-B5A38102550D}">
      <dgm:prSet phldrT="01" phldr="0"/>
      <dgm:spPr/>
      <dgm:t>
        <a:bodyPr/>
        <a:lstStyle/>
        <a:p>
          <a:r>
            <a:rPr lang="en-US"/>
            <a:t>01</a:t>
          </a:r>
        </a:p>
      </dgm:t>
    </dgm:pt>
    <dgm:pt modelId="{64DA22FD-AF5E-42A9-A252-AFFB5EF60B10}">
      <dgm:prSet/>
      <dgm:spPr/>
      <dgm:t>
        <a:bodyPr/>
        <a:lstStyle/>
        <a:p>
          <a:r>
            <a:rPr lang="en-US" dirty="0"/>
            <a:t>My Contribution</a:t>
          </a:r>
        </a:p>
      </dgm:t>
    </dgm:pt>
    <dgm:pt modelId="{2AB93F89-5F03-4985-B8D3-C46D7ADDD9FE}" type="parTrans" cxnId="{7691DD30-489C-4680-ADA1-23D7A654A3E3}">
      <dgm:prSet/>
      <dgm:spPr/>
      <dgm:t>
        <a:bodyPr/>
        <a:lstStyle/>
        <a:p>
          <a:endParaRPr lang="en-US"/>
        </a:p>
      </dgm:t>
    </dgm:pt>
    <dgm:pt modelId="{23506167-1D42-41A0-BE55-469F97FA19E4}" type="sibTrans" cxnId="{7691DD30-489C-4680-ADA1-23D7A654A3E3}">
      <dgm:prSet phldrT="02" phldr="0"/>
      <dgm:spPr/>
      <dgm:t>
        <a:bodyPr/>
        <a:lstStyle/>
        <a:p>
          <a:r>
            <a:rPr lang="en-US"/>
            <a:t>02</a:t>
          </a:r>
        </a:p>
      </dgm:t>
    </dgm:pt>
    <dgm:pt modelId="{010BAC4E-EE03-4CBB-A75D-F761A0D5314B}">
      <dgm:prSet/>
      <dgm:spPr/>
      <dgm:t>
        <a:bodyPr/>
        <a:lstStyle/>
        <a:p>
          <a:r>
            <a:rPr lang="en-US"/>
            <a:t>Findings </a:t>
          </a:r>
        </a:p>
      </dgm:t>
    </dgm:pt>
    <dgm:pt modelId="{09311693-C3EE-43DD-B26F-47CBD1722FB0}" type="parTrans" cxnId="{EF843058-BC67-4917-BBF6-68D01FAA42F6}">
      <dgm:prSet/>
      <dgm:spPr/>
      <dgm:t>
        <a:bodyPr/>
        <a:lstStyle/>
        <a:p>
          <a:endParaRPr lang="en-US"/>
        </a:p>
      </dgm:t>
    </dgm:pt>
    <dgm:pt modelId="{F656335D-7F3B-471F-A7FF-0D081730E56F}" type="sibTrans" cxnId="{EF843058-BC67-4917-BBF6-68D01FAA42F6}">
      <dgm:prSet phldrT="03" phldr="0"/>
      <dgm:spPr/>
      <dgm:t>
        <a:bodyPr/>
        <a:lstStyle/>
        <a:p>
          <a:r>
            <a:rPr lang="en-US"/>
            <a:t>03</a:t>
          </a:r>
        </a:p>
      </dgm:t>
    </dgm:pt>
    <dgm:pt modelId="{B39061F6-FDE2-4623-ABDF-29C76E366B3C}">
      <dgm:prSet/>
      <dgm:spPr/>
      <dgm:t>
        <a:bodyPr/>
        <a:lstStyle/>
        <a:p>
          <a:r>
            <a:rPr lang="en-US" dirty="0"/>
            <a:t>Assessing the Models +</a:t>
          </a:r>
        </a:p>
        <a:p>
          <a:r>
            <a:rPr lang="en-US" dirty="0"/>
            <a:t>Conclusion </a:t>
          </a:r>
        </a:p>
      </dgm:t>
    </dgm:pt>
    <dgm:pt modelId="{8A899A0D-96DD-4E97-BF8D-80E11C866C31}" type="parTrans" cxnId="{3306C84C-1569-41FD-A470-E371C75B6805}">
      <dgm:prSet/>
      <dgm:spPr/>
      <dgm:t>
        <a:bodyPr/>
        <a:lstStyle/>
        <a:p>
          <a:endParaRPr lang="en-US"/>
        </a:p>
      </dgm:t>
    </dgm:pt>
    <dgm:pt modelId="{E447FC3F-643A-42AE-8CF0-986DA4D811B5}" type="sibTrans" cxnId="{3306C84C-1569-41FD-A470-E371C75B6805}">
      <dgm:prSet phldrT="04" phldr="0"/>
      <dgm:spPr/>
      <dgm:t>
        <a:bodyPr/>
        <a:lstStyle/>
        <a:p>
          <a:r>
            <a:rPr lang="en-US"/>
            <a:t>04</a:t>
          </a:r>
        </a:p>
      </dgm:t>
    </dgm:pt>
    <dgm:pt modelId="{973DCA9B-7267-BD4A-862F-41B339D8DE2E}" type="pres">
      <dgm:prSet presAssocID="{2FD77A2E-99D5-48BA-8541-0A1A0B07D615}" presName="Name0" presStyleCnt="0">
        <dgm:presLayoutVars>
          <dgm:animLvl val="lvl"/>
          <dgm:resizeHandles val="exact"/>
        </dgm:presLayoutVars>
      </dgm:prSet>
      <dgm:spPr/>
    </dgm:pt>
    <dgm:pt modelId="{143F4594-7F5D-9845-9186-74AD01BE7217}" type="pres">
      <dgm:prSet presAssocID="{6FD20D4D-80DA-461E-8827-9A565D84DA20}" presName="compositeNode" presStyleCnt="0">
        <dgm:presLayoutVars>
          <dgm:bulletEnabled val="1"/>
        </dgm:presLayoutVars>
      </dgm:prSet>
      <dgm:spPr/>
    </dgm:pt>
    <dgm:pt modelId="{3848AC8B-FD24-E44C-85D0-71F2CF79545C}" type="pres">
      <dgm:prSet presAssocID="{6FD20D4D-80DA-461E-8827-9A565D84DA20}" presName="bgRect" presStyleLbl="alignNode1" presStyleIdx="0" presStyleCnt="4"/>
      <dgm:spPr/>
    </dgm:pt>
    <dgm:pt modelId="{2E44DE26-AB54-A745-A084-A13D514C834C}" type="pres">
      <dgm:prSet presAssocID="{9DE40891-3322-41D1-9778-970A5FF51863}" presName="sibTransNodeRect" presStyleLbl="alignNode1" presStyleIdx="0" presStyleCnt="4">
        <dgm:presLayoutVars>
          <dgm:chMax val="0"/>
          <dgm:bulletEnabled val="1"/>
        </dgm:presLayoutVars>
      </dgm:prSet>
      <dgm:spPr/>
    </dgm:pt>
    <dgm:pt modelId="{DCA9F8BA-A4FC-EC4B-99F1-D615D36EFA8B}" type="pres">
      <dgm:prSet presAssocID="{6FD20D4D-80DA-461E-8827-9A565D84DA20}" presName="nodeRect" presStyleLbl="alignNode1" presStyleIdx="0" presStyleCnt="4">
        <dgm:presLayoutVars>
          <dgm:bulletEnabled val="1"/>
        </dgm:presLayoutVars>
      </dgm:prSet>
      <dgm:spPr/>
    </dgm:pt>
    <dgm:pt modelId="{A3BCD50A-CA49-314F-A69F-DABCD30FF622}" type="pres">
      <dgm:prSet presAssocID="{9DE40891-3322-41D1-9778-970A5FF51863}" presName="sibTrans" presStyleCnt="0"/>
      <dgm:spPr/>
    </dgm:pt>
    <dgm:pt modelId="{B94A8C1C-4A3A-D34C-B7CD-417CE43330ED}" type="pres">
      <dgm:prSet presAssocID="{64DA22FD-AF5E-42A9-A252-AFFB5EF60B10}" presName="compositeNode" presStyleCnt="0">
        <dgm:presLayoutVars>
          <dgm:bulletEnabled val="1"/>
        </dgm:presLayoutVars>
      </dgm:prSet>
      <dgm:spPr/>
    </dgm:pt>
    <dgm:pt modelId="{DE02296C-DF96-5947-8D6D-C1B248EF9BB3}" type="pres">
      <dgm:prSet presAssocID="{64DA22FD-AF5E-42A9-A252-AFFB5EF60B10}" presName="bgRect" presStyleLbl="alignNode1" presStyleIdx="1" presStyleCnt="4"/>
      <dgm:spPr/>
    </dgm:pt>
    <dgm:pt modelId="{4A01E745-0ABE-B34F-A2A8-206F30B8D643}" type="pres">
      <dgm:prSet presAssocID="{23506167-1D42-41A0-BE55-469F97FA19E4}" presName="sibTransNodeRect" presStyleLbl="alignNode1" presStyleIdx="1" presStyleCnt="4">
        <dgm:presLayoutVars>
          <dgm:chMax val="0"/>
          <dgm:bulletEnabled val="1"/>
        </dgm:presLayoutVars>
      </dgm:prSet>
      <dgm:spPr/>
    </dgm:pt>
    <dgm:pt modelId="{38068759-A9FD-7445-9BFB-588F2336DCAF}" type="pres">
      <dgm:prSet presAssocID="{64DA22FD-AF5E-42A9-A252-AFFB5EF60B10}" presName="nodeRect" presStyleLbl="alignNode1" presStyleIdx="1" presStyleCnt="4">
        <dgm:presLayoutVars>
          <dgm:bulletEnabled val="1"/>
        </dgm:presLayoutVars>
      </dgm:prSet>
      <dgm:spPr/>
    </dgm:pt>
    <dgm:pt modelId="{BBB901CF-9728-CB4F-93B3-C87F15AC3EBD}" type="pres">
      <dgm:prSet presAssocID="{23506167-1D42-41A0-BE55-469F97FA19E4}" presName="sibTrans" presStyleCnt="0"/>
      <dgm:spPr/>
    </dgm:pt>
    <dgm:pt modelId="{61F33BB9-4361-3C43-81DB-BCD9B55A7247}" type="pres">
      <dgm:prSet presAssocID="{010BAC4E-EE03-4CBB-A75D-F761A0D5314B}" presName="compositeNode" presStyleCnt="0">
        <dgm:presLayoutVars>
          <dgm:bulletEnabled val="1"/>
        </dgm:presLayoutVars>
      </dgm:prSet>
      <dgm:spPr/>
    </dgm:pt>
    <dgm:pt modelId="{57891E25-8322-9E4A-B1DB-354BCA405F6A}" type="pres">
      <dgm:prSet presAssocID="{010BAC4E-EE03-4CBB-A75D-F761A0D5314B}" presName="bgRect" presStyleLbl="alignNode1" presStyleIdx="2" presStyleCnt="4"/>
      <dgm:spPr/>
    </dgm:pt>
    <dgm:pt modelId="{A4946B3F-8427-E840-9F1D-D31747FA3E54}" type="pres">
      <dgm:prSet presAssocID="{F656335D-7F3B-471F-A7FF-0D081730E56F}" presName="sibTransNodeRect" presStyleLbl="alignNode1" presStyleIdx="2" presStyleCnt="4">
        <dgm:presLayoutVars>
          <dgm:chMax val="0"/>
          <dgm:bulletEnabled val="1"/>
        </dgm:presLayoutVars>
      </dgm:prSet>
      <dgm:spPr/>
    </dgm:pt>
    <dgm:pt modelId="{05EA2009-CF19-924E-A02A-290158925A30}" type="pres">
      <dgm:prSet presAssocID="{010BAC4E-EE03-4CBB-A75D-F761A0D5314B}" presName="nodeRect" presStyleLbl="alignNode1" presStyleIdx="2" presStyleCnt="4">
        <dgm:presLayoutVars>
          <dgm:bulletEnabled val="1"/>
        </dgm:presLayoutVars>
      </dgm:prSet>
      <dgm:spPr/>
    </dgm:pt>
    <dgm:pt modelId="{09BF7186-CD72-894E-9F82-693743DAAD17}" type="pres">
      <dgm:prSet presAssocID="{F656335D-7F3B-471F-A7FF-0D081730E56F}" presName="sibTrans" presStyleCnt="0"/>
      <dgm:spPr/>
    </dgm:pt>
    <dgm:pt modelId="{3B29027E-AFE3-884E-B595-D87FEA01A382}" type="pres">
      <dgm:prSet presAssocID="{B39061F6-FDE2-4623-ABDF-29C76E366B3C}" presName="compositeNode" presStyleCnt="0">
        <dgm:presLayoutVars>
          <dgm:bulletEnabled val="1"/>
        </dgm:presLayoutVars>
      </dgm:prSet>
      <dgm:spPr/>
    </dgm:pt>
    <dgm:pt modelId="{BB014BDE-07D1-0049-8491-8F0A71573146}" type="pres">
      <dgm:prSet presAssocID="{B39061F6-FDE2-4623-ABDF-29C76E366B3C}" presName="bgRect" presStyleLbl="alignNode1" presStyleIdx="3" presStyleCnt="4"/>
      <dgm:spPr/>
    </dgm:pt>
    <dgm:pt modelId="{7EA28823-9199-1645-A7F8-BEFCE8953FD9}" type="pres">
      <dgm:prSet presAssocID="{E447FC3F-643A-42AE-8CF0-986DA4D811B5}" presName="sibTransNodeRect" presStyleLbl="alignNode1" presStyleIdx="3" presStyleCnt="4">
        <dgm:presLayoutVars>
          <dgm:chMax val="0"/>
          <dgm:bulletEnabled val="1"/>
        </dgm:presLayoutVars>
      </dgm:prSet>
      <dgm:spPr/>
    </dgm:pt>
    <dgm:pt modelId="{4F43900D-D7E0-E54F-B935-5819AA45B249}" type="pres">
      <dgm:prSet presAssocID="{B39061F6-FDE2-4623-ABDF-29C76E366B3C}" presName="nodeRect" presStyleLbl="alignNode1" presStyleIdx="3" presStyleCnt="4">
        <dgm:presLayoutVars>
          <dgm:bulletEnabled val="1"/>
        </dgm:presLayoutVars>
      </dgm:prSet>
      <dgm:spPr/>
    </dgm:pt>
  </dgm:ptLst>
  <dgm:cxnLst>
    <dgm:cxn modelId="{99AB9B04-8AF0-EE42-8C13-8195162C8023}" type="presOf" srcId="{010BAC4E-EE03-4CBB-A75D-F761A0D5314B}" destId="{05EA2009-CF19-924E-A02A-290158925A30}" srcOrd="1" destOrd="0" presId="urn:microsoft.com/office/officeart/2016/7/layout/LinearBlockProcessNumbered"/>
    <dgm:cxn modelId="{F2791605-F2B3-5D45-A31B-64EE43C6B88A}" type="presOf" srcId="{64DA22FD-AF5E-42A9-A252-AFFB5EF60B10}" destId="{38068759-A9FD-7445-9BFB-588F2336DCAF}" srcOrd="1" destOrd="0" presId="urn:microsoft.com/office/officeart/2016/7/layout/LinearBlockProcessNumbered"/>
    <dgm:cxn modelId="{2E6D8409-FBDF-BE43-97A4-ADB9C81647D0}" type="presOf" srcId="{010BAC4E-EE03-4CBB-A75D-F761A0D5314B}" destId="{57891E25-8322-9E4A-B1DB-354BCA405F6A}" srcOrd="0" destOrd="0" presId="urn:microsoft.com/office/officeart/2016/7/layout/LinearBlockProcessNumbered"/>
    <dgm:cxn modelId="{E08F0721-0A60-4F4E-827D-50F224C9CCA4}" type="presOf" srcId="{2FD77A2E-99D5-48BA-8541-0A1A0B07D615}" destId="{973DCA9B-7267-BD4A-862F-41B339D8DE2E}" srcOrd="0" destOrd="0" presId="urn:microsoft.com/office/officeart/2016/7/layout/LinearBlockProcessNumbered"/>
    <dgm:cxn modelId="{7691DD30-489C-4680-ADA1-23D7A654A3E3}" srcId="{2FD77A2E-99D5-48BA-8541-0A1A0B07D615}" destId="{64DA22FD-AF5E-42A9-A252-AFFB5EF60B10}" srcOrd="1" destOrd="0" parTransId="{2AB93F89-5F03-4985-B8D3-C46D7ADDD9FE}" sibTransId="{23506167-1D42-41A0-BE55-469F97FA19E4}"/>
    <dgm:cxn modelId="{76529936-DE6B-CD45-8570-6C63C38A0A4A}" type="presOf" srcId="{6FD20D4D-80DA-461E-8827-9A565D84DA20}" destId="{DCA9F8BA-A4FC-EC4B-99F1-D615D36EFA8B}" srcOrd="1" destOrd="0" presId="urn:microsoft.com/office/officeart/2016/7/layout/LinearBlockProcessNumbered"/>
    <dgm:cxn modelId="{67859337-2167-544F-AE96-F74C8A7FFADE}" type="presOf" srcId="{64DA22FD-AF5E-42A9-A252-AFFB5EF60B10}" destId="{DE02296C-DF96-5947-8D6D-C1B248EF9BB3}" srcOrd="0" destOrd="0" presId="urn:microsoft.com/office/officeart/2016/7/layout/LinearBlockProcessNumbered"/>
    <dgm:cxn modelId="{A9C3104B-8D6D-2143-8D1E-CD8A73CEE06F}" type="presOf" srcId="{B39061F6-FDE2-4623-ABDF-29C76E366B3C}" destId="{4F43900D-D7E0-E54F-B935-5819AA45B249}" srcOrd="1" destOrd="0" presId="urn:microsoft.com/office/officeart/2016/7/layout/LinearBlockProcessNumbered"/>
    <dgm:cxn modelId="{3306C84C-1569-41FD-A470-E371C75B6805}" srcId="{2FD77A2E-99D5-48BA-8541-0A1A0B07D615}" destId="{B39061F6-FDE2-4623-ABDF-29C76E366B3C}" srcOrd="3" destOrd="0" parTransId="{8A899A0D-96DD-4E97-BF8D-80E11C866C31}" sibTransId="{E447FC3F-643A-42AE-8CF0-986DA4D811B5}"/>
    <dgm:cxn modelId="{EF843058-BC67-4917-BBF6-68D01FAA42F6}" srcId="{2FD77A2E-99D5-48BA-8541-0A1A0B07D615}" destId="{010BAC4E-EE03-4CBB-A75D-F761A0D5314B}" srcOrd="2" destOrd="0" parTransId="{09311693-C3EE-43DD-B26F-47CBD1722FB0}" sibTransId="{F656335D-7F3B-471F-A7FF-0D081730E56F}"/>
    <dgm:cxn modelId="{BD287298-4249-1542-865E-E9F804BC311B}" type="presOf" srcId="{E447FC3F-643A-42AE-8CF0-986DA4D811B5}" destId="{7EA28823-9199-1645-A7F8-BEFCE8953FD9}" srcOrd="0" destOrd="0" presId="urn:microsoft.com/office/officeart/2016/7/layout/LinearBlockProcessNumbered"/>
    <dgm:cxn modelId="{0D9500B2-686D-0D4B-AF7A-93289DB1784C}" type="presOf" srcId="{23506167-1D42-41A0-BE55-469F97FA19E4}" destId="{4A01E745-0ABE-B34F-A2A8-206F30B8D643}" srcOrd="0" destOrd="0" presId="urn:microsoft.com/office/officeart/2016/7/layout/LinearBlockProcessNumbered"/>
    <dgm:cxn modelId="{1E09C7BB-5755-B545-9083-493EC86E00DF}" type="presOf" srcId="{F656335D-7F3B-471F-A7FF-0D081730E56F}" destId="{A4946B3F-8427-E840-9F1D-D31747FA3E54}" srcOrd="0" destOrd="0" presId="urn:microsoft.com/office/officeart/2016/7/layout/LinearBlockProcessNumbered"/>
    <dgm:cxn modelId="{5348F8BC-8756-5645-9419-79DA2ECC4C5B}" type="presOf" srcId="{9DE40891-3322-41D1-9778-970A5FF51863}" destId="{2E44DE26-AB54-A745-A084-A13D514C834C}" srcOrd="0" destOrd="0" presId="urn:microsoft.com/office/officeart/2016/7/layout/LinearBlockProcessNumbered"/>
    <dgm:cxn modelId="{2AF0D3D2-8F19-4EAB-AB01-B5A38102550D}" srcId="{2FD77A2E-99D5-48BA-8541-0A1A0B07D615}" destId="{6FD20D4D-80DA-461E-8827-9A565D84DA20}" srcOrd="0" destOrd="0" parTransId="{259F413D-3C69-4E55-94DA-F4A5DA0A80A4}" sibTransId="{9DE40891-3322-41D1-9778-970A5FF51863}"/>
    <dgm:cxn modelId="{734DE7D2-3F2A-6C4F-AD9D-2FBC4715486C}" type="presOf" srcId="{6FD20D4D-80DA-461E-8827-9A565D84DA20}" destId="{3848AC8B-FD24-E44C-85D0-71F2CF79545C}" srcOrd="0" destOrd="0" presId="urn:microsoft.com/office/officeart/2016/7/layout/LinearBlockProcessNumbered"/>
    <dgm:cxn modelId="{0FC2CEDF-D116-7E4C-84FA-769E14F68C97}" type="presOf" srcId="{B39061F6-FDE2-4623-ABDF-29C76E366B3C}" destId="{BB014BDE-07D1-0049-8491-8F0A71573146}" srcOrd="0" destOrd="0" presId="urn:microsoft.com/office/officeart/2016/7/layout/LinearBlockProcessNumbered"/>
    <dgm:cxn modelId="{619FDB71-306B-8542-819E-3E745A7DEFB3}" type="presParOf" srcId="{973DCA9B-7267-BD4A-862F-41B339D8DE2E}" destId="{143F4594-7F5D-9845-9186-74AD01BE7217}" srcOrd="0" destOrd="0" presId="urn:microsoft.com/office/officeart/2016/7/layout/LinearBlockProcessNumbered"/>
    <dgm:cxn modelId="{D8114C52-F676-A34B-80A3-64C10DFCEAD1}" type="presParOf" srcId="{143F4594-7F5D-9845-9186-74AD01BE7217}" destId="{3848AC8B-FD24-E44C-85D0-71F2CF79545C}" srcOrd="0" destOrd="0" presId="urn:microsoft.com/office/officeart/2016/7/layout/LinearBlockProcessNumbered"/>
    <dgm:cxn modelId="{6A78E6BA-6696-A64F-9C3F-FB2F5AB501EF}" type="presParOf" srcId="{143F4594-7F5D-9845-9186-74AD01BE7217}" destId="{2E44DE26-AB54-A745-A084-A13D514C834C}" srcOrd="1" destOrd="0" presId="urn:microsoft.com/office/officeart/2016/7/layout/LinearBlockProcessNumbered"/>
    <dgm:cxn modelId="{37A31F57-2149-FA46-909E-68ADEB4335C7}" type="presParOf" srcId="{143F4594-7F5D-9845-9186-74AD01BE7217}" destId="{DCA9F8BA-A4FC-EC4B-99F1-D615D36EFA8B}" srcOrd="2" destOrd="0" presId="urn:microsoft.com/office/officeart/2016/7/layout/LinearBlockProcessNumbered"/>
    <dgm:cxn modelId="{FD4B207C-E4A8-8C4F-A84B-6D93555BC3A0}" type="presParOf" srcId="{973DCA9B-7267-BD4A-862F-41B339D8DE2E}" destId="{A3BCD50A-CA49-314F-A69F-DABCD30FF622}" srcOrd="1" destOrd="0" presId="urn:microsoft.com/office/officeart/2016/7/layout/LinearBlockProcessNumbered"/>
    <dgm:cxn modelId="{8DC0A3B2-7C37-614B-8E93-0A59785479E2}" type="presParOf" srcId="{973DCA9B-7267-BD4A-862F-41B339D8DE2E}" destId="{B94A8C1C-4A3A-D34C-B7CD-417CE43330ED}" srcOrd="2" destOrd="0" presId="urn:microsoft.com/office/officeart/2016/7/layout/LinearBlockProcessNumbered"/>
    <dgm:cxn modelId="{18C546E1-6CE6-8D4E-9506-6A273D82F32A}" type="presParOf" srcId="{B94A8C1C-4A3A-D34C-B7CD-417CE43330ED}" destId="{DE02296C-DF96-5947-8D6D-C1B248EF9BB3}" srcOrd="0" destOrd="0" presId="urn:microsoft.com/office/officeart/2016/7/layout/LinearBlockProcessNumbered"/>
    <dgm:cxn modelId="{12D0F513-BA4D-9B41-91A7-BC6C94285344}" type="presParOf" srcId="{B94A8C1C-4A3A-D34C-B7CD-417CE43330ED}" destId="{4A01E745-0ABE-B34F-A2A8-206F30B8D643}" srcOrd="1" destOrd="0" presId="urn:microsoft.com/office/officeart/2016/7/layout/LinearBlockProcessNumbered"/>
    <dgm:cxn modelId="{BC1767DE-606A-0D42-AA9A-1AD2C15A3C51}" type="presParOf" srcId="{B94A8C1C-4A3A-D34C-B7CD-417CE43330ED}" destId="{38068759-A9FD-7445-9BFB-588F2336DCAF}" srcOrd="2" destOrd="0" presId="urn:microsoft.com/office/officeart/2016/7/layout/LinearBlockProcessNumbered"/>
    <dgm:cxn modelId="{3ED4F1F1-4FE8-D549-A52B-0A195156B18E}" type="presParOf" srcId="{973DCA9B-7267-BD4A-862F-41B339D8DE2E}" destId="{BBB901CF-9728-CB4F-93B3-C87F15AC3EBD}" srcOrd="3" destOrd="0" presId="urn:microsoft.com/office/officeart/2016/7/layout/LinearBlockProcessNumbered"/>
    <dgm:cxn modelId="{6B971D71-D581-C54F-8B41-4ECDDEA39F53}" type="presParOf" srcId="{973DCA9B-7267-BD4A-862F-41B339D8DE2E}" destId="{61F33BB9-4361-3C43-81DB-BCD9B55A7247}" srcOrd="4" destOrd="0" presId="urn:microsoft.com/office/officeart/2016/7/layout/LinearBlockProcessNumbered"/>
    <dgm:cxn modelId="{438F54AA-9C4A-C44E-8BEB-29A5687D08BB}" type="presParOf" srcId="{61F33BB9-4361-3C43-81DB-BCD9B55A7247}" destId="{57891E25-8322-9E4A-B1DB-354BCA405F6A}" srcOrd="0" destOrd="0" presId="urn:microsoft.com/office/officeart/2016/7/layout/LinearBlockProcessNumbered"/>
    <dgm:cxn modelId="{B67D5F68-5974-C845-930C-627573EBF0EE}" type="presParOf" srcId="{61F33BB9-4361-3C43-81DB-BCD9B55A7247}" destId="{A4946B3F-8427-E840-9F1D-D31747FA3E54}" srcOrd="1" destOrd="0" presId="urn:microsoft.com/office/officeart/2016/7/layout/LinearBlockProcessNumbered"/>
    <dgm:cxn modelId="{392CAF32-881C-B749-B958-5E7A8607F216}" type="presParOf" srcId="{61F33BB9-4361-3C43-81DB-BCD9B55A7247}" destId="{05EA2009-CF19-924E-A02A-290158925A30}" srcOrd="2" destOrd="0" presId="urn:microsoft.com/office/officeart/2016/7/layout/LinearBlockProcessNumbered"/>
    <dgm:cxn modelId="{3BD56279-ED00-B847-971E-3575B52FC9ED}" type="presParOf" srcId="{973DCA9B-7267-BD4A-862F-41B339D8DE2E}" destId="{09BF7186-CD72-894E-9F82-693743DAAD17}" srcOrd="5" destOrd="0" presId="urn:microsoft.com/office/officeart/2016/7/layout/LinearBlockProcessNumbered"/>
    <dgm:cxn modelId="{18983245-54B3-514E-93D3-08CCE1F7A688}" type="presParOf" srcId="{973DCA9B-7267-BD4A-862F-41B339D8DE2E}" destId="{3B29027E-AFE3-884E-B595-D87FEA01A382}" srcOrd="6" destOrd="0" presId="urn:microsoft.com/office/officeart/2016/7/layout/LinearBlockProcessNumbered"/>
    <dgm:cxn modelId="{EB352D74-86E5-2A45-BDD9-2F5F4C51B871}" type="presParOf" srcId="{3B29027E-AFE3-884E-B595-D87FEA01A382}" destId="{BB014BDE-07D1-0049-8491-8F0A71573146}" srcOrd="0" destOrd="0" presId="urn:microsoft.com/office/officeart/2016/7/layout/LinearBlockProcessNumbered"/>
    <dgm:cxn modelId="{FA1EF16E-A7AF-F146-AC21-4FF9D45F9F1F}" type="presParOf" srcId="{3B29027E-AFE3-884E-B595-D87FEA01A382}" destId="{7EA28823-9199-1645-A7F8-BEFCE8953FD9}" srcOrd="1" destOrd="0" presId="urn:microsoft.com/office/officeart/2016/7/layout/LinearBlockProcessNumbered"/>
    <dgm:cxn modelId="{AAB9BBF8-1032-F141-B38A-33F796F7A1EF}" type="presParOf" srcId="{3B29027E-AFE3-884E-B595-D87FEA01A382}" destId="{4F43900D-D7E0-E54F-B935-5819AA45B24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7B3013-0C31-4F1C-8CFE-1FC4847858F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E339774-75FC-495B-87D6-D9EE0EA2ED8C}">
      <dgm:prSet/>
      <dgm:spPr/>
      <dgm:t>
        <a:bodyPr/>
        <a:lstStyle/>
        <a:p>
          <a:r>
            <a:rPr lang="en-IE" dirty="0"/>
            <a:t>Black Lives Matter (BLM) is a modern mass social movement in the US, prominent for its use of protests.</a:t>
          </a:r>
          <a:endParaRPr lang="en-US" dirty="0"/>
        </a:p>
      </dgm:t>
    </dgm:pt>
    <dgm:pt modelId="{268264CC-C98E-42E7-A3CF-169BF846817B}" type="parTrans" cxnId="{FAE37CEA-E00D-4068-A7D7-3252BFB8FD9C}">
      <dgm:prSet/>
      <dgm:spPr/>
      <dgm:t>
        <a:bodyPr/>
        <a:lstStyle/>
        <a:p>
          <a:endParaRPr lang="en-US"/>
        </a:p>
      </dgm:t>
    </dgm:pt>
    <dgm:pt modelId="{6260AC97-788F-4D83-9C52-69DF317D093B}" type="sibTrans" cxnId="{FAE37CEA-E00D-4068-A7D7-3252BFB8FD9C}">
      <dgm:prSet/>
      <dgm:spPr/>
      <dgm:t>
        <a:bodyPr/>
        <a:lstStyle/>
        <a:p>
          <a:endParaRPr lang="en-US"/>
        </a:p>
      </dgm:t>
    </dgm:pt>
    <dgm:pt modelId="{51574697-532A-4150-AEEB-A8891B298CDC}">
      <dgm:prSet/>
      <dgm:spPr/>
      <dgm:t>
        <a:bodyPr/>
        <a:lstStyle/>
        <a:p>
          <a:r>
            <a:rPr lang="en-IE" dirty="0"/>
            <a:t>Its aim is to deconstruct systematic racism in the US, but it is yet unclear if BLM has led to more liberal attitudes towards race amongst whites.</a:t>
          </a:r>
          <a:endParaRPr lang="en-US" dirty="0"/>
        </a:p>
      </dgm:t>
    </dgm:pt>
    <dgm:pt modelId="{9FE20ED3-4195-4672-9BAD-A17A55EB709E}" type="parTrans" cxnId="{F6C58797-0552-42F3-93BC-EE3A6277239A}">
      <dgm:prSet/>
      <dgm:spPr/>
      <dgm:t>
        <a:bodyPr/>
        <a:lstStyle/>
        <a:p>
          <a:endParaRPr lang="en-US"/>
        </a:p>
      </dgm:t>
    </dgm:pt>
    <dgm:pt modelId="{7E422297-4845-4CE4-A388-D058E8639B79}" type="sibTrans" cxnId="{F6C58797-0552-42F3-93BC-EE3A6277239A}">
      <dgm:prSet/>
      <dgm:spPr/>
      <dgm:t>
        <a:bodyPr/>
        <a:lstStyle/>
        <a:p>
          <a:endParaRPr lang="en-US"/>
        </a:p>
      </dgm:t>
    </dgm:pt>
    <dgm:pt modelId="{406213EE-FCDD-4AB1-8F11-1CB112F9FDDB}">
      <dgm:prSet/>
      <dgm:spPr/>
      <dgm:t>
        <a:bodyPr/>
        <a:lstStyle/>
        <a:p>
          <a:r>
            <a:rPr lang="en-IE"/>
            <a:t>The author used data from over 140,000 survey respondents and BLM protest locations in 2014 to investigate this question.</a:t>
          </a:r>
          <a:endParaRPr lang="en-US"/>
        </a:p>
      </dgm:t>
    </dgm:pt>
    <dgm:pt modelId="{F1FE4345-D69F-45A8-B3B3-6E137761C1E6}" type="parTrans" cxnId="{B9EE4266-1EAF-43EB-B7FD-A305CD706BC9}">
      <dgm:prSet/>
      <dgm:spPr/>
      <dgm:t>
        <a:bodyPr/>
        <a:lstStyle/>
        <a:p>
          <a:endParaRPr lang="en-US"/>
        </a:p>
      </dgm:t>
    </dgm:pt>
    <dgm:pt modelId="{099FF4E5-1EF5-41EC-954B-94602858FA4A}" type="sibTrans" cxnId="{B9EE4266-1EAF-43EB-B7FD-A305CD706BC9}">
      <dgm:prSet/>
      <dgm:spPr/>
      <dgm:t>
        <a:bodyPr/>
        <a:lstStyle/>
        <a:p>
          <a:endParaRPr lang="en-US"/>
        </a:p>
      </dgm:t>
    </dgm:pt>
    <dgm:pt modelId="{5C86FBC6-2F49-4C21-917A-ADB06903ABA1}">
      <dgm:prSet/>
      <dgm:spPr/>
      <dgm:t>
        <a:bodyPr/>
        <a:lstStyle/>
        <a:p>
          <a:r>
            <a:rPr lang="en-IE" dirty="0"/>
            <a:t>The results show that BLM protests reduced racial prejudice among white people (with younger whites being more affected than older ones). This study suggests that protests can drive attitude change.</a:t>
          </a:r>
          <a:endParaRPr lang="en-US" dirty="0"/>
        </a:p>
      </dgm:t>
    </dgm:pt>
    <dgm:pt modelId="{7B178DA7-C4A5-4131-95E0-82BE0922CB93}" type="parTrans" cxnId="{E7766906-EC22-4085-B1C4-DD17D4DF120B}">
      <dgm:prSet/>
      <dgm:spPr/>
      <dgm:t>
        <a:bodyPr/>
        <a:lstStyle/>
        <a:p>
          <a:endParaRPr lang="en-US"/>
        </a:p>
      </dgm:t>
    </dgm:pt>
    <dgm:pt modelId="{2E28B24D-B0D8-4400-9DEC-BDBD9ED2858F}" type="sibTrans" cxnId="{E7766906-EC22-4085-B1C4-DD17D4DF120B}">
      <dgm:prSet/>
      <dgm:spPr/>
      <dgm:t>
        <a:bodyPr/>
        <a:lstStyle/>
        <a:p>
          <a:endParaRPr lang="en-US"/>
        </a:p>
      </dgm:t>
    </dgm:pt>
    <dgm:pt modelId="{1C328286-FCDB-E746-A204-C8094A4A6883}" type="pres">
      <dgm:prSet presAssocID="{8B7B3013-0C31-4F1C-8CFE-1FC4847858F3}" presName="linear" presStyleCnt="0">
        <dgm:presLayoutVars>
          <dgm:animLvl val="lvl"/>
          <dgm:resizeHandles val="exact"/>
        </dgm:presLayoutVars>
      </dgm:prSet>
      <dgm:spPr/>
    </dgm:pt>
    <dgm:pt modelId="{10B75F97-F480-1647-8F61-0B7C3D981C14}" type="pres">
      <dgm:prSet presAssocID="{6E339774-75FC-495B-87D6-D9EE0EA2ED8C}" presName="parentText" presStyleLbl="node1" presStyleIdx="0" presStyleCnt="4">
        <dgm:presLayoutVars>
          <dgm:chMax val="0"/>
          <dgm:bulletEnabled val="1"/>
        </dgm:presLayoutVars>
      </dgm:prSet>
      <dgm:spPr/>
    </dgm:pt>
    <dgm:pt modelId="{1A1E9AE8-FE23-B54C-A4B7-C5E52CC398FC}" type="pres">
      <dgm:prSet presAssocID="{6260AC97-788F-4D83-9C52-69DF317D093B}" presName="spacer" presStyleCnt="0"/>
      <dgm:spPr/>
    </dgm:pt>
    <dgm:pt modelId="{680424A5-3364-4F47-A2D3-969DDF497ABF}" type="pres">
      <dgm:prSet presAssocID="{51574697-532A-4150-AEEB-A8891B298CDC}" presName="parentText" presStyleLbl="node1" presStyleIdx="1" presStyleCnt="4">
        <dgm:presLayoutVars>
          <dgm:chMax val="0"/>
          <dgm:bulletEnabled val="1"/>
        </dgm:presLayoutVars>
      </dgm:prSet>
      <dgm:spPr/>
    </dgm:pt>
    <dgm:pt modelId="{6B66FA30-A223-5247-BD53-1F291775394B}" type="pres">
      <dgm:prSet presAssocID="{7E422297-4845-4CE4-A388-D058E8639B79}" presName="spacer" presStyleCnt="0"/>
      <dgm:spPr/>
    </dgm:pt>
    <dgm:pt modelId="{62A85870-6275-2945-918A-469F5CEC9139}" type="pres">
      <dgm:prSet presAssocID="{406213EE-FCDD-4AB1-8F11-1CB112F9FDDB}" presName="parentText" presStyleLbl="node1" presStyleIdx="2" presStyleCnt="4">
        <dgm:presLayoutVars>
          <dgm:chMax val="0"/>
          <dgm:bulletEnabled val="1"/>
        </dgm:presLayoutVars>
      </dgm:prSet>
      <dgm:spPr/>
    </dgm:pt>
    <dgm:pt modelId="{C7A1BB94-F67E-8940-B4EC-9B9B35C094CE}" type="pres">
      <dgm:prSet presAssocID="{099FF4E5-1EF5-41EC-954B-94602858FA4A}" presName="spacer" presStyleCnt="0"/>
      <dgm:spPr/>
    </dgm:pt>
    <dgm:pt modelId="{79B787FA-918A-9145-96DC-37F837DAFFEF}" type="pres">
      <dgm:prSet presAssocID="{5C86FBC6-2F49-4C21-917A-ADB06903ABA1}" presName="parentText" presStyleLbl="node1" presStyleIdx="3" presStyleCnt="4">
        <dgm:presLayoutVars>
          <dgm:chMax val="0"/>
          <dgm:bulletEnabled val="1"/>
        </dgm:presLayoutVars>
      </dgm:prSet>
      <dgm:spPr/>
    </dgm:pt>
  </dgm:ptLst>
  <dgm:cxnLst>
    <dgm:cxn modelId="{E7766906-EC22-4085-B1C4-DD17D4DF120B}" srcId="{8B7B3013-0C31-4F1C-8CFE-1FC4847858F3}" destId="{5C86FBC6-2F49-4C21-917A-ADB06903ABA1}" srcOrd="3" destOrd="0" parTransId="{7B178DA7-C4A5-4131-95E0-82BE0922CB93}" sibTransId="{2E28B24D-B0D8-4400-9DEC-BDBD9ED2858F}"/>
    <dgm:cxn modelId="{91BAA30E-D2A6-6E46-837D-263740D34899}" type="presOf" srcId="{51574697-532A-4150-AEEB-A8891B298CDC}" destId="{680424A5-3364-4F47-A2D3-969DDF497ABF}" srcOrd="0" destOrd="0" presId="urn:microsoft.com/office/officeart/2005/8/layout/vList2"/>
    <dgm:cxn modelId="{B9EE4266-1EAF-43EB-B7FD-A305CD706BC9}" srcId="{8B7B3013-0C31-4F1C-8CFE-1FC4847858F3}" destId="{406213EE-FCDD-4AB1-8F11-1CB112F9FDDB}" srcOrd="2" destOrd="0" parTransId="{F1FE4345-D69F-45A8-B3B3-6E137761C1E6}" sibTransId="{099FF4E5-1EF5-41EC-954B-94602858FA4A}"/>
    <dgm:cxn modelId="{379EEC91-9584-7343-A77F-A6062DB59E35}" type="presOf" srcId="{5C86FBC6-2F49-4C21-917A-ADB06903ABA1}" destId="{79B787FA-918A-9145-96DC-37F837DAFFEF}" srcOrd="0" destOrd="0" presId="urn:microsoft.com/office/officeart/2005/8/layout/vList2"/>
    <dgm:cxn modelId="{F6C58797-0552-42F3-93BC-EE3A6277239A}" srcId="{8B7B3013-0C31-4F1C-8CFE-1FC4847858F3}" destId="{51574697-532A-4150-AEEB-A8891B298CDC}" srcOrd="1" destOrd="0" parTransId="{9FE20ED3-4195-4672-9BAD-A17A55EB709E}" sibTransId="{7E422297-4845-4CE4-A388-D058E8639B79}"/>
    <dgm:cxn modelId="{CAEE27D3-2CED-5F4C-BCA6-36CEF6322C52}" type="presOf" srcId="{6E339774-75FC-495B-87D6-D9EE0EA2ED8C}" destId="{10B75F97-F480-1647-8F61-0B7C3D981C14}" srcOrd="0" destOrd="0" presId="urn:microsoft.com/office/officeart/2005/8/layout/vList2"/>
    <dgm:cxn modelId="{D8F430D6-8FEE-C744-95E9-3F977A9D0FD6}" type="presOf" srcId="{8B7B3013-0C31-4F1C-8CFE-1FC4847858F3}" destId="{1C328286-FCDB-E746-A204-C8094A4A6883}" srcOrd="0" destOrd="0" presId="urn:microsoft.com/office/officeart/2005/8/layout/vList2"/>
    <dgm:cxn modelId="{FAE37CEA-E00D-4068-A7D7-3252BFB8FD9C}" srcId="{8B7B3013-0C31-4F1C-8CFE-1FC4847858F3}" destId="{6E339774-75FC-495B-87D6-D9EE0EA2ED8C}" srcOrd="0" destOrd="0" parTransId="{268264CC-C98E-42E7-A3CF-169BF846817B}" sibTransId="{6260AC97-788F-4D83-9C52-69DF317D093B}"/>
    <dgm:cxn modelId="{92D081FA-F6C4-5A4E-98C5-F8F50D2AB980}" type="presOf" srcId="{406213EE-FCDD-4AB1-8F11-1CB112F9FDDB}" destId="{62A85870-6275-2945-918A-469F5CEC9139}" srcOrd="0" destOrd="0" presId="urn:microsoft.com/office/officeart/2005/8/layout/vList2"/>
    <dgm:cxn modelId="{F30144C5-6282-BC49-931E-76D2BD8F1627}" type="presParOf" srcId="{1C328286-FCDB-E746-A204-C8094A4A6883}" destId="{10B75F97-F480-1647-8F61-0B7C3D981C14}" srcOrd="0" destOrd="0" presId="urn:microsoft.com/office/officeart/2005/8/layout/vList2"/>
    <dgm:cxn modelId="{41705555-3674-A345-BFEB-02AAFE9C82DD}" type="presParOf" srcId="{1C328286-FCDB-E746-A204-C8094A4A6883}" destId="{1A1E9AE8-FE23-B54C-A4B7-C5E52CC398FC}" srcOrd="1" destOrd="0" presId="urn:microsoft.com/office/officeart/2005/8/layout/vList2"/>
    <dgm:cxn modelId="{8A4F09E0-F9FB-6349-A188-0DBC89611FD8}" type="presParOf" srcId="{1C328286-FCDB-E746-A204-C8094A4A6883}" destId="{680424A5-3364-4F47-A2D3-969DDF497ABF}" srcOrd="2" destOrd="0" presId="urn:microsoft.com/office/officeart/2005/8/layout/vList2"/>
    <dgm:cxn modelId="{76180C16-4AF7-4C4A-B4E2-095F4781FB35}" type="presParOf" srcId="{1C328286-FCDB-E746-A204-C8094A4A6883}" destId="{6B66FA30-A223-5247-BD53-1F291775394B}" srcOrd="3" destOrd="0" presId="urn:microsoft.com/office/officeart/2005/8/layout/vList2"/>
    <dgm:cxn modelId="{13535F92-7DDF-5644-860D-0495AC59190B}" type="presParOf" srcId="{1C328286-FCDB-E746-A204-C8094A4A6883}" destId="{62A85870-6275-2945-918A-469F5CEC9139}" srcOrd="4" destOrd="0" presId="urn:microsoft.com/office/officeart/2005/8/layout/vList2"/>
    <dgm:cxn modelId="{C5AF2A9D-B72B-3446-B538-1E2DBC376545}" type="presParOf" srcId="{1C328286-FCDB-E746-A204-C8094A4A6883}" destId="{C7A1BB94-F67E-8940-B4EC-9B9B35C094CE}" srcOrd="5" destOrd="0" presId="urn:microsoft.com/office/officeart/2005/8/layout/vList2"/>
    <dgm:cxn modelId="{81825199-32A4-F848-8F50-415F1531C1DD}" type="presParOf" srcId="{1C328286-FCDB-E746-A204-C8094A4A6883}" destId="{79B787FA-918A-9145-96DC-37F837DAFFE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EEBEA1-E2F6-432E-B168-F536CCD58E06}" type="doc">
      <dgm:prSet loTypeId="urn:microsoft.com/office/officeart/2005/8/layout/hierarchy4" loCatId="hierarchy" qsTypeId="urn:microsoft.com/office/officeart/2005/8/quickstyle/simple4" qsCatId="simple" csTypeId="urn:microsoft.com/office/officeart/2005/8/colors/accent3_2" csCatId="accent3" phldr="1"/>
      <dgm:spPr/>
      <dgm:t>
        <a:bodyPr/>
        <a:lstStyle/>
        <a:p>
          <a:endParaRPr lang="en-US"/>
        </a:p>
      </dgm:t>
    </dgm:pt>
    <dgm:pt modelId="{A0EF5601-C169-4B03-B83C-7E0434EFB994}">
      <dgm:prSet/>
      <dgm:spPr/>
      <dgm:t>
        <a:bodyPr/>
        <a:lstStyle/>
        <a:p>
          <a:r>
            <a:rPr lang="en-US" b="1" dirty="0"/>
            <a:t>Response Variables:</a:t>
          </a:r>
          <a:endParaRPr lang="en-US" dirty="0"/>
        </a:p>
      </dgm:t>
    </dgm:pt>
    <dgm:pt modelId="{4B23C741-8DF1-4C44-97F9-5809058A7AB9}" type="parTrans" cxnId="{5DDF4546-10C8-4EE2-ABA2-95ECE841C43C}">
      <dgm:prSet/>
      <dgm:spPr/>
      <dgm:t>
        <a:bodyPr/>
        <a:lstStyle/>
        <a:p>
          <a:endParaRPr lang="en-US"/>
        </a:p>
      </dgm:t>
    </dgm:pt>
    <dgm:pt modelId="{0F294977-99E7-4A1F-82C8-D0CC2B197EC5}" type="sibTrans" cxnId="{5DDF4546-10C8-4EE2-ABA2-95ECE841C43C}">
      <dgm:prSet/>
      <dgm:spPr/>
      <dgm:t>
        <a:bodyPr/>
        <a:lstStyle/>
        <a:p>
          <a:endParaRPr lang="en-US"/>
        </a:p>
      </dgm:t>
    </dgm:pt>
    <dgm:pt modelId="{99EDBF5A-A735-4A55-B38B-2B6578B0321D}">
      <dgm:prSet/>
      <dgm:spPr/>
      <dgm:t>
        <a:bodyPr/>
        <a:lstStyle/>
        <a:p>
          <a:r>
            <a:rPr lang="en-IE" b="1" dirty="0"/>
            <a:t>affirm</a:t>
          </a:r>
          <a:r>
            <a:rPr lang="en-IE" dirty="0"/>
            <a:t>: </a:t>
          </a:r>
        </a:p>
        <a:p>
          <a:r>
            <a:rPr lang="en-IE" dirty="0"/>
            <a:t>1 if respondent supports affirmative action</a:t>
          </a:r>
        </a:p>
        <a:p>
          <a:r>
            <a:rPr lang="en-IE" dirty="0"/>
            <a:t>0 otherwise</a:t>
          </a:r>
          <a:endParaRPr lang="en-US" dirty="0"/>
        </a:p>
      </dgm:t>
    </dgm:pt>
    <dgm:pt modelId="{0709387B-B032-4E67-A1E6-C7261E6CA23E}" type="parTrans" cxnId="{51AA933B-81A9-4177-81CC-727CAF2B854E}">
      <dgm:prSet/>
      <dgm:spPr/>
      <dgm:t>
        <a:bodyPr/>
        <a:lstStyle/>
        <a:p>
          <a:endParaRPr lang="en-US"/>
        </a:p>
      </dgm:t>
    </dgm:pt>
    <dgm:pt modelId="{6ABD584C-87E8-496E-A07D-0ED58B7DFA47}" type="sibTrans" cxnId="{51AA933B-81A9-4177-81CC-727CAF2B854E}">
      <dgm:prSet/>
      <dgm:spPr/>
      <dgm:t>
        <a:bodyPr/>
        <a:lstStyle/>
        <a:p>
          <a:endParaRPr lang="en-US"/>
        </a:p>
      </dgm:t>
    </dgm:pt>
    <dgm:pt modelId="{C84EB45C-59BB-4D07-A6AD-A2F6C7458CE2}">
      <dgm:prSet/>
      <dgm:spPr/>
      <dgm:t>
        <a:bodyPr/>
        <a:lstStyle/>
        <a:p>
          <a:r>
            <a:rPr lang="en-IE" b="1" dirty="0" err="1"/>
            <a:t>dem</a:t>
          </a:r>
          <a:r>
            <a:rPr lang="en-IE" b="1" dirty="0"/>
            <a:t>: </a:t>
          </a:r>
        </a:p>
        <a:p>
          <a:r>
            <a:rPr lang="en-IE" dirty="0"/>
            <a:t>1 if respondent identifies with the Democratic party (including leaners)</a:t>
          </a:r>
        </a:p>
        <a:p>
          <a:r>
            <a:rPr lang="en-IE" dirty="0"/>
            <a:t>0 otherwise</a:t>
          </a:r>
          <a:endParaRPr lang="en-US" dirty="0"/>
        </a:p>
      </dgm:t>
    </dgm:pt>
    <dgm:pt modelId="{23E9DBD6-3FEE-43CF-98A6-C4FC57A96C5A}" type="parTrans" cxnId="{DC65A77E-C5C7-40BF-B832-A6D79E5C5100}">
      <dgm:prSet/>
      <dgm:spPr/>
      <dgm:t>
        <a:bodyPr/>
        <a:lstStyle/>
        <a:p>
          <a:endParaRPr lang="en-US"/>
        </a:p>
      </dgm:t>
    </dgm:pt>
    <dgm:pt modelId="{73CDBFB7-DAD0-4BAD-9573-2EC2167DF287}" type="sibTrans" cxnId="{DC65A77E-C5C7-40BF-B832-A6D79E5C5100}">
      <dgm:prSet/>
      <dgm:spPr/>
      <dgm:t>
        <a:bodyPr/>
        <a:lstStyle/>
        <a:p>
          <a:endParaRPr lang="en-US"/>
        </a:p>
      </dgm:t>
    </dgm:pt>
    <dgm:pt modelId="{46F8F33E-97CB-4231-82EF-041E00DEFE4C}">
      <dgm:prSet/>
      <dgm:spPr/>
      <dgm:t>
        <a:bodyPr/>
        <a:lstStyle/>
        <a:p>
          <a:r>
            <a:rPr lang="en-IE" b="1" dirty="0"/>
            <a:t>resent:</a:t>
          </a:r>
          <a:r>
            <a:rPr lang="en-IE" dirty="0"/>
            <a:t> </a:t>
          </a:r>
        </a:p>
        <a:p>
          <a:r>
            <a:rPr lang="en-IE" dirty="0"/>
            <a:t>disagreement on a 5-point scale with the “Generations of slavery” question, and agreement with the “The Irish, Italians, and Jews” question)</a:t>
          </a:r>
          <a:endParaRPr lang="en-US" dirty="0"/>
        </a:p>
      </dgm:t>
    </dgm:pt>
    <dgm:pt modelId="{B7430A7A-0C95-48A7-8DF4-639085766348}" type="parTrans" cxnId="{2CD6288E-A4CF-46BC-BD1B-35F05D51DEFA}">
      <dgm:prSet/>
      <dgm:spPr/>
      <dgm:t>
        <a:bodyPr/>
        <a:lstStyle/>
        <a:p>
          <a:endParaRPr lang="en-US"/>
        </a:p>
      </dgm:t>
    </dgm:pt>
    <dgm:pt modelId="{69DA1B6E-9CFA-4663-BFDB-629BB3C18A20}" type="sibTrans" cxnId="{2CD6288E-A4CF-46BC-BD1B-35F05D51DEFA}">
      <dgm:prSet/>
      <dgm:spPr/>
      <dgm:t>
        <a:bodyPr/>
        <a:lstStyle/>
        <a:p>
          <a:endParaRPr lang="en-US"/>
        </a:p>
      </dgm:t>
    </dgm:pt>
    <dgm:pt modelId="{435160CC-B160-5F44-ABA0-3718A0CBCA1C}" type="pres">
      <dgm:prSet presAssocID="{F7EEBEA1-E2F6-432E-B168-F536CCD58E06}" presName="Name0" presStyleCnt="0">
        <dgm:presLayoutVars>
          <dgm:chPref val="1"/>
          <dgm:dir/>
          <dgm:animOne val="branch"/>
          <dgm:animLvl val="lvl"/>
          <dgm:resizeHandles/>
        </dgm:presLayoutVars>
      </dgm:prSet>
      <dgm:spPr/>
    </dgm:pt>
    <dgm:pt modelId="{EB84A969-885B-0041-B1FB-670B2070C446}" type="pres">
      <dgm:prSet presAssocID="{A0EF5601-C169-4B03-B83C-7E0434EFB994}" presName="vertOne" presStyleCnt="0"/>
      <dgm:spPr/>
    </dgm:pt>
    <dgm:pt modelId="{D535B0BC-33BB-1543-9FBE-3E4D0E5BEF4D}" type="pres">
      <dgm:prSet presAssocID="{A0EF5601-C169-4B03-B83C-7E0434EFB994}" presName="txOne" presStyleLbl="node0" presStyleIdx="0" presStyleCnt="1">
        <dgm:presLayoutVars>
          <dgm:chPref val="3"/>
        </dgm:presLayoutVars>
      </dgm:prSet>
      <dgm:spPr/>
    </dgm:pt>
    <dgm:pt modelId="{90176300-95DB-F748-B1B1-B33095E822C0}" type="pres">
      <dgm:prSet presAssocID="{A0EF5601-C169-4B03-B83C-7E0434EFB994}" presName="parTransOne" presStyleCnt="0"/>
      <dgm:spPr/>
    </dgm:pt>
    <dgm:pt modelId="{6DDF82F7-56D0-B946-BC26-8BC1E1DDF9E1}" type="pres">
      <dgm:prSet presAssocID="{A0EF5601-C169-4B03-B83C-7E0434EFB994}" presName="horzOne" presStyleCnt="0"/>
      <dgm:spPr/>
    </dgm:pt>
    <dgm:pt modelId="{FD95DDEC-6206-1048-9B7D-07194525BCCC}" type="pres">
      <dgm:prSet presAssocID="{99EDBF5A-A735-4A55-B38B-2B6578B0321D}" presName="vertTwo" presStyleCnt="0"/>
      <dgm:spPr/>
    </dgm:pt>
    <dgm:pt modelId="{80D9A26E-AB2F-9F46-A8CE-DFE36E3484CB}" type="pres">
      <dgm:prSet presAssocID="{99EDBF5A-A735-4A55-B38B-2B6578B0321D}" presName="txTwo" presStyleLbl="node2" presStyleIdx="0" presStyleCnt="3">
        <dgm:presLayoutVars>
          <dgm:chPref val="3"/>
        </dgm:presLayoutVars>
      </dgm:prSet>
      <dgm:spPr/>
    </dgm:pt>
    <dgm:pt modelId="{B38CE614-C57D-6E4B-9831-9A12A4DBCCB7}" type="pres">
      <dgm:prSet presAssocID="{99EDBF5A-A735-4A55-B38B-2B6578B0321D}" presName="horzTwo" presStyleCnt="0"/>
      <dgm:spPr/>
    </dgm:pt>
    <dgm:pt modelId="{28447589-4F71-504F-A0C8-B778F6D75AD6}" type="pres">
      <dgm:prSet presAssocID="{6ABD584C-87E8-496E-A07D-0ED58B7DFA47}" presName="sibSpaceTwo" presStyleCnt="0"/>
      <dgm:spPr/>
    </dgm:pt>
    <dgm:pt modelId="{20268DBF-AC23-514B-B369-907D1D891957}" type="pres">
      <dgm:prSet presAssocID="{C84EB45C-59BB-4D07-A6AD-A2F6C7458CE2}" presName="vertTwo" presStyleCnt="0"/>
      <dgm:spPr/>
    </dgm:pt>
    <dgm:pt modelId="{7099C0F3-559F-3442-9C11-966B9B25E595}" type="pres">
      <dgm:prSet presAssocID="{C84EB45C-59BB-4D07-A6AD-A2F6C7458CE2}" presName="txTwo" presStyleLbl="node2" presStyleIdx="1" presStyleCnt="3">
        <dgm:presLayoutVars>
          <dgm:chPref val="3"/>
        </dgm:presLayoutVars>
      </dgm:prSet>
      <dgm:spPr/>
    </dgm:pt>
    <dgm:pt modelId="{1865E26D-1923-8146-AE4C-DBC58C7575F6}" type="pres">
      <dgm:prSet presAssocID="{C84EB45C-59BB-4D07-A6AD-A2F6C7458CE2}" presName="horzTwo" presStyleCnt="0"/>
      <dgm:spPr/>
    </dgm:pt>
    <dgm:pt modelId="{633078A7-45D1-2C47-BCFD-FC4F9F052BC5}" type="pres">
      <dgm:prSet presAssocID="{73CDBFB7-DAD0-4BAD-9573-2EC2167DF287}" presName="sibSpaceTwo" presStyleCnt="0"/>
      <dgm:spPr/>
    </dgm:pt>
    <dgm:pt modelId="{947771A1-FB9F-9847-AEEE-B8F89BD40FEC}" type="pres">
      <dgm:prSet presAssocID="{46F8F33E-97CB-4231-82EF-041E00DEFE4C}" presName="vertTwo" presStyleCnt="0"/>
      <dgm:spPr/>
    </dgm:pt>
    <dgm:pt modelId="{15589C18-DED4-AB48-B830-5B49B9696E0E}" type="pres">
      <dgm:prSet presAssocID="{46F8F33E-97CB-4231-82EF-041E00DEFE4C}" presName="txTwo" presStyleLbl="node2" presStyleIdx="2" presStyleCnt="3">
        <dgm:presLayoutVars>
          <dgm:chPref val="3"/>
        </dgm:presLayoutVars>
      </dgm:prSet>
      <dgm:spPr/>
    </dgm:pt>
    <dgm:pt modelId="{BA56CAF0-CEA8-8E46-9315-6D1DC2C67D99}" type="pres">
      <dgm:prSet presAssocID="{46F8F33E-97CB-4231-82EF-041E00DEFE4C}" presName="horzTwo" presStyleCnt="0"/>
      <dgm:spPr/>
    </dgm:pt>
  </dgm:ptLst>
  <dgm:cxnLst>
    <dgm:cxn modelId="{A1C8FB00-99BC-D448-8C61-D3BD0F9F9578}" type="presOf" srcId="{F7EEBEA1-E2F6-432E-B168-F536CCD58E06}" destId="{435160CC-B160-5F44-ABA0-3718A0CBCA1C}" srcOrd="0" destOrd="0" presId="urn:microsoft.com/office/officeart/2005/8/layout/hierarchy4"/>
    <dgm:cxn modelId="{3FBB4129-F30F-AB4D-B274-666CD5D195EF}" type="presOf" srcId="{C84EB45C-59BB-4D07-A6AD-A2F6C7458CE2}" destId="{7099C0F3-559F-3442-9C11-966B9B25E595}" srcOrd="0" destOrd="0" presId="urn:microsoft.com/office/officeart/2005/8/layout/hierarchy4"/>
    <dgm:cxn modelId="{51AA933B-81A9-4177-81CC-727CAF2B854E}" srcId="{A0EF5601-C169-4B03-B83C-7E0434EFB994}" destId="{99EDBF5A-A735-4A55-B38B-2B6578B0321D}" srcOrd="0" destOrd="0" parTransId="{0709387B-B032-4E67-A1E6-C7261E6CA23E}" sibTransId="{6ABD584C-87E8-496E-A07D-0ED58B7DFA47}"/>
    <dgm:cxn modelId="{C49E1945-BF85-2040-8F71-6B35ABE4AAED}" type="presOf" srcId="{99EDBF5A-A735-4A55-B38B-2B6578B0321D}" destId="{80D9A26E-AB2F-9F46-A8CE-DFE36E3484CB}" srcOrd="0" destOrd="0" presId="urn:microsoft.com/office/officeart/2005/8/layout/hierarchy4"/>
    <dgm:cxn modelId="{5DDF4546-10C8-4EE2-ABA2-95ECE841C43C}" srcId="{F7EEBEA1-E2F6-432E-B168-F536CCD58E06}" destId="{A0EF5601-C169-4B03-B83C-7E0434EFB994}" srcOrd="0" destOrd="0" parTransId="{4B23C741-8DF1-4C44-97F9-5809058A7AB9}" sibTransId="{0F294977-99E7-4A1F-82C8-D0CC2B197EC5}"/>
    <dgm:cxn modelId="{DC65A77E-C5C7-40BF-B832-A6D79E5C5100}" srcId="{A0EF5601-C169-4B03-B83C-7E0434EFB994}" destId="{C84EB45C-59BB-4D07-A6AD-A2F6C7458CE2}" srcOrd="1" destOrd="0" parTransId="{23E9DBD6-3FEE-43CF-98A6-C4FC57A96C5A}" sibTransId="{73CDBFB7-DAD0-4BAD-9573-2EC2167DF287}"/>
    <dgm:cxn modelId="{2CD6288E-A4CF-46BC-BD1B-35F05D51DEFA}" srcId="{A0EF5601-C169-4B03-B83C-7E0434EFB994}" destId="{46F8F33E-97CB-4231-82EF-041E00DEFE4C}" srcOrd="2" destOrd="0" parTransId="{B7430A7A-0C95-48A7-8DF4-639085766348}" sibTransId="{69DA1B6E-9CFA-4663-BFDB-629BB3C18A20}"/>
    <dgm:cxn modelId="{20A95FB7-3B38-BC41-A7E3-A7A311101DEB}" type="presOf" srcId="{46F8F33E-97CB-4231-82EF-041E00DEFE4C}" destId="{15589C18-DED4-AB48-B830-5B49B9696E0E}" srcOrd="0" destOrd="0" presId="urn:microsoft.com/office/officeart/2005/8/layout/hierarchy4"/>
    <dgm:cxn modelId="{C2B393C7-6D34-FA43-929B-107C59424043}" type="presOf" srcId="{A0EF5601-C169-4B03-B83C-7E0434EFB994}" destId="{D535B0BC-33BB-1543-9FBE-3E4D0E5BEF4D}" srcOrd="0" destOrd="0" presId="urn:microsoft.com/office/officeart/2005/8/layout/hierarchy4"/>
    <dgm:cxn modelId="{A3F481AA-8BF0-C745-A1E7-C515C1999187}" type="presParOf" srcId="{435160CC-B160-5F44-ABA0-3718A0CBCA1C}" destId="{EB84A969-885B-0041-B1FB-670B2070C446}" srcOrd="0" destOrd="0" presId="urn:microsoft.com/office/officeart/2005/8/layout/hierarchy4"/>
    <dgm:cxn modelId="{ABE30C13-B594-4B44-8768-4DF1F52C438D}" type="presParOf" srcId="{EB84A969-885B-0041-B1FB-670B2070C446}" destId="{D535B0BC-33BB-1543-9FBE-3E4D0E5BEF4D}" srcOrd="0" destOrd="0" presId="urn:microsoft.com/office/officeart/2005/8/layout/hierarchy4"/>
    <dgm:cxn modelId="{071E0790-273A-E349-9E6A-BEFA773D4872}" type="presParOf" srcId="{EB84A969-885B-0041-B1FB-670B2070C446}" destId="{90176300-95DB-F748-B1B1-B33095E822C0}" srcOrd="1" destOrd="0" presId="urn:microsoft.com/office/officeart/2005/8/layout/hierarchy4"/>
    <dgm:cxn modelId="{A0DD582D-E6EC-F244-BAD5-E960E1507A8D}" type="presParOf" srcId="{EB84A969-885B-0041-B1FB-670B2070C446}" destId="{6DDF82F7-56D0-B946-BC26-8BC1E1DDF9E1}" srcOrd="2" destOrd="0" presId="urn:microsoft.com/office/officeart/2005/8/layout/hierarchy4"/>
    <dgm:cxn modelId="{E47D78DD-3DA9-5A42-A92A-17E74D4360F2}" type="presParOf" srcId="{6DDF82F7-56D0-B946-BC26-8BC1E1DDF9E1}" destId="{FD95DDEC-6206-1048-9B7D-07194525BCCC}" srcOrd="0" destOrd="0" presId="urn:microsoft.com/office/officeart/2005/8/layout/hierarchy4"/>
    <dgm:cxn modelId="{082E783C-68DD-F24C-B3E4-70C30571092D}" type="presParOf" srcId="{FD95DDEC-6206-1048-9B7D-07194525BCCC}" destId="{80D9A26E-AB2F-9F46-A8CE-DFE36E3484CB}" srcOrd="0" destOrd="0" presId="urn:microsoft.com/office/officeart/2005/8/layout/hierarchy4"/>
    <dgm:cxn modelId="{467EE577-374B-394A-9D7B-9B14D11E272B}" type="presParOf" srcId="{FD95DDEC-6206-1048-9B7D-07194525BCCC}" destId="{B38CE614-C57D-6E4B-9831-9A12A4DBCCB7}" srcOrd="1" destOrd="0" presId="urn:microsoft.com/office/officeart/2005/8/layout/hierarchy4"/>
    <dgm:cxn modelId="{48B7D695-9460-4247-B3B1-4802522390BB}" type="presParOf" srcId="{6DDF82F7-56D0-B946-BC26-8BC1E1DDF9E1}" destId="{28447589-4F71-504F-A0C8-B778F6D75AD6}" srcOrd="1" destOrd="0" presId="urn:microsoft.com/office/officeart/2005/8/layout/hierarchy4"/>
    <dgm:cxn modelId="{EDBF7EC0-55C7-F44D-9FDA-9CBA7452C797}" type="presParOf" srcId="{6DDF82F7-56D0-B946-BC26-8BC1E1DDF9E1}" destId="{20268DBF-AC23-514B-B369-907D1D891957}" srcOrd="2" destOrd="0" presId="urn:microsoft.com/office/officeart/2005/8/layout/hierarchy4"/>
    <dgm:cxn modelId="{A5B9878D-45E0-C741-A633-E70BF4BC6DB1}" type="presParOf" srcId="{20268DBF-AC23-514B-B369-907D1D891957}" destId="{7099C0F3-559F-3442-9C11-966B9B25E595}" srcOrd="0" destOrd="0" presId="urn:microsoft.com/office/officeart/2005/8/layout/hierarchy4"/>
    <dgm:cxn modelId="{FACF23DF-4B18-DD46-9384-DB9FBE9F4D14}" type="presParOf" srcId="{20268DBF-AC23-514B-B369-907D1D891957}" destId="{1865E26D-1923-8146-AE4C-DBC58C7575F6}" srcOrd="1" destOrd="0" presId="urn:microsoft.com/office/officeart/2005/8/layout/hierarchy4"/>
    <dgm:cxn modelId="{38F18350-6B3F-EA40-8AC6-4DFC263ED063}" type="presParOf" srcId="{6DDF82F7-56D0-B946-BC26-8BC1E1DDF9E1}" destId="{633078A7-45D1-2C47-BCFD-FC4F9F052BC5}" srcOrd="3" destOrd="0" presId="urn:microsoft.com/office/officeart/2005/8/layout/hierarchy4"/>
    <dgm:cxn modelId="{BBB7CFC1-B000-D146-98C8-B75669D65EE7}" type="presParOf" srcId="{6DDF82F7-56D0-B946-BC26-8BC1E1DDF9E1}" destId="{947771A1-FB9F-9847-AEEE-B8F89BD40FEC}" srcOrd="4" destOrd="0" presId="urn:microsoft.com/office/officeart/2005/8/layout/hierarchy4"/>
    <dgm:cxn modelId="{C38A0CCE-6DC8-DA44-845D-5BF0C4AC449C}" type="presParOf" srcId="{947771A1-FB9F-9847-AEEE-B8F89BD40FEC}" destId="{15589C18-DED4-AB48-B830-5B49B9696E0E}" srcOrd="0" destOrd="0" presId="urn:microsoft.com/office/officeart/2005/8/layout/hierarchy4"/>
    <dgm:cxn modelId="{EFE69BAD-126A-BD45-A728-FB219A45B70E}" type="presParOf" srcId="{947771A1-FB9F-9847-AEEE-B8F89BD40FEC}" destId="{BA56CAF0-CEA8-8E46-9315-6D1DC2C67D9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EEBEA1-E2F6-432E-B168-F536CCD58E06}" type="doc">
      <dgm:prSet loTypeId="urn:microsoft.com/office/officeart/2005/8/layout/hierarchy4" loCatId="hierarchy" qsTypeId="urn:microsoft.com/office/officeart/2005/8/quickstyle/simple4" qsCatId="simple" csTypeId="urn:microsoft.com/office/officeart/2005/8/colors/accent2_2" csCatId="accent2" phldr="1"/>
      <dgm:spPr/>
      <dgm:t>
        <a:bodyPr/>
        <a:lstStyle/>
        <a:p>
          <a:endParaRPr lang="en-US"/>
        </a:p>
      </dgm:t>
    </dgm:pt>
    <dgm:pt modelId="{A0EF5601-C169-4B03-B83C-7E0434EFB994}">
      <dgm:prSet/>
      <dgm:spPr/>
      <dgm:t>
        <a:bodyPr/>
        <a:lstStyle/>
        <a:p>
          <a:r>
            <a:rPr lang="en-US" b="1" dirty="0"/>
            <a:t>Predictor Variables:</a:t>
          </a:r>
          <a:endParaRPr lang="en-US" dirty="0"/>
        </a:p>
      </dgm:t>
    </dgm:pt>
    <dgm:pt modelId="{4B23C741-8DF1-4C44-97F9-5809058A7AB9}" type="parTrans" cxnId="{5DDF4546-10C8-4EE2-ABA2-95ECE841C43C}">
      <dgm:prSet/>
      <dgm:spPr/>
      <dgm:t>
        <a:bodyPr/>
        <a:lstStyle/>
        <a:p>
          <a:endParaRPr lang="en-US"/>
        </a:p>
      </dgm:t>
    </dgm:pt>
    <dgm:pt modelId="{0F294977-99E7-4A1F-82C8-D0CC2B197EC5}" type="sibTrans" cxnId="{5DDF4546-10C8-4EE2-ABA2-95ECE841C43C}">
      <dgm:prSet/>
      <dgm:spPr/>
      <dgm:t>
        <a:bodyPr/>
        <a:lstStyle/>
        <a:p>
          <a:endParaRPr lang="en-US"/>
        </a:p>
      </dgm:t>
    </dgm:pt>
    <dgm:pt modelId="{99EDBF5A-A735-4A55-B38B-2B6578B0321D}">
      <dgm:prSet custT="1"/>
      <dgm:spPr/>
      <dgm:t>
        <a:bodyPr/>
        <a:lstStyle/>
        <a:p>
          <a:r>
            <a:rPr lang="en-IE" sz="1200" b="1" dirty="0" err="1"/>
            <a:t>protest_indicator</a:t>
          </a:r>
          <a:r>
            <a:rPr lang="en-IE" sz="1200" b="1" dirty="0"/>
            <a:t>: </a:t>
          </a:r>
          <a:r>
            <a:rPr lang="en-IE" sz="1200" dirty="0"/>
            <a:t>indicator for whether there were any protests in a county</a:t>
          </a:r>
          <a:endParaRPr lang="en-US" sz="1200" dirty="0"/>
        </a:p>
      </dgm:t>
    </dgm:pt>
    <dgm:pt modelId="{0709387B-B032-4E67-A1E6-C7261E6CA23E}" type="parTrans" cxnId="{51AA933B-81A9-4177-81CC-727CAF2B854E}">
      <dgm:prSet/>
      <dgm:spPr/>
      <dgm:t>
        <a:bodyPr/>
        <a:lstStyle/>
        <a:p>
          <a:endParaRPr lang="en-US"/>
        </a:p>
      </dgm:t>
    </dgm:pt>
    <dgm:pt modelId="{6ABD584C-87E8-496E-A07D-0ED58B7DFA47}" type="sibTrans" cxnId="{51AA933B-81A9-4177-81CC-727CAF2B854E}">
      <dgm:prSet/>
      <dgm:spPr/>
      <dgm:t>
        <a:bodyPr/>
        <a:lstStyle/>
        <a:p>
          <a:endParaRPr lang="en-US"/>
        </a:p>
      </dgm:t>
    </dgm:pt>
    <dgm:pt modelId="{C84EB45C-59BB-4D07-A6AD-A2F6C7458CE2}">
      <dgm:prSet custT="1"/>
      <dgm:spPr/>
      <dgm:t>
        <a:bodyPr/>
        <a:lstStyle/>
        <a:p>
          <a:r>
            <a:rPr lang="en-IE" sz="1200" b="1" dirty="0" err="1"/>
            <a:t>Pctblack</a:t>
          </a:r>
          <a:r>
            <a:rPr lang="en-IE" sz="1200" b="1" dirty="0"/>
            <a:t>:</a:t>
          </a:r>
        </a:p>
        <a:p>
          <a:r>
            <a:rPr lang="en-IE" sz="1200" dirty="0"/>
            <a:t>The percent of the population that is black in 1960</a:t>
          </a:r>
          <a:endParaRPr lang="en-US" sz="1200" dirty="0"/>
        </a:p>
      </dgm:t>
    </dgm:pt>
    <dgm:pt modelId="{23E9DBD6-3FEE-43CF-98A6-C4FC57A96C5A}" type="parTrans" cxnId="{DC65A77E-C5C7-40BF-B832-A6D79E5C5100}">
      <dgm:prSet/>
      <dgm:spPr/>
      <dgm:t>
        <a:bodyPr/>
        <a:lstStyle/>
        <a:p>
          <a:endParaRPr lang="en-US"/>
        </a:p>
      </dgm:t>
    </dgm:pt>
    <dgm:pt modelId="{73CDBFB7-DAD0-4BAD-9573-2EC2167DF287}" type="sibTrans" cxnId="{DC65A77E-C5C7-40BF-B832-A6D79E5C5100}">
      <dgm:prSet/>
      <dgm:spPr/>
      <dgm:t>
        <a:bodyPr/>
        <a:lstStyle/>
        <a:p>
          <a:endParaRPr lang="en-US"/>
        </a:p>
      </dgm:t>
    </dgm:pt>
    <dgm:pt modelId="{46F8F33E-97CB-4231-82EF-041E00DEFE4C}">
      <dgm:prSet custT="1"/>
      <dgm:spPr/>
      <dgm:t>
        <a:bodyPr/>
        <a:lstStyle/>
        <a:p>
          <a:r>
            <a:rPr lang="en-IE" sz="1200" b="1" dirty="0" err="1"/>
            <a:t>Pcturban</a:t>
          </a:r>
          <a:r>
            <a:rPr lang="en-IE" sz="1200" b="1" dirty="0"/>
            <a:t>:</a:t>
          </a:r>
        </a:p>
        <a:p>
          <a:r>
            <a:rPr lang="en-IE" sz="1200" dirty="0"/>
            <a:t>The percent of the population that is black in 1960</a:t>
          </a:r>
          <a:endParaRPr lang="en-US" sz="1200" dirty="0"/>
        </a:p>
      </dgm:t>
    </dgm:pt>
    <dgm:pt modelId="{B7430A7A-0C95-48A7-8DF4-639085766348}" type="parTrans" cxnId="{2CD6288E-A4CF-46BC-BD1B-35F05D51DEFA}">
      <dgm:prSet/>
      <dgm:spPr/>
      <dgm:t>
        <a:bodyPr/>
        <a:lstStyle/>
        <a:p>
          <a:endParaRPr lang="en-US"/>
        </a:p>
      </dgm:t>
    </dgm:pt>
    <dgm:pt modelId="{69DA1B6E-9CFA-4663-BFDB-629BB3C18A20}" type="sibTrans" cxnId="{2CD6288E-A4CF-46BC-BD1B-35F05D51DEFA}">
      <dgm:prSet/>
      <dgm:spPr/>
      <dgm:t>
        <a:bodyPr/>
        <a:lstStyle/>
        <a:p>
          <a:endParaRPr lang="en-US"/>
        </a:p>
      </dgm:t>
    </dgm:pt>
    <dgm:pt modelId="{F637C59D-B6BB-484F-93AC-5823DCFA046C}">
      <dgm:prSet custT="1"/>
      <dgm:spPr/>
      <dgm:t>
        <a:bodyPr/>
        <a:lstStyle/>
        <a:p>
          <a:r>
            <a:rPr lang="en-IE" sz="1200" b="1" dirty="0"/>
            <a:t>logTotPop1960:</a:t>
          </a:r>
        </a:p>
        <a:p>
          <a:r>
            <a:rPr lang="en-IE" sz="1200" dirty="0"/>
            <a:t>The percent of the population that is black in 1960</a:t>
          </a:r>
          <a:endParaRPr lang="en-US" sz="1200" dirty="0"/>
        </a:p>
      </dgm:t>
    </dgm:pt>
    <dgm:pt modelId="{7C5FB6F4-B256-6343-8858-607BEE7B54EE}" type="parTrans" cxnId="{2C796928-908C-AD4C-82FC-C46097C5A415}">
      <dgm:prSet/>
      <dgm:spPr/>
      <dgm:t>
        <a:bodyPr/>
        <a:lstStyle/>
        <a:p>
          <a:endParaRPr lang="en-GB"/>
        </a:p>
      </dgm:t>
    </dgm:pt>
    <dgm:pt modelId="{45DBA5B2-CFE2-9D43-93CA-9B8DEDCF9D2E}" type="sibTrans" cxnId="{2C796928-908C-AD4C-82FC-C46097C5A415}">
      <dgm:prSet/>
      <dgm:spPr/>
      <dgm:t>
        <a:bodyPr/>
        <a:lstStyle/>
        <a:p>
          <a:endParaRPr lang="en-GB"/>
        </a:p>
      </dgm:t>
    </dgm:pt>
    <dgm:pt modelId="{22916967-AD97-C246-94CC-018B43B35D4B}">
      <dgm:prSet custT="1"/>
      <dgm:spPr/>
      <dgm:t>
        <a:bodyPr/>
        <a:lstStyle/>
        <a:p>
          <a:endParaRPr lang="en-IE" sz="1000" dirty="0"/>
        </a:p>
        <a:p>
          <a:r>
            <a:rPr lang="en-IE" sz="1000" b="1" dirty="0" err="1"/>
            <a:t>avg.dem.vshare.pre</a:t>
          </a:r>
          <a:r>
            <a:rPr lang="en-IE" sz="1000" b="1" dirty="0"/>
            <a:t> </a:t>
          </a:r>
          <a:r>
            <a:rPr lang="en-IE" sz="1200" dirty="0"/>
            <a:t>Average Democratic Party vote share in a given county from 1932-1960</a:t>
          </a:r>
          <a:endParaRPr lang="en-US" sz="1000" dirty="0"/>
        </a:p>
      </dgm:t>
    </dgm:pt>
    <dgm:pt modelId="{E81D1192-E5FA-E740-92BD-6B6C78B6E282}" type="parTrans" cxnId="{22EFE5AA-86E6-5F46-A9EA-303467D97329}">
      <dgm:prSet/>
      <dgm:spPr/>
      <dgm:t>
        <a:bodyPr/>
        <a:lstStyle/>
        <a:p>
          <a:endParaRPr lang="en-GB"/>
        </a:p>
      </dgm:t>
    </dgm:pt>
    <dgm:pt modelId="{9ABD8E56-B534-624F-99A8-451F23EF518B}" type="sibTrans" cxnId="{22EFE5AA-86E6-5F46-A9EA-303467D97329}">
      <dgm:prSet/>
      <dgm:spPr/>
      <dgm:t>
        <a:bodyPr/>
        <a:lstStyle/>
        <a:p>
          <a:endParaRPr lang="en-GB"/>
        </a:p>
      </dgm:t>
    </dgm:pt>
    <dgm:pt modelId="{D6FD889F-E33E-344D-B6D1-29A5FDF3DFEC}">
      <dgm:prSet custT="1"/>
      <dgm:spPr/>
      <dgm:t>
        <a:bodyPr/>
        <a:lstStyle/>
        <a:p>
          <a:r>
            <a:rPr lang="en-IE" sz="1200" b="1" dirty="0" err="1"/>
            <a:t>Medincome</a:t>
          </a:r>
          <a:r>
            <a:rPr lang="en-IE" sz="1200" b="1" dirty="0"/>
            <a:t>:</a:t>
          </a:r>
        </a:p>
        <a:p>
          <a:r>
            <a:rPr lang="en-IE" sz="1200" dirty="0"/>
            <a:t>The percent of the population that is black in 1960</a:t>
          </a:r>
          <a:endParaRPr lang="en-US" sz="1200" dirty="0"/>
        </a:p>
      </dgm:t>
    </dgm:pt>
    <dgm:pt modelId="{07DEDDF0-D79A-194F-B521-FC469F4DA6D9}" type="parTrans" cxnId="{4FC680E5-715D-2B4C-A7FE-00953E00348D}">
      <dgm:prSet/>
      <dgm:spPr/>
      <dgm:t>
        <a:bodyPr/>
        <a:lstStyle/>
        <a:p>
          <a:endParaRPr lang="en-GB"/>
        </a:p>
      </dgm:t>
    </dgm:pt>
    <dgm:pt modelId="{D68CC2CA-3E71-8748-A772-35E66938CF5C}" type="sibTrans" cxnId="{4FC680E5-715D-2B4C-A7FE-00953E00348D}">
      <dgm:prSet/>
      <dgm:spPr/>
      <dgm:t>
        <a:bodyPr/>
        <a:lstStyle/>
        <a:p>
          <a:endParaRPr lang="en-GB"/>
        </a:p>
      </dgm:t>
    </dgm:pt>
    <dgm:pt modelId="{DA0CB7DD-61B7-9048-B11B-E4353BBF90D6}">
      <dgm:prSet custT="1"/>
      <dgm:spPr/>
      <dgm:t>
        <a:bodyPr/>
        <a:lstStyle/>
        <a:p>
          <a:r>
            <a:rPr lang="en-IE" sz="1200" b="1" dirty="0" err="1"/>
            <a:t>state.abb</a:t>
          </a:r>
          <a:r>
            <a:rPr lang="en-IE" sz="1200" b="1" dirty="0"/>
            <a:t>: </a:t>
          </a:r>
        </a:p>
        <a:p>
          <a:r>
            <a:rPr lang="en-IE" sz="1200" dirty="0"/>
            <a:t>state abbreviations</a:t>
          </a:r>
          <a:endParaRPr lang="en-US" sz="1200" dirty="0"/>
        </a:p>
      </dgm:t>
    </dgm:pt>
    <dgm:pt modelId="{8ED17E9B-2540-5347-A193-58DB4F4CC4EF}" type="parTrans" cxnId="{C59BAF54-57A1-D746-9FD7-D46768BD7D4D}">
      <dgm:prSet/>
      <dgm:spPr/>
      <dgm:t>
        <a:bodyPr/>
        <a:lstStyle/>
        <a:p>
          <a:endParaRPr lang="en-GB"/>
        </a:p>
      </dgm:t>
    </dgm:pt>
    <dgm:pt modelId="{11454758-CB0E-BF48-98F0-EF3F532114C9}" type="sibTrans" cxnId="{C59BAF54-57A1-D746-9FD7-D46768BD7D4D}">
      <dgm:prSet/>
      <dgm:spPr/>
      <dgm:t>
        <a:bodyPr/>
        <a:lstStyle/>
        <a:p>
          <a:endParaRPr lang="en-GB"/>
        </a:p>
      </dgm:t>
    </dgm:pt>
    <dgm:pt modelId="{4DC9ABA4-6676-0544-9E10-AE0FDCF05D06}" type="pres">
      <dgm:prSet presAssocID="{F7EEBEA1-E2F6-432E-B168-F536CCD58E06}" presName="Name0" presStyleCnt="0">
        <dgm:presLayoutVars>
          <dgm:chPref val="1"/>
          <dgm:dir/>
          <dgm:animOne val="branch"/>
          <dgm:animLvl val="lvl"/>
          <dgm:resizeHandles/>
        </dgm:presLayoutVars>
      </dgm:prSet>
      <dgm:spPr/>
    </dgm:pt>
    <dgm:pt modelId="{345FB5C2-342E-B24D-8EC1-8EB59E3ABFC0}" type="pres">
      <dgm:prSet presAssocID="{A0EF5601-C169-4B03-B83C-7E0434EFB994}" presName="vertOne" presStyleCnt="0"/>
      <dgm:spPr/>
    </dgm:pt>
    <dgm:pt modelId="{CC23E296-05F1-B74B-84CD-E2D8F30D7C7C}" type="pres">
      <dgm:prSet presAssocID="{A0EF5601-C169-4B03-B83C-7E0434EFB994}" presName="txOne" presStyleLbl="node0" presStyleIdx="0" presStyleCnt="1" custLinFactNeighborX="1611" custLinFactNeighborY="11145">
        <dgm:presLayoutVars>
          <dgm:chPref val="3"/>
        </dgm:presLayoutVars>
      </dgm:prSet>
      <dgm:spPr/>
    </dgm:pt>
    <dgm:pt modelId="{FEFE03E6-A48C-AA48-B483-94D711F5E3AE}" type="pres">
      <dgm:prSet presAssocID="{A0EF5601-C169-4B03-B83C-7E0434EFB994}" presName="parTransOne" presStyleCnt="0"/>
      <dgm:spPr/>
    </dgm:pt>
    <dgm:pt modelId="{4857AC76-C76C-4D40-B2D7-9E508D993720}" type="pres">
      <dgm:prSet presAssocID="{A0EF5601-C169-4B03-B83C-7E0434EFB994}" presName="horzOne" presStyleCnt="0"/>
      <dgm:spPr/>
    </dgm:pt>
    <dgm:pt modelId="{434A23E4-A749-C249-BBEE-0E453B456622}" type="pres">
      <dgm:prSet presAssocID="{99EDBF5A-A735-4A55-B38B-2B6578B0321D}" presName="vertTwo" presStyleCnt="0"/>
      <dgm:spPr/>
    </dgm:pt>
    <dgm:pt modelId="{7DD6A3D2-2EE6-3C41-B50F-296EE45F90B3}" type="pres">
      <dgm:prSet presAssocID="{99EDBF5A-A735-4A55-B38B-2B6578B0321D}" presName="txTwo" presStyleLbl="node2" presStyleIdx="0" presStyleCnt="7">
        <dgm:presLayoutVars>
          <dgm:chPref val="3"/>
        </dgm:presLayoutVars>
      </dgm:prSet>
      <dgm:spPr/>
    </dgm:pt>
    <dgm:pt modelId="{24FB3BFD-971D-F146-AAC0-BAD78581D382}" type="pres">
      <dgm:prSet presAssocID="{99EDBF5A-A735-4A55-B38B-2B6578B0321D}" presName="horzTwo" presStyleCnt="0"/>
      <dgm:spPr/>
    </dgm:pt>
    <dgm:pt modelId="{46E8F9D2-4FB0-AA4D-ACD5-5A899C18E485}" type="pres">
      <dgm:prSet presAssocID="{6ABD584C-87E8-496E-A07D-0ED58B7DFA47}" presName="sibSpaceTwo" presStyleCnt="0"/>
      <dgm:spPr/>
    </dgm:pt>
    <dgm:pt modelId="{8ABFEE3C-F3AF-7B4C-A272-1FE01F2CF9BB}" type="pres">
      <dgm:prSet presAssocID="{C84EB45C-59BB-4D07-A6AD-A2F6C7458CE2}" presName="vertTwo" presStyleCnt="0"/>
      <dgm:spPr/>
    </dgm:pt>
    <dgm:pt modelId="{FAC076F5-2264-2240-966A-8801C2275DDD}" type="pres">
      <dgm:prSet presAssocID="{C84EB45C-59BB-4D07-A6AD-A2F6C7458CE2}" presName="txTwo" presStyleLbl="node2" presStyleIdx="1" presStyleCnt="7">
        <dgm:presLayoutVars>
          <dgm:chPref val="3"/>
        </dgm:presLayoutVars>
      </dgm:prSet>
      <dgm:spPr/>
    </dgm:pt>
    <dgm:pt modelId="{4A1476C4-8E98-2E4E-AF67-AF6966A7FD8E}" type="pres">
      <dgm:prSet presAssocID="{C84EB45C-59BB-4D07-A6AD-A2F6C7458CE2}" presName="horzTwo" presStyleCnt="0"/>
      <dgm:spPr/>
    </dgm:pt>
    <dgm:pt modelId="{33AB9556-52E0-284F-BF52-783F9EA1B34C}" type="pres">
      <dgm:prSet presAssocID="{73CDBFB7-DAD0-4BAD-9573-2EC2167DF287}" presName="sibSpaceTwo" presStyleCnt="0"/>
      <dgm:spPr/>
    </dgm:pt>
    <dgm:pt modelId="{5C913C5C-D05E-B140-94D6-970238594C37}" type="pres">
      <dgm:prSet presAssocID="{46F8F33E-97CB-4231-82EF-041E00DEFE4C}" presName="vertTwo" presStyleCnt="0"/>
      <dgm:spPr/>
    </dgm:pt>
    <dgm:pt modelId="{CDFF4B61-332C-D742-9982-5ABB72D4D1F9}" type="pres">
      <dgm:prSet presAssocID="{46F8F33E-97CB-4231-82EF-041E00DEFE4C}" presName="txTwo" presStyleLbl="node2" presStyleIdx="2" presStyleCnt="7">
        <dgm:presLayoutVars>
          <dgm:chPref val="3"/>
        </dgm:presLayoutVars>
      </dgm:prSet>
      <dgm:spPr/>
    </dgm:pt>
    <dgm:pt modelId="{5E70B4F1-A786-AA48-8E39-A2E33CF2F2E0}" type="pres">
      <dgm:prSet presAssocID="{46F8F33E-97CB-4231-82EF-041E00DEFE4C}" presName="horzTwo" presStyleCnt="0"/>
      <dgm:spPr/>
    </dgm:pt>
    <dgm:pt modelId="{93A29882-968B-E741-9F5B-53C56C3F10E8}" type="pres">
      <dgm:prSet presAssocID="{69DA1B6E-9CFA-4663-BFDB-629BB3C18A20}" presName="sibSpaceTwo" presStyleCnt="0"/>
      <dgm:spPr/>
    </dgm:pt>
    <dgm:pt modelId="{090E6713-C8F2-DC4F-9371-67F50F98BEB9}" type="pres">
      <dgm:prSet presAssocID="{F637C59D-B6BB-484F-93AC-5823DCFA046C}" presName="vertTwo" presStyleCnt="0"/>
      <dgm:spPr/>
    </dgm:pt>
    <dgm:pt modelId="{D6057E9B-9FA2-E24F-86B4-4F176149639B}" type="pres">
      <dgm:prSet presAssocID="{F637C59D-B6BB-484F-93AC-5823DCFA046C}" presName="txTwo" presStyleLbl="node2" presStyleIdx="3" presStyleCnt="7">
        <dgm:presLayoutVars>
          <dgm:chPref val="3"/>
        </dgm:presLayoutVars>
      </dgm:prSet>
      <dgm:spPr/>
    </dgm:pt>
    <dgm:pt modelId="{508605D2-DC37-9443-BF4C-01EFCD4B1DB3}" type="pres">
      <dgm:prSet presAssocID="{F637C59D-B6BB-484F-93AC-5823DCFA046C}" presName="horzTwo" presStyleCnt="0"/>
      <dgm:spPr/>
    </dgm:pt>
    <dgm:pt modelId="{7E1B9AFA-05AB-9D41-A915-18ED12DE78A1}" type="pres">
      <dgm:prSet presAssocID="{45DBA5B2-CFE2-9D43-93CA-9B8DEDCF9D2E}" presName="sibSpaceTwo" presStyleCnt="0"/>
      <dgm:spPr/>
    </dgm:pt>
    <dgm:pt modelId="{AB95C876-EACC-974E-8BC4-B45BADBEF409}" type="pres">
      <dgm:prSet presAssocID="{22916967-AD97-C246-94CC-018B43B35D4B}" presName="vertTwo" presStyleCnt="0"/>
      <dgm:spPr/>
    </dgm:pt>
    <dgm:pt modelId="{7C500ABF-B23A-874B-BE56-5DF5CA799B1B}" type="pres">
      <dgm:prSet presAssocID="{22916967-AD97-C246-94CC-018B43B35D4B}" presName="txTwo" presStyleLbl="node2" presStyleIdx="4" presStyleCnt="7">
        <dgm:presLayoutVars>
          <dgm:chPref val="3"/>
        </dgm:presLayoutVars>
      </dgm:prSet>
      <dgm:spPr/>
    </dgm:pt>
    <dgm:pt modelId="{86C29739-2B7C-0D4E-9AAD-5ABF4B80EAC0}" type="pres">
      <dgm:prSet presAssocID="{22916967-AD97-C246-94CC-018B43B35D4B}" presName="horzTwo" presStyleCnt="0"/>
      <dgm:spPr/>
    </dgm:pt>
    <dgm:pt modelId="{7F30A31B-83FB-B241-BBA6-AF0653B2DA13}" type="pres">
      <dgm:prSet presAssocID="{9ABD8E56-B534-624F-99A8-451F23EF518B}" presName="sibSpaceTwo" presStyleCnt="0"/>
      <dgm:spPr/>
    </dgm:pt>
    <dgm:pt modelId="{F8AAC1F3-D3B4-6941-A9C2-8C2AD6ED12BF}" type="pres">
      <dgm:prSet presAssocID="{D6FD889F-E33E-344D-B6D1-29A5FDF3DFEC}" presName="vertTwo" presStyleCnt="0"/>
      <dgm:spPr/>
    </dgm:pt>
    <dgm:pt modelId="{CEC0ADF7-C857-1347-9E12-5C81295125FD}" type="pres">
      <dgm:prSet presAssocID="{D6FD889F-E33E-344D-B6D1-29A5FDF3DFEC}" presName="txTwo" presStyleLbl="node2" presStyleIdx="5" presStyleCnt="7">
        <dgm:presLayoutVars>
          <dgm:chPref val="3"/>
        </dgm:presLayoutVars>
      </dgm:prSet>
      <dgm:spPr/>
    </dgm:pt>
    <dgm:pt modelId="{6282C03C-3607-BD4D-B7F6-47E9AE046987}" type="pres">
      <dgm:prSet presAssocID="{D6FD889F-E33E-344D-B6D1-29A5FDF3DFEC}" presName="horzTwo" presStyleCnt="0"/>
      <dgm:spPr/>
    </dgm:pt>
    <dgm:pt modelId="{54D8A99D-51AE-D448-8C43-4CAEB203D892}" type="pres">
      <dgm:prSet presAssocID="{D68CC2CA-3E71-8748-A772-35E66938CF5C}" presName="sibSpaceTwo" presStyleCnt="0"/>
      <dgm:spPr/>
    </dgm:pt>
    <dgm:pt modelId="{9829AFBC-A76E-A84C-AB7C-E743B7E8B285}" type="pres">
      <dgm:prSet presAssocID="{DA0CB7DD-61B7-9048-B11B-E4353BBF90D6}" presName="vertTwo" presStyleCnt="0"/>
      <dgm:spPr/>
    </dgm:pt>
    <dgm:pt modelId="{46387FFD-63DB-6447-8D93-C34B17D27625}" type="pres">
      <dgm:prSet presAssocID="{DA0CB7DD-61B7-9048-B11B-E4353BBF90D6}" presName="txTwo" presStyleLbl="node2" presStyleIdx="6" presStyleCnt="7">
        <dgm:presLayoutVars>
          <dgm:chPref val="3"/>
        </dgm:presLayoutVars>
      </dgm:prSet>
      <dgm:spPr/>
    </dgm:pt>
    <dgm:pt modelId="{6FA9962F-9A3F-F148-AA68-6C3A48565CE7}" type="pres">
      <dgm:prSet presAssocID="{DA0CB7DD-61B7-9048-B11B-E4353BBF90D6}" presName="horzTwo" presStyleCnt="0"/>
      <dgm:spPr/>
    </dgm:pt>
  </dgm:ptLst>
  <dgm:cxnLst>
    <dgm:cxn modelId="{ADCB7D19-B329-8C41-98CD-B46B1360AD3B}" type="presOf" srcId="{A0EF5601-C169-4B03-B83C-7E0434EFB994}" destId="{CC23E296-05F1-B74B-84CD-E2D8F30D7C7C}" srcOrd="0" destOrd="0" presId="urn:microsoft.com/office/officeart/2005/8/layout/hierarchy4"/>
    <dgm:cxn modelId="{2C796928-908C-AD4C-82FC-C46097C5A415}" srcId="{A0EF5601-C169-4B03-B83C-7E0434EFB994}" destId="{F637C59D-B6BB-484F-93AC-5823DCFA046C}" srcOrd="3" destOrd="0" parTransId="{7C5FB6F4-B256-6343-8858-607BEE7B54EE}" sibTransId="{45DBA5B2-CFE2-9D43-93CA-9B8DEDCF9D2E}"/>
    <dgm:cxn modelId="{51AA933B-81A9-4177-81CC-727CAF2B854E}" srcId="{A0EF5601-C169-4B03-B83C-7E0434EFB994}" destId="{99EDBF5A-A735-4A55-B38B-2B6578B0321D}" srcOrd="0" destOrd="0" parTransId="{0709387B-B032-4E67-A1E6-C7261E6CA23E}" sibTransId="{6ABD584C-87E8-496E-A07D-0ED58B7DFA47}"/>
    <dgm:cxn modelId="{C4148C44-B95E-A543-A811-651F5E41D6BA}" type="presOf" srcId="{22916967-AD97-C246-94CC-018B43B35D4B}" destId="{7C500ABF-B23A-874B-BE56-5DF5CA799B1B}" srcOrd="0" destOrd="0" presId="urn:microsoft.com/office/officeart/2005/8/layout/hierarchy4"/>
    <dgm:cxn modelId="{25967245-9B77-7C42-A483-9D1E6A23A490}" type="presOf" srcId="{C84EB45C-59BB-4D07-A6AD-A2F6C7458CE2}" destId="{FAC076F5-2264-2240-966A-8801C2275DDD}" srcOrd="0" destOrd="0" presId="urn:microsoft.com/office/officeart/2005/8/layout/hierarchy4"/>
    <dgm:cxn modelId="{5DDF4546-10C8-4EE2-ABA2-95ECE841C43C}" srcId="{F7EEBEA1-E2F6-432E-B168-F536CCD58E06}" destId="{A0EF5601-C169-4B03-B83C-7E0434EFB994}" srcOrd="0" destOrd="0" parTransId="{4B23C741-8DF1-4C44-97F9-5809058A7AB9}" sibTransId="{0F294977-99E7-4A1F-82C8-D0CC2B197EC5}"/>
    <dgm:cxn modelId="{C59BAF54-57A1-D746-9FD7-D46768BD7D4D}" srcId="{A0EF5601-C169-4B03-B83C-7E0434EFB994}" destId="{DA0CB7DD-61B7-9048-B11B-E4353BBF90D6}" srcOrd="6" destOrd="0" parTransId="{8ED17E9B-2540-5347-A193-58DB4F4CC4EF}" sibTransId="{11454758-CB0E-BF48-98F0-EF3F532114C9}"/>
    <dgm:cxn modelId="{43F85B55-66D8-E544-8A06-AD33B4C41127}" type="presOf" srcId="{D6FD889F-E33E-344D-B6D1-29A5FDF3DFEC}" destId="{CEC0ADF7-C857-1347-9E12-5C81295125FD}" srcOrd="0" destOrd="0" presId="urn:microsoft.com/office/officeart/2005/8/layout/hierarchy4"/>
    <dgm:cxn modelId="{DC65A77E-C5C7-40BF-B832-A6D79E5C5100}" srcId="{A0EF5601-C169-4B03-B83C-7E0434EFB994}" destId="{C84EB45C-59BB-4D07-A6AD-A2F6C7458CE2}" srcOrd="1" destOrd="0" parTransId="{23E9DBD6-3FEE-43CF-98A6-C4FC57A96C5A}" sibTransId="{73CDBFB7-DAD0-4BAD-9573-2EC2167DF287}"/>
    <dgm:cxn modelId="{2CD6288E-A4CF-46BC-BD1B-35F05D51DEFA}" srcId="{A0EF5601-C169-4B03-B83C-7E0434EFB994}" destId="{46F8F33E-97CB-4231-82EF-041E00DEFE4C}" srcOrd="2" destOrd="0" parTransId="{B7430A7A-0C95-48A7-8DF4-639085766348}" sibTransId="{69DA1B6E-9CFA-4663-BFDB-629BB3C18A20}"/>
    <dgm:cxn modelId="{B02D959C-B214-CC44-8709-353F9BFF46DD}" type="presOf" srcId="{DA0CB7DD-61B7-9048-B11B-E4353BBF90D6}" destId="{46387FFD-63DB-6447-8D93-C34B17D27625}" srcOrd="0" destOrd="0" presId="urn:microsoft.com/office/officeart/2005/8/layout/hierarchy4"/>
    <dgm:cxn modelId="{22EFE5AA-86E6-5F46-A9EA-303467D97329}" srcId="{A0EF5601-C169-4B03-B83C-7E0434EFB994}" destId="{22916967-AD97-C246-94CC-018B43B35D4B}" srcOrd="4" destOrd="0" parTransId="{E81D1192-E5FA-E740-92BD-6B6C78B6E282}" sibTransId="{9ABD8E56-B534-624F-99A8-451F23EF518B}"/>
    <dgm:cxn modelId="{BE3D3BB7-E137-224C-8175-E235908070E6}" type="presOf" srcId="{F7EEBEA1-E2F6-432E-B168-F536CCD58E06}" destId="{4DC9ABA4-6676-0544-9E10-AE0FDCF05D06}" srcOrd="0" destOrd="0" presId="urn:microsoft.com/office/officeart/2005/8/layout/hierarchy4"/>
    <dgm:cxn modelId="{FEBB5ACB-6C7F-FF4D-B2C4-FF5576D7C122}" type="presOf" srcId="{99EDBF5A-A735-4A55-B38B-2B6578B0321D}" destId="{7DD6A3D2-2EE6-3C41-B50F-296EE45F90B3}" srcOrd="0" destOrd="0" presId="urn:microsoft.com/office/officeart/2005/8/layout/hierarchy4"/>
    <dgm:cxn modelId="{3EAF4DD3-F759-0644-AC40-E88C2B4D409F}" type="presOf" srcId="{46F8F33E-97CB-4231-82EF-041E00DEFE4C}" destId="{CDFF4B61-332C-D742-9982-5ABB72D4D1F9}" srcOrd="0" destOrd="0" presId="urn:microsoft.com/office/officeart/2005/8/layout/hierarchy4"/>
    <dgm:cxn modelId="{4FC680E5-715D-2B4C-A7FE-00953E00348D}" srcId="{A0EF5601-C169-4B03-B83C-7E0434EFB994}" destId="{D6FD889F-E33E-344D-B6D1-29A5FDF3DFEC}" srcOrd="5" destOrd="0" parTransId="{07DEDDF0-D79A-194F-B521-FC469F4DA6D9}" sibTransId="{D68CC2CA-3E71-8748-A772-35E66938CF5C}"/>
    <dgm:cxn modelId="{782AB7EF-B9AB-D346-B52B-3C5BF6B16D84}" type="presOf" srcId="{F637C59D-B6BB-484F-93AC-5823DCFA046C}" destId="{D6057E9B-9FA2-E24F-86B4-4F176149639B}" srcOrd="0" destOrd="0" presId="urn:microsoft.com/office/officeart/2005/8/layout/hierarchy4"/>
    <dgm:cxn modelId="{30534C7F-ED68-C74E-8A18-17B80BC400C6}" type="presParOf" srcId="{4DC9ABA4-6676-0544-9E10-AE0FDCF05D06}" destId="{345FB5C2-342E-B24D-8EC1-8EB59E3ABFC0}" srcOrd="0" destOrd="0" presId="urn:microsoft.com/office/officeart/2005/8/layout/hierarchy4"/>
    <dgm:cxn modelId="{FA15BD5C-82E0-844E-9C50-907A42F036D1}" type="presParOf" srcId="{345FB5C2-342E-B24D-8EC1-8EB59E3ABFC0}" destId="{CC23E296-05F1-B74B-84CD-E2D8F30D7C7C}" srcOrd="0" destOrd="0" presId="urn:microsoft.com/office/officeart/2005/8/layout/hierarchy4"/>
    <dgm:cxn modelId="{3CB8D2D9-C3E0-D646-9EDC-8F17C99B7A6F}" type="presParOf" srcId="{345FB5C2-342E-B24D-8EC1-8EB59E3ABFC0}" destId="{FEFE03E6-A48C-AA48-B483-94D711F5E3AE}" srcOrd="1" destOrd="0" presId="urn:microsoft.com/office/officeart/2005/8/layout/hierarchy4"/>
    <dgm:cxn modelId="{CE8CD383-5854-E244-96CC-9D8401EC81E3}" type="presParOf" srcId="{345FB5C2-342E-B24D-8EC1-8EB59E3ABFC0}" destId="{4857AC76-C76C-4D40-B2D7-9E508D993720}" srcOrd="2" destOrd="0" presId="urn:microsoft.com/office/officeart/2005/8/layout/hierarchy4"/>
    <dgm:cxn modelId="{36BD1E7A-D2A2-1E4A-B233-0BEFF7E8AD2D}" type="presParOf" srcId="{4857AC76-C76C-4D40-B2D7-9E508D993720}" destId="{434A23E4-A749-C249-BBEE-0E453B456622}" srcOrd="0" destOrd="0" presId="urn:microsoft.com/office/officeart/2005/8/layout/hierarchy4"/>
    <dgm:cxn modelId="{48831AE6-36AE-3445-836A-BA657539E0E2}" type="presParOf" srcId="{434A23E4-A749-C249-BBEE-0E453B456622}" destId="{7DD6A3D2-2EE6-3C41-B50F-296EE45F90B3}" srcOrd="0" destOrd="0" presId="urn:microsoft.com/office/officeart/2005/8/layout/hierarchy4"/>
    <dgm:cxn modelId="{2E26DE76-CA32-F244-AD99-EB0E7E969C3E}" type="presParOf" srcId="{434A23E4-A749-C249-BBEE-0E453B456622}" destId="{24FB3BFD-971D-F146-AAC0-BAD78581D382}" srcOrd="1" destOrd="0" presId="urn:microsoft.com/office/officeart/2005/8/layout/hierarchy4"/>
    <dgm:cxn modelId="{929F15DC-C296-6D46-B5B1-BEDFAD0B0289}" type="presParOf" srcId="{4857AC76-C76C-4D40-B2D7-9E508D993720}" destId="{46E8F9D2-4FB0-AA4D-ACD5-5A899C18E485}" srcOrd="1" destOrd="0" presId="urn:microsoft.com/office/officeart/2005/8/layout/hierarchy4"/>
    <dgm:cxn modelId="{E599E86E-43CA-2D48-9A80-14E8D9D427AD}" type="presParOf" srcId="{4857AC76-C76C-4D40-B2D7-9E508D993720}" destId="{8ABFEE3C-F3AF-7B4C-A272-1FE01F2CF9BB}" srcOrd="2" destOrd="0" presId="urn:microsoft.com/office/officeart/2005/8/layout/hierarchy4"/>
    <dgm:cxn modelId="{C149BC2C-313F-8F41-805C-8521DD7DB442}" type="presParOf" srcId="{8ABFEE3C-F3AF-7B4C-A272-1FE01F2CF9BB}" destId="{FAC076F5-2264-2240-966A-8801C2275DDD}" srcOrd="0" destOrd="0" presId="urn:microsoft.com/office/officeart/2005/8/layout/hierarchy4"/>
    <dgm:cxn modelId="{31450E45-14ED-3F4C-9822-61FD90094189}" type="presParOf" srcId="{8ABFEE3C-F3AF-7B4C-A272-1FE01F2CF9BB}" destId="{4A1476C4-8E98-2E4E-AF67-AF6966A7FD8E}" srcOrd="1" destOrd="0" presId="urn:microsoft.com/office/officeart/2005/8/layout/hierarchy4"/>
    <dgm:cxn modelId="{0B317CDA-AFDE-6F43-9C48-E6A1A3BD9C7F}" type="presParOf" srcId="{4857AC76-C76C-4D40-B2D7-9E508D993720}" destId="{33AB9556-52E0-284F-BF52-783F9EA1B34C}" srcOrd="3" destOrd="0" presId="urn:microsoft.com/office/officeart/2005/8/layout/hierarchy4"/>
    <dgm:cxn modelId="{3E119FA0-6F94-7544-90C4-502D7D0947FF}" type="presParOf" srcId="{4857AC76-C76C-4D40-B2D7-9E508D993720}" destId="{5C913C5C-D05E-B140-94D6-970238594C37}" srcOrd="4" destOrd="0" presId="urn:microsoft.com/office/officeart/2005/8/layout/hierarchy4"/>
    <dgm:cxn modelId="{EC767FA5-DDA9-8441-86C3-F1DADC38A40B}" type="presParOf" srcId="{5C913C5C-D05E-B140-94D6-970238594C37}" destId="{CDFF4B61-332C-D742-9982-5ABB72D4D1F9}" srcOrd="0" destOrd="0" presId="urn:microsoft.com/office/officeart/2005/8/layout/hierarchy4"/>
    <dgm:cxn modelId="{F329D89D-6F7C-F341-B7BD-1AE53D9703BA}" type="presParOf" srcId="{5C913C5C-D05E-B140-94D6-970238594C37}" destId="{5E70B4F1-A786-AA48-8E39-A2E33CF2F2E0}" srcOrd="1" destOrd="0" presId="urn:microsoft.com/office/officeart/2005/8/layout/hierarchy4"/>
    <dgm:cxn modelId="{B63211DB-5FCC-B149-AF67-6C0A8C0326FB}" type="presParOf" srcId="{4857AC76-C76C-4D40-B2D7-9E508D993720}" destId="{93A29882-968B-E741-9F5B-53C56C3F10E8}" srcOrd="5" destOrd="0" presId="urn:microsoft.com/office/officeart/2005/8/layout/hierarchy4"/>
    <dgm:cxn modelId="{EA3672BF-D801-BD48-A9FE-3101F607BC9C}" type="presParOf" srcId="{4857AC76-C76C-4D40-B2D7-9E508D993720}" destId="{090E6713-C8F2-DC4F-9371-67F50F98BEB9}" srcOrd="6" destOrd="0" presId="urn:microsoft.com/office/officeart/2005/8/layout/hierarchy4"/>
    <dgm:cxn modelId="{7A901209-BEE8-9D4F-9482-488E4489C039}" type="presParOf" srcId="{090E6713-C8F2-DC4F-9371-67F50F98BEB9}" destId="{D6057E9B-9FA2-E24F-86B4-4F176149639B}" srcOrd="0" destOrd="0" presId="urn:microsoft.com/office/officeart/2005/8/layout/hierarchy4"/>
    <dgm:cxn modelId="{D5A35ECE-CE15-5942-9AB5-34B8F6E29838}" type="presParOf" srcId="{090E6713-C8F2-DC4F-9371-67F50F98BEB9}" destId="{508605D2-DC37-9443-BF4C-01EFCD4B1DB3}" srcOrd="1" destOrd="0" presId="urn:microsoft.com/office/officeart/2005/8/layout/hierarchy4"/>
    <dgm:cxn modelId="{74BD7580-8BC9-454B-8F03-84845618B02C}" type="presParOf" srcId="{4857AC76-C76C-4D40-B2D7-9E508D993720}" destId="{7E1B9AFA-05AB-9D41-A915-18ED12DE78A1}" srcOrd="7" destOrd="0" presId="urn:microsoft.com/office/officeart/2005/8/layout/hierarchy4"/>
    <dgm:cxn modelId="{CDAEC54D-9D14-944D-B585-8D58B739A127}" type="presParOf" srcId="{4857AC76-C76C-4D40-B2D7-9E508D993720}" destId="{AB95C876-EACC-974E-8BC4-B45BADBEF409}" srcOrd="8" destOrd="0" presId="urn:microsoft.com/office/officeart/2005/8/layout/hierarchy4"/>
    <dgm:cxn modelId="{279D11A6-560E-C648-A0C1-4906484B5031}" type="presParOf" srcId="{AB95C876-EACC-974E-8BC4-B45BADBEF409}" destId="{7C500ABF-B23A-874B-BE56-5DF5CA799B1B}" srcOrd="0" destOrd="0" presId="urn:microsoft.com/office/officeart/2005/8/layout/hierarchy4"/>
    <dgm:cxn modelId="{3EC422ED-155F-E644-8844-A14361BA6F85}" type="presParOf" srcId="{AB95C876-EACC-974E-8BC4-B45BADBEF409}" destId="{86C29739-2B7C-0D4E-9AAD-5ABF4B80EAC0}" srcOrd="1" destOrd="0" presId="urn:microsoft.com/office/officeart/2005/8/layout/hierarchy4"/>
    <dgm:cxn modelId="{0C81221B-F29D-A74C-BE63-55C3A1FC93D0}" type="presParOf" srcId="{4857AC76-C76C-4D40-B2D7-9E508D993720}" destId="{7F30A31B-83FB-B241-BBA6-AF0653B2DA13}" srcOrd="9" destOrd="0" presId="urn:microsoft.com/office/officeart/2005/8/layout/hierarchy4"/>
    <dgm:cxn modelId="{A50D5524-BE01-7D48-A7C1-F31FDE0A8CC9}" type="presParOf" srcId="{4857AC76-C76C-4D40-B2D7-9E508D993720}" destId="{F8AAC1F3-D3B4-6941-A9C2-8C2AD6ED12BF}" srcOrd="10" destOrd="0" presId="urn:microsoft.com/office/officeart/2005/8/layout/hierarchy4"/>
    <dgm:cxn modelId="{31B229DD-B3C4-8042-AF43-F86E6E1DA15B}" type="presParOf" srcId="{F8AAC1F3-D3B4-6941-A9C2-8C2AD6ED12BF}" destId="{CEC0ADF7-C857-1347-9E12-5C81295125FD}" srcOrd="0" destOrd="0" presId="urn:microsoft.com/office/officeart/2005/8/layout/hierarchy4"/>
    <dgm:cxn modelId="{138CFA16-6E9A-4A42-8D6F-81580D7ED4DB}" type="presParOf" srcId="{F8AAC1F3-D3B4-6941-A9C2-8C2AD6ED12BF}" destId="{6282C03C-3607-BD4D-B7F6-47E9AE046987}" srcOrd="1" destOrd="0" presId="urn:microsoft.com/office/officeart/2005/8/layout/hierarchy4"/>
    <dgm:cxn modelId="{8683F5CF-2C4A-6B42-8660-CEA2E10D7084}" type="presParOf" srcId="{4857AC76-C76C-4D40-B2D7-9E508D993720}" destId="{54D8A99D-51AE-D448-8C43-4CAEB203D892}" srcOrd="11" destOrd="0" presId="urn:microsoft.com/office/officeart/2005/8/layout/hierarchy4"/>
    <dgm:cxn modelId="{4B0E5E51-C3BF-4443-931A-7674B8155C14}" type="presParOf" srcId="{4857AC76-C76C-4D40-B2D7-9E508D993720}" destId="{9829AFBC-A76E-A84C-AB7C-E743B7E8B285}" srcOrd="12" destOrd="0" presId="urn:microsoft.com/office/officeart/2005/8/layout/hierarchy4"/>
    <dgm:cxn modelId="{4553434E-BC60-F04A-BE4D-3561C534D99A}" type="presParOf" srcId="{9829AFBC-A76E-A84C-AB7C-E743B7E8B285}" destId="{46387FFD-63DB-6447-8D93-C34B17D27625}" srcOrd="0" destOrd="0" presId="urn:microsoft.com/office/officeart/2005/8/layout/hierarchy4"/>
    <dgm:cxn modelId="{FBAEF630-80B5-A641-A79B-BED8515AA367}" type="presParOf" srcId="{9829AFBC-A76E-A84C-AB7C-E743B7E8B285}" destId="{6FA9962F-9A3F-F148-AA68-6C3A48565CE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CF31E9-23CC-47DB-B6E5-D7AA27E9D9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4A460D-F9F4-4200-9139-29EDD7CE0A3B}">
      <dgm:prSet/>
      <dgm:spPr/>
      <dgm:t>
        <a:bodyPr/>
        <a:lstStyle/>
        <a:p>
          <a:pPr>
            <a:lnSpc>
              <a:spcPct val="100000"/>
            </a:lnSpc>
          </a:pPr>
          <a:r>
            <a:rPr lang="en-IE"/>
            <a:t>My replication uses interaction terms because I anticipate that the relationship between some of the independent variables and the outcome variables is not additive. </a:t>
          </a:r>
          <a:endParaRPr lang="en-US"/>
        </a:p>
      </dgm:t>
    </dgm:pt>
    <dgm:pt modelId="{B73E2F6C-2FA6-4AE6-9994-2893EA854E05}" type="parTrans" cxnId="{F8B603FD-99B4-4261-A77F-0BAB23C7EEE5}">
      <dgm:prSet/>
      <dgm:spPr/>
      <dgm:t>
        <a:bodyPr/>
        <a:lstStyle/>
        <a:p>
          <a:endParaRPr lang="en-US"/>
        </a:p>
      </dgm:t>
    </dgm:pt>
    <dgm:pt modelId="{1D959134-EE5D-4A66-A6EB-2FC5C2C49446}" type="sibTrans" cxnId="{F8B603FD-99B4-4261-A77F-0BAB23C7EEE5}">
      <dgm:prSet/>
      <dgm:spPr/>
      <dgm:t>
        <a:bodyPr/>
        <a:lstStyle/>
        <a:p>
          <a:endParaRPr lang="en-US"/>
        </a:p>
      </dgm:t>
    </dgm:pt>
    <dgm:pt modelId="{7886B0E7-8BB1-4281-872C-792D78A9D023}">
      <dgm:prSet/>
      <dgm:spPr/>
      <dgm:t>
        <a:bodyPr/>
        <a:lstStyle/>
        <a:p>
          <a:pPr>
            <a:lnSpc>
              <a:spcPct val="100000"/>
            </a:lnSpc>
          </a:pPr>
          <a:r>
            <a:rPr lang="en-IE" dirty="0"/>
            <a:t>In interactive regression, the impact of an independent variable on the outcome variable is not fixed. It can change based on the values of other independent variables. This means that the effect of each independent variable on the outcome is not simply additive.</a:t>
          </a:r>
          <a:endParaRPr lang="en-US" dirty="0"/>
        </a:p>
      </dgm:t>
    </dgm:pt>
    <dgm:pt modelId="{BF21FE10-ABE6-4D50-A9E8-8C232EFE8236}" type="parTrans" cxnId="{00E16718-E3E5-4D95-9272-6FBD1B199DE8}">
      <dgm:prSet/>
      <dgm:spPr/>
      <dgm:t>
        <a:bodyPr/>
        <a:lstStyle/>
        <a:p>
          <a:endParaRPr lang="en-US"/>
        </a:p>
      </dgm:t>
    </dgm:pt>
    <dgm:pt modelId="{71FB9359-AD93-4628-B4DC-9AA812D901E6}" type="sibTrans" cxnId="{00E16718-E3E5-4D95-9272-6FBD1B199DE8}">
      <dgm:prSet/>
      <dgm:spPr/>
      <dgm:t>
        <a:bodyPr/>
        <a:lstStyle/>
        <a:p>
          <a:endParaRPr lang="en-US"/>
        </a:p>
      </dgm:t>
    </dgm:pt>
    <dgm:pt modelId="{0E87E10E-6058-49C0-A797-F80E52650E6E}" type="pres">
      <dgm:prSet presAssocID="{CACF31E9-23CC-47DB-B6E5-D7AA27E9D974}" presName="root" presStyleCnt="0">
        <dgm:presLayoutVars>
          <dgm:dir/>
          <dgm:resizeHandles val="exact"/>
        </dgm:presLayoutVars>
      </dgm:prSet>
      <dgm:spPr/>
    </dgm:pt>
    <dgm:pt modelId="{56D39E7C-E80E-4D7B-B40D-A8989B2A860A}" type="pres">
      <dgm:prSet presAssocID="{584A460D-F9F4-4200-9139-29EDD7CE0A3B}" presName="compNode" presStyleCnt="0"/>
      <dgm:spPr/>
    </dgm:pt>
    <dgm:pt modelId="{D49D4CCF-081E-46F2-8EC9-2865E8465D97}" type="pres">
      <dgm:prSet presAssocID="{584A460D-F9F4-4200-9139-29EDD7CE0A3B}" presName="bgRect" presStyleLbl="bgShp" presStyleIdx="0" presStyleCnt="2"/>
      <dgm:spPr/>
    </dgm:pt>
    <dgm:pt modelId="{E48D18EA-DCFE-42F3-BF67-4C0DBF480AEA}" type="pres">
      <dgm:prSet presAssocID="{584A460D-F9F4-4200-9139-29EDD7CE0A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56FF5C17-3EA0-4A49-BED9-FAA349EB9D65}" type="pres">
      <dgm:prSet presAssocID="{584A460D-F9F4-4200-9139-29EDD7CE0A3B}" presName="spaceRect" presStyleCnt="0"/>
      <dgm:spPr/>
    </dgm:pt>
    <dgm:pt modelId="{01151074-34CE-4C07-8AD4-CB9975039177}" type="pres">
      <dgm:prSet presAssocID="{584A460D-F9F4-4200-9139-29EDD7CE0A3B}" presName="parTx" presStyleLbl="revTx" presStyleIdx="0" presStyleCnt="2">
        <dgm:presLayoutVars>
          <dgm:chMax val="0"/>
          <dgm:chPref val="0"/>
        </dgm:presLayoutVars>
      </dgm:prSet>
      <dgm:spPr/>
    </dgm:pt>
    <dgm:pt modelId="{09535751-35A1-406F-8ADD-00DC1ACD8598}" type="pres">
      <dgm:prSet presAssocID="{1D959134-EE5D-4A66-A6EB-2FC5C2C49446}" presName="sibTrans" presStyleCnt="0"/>
      <dgm:spPr/>
    </dgm:pt>
    <dgm:pt modelId="{7A4BEB0B-D3C2-4D65-B291-81E26EC431AA}" type="pres">
      <dgm:prSet presAssocID="{7886B0E7-8BB1-4281-872C-792D78A9D023}" presName="compNode" presStyleCnt="0"/>
      <dgm:spPr/>
    </dgm:pt>
    <dgm:pt modelId="{3E4881A0-ADB5-4C23-BA66-44BE93466B34}" type="pres">
      <dgm:prSet presAssocID="{7886B0E7-8BB1-4281-872C-792D78A9D023}" presName="bgRect" presStyleLbl="bgShp" presStyleIdx="1" presStyleCnt="2"/>
      <dgm:spPr/>
    </dgm:pt>
    <dgm:pt modelId="{E299F315-3A91-457E-A38D-B1D877336604}" type="pres">
      <dgm:prSet presAssocID="{7886B0E7-8BB1-4281-872C-792D78A9D0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460957E7-45E7-4ADE-B304-03098D8D85D5}" type="pres">
      <dgm:prSet presAssocID="{7886B0E7-8BB1-4281-872C-792D78A9D023}" presName="spaceRect" presStyleCnt="0"/>
      <dgm:spPr/>
    </dgm:pt>
    <dgm:pt modelId="{8BCAD0D1-7571-462F-A316-27BFF2D139BB}" type="pres">
      <dgm:prSet presAssocID="{7886B0E7-8BB1-4281-872C-792D78A9D023}" presName="parTx" presStyleLbl="revTx" presStyleIdx="1" presStyleCnt="2">
        <dgm:presLayoutVars>
          <dgm:chMax val="0"/>
          <dgm:chPref val="0"/>
        </dgm:presLayoutVars>
      </dgm:prSet>
      <dgm:spPr/>
    </dgm:pt>
  </dgm:ptLst>
  <dgm:cxnLst>
    <dgm:cxn modelId="{00E16718-E3E5-4D95-9272-6FBD1B199DE8}" srcId="{CACF31E9-23CC-47DB-B6E5-D7AA27E9D974}" destId="{7886B0E7-8BB1-4281-872C-792D78A9D023}" srcOrd="1" destOrd="0" parTransId="{BF21FE10-ABE6-4D50-A9E8-8C232EFE8236}" sibTransId="{71FB9359-AD93-4628-B4DC-9AA812D901E6}"/>
    <dgm:cxn modelId="{443B2086-0309-3E4D-A6B7-F979789CD5D4}" type="presOf" srcId="{7886B0E7-8BB1-4281-872C-792D78A9D023}" destId="{8BCAD0D1-7571-462F-A316-27BFF2D139BB}" srcOrd="0" destOrd="0" presId="urn:microsoft.com/office/officeart/2018/2/layout/IconVerticalSolidList"/>
    <dgm:cxn modelId="{A992D2C1-2DB1-614E-B92D-87064C04C357}" type="presOf" srcId="{584A460D-F9F4-4200-9139-29EDD7CE0A3B}" destId="{01151074-34CE-4C07-8AD4-CB9975039177}" srcOrd="0" destOrd="0" presId="urn:microsoft.com/office/officeart/2018/2/layout/IconVerticalSolidList"/>
    <dgm:cxn modelId="{AC0D0AC9-AB8D-E24F-955B-8B8FACB5FD74}" type="presOf" srcId="{CACF31E9-23CC-47DB-B6E5-D7AA27E9D974}" destId="{0E87E10E-6058-49C0-A797-F80E52650E6E}" srcOrd="0" destOrd="0" presId="urn:microsoft.com/office/officeart/2018/2/layout/IconVerticalSolidList"/>
    <dgm:cxn modelId="{F8B603FD-99B4-4261-A77F-0BAB23C7EEE5}" srcId="{CACF31E9-23CC-47DB-B6E5-D7AA27E9D974}" destId="{584A460D-F9F4-4200-9139-29EDD7CE0A3B}" srcOrd="0" destOrd="0" parTransId="{B73E2F6C-2FA6-4AE6-9994-2893EA854E05}" sibTransId="{1D959134-EE5D-4A66-A6EB-2FC5C2C49446}"/>
    <dgm:cxn modelId="{310FE3F6-2713-8E4C-A7CE-E61F523CAB1D}" type="presParOf" srcId="{0E87E10E-6058-49C0-A797-F80E52650E6E}" destId="{56D39E7C-E80E-4D7B-B40D-A8989B2A860A}" srcOrd="0" destOrd="0" presId="urn:microsoft.com/office/officeart/2018/2/layout/IconVerticalSolidList"/>
    <dgm:cxn modelId="{1D98BEE2-1110-454D-94DD-BCDC0530C163}" type="presParOf" srcId="{56D39E7C-E80E-4D7B-B40D-A8989B2A860A}" destId="{D49D4CCF-081E-46F2-8EC9-2865E8465D97}" srcOrd="0" destOrd="0" presId="urn:microsoft.com/office/officeart/2018/2/layout/IconVerticalSolidList"/>
    <dgm:cxn modelId="{07A39A4A-A18D-BC4F-A967-A01D9D31B5E1}" type="presParOf" srcId="{56D39E7C-E80E-4D7B-B40D-A8989B2A860A}" destId="{E48D18EA-DCFE-42F3-BF67-4C0DBF480AEA}" srcOrd="1" destOrd="0" presId="urn:microsoft.com/office/officeart/2018/2/layout/IconVerticalSolidList"/>
    <dgm:cxn modelId="{B3C69E3E-44AA-0E4A-99FB-DB06C73A8FAB}" type="presParOf" srcId="{56D39E7C-E80E-4D7B-B40D-A8989B2A860A}" destId="{56FF5C17-3EA0-4A49-BED9-FAA349EB9D65}" srcOrd="2" destOrd="0" presId="urn:microsoft.com/office/officeart/2018/2/layout/IconVerticalSolidList"/>
    <dgm:cxn modelId="{55B0DB4E-CAE0-7143-B24D-3B0DB7B10E78}" type="presParOf" srcId="{56D39E7C-E80E-4D7B-B40D-A8989B2A860A}" destId="{01151074-34CE-4C07-8AD4-CB9975039177}" srcOrd="3" destOrd="0" presId="urn:microsoft.com/office/officeart/2018/2/layout/IconVerticalSolidList"/>
    <dgm:cxn modelId="{50960571-611E-A640-BDAF-3D66520AB960}" type="presParOf" srcId="{0E87E10E-6058-49C0-A797-F80E52650E6E}" destId="{09535751-35A1-406F-8ADD-00DC1ACD8598}" srcOrd="1" destOrd="0" presId="urn:microsoft.com/office/officeart/2018/2/layout/IconVerticalSolidList"/>
    <dgm:cxn modelId="{741414B7-8457-3D43-8142-8BF3CA750CC8}" type="presParOf" srcId="{0E87E10E-6058-49C0-A797-F80E52650E6E}" destId="{7A4BEB0B-D3C2-4D65-B291-81E26EC431AA}" srcOrd="2" destOrd="0" presId="urn:microsoft.com/office/officeart/2018/2/layout/IconVerticalSolidList"/>
    <dgm:cxn modelId="{2AB06257-99E0-A24A-8F98-5CBDB32612A9}" type="presParOf" srcId="{7A4BEB0B-D3C2-4D65-B291-81E26EC431AA}" destId="{3E4881A0-ADB5-4C23-BA66-44BE93466B34}" srcOrd="0" destOrd="0" presId="urn:microsoft.com/office/officeart/2018/2/layout/IconVerticalSolidList"/>
    <dgm:cxn modelId="{3617866D-C465-AF41-9DDB-55B992FE3A9E}" type="presParOf" srcId="{7A4BEB0B-D3C2-4D65-B291-81E26EC431AA}" destId="{E299F315-3A91-457E-A38D-B1D877336604}" srcOrd="1" destOrd="0" presId="urn:microsoft.com/office/officeart/2018/2/layout/IconVerticalSolidList"/>
    <dgm:cxn modelId="{6744F684-B4F7-FE45-A2A8-A84A0F1B3792}" type="presParOf" srcId="{7A4BEB0B-D3C2-4D65-B291-81E26EC431AA}" destId="{460957E7-45E7-4ADE-B304-03098D8D85D5}" srcOrd="2" destOrd="0" presId="urn:microsoft.com/office/officeart/2018/2/layout/IconVerticalSolidList"/>
    <dgm:cxn modelId="{8E9E1CDF-DD13-8B42-AF78-25CB9525240B}" type="presParOf" srcId="{7A4BEB0B-D3C2-4D65-B291-81E26EC431AA}" destId="{8BCAD0D1-7571-462F-A316-27BFF2D139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922F5D-5447-4F5E-8B05-BF3C7CBEF7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C84B9A-E467-4974-86E9-47A3CA23F1B4}">
      <dgm:prSet/>
      <dgm:spPr/>
      <dgm:t>
        <a:bodyPr/>
        <a:lstStyle/>
        <a:p>
          <a:r>
            <a:rPr lang="en-IE"/>
            <a:t>Overall, the results suggest that the relationship between protest activity and racial resentment may not be as straightforward as previously thought. </a:t>
          </a:r>
          <a:endParaRPr lang="en-US"/>
        </a:p>
      </dgm:t>
    </dgm:pt>
    <dgm:pt modelId="{1104D532-DA0B-4874-A040-FAC6AC0E43CF}" type="parTrans" cxnId="{A142CE9F-1830-44DB-A16A-B3C1407A95AE}">
      <dgm:prSet/>
      <dgm:spPr/>
      <dgm:t>
        <a:bodyPr/>
        <a:lstStyle/>
        <a:p>
          <a:endParaRPr lang="en-US"/>
        </a:p>
      </dgm:t>
    </dgm:pt>
    <dgm:pt modelId="{C66438E1-1A74-4937-BDC7-7BC41D69ACE9}" type="sibTrans" cxnId="{A142CE9F-1830-44DB-A16A-B3C1407A95AE}">
      <dgm:prSet/>
      <dgm:spPr/>
      <dgm:t>
        <a:bodyPr/>
        <a:lstStyle/>
        <a:p>
          <a:endParaRPr lang="en-US"/>
        </a:p>
      </dgm:t>
    </dgm:pt>
    <dgm:pt modelId="{9D249A89-522A-4B96-AD01-2B808D0D2177}">
      <dgm:prSet/>
      <dgm:spPr/>
      <dgm:t>
        <a:bodyPr/>
        <a:lstStyle/>
        <a:p>
          <a:r>
            <a:rPr lang="en-IE"/>
            <a:t>The interaction between protest_indicator, pcturban, and avg.dem.vshare.pre suggests that the effect of protests on the Democratic vote proportion is stronger in urban areas with higher pre-protest levels of Democratic support. </a:t>
          </a:r>
          <a:endParaRPr lang="en-US"/>
        </a:p>
      </dgm:t>
    </dgm:pt>
    <dgm:pt modelId="{945BF0A0-B5DB-4D12-B28E-3922C97E6ADE}" type="parTrans" cxnId="{8CBEAFD5-3661-4784-95F9-50880BB310BD}">
      <dgm:prSet/>
      <dgm:spPr/>
      <dgm:t>
        <a:bodyPr/>
        <a:lstStyle/>
        <a:p>
          <a:endParaRPr lang="en-US"/>
        </a:p>
      </dgm:t>
    </dgm:pt>
    <dgm:pt modelId="{F63883DB-8F6A-4BEF-A670-6FFF8FC7D189}" type="sibTrans" cxnId="{8CBEAFD5-3661-4784-95F9-50880BB310BD}">
      <dgm:prSet/>
      <dgm:spPr/>
      <dgm:t>
        <a:bodyPr/>
        <a:lstStyle/>
        <a:p>
          <a:endParaRPr lang="en-US"/>
        </a:p>
      </dgm:t>
    </dgm:pt>
    <dgm:pt modelId="{5C118B65-B327-49C1-BBC7-D96265B4F222}">
      <dgm:prSet/>
      <dgm:spPr/>
      <dgm:t>
        <a:bodyPr/>
        <a:lstStyle/>
        <a:p>
          <a:r>
            <a:rPr lang="en-IE"/>
            <a:t>The lack of significance in the protest_indicator:pctblack interaction suggests that the relationship between protest activity and affirmative action support is similar across areas with different percentages of Black individuals. </a:t>
          </a:r>
          <a:endParaRPr lang="en-US"/>
        </a:p>
      </dgm:t>
    </dgm:pt>
    <dgm:pt modelId="{D4EF9BA6-6AA1-4819-9418-1ECDFE4239DC}" type="parTrans" cxnId="{5344B12F-ECB1-4F8E-A784-C4FDE4DA7F9B}">
      <dgm:prSet/>
      <dgm:spPr/>
      <dgm:t>
        <a:bodyPr/>
        <a:lstStyle/>
        <a:p>
          <a:endParaRPr lang="en-US"/>
        </a:p>
      </dgm:t>
    </dgm:pt>
    <dgm:pt modelId="{63AE055B-AE0E-435F-8A4F-734AA1BB4B67}" type="sibTrans" cxnId="{5344B12F-ECB1-4F8E-A784-C4FDE4DA7F9B}">
      <dgm:prSet/>
      <dgm:spPr/>
      <dgm:t>
        <a:bodyPr/>
        <a:lstStyle/>
        <a:p>
          <a:endParaRPr lang="en-US"/>
        </a:p>
      </dgm:t>
    </dgm:pt>
    <dgm:pt modelId="{970922E0-5B1D-4AFF-883B-C4E13FAADF1A}">
      <dgm:prSet/>
      <dgm:spPr/>
      <dgm:t>
        <a:bodyPr/>
        <a:lstStyle/>
        <a:p>
          <a:r>
            <a:rPr lang="en-IE"/>
            <a:t>The marginally significant three-way interaction suggests that income level and population of Black individuals may play a small role in explaining variation in racial resentment, but further research is needed to fully understand this relationship.</a:t>
          </a:r>
          <a:endParaRPr lang="en-US"/>
        </a:p>
      </dgm:t>
    </dgm:pt>
    <dgm:pt modelId="{2AA0A36B-A452-463C-B345-E0CA52017911}" type="parTrans" cxnId="{460E5DFE-32C0-4F75-ADEA-B11D8A531BEA}">
      <dgm:prSet/>
      <dgm:spPr/>
      <dgm:t>
        <a:bodyPr/>
        <a:lstStyle/>
        <a:p>
          <a:endParaRPr lang="en-US"/>
        </a:p>
      </dgm:t>
    </dgm:pt>
    <dgm:pt modelId="{DBC0AB55-C41D-4B37-9275-966BB7EDB25F}" type="sibTrans" cxnId="{460E5DFE-32C0-4F75-ADEA-B11D8A531BEA}">
      <dgm:prSet/>
      <dgm:spPr/>
      <dgm:t>
        <a:bodyPr/>
        <a:lstStyle/>
        <a:p>
          <a:endParaRPr lang="en-US"/>
        </a:p>
      </dgm:t>
    </dgm:pt>
    <dgm:pt modelId="{5A13A1FC-F553-40DD-B74D-D7EC1890DE01}">
      <dgm:prSet/>
      <dgm:spPr/>
      <dgm:t>
        <a:bodyPr/>
        <a:lstStyle/>
        <a:p>
          <a:r>
            <a:rPr lang="en-IE" b="1"/>
            <a:t>In practical terms, this means that other factors not included in the model may play a more significant role in shaping racial resentment. These findings have important implications for the original study and suggest that a more nuanced understanding of the relationship between protest activity and racial attitudes is needed.</a:t>
          </a:r>
          <a:endParaRPr lang="en-US"/>
        </a:p>
      </dgm:t>
    </dgm:pt>
    <dgm:pt modelId="{42260C7C-6993-44B9-B4F4-BC212C299C41}" type="parTrans" cxnId="{89F3D90C-6856-4EC4-B494-1469F64AB23A}">
      <dgm:prSet/>
      <dgm:spPr/>
      <dgm:t>
        <a:bodyPr/>
        <a:lstStyle/>
        <a:p>
          <a:endParaRPr lang="en-US"/>
        </a:p>
      </dgm:t>
    </dgm:pt>
    <dgm:pt modelId="{1A01F577-5BCC-4238-9E6B-1FFCDDAEB9BC}" type="sibTrans" cxnId="{89F3D90C-6856-4EC4-B494-1469F64AB23A}">
      <dgm:prSet/>
      <dgm:spPr/>
      <dgm:t>
        <a:bodyPr/>
        <a:lstStyle/>
        <a:p>
          <a:endParaRPr lang="en-US"/>
        </a:p>
      </dgm:t>
    </dgm:pt>
    <dgm:pt modelId="{6EE445D4-15D5-FB46-AF0C-05573CC09024}" type="pres">
      <dgm:prSet presAssocID="{4F922F5D-5447-4F5E-8B05-BF3C7CBEF7FF}" presName="linear" presStyleCnt="0">
        <dgm:presLayoutVars>
          <dgm:animLvl val="lvl"/>
          <dgm:resizeHandles val="exact"/>
        </dgm:presLayoutVars>
      </dgm:prSet>
      <dgm:spPr/>
    </dgm:pt>
    <dgm:pt modelId="{E71A6B93-879E-A840-9775-00F56FAD5477}" type="pres">
      <dgm:prSet presAssocID="{80C84B9A-E467-4974-86E9-47A3CA23F1B4}" presName="parentText" presStyleLbl="node1" presStyleIdx="0" presStyleCnt="5">
        <dgm:presLayoutVars>
          <dgm:chMax val="0"/>
          <dgm:bulletEnabled val="1"/>
        </dgm:presLayoutVars>
      </dgm:prSet>
      <dgm:spPr/>
    </dgm:pt>
    <dgm:pt modelId="{EF6B4DB5-98AC-8A42-859B-FA9E2F43C301}" type="pres">
      <dgm:prSet presAssocID="{C66438E1-1A74-4937-BDC7-7BC41D69ACE9}" presName="spacer" presStyleCnt="0"/>
      <dgm:spPr/>
    </dgm:pt>
    <dgm:pt modelId="{0070503B-005B-B342-918E-1FCD09CCCF89}" type="pres">
      <dgm:prSet presAssocID="{9D249A89-522A-4B96-AD01-2B808D0D2177}" presName="parentText" presStyleLbl="node1" presStyleIdx="1" presStyleCnt="5">
        <dgm:presLayoutVars>
          <dgm:chMax val="0"/>
          <dgm:bulletEnabled val="1"/>
        </dgm:presLayoutVars>
      </dgm:prSet>
      <dgm:spPr/>
    </dgm:pt>
    <dgm:pt modelId="{B3DE4306-C08D-2A43-B33D-31EED438CC26}" type="pres">
      <dgm:prSet presAssocID="{F63883DB-8F6A-4BEF-A670-6FFF8FC7D189}" presName="spacer" presStyleCnt="0"/>
      <dgm:spPr/>
    </dgm:pt>
    <dgm:pt modelId="{5CC2A9A0-30FC-8140-AF4B-78752829F100}" type="pres">
      <dgm:prSet presAssocID="{5C118B65-B327-49C1-BBC7-D96265B4F222}" presName="parentText" presStyleLbl="node1" presStyleIdx="2" presStyleCnt="5">
        <dgm:presLayoutVars>
          <dgm:chMax val="0"/>
          <dgm:bulletEnabled val="1"/>
        </dgm:presLayoutVars>
      </dgm:prSet>
      <dgm:spPr/>
    </dgm:pt>
    <dgm:pt modelId="{C98668FF-789C-EA44-B515-43A3F768B9F5}" type="pres">
      <dgm:prSet presAssocID="{63AE055B-AE0E-435F-8A4F-734AA1BB4B67}" presName="spacer" presStyleCnt="0"/>
      <dgm:spPr/>
    </dgm:pt>
    <dgm:pt modelId="{C36D3FC0-417E-F549-8517-DE1E13184A0C}" type="pres">
      <dgm:prSet presAssocID="{970922E0-5B1D-4AFF-883B-C4E13FAADF1A}" presName="parentText" presStyleLbl="node1" presStyleIdx="3" presStyleCnt="5">
        <dgm:presLayoutVars>
          <dgm:chMax val="0"/>
          <dgm:bulletEnabled val="1"/>
        </dgm:presLayoutVars>
      </dgm:prSet>
      <dgm:spPr/>
    </dgm:pt>
    <dgm:pt modelId="{5D904460-E9B7-0D40-B67D-BFD8C5635ADF}" type="pres">
      <dgm:prSet presAssocID="{DBC0AB55-C41D-4B37-9275-966BB7EDB25F}" presName="spacer" presStyleCnt="0"/>
      <dgm:spPr/>
    </dgm:pt>
    <dgm:pt modelId="{E8D54EDA-1A68-3E43-8AC0-DEA99DE8E68F}" type="pres">
      <dgm:prSet presAssocID="{5A13A1FC-F553-40DD-B74D-D7EC1890DE01}" presName="parentText" presStyleLbl="node1" presStyleIdx="4" presStyleCnt="5">
        <dgm:presLayoutVars>
          <dgm:chMax val="0"/>
          <dgm:bulletEnabled val="1"/>
        </dgm:presLayoutVars>
      </dgm:prSet>
      <dgm:spPr/>
    </dgm:pt>
  </dgm:ptLst>
  <dgm:cxnLst>
    <dgm:cxn modelId="{89F3D90C-6856-4EC4-B494-1469F64AB23A}" srcId="{4F922F5D-5447-4F5E-8B05-BF3C7CBEF7FF}" destId="{5A13A1FC-F553-40DD-B74D-D7EC1890DE01}" srcOrd="4" destOrd="0" parTransId="{42260C7C-6993-44B9-B4F4-BC212C299C41}" sibTransId="{1A01F577-5BCC-4238-9E6B-1FFCDDAEB9BC}"/>
    <dgm:cxn modelId="{4E42A10F-B7DE-7941-B3AA-20A1CEF8690F}" type="presOf" srcId="{4F922F5D-5447-4F5E-8B05-BF3C7CBEF7FF}" destId="{6EE445D4-15D5-FB46-AF0C-05573CC09024}" srcOrd="0" destOrd="0" presId="urn:microsoft.com/office/officeart/2005/8/layout/vList2"/>
    <dgm:cxn modelId="{D46E541F-D71F-E645-AB2E-BB92AFF67898}" type="presOf" srcId="{5A13A1FC-F553-40DD-B74D-D7EC1890DE01}" destId="{E8D54EDA-1A68-3E43-8AC0-DEA99DE8E68F}" srcOrd="0" destOrd="0" presId="urn:microsoft.com/office/officeart/2005/8/layout/vList2"/>
    <dgm:cxn modelId="{5344B12F-ECB1-4F8E-A784-C4FDE4DA7F9B}" srcId="{4F922F5D-5447-4F5E-8B05-BF3C7CBEF7FF}" destId="{5C118B65-B327-49C1-BBC7-D96265B4F222}" srcOrd="2" destOrd="0" parTransId="{D4EF9BA6-6AA1-4819-9418-1ECDFE4239DC}" sibTransId="{63AE055B-AE0E-435F-8A4F-734AA1BB4B67}"/>
    <dgm:cxn modelId="{06FF3062-C032-054A-B091-1E6EBB70D146}" type="presOf" srcId="{80C84B9A-E467-4974-86E9-47A3CA23F1B4}" destId="{E71A6B93-879E-A840-9775-00F56FAD5477}" srcOrd="0" destOrd="0" presId="urn:microsoft.com/office/officeart/2005/8/layout/vList2"/>
    <dgm:cxn modelId="{41927D74-3AA6-E54A-971F-C9F1D18B5F1B}" type="presOf" srcId="{5C118B65-B327-49C1-BBC7-D96265B4F222}" destId="{5CC2A9A0-30FC-8140-AF4B-78752829F100}" srcOrd="0" destOrd="0" presId="urn:microsoft.com/office/officeart/2005/8/layout/vList2"/>
    <dgm:cxn modelId="{A142CE9F-1830-44DB-A16A-B3C1407A95AE}" srcId="{4F922F5D-5447-4F5E-8B05-BF3C7CBEF7FF}" destId="{80C84B9A-E467-4974-86E9-47A3CA23F1B4}" srcOrd="0" destOrd="0" parTransId="{1104D532-DA0B-4874-A040-FAC6AC0E43CF}" sibTransId="{C66438E1-1A74-4937-BDC7-7BC41D69ACE9}"/>
    <dgm:cxn modelId="{3EEBA1B4-B5D9-DE43-9F4E-8D3F4208A00C}" type="presOf" srcId="{970922E0-5B1D-4AFF-883B-C4E13FAADF1A}" destId="{C36D3FC0-417E-F549-8517-DE1E13184A0C}" srcOrd="0" destOrd="0" presId="urn:microsoft.com/office/officeart/2005/8/layout/vList2"/>
    <dgm:cxn modelId="{8CBEAFD5-3661-4784-95F9-50880BB310BD}" srcId="{4F922F5D-5447-4F5E-8B05-BF3C7CBEF7FF}" destId="{9D249A89-522A-4B96-AD01-2B808D0D2177}" srcOrd="1" destOrd="0" parTransId="{945BF0A0-B5DB-4D12-B28E-3922C97E6ADE}" sibTransId="{F63883DB-8F6A-4BEF-A670-6FFF8FC7D189}"/>
    <dgm:cxn modelId="{172E2EE4-B906-6B4D-ACF0-4F20D704E3A7}" type="presOf" srcId="{9D249A89-522A-4B96-AD01-2B808D0D2177}" destId="{0070503B-005B-B342-918E-1FCD09CCCF89}" srcOrd="0" destOrd="0" presId="urn:microsoft.com/office/officeart/2005/8/layout/vList2"/>
    <dgm:cxn modelId="{460E5DFE-32C0-4F75-ADEA-B11D8A531BEA}" srcId="{4F922F5D-5447-4F5E-8B05-BF3C7CBEF7FF}" destId="{970922E0-5B1D-4AFF-883B-C4E13FAADF1A}" srcOrd="3" destOrd="0" parTransId="{2AA0A36B-A452-463C-B345-E0CA52017911}" sibTransId="{DBC0AB55-C41D-4B37-9275-966BB7EDB25F}"/>
    <dgm:cxn modelId="{B0E37379-E040-8A4B-B152-1F35ABC0CB56}" type="presParOf" srcId="{6EE445D4-15D5-FB46-AF0C-05573CC09024}" destId="{E71A6B93-879E-A840-9775-00F56FAD5477}" srcOrd="0" destOrd="0" presId="urn:microsoft.com/office/officeart/2005/8/layout/vList2"/>
    <dgm:cxn modelId="{27421F82-F622-304C-915D-8304556C4177}" type="presParOf" srcId="{6EE445D4-15D5-FB46-AF0C-05573CC09024}" destId="{EF6B4DB5-98AC-8A42-859B-FA9E2F43C301}" srcOrd="1" destOrd="0" presId="urn:microsoft.com/office/officeart/2005/8/layout/vList2"/>
    <dgm:cxn modelId="{92F0A2DD-20C2-1246-A423-5194C8C821B5}" type="presParOf" srcId="{6EE445D4-15D5-FB46-AF0C-05573CC09024}" destId="{0070503B-005B-B342-918E-1FCD09CCCF89}" srcOrd="2" destOrd="0" presId="urn:microsoft.com/office/officeart/2005/8/layout/vList2"/>
    <dgm:cxn modelId="{5A769919-E6B9-C64F-A675-F446262DD5A8}" type="presParOf" srcId="{6EE445D4-15D5-FB46-AF0C-05573CC09024}" destId="{B3DE4306-C08D-2A43-B33D-31EED438CC26}" srcOrd="3" destOrd="0" presId="urn:microsoft.com/office/officeart/2005/8/layout/vList2"/>
    <dgm:cxn modelId="{D868505C-135F-9140-B583-4D603990F3F4}" type="presParOf" srcId="{6EE445D4-15D5-FB46-AF0C-05573CC09024}" destId="{5CC2A9A0-30FC-8140-AF4B-78752829F100}" srcOrd="4" destOrd="0" presId="urn:microsoft.com/office/officeart/2005/8/layout/vList2"/>
    <dgm:cxn modelId="{5DEFD38A-6553-C449-9A32-DB18434DEFAD}" type="presParOf" srcId="{6EE445D4-15D5-FB46-AF0C-05573CC09024}" destId="{C98668FF-789C-EA44-B515-43A3F768B9F5}" srcOrd="5" destOrd="0" presId="urn:microsoft.com/office/officeart/2005/8/layout/vList2"/>
    <dgm:cxn modelId="{E41372DA-10F0-5745-8963-D11F71B89152}" type="presParOf" srcId="{6EE445D4-15D5-FB46-AF0C-05573CC09024}" destId="{C36D3FC0-417E-F549-8517-DE1E13184A0C}" srcOrd="6" destOrd="0" presId="urn:microsoft.com/office/officeart/2005/8/layout/vList2"/>
    <dgm:cxn modelId="{0D10F92B-4514-E64F-8BE8-38D52814F4AA}" type="presParOf" srcId="{6EE445D4-15D5-FB46-AF0C-05573CC09024}" destId="{5D904460-E9B7-0D40-B67D-BFD8C5635ADF}" srcOrd="7" destOrd="0" presId="urn:microsoft.com/office/officeart/2005/8/layout/vList2"/>
    <dgm:cxn modelId="{840BDEF6-1EDC-9C4E-8AF9-E83115C5E839}" type="presParOf" srcId="{6EE445D4-15D5-FB46-AF0C-05573CC09024}" destId="{E8D54EDA-1A68-3E43-8AC0-DEA99DE8E68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8AC8B-FD24-E44C-85D0-71F2CF79545C}">
      <dsp:nvSpPr>
        <dsp:cNvPr id="0" name=""/>
        <dsp:cNvSpPr/>
      </dsp:nvSpPr>
      <dsp:spPr>
        <a:xfrm>
          <a:off x="205" y="343183"/>
          <a:ext cx="2479997" cy="29759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11250">
            <a:lnSpc>
              <a:spcPct val="90000"/>
            </a:lnSpc>
            <a:spcBef>
              <a:spcPct val="0"/>
            </a:spcBef>
            <a:spcAft>
              <a:spcPct val="35000"/>
            </a:spcAft>
            <a:buNone/>
          </a:pPr>
          <a:r>
            <a:rPr lang="en-US" sz="2500" kern="1200"/>
            <a:t>The Original Study</a:t>
          </a:r>
        </a:p>
      </dsp:txBody>
      <dsp:txXfrm>
        <a:off x="205" y="1533581"/>
        <a:ext cx="2479997" cy="1785598"/>
      </dsp:txXfrm>
    </dsp:sp>
    <dsp:sp modelId="{2E44DE26-AB54-A745-A084-A13D514C834C}">
      <dsp:nvSpPr>
        <dsp:cNvPr id="0" name=""/>
        <dsp:cNvSpPr/>
      </dsp:nvSpPr>
      <dsp:spPr>
        <a:xfrm>
          <a:off x="205" y="34318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01</a:t>
          </a:r>
        </a:p>
      </dsp:txBody>
      <dsp:txXfrm>
        <a:off x="205" y="343183"/>
        <a:ext cx="2479997" cy="1190398"/>
      </dsp:txXfrm>
    </dsp:sp>
    <dsp:sp modelId="{DE02296C-DF96-5947-8D6D-C1B248EF9BB3}">
      <dsp:nvSpPr>
        <dsp:cNvPr id="0" name=""/>
        <dsp:cNvSpPr/>
      </dsp:nvSpPr>
      <dsp:spPr>
        <a:xfrm>
          <a:off x="2678602" y="343183"/>
          <a:ext cx="2479997" cy="297599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11250">
            <a:lnSpc>
              <a:spcPct val="90000"/>
            </a:lnSpc>
            <a:spcBef>
              <a:spcPct val="0"/>
            </a:spcBef>
            <a:spcAft>
              <a:spcPct val="35000"/>
            </a:spcAft>
            <a:buNone/>
          </a:pPr>
          <a:r>
            <a:rPr lang="en-US" sz="2500" kern="1200" dirty="0"/>
            <a:t>My Contribution</a:t>
          </a:r>
        </a:p>
      </dsp:txBody>
      <dsp:txXfrm>
        <a:off x="2678602" y="1533581"/>
        <a:ext cx="2479997" cy="1785598"/>
      </dsp:txXfrm>
    </dsp:sp>
    <dsp:sp modelId="{4A01E745-0ABE-B34F-A2A8-206F30B8D643}">
      <dsp:nvSpPr>
        <dsp:cNvPr id="0" name=""/>
        <dsp:cNvSpPr/>
      </dsp:nvSpPr>
      <dsp:spPr>
        <a:xfrm>
          <a:off x="2678602" y="34318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02</a:t>
          </a:r>
        </a:p>
      </dsp:txBody>
      <dsp:txXfrm>
        <a:off x="2678602" y="343183"/>
        <a:ext cx="2479997" cy="1190398"/>
      </dsp:txXfrm>
    </dsp:sp>
    <dsp:sp modelId="{57891E25-8322-9E4A-B1DB-354BCA405F6A}">
      <dsp:nvSpPr>
        <dsp:cNvPr id="0" name=""/>
        <dsp:cNvSpPr/>
      </dsp:nvSpPr>
      <dsp:spPr>
        <a:xfrm>
          <a:off x="5356999" y="343183"/>
          <a:ext cx="2479997" cy="297599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11250">
            <a:lnSpc>
              <a:spcPct val="90000"/>
            </a:lnSpc>
            <a:spcBef>
              <a:spcPct val="0"/>
            </a:spcBef>
            <a:spcAft>
              <a:spcPct val="35000"/>
            </a:spcAft>
            <a:buNone/>
          </a:pPr>
          <a:r>
            <a:rPr lang="en-US" sz="2500" kern="1200"/>
            <a:t>Findings </a:t>
          </a:r>
        </a:p>
      </dsp:txBody>
      <dsp:txXfrm>
        <a:off x="5356999" y="1533581"/>
        <a:ext cx="2479997" cy="1785598"/>
      </dsp:txXfrm>
    </dsp:sp>
    <dsp:sp modelId="{A4946B3F-8427-E840-9F1D-D31747FA3E54}">
      <dsp:nvSpPr>
        <dsp:cNvPr id="0" name=""/>
        <dsp:cNvSpPr/>
      </dsp:nvSpPr>
      <dsp:spPr>
        <a:xfrm>
          <a:off x="5356999" y="34318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03</a:t>
          </a:r>
        </a:p>
      </dsp:txBody>
      <dsp:txXfrm>
        <a:off x="5356999" y="343183"/>
        <a:ext cx="2479997" cy="1190398"/>
      </dsp:txXfrm>
    </dsp:sp>
    <dsp:sp modelId="{BB014BDE-07D1-0049-8491-8F0A71573146}">
      <dsp:nvSpPr>
        <dsp:cNvPr id="0" name=""/>
        <dsp:cNvSpPr/>
      </dsp:nvSpPr>
      <dsp:spPr>
        <a:xfrm>
          <a:off x="8035397" y="343183"/>
          <a:ext cx="2479997" cy="29759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11250">
            <a:lnSpc>
              <a:spcPct val="90000"/>
            </a:lnSpc>
            <a:spcBef>
              <a:spcPct val="0"/>
            </a:spcBef>
            <a:spcAft>
              <a:spcPct val="35000"/>
            </a:spcAft>
            <a:buNone/>
          </a:pPr>
          <a:r>
            <a:rPr lang="en-US" sz="2500" kern="1200" dirty="0"/>
            <a:t>Assessing the Models +</a:t>
          </a:r>
        </a:p>
        <a:p>
          <a:pPr marL="0" lvl="0" indent="0" algn="l" defTabSz="1111250">
            <a:lnSpc>
              <a:spcPct val="90000"/>
            </a:lnSpc>
            <a:spcBef>
              <a:spcPct val="0"/>
            </a:spcBef>
            <a:spcAft>
              <a:spcPct val="35000"/>
            </a:spcAft>
            <a:buNone/>
          </a:pPr>
          <a:r>
            <a:rPr lang="en-US" sz="2500" kern="1200" dirty="0"/>
            <a:t>Conclusion </a:t>
          </a:r>
        </a:p>
      </dsp:txBody>
      <dsp:txXfrm>
        <a:off x="8035397" y="1533581"/>
        <a:ext cx="2479997" cy="1785598"/>
      </dsp:txXfrm>
    </dsp:sp>
    <dsp:sp modelId="{7EA28823-9199-1645-A7F8-BEFCE8953FD9}">
      <dsp:nvSpPr>
        <dsp:cNvPr id="0" name=""/>
        <dsp:cNvSpPr/>
      </dsp:nvSpPr>
      <dsp:spPr>
        <a:xfrm>
          <a:off x="8035397" y="34318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04</a:t>
          </a:r>
        </a:p>
      </dsp:txBody>
      <dsp:txXfrm>
        <a:off x="8035397" y="343183"/>
        <a:ext cx="2479997" cy="1190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75F97-F480-1647-8F61-0B7C3D981C14}">
      <dsp:nvSpPr>
        <dsp:cNvPr id="0" name=""/>
        <dsp:cNvSpPr/>
      </dsp:nvSpPr>
      <dsp:spPr>
        <a:xfrm>
          <a:off x="0" y="32155"/>
          <a:ext cx="7003777" cy="14016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Black Lives Matter (BLM) is a modern mass social movement in the US, prominent for its use of protests.</a:t>
          </a:r>
          <a:endParaRPr lang="en-US" sz="2000" kern="1200" dirty="0"/>
        </a:p>
      </dsp:txBody>
      <dsp:txXfrm>
        <a:off x="68422" y="100577"/>
        <a:ext cx="6866933" cy="1264779"/>
      </dsp:txXfrm>
    </dsp:sp>
    <dsp:sp modelId="{680424A5-3364-4F47-A2D3-969DDF497ABF}">
      <dsp:nvSpPr>
        <dsp:cNvPr id="0" name=""/>
        <dsp:cNvSpPr/>
      </dsp:nvSpPr>
      <dsp:spPr>
        <a:xfrm>
          <a:off x="0" y="1491379"/>
          <a:ext cx="7003777" cy="1401623"/>
        </a:xfrm>
        <a:prstGeom prst="roundRect">
          <a:avLst/>
        </a:prstGeom>
        <a:solidFill>
          <a:schemeClr val="accent2">
            <a:hueOff val="-629465"/>
            <a:satOff val="11712"/>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Its aim is to deconstruct systematic racism in the US, but it is yet unclear if BLM has led to more liberal attitudes towards race amongst whites.</a:t>
          </a:r>
          <a:endParaRPr lang="en-US" sz="2000" kern="1200" dirty="0"/>
        </a:p>
      </dsp:txBody>
      <dsp:txXfrm>
        <a:off x="68422" y="1559801"/>
        <a:ext cx="6866933" cy="1264779"/>
      </dsp:txXfrm>
    </dsp:sp>
    <dsp:sp modelId="{62A85870-6275-2945-918A-469F5CEC9139}">
      <dsp:nvSpPr>
        <dsp:cNvPr id="0" name=""/>
        <dsp:cNvSpPr/>
      </dsp:nvSpPr>
      <dsp:spPr>
        <a:xfrm>
          <a:off x="0" y="2950602"/>
          <a:ext cx="7003777" cy="1401623"/>
        </a:xfrm>
        <a:prstGeom prst="roundRect">
          <a:avLst/>
        </a:prstGeom>
        <a:solidFill>
          <a:schemeClr val="accent2">
            <a:hueOff val="-1258930"/>
            <a:satOff val="23424"/>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a:t>The author used data from over 140,000 survey respondents and BLM protest locations in 2014 to investigate this question.</a:t>
          </a:r>
          <a:endParaRPr lang="en-US" sz="2000" kern="1200"/>
        </a:p>
      </dsp:txBody>
      <dsp:txXfrm>
        <a:off x="68422" y="3019024"/>
        <a:ext cx="6866933" cy="1264779"/>
      </dsp:txXfrm>
    </dsp:sp>
    <dsp:sp modelId="{79B787FA-918A-9145-96DC-37F837DAFFEF}">
      <dsp:nvSpPr>
        <dsp:cNvPr id="0" name=""/>
        <dsp:cNvSpPr/>
      </dsp:nvSpPr>
      <dsp:spPr>
        <a:xfrm>
          <a:off x="0" y="4409825"/>
          <a:ext cx="7003777" cy="1401623"/>
        </a:xfrm>
        <a:prstGeom prst="roundRect">
          <a:avLst/>
        </a:prstGeom>
        <a:solidFill>
          <a:schemeClr val="accent2">
            <a:hueOff val="-1888395"/>
            <a:satOff val="35136"/>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E" sz="2000" kern="1200" dirty="0"/>
            <a:t>The results show that BLM protests reduced racial prejudice among white people (with younger whites being more affected than older ones). This study suggests that protests can drive attitude change.</a:t>
          </a:r>
          <a:endParaRPr lang="en-US" sz="2000" kern="1200" dirty="0"/>
        </a:p>
      </dsp:txBody>
      <dsp:txXfrm>
        <a:off x="68422" y="4478247"/>
        <a:ext cx="6866933" cy="12647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5B0BC-33BB-1543-9FBE-3E4D0E5BEF4D}">
      <dsp:nvSpPr>
        <dsp:cNvPr id="0" name=""/>
        <dsp:cNvSpPr/>
      </dsp:nvSpPr>
      <dsp:spPr>
        <a:xfrm>
          <a:off x="3942" y="1310"/>
          <a:ext cx="10961864" cy="206881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Response Variables:</a:t>
          </a:r>
          <a:endParaRPr lang="en-US" sz="6500" kern="1200" dirty="0"/>
        </a:p>
      </dsp:txBody>
      <dsp:txXfrm>
        <a:off x="64536" y="61904"/>
        <a:ext cx="10840676" cy="1947631"/>
      </dsp:txXfrm>
    </dsp:sp>
    <dsp:sp modelId="{80D9A26E-AB2F-9F46-A8CE-DFE36E3484CB}">
      <dsp:nvSpPr>
        <dsp:cNvPr id="0" name=""/>
        <dsp:cNvSpPr/>
      </dsp:nvSpPr>
      <dsp:spPr>
        <a:xfrm>
          <a:off x="3942" y="2357186"/>
          <a:ext cx="3460184" cy="206881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E" sz="1800" b="1" kern="1200" dirty="0"/>
            <a:t>affirm</a:t>
          </a:r>
          <a:r>
            <a:rPr lang="en-IE" sz="1800" kern="1200" dirty="0"/>
            <a:t>: </a:t>
          </a:r>
        </a:p>
        <a:p>
          <a:pPr marL="0" lvl="0" indent="0" algn="ctr" defTabSz="800100">
            <a:lnSpc>
              <a:spcPct val="90000"/>
            </a:lnSpc>
            <a:spcBef>
              <a:spcPct val="0"/>
            </a:spcBef>
            <a:spcAft>
              <a:spcPct val="35000"/>
            </a:spcAft>
            <a:buNone/>
          </a:pPr>
          <a:r>
            <a:rPr lang="en-IE" sz="1800" kern="1200" dirty="0"/>
            <a:t>1 if respondent supports affirmative action</a:t>
          </a:r>
        </a:p>
        <a:p>
          <a:pPr marL="0" lvl="0" indent="0" algn="ctr" defTabSz="800100">
            <a:lnSpc>
              <a:spcPct val="90000"/>
            </a:lnSpc>
            <a:spcBef>
              <a:spcPct val="0"/>
            </a:spcBef>
            <a:spcAft>
              <a:spcPct val="35000"/>
            </a:spcAft>
            <a:buNone/>
          </a:pPr>
          <a:r>
            <a:rPr lang="en-IE" sz="1800" kern="1200" dirty="0"/>
            <a:t>0 otherwise</a:t>
          </a:r>
          <a:endParaRPr lang="en-US" sz="1800" kern="1200" dirty="0"/>
        </a:p>
      </dsp:txBody>
      <dsp:txXfrm>
        <a:off x="64536" y="2417780"/>
        <a:ext cx="3338996" cy="1947631"/>
      </dsp:txXfrm>
    </dsp:sp>
    <dsp:sp modelId="{7099C0F3-559F-3442-9C11-966B9B25E595}">
      <dsp:nvSpPr>
        <dsp:cNvPr id="0" name=""/>
        <dsp:cNvSpPr/>
      </dsp:nvSpPr>
      <dsp:spPr>
        <a:xfrm>
          <a:off x="3754782" y="2357186"/>
          <a:ext cx="3460184" cy="206881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E" sz="1800" b="1" kern="1200" dirty="0" err="1"/>
            <a:t>dem</a:t>
          </a:r>
          <a:r>
            <a:rPr lang="en-IE" sz="1800" b="1" kern="1200" dirty="0"/>
            <a:t>: </a:t>
          </a:r>
        </a:p>
        <a:p>
          <a:pPr marL="0" lvl="0" indent="0" algn="ctr" defTabSz="800100">
            <a:lnSpc>
              <a:spcPct val="90000"/>
            </a:lnSpc>
            <a:spcBef>
              <a:spcPct val="0"/>
            </a:spcBef>
            <a:spcAft>
              <a:spcPct val="35000"/>
            </a:spcAft>
            <a:buNone/>
          </a:pPr>
          <a:r>
            <a:rPr lang="en-IE" sz="1800" kern="1200" dirty="0"/>
            <a:t>1 if respondent identifies with the Democratic party (including leaners)</a:t>
          </a:r>
        </a:p>
        <a:p>
          <a:pPr marL="0" lvl="0" indent="0" algn="ctr" defTabSz="800100">
            <a:lnSpc>
              <a:spcPct val="90000"/>
            </a:lnSpc>
            <a:spcBef>
              <a:spcPct val="0"/>
            </a:spcBef>
            <a:spcAft>
              <a:spcPct val="35000"/>
            </a:spcAft>
            <a:buNone/>
          </a:pPr>
          <a:r>
            <a:rPr lang="en-IE" sz="1800" kern="1200" dirty="0"/>
            <a:t>0 otherwise</a:t>
          </a:r>
          <a:endParaRPr lang="en-US" sz="1800" kern="1200" dirty="0"/>
        </a:p>
      </dsp:txBody>
      <dsp:txXfrm>
        <a:off x="3815376" y="2417780"/>
        <a:ext cx="3338996" cy="1947631"/>
      </dsp:txXfrm>
    </dsp:sp>
    <dsp:sp modelId="{15589C18-DED4-AB48-B830-5B49B9696E0E}">
      <dsp:nvSpPr>
        <dsp:cNvPr id="0" name=""/>
        <dsp:cNvSpPr/>
      </dsp:nvSpPr>
      <dsp:spPr>
        <a:xfrm>
          <a:off x="7505622" y="2357186"/>
          <a:ext cx="3460184" cy="206881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E" sz="1800" b="1" kern="1200" dirty="0"/>
            <a:t>resent:</a:t>
          </a:r>
          <a:r>
            <a:rPr lang="en-IE" sz="1800" kern="1200" dirty="0"/>
            <a:t> </a:t>
          </a:r>
        </a:p>
        <a:p>
          <a:pPr marL="0" lvl="0" indent="0" algn="ctr" defTabSz="800100">
            <a:lnSpc>
              <a:spcPct val="90000"/>
            </a:lnSpc>
            <a:spcBef>
              <a:spcPct val="0"/>
            </a:spcBef>
            <a:spcAft>
              <a:spcPct val="35000"/>
            </a:spcAft>
            <a:buNone/>
          </a:pPr>
          <a:r>
            <a:rPr lang="en-IE" sz="1800" kern="1200" dirty="0"/>
            <a:t>disagreement on a 5-point scale with the “Generations of slavery” question, and agreement with the “The Irish, Italians, and Jews” question)</a:t>
          </a:r>
          <a:endParaRPr lang="en-US" sz="1800" kern="1200" dirty="0"/>
        </a:p>
      </dsp:txBody>
      <dsp:txXfrm>
        <a:off x="7566216" y="2417780"/>
        <a:ext cx="3338996" cy="1947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3E296-05F1-B74B-84CD-E2D8F30D7C7C}">
      <dsp:nvSpPr>
        <dsp:cNvPr id="0" name=""/>
        <dsp:cNvSpPr/>
      </dsp:nvSpPr>
      <dsp:spPr>
        <a:xfrm>
          <a:off x="17736" y="35149"/>
          <a:ext cx="11477323"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1" kern="1200" dirty="0"/>
            <a:t>Predictor Variables:</a:t>
          </a:r>
          <a:endParaRPr lang="en-US" sz="6500" kern="1200" dirty="0"/>
        </a:p>
      </dsp:txBody>
      <dsp:txXfrm>
        <a:off x="83536" y="100949"/>
        <a:ext cx="11345723" cy="2114982"/>
      </dsp:txXfrm>
    </dsp:sp>
    <dsp:sp modelId="{7DD6A3D2-2EE6-3C41-B50F-296EE45F90B3}">
      <dsp:nvSpPr>
        <dsp:cNvPr id="0" name=""/>
        <dsp:cNvSpPr/>
      </dsp:nvSpPr>
      <dsp:spPr>
        <a:xfrm>
          <a:off x="8868"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b="1" kern="1200" dirty="0" err="1"/>
            <a:t>protest_indicator</a:t>
          </a:r>
          <a:r>
            <a:rPr lang="en-IE" sz="1200" b="1" kern="1200" dirty="0"/>
            <a:t>: </a:t>
          </a:r>
          <a:r>
            <a:rPr lang="en-IE" sz="1200" kern="1200" dirty="0"/>
            <a:t>indicator for whether there were any protests in a county</a:t>
          </a:r>
          <a:endParaRPr lang="en-US" sz="1200" kern="1200" dirty="0"/>
        </a:p>
      </dsp:txBody>
      <dsp:txXfrm>
        <a:off x="53665" y="2594365"/>
        <a:ext cx="1439900" cy="2156988"/>
      </dsp:txXfrm>
    </dsp:sp>
    <dsp:sp modelId="{FAC076F5-2264-2240-966A-8801C2275DDD}">
      <dsp:nvSpPr>
        <dsp:cNvPr id="0" name=""/>
        <dsp:cNvSpPr/>
      </dsp:nvSpPr>
      <dsp:spPr>
        <a:xfrm>
          <a:off x="1666839"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b="1" kern="1200" dirty="0" err="1"/>
            <a:t>Pctblack</a:t>
          </a:r>
          <a:r>
            <a:rPr lang="en-IE" sz="1200" b="1" kern="1200" dirty="0"/>
            <a:t>:</a:t>
          </a:r>
        </a:p>
        <a:p>
          <a:pPr marL="0" lvl="0" indent="0" algn="ctr" defTabSz="533400">
            <a:lnSpc>
              <a:spcPct val="90000"/>
            </a:lnSpc>
            <a:spcBef>
              <a:spcPct val="0"/>
            </a:spcBef>
            <a:spcAft>
              <a:spcPct val="35000"/>
            </a:spcAft>
            <a:buNone/>
          </a:pPr>
          <a:r>
            <a:rPr lang="en-IE" sz="1200" kern="1200" dirty="0"/>
            <a:t>The percent of the population that is black in 1960</a:t>
          </a:r>
          <a:endParaRPr lang="en-US" sz="1200" kern="1200" dirty="0"/>
        </a:p>
      </dsp:txBody>
      <dsp:txXfrm>
        <a:off x="1711636" y="2594365"/>
        <a:ext cx="1439900" cy="2156988"/>
      </dsp:txXfrm>
    </dsp:sp>
    <dsp:sp modelId="{CDFF4B61-332C-D742-9982-5ABB72D4D1F9}">
      <dsp:nvSpPr>
        <dsp:cNvPr id="0" name=""/>
        <dsp:cNvSpPr/>
      </dsp:nvSpPr>
      <dsp:spPr>
        <a:xfrm>
          <a:off x="3324811"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b="1" kern="1200" dirty="0" err="1"/>
            <a:t>Pcturban</a:t>
          </a:r>
          <a:r>
            <a:rPr lang="en-IE" sz="1200" b="1" kern="1200" dirty="0"/>
            <a:t>:</a:t>
          </a:r>
        </a:p>
        <a:p>
          <a:pPr marL="0" lvl="0" indent="0" algn="ctr" defTabSz="533400">
            <a:lnSpc>
              <a:spcPct val="90000"/>
            </a:lnSpc>
            <a:spcBef>
              <a:spcPct val="0"/>
            </a:spcBef>
            <a:spcAft>
              <a:spcPct val="35000"/>
            </a:spcAft>
            <a:buNone/>
          </a:pPr>
          <a:r>
            <a:rPr lang="en-IE" sz="1200" kern="1200" dirty="0"/>
            <a:t>The percent of the population that is black in 1960</a:t>
          </a:r>
          <a:endParaRPr lang="en-US" sz="1200" kern="1200" dirty="0"/>
        </a:p>
      </dsp:txBody>
      <dsp:txXfrm>
        <a:off x="3369608" y="2594365"/>
        <a:ext cx="1439900" cy="2156988"/>
      </dsp:txXfrm>
    </dsp:sp>
    <dsp:sp modelId="{D6057E9B-9FA2-E24F-86B4-4F176149639B}">
      <dsp:nvSpPr>
        <dsp:cNvPr id="0" name=""/>
        <dsp:cNvSpPr/>
      </dsp:nvSpPr>
      <dsp:spPr>
        <a:xfrm>
          <a:off x="4982782"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b="1" kern="1200" dirty="0"/>
            <a:t>logTotPop1960:</a:t>
          </a:r>
        </a:p>
        <a:p>
          <a:pPr marL="0" lvl="0" indent="0" algn="ctr" defTabSz="533400">
            <a:lnSpc>
              <a:spcPct val="90000"/>
            </a:lnSpc>
            <a:spcBef>
              <a:spcPct val="0"/>
            </a:spcBef>
            <a:spcAft>
              <a:spcPct val="35000"/>
            </a:spcAft>
            <a:buNone/>
          </a:pPr>
          <a:r>
            <a:rPr lang="en-IE" sz="1200" kern="1200" dirty="0"/>
            <a:t>The percent of the population that is black in 1960</a:t>
          </a:r>
          <a:endParaRPr lang="en-US" sz="1200" kern="1200" dirty="0"/>
        </a:p>
      </dsp:txBody>
      <dsp:txXfrm>
        <a:off x="5027579" y="2594365"/>
        <a:ext cx="1439900" cy="2156988"/>
      </dsp:txXfrm>
    </dsp:sp>
    <dsp:sp modelId="{7C500ABF-B23A-874B-BE56-5DF5CA799B1B}">
      <dsp:nvSpPr>
        <dsp:cNvPr id="0" name=""/>
        <dsp:cNvSpPr/>
      </dsp:nvSpPr>
      <dsp:spPr>
        <a:xfrm>
          <a:off x="6640754"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IE" sz="1000" kern="1200" dirty="0"/>
        </a:p>
        <a:p>
          <a:pPr marL="0" lvl="0" indent="0" algn="ctr" defTabSz="444500">
            <a:lnSpc>
              <a:spcPct val="90000"/>
            </a:lnSpc>
            <a:spcBef>
              <a:spcPct val="0"/>
            </a:spcBef>
            <a:spcAft>
              <a:spcPct val="35000"/>
            </a:spcAft>
            <a:buNone/>
          </a:pPr>
          <a:r>
            <a:rPr lang="en-IE" sz="1000" b="1" kern="1200" dirty="0" err="1"/>
            <a:t>avg.dem.vshare.pre</a:t>
          </a:r>
          <a:r>
            <a:rPr lang="en-IE" sz="1000" b="1" kern="1200" dirty="0"/>
            <a:t> </a:t>
          </a:r>
          <a:r>
            <a:rPr lang="en-IE" sz="1200" kern="1200" dirty="0"/>
            <a:t>Average Democratic Party vote share in a given county from 1932-1960</a:t>
          </a:r>
          <a:endParaRPr lang="en-US" sz="1000" kern="1200" dirty="0"/>
        </a:p>
      </dsp:txBody>
      <dsp:txXfrm>
        <a:off x="6685551" y="2594365"/>
        <a:ext cx="1439900" cy="2156988"/>
      </dsp:txXfrm>
    </dsp:sp>
    <dsp:sp modelId="{CEC0ADF7-C857-1347-9E12-5C81295125FD}">
      <dsp:nvSpPr>
        <dsp:cNvPr id="0" name=""/>
        <dsp:cNvSpPr/>
      </dsp:nvSpPr>
      <dsp:spPr>
        <a:xfrm>
          <a:off x="8298726"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b="1" kern="1200" dirty="0" err="1"/>
            <a:t>Medincome</a:t>
          </a:r>
          <a:r>
            <a:rPr lang="en-IE" sz="1200" b="1" kern="1200" dirty="0"/>
            <a:t>:</a:t>
          </a:r>
        </a:p>
        <a:p>
          <a:pPr marL="0" lvl="0" indent="0" algn="ctr" defTabSz="533400">
            <a:lnSpc>
              <a:spcPct val="90000"/>
            </a:lnSpc>
            <a:spcBef>
              <a:spcPct val="0"/>
            </a:spcBef>
            <a:spcAft>
              <a:spcPct val="35000"/>
            </a:spcAft>
            <a:buNone/>
          </a:pPr>
          <a:r>
            <a:rPr lang="en-IE" sz="1200" kern="1200" dirty="0"/>
            <a:t>The percent of the population that is black in 1960</a:t>
          </a:r>
          <a:endParaRPr lang="en-US" sz="1200" kern="1200" dirty="0"/>
        </a:p>
      </dsp:txBody>
      <dsp:txXfrm>
        <a:off x="8343523" y="2594365"/>
        <a:ext cx="1439900" cy="2156988"/>
      </dsp:txXfrm>
    </dsp:sp>
    <dsp:sp modelId="{46387FFD-63DB-6447-8D93-C34B17D27625}">
      <dsp:nvSpPr>
        <dsp:cNvPr id="0" name=""/>
        <dsp:cNvSpPr/>
      </dsp:nvSpPr>
      <dsp:spPr>
        <a:xfrm>
          <a:off x="9956697" y="2549568"/>
          <a:ext cx="1529494" cy="224658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E" sz="1200" b="1" kern="1200" dirty="0" err="1"/>
            <a:t>state.abb</a:t>
          </a:r>
          <a:r>
            <a:rPr lang="en-IE" sz="1200" b="1" kern="1200" dirty="0"/>
            <a:t>: </a:t>
          </a:r>
        </a:p>
        <a:p>
          <a:pPr marL="0" lvl="0" indent="0" algn="ctr" defTabSz="533400">
            <a:lnSpc>
              <a:spcPct val="90000"/>
            </a:lnSpc>
            <a:spcBef>
              <a:spcPct val="0"/>
            </a:spcBef>
            <a:spcAft>
              <a:spcPct val="35000"/>
            </a:spcAft>
            <a:buNone/>
          </a:pPr>
          <a:r>
            <a:rPr lang="en-IE" sz="1200" kern="1200" dirty="0"/>
            <a:t>state abbreviations</a:t>
          </a:r>
          <a:endParaRPr lang="en-US" sz="1200" kern="1200" dirty="0"/>
        </a:p>
      </dsp:txBody>
      <dsp:txXfrm>
        <a:off x="10001494" y="2594365"/>
        <a:ext cx="1439900" cy="21569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D4CCF-081E-46F2-8EC9-2865E8465D97}">
      <dsp:nvSpPr>
        <dsp:cNvPr id="0" name=""/>
        <dsp:cNvSpPr/>
      </dsp:nvSpPr>
      <dsp:spPr>
        <a:xfrm>
          <a:off x="0" y="821073"/>
          <a:ext cx="5186500" cy="1009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D18EA-DCFE-42F3-BF67-4C0DBF480AEA}">
      <dsp:nvSpPr>
        <dsp:cNvPr id="0" name=""/>
        <dsp:cNvSpPr/>
      </dsp:nvSpPr>
      <dsp:spPr>
        <a:xfrm>
          <a:off x="30544" y="843792"/>
          <a:ext cx="55536" cy="55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51074-34CE-4C07-8AD4-CB9975039177}">
      <dsp:nvSpPr>
        <dsp:cNvPr id="0" name=""/>
        <dsp:cNvSpPr/>
      </dsp:nvSpPr>
      <dsp:spPr>
        <a:xfrm>
          <a:off x="116626" y="821073"/>
          <a:ext cx="4767102" cy="16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23" tIns="175023" rIns="175023" bIns="175023" numCol="1" spcCol="1270" anchor="ctr" anchorCtr="0">
          <a:noAutofit/>
        </a:bodyPr>
        <a:lstStyle/>
        <a:p>
          <a:pPr marL="0" lvl="0" indent="0" algn="l" defTabSz="622300">
            <a:lnSpc>
              <a:spcPct val="100000"/>
            </a:lnSpc>
            <a:spcBef>
              <a:spcPct val="0"/>
            </a:spcBef>
            <a:spcAft>
              <a:spcPct val="35000"/>
            </a:spcAft>
            <a:buNone/>
          </a:pPr>
          <a:r>
            <a:rPr lang="en-IE" sz="1400" kern="1200"/>
            <a:t>My replication uses interaction terms because I anticipate that the relationship between some of the independent variables and the outcome variables is not additive. </a:t>
          </a:r>
          <a:endParaRPr lang="en-US" sz="1400" kern="1200"/>
        </a:p>
      </dsp:txBody>
      <dsp:txXfrm>
        <a:off x="116626" y="821073"/>
        <a:ext cx="4767102" cy="1653761"/>
      </dsp:txXfrm>
    </dsp:sp>
    <dsp:sp modelId="{3E4881A0-ADB5-4C23-BA66-44BE93466B34}">
      <dsp:nvSpPr>
        <dsp:cNvPr id="0" name=""/>
        <dsp:cNvSpPr/>
      </dsp:nvSpPr>
      <dsp:spPr>
        <a:xfrm>
          <a:off x="0" y="2870657"/>
          <a:ext cx="5186500" cy="1009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9F315-3A91-457E-A38D-B1D877336604}">
      <dsp:nvSpPr>
        <dsp:cNvPr id="0" name=""/>
        <dsp:cNvSpPr/>
      </dsp:nvSpPr>
      <dsp:spPr>
        <a:xfrm>
          <a:off x="30544" y="2893377"/>
          <a:ext cx="55536" cy="555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AD0D1-7571-462F-A316-27BFF2D139BB}">
      <dsp:nvSpPr>
        <dsp:cNvPr id="0" name=""/>
        <dsp:cNvSpPr/>
      </dsp:nvSpPr>
      <dsp:spPr>
        <a:xfrm>
          <a:off x="116626" y="2870657"/>
          <a:ext cx="4767102" cy="165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23" tIns="175023" rIns="175023" bIns="175023" numCol="1" spcCol="1270" anchor="ctr" anchorCtr="0">
          <a:noAutofit/>
        </a:bodyPr>
        <a:lstStyle/>
        <a:p>
          <a:pPr marL="0" lvl="0" indent="0" algn="l" defTabSz="622300">
            <a:lnSpc>
              <a:spcPct val="100000"/>
            </a:lnSpc>
            <a:spcBef>
              <a:spcPct val="0"/>
            </a:spcBef>
            <a:spcAft>
              <a:spcPct val="35000"/>
            </a:spcAft>
            <a:buNone/>
          </a:pPr>
          <a:r>
            <a:rPr lang="en-IE" sz="1400" kern="1200" dirty="0"/>
            <a:t>In interactive regression, the impact of an independent variable on the outcome variable is not fixed. It can change based on the values of other independent variables. This means that the effect of each independent variable on the outcome is not simply additive.</a:t>
          </a:r>
          <a:endParaRPr lang="en-US" sz="1400" kern="1200" dirty="0"/>
        </a:p>
      </dsp:txBody>
      <dsp:txXfrm>
        <a:off x="116626" y="2870657"/>
        <a:ext cx="4767102" cy="16537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A6B93-879E-A840-9775-00F56FAD5477}">
      <dsp:nvSpPr>
        <dsp:cNvPr id="0" name=""/>
        <dsp:cNvSpPr/>
      </dsp:nvSpPr>
      <dsp:spPr>
        <a:xfrm>
          <a:off x="0" y="137696"/>
          <a:ext cx="10358070" cy="8204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E" sz="1500" kern="1200"/>
            <a:t>Overall, the results suggest that the relationship between protest activity and racial resentment may not be as straightforward as previously thought. </a:t>
          </a:r>
          <a:endParaRPr lang="en-US" sz="1500" kern="1200"/>
        </a:p>
      </dsp:txBody>
      <dsp:txXfrm>
        <a:off x="40052" y="177748"/>
        <a:ext cx="10277966" cy="740358"/>
      </dsp:txXfrm>
    </dsp:sp>
    <dsp:sp modelId="{0070503B-005B-B342-918E-1FCD09CCCF89}">
      <dsp:nvSpPr>
        <dsp:cNvPr id="0" name=""/>
        <dsp:cNvSpPr/>
      </dsp:nvSpPr>
      <dsp:spPr>
        <a:xfrm>
          <a:off x="0" y="1001358"/>
          <a:ext cx="10358070" cy="8204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E" sz="1500" kern="1200"/>
            <a:t>The interaction between protest_indicator, pcturban, and avg.dem.vshare.pre suggests that the effect of protests on the Democratic vote proportion is stronger in urban areas with higher pre-protest levels of Democratic support. </a:t>
          </a:r>
          <a:endParaRPr lang="en-US" sz="1500" kern="1200"/>
        </a:p>
      </dsp:txBody>
      <dsp:txXfrm>
        <a:off x="40052" y="1041410"/>
        <a:ext cx="10277966" cy="740358"/>
      </dsp:txXfrm>
    </dsp:sp>
    <dsp:sp modelId="{5CC2A9A0-30FC-8140-AF4B-78752829F100}">
      <dsp:nvSpPr>
        <dsp:cNvPr id="0" name=""/>
        <dsp:cNvSpPr/>
      </dsp:nvSpPr>
      <dsp:spPr>
        <a:xfrm>
          <a:off x="0" y="1865021"/>
          <a:ext cx="10358070" cy="8204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E" sz="1500" kern="1200"/>
            <a:t>The lack of significance in the protest_indicator:pctblack interaction suggests that the relationship between protest activity and affirmative action support is similar across areas with different percentages of Black individuals. </a:t>
          </a:r>
          <a:endParaRPr lang="en-US" sz="1500" kern="1200"/>
        </a:p>
      </dsp:txBody>
      <dsp:txXfrm>
        <a:off x="40052" y="1905073"/>
        <a:ext cx="10277966" cy="740358"/>
      </dsp:txXfrm>
    </dsp:sp>
    <dsp:sp modelId="{C36D3FC0-417E-F549-8517-DE1E13184A0C}">
      <dsp:nvSpPr>
        <dsp:cNvPr id="0" name=""/>
        <dsp:cNvSpPr/>
      </dsp:nvSpPr>
      <dsp:spPr>
        <a:xfrm>
          <a:off x="0" y="2728683"/>
          <a:ext cx="10358070" cy="8204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E" sz="1500" kern="1200"/>
            <a:t>The marginally significant three-way interaction suggests that income level and population of Black individuals may play a small role in explaining variation in racial resentment, but further research is needed to fully understand this relationship.</a:t>
          </a:r>
          <a:endParaRPr lang="en-US" sz="1500" kern="1200"/>
        </a:p>
      </dsp:txBody>
      <dsp:txXfrm>
        <a:off x="40052" y="2768735"/>
        <a:ext cx="10277966" cy="740358"/>
      </dsp:txXfrm>
    </dsp:sp>
    <dsp:sp modelId="{E8D54EDA-1A68-3E43-8AC0-DEA99DE8E68F}">
      <dsp:nvSpPr>
        <dsp:cNvPr id="0" name=""/>
        <dsp:cNvSpPr/>
      </dsp:nvSpPr>
      <dsp:spPr>
        <a:xfrm>
          <a:off x="0" y="3592346"/>
          <a:ext cx="10358070" cy="8204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E" sz="1500" b="1" kern="1200"/>
            <a:t>In practical terms, this means that other factors not included in the model may play a more significant role in shaping racial resentment. These findings have important implications for the original study and suggest that a more nuanced understanding of the relationship between protest activity and racial attitudes is needed.</a:t>
          </a:r>
          <a:endParaRPr lang="en-US" sz="1500" kern="1200"/>
        </a:p>
      </dsp:txBody>
      <dsp:txXfrm>
        <a:off x="40052" y="3632398"/>
        <a:ext cx="10277966" cy="74035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0754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889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199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251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8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993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01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318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87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9415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737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635107775"/>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Picture 2" descr="Mapping Black Lives Matter Protests Around The World | Here &amp; Now">
            <a:extLst>
              <a:ext uri="{FF2B5EF4-FFF2-40B4-BE49-F238E27FC236}">
                <a16:creationId xmlns:a16="http://schemas.microsoft.com/office/drawing/2014/main" id="{0F6E9BFE-6A21-1603-97D3-11074B7A2509}"/>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7864" r="-1" b="7861"/>
          <a:stretch/>
        </p:blipFill>
        <p:spPr bwMode="auto">
          <a:xfrm>
            <a:off x="3048" y="10"/>
            <a:ext cx="12188952" cy="685661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15">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7" name="Picture 16">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8" name="Picture 17">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5C7FD843-89D3-5106-C04E-B210399279B9}"/>
              </a:ext>
            </a:extLst>
          </p:cNvPr>
          <p:cNvSpPr>
            <a:spLocks noGrp="1"/>
          </p:cNvSpPr>
          <p:nvPr>
            <p:ph type="ctrTitle"/>
          </p:nvPr>
        </p:nvSpPr>
        <p:spPr>
          <a:xfrm>
            <a:off x="996275" y="744909"/>
            <a:ext cx="10190071" cy="3145855"/>
          </a:xfrm>
        </p:spPr>
        <p:txBody>
          <a:bodyPr vert="horz" lIns="91440" tIns="45720" rIns="91440" bIns="45720" rtlCol="0" anchor="b" anchorCtr="0">
            <a:normAutofit/>
          </a:bodyPr>
          <a:lstStyle/>
          <a:p>
            <a:r>
              <a:rPr lang="en-US" sz="5200" b="1">
                <a:solidFill>
                  <a:srgbClr val="FFFFFF"/>
                </a:solidFill>
                <a:latin typeface="+mn-lt"/>
              </a:rPr>
              <a:t>REPLICATION STUDY  </a:t>
            </a:r>
            <a:br>
              <a:rPr lang="en-US" sz="5200" b="1">
                <a:solidFill>
                  <a:srgbClr val="FFFFFF"/>
                </a:solidFill>
                <a:latin typeface="+mn-lt"/>
              </a:rPr>
            </a:br>
            <a:r>
              <a:rPr lang="en-US" sz="5200" b="1">
                <a:solidFill>
                  <a:srgbClr val="FFFFFF"/>
                </a:solidFill>
                <a:latin typeface="+mn-lt"/>
              </a:rPr>
              <a:t>SAMANTA NEDZINSKAITE </a:t>
            </a:r>
            <a:endParaRPr lang="en-US" sz="5200" b="1" dirty="0">
              <a:solidFill>
                <a:srgbClr val="FFFFFF"/>
              </a:solidFill>
              <a:latin typeface="+mn-lt"/>
            </a:endParaRPr>
          </a:p>
        </p:txBody>
      </p:sp>
      <p:sp>
        <p:nvSpPr>
          <p:cNvPr id="3" name="Subtitle 2">
            <a:extLst>
              <a:ext uri="{FF2B5EF4-FFF2-40B4-BE49-F238E27FC236}">
                <a16:creationId xmlns:a16="http://schemas.microsoft.com/office/drawing/2014/main" id="{6C28D2F9-C335-CD05-2477-E034F6C4FF58}"/>
              </a:ext>
            </a:extLst>
          </p:cNvPr>
          <p:cNvSpPr>
            <a:spLocks noGrp="1"/>
          </p:cNvSpPr>
          <p:nvPr>
            <p:ph type="subTitle" idx="1"/>
          </p:nvPr>
        </p:nvSpPr>
        <p:spPr>
          <a:xfrm>
            <a:off x="1218708" y="4069780"/>
            <a:ext cx="9781327" cy="2056617"/>
          </a:xfrm>
        </p:spPr>
        <p:txBody>
          <a:bodyPr vert="horz" lIns="91440" tIns="45720" rIns="91440" bIns="45720" rtlCol="0" anchor="t">
            <a:normAutofit/>
          </a:bodyPr>
          <a:lstStyle/>
          <a:p>
            <a:pPr indent="-228600">
              <a:buFont typeface="Arial" panose="020B0604020202020204" pitchFamily="34" charset="0"/>
              <a:buChar char="•"/>
            </a:pPr>
            <a:r>
              <a:rPr lang="en-US" sz="2200" b="1">
                <a:solidFill>
                  <a:srgbClr val="FFFFFF"/>
                </a:solidFill>
              </a:rPr>
              <a:t>“Black Lives Matter for Whites’ Racial Prejudice: Assessing the Role of Social Movements in Shaping Racial Attitudes in the United States” (2019) </a:t>
            </a:r>
          </a:p>
          <a:p>
            <a:pPr indent="-228600">
              <a:buFont typeface="Arial" panose="020B0604020202020204" pitchFamily="34" charset="0"/>
              <a:buChar char="•"/>
            </a:pPr>
            <a:r>
              <a:rPr lang="en-US" sz="2200" b="1">
                <a:solidFill>
                  <a:srgbClr val="FFFFFF"/>
                </a:solidFill>
              </a:rPr>
              <a:t>Soumyajit (Shom) Mazumder</a:t>
            </a:r>
          </a:p>
          <a:p>
            <a:pPr indent="-228600">
              <a:buFont typeface="Arial" panose="020B0604020202020204" pitchFamily="34" charset="0"/>
              <a:buChar char="•"/>
            </a:pPr>
            <a:endParaRPr lang="en-US" sz="2200">
              <a:solidFill>
                <a:srgbClr val="FFFFFF"/>
              </a:solidFill>
            </a:endParaRPr>
          </a:p>
          <a:p>
            <a:pPr indent="-228600">
              <a:buFont typeface="Arial" panose="020B0604020202020204" pitchFamily="34" charset="0"/>
              <a:buChar char="•"/>
            </a:pPr>
            <a:endParaRPr lang="en-US" sz="2200" dirty="0">
              <a:solidFill>
                <a:srgbClr val="FFFFFF"/>
              </a:solidFill>
            </a:endParaRPr>
          </a:p>
        </p:txBody>
      </p:sp>
    </p:spTree>
    <p:extLst>
      <p:ext uri="{BB962C8B-B14F-4D97-AF65-F5344CB8AC3E}">
        <p14:creationId xmlns:p14="http://schemas.microsoft.com/office/powerpoint/2010/main" val="314506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EE9B-9F25-D248-C9D2-C5B63107312D}"/>
              </a:ext>
            </a:extLst>
          </p:cNvPr>
          <p:cNvSpPr>
            <a:spLocks noGrp="1"/>
          </p:cNvSpPr>
          <p:nvPr>
            <p:ph type="title"/>
          </p:nvPr>
        </p:nvSpPr>
        <p:spPr>
          <a:xfrm>
            <a:off x="5638800" y="586992"/>
            <a:ext cx="5867400" cy="1664573"/>
          </a:xfrm>
        </p:spPr>
        <p:txBody>
          <a:bodyPr vert="horz" lIns="91440" tIns="45720" rIns="91440" bIns="45720" rtlCol="0" anchor="ctr">
            <a:normAutofit/>
          </a:bodyPr>
          <a:lstStyle/>
          <a:p>
            <a:r>
              <a:rPr lang="en-US" dirty="0"/>
              <a:t>Justifying Regression with Interaction (1/3)</a:t>
            </a:r>
          </a:p>
        </p:txBody>
      </p:sp>
      <p:pic>
        <p:nvPicPr>
          <p:cNvPr id="5" name="Content Placeholder 4" descr="Text&#10;&#10;Description automatically generated">
            <a:extLst>
              <a:ext uri="{FF2B5EF4-FFF2-40B4-BE49-F238E27FC236}">
                <a16:creationId xmlns:a16="http://schemas.microsoft.com/office/drawing/2014/main" id="{CDF6F28C-FF70-57FA-D67B-6F7D68E9623C}"/>
              </a:ext>
            </a:extLst>
          </p:cNvPr>
          <p:cNvPicPr>
            <a:picLocks noGrp="1" noChangeAspect="1"/>
          </p:cNvPicPr>
          <p:nvPr>
            <p:ph idx="1"/>
          </p:nvPr>
        </p:nvPicPr>
        <p:blipFill rotWithShape="1">
          <a:blip r:embed="rId2"/>
          <a:srcRect b="68609"/>
          <a:stretch/>
        </p:blipFill>
        <p:spPr>
          <a:xfrm>
            <a:off x="606552" y="2984624"/>
            <a:ext cx="4724400" cy="975095"/>
          </a:xfrm>
          <a:prstGeom prst="rect">
            <a:avLst/>
          </a:prstGeom>
        </p:spPr>
      </p:pic>
      <p:sp>
        <p:nvSpPr>
          <p:cNvPr id="6" name="TextBox 5">
            <a:extLst>
              <a:ext uri="{FF2B5EF4-FFF2-40B4-BE49-F238E27FC236}">
                <a16:creationId xmlns:a16="http://schemas.microsoft.com/office/drawing/2014/main" id="{A2936B04-2461-A24D-0810-A059B0228A32}"/>
              </a:ext>
            </a:extLst>
          </p:cNvPr>
          <p:cNvSpPr txBox="1"/>
          <p:nvPr/>
        </p:nvSpPr>
        <p:spPr>
          <a:xfrm>
            <a:off x="5638860" y="2411653"/>
            <a:ext cx="5867022" cy="3928822"/>
          </a:xfrm>
          <a:prstGeom prst="rect">
            <a:avLst/>
          </a:prstGeom>
        </p:spPr>
        <p:txBody>
          <a:bodyPr vert="horz" lIns="91440" tIns="45720" rIns="91440" bIns="45720" rtlCol="0">
            <a:normAutofit lnSpcReduction="10000"/>
          </a:bodyPr>
          <a:lstStyle/>
          <a:p>
            <a:pPr marL="285750" indent="-228600">
              <a:spcAft>
                <a:spcPts val="600"/>
              </a:spcAft>
              <a:buClr>
                <a:schemeClr val="accent1"/>
              </a:buClr>
              <a:buFont typeface="Arial" panose="020B0604020202020204" pitchFamily="34" charset="0"/>
              <a:buChar char="•"/>
            </a:pPr>
            <a:r>
              <a:rPr lang="en-US" sz="1700" dirty="0"/>
              <a:t>I</a:t>
            </a:r>
            <a:r>
              <a:rPr lang="en-US" sz="1700" dirty="0">
                <a:effectLst/>
              </a:rPr>
              <a:t>t is possible that the effect of protests on support for the Democratic party ("dem") may depend on the percentage of </a:t>
            </a:r>
            <a:r>
              <a:rPr lang="en-US" sz="1700" b="1" dirty="0">
                <a:effectLst/>
              </a:rPr>
              <a:t>urban population</a:t>
            </a:r>
            <a:r>
              <a:rPr lang="en-US" sz="1700" dirty="0">
                <a:effectLst/>
              </a:rPr>
              <a:t> or the </a:t>
            </a:r>
            <a:r>
              <a:rPr lang="en-US" sz="1700" b="1" dirty="0">
                <a:effectLst/>
              </a:rPr>
              <a:t>average Democratic vote share in the county.</a:t>
            </a:r>
            <a:r>
              <a:rPr lang="en-US" sz="1700" dirty="0">
                <a:effectLst/>
              </a:rPr>
              <a:t> </a:t>
            </a:r>
          </a:p>
          <a:p>
            <a:pPr marL="285750" indent="-228600">
              <a:spcAft>
                <a:spcPts val="600"/>
              </a:spcAft>
              <a:buClr>
                <a:schemeClr val="accent1"/>
              </a:buClr>
              <a:buFont typeface="Arial" panose="020B0604020202020204" pitchFamily="34" charset="0"/>
              <a:buChar char="•"/>
            </a:pPr>
            <a:r>
              <a:rPr lang="en-US" sz="1700" b="1" dirty="0">
                <a:solidFill>
                  <a:schemeClr val="accent1"/>
                </a:solidFill>
              </a:rPr>
              <a:t>S</a:t>
            </a:r>
            <a:r>
              <a:rPr lang="en-US" sz="1700" b="1" dirty="0">
                <a:solidFill>
                  <a:schemeClr val="accent1"/>
                </a:solidFill>
                <a:effectLst/>
              </a:rPr>
              <a:t>ocial identity theory:</a:t>
            </a:r>
            <a:r>
              <a:rPr lang="en-US" sz="1700" dirty="0">
                <a:effectLst/>
              </a:rPr>
              <a:t> Protests may activate people's sense of social identity as members of a particular group</a:t>
            </a:r>
            <a:r>
              <a:rPr lang="en-US" sz="1700" dirty="0"/>
              <a:t> (</a:t>
            </a:r>
            <a:r>
              <a:rPr lang="en-US" sz="1700" dirty="0">
                <a:effectLst/>
              </a:rPr>
              <a:t>such as urban residents or Democrats). </a:t>
            </a:r>
          </a:p>
          <a:p>
            <a:pPr marL="742950" lvl="1" indent="-228600">
              <a:spcAft>
                <a:spcPts val="600"/>
              </a:spcAft>
              <a:buClr>
                <a:schemeClr val="accent1"/>
              </a:buClr>
              <a:buFont typeface="Arial" panose="020B0604020202020204" pitchFamily="34" charset="0"/>
              <a:buChar char="•"/>
            </a:pPr>
            <a:r>
              <a:rPr lang="en-US" sz="1700" dirty="0">
                <a:effectLst/>
              </a:rPr>
              <a:t>Social identity theory suggests that </a:t>
            </a:r>
            <a:r>
              <a:rPr lang="en-US" sz="1700" b="1" dirty="0">
                <a:effectLst/>
              </a:rPr>
              <a:t>people tend to favor and support members of their own group</a:t>
            </a:r>
            <a:r>
              <a:rPr lang="en-US" sz="1700" b="1" dirty="0"/>
              <a:t> </a:t>
            </a:r>
            <a:r>
              <a:rPr lang="en-US" sz="1700" dirty="0"/>
              <a:t>&amp; might</a:t>
            </a:r>
            <a:r>
              <a:rPr lang="en-US" sz="1700" dirty="0">
                <a:effectLst/>
              </a:rPr>
              <a:t> engage in </a:t>
            </a:r>
            <a:r>
              <a:rPr lang="en-US" sz="1700" b="1" dirty="0">
                <a:effectLst/>
              </a:rPr>
              <a:t>inter-group competition </a:t>
            </a:r>
            <a:r>
              <a:rPr lang="en-US" sz="1700" dirty="0">
                <a:effectLst/>
              </a:rPr>
              <a:t>with members of other groups. </a:t>
            </a:r>
          </a:p>
          <a:p>
            <a:pPr marL="742950" lvl="1" indent="-228600">
              <a:spcAft>
                <a:spcPts val="600"/>
              </a:spcAft>
              <a:buClr>
                <a:schemeClr val="accent1"/>
              </a:buClr>
              <a:buFont typeface="Arial" panose="020B0604020202020204" pitchFamily="34" charset="0"/>
              <a:buChar char="•"/>
            </a:pPr>
            <a:r>
              <a:rPr lang="en-US" sz="1700" dirty="0">
                <a:effectLst/>
              </a:rPr>
              <a:t>Thus, the effect of protests on support for the Democratic party may be stronger in urban areas where people are more likely to identify with the Democratic party and its values.</a:t>
            </a:r>
          </a:p>
          <a:p>
            <a:pPr marL="285750" indent="-228600">
              <a:spcAft>
                <a:spcPts val="600"/>
              </a:spcAft>
              <a:buClr>
                <a:schemeClr val="accent1"/>
              </a:buClr>
              <a:buFont typeface="Arial" panose="020B0604020202020204" pitchFamily="34" charset="0"/>
              <a:buChar char="•"/>
            </a:pPr>
            <a:endParaRPr lang="en-US" sz="1700" dirty="0">
              <a:effectLst/>
            </a:endParaRPr>
          </a:p>
          <a:p>
            <a:pPr marL="285750" indent="-228600">
              <a:spcAft>
                <a:spcPts val="600"/>
              </a:spcAft>
              <a:buClr>
                <a:schemeClr val="accent1"/>
              </a:buClr>
              <a:buFont typeface="Arial" panose="020B0604020202020204" pitchFamily="34" charset="0"/>
              <a:buChar char="•"/>
            </a:pPr>
            <a:endParaRPr lang="en-US" sz="1700" dirty="0"/>
          </a:p>
        </p:txBody>
      </p:sp>
    </p:spTree>
    <p:extLst>
      <p:ext uri="{BB962C8B-B14F-4D97-AF65-F5344CB8AC3E}">
        <p14:creationId xmlns:p14="http://schemas.microsoft.com/office/powerpoint/2010/main" val="32321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EE9B-9F25-D248-C9D2-C5B63107312D}"/>
              </a:ext>
            </a:extLst>
          </p:cNvPr>
          <p:cNvSpPr>
            <a:spLocks noGrp="1"/>
          </p:cNvSpPr>
          <p:nvPr>
            <p:ph type="title"/>
          </p:nvPr>
        </p:nvSpPr>
        <p:spPr>
          <a:xfrm>
            <a:off x="838200" y="586992"/>
            <a:ext cx="5413250" cy="2175365"/>
          </a:xfrm>
        </p:spPr>
        <p:txBody>
          <a:bodyPr vert="horz" lIns="91440" tIns="45720" rIns="91440" bIns="45720" rtlCol="0" anchor="ctr">
            <a:normAutofit/>
          </a:bodyPr>
          <a:lstStyle/>
          <a:p>
            <a:r>
              <a:rPr lang="en-US"/>
              <a:t>Justifying Regression with Interaction (2/3)</a:t>
            </a:r>
            <a:endParaRPr lang="en-US" dirty="0"/>
          </a:p>
        </p:txBody>
      </p:sp>
      <p:pic>
        <p:nvPicPr>
          <p:cNvPr id="8" name="Content Placeholder 7" descr="Text&#10;&#10;Description automatically generated">
            <a:extLst>
              <a:ext uri="{FF2B5EF4-FFF2-40B4-BE49-F238E27FC236}">
                <a16:creationId xmlns:a16="http://schemas.microsoft.com/office/drawing/2014/main" id="{A058B1E5-D7ED-82A8-77A9-28F45571EAB1}"/>
              </a:ext>
            </a:extLst>
          </p:cNvPr>
          <p:cNvPicPr>
            <a:picLocks noGrp="1" noChangeAspect="1"/>
          </p:cNvPicPr>
          <p:nvPr>
            <p:ph idx="1"/>
          </p:nvPr>
        </p:nvPicPr>
        <p:blipFill rotWithShape="1">
          <a:blip r:embed="rId2"/>
          <a:srcRect t="30836" b="41922"/>
          <a:stretch/>
        </p:blipFill>
        <p:spPr>
          <a:xfrm>
            <a:off x="6858001" y="3003265"/>
            <a:ext cx="4724400" cy="846216"/>
          </a:xfrm>
          <a:prstGeom prst="rect">
            <a:avLst/>
          </a:prstGeom>
        </p:spPr>
      </p:pic>
      <p:sp>
        <p:nvSpPr>
          <p:cNvPr id="6" name="TextBox 5">
            <a:extLst>
              <a:ext uri="{FF2B5EF4-FFF2-40B4-BE49-F238E27FC236}">
                <a16:creationId xmlns:a16="http://schemas.microsoft.com/office/drawing/2014/main" id="{A2936B04-2461-A24D-0810-A059B0228A32}"/>
              </a:ext>
            </a:extLst>
          </p:cNvPr>
          <p:cNvSpPr txBox="1"/>
          <p:nvPr/>
        </p:nvSpPr>
        <p:spPr>
          <a:xfrm>
            <a:off x="498614" y="2488005"/>
            <a:ext cx="5752488" cy="3981443"/>
          </a:xfrm>
          <a:prstGeom prst="rect">
            <a:avLst/>
          </a:prstGeom>
        </p:spPr>
        <p:txBody>
          <a:bodyPr vert="horz" lIns="91440" tIns="45720" rIns="91440" bIns="45720" rtlCol="0" anchor="ctr">
            <a:normAutofit fontScale="85000" lnSpcReduction="20000"/>
          </a:bodyPr>
          <a:lstStyle/>
          <a:p>
            <a:pPr marL="285750" indent="-228600">
              <a:spcAft>
                <a:spcPts val="600"/>
              </a:spcAft>
              <a:buClr>
                <a:schemeClr val="accent1"/>
              </a:buClr>
              <a:buFont typeface="Arial" panose="020B0604020202020204" pitchFamily="34" charset="0"/>
              <a:buChar char="•"/>
            </a:pPr>
            <a:r>
              <a:rPr lang="en-US" dirty="0"/>
              <a:t>I</a:t>
            </a:r>
            <a:r>
              <a:rPr lang="en-US" dirty="0">
                <a:effectLst/>
              </a:rPr>
              <a:t>t is possible that the effect of protests on attitudes towards affirmative action policies ("affirm") may depend on the </a:t>
            </a:r>
            <a:r>
              <a:rPr lang="en-US" b="1" dirty="0">
                <a:effectLst/>
              </a:rPr>
              <a:t>percentage of Black population in the county </a:t>
            </a:r>
            <a:r>
              <a:rPr lang="en-US" dirty="0">
                <a:effectLst/>
              </a:rPr>
              <a:t>.</a:t>
            </a:r>
          </a:p>
          <a:p>
            <a:pPr marL="285750" indent="-228600">
              <a:spcAft>
                <a:spcPts val="600"/>
              </a:spcAft>
              <a:buClr>
                <a:schemeClr val="accent1"/>
              </a:buClr>
              <a:buFont typeface="Arial" panose="020B0604020202020204" pitchFamily="34" charset="0"/>
              <a:buChar char="•"/>
            </a:pPr>
            <a:r>
              <a:rPr lang="en-US" b="1" dirty="0">
                <a:solidFill>
                  <a:schemeClr val="accent1"/>
                </a:solidFill>
                <a:effectLst/>
              </a:rPr>
              <a:t>Group threat theory: </a:t>
            </a:r>
            <a:r>
              <a:rPr lang="en-US" dirty="0">
                <a:effectLst/>
              </a:rPr>
              <a:t>when individuals perceive a </a:t>
            </a:r>
            <a:r>
              <a:rPr lang="en-US" b="1" dirty="0">
                <a:effectLst/>
              </a:rPr>
              <a:t>threat to their group's social, economic, or political status</a:t>
            </a:r>
            <a:r>
              <a:rPr lang="en-US" dirty="0">
                <a:effectLst/>
              </a:rPr>
              <a:t>, they are more likely to oppose policies that benefit members of other groups. </a:t>
            </a:r>
          </a:p>
          <a:p>
            <a:pPr marL="742950" lvl="1" indent="-228600">
              <a:spcAft>
                <a:spcPts val="600"/>
              </a:spcAft>
              <a:buClr>
                <a:schemeClr val="accent1"/>
              </a:buClr>
              <a:buFont typeface="Arial" panose="020B0604020202020204" pitchFamily="34" charset="0"/>
              <a:buChar char="•"/>
            </a:pPr>
            <a:r>
              <a:rPr lang="en-US" dirty="0"/>
              <a:t>P</a:t>
            </a:r>
            <a:r>
              <a:rPr lang="en-US" dirty="0">
                <a:effectLst/>
              </a:rPr>
              <a:t>articularly relevant when it comes to affirmative action policies (benefiting minority groups at the expense of majority groups). </a:t>
            </a:r>
            <a:endParaRPr lang="en-US" dirty="0"/>
          </a:p>
          <a:p>
            <a:pPr marL="285750" indent="-228600">
              <a:spcAft>
                <a:spcPts val="600"/>
              </a:spcAft>
              <a:buClr>
                <a:schemeClr val="accent1"/>
              </a:buClr>
              <a:buFont typeface="Arial" panose="020B0604020202020204" pitchFamily="34" charset="0"/>
              <a:buChar char="•"/>
            </a:pPr>
            <a:r>
              <a:rPr lang="en-US" dirty="0">
                <a:effectLst/>
              </a:rPr>
              <a:t>In counties with a higher Black population, </a:t>
            </a:r>
            <a:r>
              <a:rPr lang="en-US" b="1" dirty="0">
                <a:effectLst/>
              </a:rPr>
              <a:t>white individuals may perceive a greater threat to their group's status, leading to more opposition to affirmative action policies.</a:t>
            </a:r>
            <a:r>
              <a:rPr lang="en-US" dirty="0">
                <a:effectLst/>
              </a:rPr>
              <a:t> </a:t>
            </a:r>
          </a:p>
          <a:p>
            <a:pPr marL="285750" indent="-228600">
              <a:spcAft>
                <a:spcPts val="600"/>
              </a:spcAft>
              <a:buClr>
                <a:schemeClr val="accent1"/>
              </a:buClr>
              <a:buFont typeface="Arial" panose="020B0604020202020204" pitchFamily="34" charset="0"/>
              <a:buChar char="•"/>
            </a:pPr>
            <a:r>
              <a:rPr lang="en-US" dirty="0">
                <a:effectLst/>
              </a:rPr>
              <a:t>However, if BLM protests in those counties are successful in drawing attention to issues of systemic racism and inequality, they may increase awareness of the need for policies such as affirmative action, ultimately leading to more support among white individuals.</a:t>
            </a:r>
          </a:p>
          <a:p>
            <a:pPr marL="285750" indent="-228600">
              <a:spcAft>
                <a:spcPts val="600"/>
              </a:spcAft>
              <a:buClr>
                <a:schemeClr val="accent1"/>
              </a:buClr>
              <a:buFont typeface="Arial" panose="020B0604020202020204" pitchFamily="34" charset="0"/>
              <a:buChar char="•"/>
            </a:pPr>
            <a:endParaRPr lang="en-US" sz="1100" dirty="0">
              <a:effectLst/>
            </a:endParaRPr>
          </a:p>
          <a:p>
            <a:pPr marL="285750" indent="-228600">
              <a:spcAft>
                <a:spcPts val="600"/>
              </a:spcAft>
              <a:buClr>
                <a:schemeClr val="accent1"/>
              </a:buClr>
              <a:buFont typeface="Arial" panose="020B0604020202020204" pitchFamily="34" charset="0"/>
              <a:buChar char="•"/>
            </a:pPr>
            <a:endParaRPr lang="en-US" sz="1100" dirty="0"/>
          </a:p>
        </p:txBody>
      </p:sp>
    </p:spTree>
    <p:extLst>
      <p:ext uri="{BB962C8B-B14F-4D97-AF65-F5344CB8AC3E}">
        <p14:creationId xmlns:p14="http://schemas.microsoft.com/office/powerpoint/2010/main" val="139500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EE9B-9F25-D248-C9D2-C5B63107312D}"/>
              </a:ext>
            </a:extLst>
          </p:cNvPr>
          <p:cNvSpPr>
            <a:spLocks noGrp="1"/>
          </p:cNvSpPr>
          <p:nvPr>
            <p:ph type="title"/>
          </p:nvPr>
        </p:nvSpPr>
        <p:spPr>
          <a:xfrm>
            <a:off x="5638800" y="586992"/>
            <a:ext cx="5867400" cy="1664573"/>
          </a:xfrm>
        </p:spPr>
        <p:txBody>
          <a:bodyPr vert="horz" lIns="91440" tIns="45720" rIns="91440" bIns="45720" rtlCol="0" anchor="ctr">
            <a:normAutofit/>
          </a:bodyPr>
          <a:lstStyle/>
          <a:p>
            <a:r>
              <a:rPr lang="en-US" dirty="0"/>
              <a:t>Justifying Regression with Interaction (3/3)</a:t>
            </a:r>
          </a:p>
        </p:txBody>
      </p:sp>
      <p:pic>
        <p:nvPicPr>
          <p:cNvPr id="8" name="Content Placeholder 7" descr="Text&#10;&#10;Description automatically generated">
            <a:extLst>
              <a:ext uri="{FF2B5EF4-FFF2-40B4-BE49-F238E27FC236}">
                <a16:creationId xmlns:a16="http://schemas.microsoft.com/office/drawing/2014/main" id="{CE04079A-1B4F-8462-6B70-BEA9557C6190}"/>
              </a:ext>
            </a:extLst>
          </p:cNvPr>
          <p:cNvPicPr>
            <a:picLocks noGrp="1" noChangeAspect="1"/>
          </p:cNvPicPr>
          <p:nvPr>
            <p:ph idx="1"/>
          </p:nvPr>
        </p:nvPicPr>
        <p:blipFill rotWithShape="1">
          <a:blip r:embed="rId2"/>
          <a:srcRect t="57397" b="13885"/>
          <a:stretch/>
        </p:blipFill>
        <p:spPr>
          <a:xfrm>
            <a:off x="386364" y="2932784"/>
            <a:ext cx="5250972" cy="992431"/>
          </a:xfrm>
        </p:spPr>
      </p:pic>
      <p:sp>
        <p:nvSpPr>
          <p:cNvPr id="6" name="TextBox 5">
            <a:extLst>
              <a:ext uri="{FF2B5EF4-FFF2-40B4-BE49-F238E27FC236}">
                <a16:creationId xmlns:a16="http://schemas.microsoft.com/office/drawing/2014/main" id="{A2936B04-2461-A24D-0810-A059B0228A32}"/>
              </a:ext>
            </a:extLst>
          </p:cNvPr>
          <p:cNvSpPr txBox="1"/>
          <p:nvPr/>
        </p:nvSpPr>
        <p:spPr>
          <a:xfrm>
            <a:off x="5638860" y="2411653"/>
            <a:ext cx="6166776" cy="4104894"/>
          </a:xfrm>
          <a:prstGeom prst="rect">
            <a:avLst/>
          </a:prstGeom>
        </p:spPr>
        <p:txBody>
          <a:bodyPr vert="horz" lIns="91440" tIns="45720" rIns="91440" bIns="45720" rtlCol="0">
            <a:normAutofit/>
          </a:bodyPr>
          <a:lstStyle/>
          <a:p>
            <a:pPr marL="285750" indent="-228600">
              <a:spcAft>
                <a:spcPts val="600"/>
              </a:spcAft>
              <a:buClr>
                <a:schemeClr val="accent1"/>
              </a:buClr>
              <a:buFont typeface="Arial" panose="020B0604020202020204" pitchFamily="34" charset="0"/>
              <a:buChar char="•"/>
            </a:pPr>
            <a:r>
              <a:rPr lang="en-IE" sz="1600" dirty="0">
                <a:latin typeface="Helvetica Neue" panose="02000503000000020004" pitchFamily="2" charset="0"/>
              </a:rPr>
              <a:t>It</a:t>
            </a:r>
            <a:r>
              <a:rPr lang="en-IE" sz="1600" dirty="0">
                <a:effectLst/>
                <a:latin typeface="Helvetica Neue" panose="02000503000000020004" pitchFamily="2" charset="0"/>
              </a:rPr>
              <a:t> is possible that the effect of protests on resentment towards African Americans ("resent") may depend on the percentage of Black population or the level of median income.</a:t>
            </a:r>
          </a:p>
          <a:p>
            <a:pPr marL="285750" indent="-228600">
              <a:spcAft>
                <a:spcPts val="600"/>
              </a:spcAft>
              <a:buClr>
                <a:schemeClr val="accent1"/>
              </a:buClr>
              <a:buFont typeface="Arial" panose="020B0604020202020204" pitchFamily="34" charset="0"/>
              <a:buChar char="•"/>
            </a:pPr>
            <a:r>
              <a:rPr lang="en-IE" sz="1600" b="1" dirty="0">
                <a:solidFill>
                  <a:schemeClr val="accent1"/>
                </a:solidFill>
                <a:latin typeface="Helvetica Neue" panose="02000503000000020004" pitchFamily="2" charset="0"/>
              </a:rPr>
              <a:t>T</a:t>
            </a:r>
            <a:r>
              <a:rPr lang="en-IE" sz="1600" b="1" dirty="0">
                <a:solidFill>
                  <a:schemeClr val="accent1"/>
                </a:solidFill>
                <a:effectLst/>
                <a:latin typeface="Helvetica Neue" panose="02000503000000020004" pitchFamily="2" charset="0"/>
              </a:rPr>
              <a:t>he intergroup relations theory</a:t>
            </a:r>
            <a:r>
              <a:rPr lang="en-IE" sz="1600" dirty="0">
                <a:solidFill>
                  <a:schemeClr val="accent1"/>
                </a:solidFill>
                <a:effectLst/>
                <a:latin typeface="Helvetica Neue" panose="02000503000000020004" pitchFamily="2" charset="0"/>
              </a:rPr>
              <a:t>: </a:t>
            </a:r>
            <a:r>
              <a:rPr lang="en-IE" sz="1600" dirty="0">
                <a:effectLst/>
                <a:latin typeface="Helvetica Neue" panose="02000503000000020004" pitchFamily="2" charset="0"/>
              </a:rPr>
              <a:t>people's attitudes towards members of other groups are influenced by their perceptions of the social and economic status of those groups. </a:t>
            </a:r>
          </a:p>
          <a:p>
            <a:pPr marL="742950" lvl="1" indent="-228600">
              <a:spcAft>
                <a:spcPts val="600"/>
              </a:spcAft>
              <a:buClr>
                <a:schemeClr val="accent1"/>
              </a:buClr>
              <a:buFont typeface="Arial" panose="020B0604020202020204" pitchFamily="34" charset="0"/>
              <a:buChar char="•"/>
            </a:pPr>
            <a:r>
              <a:rPr lang="en-IE" sz="1600" b="1" dirty="0">
                <a:effectLst/>
                <a:latin typeface="Helvetica Neue" panose="02000503000000020004" pitchFamily="2" charset="0"/>
              </a:rPr>
              <a:t>When members of a low-status group (such as African Americans) protest for greater social and economic equality, it may be seen as a challenge to the status quo </a:t>
            </a:r>
            <a:r>
              <a:rPr lang="en-IE" sz="1600" dirty="0">
                <a:effectLst/>
                <a:latin typeface="Helvetica Neue" panose="02000503000000020004" pitchFamily="2" charset="0"/>
              </a:rPr>
              <a:t>&amp; a threat to the interests of the dominant group. </a:t>
            </a:r>
          </a:p>
          <a:p>
            <a:pPr marL="285750" indent="-228600">
              <a:spcAft>
                <a:spcPts val="600"/>
              </a:spcAft>
              <a:buClr>
                <a:schemeClr val="accent1"/>
              </a:buClr>
              <a:buFont typeface="Arial" panose="020B0604020202020204" pitchFamily="34" charset="0"/>
              <a:buChar char="•"/>
            </a:pPr>
            <a:r>
              <a:rPr lang="en-IE" sz="1600" dirty="0">
                <a:effectLst/>
                <a:latin typeface="Helvetica Neue" panose="02000503000000020004" pitchFamily="2" charset="0"/>
              </a:rPr>
              <a:t>The effect of protests on resentment towards African Americans may therefore be stronger in areas with a higher percentage of Black population, where the perceived threat to the dominant group is greater.</a:t>
            </a:r>
          </a:p>
          <a:p>
            <a:pPr marL="285750" indent="-228600">
              <a:spcAft>
                <a:spcPts val="600"/>
              </a:spcAft>
              <a:buClr>
                <a:schemeClr val="accent1"/>
              </a:buClr>
              <a:buFont typeface="Arial" panose="020B0604020202020204" pitchFamily="34" charset="0"/>
              <a:buChar char="•"/>
            </a:pPr>
            <a:endParaRPr lang="en-US" sz="1700" dirty="0">
              <a:effectLst/>
            </a:endParaRPr>
          </a:p>
          <a:p>
            <a:pPr marL="285750" indent="-228600">
              <a:spcAft>
                <a:spcPts val="600"/>
              </a:spcAft>
              <a:buClr>
                <a:schemeClr val="accent1"/>
              </a:buClr>
              <a:buFont typeface="Arial" panose="020B0604020202020204" pitchFamily="34" charset="0"/>
              <a:buChar char="•"/>
            </a:pPr>
            <a:endParaRPr lang="en-US" sz="1700" dirty="0"/>
          </a:p>
        </p:txBody>
      </p:sp>
    </p:spTree>
    <p:extLst>
      <p:ext uri="{BB962C8B-B14F-4D97-AF65-F5344CB8AC3E}">
        <p14:creationId xmlns:p14="http://schemas.microsoft.com/office/powerpoint/2010/main" val="297873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DB9C-92C8-CF10-4BD9-BA5F8B9FA995}"/>
              </a:ext>
            </a:extLst>
          </p:cNvPr>
          <p:cNvSpPr>
            <a:spLocks noGrp="1"/>
          </p:cNvSpPr>
          <p:nvPr>
            <p:ph type="title"/>
          </p:nvPr>
        </p:nvSpPr>
        <p:spPr>
          <a:xfrm>
            <a:off x="838200" y="304801"/>
            <a:ext cx="10606072" cy="1066800"/>
          </a:xfrm>
        </p:spPr>
        <p:txBody>
          <a:bodyPr anchor="b">
            <a:normAutofit/>
          </a:bodyPr>
          <a:lstStyle/>
          <a:p>
            <a:pPr algn="ctr"/>
            <a:r>
              <a:rPr lang="en-US" sz="4000" dirty="0"/>
              <a:t>My </a:t>
            </a:r>
            <a:r>
              <a:rPr lang="en-US" sz="4000" dirty="0" err="1"/>
              <a:t>Contributon</a:t>
            </a:r>
            <a:r>
              <a:rPr lang="en-US" sz="4000" dirty="0"/>
              <a:t>: Findings</a:t>
            </a:r>
          </a:p>
        </p:txBody>
      </p:sp>
      <p:sp>
        <p:nvSpPr>
          <p:cNvPr id="3" name="Content Placeholder 2">
            <a:extLst>
              <a:ext uri="{FF2B5EF4-FFF2-40B4-BE49-F238E27FC236}">
                <a16:creationId xmlns:a16="http://schemas.microsoft.com/office/drawing/2014/main" id="{D3AF5ADE-09ED-6BD7-42DF-607BDFDEE19B}"/>
              </a:ext>
            </a:extLst>
          </p:cNvPr>
          <p:cNvSpPr>
            <a:spLocks noGrp="1"/>
          </p:cNvSpPr>
          <p:nvPr>
            <p:ph idx="1"/>
          </p:nvPr>
        </p:nvSpPr>
        <p:spPr>
          <a:xfrm>
            <a:off x="266218" y="1524000"/>
            <a:ext cx="11482085" cy="2387294"/>
          </a:xfrm>
        </p:spPr>
        <p:txBody>
          <a:bodyPr>
            <a:normAutofit fontScale="85000" lnSpcReduction="20000"/>
          </a:bodyPr>
          <a:lstStyle/>
          <a:p>
            <a:pPr algn="ctr">
              <a:lnSpc>
                <a:spcPct val="100000"/>
              </a:lnSpc>
            </a:pPr>
            <a:r>
              <a:rPr lang="en-US" sz="2000" dirty="0"/>
              <a:t>The original study, which used additive linear regression, found that for every one-unit increase in the protest indicator, the level of racial resentment decreases by 0.090 units on average, and this result was statistically significant at the 1% level. </a:t>
            </a:r>
          </a:p>
          <a:p>
            <a:pPr algn="ctr">
              <a:lnSpc>
                <a:spcPct val="100000"/>
              </a:lnSpc>
            </a:pPr>
            <a:r>
              <a:rPr lang="en-US" sz="2000" dirty="0"/>
              <a:t>In my replication with interactions, the coefficient for the </a:t>
            </a:r>
            <a:r>
              <a:rPr lang="en-US" sz="2000" dirty="0" err="1"/>
              <a:t>protest_indicator</a:t>
            </a:r>
            <a:r>
              <a:rPr lang="en-US" sz="2000" dirty="0"/>
              <a:t> is 0.043 and not statistically significant, which means that there is no evidence to suggest that the </a:t>
            </a:r>
            <a:r>
              <a:rPr lang="en-US" sz="2000" dirty="0" err="1"/>
              <a:t>protest_indicator</a:t>
            </a:r>
            <a:r>
              <a:rPr lang="en-US" sz="2000" dirty="0"/>
              <a:t> has a significant impact on racial resentment when controlling for other variables in the model.</a:t>
            </a:r>
          </a:p>
          <a:p>
            <a:pPr algn="ctr">
              <a:lnSpc>
                <a:spcPct val="100000"/>
              </a:lnSpc>
            </a:pPr>
            <a:r>
              <a:rPr lang="en-US" sz="2000" dirty="0"/>
              <a:t>In practical terms, this means that the effect of protest on racial resentment may not be as straightforward as previously thought, and that other factors not included in the model may play a more significant role in shaping racial resentment.</a:t>
            </a:r>
          </a:p>
          <a:p>
            <a:pPr algn="ctr">
              <a:lnSpc>
                <a:spcPct val="100000"/>
              </a:lnSpc>
            </a:pPr>
            <a:endParaRPr lang="en-US" sz="2000" dirty="0"/>
          </a:p>
        </p:txBody>
      </p:sp>
      <p:pic>
        <p:nvPicPr>
          <p:cNvPr id="5" name="Picture 4" descr="Table&#10;&#10;Description automatically generated">
            <a:extLst>
              <a:ext uri="{FF2B5EF4-FFF2-40B4-BE49-F238E27FC236}">
                <a16:creationId xmlns:a16="http://schemas.microsoft.com/office/drawing/2014/main" id="{DF69D8C4-F26C-FA31-F5DD-EF9432D973FC}"/>
              </a:ext>
            </a:extLst>
          </p:cNvPr>
          <p:cNvPicPr>
            <a:picLocks noChangeAspect="1"/>
          </p:cNvPicPr>
          <p:nvPr/>
        </p:nvPicPr>
        <p:blipFill>
          <a:blip r:embed="rId2"/>
          <a:stretch>
            <a:fillRect/>
          </a:stretch>
        </p:blipFill>
        <p:spPr>
          <a:xfrm>
            <a:off x="0" y="3911294"/>
            <a:ext cx="12235712" cy="1621734"/>
          </a:xfrm>
          <a:prstGeom prst="rect">
            <a:avLst/>
          </a:prstGeom>
        </p:spPr>
      </p:pic>
    </p:spTree>
    <p:extLst>
      <p:ext uri="{BB962C8B-B14F-4D97-AF65-F5344CB8AC3E}">
        <p14:creationId xmlns:p14="http://schemas.microsoft.com/office/powerpoint/2010/main" val="37896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838200" y="304801"/>
            <a:ext cx="10606072" cy="1066800"/>
          </a:xfrm>
        </p:spPr>
        <p:txBody>
          <a:bodyPr anchor="b">
            <a:normAutofit/>
          </a:bodyPr>
          <a:lstStyle/>
          <a:p>
            <a:pPr algn="ctr"/>
            <a:r>
              <a:rPr lang="en-US" sz="4000" dirty="0"/>
              <a:t>My Contribution: Findings</a:t>
            </a:r>
          </a:p>
        </p:txBody>
      </p:sp>
      <p:pic>
        <p:nvPicPr>
          <p:cNvPr id="3" name="Content Placeholder 4" descr="Text&#10;&#10;Description automatically generated">
            <a:extLst>
              <a:ext uri="{FF2B5EF4-FFF2-40B4-BE49-F238E27FC236}">
                <a16:creationId xmlns:a16="http://schemas.microsoft.com/office/drawing/2014/main" id="{3A7B7A98-6F13-EB2E-3B99-05BD7CDC55F2}"/>
              </a:ext>
            </a:extLst>
          </p:cNvPr>
          <p:cNvPicPr>
            <a:picLocks noChangeAspect="1"/>
          </p:cNvPicPr>
          <p:nvPr/>
        </p:nvPicPr>
        <p:blipFill rotWithShape="1">
          <a:blip r:embed="rId2"/>
          <a:srcRect b="68609"/>
          <a:stretch/>
        </p:blipFill>
        <p:spPr>
          <a:xfrm>
            <a:off x="606552" y="1597238"/>
            <a:ext cx="4724400" cy="975095"/>
          </a:xfrm>
          <a:prstGeom prst="rect">
            <a:avLst/>
          </a:prstGeom>
        </p:spPr>
      </p:pic>
      <p:pic>
        <p:nvPicPr>
          <p:cNvPr id="6" name="Content Placeholder 7" descr="Text&#10;&#10;Description automatically generated">
            <a:extLst>
              <a:ext uri="{FF2B5EF4-FFF2-40B4-BE49-F238E27FC236}">
                <a16:creationId xmlns:a16="http://schemas.microsoft.com/office/drawing/2014/main" id="{C9727BB9-E0EC-8C14-7C01-1073CCAE90B7}"/>
              </a:ext>
            </a:extLst>
          </p:cNvPr>
          <p:cNvPicPr>
            <a:picLocks noChangeAspect="1"/>
          </p:cNvPicPr>
          <p:nvPr/>
        </p:nvPicPr>
        <p:blipFill rotWithShape="1">
          <a:blip r:embed="rId2"/>
          <a:srcRect t="30836" b="41922"/>
          <a:stretch/>
        </p:blipFill>
        <p:spPr>
          <a:xfrm>
            <a:off x="606552" y="3324292"/>
            <a:ext cx="4724400" cy="846216"/>
          </a:xfrm>
          <a:prstGeom prst="rect">
            <a:avLst/>
          </a:prstGeom>
        </p:spPr>
      </p:pic>
      <p:pic>
        <p:nvPicPr>
          <p:cNvPr id="7" name="Content Placeholder 7" descr="Text&#10;&#10;Description automatically generated">
            <a:extLst>
              <a:ext uri="{FF2B5EF4-FFF2-40B4-BE49-F238E27FC236}">
                <a16:creationId xmlns:a16="http://schemas.microsoft.com/office/drawing/2014/main" id="{E9200F01-E824-321A-8E15-89646AD6CA1E}"/>
              </a:ext>
            </a:extLst>
          </p:cNvPr>
          <p:cNvPicPr>
            <a:picLocks noChangeAspect="1"/>
          </p:cNvPicPr>
          <p:nvPr/>
        </p:nvPicPr>
        <p:blipFill rotWithShape="1">
          <a:blip r:embed="rId2"/>
          <a:srcRect t="57397" b="13885"/>
          <a:stretch/>
        </p:blipFill>
        <p:spPr>
          <a:xfrm>
            <a:off x="606552" y="4970498"/>
            <a:ext cx="4724400" cy="892909"/>
          </a:xfrm>
          <a:prstGeom prst="rect">
            <a:avLst/>
          </a:prstGeom>
        </p:spPr>
      </p:pic>
      <p:pic>
        <p:nvPicPr>
          <p:cNvPr id="11" name="Picture 10" descr="Text, letter&#10;&#10;Description automatically generated">
            <a:extLst>
              <a:ext uri="{FF2B5EF4-FFF2-40B4-BE49-F238E27FC236}">
                <a16:creationId xmlns:a16="http://schemas.microsoft.com/office/drawing/2014/main" id="{7A701D97-EC9C-43D4-327D-3829FFB87DE2}"/>
              </a:ext>
            </a:extLst>
          </p:cNvPr>
          <p:cNvPicPr>
            <a:picLocks noChangeAspect="1"/>
          </p:cNvPicPr>
          <p:nvPr/>
        </p:nvPicPr>
        <p:blipFill rotWithShape="1">
          <a:blip r:embed="rId3"/>
          <a:srcRect t="14715"/>
          <a:stretch/>
        </p:blipFill>
        <p:spPr>
          <a:xfrm>
            <a:off x="3455860" y="2264385"/>
            <a:ext cx="7772400" cy="846216"/>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69C4E51-897C-3848-EA96-1BFA889168B2}"/>
              </a:ext>
            </a:extLst>
          </p:cNvPr>
          <p:cNvPicPr>
            <a:picLocks noChangeAspect="1"/>
          </p:cNvPicPr>
          <p:nvPr/>
        </p:nvPicPr>
        <p:blipFill>
          <a:blip r:embed="rId4"/>
          <a:stretch>
            <a:fillRect/>
          </a:stretch>
        </p:blipFill>
        <p:spPr>
          <a:xfrm>
            <a:off x="3671872" y="3910591"/>
            <a:ext cx="7772400" cy="375478"/>
          </a:xfrm>
          <a:prstGeom prst="rect">
            <a:avLst/>
          </a:prstGeom>
          <a:ln>
            <a:noFill/>
          </a:ln>
          <a:effectLst>
            <a:outerShdw blurRad="292100" dist="139700" dir="2700000" algn="tl" rotWithShape="0">
              <a:srgbClr val="333333">
                <a:alpha val="65000"/>
              </a:srgbClr>
            </a:outerShdw>
          </a:effectLst>
        </p:spPr>
      </p:pic>
      <p:pic>
        <p:nvPicPr>
          <p:cNvPr id="15" name="Picture 14" descr="Text, letter&#10;&#10;Description automatically generated">
            <a:extLst>
              <a:ext uri="{FF2B5EF4-FFF2-40B4-BE49-F238E27FC236}">
                <a16:creationId xmlns:a16="http://schemas.microsoft.com/office/drawing/2014/main" id="{360B66C2-0B36-3689-41FA-AF9EEAFBD2EC}"/>
              </a:ext>
            </a:extLst>
          </p:cNvPr>
          <p:cNvPicPr>
            <a:picLocks noChangeAspect="1"/>
          </p:cNvPicPr>
          <p:nvPr/>
        </p:nvPicPr>
        <p:blipFill>
          <a:blip r:embed="rId5"/>
          <a:stretch>
            <a:fillRect/>
          </a:stretch>
        </p:blipFill>
        <p:spPr>
          <a:xfrm>
            <a:off x="4308185" y="5525743"/>
            <a:ext cx="7772400" cy="1022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6795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838200" y="304801"/>
            <a:ext cx="10606072" cy="1066800"/>
          </a:xfrm>
        </p:spPr>
        <p:txBody>
          <a:bodyPr anchor="b">
            <a:normAutofit/>
          </a:bodyPr>
          <a:lstStyle/>
          <a:p>
            <a:pPr algn="ctr"/>
            <a:r>
              <a:rPr lang="en-US" sz="4000" dirty="0"/>
              <a:t>My Contribution: Findings</a:t>
            </a:r>
          </a:p>
        </p:txBody>
      </p:sp>
      <p:pic>
        <p:nvPicPr>
          <p:cNvPr id="3" name="Content Placeholder 4" descr="Text&#10;&#10;Description automatically generated">
            <a:extLst>
              <a:ext uri="{FF2B5EF4-FFF2-40B4-BE49-F238E27FC236}">
                <a16:creationId xmlns:a16="http://schemas.microsoft.com/office/drawing/2014/main" id="{3A7B7A98-6F13-EB2E-3B99-05BD7CDC55F2}"/>
              </a:ext>
            </a:extLst>
          </p:cNvPr>
          <p:cNvPicPr>
            <a:picLocks noChangeAspect="1"/>
          </p:cNvPicPr>
          <p:nvPr/>
        </p:nvPicPr>
        <p:blipFill rotWithShape="1">
          <a:blip r:embed="rId2"/>
          <a:srcRect b="68609"/>
          <a:stretch/>
        </p:blipFill>
        <p:spPr>
          <a:xfrm>
            <a:off x="606552" y="1597238"/>
            <a:ext cx="4724400" cy="975095"/>
          </a:xfrm>
          <a:prstGeom prst="rect">
            <a:avLst/>
          </a:prstGeom>
        </p:spPr>
      </p:pic>
      <p:pic>
        <p:nvPicPr>
          <p:cNvPr id="11" name="Picture 10" descr="Text, letter&#10;&#10;Description automatically generated">
            <a:extLst>
              <a:ext uri="{FF2B5EF4-FFF2-40B4-BE49-F238E27FC236}">
                <a16:creationId xmlns:a16="http://schemas.microsoft.com/office/drawing/2014/main" id="{7A701D97-EC9C-43D4-327D-3829FFB87DE2}"/>
              </a:ext>
            </a:extLst>
          </p:cNvPr>
          <p:cNvPicPr>
            <a:picLocks noChangeAspect="1"/>
          </p:cNvPicPr>
          <p:nvPr/>
        </p:nvPicPr>
        <p:blipFill rotWithShape="1">
          <a:blip r:embed="rId3"/>
          <a:srcRect t="14715"/>
          <a:stretch/>
        </p:blipFill>
        <p:spPr>
          <a:xfrm>
            <a:off x="3455860" y="2264385"/>
            <a:ext cx="7772400" cy="84621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19139A7E-ABF2-9A79-020A-A29BAB6E3100}"/>
              </a:ext>
            </a:extLst>
          </p:cNvPr>
          <p:cNvSpPr txBox="1"/>
          <p:nvPr/>
        </p:nvSpPr>
        <p:spPr>
          <a:xfrm>
            <a:off x="358815" y="3572670"/>
            <a:ext cx="11273742" cy="2308324"/>
          </a:xfrm>
          <a:prstGeom prst="rect">
            <a:avLst/>
          </a:prstGeom>
          <a:noFill/>
        </p:spPr>
        <p:txBody>
          <a:bodyPr wrap="square" rtlCol="0">
            <a:spAutoFit/>
          </a:bodyPr>
          <a:lstStyle/>
          <a:p>
            <a:pPr marL="285750" indent="-285750" algn="ctr">
              <a:lnSpc>
                <a:spcPct val="100000"/>
              </a:lnSpc>
              <a:buFont typeface="Arial" panose="020B0604020202020204" pitchFamily="34" charset="0"/>
              <a:buChar char="•"/>
            </a:pPr>
            <a:r>
              <a:rPr lang="en-IE" dirty="0"/>
              <a:t>The most telling coefficient in this output is the interaction between </a:t>
            </a:r>
            <a:r>
              <a:rPr lang="en-IE" dirty="0" err="1"/>
              <a:t>protest_indicator</a:t>
            </a:r>
            <a:r>
              <a:rPr lang="en-IE" dirty="0"/>
              <a:t>, </a:t>
            </a:r>
            <a:r>
              <a:rPr lang="en-IE" dirty="0" err="1"/>
              <a:t>pcturban</a:t>
            </a:r>
            <a:r>
              <a:rPr lang="en-IE" dirty="0"/>
              <a:t>, and </a:t>
            </a:r>
            <a:r>
              <a:rPr lang="en-IE" dirty="0" err="1"/>
              <a:t>avg.dem.vshare.pre</a:t>
            </a:r>
            <a:r>
              <a:rPr lang="en-IE" dirty="0"/>
              <a:t>, with a coefficient of 5.573e-05 and a significant p-value of 0.011372. This suggests that the effect of protests on the Democratic vote proportion is influenced by both the urbanization level and the pre-protest level of Democratic support. Specifically, </a:t>
            </a:r>
            <a:r>
              <a:rPr lang="en-IE" b="1" dirty="0"/>
              <a:t>the effect of protests on the Democratic vote proportion is stronger in urban areas with higher pre-protest levels of Democratic support. </a:t>
            </a:r>
          </a:p>
          <a:p>
            <a:pPr marL="285750" indent="-285750" algn="ctr">
              <a:lnSpc>
                <a:spcPct val="100000"/>
              </a:lnSpc>
              <a:buFont typeface="Arial" panose="020B0604020202020204" pitchFamily="34" charset="0"/>
              <a:buChar char="•"/>
            </a:pPr>
            <a:r>
              <a:rPr lang="en-IE" dirty="0"/>
              <a:t>For every one-unit increase in </a:t>
            </a:r>
            <a:r>
              <a:rPr lang="en-IE" dirty="0" err="1"/>
              <a:t>protest_indicator</a:t>
            </a:r>
            <a:r>
              <a:rPr lang="en-IE" dirty="0"/>
              <a:t>, one-unit increase in </a:t>
            </a:r>
            <a:r>
              <a:rPr lang="en-IE" dirty="0" err="1"/>
              <a:t>pcturban</a:t>
            </a:r>
            <a:r>
              <a:rPr lang="en-IE" dirty="0"/>
              <a:t>, and one-unit increase in </a:t>
            </a:r>
            <a:r>
              <a:rPr lang="en-IE" dirty="0" err="1"/>
              <a:t>avg.dem.vshare.pre</a:t>
            </a:r>
            <a:r>
              <a:rPr lang="en-IE" dirty="0"/>
              <a:t>, there is an estimated 0.00005573 increase in the Democratic vote proportion.</a:t>
            </a:r>
            <a:endParaRPr lang="en-US" dirty="0"/>
          </a:p>
        </p:txBody>
      </p:sp>
    </p:spTree>
    <p:extLst>
      <p:ext uri="{BB962C8B-B14F-4D97-AF65-F5344CB8AC3E}">
        <p14:creationId xmlns:p14="http://schemas.microsoft.com/office/powerpoint/2010/main" val="193994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838200" y="304801"/>
            <a:ext cx="10606072" cy="1066800"/>
          </a:xfrm>
        </p:spPr>
        <p:txBody>
          <a:bodyPr anchor="b">
            <a:normAutofit/>
          </a:bodyPr>
          <a:lstStyle/>
          <a:p>
            <a:pPr algn="ctr"/>
            <a:r>
              <a:rPr lang="en-US" sz="4000" dirty="0"/>
              <a:t>My Contribution: Findings</a:t>
            </a:r>
          </a:p>
        </p:txBody>
      </p:sp>
      <p:pic>
        <p:nvPicPr>
          <p:cNvPr id="6" name="Content Placeholder 7" descr="Text&#10;&#10;Description automatically generated">
            <a:extLst>
              <a:ext uri="{FF2B5EF4-FFF2-40B4-BE49-F238E27FC236}">
                <a16:creationId xmlns:a16="http://schemas.microsoft.com/office/drawing/2014/main" id="{C9727BB9-E0EC-8C14-7C01-1073CCAE90B7}"/>
              </a:ext>
            </a:extLst>
          </p:cNvPr>
          <p:cNvPicPr>
            <a:picLocks noChangeAspect="1"/>
          </p:cNvPicPr>
          <p:nvPr/>
        </p:nvPicPr>
        <p:blipFill rotWithShape="1">
          <a:blip r:embed="rId2"/>
          <a:srcRect t="30836" b="41922"/>
          <a:stretch/>
        </p:blipFill>
        <p:spPr>
          <a:xfrm>
            <a:off x="560254" y="1676402"/>
            <a:ext cx="4724400" cy="846216"/>
          </a:xfrm>
          <a:prstGeom prst="rect">
            <a:avLst/>
          </a:prstGeom>
        </p:spPr>
      </p:pic>
      <p:pic>
        <p:nvPicPr>
          <p:cNvPr id="13" name="Picture 12">
            <a:extLst>
              <a:ext uri="{FF2B5EF4-FFF2-40B4-BE49-F238E27FC236}">
                <a16:creationId xmlns:a16="http://schemas.microsoft.com/office/drawing/2014/main" id="{769C4E51-897C-3848-EA96-1BFA889168B2}"/>
              </a:ext>
            </a:extLst>
          </p:cNvPr>
          <p:cNvPicPr>
            <a:picLocks noChangeAspect="1"/>
          </p:cNvPicPr>
          <p:nvPr/>
        </p:nvPicPr>
        <p:blipFill>
          <a:blip r:embed="rId3"/>
          <a:stretch>
            <a:fillRect/>
          </a:stretch>
        </p:blipFill>
        <p:spPr>
          <a:xfrm>
            <a:off x="3463528" y="2298859"/>
            <a:ext cx="7772400" cy="37547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34E5B84-FD2A-AA64-5F18-A59DE3C38FF4}"/>
              </a:ext>
            </a:extLst>
          </p:cNvPr>
          <p:cNvSpPr txBox="1"/>
          <p:nvPr/>
        </p:nvSpPr>
        <p:spPr>
          <a:xfrm>
            <a:off x="358815" y="3572670"/>
            <a:ext cx="11273742" cy="1754326"/>
          </a:xfrm>
          <a:prstGeom prst="rect">
            <a:avLst/>
          </a:prstGeom>
          <a:noFill/>
        </p:spPr>
        <p:txBody>
          <a:bodyPr wrap="square" rtlCol="0">
            <a:spAutoFit/>
          </a:bodyPr>
          <a:lstStyle/>
          <a:p>
            <a:pPr marL="285750" indent="-285750" algn="ctr">
              <a:lnSpc>
                <a:spcPct val="100000"/>
              </a:lnSpc>
              <a:buFont typeface="Arial" panose="020B0604020202020204" pitchFamily="34" charset="0"/>
              <a:buChar char="•"/>
            </a:pPr>
            <a:r>
              <a:rPr lang="en-IE" dirty="0"/>
              <a:t>The interaction coefficient for </a:t>
            </a:r>
            <a:r>
              <a:rPr lang="en-IE" dirty="0" err="1"/>
              <a:t>protest_indicator:pctblack</a:t>
            </a:r>
            <a:r>
              <a:rPr lang="en-IE" dirty="0"/>
              <a:t> is 1.340e-04, which is not statistically significant (p=0.76), indicating that the relationship between affirmative action support and protest activity is not significantly moderated by the percentage of Black individuals in the population. </a:t>
            </a:r>
          </a:p>
          <a:p>
            <a:pPr marL="285750" indent="-285750" algn="ctr">
              <a:lnSpc>
                <a:spcPct val="100000"/>
              </a:lnSpc>
              <a:buFont typeface="Arial" panose="020B0604020202020204" pitchFamily="34" charset="0"/>
              <a:buChar char="•"/>
            </a:pPr>
            <a:endParaRPr lang="en-IE" dirty="0"/>
          </a:p>
          <a:p>
            <a:pPr marL="285750" indent="-285750" algn="ctr">
              <a:lnSpc>
                <a:spcPct val="100000"/>
              </a:lnSpc>
              <a:buFont typeface="Arial" panose="020B0604020202020204" pitchFamily="34" charset="0"/>
              <a:buChar char="•"/>
            </a:pPr>
            <a:r>
              <a:rPr lang="en-IE" dirty="0"/>
              <a:t>In practical terms, this means that the relationship between protest activity and affirmative action support is similar across areas with different percentages of Black individuals.</a:t>
            </a:r>
            <a:endParaRPr lang="en-US" dirty="0"/>
          </a:p>
        </p:txBody>
      </p:sp>
    </p:spTree>
    <p:extLst>
      <p:ext uri="{BB962C8B-B14F-4D97-AF65-F5344CB8AC3E}">
        <p14:creationId xmlns:p14="http://schemas.microsoft.com/office/powerpoint/2010/main" val="158916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838200" y="304801"/>
            <a:ext cx="10606072" cy="1066800"/>
          </a:xfrm>
        </p:spPr>
        <p:txBody>
          <a:bodyPr anchor="b">
            <a:normAutofit/>
          </a:bodyPr>
          <a:lstStyle/>
          <a:p>
            <a:pPr algn="ctr"/>
            <a:r>
              <a:rPr lang="en-US" sz="4000" dirty="0"/>
              <a:t>My Contribution: Findings</a:t>
            </a:r>
          </a:p>
        </p:txBody>
      </p:sp>
      <p:pic>
        <p:nvPicPr>
          <p:cNvPr id="7" name="Content Placeholder 7" descr="Text&#10;&#10;Description automatically generated">
            <a:extLst>
              <a:ext uri="{FF2B5EF4-FFF2-40B4-BE49-F238E27FC236}">
                <a16:creationId xmlns:a16="http://schemas.microsoft.com/office/drawing/2014/main" id="{E9200F01-E824-321A-8E15-89646AD6CA1E}"/>
              </a:ext>
            </a:extLst>
          </p:cNvPr>
          <p:cNvPicPr>
            <a:picLocks noChangeAspect="1"/>
          </p:cNvPicPr>
          <p:nvPr/>
        </p:nvPicPr>
        <p:blipFill rotWithShape="1">
          <a:blip r:embed="rId2"/>
          <a:srcRect t="57397" b="13885"/>
          <a:stretch/>
        </p:blipFill>
        <p:spPr>
          <a:xfrm>
            <a:off x="594977" y="1509668"/>
            <a:ext cx="4724400" cy="892909"/>
          </a:xfrm>
          <a:prstGeom prst="rect">
            <a:avLst/>
          </a:prstGeom>
        </p:spPr>
      </p:pic>
      <p:pic>
        <p:nvPicPr>
          <p:cNvPr id="15" name="Picture 14" descr="Text, letter&#10;&#10;Description automatically generated">
            <a:extLst>
              <a:ext uri="{FF2B5EF4-FFF2-40B4-BE49-F238E27FC236}">
                <a16:creationId xmlns:a16="http://schemas.microsoft.com/office/drawing/2014/main" id="{360B66C2-0B36-3689-41FA-AF9EEAFBD2EC}"/>
              </a:ext>
            </a:extLst>
          </p:cNvPr>
          <p:cNvPicPr>
            <a:picLocks noChangeAspect="1"/>
          </p:cNvPicPr>
          <p:nvPr/>
        </p:nvPicPr>
        <p:blipFill>
          <a:blip r:embed="rId3"/>
          <a:stretch>
            <a:fillRect/>
          </a:stretch>
        </p:blipFill>
        <p:spPr>
          <a:xfrm>
            <a:off x="3509532" y="1952871"/>
            <a:ext cx="7772400" cy="1022093"/>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703D975-9350-F006-17DF-922C957C819E}"/>
              </a:ext>
            </a:extLst>
          </p:cNvPr>
          <p:cNvSpPr txBox="1"/>
          <p:nvPr/>
        </p:nvSpPr>
        <p:spPr>
          <a:xfrm>
            <a:off x="358815" y="3572670"/>
            <a:ext cx="11273742" cy="2308324"/>
          </a:xfrm>
          <a:prstGeom prst="rect">
            <a:avLst/>
          </a:prstGeom>
          <a:noFill/>
        </p:spPr>
        <p:txBody>
          <a:bodyPr wrap="square" rtlCol="0">
            <a:spAutoFit/>
          </a:bodyPr>
          <a:lstStyle/>
          <a:p>
            <a:pPr marL="285750" indent="-285750" algn="ctr">
              <a:lnSpc>
                <a:spcPct val="100000"/>
              </a:lnSpc>
              <a:buFont typeface="Arial" panose="020B0604020202020204" pitchFamily="34" charset="0"/>
              <a:buChar char="•"/>
            </a:pPr>
            <a:r>
              <a:rPr lang="en-IE" dirty="0"/>
              <a:t>The coefficient for the three-way interaction between </a:t>
            </a:r>
            <a:r>
              <a:rPr lang="en-IE" dirty="0" err="1"/>
              <a:t>protest_indicator</a:t>
            </a:r>
            <a:r>
              <a:rPr lang="en-IE" dirty="0"/>
              <a:t>, </a:t>
            </a:r>
            <a:r>
              <a:rPr lang="en-IE" dirty="0" err="1"/>
              <a:t>pctblack</a:t>
            </a:r>
            <a:r>
              <a:rPr lang="en-IE" dirty="0"/>
              <a:t>, and </a:t>
            </a:r>
            <a:r>
              <a:rPr lang="en-IE" dirty="0" err="1"/>
              <a:t>medincome</a:t>
            </a:r>
            <a:r>
              <a:rPr lang="en-IE" dirty="0"/>
              <a:t> suggests that there is a negative relationship between these variables and racial resentment, but this relationship is marginally significant at the p &lt; 0.10 level. This means that the interaction term may be playing a small role in explaining the variation in racial resentment, but the evidence for this is not strong.</a:t>
            </a:r>
          </a:p>
          <a:p>
            <a:pPr marL="285750" indent="-285750" algn="ctr">
              <a:lnSpc>
                <a:spcPct val="100000"/>
              </a:lnSpc>
              <a:buFont typeface="Arial" panose="020B0604020202020204" pitchFamily="34" charset="0"/>
              <a:buChar char="•"/>
            </a:pPr>
            <a:r>
              <a:rPr lang="en-IE" dirty="0"/>
              <a:t>It would be premature to conclude that as income level, population of black people and the presence of BLM protests increase, racial resentment decreases. Further research would be needed to fully understand the relationship between these variables and racial resentment.</a:t>
            </a:r>
            <a:endParaRPr lang="en-US" dirty="0"/>
          </a:p>
        </p:txBody>
      </p:sp>
    </p:spTree>
    <p:extLst>
      <p:ext uri="{BB962C8B-B14F-4D97-AF65-F5344CB8AC3E}">
        <p14:creationId xmlns:p14="http://schemas.microsoft.com/office/powerpoint/2010/main" val="428876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1198182" y="381000"/>
            <a:ext cx="10003218" cy="1600124"/>
          </a:xfrm>
        </p:spPr>
        <p:txBody>
          <a:bodyPr>
            <a:normAutofit/>
          </a:bodyPr>
          <a:lstStyle/>
          <a:p>
            <a:r>
              <a:rPr lang="en-US">
                <a:solidFill>
                  <a:srgbClr val="FFFFFF"/>
                </a:solidFill>
              </a:rPr>
              <a:t>Assessing the Models</a:t>
            </a:r>
          </a:p>
        </p:txBody>
      </p:sp>
      <p:graphicFrame>
        <p:nvGraphicFramePr>
          <p:cNvPr id="6" name="Table 7">
            <a:extLst>
              <a:ext uri="{FF2B5EF4-FFF2-40B4-BE49-F238E27FC236}">
                <a16:creationId xmlns:a16="http://schemas.microsoft.com/office/drawing/2014/main" id="{2E76E1D9-0B3C-6451-1419-0FB534F94554}"/>
              </a:ext>
            </a:extLst>
          </p:cNvPr>
          <p:cNvGraphicFramePr>
            <a:graphicFrameLocks noGrp="1"/>
          </p:cNvGraphicFramePr>
          <p:nvPr>
            <p:extLst>
              <p:ext uri="{D42A27DB-BD31-4B8C-83A1-F6EECF244321}">
                <p14:modId xmlns:p14="http://schemas.microsoft.com/office/powerpoint/2010/main" val="1502177120"/>
              </p:ext>
            </p:extLst>
          </p:nvPr>
        </p:nvGraphicFramePr>
        <p:xfrm>
          <a:off x="1917824" y="2514600"/>
          <a:ext cx="8127999" cy="148336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2288744072"/>
                    </a:ext>
                  </a:extLst>
                </a:gridCol>
                <a:gridCol w="2709333">
                  <a:extLst>
                    <a:ext uri="{9D8B030D-6E8A-4147-A177-3AD203B41FA5}">
                      <a16:colId xmlns:a16="http://schemas.microsoft.com/office/drawing/2014/main" val="3006241938"/>
                    </a:ext>
                  </a:extLst>
                </a:gridCol>
                <a:gridCol w="2709333">
                  <a:extLst>
                    <a:ext uri="{9D8B030D-6E8A-4147-A177-3AD203B41FA5}">
                      <a16:colId xmlns:a16="http://schemas.microsoft.com/office/drawing/2014/main" val="171759888"/>
                    </a:ext>
                  </a:extLst>
                </a:gridCol>
              </a:tblGrid>
              <a:tr h="370840">
                <a:tc>
                  <a:txBody>
                    <a:bodyPr/>
                    <a:lstStyle/>
                    <a:p>
                      <a:endParaRPr lang="en-US" dirty="0"/>
                    </a:p>
                  </a:txBody>
                  <a:tcPr/>
                </a:tc>
                <a:tc>
                  <a:txBody>
                    <a:bodyPr/>
                    <a:lstStyle/>
                    <a:p>
                      <a:r>
                        <a:rPr lang="en-US" dirty="0"/>
                        <a:t>Additive Regression</a:t>
                      </a:r>
                    </a:p>
                  </a:txBody>
                  <a:tcPr/>
                </a:tc>
                <a:tc>
                  <a:txBody>
                    <a:bodyPr/>
                    <a:lstStyle/>
                    <a:p>
                      <a:r>
                        <a:rPr lang="en-US" dirty="0"/>
                        <a:t>Interaction Regression</a:t>
                      </a:r>
                    </a:p>
                  </a:txBody>
                  <a:tcPr/>
                </a:tc>
                <a:extLst>
                  <a:ext uri="{0D108BD9-81ED-4DB2-BD59-A6C34878D82A}">
                    <a16:rowId xmlns:a16="http://schemas.microsoft.com/office/drawing/2014/main" val="646399721"/>
                  </a:ext>
                </a:extLst>
              </a:tr>
              <a:tr h="370840">
                <a:tc>
                  <a:txBody>
                    <a:bodyPr/>
                    <a:lstStyle/>
                    <a:p>
                      <a:r>
                        <a:rPr lang="en-US" dirty="0" err="1"/>
                        <a:t>dem.ols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kern="1200" dirty="0">
                          <a:solidFill>
                            <a:schemeClr val="dk1"/>
                          </a:solidFill>
                          <a:effectLst/>
                          <a:latin typeface="+mn-lt"/>
                          <a:ea typeface="+mn-ea"/>
                          <a:cs typeface="+mn-cs"/>
                        </a:rPr>
                        <a:t> 0.2851695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kern="1200" dirty="0">
                          <a:solidFill>
                            <a:schemeClr val="dk1"/>
                          </a:solidFill>
                          <a:effectLst/>
                          <a:latin typeface="+mn-lt"/>
                          <a:ea typeface="+mn-ea"/>
                          <a:cs typeface="+mn-cs"/>
                        </a:rPr>
                        <a:t> 0.2955457</a:t>
                      </a:r>
                    </a:p>
                  </a:txBody>
                  <a:tcPr/>
                </a:tc>
                <a:extLst>
                  <a:ext uri="{0D108BD9-81ED-4DB2-BD59-A6C34878D82A}">
                    <a16:rowId xmlns:a16="http://schemas.microsoft.com/office/drawing/2014/main" val="1509952137"/>
                  </a:ext>
                </a:extLst>
              </a:tr>
              <a:tr h="370840">
                <a:tc>
                  <a:txBody>
                    <a:bodyPr/>
                    <a:lstStyle/>
                    <a:p>
                      <a:r>
                        <a:rPr lang="en-US" dirty="0" err="1"/>
                        <a:t>affirm.ols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kern="1200" dirty="0">
                          <a:solidFill>
                            <a:schemeClr val="dk1"/>
                          </a:solidFill>
                          <a:effectLst/>
                          <a:latin typeface="+mn-lt"/>
                          <a:ea typeface="+mn-ea"/>
                          <a:cs typeface="+mn-cs"/>
                        </a:rPr>
                        <a:t>0.1531063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kern="1200" dirty="0">
                          <a:solidFill>
                            <a:schemeClr val="dk1"/>
                          </a:solidFill>
                          <a:effectLst/>
                          <a:latin typeface="+mn-lt"/>
                          <a:ea typeface="+mn-ea"/>
                          <a:cs typeface="+mn-cs"/>
                        </a:rPr>
                        <a:t>0.1531348</a:t>
                      </a:r>
                    </a:p>
                  </a:txBody>
                  <a:tcPr/>
                </a:tc>
                <a:extLst>
                  <a:ext uri="{0D108BD9-81ED-4DB2-BD59-A6C34878D82A}">
                    <a16:rowId xmlns:a16="http://schemas.microsoft.com/office/drawing/2014/main" val="2654942530"/>
                  </a:ext>
                </a:extLst>
              </a:tr>
              <a:tr h="370840">
                <a:tc>
                  <a:txBody>
                    <a:bodyPr/>
                    <a:lstStyle/>
                    <a:p>
                      <a:r>
                        <a:rPr lang="en-US" dirty="0" err="1"/>
                        <a:t>resent.ols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kern="1200" dirty="0">
                          <a:solidFill>
                            <a:schemeClr val="dk1"/>
                          </a:solidFill>
                          <a:effectLst/>
                          <a:latin typeface="+mn-lt"/>
                          <a:ea typeface="+mn-ea"/>
                          <a:cs typeface="+mn-cs"/>
                        </a:rPr>
                        <a:t>0.2115236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kern="1200" dirty="0">
                          <a:solidFill>
                            <a:schemeClr val="dk1"/>
                          </a:solidFill>
                          <a:effectLst/>
                          <a:latin typeface="+mn-lt"/>
                          <a:ea typeface="+mn-ea"/>
                          <a:cs typeface="+mn-cs"/>
                        </a:rPr>
                        <a:t>0.2140825</a:t>
                      </a:r>
                    </a:p>
                  </a:txBody>
                  <a:tcPr/>
                </a:tc>
                <a:extLst>
                  <a:ext uri="{0D108BD9-81ED-4DB2-BD59-A6C34878D82A}">
                    <a16:rowId xmlns:a16="http://schemas.microsoft.com/office/drawing/2014/main" val="1639540816"/>
                  </a:ext>
                </a:extLst>
              </a:tr>
            </a:tbl>
          </a:graphicData>
        </a:graphic>
      </p:graphicFrame>
      <p:sp>
        <p:nvSpPr>
          <p:cNvPr id="8" name="TextBox 7">
            <a:extLst>
              <a:ext uri="{FF2B5EF4-FFF2-40B4-BE49-F238E27FC236}">
                <a16:creationId xmlns:a16="http://schemas.microsoft.com/office/drawing/2014/main" id="{50D674C7-377B-D34E-EB1B-99CBDC53A332}"/>
              </a:ext>
            </a:extLst>
          </p:cNvPr>
          <p:cNvSpPr txBox="1"/>
          <p:nvPr/>
        </p:nvSpPr>
        <p:spPr>
          <a:xfrm>
            <a:off x="1917823" y="4097084"/>
            <a:ext cx="8032412" cy="666016"/>
          </a:xfrm>
          <a:prstGeom prst="rect">
            <a:avLst/>
          </a:prstGeom>
          <a:noFill/>
        </p:spPr>
        <p:txBody>
          <a:bodyPr wrap="square" rtlCol="0">
            <a:spAutoFit/>
          </a:bodyPr>
          <a:lstStyle/>
          <a:p>
            <a:pPr defTabSz="932688">
              <a:spcAft>
                <a:spcPts val="600"/>
              </a:spcAft>
            </a:pPr>
            <a:r>
              <a:rPr lang="en-IE" sz="1428" kern="1200">
                <a:solidFill>
                  <a:schemeClr val="tx1"/>
                </a:solidFill>
                <a:latin typeface="Helvetica Neue" panose="02000503000000020004" pitchFamily="2" charset="0"/>
                <a:ea typeface="+mn-ea"/>
                <a:cs typeface="+mn-cs"/>
              </a:rPr>
              <a:t>Difference between the R-squared values of the two models. </a:t>
            </a:r>
          </a:p>
          <a:p>
            <a:pPr>
              <a:spcAft>
                <a:spcPts val="600"/>
              </a:spcAft>
            </a:pPr>
            <a:endParaRPr lang="en-US"/>
          </a:p>
        </p:txBody>
      </p:sp>
      <p:sp>
        <p:nvSpPr>
          <p:cNvPr id="9" name="TextBox 8">
            <a:extLst>
              <a:ext uri="{FF2B5EF4-FFF2-40B4-BE49-F238E27FC236}">
                <a16:creationId xmlns:a16="http://schemas.microsoft.com/office/drawing/2014/main" id="{3ADE2918-B140-BDE8-F2CB-BAF238C20E11}"/>
              </a:ext>
            </a:extLst>
          </p:cNvPr>
          <p:cNvSpPr txBox="1"/>
          <p:nvPr/>
        </p:nvSpPr>
        <p:spPr>
          <a:xfrm>
            <a:off x="1917823" y="4942911"/>
            <a:ext cx="8356352" cy="1234052"/>
          </a:xfrm>
          <a:prstGeom prst="rect">
            <a:avLst/>
          </a:prstGeom>
          <a:noFill/>
        </p:spPr>
        <p:txBody>
          <a:bodyPr wrap="square" rtlCol="0">
            <a:spAutoFit/>
          </a:bodyPr>
          <a:lstStyle/>
          <a:p>
            <a:pPr algn="just" defTabSz="932688">
              <a:spcAft>
                <a:spcPts val="600"/>
              </a:spcAft>
            </a:pPr>
            <a:r>
              <a:rPr lang="en-IE" sz="1836" kern="1200">
                <a:solidFill>
                  <a:schemeClr val="tx1"/>
                </a:solidFill>
                <a:latin typeface="Helvetica Neue" panose="02000503000000020004" pitchFamily="2" charset="0"/>
                <a:ea typeface="+mn-ea"/>
                <a:cs typeface="+mn-cs"/>
              </a:rPr>
              <a:t>The differences between the R-squared values of the two models are only marginally different. This would allow us to conclude that adding interactions to the regression did not improve or worsen the proportion of variance in the outcome variable that is explained by the predictors in the model. </a:t>
            </a:r>
            <a:endParaRPr lang="en-IE">
              <a:effectLst/>
              <a:latin typeface="Helvetica Neue" panose="02000503000000020004" pitchFamily="2" charset="0"/>
            </a:endParaRPr>
          </a:p>
        </p:txBody>
      </p:sp>
    </p:spTree>
    <p:extLst>
      <p:ext uri="{BB962C8B-B14F-4D97-AF65-F5344CB8AC3E}">
        <p14:creationId xmlns:p14="http://schemas.microsoft.com/office/powerpoint/2010/main" val="612948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838200" y="586992"/>
            <a:ext cx="4524956" cy="1056613"/>
          </a:xfrm>
        </p:spPr>
        <p:txBody>
          <a:bodyPr vert="horz" lIns="91440" tIns="45720" rIns="91440" bIns="45720" rtlCol="0" anchor="b">
            <a:normAutofit fontScale="90000"/>
          </a:bodyPr>
          <a:lstStyle/>
          <a:p>
            <a:r>
              <a:rPr lang="en-US" dirty="0">
                <a:solidFill>
                  <a:srgbClr val="FFFFFF"/>
                </a:solidFill>
              </a:rPr>
              <a:t>Assessing the Models</a:t>
            </a:r>
          </a:p>
        </p:txBody>
      </p:sp>
      <p:sp>
        <p:nvSpPr>
          <p:cNvPr id="21" name="TextBox 20">
            <a:extLst>
              <a:ext uri="{FF2B5EF4-FFF2-40B4-BE49-F238E27FC236}">
                <a16:creationId xmlns:a16="http://schemas.microsoft.com/office/drawing/2014/main" id="{C51A65A3-5146-34BC-2000-92DE10CDACB5}"/>
              </a:ext>
            </a:extLst>
          </p:cNvPr>
          <p:cNvSpPr txBox="1"/>
          <p:nvPr/>
        </p:nvSpPr>
        <p:spPr>
          <a:xfrm>
            <a:off x="838200" y="1643605"/>
            <a:ext cx="4524665" cy="5069712"/>
          </a:xfrm>
          <a:prstGeom prst="rect">
            <a:avLst/>
          </a:prstGeom>
        </p:spPr>
        <p:txBody>
          <a:bodyPr vert="horz" lIns="91440" tIns="45720" rIns="91440" bIns="45720" rtlCol="0">
            <a:normAutofit fontScale="92500"/>
          </a:bodyPr>
          <a:lstStyle/>
          <a:p>
            <a:pPr indent="-228600">
              <a:spcAft>
                <a:spcPts val="600"/>
              </a:spcAft>
              <a:buClr>
                <a:schemeClr val="accent1"/>
              </a:buClr>
              <a:buFont typeface="Arial" panose="020B0604020202020204" pitchFamily="34" charset="0"/>
              <a:buChar char="•"/>
            </a:pPr>
            <a:r>
              <a:rPr lang="en-US" sz="1600" dirty="0">
                <a:solidFill>
                  <a:srgbClr val="FFFFFF"/>
                </a:solidFill>
              </a:rPr>
              <a:t>The long left tail of the residuals in </a:t>
            </a:r>
            <a:r>
              <a:rPr lang="en-US" sz="1600" dirty="0" err="1">
                <a:solidFill>
                  <a:srgbClr val="FFFFFF"/>
                </a:solidFill>
              </a:rPr>
              <a:t>ols.resent</a:t>
            </a:r>
            <a:r>
              <a:rPr lang="en-US" sz="1600" dirty="0">
                <a:solidFill>
                  <a:srgbClr val="FFFFFF"/>
                </a:solidFill>
              </a:rPr>
              <a:t> suggests that the model may be </a:t>
            </a:r>
            <a:r>
              <a:rPr lang="en-US" sz="1600" b="1" dirty="0">
                <a:solidFill>
                  <a:srgbClr val="FFFFFF"/>
                </a:solidFill>
              </a:rPr>
              <a:t>underestimating the variation in racial resentment for some observations</a:t>
            </a:r>
            <a:r>
              <a:rPr lang="en-US" sz="1600" dirty="0">
                <a:solidFill>
                  <a:srgbClr val="FFFFFF"/>
                </a:solidFill>
              </a:rPr>
              <a:t>. </a:t>
            </a:r>
          </a:p>
          <a:p>
            <a:pPr indent="-228600">
              <a:spcAft>
                <a:spcPts val="600"/>
              </a:spcAft>
              <a:buClr>
                <a:schemeClr val="accent1"/>
              </a:buClr>
              <a:buFont typeface="Arial" panose="020B0604020202020204" pitchFamily="34" charset="0"/>
              <a:buChar char="•"/>
            </a:pPr>
            <a:r>
              <a:rPr lang="en-US" sz="1600" dirty="0">
                <a:solidFill>
                  <a:srgbClr val="FFFFFF"/>
                </a:solidFill>
              </a:rPr>
              <a:t>The long right tail of the residuals in </a:t>
            </a:r>
            <a:r>
              <a:rPr lang="en-US" sz="1600" dirty="0" err="1">
                <a:solidFill>
                  <a:srgbClr val="FFFFFF"/>
                </a:solidFill>
              </a:rPr>
              <a:t>ols.affirm</a:t>
            </a:r>
            <a:r>
              <a:rPr lang="en-US" sz="1600" dirty="0">
                <a:solidFill>
                  <a:srgbClr val="FFFFFF"/>
                </a:solidFill>
              </a:rPr>
              <a:t> and </a:t>
            </a:r>
            <a:r>
              <a:rPr lang="en-US" sz="1600" dirty="0" err="1">
                <a:solidFill>
                  <a:srgbClr val="FFFFFF"/>
                </a:solidFill>
              </a:rPr>
              <a:t>ols.dem</a:t>
            </a:r>
            <a:r>
              <a:rPr lang="en-US" sz="1600" dirty="0">
                <a:solidFill>
                  <a:srgbClr val="FFFFFF"/>
                </a:solidFill>
              </a:rPr>
              <a:t> suggests that the model may be </a:t>
            </a:r>
            <a:r>
              <a:rPr lang="en-US" sz="1600" b="1" dirty="0">
                <a:solidFill>
                  <a:srgbClr val="FFFFFF"/>
                </a:solidFill>
              </a:rPr>
              <a:t>overestimating the variation in affirmative action support and for democratic vote share for some observations</a:t>
            </a:r>
            <a:r>
              <a:rPr lang="en-US" sz="1600" dirty="0">
                <a:solidFill>
                  <a:srgbClr val="FFFFFF"/>
                </a:solidFill>
              </a:rPr>
              <a:t>.</a:t>
            </a:r>
          </a:p>
          <a:p>
            <a:pPr indent="-228600">
              <a:spcAft>
                <a:spcPts val="600"/>
              </a:spcAft>
              <a:buClr>
                <a:schemeClr val="accent1"/>
              </a:buClr>
              <a:buFont typeface="Arial" panose="020B0604020202020204" pitchFamily="34" charset="0"/>
              <a:buChar char="•"/>
            </a:pPr>
            <a:r>
              <a:rPr lang="en-US" sz="1600" dirty="0">
                <a:solidFill>
                  <a:srgbClr val="FFFFFF"/>
                </a:solidFill>
              </a:rPr>
              <a:t>There is very little difference in the density plots of residuals for both the additive and the interactive regression, contributing to the idea that both models performed similarly.</a:t>
            </a:r>
          </a:p>
          <a:p>
            <a:pPr indent="-228600">
              <a:spcAft>
                <a:spcPts val="600"/>
              </a:spcAft>
              <a:buClr>
                <a:schemeClr val="accent1"/>
              </a:buClr>
              <a:buFont typeface="Arial" panose="020B0604020202020204" pitchFamily="34" charset="0"/>
              <a:buChar char="•"/>
            </a:pPr>
            <a:r>
              <a:rPr lang="en-US" sz="1600" dirty="0">
                <a:solidFill>
                  <a:srgbClr val="FFFFFF"/>
                </a:solidFill>
              </a:rPr>
              <a:t>Overall, these findings suggest that the models may not be fully adequate in capturing the complexity of the relationship between the dependent and independent variables.</a:t>
            </a:r>
          </a:p>
          <a:p>
            <a:pPr indent="-228600">
              <a:spcAft>
                <a:spcPts val="600"/>
              </a:spcAft>
              <a:buClr>
                <a:schemeClr val="accent1"/>
              </a:buClr>
              <a:buFont typeface="Arial" panose="020B0604020202020204" pitchFamily="34" charset="0"/>
              <a:buChar char="•"/>
            </a:pPr>
            <a:r>
              <a:rPr lang="en-US" sz="1600" dirty="0">
                <a:solidFill>
                  <a:srgbClr val="FFFFFF"/>
                </a:solidFill>
              </a:rPr>
              <a:t> Further research may be necessary to better understand the factors that contribute to racial resentment and affirmative action support.</a:t>
            </a:r>
          </a:p>
          <a:p>
            <a:pPr indent="-228600">
              <a:spcAft>
                <a:spcPts val="600"/>
              </a:spcAft>
              <a:buClr>
                <a:schemeClr val="accent1"/>
              </a:buClr>
              <a:buFont typeface="Arial" panose="020B0604020202020204" pitchFamily="34" charset="0"/>
              <a:buChar char="•"/>
            </a:pPr>
            <a:endParaRPr lang="en-US" sz="1000" dirty="0">
              <a:solidFill>
                <a:srgbClr val="FFFFFF"/>
              </a:solidFill>
            </a:endParaRPr>
          </a:p>
        </p:txBody>
      </p:sp>
      <p:pic>
        <p:nvPicPr>
          <p:cNvPr id="16" name="Picture 15" descr="Chart, histogram&#10;&#10;Description automatically generated">
            <a:extLst>
              <a:ext uri="{FF2B5EF4-FFF2-40B4-BE49-F238E27FC236}">
                <a16:creationId xmlns:a16="http://schemas.microsoft.com/office/drawing/2014/main" id="{C7B0E8BE-E70D-7197-D237-8DC2B9591A9E}"/>
              </a:ext>
            </a:extLst>
          </p:cNvPr>
          <p:cNvPicPr>
            <a:picLocks noChangeAspect="1"/>
          </p:cNvPicPr>
          <p:nvPr/>
        </p:nvPicPr>
        <p:blipFill>
          <a:blip r:embed="rId2"/>
          <a:stretch>
            <a:fillRect/>
          </a:stretch>
        </p:blipFill>
        <p:spPr>
          <a:xfrm>
            <a:off x="5862054" y="8544"/>
            <a:ext cx="2798479" cy="2266767"/>
          </a:xfrm>
          <a:prstGeom prst="rect">
            <a:avLst/>
          </a:prstGeom>
        </p:spPr>
      </p:pic>
      <p:pic>
        <p:nvPicPr>
          <p:cNvPr id="12" name="Picture 11" descr="Chart, histogram&#10;&#10;Description automatically generated">
            <a:extLst>
              <a:ext uri="{FF2B5EF4-FFF2-40B4-BE49-F238E27FC236}">
                <a16:creationId xmlns:a16="http://schemas.microsoft.com/office/drawing/2014/main" id="{C861DD87-71D1-E620-C659-A295BCB507A4}"/>
              </a:ext>
            </a:extLst>
          </p:cNvPr>
          <p:cNvPicPr>
            <a:picLocks noChangeAspect="1"/>
          </p:cNvPicPr>
          <p:nvPr/>
        </p:nvPicPr>
        <p:blipFill>
          <a:blip r:embed="rId3"/>
          <a:stretch>
            <a:fillRect/>
          </a:stretch>
        </p:blipFill>
        <p:spPr>
          <a:xfrm>
            <a:off x="8836306" y="8544"/>
            <a:ext cx="2798479" cy="2266767"/>
          </a:xfrm>
          <a:prstGeom prst="rect">
            <a:avLst/>
          </a:prstGeom>
        </p:spPr>
      </p:pic>
      <p:pic>
        <p:nvPicPr>
          <p:cNvPr id="18" name="Picture 17" descr="Chart, histogram&#10;&#10;Description automatically generated">
            <a:extLst>
              <a:ext uri="{FF2B5EF4-FFF2-40B4-BE49-F238E27FC236}">
                <a16:creationId xmlns:a16="http://schemas.microsoft.com/office/drawing/2014/main" id="{8CE8D711-FB2D-CB55-874C-88B0EAAAC89C}"/>
              </a:ext>
            </a:extLst>
          </p:cNvPr>
          <p:cNvPicPr>
            <a:picLocks noChangeAspect="1"/>
          </p:cNvPicPr>
          <p:nvPr/>
        </p:nvPicPr>
        <p:blipFill>
          <a:blip r:embed="rId4"/>
          <a:stretch>
            <a:fillRect/>
          </a:stretch>
        </p:blipFill>
        <p:spPr>
          <a:xfrm>
            <a:off x="5862053" y="2315923"/>
            <a:ext cx="2798479" cy="2266767"/>
          </a:xfrm>
          <a:prstGeom prst="rect">
            <a:avLst/>
          </a:prstGeom>
        </p:spPr>
      </p:pic>
      <p:pic>
        <p:nvPicPr>
          <p:cNvPr id="14" name="Picture 13" descr="Chart, histogram&#10;&#10;Description automatically generated">
            <a:extLst>
              <a:ext uri="{FF2B5EF4-FFF2-40B4-BE49-F238E27FC236}">
                <a16:creationId xmlns:a16="http://schemas.microsoft.com/office/drawing/2014/main" id="{153976CC-7694-CAF2-1972-96D88B929160}"/>
              </a:ext>
            </a:extLst>
          </p:cNvPr>
          <p:cNvPicPr>
            <a:picLocks noChangeAspect="1"/>
          </p:cNvPicPr>
          <p:nvPr/>
        </p:nvPicPr>
        <p:blipFill>
          <a:blip r:embed="rId5"/>
          <a:stretch>
            <a:fillRect/>
          </a:stretch>
        </p:blipFill>
        <p:spPr>
          <a:xfrm>
            <a:off x="8836305" y="2321410"/>
            <a:ext cx="2798479" cy="2266767"/>
          </a:xfrm>
          <a:prstGeom prst="rect">
            <a:avLst/>
          </a:prstGeom>
        </p:spPr>
      </p:pic>
      <p:pic>
        <p:nvPicPr>
          <p:cNvPr id="23" name="Picture 22" descr="Chart, histogram&#10;&#10;Description automatically generated">
            <a:extLst>
              <a:ext uri="{FF2B5EF4-FFF2-40B4-BE49-F238E27FC236}">
                <a16:creationId xmlns:a16="http://schemas.microsoft.com/office/drawing/2014/main" id="{92D8010A-CFAB-3E18-51CF-19790BA74BF1}"/>
              </a:ext>
            </a:extLst>
          </p:cNvPr>
          <p:cNvPicPr>
            <a:picLocks noChangeAspect="1"/>
          </p:cNvPicPr>
          <p:nvPr/>
        </p:nvPicPr>
        <p:blipFill>
          <a:blip r:embed="rId6"/>
          <a:stretch>
            <a:fillRect/>
          </a:stretch>
        </p:blipFill>
        <p:spPr>
          <a:xfrm>
            <a:off x="5862054" y="4647186"/>
            <a:ext cx="2805406" cy="2266768"/>
          </a:xfrm>
          <a:prstGeom prst="rect">
            <a:avLst/>
          </a:prstGeom>
        </p:spPr>
      </p:pic>
      <p:pic>
        <p:nvPicPr>
          <p:cNvPr id="29" name="Picture 28" descr="Chart, line chart, histogram&#10;&#10;Description automatically generated">
            <a:extLst>
              <a:ext uri="{FF2B5EF4-FFF2-40B4-BE49-F238E27FC236}">
                <a16:creationId xmlns:a16="http://schemas.microsoft.com/office/drawing/2014/main" id="{F665235E-666F-9816-0725-86C46D3C754F}"/>
              </a:ext>
            </a:extLst>
          </p:cNvPr>
          <p:cNvPicPr>
            <a:picLocks noChangeAspect="1"/>
          </p:cNvPicPr>
          <p:nvPr/>
        </p:nvPicPr>
        <p:blipFill>
          <a:blip r:embed="rId7"/>
          <a:stretch>
            <a:fillRect/>
          </a:stretch>
        </p:blipFill>
        <p:spPr>
          <a:xfrm>
            <a:off x="8829378" y="4647186"/>
            <a:ext cx="2805406" cy="2266768"/>
          </a:xfrm>
          <a:prstGeom prst="rect">
            <a:avLst/>
          </a:prstGeom>
        </p:spPr>
      </p:pic>
    </p:spTree>
    <p:extLst>
      <p:ext uri="{BB962C8B-B14F-4D97-AF65-F5344CB8AC3E}">
        <p14:creationId xmlns:p14="http://schemas.microsoft.com/office/powerpoint/2010/main" val="118380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A31-F6F6-9020-AC88-08DBBEB43BD4}"/>
              </a:ext>
            </a:extLst>
          </p:cNvPr>
          <p:cNvSpPr>
            <a:spLocks noGrp="1"/>
          </p:cNvSpPr>
          <p:nvPr>
            <p:ph type="title"/>
          </p:nvPr>
        </p:nvSpPr>
        <p:spPr>
          <a:xfrm>
            <a:off x="1198182" y="381000"/>
            <a:ext cx="10003218" cy="1600124"/>
          </a:xfrm>
        </p:spPr>
        <p:txBody>
          <a:bodyPr>
            <a:normAutofit/>
          </a:bodyPr>
          <a:lstStyle/>
          <a:p>
            <a:r>
              <a:rPr lang="en-US" dirty="0"/>
              <a:t>Contents </a:t>
            </a:r>
          </a:p>
        </p:txBody>
      </p:sp>
      <p:graphicFrame>
        <p:nvGraphicFramePr>
          <p:cNvPr id="5" name="Content Placeholder 2">
            <a:extLst>
              <a:ext uri="{FF2B5EF4-FFF2-40B4-BE49-F238E27FC236}">
                <a16:creationId xmlns:a16="http://schemas.microsoft.com/office/drawing/2014/main" id="{7DA4CF7A-EFB7-3881-931A-28EEC7B1F864}"/>
              </a:ext>
            </a:extLst>
          </p:cNvPr>
          <p:cNvGraphicFramePr>
            <a:graphicFrameLocks noGrp="1"/>
          </p:cNvGraphicFramePr>
          <p:nvPr>
            <p:ph idx="1"/>
            <p:extLst>
              <p:ext uri="{D42A27DB-BD31-4B8C-83A1-F6EECF244321}">
                <p14:modId xmlns:p14="http://schemas.microsoft.com/office/powerpoint/2010/main" val="177078961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99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1560576" y="463115"/>
            <a:ext cx="9067799" cy="1664573"/>
          </a:xfrm>
        </p:spPr>
        <p:txBody>
          <a:bodyPr>
            <a:normAutofit/>
          </a:bodyPr>
          <a:lstStyle/>
          <a:p>
            <a:pPr algn="ctr"/>
            <a:r>
              <a:rPr lang="en-US" dirty="0">
                <a:solidFill>
                  <a:srgbClr val="FFFFFF"/>
                </a:solidFill>
              </a:rPr>
              <a:t>Conclusion</a:t>
            </a:r>
          </a:p>
        </p:txBody>
      </p:sp>
      <p:graphicFrame>
        <p:nvGraphicFramePr>
          <p:cNvPr id="19" name="Content Placeholder 3">
            <a:extLst>
              <a:ext uri="{FF2B5EF4-FFF2-40B4-BE49-F238E27FC236}">
                <a16:creationId xmlns:a16="http://schemas.microsoft.com/office/drawing/2014/main" id="{5945A6E9-4543-4BDE-0F7A-55B8FB1BC735}"/>
              </a:ext>
            </a:extLst>
          </p:cNvPr>
          <p:cNvGraphicFramePr>
            <a:graphicFrameLocks noGrp="1"/>
          </p:cNvGraphicFramePr>
          <p:nvPr>
            <p:ph idx="1"/>
            <p:extLst>
              <p:ext uri="{D42A27DB-BD31-4B8C-83A1-F6EECF244321}">
                <p14:modId xmlns:p14="http://schemas.microsoft.com/office/powerpoint/2010/main" val="2893810964"/>
              </p:ext>
            </p:extLst>
          </p:nvPr>
        </p:nvGraphicFramePr>
        <p:xfrm>
          <a:off x="915441" y="1659794"/>
          <a:ext cx="10358070" cy="4550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105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5AD-04F9-99F3-F9B9-73F3C72B6E03}"/>
              </a:ext>
            </a:extLst>
          </p:cNvPr>
          <p:cNvSpPr>
            <a:spLocks noGrp="1"/>
          </p:cNvSpPr>
          <p:nvPr>
            <p:ph type="title"/>
          </p:nvPr>
        </p:nvSpPr>
        <p:spPr>
          <a:xfrm>
            <a:off x="1560576" y="463115"/>
            <a:ext cx="9067799" cy="1664573"/>
          </a:xfrm>
        </p:spPr>
        <p:txBody>
          <a:bodyPr>
            <a:normAutofit/>
          </a:bodyPr>
          <a:lstStyle/>
          <a:p>
            <a:pPr algn="ctr"/>
            <a:r>
              <a:rPr lang="en-US" dirty="0">
                <a:solidFill>
                  <a:srgbClr val="FFFFFF"/>
                </a:solidFill>
              </a:rPr>
              <a:t>Bibliography</a:t>
            </a:r>
          </a:p>
        </p:txBody>
      </p:sp>
      <p:sp>
        <p:nvSpPr>
          <p:cNvPr id="4" name="Content Placeholder 3">
            <a:extLst>
              <a:ext uri="{FF2B5EF4-FFF2-40B4-BE49-F238E27FC236}">
                <a16:creationId xmlns:a16="http://schemas.microsoft.com/office/drawing/2014/main" id="{466000C2-5C13-2456-D47C-144A59C43F97}"/>
              </a:ext>
            </a:extLst>
          </p:cNvPr>
          <p:cNvSpPr>
            <a:spLocks noGrp="1"/>
          </p:cNvSpPr>
          <p:nvPr>
            <p:ph idx="1"/>
          </p:nvPr>
        </p:nvSpPr>
        <p:spPr/>
        <p:txBody>
          <a:bodyPr/>
          <a:lstStyle/>
          <a:p>
            <a:pPr marL="0" indent="0">
              <a:buNone/>
            </a:pPr>
            <a:r>
              <a:rPr lang="en-US" sz="1600" b="1" dirty="0">
                <a:solidFill>
                  <a:schemeClr val="accent1"/>
                </a:solidFill>
              </a:rPr>
              <a:t>Original Study:</a:t>
            </a:r>
          </a:p>
          <a:p>
            <a:r>
              <a:rPr lang="en-US" sz="1600" dirty="0" err="1"/>
              <a:t>Mazumder</a:t>
            </a:r>
            <a:r>
              <a:rPr lang="en-US" sz="1600" dirty="0"/>
              <a:t>, S, 2018. Replication Data for: The Persistent Effect of U.S. Civil Rights Protests on Political Attitudes, https://</a:t>
            </a:r>
            <a:r>
              <a:rPr lang="en-US" sz="1600" dirty="0" err="1"/>
              <a:t>doi.org</a:t>
            </a:r>
            <a:r>
              <a:rPr lang="en-US" sz="1600" dirty="0"/>
              <a:t>/10.7910/DVN/WKJJ3Z/2ZPGEF, Harvard </a:t>
            </a:r>
            <a:r>
              <a:rPr lang="en-US" sz="1600" dirty="0" err="1"/>
              <a:t>Dataverse</a:t>
            </a:r>
            <a:r>
              <a:rPr lang="en-US" sz="1600" dirty="0"/>
              <a:t>, V1.</a:t>
            </a:r>
          </a:p>
          <a:p>
            <a:pPr marL="0" indent="0">
              <a:buNone/>
            </a:pPr>
            <a:r>
              <a:rPr lang="en-US" sz="1600" b="1" dirty="0">
                <a:solidFill>
                  <a:schemeClr val="accent1"/>
                </a:solidFill>
              </a:rPr>
              <a:t>On Social Identity Theory:</a:t>
            </a:r>
          </a:p>
          <a:p>
            <a:r>
              <a:rPr lang="en-US" sz="1600" dirty="0"/>
              <a:t>Tajfel, H. and Turner, J.C., 2004. The social identity theory of intergroup behavior. In Political psychology (pp. 276-293). Psychology Press.</a:t>
            </a:r>
          </a:p>
          <a:p>
            <a:pPr marL="0" indent="0">
              <a:buNone/>
            </a:pPr>
            <a:r>
              <a:rPr lang="en-US" sz="1600" b="1" dirty="0">
                <a:solidFill>
                  <a:schemeClr val="accent1"/>
                </a:solidFill>
              </a:rPr>
              <a:t>On Group Threat Theory:</a:t>
            </a:r>
          </a:p>
          <a:p>
            <a:r>
              <a:rPr lang="en-IE" sz="1600" dirty="0"/>
              <a:t>Stephan, W.G. and Stephan, C.W., 1985. Intergroup anxiety. </a:t>
            </a:r>
            <a:r>
              <a:rPr lang="en-IE" sz="1600" i="1" dirty="0"/>
              <a:t>Journal of social issues</a:t>
            </a:r>
            <a:r>
              <a:rPr lang="en-IE" sz="1600" dirty="0"/>
              <a:t>, </a:t>
            </a:r>
            <a:r>
              <a:rPr lang="en-IE" sz="1600" i="1" dirty="0"/>
              <a:t>41</a:t>
            </a:r>
            <a:r>
              <a:rPr lang="en-IE" sz="1600" dirty="0"/>
              <a:t>(3), pp.157-175.</a:t>
            </a:r>
          </a:p>
          <a:p>
            <a:pPr marL="0" indent="0">
              <a:buNone/>
            </a:pPr>
            <a:r>
              <a:rPr lang="en-US" sz="1600" b="1" dirty="0">
                <a:solidFill>
                  <a:schemeClr val="accent1"/>
                </a:solidFill>
              </a:rPr>
              <a:t>On Intergroup Relations Theory:</a:t>
            </a:r>
          </a:p>
          <a:p>
            <a:r>
              <a:rPr lang="en-US" sz="1600" dirty="0"/>
              <a:t>Tajfel, H., 1982. Social psychology of intergroup relations. Annual review of psychology, 33(1), pp.1-39.</a:t>
            </a:r>
          </a:p>
          <a:p>
            <a:pPr marL="0" indent="0">
              <a:buNone/>
            </a:pPr>
            <a:endParaRPr lang="en-US" dirty="0"/>
          </a:p>
        </p:txBody>
      </p:sp>
    </p:spTree>
    <p:extLst>
      <p:ext uri="{BB962C8B-B14F-4D97-AF65-F5344CB8AC3E}">
        <p14:creationId xmlns:p14="http://schemas.microsoft.com/office/powerpoint/2010/main" val="374912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6A12-DFE0-A082-809F-1583F5C376F8}"/>
              </a:ext>
            </a:extLst>
          </p:cNvPr>
          <p:cNvSpPr>
            <a:spLocks noGrp="1"/>
          </p:cNvSpPr>
          <p:nvPr>
            <p:ph type="title"/>
          </p:nvPr>
        </p:nvSpPr>
        <p:spPr>
          <a:xfrm>
            <a:off x="7409930" y="744909"/>
            <a:ext cx="4323376" cy="2912691"/>
          </a:xfrm>
        </p:spPr>
        <p:txBody>
          <a:bodyPr vert="horz" lIns="91440" tIns="45720" rIns="91440" bIns="45720" rtlCol="0" anchor="b">
            <a:normAutofit/>
          </a:bodyPr>
          <a:lstStyle/>
          <a:p>
            <a:r>
              <a:rPr lang="en-US" dirty="0"/>
              <a:t>THE END. THANK YOU</a:t>
            </a:r>
          </a:p>
        </p:txBody>
      </p:sp>
      <p:pic>
        <p:nvPicPr>
          <p:cNvPr id="7" name="Graphic 6" descr="Smiling Face with No Fill">
            <a:extLst>
              <a:ext uri="{FF2B5EF4-FFF2-40B4-BE49-F238E27FC236}">
                <a16:creationId xmlns:a16="http://schemas.microsoft.com/office/drawing/2014/main" id="{31D2C1FC-61B4-6E06-33F5-0A69259C3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905" y="567942"/>
            <a:ext cx="5716862" cy="5716862"/>
          </a:xfrm>
          <a:prstGeom prst="rect">
            <a:avLst/>
          </a:prstGeom>
        </p:spPr>
      </p:pic>
    </p:spTree>
    <p:extLst>
      <p:ext uri="{BB962C8B-B14F-4D97-AF65-F5344CB8AC3E}">
        <p14:creationId xmlns:p14="http://schemas.microsoft.com/office/powerpoint/2010/main" val="343502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7E71-AAB7-FD02-5A1B-9A8DC5F93E8D}"/>
              </a:ext>
            </a:extLst>
          </p:cNvPr>
          <p:cNvSpPr>
            <a:spLocks noGrp="1"/>
          </p:cNvSpPr>
          <p:nvPr>
            <p:ph type="title"/>
          </p:nvPr>
        </p:nvSpPr>
        <p:spPr>
          <a:xfrm>
            <a:off x="838201" y="559813"/>
            <a:ext cx="3352799" cy="5577934"/>
          </a:xfrm>
        </p:spPr>
        <p:txBody>
          <a:bodyPr>
            <a:normAutofit/>
          </a:bodyPr>
          <a:lstStyle/>
          <a:p>
            <a:r>
              <a:rPr lang="en-US" sz="4000" dirty="0"/>
              <a:t>The Original Study: Abstract</a:t>
            </a:r>
          </a:p>
        </p:txBody>
      </p:sp>
      <p:graphicFrame>
        <p:nvGraphicFramePr>
          <p:cNvPr id="79" name="Content Placeholder 2">
            <a:extLst>
              <a:ext uri="{FF2B5EF4-FFF2-40B4-BE49-F238E27FC236}">
                <a16:creationId xmlns:a16="http://schemas.microsoft.com/office/drawing/2014/main" id="{50461C5B-86EA-374E-3C7E-E7B3DB054EDF}"/>
              </a:ext>
            </a:extLst>
          </p:cNvPr>
          <p:cNvGraphicFramePr>
            <a:graphicFrameLocks noGrp="1"/>
          </p:cNvGraphicFramePr>
          <p:nvPr>
            <p:ph idx="1"/>
            <p:extLst>
              <p:ext uri="{D42A27DB-BD31-4B8C-83A1-F6EECF244321}">
                <p14:modId xmlns:p14="http://schemas.microsoft.com/office/powerpoint/2010/main" val="554264779"/>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83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7E71-AAB7-FD02-5A1B-9A8DC5F93E8D}"/>
              </a:ext>
            </a:extLst>
          </p:cNvPr>
          <p:cNvSpPr>
            <a:spLocks noGrp="1"/>
          </p:cNvSpPr>
          <p:nvPr>
            <p:ph type="title"/>
          </p:nvPr>
        </p:nvSpPr>
        <p:spPr>
          <a:xfrm>
            <a:off x="1207166" y="-1102735"/>
            <a:ext cx="9774619" cy="2474333"/>
          </a:xfrm>
        </p:spPr>
        <p:txBody>
          <a:bodyPr anchor="b">
            <a:normAutofit/>
          </a:bodyPr>
          <a:lstStyle/>
          <a:p>
            <a:pPr algn="ctr"/>
            <a:r>
              <a:rPr lang="en-US" dirty="0">
                <a:solidFill>
                  <a:srgbClr val="FFFFFF"/>
                </a:solidFill>
              </a:rPr>
              <a:t>The Original Study: Data </a:t>
            </a:r>
          </a:p>
        </p:txBody>
      </p:sp>
      <p:sp>
        <p:nvSpPr>
          <p:cNvPr id="62" name="Content Placeholder 2">
            <a:extLst>
              <a:ext uri="{FF2B5EF4-FFF2-40B4-BE49-F238E27FC236}">
                <a16:creationId xmlns:a16="http://schemas.microsoft.com/office/drawing/2014/main" id="{261D4426-1A59-02F0-D418-4EC53F224234}"/>
              </a:ext>
            </a:extLst>
          </p:cNvPr>
          <p:cNvSpPr>
            <a:spLocks noGrp="1"/>
          </p:cNvSpPr>
          <p:nvPr>
            <p:ph idx="1"/>
          </p:nvPr>
        </p:nvSpPr>
        <p:spPr>
          <a:xfrm>
            <a:off x="6477000" y="559813"/>
            <a:ext cx="5180106" cy="5612387"/>
          </a:xfrm>
        </p:spPr>
        <p:txBody>
          <a:bodyPr anchor="ctr">
            <a:normAutofit/>
          </a:bodyPr>
          <a:lstStyle/>
          <a:p>
            <a:pPr marL="0" indent="0">
              <a:buNone/>
            </a:pPr>
            <a:endParaRPr lang="en-IE" sz="1800" dirty="0">
              <a:effectLst/>
              <a:latin typeface="Helvetica" pitchFamily="2" charset="0"/>
            </a:endParaRPr>
          </a:p>
          <a:p>
            <a:endParaRPr lang="en-US" sz="1800" dirty="0"/>
          </a:p>
        </p:txBody>
      </p:sp>
      <p:graphicFrame>
        <p:nvGraphicFramePr>
          <p:cNvPr id="128" name="TextBox 4">
            <a:extLst>
              <a:ext uri="{FF2B5EF4-FFF2-40B4-BE49-F238E27FC236}">
                <a16:creationId xmlns:a16="http://schemas.microsoft.com/office/drawing/2014/main" id="{71201322-3D8B-3FC2-88DC-8B8CE465DD52}"/>
              </a:ext>
            </a:extLst>
          </p:cNvPr>
          <p:cNvGraphicFramePr/>
          <p:nvPr>
            <p:extLst>
              <p:ext uri="{D42A27DB-BD31-4B8C-83A1-F6EECF244321}">
                <p14:modId xmlns:p14="http://schemas.microsoft.com/office/powerpoint/2010/main" val="3124360454"/>
              </p:ext>
            </p:extLst>
          </p:nvPr>
        </p:nvGraphicFramePr>
        <p:xfrm>
          <a:off x="687357" y="1516284"/>
          <a:ext cx="10969749" cy="4427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85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Content Placeholder 2">
            <a:extLst>
              <a:ext uri="{FF2B5EF4-FFF2-40B4-BE49-F238E27FC236}">
                <a16:creationId xmlns:a16="http://schemas.microsoft.com/office/drawing/2014/main" id="{261D4426-1A59-02F0-D418-4EC53F224234}"/>
              </a:ext>
            </a:extLst>
          </p:cNvPr>
          <p:cNvSpPr>
            <a:spLocks noGrp="1"/>
          </p:cNvSpPr>
          <p:nvPr>
            <p:ph idx="1"/>
          </p:nvPr>
        </p:nvSpPr>
        <p:spPr>
          <a:xfrm>
            <a:off x="6477000" y="559813"/>
            <a:ext cx="5180106" cy="5612387"/>
          </a:xfrm>
        </p:spPr>
        <p:txBody>
          <a:bodyPr anchor="ctr">
            <a:normAutofit/>
          </a:bodyPr>
          <a:lstStyle/>
          <a:p>
            <a:pPr marL="0" indent="0">
              <a:buNone/>
            </a:pPr>
            <a:endParaRPr lang="en-IE" sz="1800" dirty="0">
              <a:effectLst/>
              <a:latin typeface="Helvetica" pitchFamily="2" charset="0"/>
            </a:endParaRPr>
          </a:p>
          <a:p>
            <a:endParaRPr lang="en-US" sz="1800" dirty="0"/>
          </a:p>
        </p:txBody>
      </p:sp>
      <p:graphicFrame>
        <p:nvGraphicFramePr>
          <p:cNvPr id="128" name="TextBox 4">
            <a:extLst>
              <a:ext uri="{FF2B5EF4-FFF2-40B4-BE49-F238E27FC236}">
                <a16:creationId xmlns:a16="http://schemas.microsoft.com/office/drawing/2014/main" id="{71201322-3D8B-3FC2-88DC-8B8CE465DD52}"/>
              </a:ext>
            </a:extLst>
          </p:cNvPr>
          <p:cNvGraphicFramePr/>
          <p:nvPr>
            <p:extLst>
              <p:ext uri="{D42A27DB-BD31-4B8C-83A1-F6EECF244321}">
                <p14:modId xmlns:p14="http://schemas.microsoft.com/office/powerpoint/2010/main" val="66035259"/>
              </p:ext>
            </p:extLst>
          </p:nvPr>
        </p:nvGraphicFramePr>
        <p:xfrm>
          <a:off x="346946" y="1145894"/>
          <a:ext cx="11495060" cy="4797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1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DB9C-92C8-CF10-4BD9-BA5F8B9FA995}"/>
              </a:ext>
            </a:extLst>
          </p:cNvPr>
          <p:cNvSpPr>
            <a:spLocks noGrp="1"/>
          </p:cNvSpPr>
          <p:nvPr>
            <p:ph type="title"/>
          </p:nvPr>
        </p:nvSpPr>
        <p:spPr>
          <a:xfrm>
            <a:off x="838200" y="609599"/>
            <a:ext cx="4191000" cy="2682875"/>
          </a:xfrm>
        </p:spPr>
        <p:txBody>
          <a:bodyPr>
            <a:normAutofit/>
          </a:bodyPr>
          <a:lstStyle/>
          <a:p>
            <a:r>
              <a:rPr lang="en-US" sz="4000" dirty="0"/>
              <a:t>The Original Study: Statistical Analysis</a:t>
            </a:r>
          </a:p>
        </p:txBody>
      </p:sp>
      <p:sp>
        <p:nvSpPr>
          <p:cNvPr id="3" name="Content Placeholder 2">
            <a:extLst>
              <a:ext uri="{FF2B5EF4-FFF2-40B4-BE49-F238E27FC236}">
                <a16:creationId xmlns:a16="http://schemas.microsoft.com/office/drawing/2014/main" id="{D3AF5ADE-09ED-6BD7-42DF-607BDFDEE19B}"/>
              </a:ext>
            </a:extLst>
          </p:cNvPr>
          <p:cNvSpPr>
            <a:spLocks noGrp="1"/>
          </p:cNvSpPr>
          <p:nvPr>
            <p:ph idx="1"/>
          </p:nvPr>
        </p:nvSpPr>
        <p:spPr>
          <a:xfrm>
            <a:off x="838200" y="3429000"/>
            <a:ext cx="4190730" cy="2667000"/>
          </a:xfrm>
        </p:spPr>
        <p:txBody>
          <a:bodyPr>
            <a:normAutofit/>
          </a:bodyPr>
          <a:lstStyle/>
          <a:p>
            <a:pPr>
              <a:lnSpc>
                <a:spcPct val="100000"/>
              </a:lnSpc>
            </a:pPr>
            <a:r>
              <a:rPr lang="en-IE" sz="1300" dirty="0"/>
              <a:t>The author performs an Ordinary Least Squares (OLS) regression analysis on three outcome variables: "</a:t>
            </a:r>
            <a:r>
              <a:rPr lang="en-IE" sz="1300" dirty="0" err="1"/>
              <a:t>dem</a:t>
            </a:r>
            <a:r>
              <a:rPr lang="en-IE" sz="1300" dirty="0"/>
              <a:t>", "affirm", and "resent". These variables in conjunction represent different attitudes towards BLM protests.</a:t>
            </a:r>
          </a:p>
          <a:p>
            <a:pPr>
              <a:lnSpc>
                <a:spcPct val="100000"/>
              </a:lnSpc>
            </a:pPr>
            <a:r>
              <a:rPr lang="en-IE" sz="1300" dirty="0"/>
              <a:t>The regression being performed is an additive linear regression. The outcome variables are being modelled as a linear combination of the independent variables, with the coefficients representing the additive effects of each independent variable on the outcome</a:t>
            </a:r>
            <a:endParaRPr lang="en-US" sz="1300" dirty="0"/>
          </a:p>
          <a:p>
            <a:pPr>
              <a:lnSpc>
                <a:spcPct val="100000"/>
              </a:lnSpc>
            </a:pPr>
            <a:endParaRPr lang="en-US" sz="1300" dirty="0"/>
          </a:p>
        </p:txBody>
      </p:sp>
      <p:pic>
        <p:nvPicPr>
          <p:cNvPr id="4" name="Picture 3" descr="Graphical user interface, text, application&#10;&#10;Description automatically generated">
            <a:extLst>
              <a:ext uri="{FF2B5EF4-FFF2-40B4-BE49-F238E27FC236}">
                <a16:creationId xmlns:a16="http://schemas.microsoft.com/office/drawing/2014/main" id="{B67BE5EA-F899-587C-822F-38B2E535DDB7}"/>
              </a:ext>
            </a:extLst>
          </p:cNvPr>
          <p:cNvPicPr>
            <a:picLocks noChangeAspect="1"/>
          </p:cNvPicPr>
          <p:nvPr/>
        </p:nvPicPr>
        <p:blipFill rotWithShape="1">
          <a:blip r:embed="rId2"/>
          <a:stretch/>
        </p:blipFill>
        <p:spPr>
          <a:xfrm>
            <a:off x="5305424" y="1608625"/>
            <a:ext cx="6359387" cy="364074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427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DB9C-92C8-CF10-4BD9-BA5F8B9FA995}"/>
              </a:ext>
            </a:extLst>
          </p:cNvPr>
          <p:cNvSpPr>
            <a:spLocks noGrp="1"/>
          </p:cNvSpPr>
          <p:nvPr>
            <p:ph type="title"/>
          </p:nvPr>
        </p:nvSpPr>
        <p:spPr>
          <a:xfrm>
            <a:off x="838200" y="304801"/>
            <a:ext cx="10606072" cy="1066800"/>
          </a:xfrm>
        </p:spPr>
        <p:txBody>
          <a:bodyPr anchor="b">
            <a:normAutofit/>
          </a:bodyPr>
          <a:lstStyle/>
          <a:p>
            <a:pPr algn="ctr"/>
            <a:r>
              <a:rPr lang="en-US" sz="4000" dirty="0"/>
              <a:t>The Original Study: Findings</a:t>
            </a:r>
            <a:endParaRPr lang="en-US" sz="4000"/>
          </a:p>
        </p:txBody>
      </p:sp>
      <p:sp>
        <p:nvSpPr>
          <p:cNvPr id="3" name="Content Placeholder 2">
            <a:extLst>
              <a:ext uri="{FF2B5EF4-FFF2-40B4-BE49-F238E27FC236}">
                <a16:creationId xmlns:a16="http://schemas.microsoft.com/office/drawing/2014/main" id="{D3AF5ADE-09ED-6BD7-42DF-607BDFDEE19B}"/>
              </a:ext>
            </a:extLst>
          </p:cNvPr>
          <p:cNvSpPr>
            <a:spLocks noGrp="1"/>
          </p:cNvSpPr>
          <p:nvPr>
            <p:ph idx="1"/>
          </p:nvPr>
        </p:nvSpPr>
        <p:spPr>
          <a:xfrm>
            <a:off x="2323323" y="1524000"/>
            <a:ext cx="7542306" cy="1600199"/>
          </a:xfrm>
        </p:spPr>
        <p:txBody>
          <a:bodyPr>
            <a:normAutofit/>
          </a:bodyPr>
          <a:lstStyle/>
          <a:p>
            <a:pPr algn="ctr">
              <a:lnSpc>
                <a:spcPct val="100000"/>
              </a:lnSpc>
            </a:pPr>
            <a:r>
              <a:rPr lang="en-IE" sz="1400" dirty="0"/>
              <a:t>The author conducted an additive regression analysis examining the relationship between historical civil rights protests and contemporary political attitudes, specifically racial resentment, affirmative action, and proportion of Democrat voters.</a:t>
            </a:r>
          </a:p>
          <a:p>
            <a:pPr algn="ctr">
              <a:lnSpc>
                <a:spcPct val="100000"/>
              </a:lnSpc>
            </a:pPr>
            <a:r>
              <a:rPr lang="en-IE" sz="1400" dirty="0"/>
              <a:t>The results indicate that protests have a statistically significant negative effect on racial resentment and a statistically significant positive effect on affirmative action and proportion of Democrat voters.</a:t>
            </a:r>
            <a:endParaRPr lang="en-US" sz="2000" dirty="0"/>
          </a:p>
        </p:txBody>
      </p:sp>
      <p:pic>
        <p:nvPicPr>
          <p:cNvPr id="6" name="Picture 5" descr="Table&#10;&#10;Description automatically generated">
            <a:extLst>
              <a:ext uri="{FF2B5EF4-FFF2-40B4-BE49-F238E27FC236}">
                <a16:creationId xmlns:a16="http://schemas.microsoft.com/office/drawing/2014/main" id="{04D4A6EA-1F14-A389-C399-555F72B08345}"/>
              </a:ext>
            </a:extLst>
          </p:cNvPr>
          <p:cNvPicPr>
            <a:picLocks noChangeAspect="1"/>
          </p:cNvPicPr>
          <p:nvPr/>
        </p:nvPicPr>
        <p:blipFill rotWithShape="1">
          <a:blip r:embed="rId2"/>
          <a:srcRect b="2501"/>
          <a:stretch/>
        </p:blipFill>
        <p:spPr>
          <a:xfrm>
            <a:off x="5255" y="3352800"/>
            <a:ext cx="12186745" cy="3505200"/>
          </a:xfrm>
          <a:prstGeom prst="rect">
            <a:avLst/>
          </a:prstGeom>
        </p:spPr>
      </p:pic>
    </p:spTree>
    <p:extLst>
      <p:ext uri="{BB962C8B-B14F-4D97-AF65-F5344CB8AC3E}">
        <p14:creationId xmlns:p14="http://schemas.microsoft.com/office/powerpoint/2010/main" val="355448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7E71-AAB7-FD02-5A1B-9A8DC5F93E8D}"/>
              </a:ext>
            </a:extLst>
          </p:cNvPr>
          <p:cNvSpPr>
            <a:spLocks noGrp="1"/>
          </p:cNvSpPr>
          <p:nvPr>
            <p:ph type="title"/>
          </p:nvPr>
        </p:nvSpPr>
        <p:spPr>
          <a:xfrm>
            <a:off x="111988" y="-228216"/>
            <a:ext cx="11608091" cy="2175365"/>
          </a:xfrm>
        </p:spPr>
        <p:txBody>
          <a:bodyPr anchor="ctr">
            <a:normAutofit/>
          </a:bodyPr>
          <a:lstStyle/>
          <a:p>
            <a:r>
              <a:rPr lang="en-US" dirty="0"/>
              <a:t>My Contribution: Statistical Analysis</a:t>
            </a:r>
          </a:p>
        </p:txBody>
      </p:sp>
      <p:sp>
        <p:nvSpPr>
          <p:cNvPr id="62" name="Content Placeholder 2">
            <a:extLst>
              <a:ext uri="{FF2B5EF4-FFF2-40B4-BE49-F238E27FC236}">
                <a16:creationId xmlns:a16="http://schemas.microsoft.com/office/drawing/2014/main" id="{261D4426-1A59-02F0-D418-4EC53F224234}"/>
              </a:ext>
            </a:extLst>
          </p:cNvPr>
          <p:cNvSpPr>
            <a:spLocks noGrp="1"/>
          </p:cNvSpPr>
          <p:nvPr>
            <p:ph idx="1"/>
          </p:nvPr>
        </p:nvSpPr>
        <p:spPr>
          <a:xfrm>
            <a:off x="838200" y="2838557"/>
            <a:ext cx="5412901" cy="3446247"/>
          </a:xfrm>
        </p:spPr>
        <p:txBody>
          <a:bodyPr anchor="ctr">
            <a:normAutofit/>
          </a:bodyPr>
          <a:lstStyle/>
          <a:p>
            <a:pPr marL="0" indent="0">
              <a:buNone/>
            </a:pPr>
            <a:endParaRPr lang="en-IE" sz="1800" dirty="0">
              <a:effectLst/>
              <a:latin typeface="Helvetica" pitchFamily="2" charset="0"/>
            </a:endParaRPr>
          </a:p>
          <a:p>
            <a:endParaRPr lang="en-US" sz="1800" dirty="0"/>
          </a:p>
        </p:txBody>
      </p:sp>
      <p:pic>
        <p:nvPicPr>
          <p:cNvPr id="6" name="Picture 5" descr="Text&#10;&#10;Description automatically generated">
            <a:extLst>
              <a:ext uri="{FF2B5EF4-FFF2-40B4-BE49-F238E27FC236}">
                <a16:creationId xmlns:a16="http://schemas.microsoft.com/office/drawing/2014/main" id="{BEEF1B35-ADD4-0D70-6D9D-685BF1006D43}"/>
              </a:ext>
            </a:extLst>
          </p:cNvPr>
          <p:cNvPicPr>
            <a:picLocks noChangeAspect="1"/>
          </p:cNvPicPr>
          <p:nvPr/>
        </p:nvPicPr>
        <p:blipFill rotWithShape="1">
          <a:blip r:embed="rId2"/>
          <a:srcRect l="-535" r="535" b="14705"/>
          <a:stretch/>
        </p:blipFill>
        <p:spPr>
          <a:xfrm>
            <a:off x="313820" y="1544108"/>
            <a:ext cx="7158520" cy="4018490"/>
          </a:xfrm>
          <a:prstGeom prst="rect">
            <a:avLst/>
          </a:prstGeom>
        </p:spPr>
      </p:pic>
      <p:sp>
        <p:nvSpPr>
          <p:cNvPr id="3" name="TextBox 2">
            <a:extLst>
              <a:ext uri="{FF2B5EF4-FFF2-40B4-BE49-F238E27FC236}">
                <a16:creationId xmlns:a16="http://schemas.microsoft.com/office/drawing/2014/main" id="{23F45D0F-7740-8682-39EC-BB601F724C5D}"/>
              </a:ext>
            </a:extLst>
          </p:cNvPr>
          <p:cNvSpPr txBox="1"/>
          <p:nvPr/>
        </p:nvSpPr>
        <p:spPr>
          <a:xfrm>
            <a:off x="7624366" y="2337077"/>
            <a:ext cx="4145594" cy="2585323"/>
          </a:xfrm>
          <a:prstGeom prst="rect">
            <a:avLst/>
          </a:prstGeom>
          <a:noFill/>
        </p:spPr>
        <p:txBody>
          <a:bodyPr wrap="square" rtlCol="0">
            <a:spAutoFit/>
          </a:bodyPr>
          <a:lstStyle/>
          <a:p>
            <a:pPr algn="ctr"/>
            <a:r>
              <a:rPr lang="en-IE" dirty="0"/>
              <a:t>My replication analysis is performing linear regression analysis on three outcome variables: "</a:t>
            </a:r>
            <a:r>
              <a:rPr lang="en-IE" dirty="0" err="1"/>
              <a:t>dem</a:t>
            </a:r>
            <a:r>
              <a:rPr lang="en-IE" dirty="0"/>
              <a:t>", "affirm", and "resent", just like the original study. However, in my replication, the regression includes an interaction term between some of the independent variables and the "</a:t>
            </a:r>
            <a:r>
              <a:rPr lang="en-IE" dirty="0" err="1"/>
              <a:t>protest_indicator</a:t>
            </a:r>
            <a:r>
              <a:rPr lang="en-IE" dirty="0"/>
              <a:t>" variable.</a:t>
            </a:r>
            <a:endParaRPr lang="en-US" dirty="0"/>
          </a:p>
        </p:txBody>
      </p:sp>
    </p:spTree>
    <p:extLst>
      <p:ext uri="{BB962C8B-B14F-4D97-AF65-F5344CB8AC3E}">
        <p14:creationId xmlns:p14="http://schemas.microsoft.com/office/powerpoint/2010/main" val="36380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7E71-AAB7-FD02-5A1B-9A8DC5F93E8D}"/>
              </a:ext>
            </a:extLst>
          </p:cNvPr>
          <p:cNvSpPr>
            <a:spLocks noGrp="1"/>
          </p:cNvSpPr>
          <p:nvPr>
            <p:ph type="title"/>
          </p:nvPr>
        </p:nvSpPr>
        <p:spPr>
          <a:xfrm>
            <a:off x="111988" y="-228216"/>
            <a:ext cx="11608091" cy="2175365"/>
          </a:xfrm>
        </p:spPr>
        <p:txBody>
          <a:bodyPr anchor="ctr">
            <a:normAutofit/>
          </a:bodyPr>
          <a:lstStyle/>
          <a:p>
            <a:r>
              <a:rPr lang="en-US" dirty="0"/>
              <a:t>My Contribution: Statistical Analysis</a:t>
            </a:r>
          </a:p>
        </p:txBody>
      </p:sp>
      <p:sp>
        <p:nvSpPr>
          <p:cNvPr id="62" name="Content Placeholder 2">
            <a:extLst>
              <a:ext uri="{FF2B5EF4-FFF2-40B4-BE49-F238E27FC236}">
                <a16:creationId xmlns:a16="http://schemas.microsoft.com/office/drawing/2014/main" id="{261D4426-1A59-02F0-D418-4EC53F224234}"/>
              </a:ext>
            </a:extLst>
          </p:cNvPr>
          <p:cNvSpPr>
            <a:spLocks noGrp="1"/>
          </p:cNvSpPr>
          <p:nvPr>
            <p:ph idx="1"/>
          </p:nvPr>
        </p:nvSpPr>
        <p:spPr>
          <a:xfrm>
            <a:off x="838200" y="2838557"/>
            <a:ext cx="5412901" cy="3446247"/>
          </a:xfrm>
        </p:spPr>
        <p:txBody>
          <a:bodyPr anchor="ctr">
            <a:normAutofit/>
          </a:bodyPr>
          <a:lstStyle/>
          <a:p>
            <a:pPr marL="0" indent="0">
              <a:buNone/>
            </a:pPr>
            <a:endParaRPr lang="en-IE" sz="1800" dirty="0">
              <a:effectLst/>
              <a:latin typeface="Helvetica" pitchFamily="2" charset="0"/>
            </a:endParaRPr>
          </a:p>
          <a:p>
            <a:endParaRPr lang="en-US" sz="1800" dirty="0"/>
          </a:p>
        </p:txBody>
      </p:sp>
      <p:pic>
        <p:nvPicPr>
          <p:cNvPr id="6" name="Picture 5" descr="Text&#10;&#10;Description automatically generated">
            <a:extLst>
              <a:ext uri="{FF2B5EF4-FFF2-40B4-BE49-F238E27FC236}">
                <a16:creationId xmlns:a16="http://schemas.microsoft.com/office/drawing/2014/main" id="{BEEF1B35-ADD4-0D70-6D9D-685BF1006D43}"/>
              </a:ext>
            </a:extLst>
          </p:cNvPr>
          <p:cNvPicPr>
            <a:picLocks noChangeAspect="1"/>
          </p:cNvPicPr>
          <p:nvPr/>
        </p:nvPicPr>
        <p:blipFill rotWithShape="1">
          <a:blip r:embed="rId2"/>
          <a:srcRect l="-535" r="535" b="14705"/>
          <a:stretch/>
        </p:blipFill>
        <p:spPr>
          <a:xfrm>
            <a:off x="270013" y="2175365"/>
            <a:ext cx="6354507" cy="3567151"/>
          </a:xfrm>
          <a:prstGeom prst="rect">
            <a:avLst/>
          </a:prstGeom>
        </p:spPr>
      </p:pic>
      <p:graphicFrame>
        <p:nvGraphicFramePr>
          <p:cNvPr id="117" name="TextBox 2">
            <a:extLst>
              <a:ext uri="{FF2B5EF4-FFF2-40B4-BE49-F238E27FC236}">
                <a16:creationId xmlns:a16="http://schemas.microsoft.com/office/drawing/2014/main" id="{F2070055-3463-8331-CCB6-8E1A13304864}"/>
              </a:ext>
            </a:extLst>
          </p:cNvPr>
          <p:cNvGraphicFramePr/>
          <p:nvPr>
            <p:extLst>
              <p:ext uri="{D42A27DB-BD31-4B8C-83A1-F6EECF244321}">
                <p14:modId xmlns:p14="http://schemas.microsoft.com/office/powerpoint/2010/main" val="591124291"/>
              </p:ext>
            </p:extLst>
          </p:nvPr>
        </p:nvGraphicFramePr>
        <p:xfrm>
          <a:off x="6849255" y="1295402"/>
          <a:ext cx="5186500" cy="5345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5956745"/>
      </p:ext>
    </p:extLst>
  </p:cSld>
  <p:clrMapOvr>
    <a:masterClrMapping/>
  </p:clrMapOvr>
</p:sld>
</file>

<file path=ppt/theme/theme1.xml><?xml version="1.0" encoding="utf-8"?>
<a:theme xmlns:a="http://schemas.openxmlformats.org/drawingml/2006/main" name="Dapple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
  <TotalTime>7531</TotalTime>
  <Words>2083</Words>
  <Application>Microsoft Macintosh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AvenirNext LT Pro Medium</vt:lpstr>
      <vt:lpstr>Helvetica</vt:lpstr>
      <vt:lpstr>Helvetica Neue</vt:lpstr>
      <vt:lpstr>Sabon Next LT</vt:lpstr>
      <vt:lpstr>DappledVTI</vt:lpstr>
      <vt:lpstr>REPLICATION STUDY   SAMANTA NEDZINSKAITE </vt:lpstr>
      <vt:lpstr>Contents </vt:lpstr>
      <vt:lpstr>The Original Study: Abstract</vt:lpstr>
      <vt:lpstr>The Original Study: Data </vt:lpstr>
      <vt:lpstr>PowerPoint Presentation</vt:lpstr>
      <vt:lpstr>The Original Study: Statistical Analysis</vt:lpstr>
      <vt:lpstr>The Original Study: Findings</vt:lpstr>
      <vt:lpstr>My Contribution: Statistical Analysis</vt:lpstr>
      <vt:lpstr>My Contribution: Statistical Analysis</vt:lpstr>
      <vt:lpstr>Justifying Regression with Interaction (1/3)</vt:lpstr>
      <vt:lpstr>Justifying Regression with Interaction (2/3)</vt:lpstr>
      <vt:lpstr>Justifying Regression with Interaction (3/3)</vt:lpstr>
      <vt:lpstr>My Contributon: Findings</vt:lpstr>
      <vt:lpstr>My Contribution: Findings</vt:lpstr>
      <vt:lpstr>My Contribution: Findings</vt:lpstr>
      <vt:lpstr>My Contribution: Findings</vt:lpstr>
      <vt:lpstr>My Contribution: Findings</vt:lpstr>
      <vt:lpstr>Assessing the Models</vt:lpstr>
      <vt:lpstr>Assessing the Models</vt:lpstr>
      <vt:lpstr>Conclusion</vt:lpstr>
      <vt:lpstr>Bibliography</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Study   Samanta Nedzinskaite </dc:title>
  <dc:creator>Samanta Nedzinskaite</dc:creator>
  <cp:lastModifiedBy>Samanta Nedzinskaite</cp:lastModifiedBy>
  <cp:revision>36</cp:revision>
  <dcterms:created xsi:type="dcterms:W3CDTF">2023-03-22T10:43:12Z</dcterms:created>
  <dcterms:modified xsi:type="dcterms:W3CDTF">2023-04-02T18:16:04Z</dcterms:modified>
</cp:coreProperties>
</file>