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67" r:id="rId3"/>
    <p:sldId id="257" r:id="rId4"/>
    <p:sldId id="264" r:id="rId5"/>
    <p:sldId id="259" r:id="rId6"/>
    <p:sldId id="266" r:id="rId7"/>
    <p:sldId id="261" r:id="rId8"/>
    <p:sldId id="260" r:id="rId9"/>
    <p:sldId id="265" r:id="rId10"/>
    <p:sldId id="263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gata Samanta" userId="859b39873abc5816" providerId="LiveId" clId="{44ED12C2-05A7-463C-B2B0-837A24484435}"/>
    <pc:docChg chg="custSel addSld modSld">
      <pc:chgData name="Sougata Samanta" userId="859b39873abc5816" providerId="LiveId" clId="{44ED12C2-05A7-463C-B2B0-837A24484435}" dt="2025-03-16T15:23:37.494" v="78"/>
      <pc:docMkLst>
        <pc:docMk/>
      </pc:docMkLst>
      <pc:sldChg chg="delSp modSp add mod">
        <pc:chgData name="Sougata Samanta" userId="859b39873abc5816" providerId="LiveId" clId="{44ED12C2-05A7-463C-B2B0-837A24484435}" dt="2025-03-16T15:23:37.494" v="78"/>
        <pc:sldMkLst>
          <pc:docMk/>
          <pc:sldMk cId="3264746602" sldId="267"/>
        </pc:sldMkLst>
        <pc:spChg chg="mod">
          <ac:chgData name="Sougata Samanta" userId="859b39873abc5816" providerId="LiveId" clId="{44ED12C2-05A7-463C-B2B0-837A24484435}" dt="2025-03-16T15:22:55.696" v="76" actId="113"/>
          <ac:spMkLst>
            <pc:docMk/>
            <pc:sldMk cId="3264746602" sldId="267"/>
            <ac:spMk id="4" creationId="{F0E65B9C-AEB2-3964-87DC-60736C625ABC}"/>
          </ac:spMkLst>
        </pc:spChg>
        <pc:spChg chg="del mod">
          <ac:chgData name="Sougata Samanta" userId="859b39873abc5816" providerId="LiveId" clId="{44ED12C2-05A7-463C-B2B0-837A24484435}" dt="2025-03-16T15:23:37.494" v="78"/>
          <ac:spMkLst>
            <pc:docMk/>
            <pc:sldMk cId="3264746602" sldId="267"/>
            <ac:spMk id="5" creationId="{6B662A69-BE43-8FF6-B838-5FE09915E97A}"/>
          </ac:spMkLst>
        </pc:spChg>
        <pc:grpChg chg="del">
          <ac:chgData name="Sougata Samanta" userId="859b39873abc5816" providerId="LiveId" clId="{44ED12C2-05A7-463C-B2B0-837A24484435}" dt="2025-03-16T15:15:56.566" v="2" actId="478"/>
          <ac:grpSpMkLst>
            <pc:docMk/>
            <pc:sldMk cId="3264746602" sldId="267"/>
            <ac:grpSpMk id="6" creationId="{8FBDB015-2A58-5642-66DF-D68F787B1BC0}"/>
          </ac:grpSpMkLst>
        </pc:grpChg>
        <pc:picChg chg="del">
          <ac:chgData name="Sougata Samanta" userId="859b39873abc5816" providerId="LiveId" clId="{44ED12C2-05A7-463C-B2B0-837A24484435}" dt="2025-03-16T15:15:53.039" v="1" actId="478"/>
          <ac:picMkLst>
            <pc:docMk/>
            <pc:sldMk cId="3264746602" sldId="267"/>
            <ac:picMk id="2" creationId="{E7061194-629E-217E-3AC0-1A1E798FEA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amantasougata06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80795" y="2178957"/>
            <a:ext cx="687086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Power BI Driven Exhaustive Analysis on Indian Agriculture Sector</a:t>
            </a:r>
          </a:p>
          <a:p>
            <a:pPr algn="ctr"/>
            <a:endParaRPr lang="en-US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  <a:latin typeface="+mj-lt"/>
              </a:rPr>
              <a:t>Screenshot of Output:  </a:t>
            </a:r>
            <a:endParaRPr lang="en-IN" sz="3200" b="1" dirty="0">
              <a:solidFill>
                <a:srgbClr val="213163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D8E7F1-40DC-4880-5F2C-822109CB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90" y="1625740"/>
            <a:ext cx="4422052" cy="2486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AB201B-4603-D2A6-5770-8F85BB099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560909"/>
            <a:ext cx="4537362" cy="25510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FC556E-21A6-CF6B-74C8-68D039E28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91" y="4245554"/>
            <a:ext cx="4422051" cy="24861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1453D7-FE4A-5439-B661-05F231FC1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4213138"/>
            <a:ext cx="4537362" cy="255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  <a:latin typeface="+mj-lt"/>
              </a:rPr>
              <a:t>Conclusion:  </a:t>
            </a:r>
            <a:endParaRPr lang="en-IN" sz="3200" dirty="0">
              <a:solidFill>
                <a:srgbClr val="21316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EB645-1C8A-DAD2-B4F1-D9D98FB1E4AB}"/>
              </a:ext>
            </a:extLst>
          </p:cNvPr>
          <p:cNvSpPr txBox="1"/>
          <p:nvPr/>
        </p:nvSpPr>
        <p:spPr>
          <a:xfrm>
            <a:off x="290512" y="1739816"/>
            <a:ext cx="913923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Power BI provides a comprehensive view of agricultural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Enables data-driven decision-making for policymakers and stakeholders.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Potential for real-time updates and AI-driven future enhancements.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50531-D123-7D96-6E62-F05EB9BF3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E65B9C-AEB2-3964-87DC-60736C625ABC}"/>
              </a:ext>
            </a:extLst>
          </p:cNvPr>
          <p:cNvSpPr/>
          <p:nvPr/>
        </p:nvSpPr>
        <p:spPr>
          <a:xfrm>
            <a:off x="1866525" y="1296894"/>
            <a:ext cx="8487709" cy="4364318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NAME - </a:t>
            </a:r>
            <a:r>
              <a:rPr lang="en-IN" sz="3200" dirty="0">
                <a:solidFill>
                  <a:schemeClr val="tx1"/>
                </a:solidFill>
              </a:rPr>
              <a:t>SOUGATA SAMANTA</a:t>
            </a:r>
          </a:p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</a:rPr>
              <a:t>AICTE Internship Student Registration ID - 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STU6672fd509aad21718811984</a:t>
            </a:r>
            <a:endParaRPr lang="en-IN" sz="2800" dirty="0">
              <a:solidFill>
                <a:schemeClr val="tx1"/>
              </a:solidFill>
            </a:endParaRPr>
          </a:p>
          <a:p>
            <a:pPr algn="ctr"/>
            <a:r>
              <a:rPr lang="en-IN" sz="3200" b="1" dirty="0">
                <a:solidFill>
                  <a:schemeClr val="tx1"/>
                </a:solidFill>
              </a:rPr>
              <a:t>College Name - </a:t>
            </a:r>
            <a:r>
              <a:rPr lang="en-US" sz="3200" i="0" dirty="0">
                <a:solidFill>
                  <a:srgbClr val="1F1F1F"/>
                </a:solidFill>
                <a:effectLst/>
              </a:rPr>
              <a:t>Guru Nanak Institute of Technology</a:t>
            </a:r>
          </a:p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</a:rPr>
              <a:t>Email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 - </a:t>
            </a:r>
            <a:r>
              <a:rPr lang="en-IN" sz="2800" b="0" i="0" dirty="0">
                <a:solidFill>
                  <a:srgbClr val="333333"/>
                </a:solidFill>
                <a:effectLst/>
                <a:hlinkClick r:id="rId2"/>
              </a:rPr>
              <a:t>samantasougata06@gmail.com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4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345439" y="996621"/>
            <a:ext cx="4006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  <a:latin typeface="+mj-lt"/>
              </a:rPr>
              <a:t>Learning Objectives</a:t>
            </a:r>
            <a:endParaRPr lang="en-IN" sz="2800" dirty="0">
              <a:solidFill>
                <a:srgbClr val="213163"/>
              </a:solidFill>
              <a:latin typeface="+mj-lt"/>
            </a:endParaRPr>
          </a:p>
        </p:txBody>
      </p: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BBF81-09EC-E8CF-CE17-E34BE18EE51F}"/>
              </a:ext>
            </a:extLst>
          </p:cNvPr>
          <p:cNvSpPr txBox="1"/>
          <p:nvPr/>
        </p:nvSpPr>
        <p:spPr>
          <a:xfrm>
            <a:off x="345439" y="1639664"/>
            <a:ext cx="699008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Understand agricultural production trends in India.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Analyze crop yield and state-wise production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Develop interactive Power BI dashboards for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Identify top-performing crops and states using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9EDE3-EDAB-BE44-BF21-1A649F2A4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673919-4F74-1BF3-5253-469EA56545CE}"/>
              </a:ext>
            </a:extLst>
          </p:cNvPr>
          <p:cNvSpPr txBox="1"/>
          <p:nvPr/>
        </p:nvSpPr>
        <p:spPr>
          <a:xfrm>
            <a:off x="135834" y="1067664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  <a:latin typeface="+mj-lt"/>
              </a:rPr>
              <a:t>T</a:t>
            </a:r>
            <a:r>
              <a:rPr lang="en-IN" sz="3200" b="1" dirty="0" err="1">
                <a:solidFill>
                  <a:srgbClr val="213163"/>
                </a:solidFill>
                <a:latin typeface="+mj-lt"/>
              </a:rPr>
              <a:t>ools</a:t>
            </a:r>
            <a:r>
              <a:rPr lang="en-IN" sz="3200" b="1" dirty="0">
                <a:solidFill>
                  <a:srgbClr val="213163"/>
                </a:solidFill>
                <a:latin typeface="+mj-lt"/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FE53F-4B45-0003-8A7B-0DC27AF699B6}"/>
              </a:ext>
            </a:extLst>
          </p:cNvPr>
          <p:cNvSpPr txBox="1"/>
          <p:nvPr/>
        </p:nvSpPr>
        <p:spPr>
          <a:xfrm>
            <a:off x="662941" y="1691640"/>
            <a:ext cx="80705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Tools: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Power BI, Power Query Editor (PQE)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Technologies: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Data Cleaning, Data Visualization, Filtering &amp; Slicers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Data Source: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CSV dataset.</a:t>
            </a:r>
          </a:p>
        </p:txBody>
      </p:sp>
      <p:pic>
        <p:nvPicPr>
          <p:cNvPr id="2050" name="Picture 2" descr="Tools and technologies that you must get for your IT business">
            <a:extLst>
              <a:ext uri="{FF2B5EF4-FFF2-40B4-BE49-F238E27FC236}">
                <a16:creationId xmlns:a16="http://schemas.microsoft.com/office/drawing/2014/main" id="{19B42C84-204D-53AC-D835-A2AB42BBA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46" y="2313816"/>
            <a:ext cx="4708394" cy="31249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95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  <a:latin typeface="+mj-lt"/>
              </a:rPr>
              <a:t>Key Methodology </a:t>
            </a:r>
            <a:endParaRPr lang="en-IN" sz="3200" dirty="0">
              <a:solidFill>
                <a:srgbClr val="21316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71C0E-7E8F-9061-D191-B82889DA48C3}"/>
              </a:ext>
            </a:extLst>
          </p:cNvPr>
          <p:cNvSpPr txBox="1"/>
          <p:nvPr/>
        </p:nvSpPr>
        <p:spPr>
          <a:xfrm>
            <a:off x="533400" y="1795395"/>
            <a:ext cx="9791700" cy="4814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Data Collection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- Import agricultural dataset into Power BI.</a:t>
            </a:r>
          </a:p>
          <a:p>
            <a:pPr>
              <a:buFont typeface="+mj-lt"/>
              <a:buAutoNum type="arabicPeriod"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Data Preprocessing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- Handle null values, rename columns, remove unnecessary data.</a:t>
            </a:r>
          </a:p>
          <a:p>
            <a:pPr>
              <a:buFont typeface="+mj-lt"/>
              <a:buAutoNum type="arabicPeriod"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Data Visualization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- Create slicers, charts, and interactive dashboards.</a:t>
            </a:r>
          </a:p>
          <a:p>
            <a:pPr>
              <a:buFont typeface="+mj-lt"/>
              <a:buAutoNum type="arabicPeriod"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Analysis &amp; Insights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- Identify top crops, top states, and predict trends.</a:t>
            </a:r>
          </a:p>
        </p:txBody>
      </p:sp>
      <p:pic>
        <p:nvPicPr>
          <p:cNvPr id="5122" name="Picture 2" descr="Methodology Images – Browse 87,673 Stock Photos, Vectors, and Video | Adobe  Stock">
            <a:extLst>
              <a:ext uri="{FF2B5EF4-FFF2-40B4-BE49-F238E27FC236}">
                <a16:creationId xmlns:a16="http://schemas.microsoft.com/office/drawing/2014/main" id="{E9B31A93-1CCA-E005-ECAE-CD678F003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2782691"/>
            <a:ext cx="2641600" cy="14859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253E-27B6-548E-A0B2-CAE028B06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5EB00A-3F19-E50B-0708-57337D9A0E5A}"/>
              </a:ext>
            </a:extLst>
          </p:cNvPr>
          <p:cNvSpPr txBox="1"/>
          <p:nvPr/>
        </p:nvSpPr>
        <p:spPr>
          <a:xfrm>
            <a:off x="268356" y="1014656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  <a:latin typeface="+mj-lt"/>
              </a:rPr>
              <a:t>Methodology</a:t>
            </a:r>
            <a:endParaRPr lang="en-IN" sz="3200" dirty="0">
              <a:solidFill>
                <a:srgbClr val="213163"/>
              </a:solidFill>
              <a:latin typeface="+mj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572ED9-11C7-16E4-5213-84E799631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6" y="2006785"/>
            <a:ext cx="1144739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Connecting to Data Source: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Import CSV file apy_1.csv into Power BI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Understand data structure (Rows: 73,827, Columns: 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Data Preprocessing in Power Query Editor (PQE):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Replace null values in Production column with 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Rename Columns: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Area → Area (Hectares)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Production → Production (Tons)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Remove unnecessary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3077" name="Picture 5" descr="1,455 Methodology Research Stock Photos - Free &amp; Royalty-Free Stock Photos  from Dreamstime">
            <a:extLst>
              <a:ext uri="{FF2B5EF4-FFF2-40B4-BE49-F238E27FC236}">
                <a16:creationId xmlns:a16="http://schemas.microsoft.com/office/drawing/2014/main" id="{65481361-3647-C384-1C9A-3733804E4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79" y="1069143"/>
            <a:ext cx="3361765" cy="1857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7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+mj-lt"/>
              </a:rPr>
              <a:t>Dataset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031D3-8339-61B6-C270-CDF56B38F64B}"/>
              </a:ext>
            </a:extLst>
          </p:cNvPr>
          <p:cNvSpPr txBox="1"/>
          <p:nvPr/>
        </p:nvSpPr>
        <p:spPr>
          <a:xfrm>
            <a:off x="261730" y="1639186"/>
            <a:ext cx="80250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Original Dataset: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73,827 rows, 8 columns.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Processed Dataset: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7 columns, 73,827 rows.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Data Cleaning Steps:</a:t>
            </a:r>
            <a:endParaRPr lang="en-IN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Replaced null values in production column with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Renamed columns for better clarity.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Removed unnecessary serial number column.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  <a:latin typeface="+mj-lt"/>
              </a:rPr>
              <a:t>Problem Statement:  </a:t>
            </a:r>
            <a:endParaRPr lang="en-IN" sz="2800" b="1" dirty="0">
              <a:solidFill>
                <a:srgbClr val="21316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93346-6183-DFCF-085F-8B647639A27D}"/>
              </a:ext>
            </a:extLst>
          </p:cNvPr>
          <p:cNvSpPr txBox="1"/>
          <p:nvPr/>
        </p:nvSpPr>
        <p:spPr>
          <a:xfrm>
            <a:off x="489856" y="1771715"/>
            <a:ext cx="779572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The Indian agriculture sector generates vast amounts of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Lack of structured insights affects decision-making.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Need for an interactive and visual analytics tool to analyze trends.</a:t>
            </a:r>
          </a:p>
        </p:txBody>
      </p:sp>
      <p:pic>
        <p:nvPicPr>
          <p:cNvPr id="1026" name="Picture 2" descr="Problem Statement Images – Browse 31,688 Stock Photos, Vectors, and Video |  Adobe Stock">
            <a:extLst>
              <a:ext uri="{FF2B5EF4-FFF2-40B4-BE49-F238E27FC236}">
                <a16:creationId xmlns:a16="http://schemas.microsoft.com/office/drawing/2014/main" id="{454435E5-CEF5-4A4F-9801-A6DC035A6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610" y="2508806"/>
            <a:ext cx="3836534" cy="25576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5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50897-EA3C-D875-8E14-B7615C59A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4043F-FF12-84D8-E84E-802B8BC30153}"/>
              </a:ext>
            </a:extLst>
          </p:cNvPr>
          <p:cNvSpPr txBox="1"/>
          <p:nvPr/>
        </p:nvSpPr>
        <p:spPr>
          <a:xfrm>
            <a:off x="255104" y="105441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  <a:latin typeface="+mj-lt"/>
              </a:rPr>
              <a:t>Solution:  </a:t>
            </a:r>
            <a:endParaRPr lang="en-IN" sz="3200" b="1" dirty="0">
              <a:solidFill>
                <a:srgbClr val="21316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E17BC-BAFD-9BDA-F801-32BEE3FFD2DE}"/>
              </a:ext>
            </a:extLst>
          </p:cNvPr>
          <p:cNvSpPr txBox="1"/>
          <p:nvPr/>
        </p:nvSpPr>
        <p:spPr>
          <a:xfrm>
            <a:off x="261730" y="1639186"/>
            <a:ext cx="785357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Power BI used to structure and visualize large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Key performance indicators (KPIs) identified for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Various charts and dashboards created for insights.</a:t>
            </a:r>
          </a:p>
        </p:txBody>
      </p:sp>
      <p:pic>
        <p:nvPicPr>
          <p:cNvPr id="6150" name="Picture 6" descr="Sometimes &quot;solutions&quot; can be just as &quot;problematic&quot;... — GPE Stratagem">
            <a:extLst>
              <a:ext uri="{FF2B5EF4-FFF2-40B4-BE49-F238E27FC236}">
                <a16:creationId xmlns:a16="http://schemas.microsoft.com/office/drawing/2014/main" id="{248F3C40-9228-C6D7-BF26-C235D7F28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056" y="1857375"/>
            <a:ext cx="3660321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84881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122</TotalTime>
  <Words>360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Sougata Samanta</cp:lastModifiedBy>
  <cp:revision>4</cp:revision>
  <dcterms:created xsi:type="dcterms:W3CDTF">2024-12-31T09:40:01Z</dcterms:created>
  <dcterms:modified xsi:type="dcterms:W3CDTF">2025-03-16T15:23:42Z</dcterms:modified>
</cp:coreProperties>
</file>