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thwell, Samantha" initials="BS" lastIdx="1" clrIdx="0">
    <p:extLst>
      <p:ext uri="{19B8F6BF-5375-455C-9EA6-DF929625EA0E}">
        <p15:presenceInfo xmlns:p15="http://schemas.microsoft.com/office/powerpoint/2012/main" userId="Bothwell, Samant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4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35FBEA-EF9C-454D-B1C8-378609B2EDF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C70E-45CF-4216-94A4-BE3A67A81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Nutrition and Exercise Incentive on Weekly Weight Loss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1869F-B95E-45C2-9834-97F704557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Samantha Bothwell | BIOS 6624 | December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5919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42C-1B77-4F38-BE9D-BA8E6CAC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98B1-0520-4081-B673-A1992FF0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3811" cy="434200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Individuals who classified as overweight or obese were enrolled into the study to understand factors that contribute to weight loss.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Participants were asked to step on 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scale once a day over the course of the study.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 the study, there are 3 cohorts. These cohorts indicate participants who started the study around the same time.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ongoing study so data for Cohort 3 is not complete.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Cohorts 2 and 3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overlapped with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Cohort 1 was sampled completely before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66AD-595F-4FA8-98C9-1608E689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63" y="751411"/>
            <a:ext cx="5839693" cy="53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7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548B-5C78-4168-88C2-0B06E9A8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7927-55AD-4639-AE87-C3897DC7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research questions of interest are : 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trajectory of weight over the duration of time in the study?</a:t>
            </a:r>
          </a:p>
          <a:p>
            <a:pPr lvl="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Functional Principal Components Analysis to create smoothed functions of weight over time in the study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relationship between month of study and weight loss, when accounting for sex and race? </a:t>
            </a:r>
          </a:p>
          <a:p>
            <a:pPr lvl="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 a Linear Mixed Model, accounting for sex, race, age and month of study</a:t>
            </a:r>
          </a:p>
          <a:p>
            <a:pPr lvl="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points are equally spaced, so we used an AR(1) structure. </a:t>
            </a:r>
          </a:p>
          <a:p>
            <a:pPr lvl="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intercept for Partici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DCE-438B-44E6-8CC6-709B2D64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BDD3-9A5F-4445-8F57-2305B63C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received was already cleaned for prior analysis. </a:t>
            </a:r>
          </a:p>
          <a:p>
            <a:pPr marL="201168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subjects had family members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scale. Values were removed if believed to be from a different person. 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participant was missing age, race and sex information and was removed. </a:t>
            </a:r>
          </a:p>
          <a:p>
            <a:pPr marL="201168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cohorts started at the same time but ended at different times. For consistency, we truncated data to a year. </a:t>
            </a:r>
          </a:p>
          <a:p>
            <a:pPr lvl="3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Cohort 3 still does not have a full year of data due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0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67A-90FF-41EB-8855-100283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B450-6C74-47C5-843A-C0D46CB7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participants tried to measure weight once a week. We measure weight by week averages. 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participants who had &gt; 50% missing data were removed.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removed, the mean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missing data per person 8.1% (11.9%).</a:t>
            </a:r>
          </a:p>
        </p:txBody>
      </p:sp>
    </p:spTree>
    <p:extLst>
      <p:ext uri="{BB962C8B-B14F-4D97-AF65-F5344CB8AC3E}">
        <p14:creationId xmlns:p14="http://schemas.microsoft.com/office/powerpoint/2010/main" val="254338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DD3-8D85-4267-ACDE-CBE2D7F7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Trajectories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5A3DF-52BD-42D2-B89E-07A8986F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94" y="1832610"/>
            <a:ext cx="7567612" cy="44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925E-0A7E-4593-AB61-DB7F6F45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7336"/>
            <a:ext cx="10058400" cy="9300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LMM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B5F83D-57B2-4466-8E0E-D0AF686F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2298"/>
              </p:ext>
            </p:extLst>
          </p:nvPr>
        </p:nvGraphicFramePr>
        <p:xfrm>
          <a:off x="1269962" y="1860166"/>
          <a:ext cx="4473890" cy="3603377"/>
        </p:xfrm>
        <a:graphic>
          <a:graphicData uri="http://schemas.openxmlformats.org/drawingml/2006/table">
            <a:tbl>
              <a:tblPr firstRow="1" firstCol="1" bandRow="1"/>
              <a:tblGrid>
                <a:gridCol w="1056335">
                  <a:extLst>
                    <a:ext uri="{9D8B030D-6E8A-4147-A177-3AD203B41FA5}">
                      <a16:colId xmlns:a16="http://schemas.microsoft.com/office/drawing/2014/main" val="4094501400"/>
                    </a:ext>
                  </a:extLst>
                </a:gridCol>
                <a:gridCol w="869923">
                  <a:extLst>
                    <a:ext uri="{9D8B030D-6E8A-4147-A177-3AD203B41FA5}">
                      <a16:colId xmlns:a16="http://schemas.microsoft.com/office/drawing/2014/main" val="1797975893"/>
                    </a:ext>
                  </a:extLst>
                </a:gridCol>
                <a:gridCol w="745648">
                  <a:extLst>
                    <a:ext uri="{9D8B030D-6E8A-4147-A177-3AD203B41FA5}">
                      <a16:colId xmlns:a16="http://schemas.microsoft.com/office/drawing/2014/main" val="337431183"/>
                    </a:ext>
                  </a:extLst>
                </a:gridCol>
                <a:gridCol w="497099">
                  <a:extLst>
                    <a:ext uri="{9D8B030D-6E8A-4147-A177-3AD203B41FA5}">
                      <a16:colId xmlns:a16="http://schemas.microsoft.com/office/drawing/2014/main" val="862018943"/>
                    </a:ext>
                  </a:extLst>
                </a:gridCol>
                <a:gridCol w="621374">
                  <a:extLst>
                    <a:ext uri="{9D8B030D-6E8A-4147-A177-3AD203B41FA5}">
                      <a16:colId xmlns:a16="http://schemas.microsoft.com/office/drawing/2014/main" val="444325536"/>
                    </a:ext>
                  </a:extLst>
                </a:gridCol>
                <a:gridCol w="683511">
                  <a:extLst>
                    <a:ext uri="{9D8B030D-6E8A-4147-A177-3AD203B41FA5}">
                      <a16:colId xmlns:a16="http://schemas.microsoft.com/office/drawing/2014/main" val="725117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b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 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 &gt; |t|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63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263.38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17.7715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2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38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-9.9270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8.5340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012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-17.7647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8.1560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65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 = Female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-32.0494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7.8911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6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41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-34.4044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14.5890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26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Black/African American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20.2079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12.4147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726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-6.8846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18.8662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357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-1.0985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0.05880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-18.68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82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Week*Week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3010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656CA6-4C10-46F2-A137-7F4043DE9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36963"/>
              </p:ext>
            </p:extLst>
          </p:nvPr>
        </p:nvGraphicFramePr>
        <p:xfrm>
          <a:off x="7015518" y="4679099"/>
          <a:ext cx="3906520" cy="1302833"/>
        </p:xfrm>
        <a:graphic>
          <a:graphicData uri="http://schemas.openxmlformats.org/drawingml/2006/table">
            <a:tbl>
              <a:tblPr firstRow="1" firstCol="1" bandRow="1"/>
              <a:tblGrid>
                <a:gridCol w="1120140">
                  <a:extLst>
                    <a:ext uri="{9D8B030D-6E8A-4147-A177-3AD203B41FA5}">
                      <a16:colId xmlns:a16="http://schemas.microsoft.com/office/drawing/2014/main" val="168114584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4960775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55866709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188453222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465904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 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 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 &gt; 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2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654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54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9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259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348.97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28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*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54290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FA79385-EE1C-4E33-A01D-EA707162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93" y="743040"/>
            <a:ext cx="5207937" cy="38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8953-94C7-411F-B58F-5880D75E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12AD-7A59-48C7-AFAD-8FBA7BB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/>
            <a:r>
              <a:rPr lang="en-US" dirty="0"/>
              <a:t>Missing data </a:t>
            </a:r>
          </a:p>
          <a:p>
            <a:pPr marL="578358" lvl="1" indent="-285750"/>
            <a:endParaRPr lang="en-US" dirty="0"/>
          </a:p>
          <a:p>
            <a:pPr marL="578358" lvl="1" indent="-285750"/>
            <a:r>
              <a:rPr lang="en-US" dirty="0"/>
              <a:t>The effect of age </a:t>
            </a:r>
          </a:p>
          <a:p>
            <a:pPr marL="578358" lvl="1" indent="-285750"/>
            <a:endParaRPr lang="en-US" dirty="0"/>
          </a:p>
          <a:p>
            <a:pPr marL="578358" lvl="1" indent="-285750"/>
            <a:r>
              <a:rPr lang="en-US" dirty="0"/>
              <a:t>We do not yet have intervention information</a:t>
            </a:r>
          </a:p>
          <a:p>
            <a:pPr marL="578358" lvl="1" indent="-285750"/>
            <a:endParaRPr lang="en-US" dirty="0"/>
          </a:p>
          <a:p>
            <a:pPr marL="578358" lvl="1" indent="-285750"/>
            <a:r>
              <a:rPr lang="en-US" dirty="0"/>
              <a:t>This is an ongoing study, so some data was incomplete</a:t>
            </a:r>
          </a:p>
        </p:txBody>
      </p:sp>
    </p:spTree>
    <p:extLst>
      <p:ext uri="{BB962C8B-B14F-4D97-AF65-F5344CB8AC3E}">
        <p14:creationId xmlns:p14="http://schemas.microsoft.com/office/powerpoint/2010/main" val="2699403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2447</TotalTime>
  <Words>529</Words>
  <Application>Microsoft Office PowerPoint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Effect of Nutrition and Exercise Incentive on Weekly Weight Loss  </vt:lpstr>
      <vt:lpstr>Data Summary</vt:lpstr>
      <vt:lpstr>Goals And Analysis</vt:lpstr>
      <vt:lpstr>Data Cleaning</vt:lpstr>
      <vt:lpstr>Missing Data</vt:lpstr>
      <vt:lpstr>Weight Trajectories</vt:lpstr>
      <vt:lpstr>LMM Analysis</vt:lpstr>
      <vt:lpstr>Challenges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Weights</dc:title>
  <dc:creator>Bothwell, Samantha</dc:creator>
  <cp:lastModifiedBy>Samantha Bothwell</cp:lastModifiedBy>
  <cp:revision>19</cp:revision>
  <dcterms:created xsi:type="dcterms:W3CDTF">2020-11-30T22:12:54Z</dcterms:created>
  <dcterms:modified xsi:type="dcterms:W3CDTF">2020-12-02T17:21:16Z</dcterms:modified>
</cp:coreProperties>
</file>