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thwell, Samantha" initials="BS" lastIdx="1" clrIdx="0">
    <p:extLst>
      <p:ext uri="{19B8F6BF-5375-455C-9EA6-DF929625EA0E}">
        <p15:presenceInfo xmlns:p15="http://schemas.microsoft.com/office/powerpoint/2012/main" userId="Bothwell, Samanth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FBEA-EF9C-454D-B1C8-378609B2EDF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9297-B6A8-4D1D-9637-34EA4F913A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16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FBEA-EF9C-454D-B1C8-378609B2EDF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9297-B6A8-4D1D-9637-34EA4F91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6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FBEA-EF9C-454D-B1C8-378609B2EDF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9297-B6A8-4D1D-9637-34EA4F91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13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FBEA-EF9C-454D-B1C8-378609B2EDF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9297-B6A8-4D1D-9637-34EA4F91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0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FBEA-EF9C-454D-B1C8-378609B2EDF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9297-B6A8-4D1D-9637-34EA4F913A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48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FBEA-EF9C-454D-B1C8-378609B2EDF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9297-B6A8-4D1D-9637-34EA4F91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7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FBEA-EF9C-454D-B1C8-378609B2EDF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9297-B6A8-4D1D-9637-34EA4F91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90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FBEA-EF9C-454D-B1C8-378609B2EDF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9297-B6A8-4D1D-9637-34EA4F91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8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FBEA-EF9C-454D-B1C8-378609B2EDF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9297-B6A8-4D1D-9637-34EA4F91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7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B35FBEA-EF9C-454D-B1C8-378609B2EDF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949297-B6A8-4D1D-9637-34EA4F91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13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FBEA-EF9C-454D-B1C8-378609B2EDF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9297-B6A8-4D1D-9637-34EA4F91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1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B35FBEA-EF9C-454D-B1C8-378609B2EDF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8949297-B6A8-4D1D-9637-34EA4F913A9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634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7C70E-45CF-4216-94A4-BE3A67A818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Weights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21869F-B95E-45C2-9834-97F7045575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Samantha Bothwell | BIOS 6624 | December 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59193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A42C-1B77-4F38-BE9D-BA8E6CAC7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698B1-0520-4081-B673-A1992FF09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193811" cy="4342002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Individuals who classified as overweight or obese were enrolled into the study to understand factors that contribute to weight loss. </a:t>
            </a:r>
          </a:p>
          <a:p>
            <a:pPr lvl="1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Participants were asked to step on a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bluetooth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scale once a day over the course of the study. </a:t>
            </a:r>
          </a:p>
          <a:p>
            <a:pPr lvl="1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Within the study, there are 3 cohorts. These cohorts indicate participants who started the study around the same time.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is an ongoing study so data for Cohort 3 is not complete.</a:t>
            </a:r>
          </a:p>
          <a:p>
            <a:pPr lvl="1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Cohorts 2 and 3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overlapped with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Covid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Cohort 1 was sampled completely before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Covid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97A75A-17B4-40AB-B17E-F698BEC30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291" y="605245"/>
            <a:ext cx="5631389" cy="558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7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548B-5C78-4168-88C2-0B06E9A83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37927-55AD-4639-AE87-C3897DC7D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research questions of interest are : </a:t>
            </a:r>
          </a:p>
          <a:p>
            <a:pPr lvl="3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trajectory of weight over the duration of time in the study?</a:t>
            </a:r>
          </a:p>
          <a:p>
            <a:pPr lvl="5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Used Functional Principal Components Analysis to create smoothed functions of weight over time in the study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3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there a relationship between month of study and weight loss, when accounting for sex and race? </a:t>
            </a:r>
          </a:p>
          <a:p>
            <a:pPr lvl="5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Fit a Linear Mixed Model, accounting for sex, race, age and month of study</a:t>
            </a:r>
          </a:p>
          <a:p>
            <a:pPr lvl="5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points are equally spaced so we used an AR(1) structure.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616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A8DCE-438B-44E6-8CC6-709B2D643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7BDD3-9A5F-4445-8F57-2305B63C1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data received was already cleaned for prior analysis. </a:t>
            </a:r>
          </a:p>
          <a:p>
            <a:pPr lvl="1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Some subjects had family members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the scale. Values were removed if believed to be from a different person. </a:t>
            </a:r>
          </a:p>
          <a:p>
            <a:pPr lvl="1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One participant was missing age, race and sex information and was removed.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 cohorts started at the same time but ended at different times. For consistency, we truncated data to a year. </a:t>
            </a:r>
          </a:p>
          <a:p>
            <a:pPr lvl="3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Cohort 3 still does not have a full year of data due to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Covid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lvl="1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account for the effect of month on weight loss, we used the date variable to determine which month the measurement fell into. 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207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067A-90FF-41EB-8855-100283E7C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1B450-6C74-47C5-843A-C0D46CB76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8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DDD3-8D85-4267-ACDE-CBE2D7F7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Trajectories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65BA07-D083-4544-B354-A07E2144189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2122" y="1846263"/>
            <a:ext cx="786808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27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0925E-0A7E-4593-AB61-DB7F6F458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07336"/>
            <a:ext cx="10058400" cy="93002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Mixed Model Analysis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730BEE-C844-4B85-AF2E-FB1AD5E79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898757"/>
              </p:ext>
            </p:extLst>
          </p:nvPr>
        </p:nvGraphicFramePr>
        <p:xfrm>
          <a:off x="7323342" y="1861647"/>
          <a:ext cx="3832338" cy="4333910"/>
        </p:xfrm>
        <a:graphic>
          <a:graphicData uri="http://schemas.openxmlformats.org/drawingml/2006/table">
            <a:tbl>
              <a:tblPr firstRow="1" firstCol="1" bandRow="1"/>
              <a:tblGrid>
                <a:gridCol w="904858">
                  <a:extLst>
                    <a:ext uri="{9D8B030D-6E8A-4147-A177-3AD203B41FA5}">
                      <a16:colId xmlns:a16="http://schemas.microsoft.com/office/drawing/2014/main" val="1348821168"/>
                    </a:ext>
                  </a:extLst>
                </a:gridCol>
                <a:gridCol w="745177">
                  <a:extLst>
                    <a:ext uri="{9D8B030D-6E8A-4147-A177-3AD203B41FA5}">
                      <a16:colId xmlns:a16="http://schemas.microsoft.com/office/drawing/2014/main" val="1260155849"/>
                    </a:ext>
                  </a:extLst>
                </a:gridCol>
                <a:gridCol w="638723">
                  <a:extLst>
                    <a:ext uri="{9D8B030D-6E8A-4147-A177-3AD203B41FA5}">
                      <a16:colId xmlns:a16="http://schemas.microsoft.com/office/drawing/2014/main" val="992637996"/>
                    </a:ext>
                  </a:extLst>
                </a:gridCol>
                <a:gridCol w="425815">
                  <a:extLst>
                    <a:ext uri="{9D8B030D-6E8A-4147-A177-3AD203B41FA5}">
                      <a16:colId xmlns:a16="http://schemas.microsoft.com/office/drawing/2014/main" val="1510290913"/>
                    </a:ext>
                  </a:extLst>
                </a:gridCol>
                <a:gridCol w="532269">
                  <a:extLst>
                    <a:ext uri="{9D8B030D-6E8A-4147-A177-3AD203B41FA5}">
                      <a16:colId xmlns:a16="http://schemas.microsoft.com/office/drawing/2014/main" val="2665717206"/>
                    </a:ext>
                  </a:extLst>
                </a:gridCol>
                <a:gridCol w="585496">
                  <a:extLst>
                    <a:ext uri="{9D8B030D-6E8A-4147-A177-3AD203B41FA5}">
                      <a16:colId xmlns:a16="http://schemas.microsoft.com/office/drawing/2014/main" val="3943440014"/>
                    </a:ext>
                  </a:extLst>
                </a:gridCol>
              </a:tblGrid>
              <a:tr h="2962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Effect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Standard</a:t>
                      </a:r>
                      <a:br>
                        <a:rPr lang="en-US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Error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 Value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 &gt; |t|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4918804"/>
                  </a:ext>
                </a:extLst>
              </a:tr>
              <a:tr h="22408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Intercept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243.73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8.0060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30.44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&lt;.0001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811006"/>
                  </a:ext>
                </a:extLst>
              </a:tr>
              <a:tr h="1443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Cohort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7119513"/>
                  </a:ext>
                </a:extLst>
              </a:tr>
              <a:tr h="14436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Cohort 1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-6.6402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7.8774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-0.84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0.4017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8026260"/>
                  </a:ext>
                </a:extLst>
              </a:tr>
              <a:tr h="22408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Cohort 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-13.5468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7.6993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-1.76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0.0822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326713"/>
                  </a:ext>
                </a:extLst>
              </a:tr>
              <a:tr h="22408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Sex = Female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-29.7363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7.3467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-4.05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300309"/>
                  </a:ext>
                </a:extLst>
              </a:tr>
              <a:tr h="1443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Race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782734"/>
                  </a:ext>
                </a:extLst>
              </a:tr>
              <a:tr h="14436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Asian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-35.0862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14.0876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-2.49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0.0147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110027"/>
                  </a:ext>
                </a:extLst>
              </a:tr>
              <a:tr h="29623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Black/African American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22.1371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11.8563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1.87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0.0654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993716"/>
                  </a:ext>
                </a:extLst>
              </a:tr>
              <a:tr h="22408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Other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-6.2564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17.7543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-0.35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0.7254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512630"/>
                  </a:ext>
                </a:extLst>
              </a:tr>
              <a:tr h="22408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Days in Study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-0.06345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0.0087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15E3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-7.28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&lt;.0001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492984"/>
                  </a:ext>
                </a:extLst>
              </a:tr>
              <a:tr h="1443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Month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069445"/>
                  </a:ext>
                </a:extLst>
              </a:tr>
              <a:tr h="14436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Jan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0.3610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0.2236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1.61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0.1068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27768"/>
                  </a:ext>
                </a:extLst>
              </a:tr>
              <a:tr h="14436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Feb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-0.1148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0.2905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-0.40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0.6927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747692"/>
                  </a:ext>
                </a:extLst>
              </a:tr>
              <a:tr h="14436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-0.0625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0.3355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-0.19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0.8524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941208"/>
                  </a:ext>
                </a:extLst>
              </a:tr>
              <a:tr h="14436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-0.2761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0.3692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-0.75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0.4548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3552329"/>
                  </a:ext>
                </a:extLst>
              </a:tr>
              <a:tr h="14436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May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-0.6381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0.4047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-1.58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0.1153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0863568"/>
                  </a:ext>
                </a:extLst>
              </a:tr>
              <a:tr h="14436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Jun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-0.8124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0.4179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-1.94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0.0523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268254"/>
                  </a:ext>
                </a:extLst>
              </a:tr>
              <a:tr h="14436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Jul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-0.5340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0.4182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-1.28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0.2020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0489048"/>
                  </a:ext>
                </a:extLst>
              </a:tr>
              <a:tr h="14436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-1.1282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0.4016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-2.81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0.0051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125690"/>
                  </a:ext>
                </a:extLst>
              </a:tr>
              <a:tr h="14436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Sep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-0.5131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0.3629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-1.41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0.1579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476226"/>
                  </a:ext>
                </a:extLst>
              </a:tr>
              <a:tr h="14436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Oct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-0.6813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0.2977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-2.29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0.0224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289011"/>
                  </a:ext>
                </a:extLst>
              </a:tr>
              <a:tr h="14436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Nov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-0.6385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0.2159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-2.96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0.0032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2" marR="638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14401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CC5CF2-B018-4E7A-878E-A58543C7C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273065"/>
              </p:ext>
            </p:extLst>
          </p:nvPr>
        </p:nvGraphicFramePr>
        <p:xfrm>
          <a:off x="3534200" y="5120641"/>
          <a:ext cx="3433445" cy="930024"/>
        </p:xfrm>
        <a:graphic>
          <a:graphicData uri="http://schemas.openxmlformats.org/drawingml/2006/table">
            <a:tbl>
              <a:tblPr firstRow="1" firstCol="1" bandRow="1"/>
              <a:tblGrid>
                <a:gridCol w="956310">
                  <a:extLst>
                    <a:ext uri="{9D8B030D-6E8A-4147-A177-3AD203B41FA5}">
                      <a16:colId xmlns:a16="http://schemas.microsoft.com/office/drawing/2014/main" val="3573444631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4194016944"/>
                    </a:ext>
                  </a:extLst>
                </a:gridCol>
                <a:gridCol w="621030">
                  <a:extLst>
                    <a:ext uri="{9D8B030D-6E8A-4147-A177-3AD203B41FA5}">
                      <a16:colId xmlns:a16="http://schemas.microsoft.com/office/drawing/2014/main" val="575828088"/>
                    </a:ext>
                  </a:extLst>
                </a:gridCol>
                <a:gridCol w="628015">
                  <a:extLst>
                    <a:ext uri="{9D8B030D-6E8A-4147-A177-3AD203B41FA5}">
                      <a16:colId xmlns:a16="http://schemas.microsoft.com/office/drawing/2014/main" val="2995840798"/>
                    </a:ext>
                  </a:extLst>
                </a:gridCol>
                <a:gridCol w="558165">
                  <a:extLst>
                    <a:ext uri="{9D8B030D-6E8A-4147-A177-3AD203B41FA5}">
                      <a16:colId xmlns:a16="http://schemas.microsoft.com/office/drawing/2014/main" val="1435319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Effect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 DF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 DF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 Value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 &gt; 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994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Cohort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0.2183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30191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16.38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322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396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Days in Study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15E3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52.96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&lt;.0001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662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597304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66A14AD-691E-4AB8-BDE8-8120773E8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004856" cy="314351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37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1BC41-1471-40DC-AB62-0A2E715B1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to do about Age?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80C62-E5BE-41B5-9883-0DB08223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594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A3F9B-F804-4385-A044-4FC049055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66BC3-34F2-4BD0-9D91-AC9B6FAA4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Data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age </a:t>
            </a:r>
          </a:p>
        </p:txBody>
      </p:sp>
    </p:spTree>
    <p:extLst>
      <p:ext uri="{BB962C8B-B14F-4D97-AF65-F5344CB8AC3E}">
        <p14:creationId xmlns:p14="http://schemas.microsoft.com/office/powerpoint/2010/main" val="15800208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1076</TotalTime>
  <Words>559</Words>
  <Application>Microsoft Office PowerPoint</Application>
  <PresentationFormat>Widescreen</PresentationFormat>
  <Paragraphs>202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Times New Roman</vt:lpstr>
      <vt:lpstr>Retrospect</vt:lpstr>
      <vt:lpstr>Daily Weights </vt:lpstr>
      <vt:lpstr>Data Summary</vt:lpstr>
      <vt:lpstr>Goals And Analysis</vt:lpstr>
      <vt:lpstr>Data Cleaning</vt:lpstr>
      <vt:lpstr>Missing Data</vt:lpstr>
      <vt:lpstr>Weight Trajectories</vt:lpstr>
      <vt:lpstr>Mixed Model Analysis</vt:lpstr>
      <vt:lpstr>What to do about Age? </vt:lpstr>
      <vt:lpstr>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Daily Weights</dc:title>
  <dc:creator>Bothwell, Samantha</dc:creator>
  <cp:lastModifiedBy>Bothwell, Samantha</cp:lastModifiedBy>
  <cp:revision>6</cp:revision>
  <dcterms:created xsi:type="dcterms:W3CDTF">2020-11-30T22:12:54Z</dcterms:created>
  <dcterms:modified xsi:type="dcterms:W3CDTF">2020-12-01T16:16:13Z</dcterms:modified>
</cp:coreProperties>
</file>