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4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6F4"/>
    <a:srgbClr val="FFBB40"/>
    <a:srgbClr val="4040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655" autoAdjust="0"/>
  </p:normalViewPr>
  <p:slideViewPr>
    <p:cSldViewPr snapToGrid="0">
      <p:cViewPr>
        <p:scale>
          <a:sx n="67" d="100"/>
          <a:sy n="67" d="100"/>
        </p:scale>
        <p:origin x="1301" y="23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CF009-F514-064F-ACA7-AEDEB3BB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8A047-F936-6FCF-4D51-91F6F8184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DA7E4-7E9A-D6C7-DD69-15FBA680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0CA9-EB67-4233-4123-229D7776B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8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B01F-76C3-A119-89A3-DCD87D37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48C9D-6135-9EA2-6DDB-B1B3E4E089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69F67-9F22-132D-3716-5D4FFBFBC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7A691-BD11-6AC2-EDBE-82DE630EA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D169-99F9-5FF1-BAB0-82A6D084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0DAB4-DDBE-A85A-7234-96B3F1F20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94956-02CB-60BE-516C-29991B2A0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E815-49C5-5D8A-A4F6-3336D1CE3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F06C-7E60-B68A-0D34-CDFF9DED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775FB-F160-314C-5C16-83B44CCDF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05F20-51F1-3E45-B0AF-021BECF14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E604-9938-5D29-B1B9-D3F52915E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8C52-0859-1448-9D9F-789A4676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74050-FF4A-A3B0-A6B3-1F60EA390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F09BC-8966-372E-2244-379208123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2A68-DF30-19E3-213B-E370EFF7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D8B02-3D52-22E6-6672-5BABD672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211E5-7FAD-C70F-DE91-706683F82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CA6A6-669B-1EFE-5D4A-4364D3C3E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D7B8B-9218-9D4E-19B5-FE0A5461E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4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ACF6-2A06-A4F3-91ED-06270537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5659-A723-17D1-4A1C-BAA0D65229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D4D7B-1AB1-F840-F0E2-8CEBE6AD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51914-549D-B6D7-68DE-C7D5AE30F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5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0DEC9-4BF9-3ECD-8061-7BA97B3E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E2A80-3870-B427-7FAB-39EF91395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757D18-11A6-CED4-F685-2E0C35243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2D5F-DA8C-BF79-74A5-355A262EC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9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C2FA4-6EAF-667B-BAF5-4E534B720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3387C-129D-1CCA-B3BC-157F9ABAD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7FCBE-9A75-1411-61D8-1C1C9EBE0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1985-DDBE-37AA-903F-A2B9B1AC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14C67-40F1-2E55-5DFD-0E358D50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0A1126-D0A2-1129-06BF-7FFFC96B6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5B411B-AC80-42F9-8DA1-E37590DE9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A5547-1433-B1D9-7ABF-A95D2EBEC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4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40E0C-953D-F57E-DB43-7E9CD83DA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5D423-196E-62B0-DEAB-108B79E20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DA8F2F-035A-6308-CC1B-86D768234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211E9-49BA-B0A5-74A7-534959F0B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DAE86-3A94-094D-A60D-AF9658FC9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B0D41-04D1-632A-1114-FA05CA053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4A2F3-80F9-4504-EEEC-849108B3C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FE439-D2E8-0261-1003-8997C05B8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361" y="3557116"/>
            <a:ext cx="9127834" cy="3200400"/>
          </a:xfrm>
        </p:spPr>
        <p:txBody>
          <a:bodyPr anchor="ctr"/>
          <a:lstStyle/>
          <a:p>
            <a:pPr algn="r"/>
            <a:r>
              <a:rPr lang="en-US" sz="2800" dirty="0"/>
              <a:t>DSC 530: Exploratory Data Analysis</a:t>
            </a:r>
            <a:br>
              <a:rPr lang="en-US" sz="2800" dirty="0"/>
            </a:br>
            <a:r>
              <a:rPr lang="en-US" sz="1800" dirty="0"/>
              <a:t>Final Project - Samantha Rodriguez</a:t>
            </a:r>
            <a:br>
              <a:rPr lang="en-US" sz="1800" dirty="0"/>
            </a:br>
            <a:r>
              <a:rPr lang="en-US" sz="1800" dirty="0"/>
              <a:t>Professor Metzger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ADBFB-8A91-B50A-C2A1-B52BCDB4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3B048A0E-6E87-C4A8-BA6E-CF283523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7" y="568366"/>
            <a:ext cx="9953308" cy="572956"/>
          </a:xfrm>
        </p:spPr>
        <p:txBody>
          <a:bodyPr anchor="b">
            <a:normAutofit/>
          </a:bodyPr>
          <a:lstStyle/>
          <a:p>
            <a:r>
              <a:rPr lang="en-US" dirty="0"/>
              <a:t>Scatter plots – correlation &amp; Causation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EED5850-15AE-EDF2-738D-C88F66D0F4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F686B-5903-F311-9A75-B0612D20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7" y="1048810"/>
            <a:ext cx="5116249" cy="3212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2987D-9A4A-622B-EAB8-6FF959D26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85" y="1033812"/>
            <a:ext cx="5116249" cy="3242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AEB1EA-0896-E9FA-EAFD-6385D8D36004}"/>
              </a:ext>
            </a:extLst>
          </p:cNvPr>
          <p:cNvSpPr txBox="1"/>
          <p:nvPr/>
        </p:nvSpPr>
        <p:spPr>
          <a:xfrm>
            <a:off x="421420" y="4237208"/>
            <a:ext cx="4718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Pearson’s Correlation: -0.8110 | Covariance: -1.1450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4A74A-EDA4-2F20-539F-EBA89671C6B9}"/>
              </a:ext>
            </a:extLst>
          </p:cNvPr>
          <p:cNvSpPr txBox="1"/>
          <p:nvPr/>
        </p:nvSpPr>
        <p:spPr>
          <a:xfrm>
            <a:off x="6074425" y="4224745"/>
            <a:ext cx="4397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Pearson’s Correlation: -0.89875 | Covariance: -1.9089762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E4E3FDA-9806-DAD3-B939-FE10977B25A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9850" y="4514207"/>
            <a:ext cx="4895601" cy="101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Observe, when plotting these two variables using a scatter plot we see a downward trend as Sleep Duration decreases when Stress Levels increase.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744E7AB7-E14F-CCE8-60F5-71490B4FD4F6}"/>
              </a:ext>
            </a:extLst>
          </p:cNvPr>
          <p:cNvSpPr txBox="1">
            <a:spLocks/>
          </p:cNvSpPr>
          <p:nvPr/>
        </p:nvSpPr>
        <p:spPr>
          <a:xfrm>
            <a:off x="5968033" y="4514207"/>
            <a:ext cx="4895601" cy="101155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600" dirty="0"/>
              <a:t>The same can be said in this scenario, we see a downward trend as Quality of Sleep decreases when Stress Levels increase.</a:t>
            </a:r>
          </a:p>
          <a:p>
            <a:pPr marL="0" indent="0">
              <a:buFont typeface="+mj-lt"/>
              <a:buNone/>
            </a:pP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73AFE-A053-FFAB-CC18-4D49A6508525}"/>
              </a:ext>
            </a:extLst>
          </p:cNvPr>
          <p:cNvSpPr txBox="1"/>
          <p:nvPr/>
        </p:nvSpPr>
        <p:spPr>
          <a:xfrm>
            <a:off x="501430" y="5332332"/>
            <a:ext cx="5245955" cy="1323439"/>
          </a:xfrm>
          <a:prstGeom prst="rect">
            <a:avLst/>
          </a:prstGeom>
          <a:solidFill>
            <a:srgbClr val="C2E6F4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Pearson’s Correlation: We see a strong negative relationship, within the range of -1 &lt; r &lt; -0.7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Covariance: We see a negative covariance (direction) as stress level increases, sleep duration decreases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98554-9A7C-F681-FCCA-294CE9531138}"/>
              </a:ext>
            </a:extLst>
          </p:cNvPr>
          <p:cNvSpPr txBox="1"/>
          <p:nvPr/>
        </p:nvSpPr>
        <p:spPr>
          <a:xfrm>
            <a:off x="5968033" y="5309478"/>
            <a:ext cx="5122545" cy="1323439"/>
          </a:xfrm>
          <a:prstGeom prst="rect">
            <a:avLst/>
          </a:prstGeom>
          <a:solidFill>
            <a:srgbClr val="C2E6F4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Pearson’s Correlation: We can also see a strong negative relationship, within the range of -1 &lt; r &lt; -0.7</a:t>
            </a:r>
          </a:p>
          <a:p>
            <a:endParaRPr lang="en-US" sz="1600" dirty="0"/>
          </a:p>
          <a:p>
            <a:r>
              <a:rPr lang="en-US" sz="1600" dirty="0"/>
              <a:t>Covariance: We see a negative covariance (direction) as stress level increases, quality of sleep decreases</a:t>
            </a:r>
          </a:p>
        </p:txBody>
      </p:sp>
    </p:spTree>
    <p:extLst>
      <p:ext uri="{BB962C8B-B14F-4D97-AF65-F5344CB8AC3E}">
        <p14:creationId xmlns:p14="http://schemas.microsoft.com/office/powerpoint/2010/main" val="30091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D8E8-BCD3-4E66-D5BA-259B04E8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4C05F5DD-93C2-06E4-05AD-50FF4A87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Nonlinear Relationships – Polynomial REGRESSION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92352111-8E80-A42C-D87E-0A920EC6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452242"/>
            <a:ext cx="2722880" cy="35128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80" name="Content Placeholder 3">
            <a:extLst>
              <a:ext uri="{FF2B5EF4-FFF2-40B4-BE49-F238E27FC236}">
                <a16:creationId xmlns:a16="http://schemas.microsoft.com/office/drawing/2014/main" id="{1750FB1B-8BBE-9381-8A4A-45A8C24379F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883400"/>
            <a:ext cx="2722880" cy="29071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Adding the Quadratic fit, we observe yet the line is trending downward. This indicates still as stress levels increase, sleep duration will decrease.</a:t>
            </a:r>
          </a:p>
          <a:p>
            <a:pPr marL="0" indent="0">
              <a:buNone/>
            </a:pPr>
            <a:r>
              <a:rPr lang="en-US" dirty="0"/>
              <a:t>Although it’s relatively still linear, the subtle curve gives a more accurate picture of the nature of the relationship. It seems to further support the hypothesis.</a:t>
            </a:r>
          </a:p>
        </p:txBody>
      </p:sp>
      <p:pic>
        <p:nvPicPr>
          <p:cNvPr id="5" name="Content Placeholder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67F51458-76C8-52A8-9FCF-3B15EEB1916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662906" y="2103121"/>
            <a:ext cx="6697996" cy="4253228"/>
          </a:xfrm>
          <a:noFill/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1D3D9FF-C5A7-2BAF-A56D-57DC2F1F3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CB6A1-B883-1D34-D7B5-A292FC610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9EBFFCD5-8FF4-2D11-BA4C-7D87A71F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42" y="605516"/>
            <a:ext cx="9953308" cy="572956"/>
          </a:xfrm>
        </p:spPr>
        <p:txBody>
          <a:bodyPr anchor="b">
            <a:normAutofit/>
          </a:bodyPr>
          <a:lstStyle/>
          <a:p>
            <a:r>
              <a:rPr lang="en-US" dirty="0"/>
              <a:t>Hypothesis Testing – T-Statistic and P-Values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AA372BC-2462-0765-F58A-8998698385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29A6-C934-EAF1-6E81-3C6617C8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1386393"/>
            <a:ext cx="6400643" cy="2434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165E5-4709-902C-A7B4-A09E6BCB0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" y="4275647"/>
            <a:ext cx="6820794" cy="2263264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58729D4-0810-8EFF-C47F-68CAD784DBC3}"/>
              </a:ext>
            </a:extLst>
          </p:cNvPr>
          <p:cNvSpPr txBox="1">
            <a:spLocks/>
          </p:cNvSpPr>
          <p:nvPr/>
        </p:nvSpPr>
        <p:spPr>
          <a:xfrm>
            <a:off x="491491" y="3972958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Stress Levels vs Quality of Sleep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E76398F-A0F8-391D-7FB5-791440767BB1}"/>
              </a:ext>
            </a:extLst>
          </p:cNvPr>
          <p:cNvSpPr txBox="1">
            <a:spLocks/>
          </p:cNvSpPr>
          <p:nvPr/>
        </p:nvSpPr>
        <p:spPr>
          <a:xfrm>
            <a:off x="491491" y="1135697"/>
            <a:ext cx="5516880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Stress Levels vs Sleep Duration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DB14E-948C-F003-248F-BF0683028594}"/>
              </a:ext>
            </a:extLst>
          </p:cNvPr>
          <p:cNvSpPr txBox="1"/>
          <p:nvPr/>
        </p:nvSpPr>
        <p:spPr>
          <a:xfrm>
            <a:off x="7273705" y="1444011"/>
            <a:ext cx="4167725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T-Statistic: The t-statistic value is high, meaning the difference is likely to be statistically significant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P-Value: Since it is greater than 0.05, this suggests that differences between sleep duration and stress level are NOT statistically significant, due to random chance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539BF-B7B4-26AA-D136-31EFC4EC3494}"/>
              </a:ext>
            </a:extLst>
          </p:cNvPr>
          <p:cNvSpPr txBox="1"/>
          <p:nvPr/>
        </p:nvSpPr>
        <p:spPr>
          <a:xfrm>
            <a:off x="7578505" y="4270031"/>
            <a:ext cx="4167725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T-Statistic: The value is even higher for this comparison, likely to find statistical significance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P-Value: Even greater than 0.05 implying differences in quality of sleep between respondents with low or high stress levels are not strong or consistent</a:t>
            </a:r>
          </a:p>
        </p:txBody>
      </p:sp>
    </p:spTree>
    <p:extLst>
      <p:ext uri="{BB962C8B-B14F-4D97-AF65-F5344CB8AC3E}">
        <p14:creationId xmlns:p14="http://schemas.microsoft.com/office/powerpoint/2010/main" val="424042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CFC2-1A59-D8DF-52E6-A20295FEA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723FE216-26F0-9238-7F9B-FE4B863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7" y="568366"/>
            <a:ext cx="9953308" cy="572956"/>
          </a:xfrm>
        </p:spPr>
        <p:txBody>
          <a:bodyPr anchor="b">
            <a:normAutofit/>
          </a:bodyPr>
          <a:lstStyle/>
          <a:p>
            <a:r>
              <a:rPr lang="en-US" dirty="0"/>
              <a:t>Multiple Regression Analysis (OLS)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5612CB56-63F4-ABAE-E61B-AA51B7434A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24ED106-AD51-DB75-AD6A-9118DA88B929}"/>
              </a:ext>
            </a:extLst>
          </p:cNvPr>
          <p:cNvSpPr txBox="1">
            <a:spLocks/>
          </p:cNvSpPr>
          <p:nvPr/>
        </p:nvSpPr>
        <p:spPr>
          <a:xfrm>
            <a:off x="640235" y="1141322"/>
            <a:ext cx="10612599" cy="35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Dependent: Sleep Duration | Independent Variables: Stress Levels, Quality of Sleep, Physical Activity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C12E0-4A08-67BE-5923-E386ED3A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6" y="1492606"/>
            <a:ext cx="4134208" cy="491532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D63A1C-A04E-7107-7544-E8ED4590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920" y="1728390"/>
            <a:ext cx="2722880" cy="351284"/>
          </a:xfrm>
        </p:spPr>
        <p:txBody>
          <a:bodyPr/>
          <a:lstStyle/>
          <a:p>
            <a:pPr algn="r"/>
            <a:r>
              <a:rPr lang="en-US" dirty="0"/>
              <a:t>Insights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79FD4B9-B748-F0C4-05FD-5BA2621BEC3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263515" y="2159547"/>
            <a:ext cx="5201285" cy="3845517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300" dirty="0"/>
              <a:t>The R-Squared Value indicated 78.5% of Variance in sleep duration that can be explained by the model. This is a good fit.</a:t>
            </a:r>
          </a:p>
          <a:p>
            <a:pPr marL="0" indent="0" algn="r">
              <a:buNone/>
            </a:pPr>
            <a:r>
              <a:rPr lang="en-US" sz="1300" dirty="0"/>
              <a:t>The F-statistic indicated the model is statistically significant. </a:t>
            </a:r>
          </a:p>
          <a:p>
            <a:pPr marL="0" indent="0" algn="r">
              <a:buNone/>
            </a:pPr>
            <a:r>
              <a:rPr lang="en-US" sz="1300" dirty="0"/>
              <a:t>Here we observe, a negative coefficient value for Stress Level. Further implying a negative relationship.</a:t>
            </a:r>
          </a:p>
          <a:p>
            <a:pPr marL="0" indent="0" algn="r">
              <a:buNone/>
            </a:pPr>
            <a:r>
              <a:rPr lang="en-US" sz="1300" dirty="0"/>
              <a:t>Quality of Sleep and Physical Activity coefficient values are positive, entailing a positive relationship. Higher levels of physical activity are attributed to longer duration of sleep. </a:t>
            </a:r>
          </a:p>
          <a:p>
            <a:pPr marL="0" indent="0" algn="r">
              <a:buNone/>
            </a:pPr>
            <a:r>
              <a:rPr lang="en-US" sz="1300" dirty="0"/>
              <a:t>Taking note however of the Skew and Kurtosis values, the residuals are not perfectly normal which may indicate underlying outliers or model specification issues.</a:t>
            </a:r>
          </a:p>
          <a:p>
            <a:pPr marL="0" indent="0" algn="r">
              <a:buNone/>
            </a:pPr>
            <a:r>
              <a:rPr lang="en-US" sz="1300" dirty="0"/>
              <a:t>The model seems to observe quality of sleep is the ultimate predictor of sleep duration compared to the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171857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76BE-9332-2F23-B239-C106CAF71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E1D6F48-5715-64C6-B7C2-4797933C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1003301"/>
            <a:ext cx="8420100" cy="17808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Statistical Question: How does stress level impact the duration and quality of sleep?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Hypothesis: High Stress levels negatively impact Sleep Duration and Quality of Sleep.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19C9F3-15B6-93E2-4110-F24983AB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0465" y="3111674"/>
            <a:ext cx="3924300" cy="4644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Using the Five Variables below to complete this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40802" y="3685936"/>
            <a:ext cx="3943627" cy="28120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i="0" dirty="0">
                <a:effectLst/>
              </a:rPr>
              <a:t>Sleep Duration: </a:t>
            </a:r>
            <a:r>
              <a:rPr lang="en-US" sz="1400" b="0" i="0" dirty="0">
                <a:effectLst/>
              </a:rPr>
              <a:t>Hours of sleep, describing a continuous variable</a:t>
            </a:r>
          </a:p>
          <a:p>
            <a:pPr>
              <a:lnSpc>
                <a:spcPct val="9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i="0" dirty="0">
                <a:effectLst/>
              </a:rPr>
              <a:t>Quality of Sleep: </a:t>
            </a:r>
            <a:r>
              <a:rPr lang="en-US" sz="1400" b="0" i="0" dirty="0">
                <a:effectLst/>
              </a:rPr>
              <a:t>Rating of sleep from a scale of 1-10, ordinal</a:t>
            </a:r>
          </a:p>
          <a:p>
            <a:pPr>
              <a:lnSpc>
                <a:spcPct val="9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i="0" dirty="0">
                <a:effectLst/>
              </a:rPr>
              <a:t>Physical Activity Level: </a:t>
            </a:r>
            <a:r>
              <a:rPr lang="en-US" sz="1400" b="0" i="0" dirty="0">
                <a:effectLst/>
              </a:rPr>
              <a:t>An indicator of activity frequency, ordinal</a:t>
            </a:r>
          </a:p>
          <a:p>
            <a:pPr>
              <a:lnSpc>
                <a:spcPct val="9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i="0" dirty="0">
                <a:effectLst/>
              </a:rPr>
              <a:t>Stress Level: </a:t>
            </a:r>
            <a:r>
              <a:rPr lang="en-US" sz="1400" b="0" i="0" dirty="0">
                <a:effectLst/>
              </a:rPr>
              <a:t>Scale of stress levels, ordinal</a:t>
            </a:r>
          </a:p>
          <a:p>
            <a:pPr>
              <a:lnSpc>
                <a:spcPct val="9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i="0" dirty="0">
                <a:effectLst/>
              </a:rPr>
              <a:t>Age: </a:t>
            </a:r>
            <a:r>
              <a:rPr lang="en-US" sz="1400" dirty="0"/>
              <a:t>Measured in years</a:t>
            </a:r>
            <a:r>
              <a:rPr lang="en-US" sz="1400" b="0" i="0" dirty="0">
                <a:effectLst/>
              </a:rPr>
              <a:t>, continuous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55735C-C140-2E5B-73BF-D36EEC1F7E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44" r="22171" b="3"/>
          <a:stretch/>
        </p:blipFill>
        <p:spPr>
          <a:xfrm>
            <a:off x="7293588" y="2977527"/>
            <a:ext cx="3943627" cy="3234264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F8BD4-1E30-5E4F-11C1-447D79041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01FF6-16B2-8D4F-BFA4-5D72DBF1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61" y="1786911"/>
            <a:ext cx="3772227" cy="2571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22466-3F77-4AF4-03EB-4064E636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3" y="1311089"/>
            <a:ext cx="9953308" cy="1780860"/>
          </a:xfrm>
        </p:spPr>
        <p:txBody>
          <a:bodyPr anchor="t"/>
          <a:lstStyle/>
          <a:p>
            <a:r>
              <a:rPr lang="en-US" dirty="0"/>
              <a:t>HISTOGRAMS – FIVE VARIABLES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02C5FF9-726E-6E92-97C8-992CD82A52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DD91-B6FA-0E5F-AF28-C630F45BE51B}"/>
              </a:ext>
            </a:extLst>
          </p:cNvPr>
          <p:cNvSpPr txBox="1">
            <a:spLocks/>
          </p:cNvSpPr>
          <p:nvPr/>
        </p:nvSpPr>
        <p:spPr>
          <a:xfrm>
            <a:off x="601200" y="4471842"/>
            <a:ext cx="2938113" cy="1884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Sleep Duration – skew is very close to 0 meaning there is a nearly symmetric distribution. Both shorter and longer durations are represented.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C1A15-8CDF-BA7D-A4CD-FE2836FA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4" y="1786912"/>
            <a:ext cx="3646486" cy="2571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43836-0EF6-B15D-35F3-CD83EAC8C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088" y="1786911"/>
            <a:ext cx="3619814" cy="26100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8FEE72-7F44-BCA5-2BF1-1532B7312582}"/>
              </a:ext>
            </a:extLst>
          </p:cNvPr>
          <p:cNvSpPr txBox="1">
            <a:spLocks/>
          </p:cNvSpPr>
          <p:nvPr/>
        </p:nvSpPr>
        <p:spPr>
          <a:xfrm>
            <a:off x="4373427" y="4471841"/>
            <a:ext cx="2938113" cy="1884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Quality of Sleep – skew is negative, shown to have a left skew as the tail is flatter to the left side. More observations or individuals reporting higher quality of sleep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63F77C1-6494-DA0C-2851-6A39B91DD8D0}"/>
              </a:ext>
            </a:extLst>
          </p:cNvPr>
          <p:cNvSpPr txBox="1">
            <a:spLocks/>
          </p:cNvSpPr>
          <p:nvPr/>
        </p:nvSpPr>
        <p:spPr>
          <a:xfrm>
            <a:off x="7922170" y="4471841"/>
            <a:ext cx="2938113" cy="1884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Physical Activity Level – skew is close to 0, indicating a close to symmetrical distribution. Low, moderate, and high levels or activity are represented.</a:t>
            </a:r>
          </a:p>
        </p:txBody>
      </p:sp>
    </p:spTree>
    <p:extLst>
      <p:ext uri="{BB962C8B-B14F-4D97-AF65-F5344CB8AC3E}">
        <p14:creationId xmlns:p14="http://schemas.microsoft.com/office/powerpoint/2010/main" val="13709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5DE7F-0C27-07C0-6071-F22FBDBE9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0F45D43-B6BC-BEF8-49FD-7839C2C7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87" y="1615450"/>
            <a:ext cx="3581710" cy="259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17835-C615-92D8-F9D5-0A8C73D7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10" y="1098679"/>
            <a:ext cx="9953308" cy="1780860"/>
          </a:xfrm>
        </p:spPr>
        <p:txBody>
          <a:bodyPr anchor="t"/>
          <a:lstStyle/>
          <a:p>
            <a:r>
              <a:rPr lang="en-US" dirty="0"/>
              <a:t>HISTOGRAMS – FIVE VARIABLES (CONT)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BCE6AEF-6C1D-BFFC-FF6C-1E70F4DFA9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91AB6-23D6-1A35-0569-5CA29EB3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08" y="1605924"/>
            <a:ext cx="3715072" cy="262912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20AF01B-7501-8F8A-AF33-11E7C87E7751}"/>
              </a:ext>
            </a:extLst>
          </p:cNvPr>
          <p:cNvSpPr txBox="1">
            <a:spLocks/>
          </p:cNvSpPr>
          <p:nvPr/>
        </p:nvSpPr>
        <p:spPr>
          <a:xfrm>
            <a:off x="1050506" y="4289577"/>
            <a:ext cx="2938113" cy="1884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Stress Level – Seen is a slight skew to the right. This suggests that more observations are recorded to report low to moderate stress. However, there are individuals reporting higher stress.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CAEBB9-8746-0517-25D8-688A05050D50}"/>
              </a:ext>
            </a:extLst>
          </p:cNvPr>
          <p:cNvSpPr txBox="1">
            <a:spLocks/>
          </p:cNvSpPr>
          <p:nvPr/>
        </p:nvSpPr>
        <p:spPr>
          <a:xfrm>
            <a:off x="6233106" y="4235052"/>
            <a:ext cx="2938113" cy="1884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Age – positive skew is showing a right skew. Individuals are younger in this particular data set. There are also more individuals in the middle age and there are fewer older individuals.</a:t>
            </a:r>
          </a:p>
        </p:txBody>
      </p:sp>
    </p:spTree>
    <p:extLst>
      <p:ext uri="{BB962C8B-B14F-4D97-AF65-F5344CB8AC3E}">
        <p14:creationId xmlns:p14="http://schemas.microsoft.com/office/powerpoint/2010/main" val="35855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00C1-4EA8-D253-72D4-2EA8454F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0EB0-1267-93CF-D9AF-1E24EB14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IDENTIFYING OUTLIERS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B54E30-4C46-569F-28AD-2D6632459605}"/>
              </a:ext>
            </a:extLst>
          </p:cNvPr>
          <p:cNvSpPr txBox="1">
            <a:spLocks/>
          </p:cNvSpPr>
          <p:nvPr/>
        </p:nvSpPr>
        <p:spPr>
          <a:xfrm>
            <a:off x="1341120" y="2960877"/>
            <a:ext cx="2722880" cy="29071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0" spc="50" dirty="0"/>
              <a:t>Although we do not see any extreme outliers when observing the histograms, we can validate once more </a:t>
            </a:r>
            <a:r>
              <a:rPr lang="en-US" sz="1600" spc="50" dirty="0"/>
              <a:t>using the IQR to identify any outliers within each variable.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spc="50" dirty="0"/>
              <a:t>We see that </a:t>
            </a:r>
            <a:r>
              <a:rPr lang="en-US" sz="1600" spc="50" dirty="0"/>
              <a:t>there are no major outlier concerns, they are within range.</a:t>
            </a:r>
            <a:endParaRPr lang="en-US" sz="1600" b="0" spc="50" dirty="0"/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54E50BBE-AA10-1E35-E858-559CC995CD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Interquartile Range (IQR) to Identify Outliers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94A8486-BAB8-0AC2-D8EB-BA008C207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A11AF-0F99-E479-C135-FF58B0AC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4" y="3439765"/>
            <a:ext cx="5829805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D6292-F74C-943B-907C-6F9CA302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3753-8CAA-2F58-CCD6-F22038A9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-249161"/>
            <a:ext cx="9953308" cy="1780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DESCRIPTIVE AND SUMMARY STATISTICS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5B98512E-95A5-1712-61DF-089F5450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109" y="1531699"/>
            <a:ext cx="2722880" cy="35128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AC798C-F158-F810-68A1-822D81EBADD9}"/>
              </a:ext>
            </a:extLst>
          </p:cNvPr>
          <p:cNvSpPr txBox="1">
            <a:spLocks/>
          </p:cNvSpPr>
          <p:nvPr/>
        </p:nvSpPr>
        <p:spPr>
          <a:xfrm>
            <a:off x="786786" y="1950159"/>
            <a:ext cx="2722880" cy="290716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spc="50" dirty="0"/>
              <a:t>We can further breakdown the nature of each variable.</a:t>
            </a:r>
          </a:p>
          <a:p>
            <a:pPr marL="0" indent="0">
              <a:buNone/>
            </a:pPr>
            <a:r>
              <a:rPr lang="en-US" sz="1600" spc="50" dirty="0"/>
              <a:t>Observe</a:t>
            </a:r>
            <a:r>
              <a:rPr lang="en-US" sz="1600" b="0" spc="50" dirty="0"/>
              <a:t> that 25% of individuals sleep less than 6.4 hours. </a:t>
            </a:r>
          </a:p>
          <a:p>
            <a:pPr marL="0" indent="0">
              <a:buNone/>
            </a:pPr>
            <a:r>
              <a:rPr lang="en-US" sz="1600" b="0" spc="50" dirty="0"/>
              <a:t>75% of people rate their sleep at an 8. </a:t>
            </a:r>
          </a:p>
          <a:p>
            <a:pPr marL="0" indent="0">
              <a:buNone/>
            </a:pPr>
            <a:r>
              <a:rPr lang="en-US" sz="1600" b="0" spc="50" dirty="0"/>
              <a:t>Physical activity is seen to be distributed fairly.</a:t>
            </a:r>
            <a:endParaRPr lang="en-US" sz="1600" spc="50" dirty="0"/>
          </a:p>
          <a:p>
            <a:pPr marL="0" indent="0">
              <a:buNone/>
            </a:pPr>
            <a:r>
              <a:rPr lang="en-US" sz="1600" b="0" spc="50" dirty="0"/>
              <a:t>75% of people rate their stress level at 7 or below</a:t>
            </a:r>
          </a:p>
          <a:p>
            <a:pPr marL="0" indent="0">
              <a:buNone/>
            </a:pPr>
            <a:r>
              <a:rPr lang="en-US" sz="1600" spc="50" dirty="0"/>
              <a:t>Age is seen to be concentrated in middle aged population.</a:t>
            </a:r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7740C5B1-AE76-0A2B-30D8-2459AA98BB0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687086" y="1517902"/>
            <a:ext cx="6452605" cy="351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/>
              <a:t>Mean</a:t>
            </a:r>
            <a:r>
              <a:rPr lang="en-US" sz="1400" dirty="0"/>
              <a:t>, </a:t>
            </a:r>
            <a:r>
              <a:rPr lang="en-US" sz="1400" b="1" dirty="0"/>
              <a:t>Mode</a:t>
            </a:r>
            <a:r>
              <a:rPr lang="en-US" sz="1400" dirty="0"/>
              <a:t>, </a:t>
            </a:r>
            <a:r>
              <a:rPr lang="en-US" sz="1400" b="1" dirty="0"/>
              <a:t>Spread (Standard Deviation)</a:t>
            </a:r>
            <a:r>
              <a:rPr lang="en-US" sz="1400" dirty="0"/>
              <a:t>, and </a:t>
            </a:r>
            <a:r>
              <a:rPr lang="en-US" sz="1400" b="1" dirty="0"/>
              <a:t>Tails (Min and Max)</a:t>
            </a:r>
            <a:r>
              <a:rPr lang="en-US" sz="1400" dirty="0"/>
              <a:t>:</a:t>
            </a:r>
            <a:endParaRPr lang="en-US" sz="1400" b="1" kern="1200" spc="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DB5697C3-635C-7D0E-E21F-CE09C1B73F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96012-7F63-F6EC-F93E-26039E10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40" y="1882983"/>
            <a:ext cx="4953429" cy="31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EB393-CDCC-C94F-BB8B-7B96607BD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2C85E48C-FBA9-2607-17BB-F160C40D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2" y="746178"/>
            <a:ext cx="9953308" cy="572956"/>
          </a:xfrm>
        </p:spPr>
        <p:txBody>
          <a:bodyPr anchor="b">
            <a:normAutofit/>
          </a:bodyPr>
          <a:lstStyle/>
          <a:p>
            <a:r>
              <a:rPr lang="en-US" dirty="0"/>
              <a:t>PMF – Sleep Duration by Stress Level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D050C8EB-398D-36FF-60A5-821E12FB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268" y="1449544"/>
            <a:ext cx="2722880" cy="35128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9125E3B1-2CA9-51CB-CABB-4BB8B6D9A5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16268" y="1880702"/>
            <a:ext cx="3170920" cy="375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Each bar is representing the probability of individuals reporting specific ranges of duration. We can now observe if stress impacts sleep length.</a:t>
            </a:r>
          </a:p>
          <a:p>
            <a:pPr marL="0" indent="0">
              <a:buNone/>
            </a:pPr>
            <a:r>
              <a:rPr lang="en-US" sz="1600" dirty="0"/>
              <a:t>Low stress has a peak near the mid to high range of sleep duration. This means to suggest lower stress is likely to equate to better sleep.</a:t>
            </a:r>
          </a:p>
          <a:p>
            <a:pPr marL="0" indent="0">
              <a:buNone/>
            </a:pPr>
            <a:r>
              <a:rPr lang="en-US" sz="1600" dirty="0"/>
              <a:t>High stress is leaning to lower sleep durations.</a:t>
            </a:r>
          </a:p>
          <a:p>
            <a:pPr marL="0" indent="0">
              <a:buNone/>
            </a:pPr>
            <a:r>
              <a:rPr lang="en-US" sz="1600" dirty="0"/>
              <a:t>Low stress furthermore displays that 7-8 hours of sleep is achieved.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pic>
        <p:nvPicPr>
          <p:cNvPr id="14" name="Content Placeholder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F59D249-B1FD-D826-B5DF-A7715D712F8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513058" y="1319134"/>
            <a:ext cx="6270520" cy="3950427"/>
          </a:xfrm>
          <a:noFill/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6D0D3A5-1465-49C1-87C3-67FC58385F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61AAC-6712-CAEE-F499-A7014683AD25}"/>
              </a:ext>
            </a:extLst>
          </p:cNvPr>
          <p:cNvSpPr txBox="1"/>
          <p:nvPr/>
        </p:nvSpPr>
        <p:spPr>
          <a:xfrm>
            <a:off x="4841164" y="5269561"/>
            <a:ext cx="6100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4040FF"/>
                </a:solidFill>
              </a:rPr>
              <a:t>Blue</a:t>
            </a:r>
            <a:r>
              <a:rPr lang="en-US" sz="1600" dirty="0"/>
              <a:t>: Represents individuals with stress levels at/below the median.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FFBB40"/>
                </a:solidFill>
              </a:rPr>
              <a:t>Orange</a:t>
            </a:r>
            <a:r>
              <a:rPr lang="en-US" sz="1600" dirty="0"/>
              <a:t>: Represents individuals with stress levels above the median.</a:t>
            </a:r>
          </a:p>
        </p:txBody>
      </p:sp>
    </p:spTree>
    <p:extLst>
      <p:ext uri="{BB962C8B-B14F-4D97-AF65-F5344CB8AC3E}">
        <p14:creationId xmlns:p14="http://schemas.microsoft.com/office/powerpoint/2010/main" val="223745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FF92-65A7-761A-05F1-99440F9D1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065AEA3C-5F7C-E40D-3AE0-3B66A722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2" y="746178"/>
            <a:ext cx="9953308" cy="572956"/>
          </a:xfrm>
        </p:spPr>
        <p:txBody>
          <a:bodyPr anchor="b">
            <a:normAutofit/>
          </a:bodyPr>
          <a:lstStyle/>
          <a:p>
            <a:r>
              <a:rPr lang="en-US" dirty="0"/>
              <a:t>CDF – QUALITY OF SLEEP by Stress Level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7BBBBC3-FE52-4489-D3B1-5D12B64F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268" y="1449544"/>
            <a:ext cx="2722880" cy="35128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4156EDD5-96E4-F97D-0D63-2DFC314B362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16268" y="1880702"/>
            <a:ext cx="3170920" cy="375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Using the same calculation with the median we can now observe how stress levels effect the quality of sleep.</a:t>
            </a:r>
          </a:p>
          <a:p>
            <a:pPr marL="0" indent="0">
              <a:buNone/>
            </a:pPr>
            <a:r>
              <a:rPr lang="en-US" sz="1600" dirty="0"/>
              <a:t>High stress is shown to suggest that individuals will report lower quality of sleep.</a:t>
            </a:r>
          </a:p>
          <a:p>
            <a:pPr marL="0" indent="0">
              <a:buNone/>
            </a:pPr>
            <a:r>
              <a:rPr lang="en-US" sz="1600" dirty="0"/>
              <a:t>While low stress individuals reports higher quality.</a:t>
            </a:r>
          </a:p>
          <a:p>
            <a:pPr marL="0" indent="0">
              <a:buNone/>
            </a:pPr>
            <a:r>
              <a:rPr lang="en-US" sz="1600" dirty="0"/>
              <a:t>Furthermore, this drives the point at how stress level affect both sleep duration and quality of sleep.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DB6E49A-13A0-B426-D0E9-C862719B94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2A4-11D7-74CA-8186-B9F42E2CCDD3}"/>
              </a:ext>
            </a:extLst>
          </p:cNvPr>
          <p:cNvSpPr txBox="1"/>
          <p:nvPr/>
        </p:nvSpPr>
        <p:spPr>
          <a:xfrm>
            <a:off x="4841164" y="5269561"/>
            <a:ext cx="6100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4040FF"/>
                </a:solidFill>
              </a:rPr>
              <a:t>Blue</a:t>
            </a:r>
            <a:r>
              <a:rPr lang="en-US" sz="1600" dirty="0"/>
              <a:t>: Represents individuals with stress levels at/below the median.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FFBB40"/>
                </a:solidFill>
              </a:rPr>
              <a:t>Orange</a:t>
            </a:r>
            <a:r>
              <a:rPr lang="en-US" sz="1600" dirty="0"/>
              <a:t>: Represents individuals with stress levels above the median.</a:t>
            </a:r>
          </a:p>
        </p:txBody>
      </p:sp>
      <p:pic>
        <p:nvPicPr>
          <p:cNvPr id="5" name="Content Placeholder 4" descr="A graph on a white sheet&#10;&#10;Description automatically generated">
            <a:extLst>
              <a:ext uri="{FF2B5EF4-FFF2-40B4-BE49-F238E27FC236}">
                <a16:creationId xmlns:a16="http://schemas.microsoft.com/office/drawing/2014/main" id="{A6480528-D8E7-E5CD-B300-7404731C764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649407" y="1318399"/>
            <a:ext cx="6217719" cy="3951162"/>
          </a:xfrm>
        </p:spPr>
      </p:pic>
    </p:spTree>
    <p:extLst>
      <p:ext uri="{BB962C8B-B14F-4D97-AF65-F5344CB8AC3E}">
        <p14:creationId xmlns:p14="http://schemas.microsoft.com/office/powerpoint/2010/main" val="372321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3523-8317-6309-E7C2-467C1F73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9A8CFBAA-9127-2B40-B673-0DA987C4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2" y="746178"/>
            <a:ext cx="9953308" cy="572956"/>
          </a:xfrm>
        </p:spPr>
        <p:txBody>
          <a:bodyPr anchor="b">
            <a:normAutofit/>
          </a:bodyPr>
          <a:lstStyle/>
          <a:p>
            <a:r>
              <a:rPr lang="en-US" dirty="0"/>
              <a:t>Analytical Distribution – Sleep duration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92BA64FD-6FB9-810C-D88F-861C82E2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268" y="1449544"/>
            <a:ext cx="2722880" cy="35128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5287CF34-1E8D-2662-9C72-3C4C3B8EBE1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16268" y="1880702"/>
            <a:ext cx="3170920" cy="3755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The histogram will show us the frequency and how sleep duration is spread across the sample.</a:t>
            </a:r>
          </a:p>
          <a:p>
            <a:pPr marL="0" indent="0">
              <a:buNone/>
            </a:pPr>
            <a:r>
              <a:rPr lang="en-US" sz="1600" dirty="0"/>
              <a:t>The KDE line (blue) further shows the serration of the bins.</a:t>
            </a:r>
          </a:p>
          <a:p>
            <a:pPr marL="0" indent="0">
              <a:buNone/>
            </a:pPr>
            <a:r>
              <a:rPr lang="en-US" sz="1600" dirty="0"/>
              <a:t>Due to the multimodal shape of the data, there are different groups seen with peaks around 6, 7, 7.5 hours.</a:t>
            </a:r>
          </a:p>
          <a:p>
            <a:pPr marL="0" indent="0">
              <a:buNone/>
            </a:pPr>
            <a:r>
              <a:rPr lang="en-US" sz="1600" dirty="0"/>
              <a:t>Due to the multiple peaks, the data is not perfectly aligned with the fitted normal distribution. </a:t>
            </a:r>
          </a:p>
          <a:p>
            <a:pPr marL="0" indent="0">
              <a:buNone/>
            </a:pPr>
            <a:r>
              <a:rPr lang="en-US" sz="1600" dirty="0"/>
              <a:t>Sleep durations are more likely to  be affected by underlying factors of stress level, age, or physical activity.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DC8A8BB0-E982-6817-35BC-225DB3F2CE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EC004-2531-3216-4442-9C26462C3ADC}"/>
              </a:ext>
            </a:extLst>
          </p:cNvPr>
          <p:cNvSpPr txBox="1"/>
          <p:nvPr/>
        </p:nvSpPr>
        <p:spPr>
          <a:xfrm>
            <a:off x="4537710" y="5269561"/>
            <a:ext cx="64044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2E6F4"/>
                </a:solidFill>
              </a:rPr>
              <a:t>Sleep Duration Data</a:t>
            </a:r>
            <a:r>
              <a:rPr lang="en-US" sz="1600" dirty="0"/>
              <a:t>: Seen to fit a multimodal view with three peaks.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FFBB40"/>
                </a:solidFill>
              </a:rPr>
              <a:t>Orange Curve</a:t>
            </a:r>
            <a:r>
              <a:rPr lang="en-US" sz="1600" dirty="0"/>
              <a:t>: Represents normal distribution based on the mean and standard deviation. Concentrated between 6.5-7 hours.</a:t>
            </a:r>
          </a:p>
        </p:txBody>
      </p:sp>
      <p:pic>
        <p:nvPicPr>
          <p:cNvPr id="6" name="Content Placeholder 5" descr="A graph with lines and curves&#10;&#10;Description automatically generated with medium confidence">
            <a:extLst>
              <a:ext uri="{FF2B5EF4-FFF2-40B4-BE49-F238E27FC236}">
                <a16:creationId xmlns:a16="http://schemas.microsoft.com/office/drawing/2014/main" id="{6211E727-AB0C-39F2-FB45-BD6BBD2DE86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594988" y="1449544"/>
            <a:ext cx="5778362" cy="3671964"/>
          </a:xfrm>
        </p:spPr>
      </p:pic>
    </p:spTree>
    <p:extLst>
      <p:ext uri="{BB962C8B-B14F-4D97-AF65-F5344CB8AC3E}">
        <p14:creationId xmlns:p14="http://schemas.microsoft.com/office/powerpoint/2010/main" val="42322498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{748D9368-D9C1-49B8-8934-F5C092F2F422}tf67328976_win32</Template>
  <TotalTime>1524</TotalTime>
  <Words>1260</Words>
  <Application>Microsoft Office PowerPoint</Application>
  <PresentationFormat>Widescreen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DSC 530: Exploratory Data Analysis Final Project - Samantha Rodriguez Professor Metzger</vt:lpstr>
      <vt:lpstr>Statistical Question: How does stress level impact the duration and quality of sleep?  Hypothesis: High Stress levels negatively impact Sleep Duration and Quality of Sleep.</vt:lpstr>
      <vt:lpstr>HISTOGRAMS – FIVE VARIABLES</vt:lpstr>
      <vt:lpstr>HISTOGRAMS – FIVE VARIABLES (CONT)</vt:lpstr>
      <vt:lpstr>IDENTIFYING OUTLIERS</vt:lpstr>
      <vt:lpstr>DESCRIPTIVE AND SUMMARY STATISTICS</vt:lpstr>
      <vt:lpstr>PMF – Sleep Duration by Stress Level</vt:lpstr>
      <vt:lpstr>CDF – QUALITY OF SLEEP by Stress Level</vt:lpstr>
      <vt:lpstr>Analytical Distribution – Sleep duration</vt:lpstr>
      <vt:lpstr>Scatter plots – correlation &amp; Causation</vt:lpstr>
      <vt:lpstr>Nonlinear Relationships – Polynomial REGRESSION</vt:lpstr>
      <vt:lpstr>Hypothesis Testing – T-Statistic and P-Values</vt:lpstr>
      <vt:lpstr>Multiple Regression Analysis (OLS)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Rodriguez</dc:creator>
  <cp:lastModifiedBy>Samantha Rodriguez</cp:lastModifiedBy>
  <cp:revision>2</cp:revision>
  <dcterms:created xsi:type="dcterms:W3CDTF">2024-11-11T04:59:41Z</dcterms:created>
  <dcterms:modified xsi:type="dcterms:W3CDTF">2024-11-12T06:24:37Z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