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Sniglet"/>
      <p:regular r:id="rId37"/>
    </p:embeddedFont>
    <p:embeddedFont>
      <p:font typeface="Walter Turncoat"/>
      <p:regular r:id="rId38"/>
    </p:embeddedFont>
    <p:embeddedFont>
      <p:font typeface="Montserrat"/>
      <p:regular r:id="rId39"/>
      <p:bold r:id="rId40"/>
      <p:italic r:id="rId41"/>
      <p:boldItalic r:id="rId42"/>
    </p:embeddedFont>
    <p:embeddedFont>
      <p:font typeface="Lato"/>
      <p:regular r:id="rId43"/>
      <p:bold r:id="rId44"/>
      <p:italic r:id="rId45"/>
      <p:boldItalic r:id="rId46"/>
    </p:embeddedFont>
    <p:embeddedFont>
      <p:font typeface="Comfortaa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08FB284-AA88-4A0C-AF5E-A446686EAFF5}">
  <a:tblStyle styleId="{108FB284-AA88-4A0C-AF5E-A446686EAF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4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6.xml"/><Relationship Id="rId44" Type="http://schemas.openxmlformats.org/officeDocument/2006/relationships/font" Target="fonts/Lato-bold.fntdata"/><Relationship Id="rId21" Type="http://schemas.openxmlformats.org/officeDocument/2006/relationships/slide" Target="slides/slide15.xml"/><Relationship Id="rId43" Type="http://schemas.openxmlformats.org/officeDocument/2006/relationships/font" Target="fonts/Lato-regular.fntdata"/><Relationship Id="rId24" Type="http://schemas.openxmlformats.org/officeDocument/2006/relationships/slide" Target="slides/slide18.xml"/><Relationship Id="rId46" Type="http://schemas.openxmlformats.org/officeDocument/2006/relationships/font" Target="fonts/Lato-boldItalic.fntdata"/><Relationship Id="rId23" Type="http://schemas.openxmlformats.org/officeDocument/2006/relationships/slide" Target="slides/slide17.xml"/><Relationship Id="rId45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Comfortaa-bold.fntdata"/><Relationship Id="rId25" Type="http://schemas.openxmlformats.org/officeDocument/2006/relationships/slide" Target="slides/slide19.xml"/><Relationship Id="rId47" Type="http://schemas.openxmlformats.org/officeDocument/2006/relationships/font" Target="fonts/Comfortaa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Sniglet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0.xml"/><Relationship Id="rId38" Type="http://schemas.openxmlformats.org/officeDocument/2006/relationships/font" Target="fonts/WalterTurncoat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9ab6a712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9ab6a712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9ab6a712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9ab6a712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9ab6a7120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9ab6a712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9ab6a712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9ab6a712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9ab6a712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9ab6a712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9ab6a7120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9ab6a7120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9ab6a712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9ab6a712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a35f32369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a35f32369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9ab6bb1c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9ab6bb1c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a35f32369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a35f32369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35f32369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35f32369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9ab6bb1c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9ab6bb1c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a35f3236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a35f3236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a35f32369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a35f3236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9ab6bb1c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9ab6bb1c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9ab6bb1c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9ab6bb1c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9ab6a7120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9ab6a7120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9ab6bb1c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9ab6bb1c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9ab6bb1c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9ab6bb1c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a35f32369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a35f32369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a35f32369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a35f32369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9ab6bb1c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9ab6bb1c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9ab6a7120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9ab6a712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a35f32369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a35f32369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9ab6a7120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9ab6a7120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roject goals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9ab6a7120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9ab6a7120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9ab6bb1c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9ab6bb1c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a35f32369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a35f32369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9ab6a712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9ab6a712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4447950" y="3541875"/>
            <a:ext cx="4222500" cy="1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Walter Turncoat"/>
                <a:ea typeface="Walter Turncoat"/>
                <a:cs typeface="Walter Turncoat"/>
                <a:sym typeface="Walter Turncoat"/>
              </a:rPr>
              <a:t>GROUP 3-Xuehan Chen</a:t>
            </a:r>
            <a:endParaRPr b="1" sz="1800"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Walter Turncoat"/>
                <a:ea typeface="Walter Turncoat"/>
                <a:cs typeface="Walter Turncoat"/>
                <a:sym typeface="Walter Turncoat"/>
              </a:rPr>
              <a:t>                Yanqi Yao</a:t>
            </a:r>
            <a:endParaRPr b="1" sz="1800"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Walter Turncoat"/>
                <a:ea typeface="Walter Turncoat"/>
                <a:cs typeface="Walter Turncoat"/>
                <a:sym typeface="Walter Turncoat"/>
              </a:rPr>
              <a:t>                Advait Ramesh Iyer</a:t>
            </a:r>
            <a:endParaRPr b="1" sz="1800"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Walter Turncoat"/>
                <a:ea typeface="Walter Turncoat"/>
                <a:cs typeface="Walter Turncoat"/>
                <a:sym typeface="Walter Turncoat"/>
              </a:rPr>
              <a:t>                Weicheng Wu</a:t>
            </a:r>
            <a:endParaRPr b="1" sz="1800"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           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           </a:t>
            </a:r>
            <a:endParaRPr b="1"/>
          </a:p>
        </p:txBody>
      </p:sp>
      <p:sp>
        <p:nvSpPr>
          <p:cNvPr id="135" name="Google Shape;135;p13"/>
          <p:cNvSpPr txBox="1"/>
          <p:nvPr/>
        </p:nvSpPr>
        <p:spPr>
          <a:xfrm>
            <a:off x="3483375" y="516125"/>
            <a:ext cx="5187300" cy="27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IST687 M009- Data analysis for customer satisfaction index</a:t>
            </a:r>
            <a:endParaRPr sz="4000">
              <a:solidFill>
                <a:schemeClr val="lt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idx="1" type="body"/>
          </p:nvPr>
        </p:nvSpPr>
        <p:spPr>
          <a:xfrm>
            <a:off x="894175" y="4203100"/>
            <a:ext cx="7642200" cy="10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There is a higher satisfaction level among the male customers as compared to female customers. There are more female customers who are either not satisfied or moderately satisfied.</a:t>
            </a:r>
            <a:endParaRPr sz="1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650" y="881575"/>
            <a:ext cx="4172200" cy="32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2"/>
          <p:cNvSpPr txBox="1"/>
          <p:nvPr/>
        </p:nvSpPr>
        <p:spPr>
          <a:xfrm>
            <a:off x="2589900" y="0"/>
            <a:ext cx="3964200" cy="10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Satisfaction Vs Gender</a:t>
            </a:r>
            <a:endParaRPr/>
          </a:p>
        </p:txBody>
      </p:sp>
      <p:pic>
        <p:nvPicPr>
          <p:cNvPr id="206" name="Google Shape;20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2400" y="1660438"/>
            <a:ext cx="293370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idx="1" type="body"/>
          </p:nvPr>
        </p:nvSpPr>
        <p:spPr>
          <a:xfrm>
            <a:off x="201700" y="3767500"/>
            <a:ext cx="8698500" cy="10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Business travel is a more satisfying experience than personal travel because of reimbursements and better services</a:t>
            </a:r>
            <a:endParaRPr sz="1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Personal travel involves customer’s own money, which is why they might be left unsatisfied</a:t>
            </a:r>
            <a:endParaRPr/>
          </a:p>
        </p:txBody>
      </p:sp>
      <p:pic>
        <p:nvPicPr>
          <p:cNvPr id="212" name="Google Shape;2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599" y="846149"/>
            <a:ext cx="3842704" cy="29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3"/>
          <p:cNvSpPr txBox="1"/>
          <p:nvPr/>
        </p:nvSpPr>
        <p:spPr>
          <a:xfrm>
            <a:off x="1820100" y="0"/>
            <a:ext cx="5503800" cy="10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Satisfaction Vs Type of travel</a:t>
            </a:r>
            <a:endParaRPr/>
          </a:p>
        </p:txBody>
      </p:sp>
      <p:pic>
        <p:nvPicPr>
          <p:cNvPr id="214" name="Google Shape;21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2702" y="1471325"/>
            <a:ext cx="3908898" cy="16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200" y="896550"/>
            <a:ext cx="3566775" cy="281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4"/>
          <p:cNvSpPr txBox="1"/>
          <p:nvPr/>
        </p:nvSpPr>
        <p:spPr>
          <a:xfrm>
            <a:off x="1721850" y="0"/>
            <a:ext cx="5700300" cy="10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Satisfaction Vs Airline Status</a:t>
            </a:r>
            <a:endParaRPr/>
          </a:p>
        </p:txBody>
      </p:sp>
      <p:sp>
        <p:nvSpPr>
          <p:cNvPr id="221" name="Google Shape;221;p24"/>
          <p:cNvSpPr txBox="1"/>
          <p:nvPr>
            <p:ph idx="1" type="body"/>
          </p:nvPr>
        </p:nvSpPr>
        <p:spPr>
          <a:xfrm>
            <a:off x="238800" y="3947350"/>
            <a:ext cx="8666400" cy="10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Silver is the most satisfaction-guaranteed airline status, followed by gold</a:t>
            </a:r>
            <a:endParaRPr sz="1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Platinum status has the least number of customers, whereas blue status have more than half the customers</a:t>
            </a:r>
            <a:endParaRPr sz="1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775" y="1452525"/>
            <a:ext cx="377190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idx="1" type="body"/>
          </p:nvPr>
        </p:nvSpPr>
        <p:spPr>
          <a:xfrm>
            <a:off x="339675" y="4003175"/>
            <a:ext cx="8601000" cy="13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Economy class has the highest proportion of dissatisfied and moderately satisfied customers, followed by economy plus.</a:t>
            </a:r>
            <a:endParaRPr sz="1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8" name="Google Shape;2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325" y="1119513"/>
            <a:ext cx="3577775" cy="290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5"/>
          <p:cNvSpPr txBox="1"/>
          <p:nvPr/>
        </p:nvSpPr>
        <p:spPr>
          <a:xfrm>
            <a:off x="2546200" y="0"/>
            <a:ext cx="3964200" cy="10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Satisfaction Vs Class</a:t>
            </a:r>
            <a:endParaRPr/>
          </a:p>
        </p:txBody>
      </p:sp>
      <p:pic>
        <p:nvPicPr>
          <p:cNvPr id="230" name="Google Shape;23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1301" y="1719275"/>
            <a:ext cx="343852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>
            <p:ph idx="1" type="body"/>
          </p:nvPr>
        </p:nvSpPr>
        <p:spPr>
          <a:xfrm>
            <a:off x="1297500" y="4245800"/>
            <a:ext cx="7268700" cy="10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Higher arrival delay leads to a lesser customer satisfaction</a:t>
            </a:r>
            <a:endParaRPr sz="1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36" name="Google Shape;2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200" y="1449925"/>
            <a:ext cx="2884450" cy="233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6"/>
          <p:cNvSpPr txBox="1"/>
          <p:nvPr/>
        </p:nvSpPr>
        <p:spPr>
          <a:xfrm>
            <a:off x="900750" y="65400"/>
            <a:ext cx="7342500" cy="11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Satisfaction Vs Arrival delay in minutes</a:t>
            </a:r>
            <a:endParaRPr/>
          </a:p>
        </p:txBody>
      </p:sp>
      <p:pic>
        <p:nvPicPr>
          <p:cNvPr id="238" name="Google Shape;23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6775" y="2099699"/>
            <a:ext cx="5286349" cy="10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>
            <p:ph idx="1" type="body"/>
          </p:nvPr>
        </p:nvSpPr>
        <p:spPr>
          <a:xfrm>
            <a:off x="667950" y="4134950"/>
            <a:ext cx="80805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With increase in shopping amount, there is an increase in the proportion of satisfied customers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Most of the customers do not shop at airports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546" y="1091997"/>
            <a:ext cx="3348826" cy="2715684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7"/>
          <p:cNvSpPr txBox="1"/>
          <p:nvPr/>
        </p:nvSpPr>
        <p:spPr>
          <a:xfrm>
            <a:off x="667950" y="0"/>
            <a:ext cx="7808100" cy="10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Satisfaction Vs shopping amount</a:t>
            </a:r>
            <a:endParaRPr/>
          </a:p>
        </p:txBody>
      </p:sp>
      <p:pic>
        <p:nvPicPr>
          <p:cNvPr id="246" name="Google Shape;24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1575" y="1953300"/>
            <a:ext cx="4463875" cy="12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idx="1" type="body"/>
          </p:nvPr>
        </p:nvSpPr>
        <p:spPr>
          <a:xfrm>
            <a:off x="647150" y="3860975"/>
            <a:ext cx="80682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fortaa"/>
              <a:buChar char="●"/>
            </a:pPr>
            <a:r>
              <a:rPr b="1" lang="en" sz="1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West Airways Inc. </a:t>
            </a:r>
            <a:r>
              <a:rPr lang="en" sz="1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and</a:t>
            </a:r>
            <a:r>
              <a:rPr b="1" lang="en" sz="1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Cool&amp;Young Airlines Inc. </a:t>
            </a:r>
            <a:r>
              <a:rPr lang="en" sz="1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have lesser dissatisfaction than </a:t>
            </a:r>
            <a:r>
              <a:rPr b="1" lang="en" sz="1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Southeast Airlines Co. </a:t>
            </a:r>
            <a:endParaRPr b="1" sz="1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Overall, Southeast Airlines performs better than most of its competitors</a:t>
            </a:r>
            <a:endParaRPr sz="1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52" name="Google Shape;2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704" y="997400"/>
            <a:ext cx="7602895" cy="286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8"/>
          <p:cNvSpPr txBox="1"/>
          <p:nvPr/>
        </p:nvSpPr>
        <p:spPr>
          <a:xfrm>
            <a:off x="1793700" y="0"/>
            <a:ext cx="5556600" cy="10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Satisfaction Vs Airline company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Geographical service benchmarking</a:t>
            </a:r>
            <a:endParaRPr/>
          </a:p>
        </p:txBody>
      </p:sp>
      <p:pic>
        <p:nvPicPr>
          <p:cNvPr id="259" name="Google Shape;2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550" y="1360450"/>
            <a:ext cx="3233200" cy="24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6400" y="1381125"/>
            <a:ext cx="3171825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9"/>
          <p:cNvSpPr txBox="1"/>
          <p:nvPr/>
        </p:nvSpPr>
        <p:spPr>
          <a:xfrm>
            <a:off x="277350" y="4101350"/>
            <a:ext cx="8589300" cy="8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Comparing satisfaction levels with all flights considered and Southeast Airlines Co., it can be identified that service in the following states can be improved by the client: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Nevada, Utah, Arizona, New Hampshire, Virginia and Ohio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/>
          <p:nvPr/>
        </p:nvSpPr>
        <p:spPr>
          <a:xfrm>
            <a:off x="4045614" y="719848"/>
            <a:ext cx="1052762" cy="922444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0"/>
          <p:cNvSpPr txBox="1"/>
          <p:nvPr/>
        </p:nvSpPr>
        <p:spPr>
          <a:xfrm>
            <a:off x="318450" y="1321375"/>
            <a:ext cx="8507100" cy="2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Data analysis</a:t>
            </a:r>
            <a:endParaRPr sz="6000">
              <a:solidFill>
                <a:schemeClr val="lt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268" name="Google Shape;268;p30"/>
          <p:cNvSpPr/>
          <p:nvPr/>
        </p:nvSpPr>
        <p:spPr>
          <a:xfrm>
            <a:off x="4045626" y="3221749"/>
            <a:ext cx="3334293" cy="110225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0"/>
          <p:cNvSpPr/>
          <p:nvPr/>
        </p:nvSpPr>
        <p:spPr>
          <a:xfrm>
            <a:off x="7567749" y="2494476"/>
            <a:ext cx="674778" cy="650592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30"/>
          <p:cNvGrpSpPr/>
          <p:nvPr/>
        </p:nvGrpSpPr>
        <p:grpSpPr>
          <a:xfrm rot="1520283">
            <a:off x="1399146" y="2955508"/>
            <a:ext cx="1014539" cy="642718"/>
            <a:chOff x="238125" y="1918825"/>
            <a:chExt cx="1042450" cy="660400"/>
          </a:xfrm>
        </p:grpSpPr>
        <p:sp>
          <p:nvSpPr>
            <p:cNvPr id="271" name="Google Shape;271;p30"/>
            <p:cNvSpPr/>
            <p:nvPr/>
          </p:nvSpPr>
          <p:spPr>
            <a:xfrm>
              <a:off x="238125" y="1918825"/>
              <a:ext cx="966975" cy="660400"/>
            </a:xfrm>
            <a:custGeom>
              <a:rect b="b" l="l" r="r" t="t"/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091875" y="1951850"/>
              <a:ext cx="188700" cy="136800"/>
            </a:xfrm>
            <a:custGeom>
              <a:rect b="b" l="l" r="r" t="t"/>
              <a:pathLst>
                <a:path extrusionOk="0" h="5472" w="7548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Transformation for Linear Regression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1"/>
          <p:cNvSpPr txBox="1"/>
          <p:nvPr>
            <p:ph idx="1" type="body"/>
          </p:nvPr>
        </p:nvSpPr>
        <p:spPr>
          <a:xfrm>
            <a:off x="1037825" y="4037275"/>
            <a:ext cx="7215300" cy="9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correlation matrix was plotted, and multicollinearity was removed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outliers were removed from the data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 the numerical variables were Z-transformed to remove scaling issues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775" y="998000"/>
            <a:ext cx="3628968" cy="28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1"/>
          <p:cNvSpPr txBox="1"/>
          <p:nvPr/>
        </p:nvSpPr>
        <p:spPr>
          <a:xfrm>
            <a:off x="1462625" y="3746850"/>
            <a:ext cx="25635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Initial Correlation Matrix</a:t>
            </a:r>
            <a:endParaRPr sz="11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81" name="Google Shape;28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98000"/>
            <a:ext cx="3745183" cy="28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1"/>
          <p:cNvSpPr txBox="1"/>
          <p:nvPr/>
        </p:nvSpPr>
        <p:spPr>
          <a:xfrm>
            <a:off x="5239200" y="3812075"/>
            <a:ext cx="25635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Final </a:t>
            </a:r>
            <a:r>
              <a:rPr lang="en" sz="11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Correlation Matrix</a:t>
            </a:r>
            <a:endParaRPr sz="11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1143000" y="966575"/>
            <a:ext cx="7320300" cy="19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Objective:</a:t>
            </a: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To identify various trends in the customer data of flights in the US to formulate various business strategies for our client: Southeast Airlines Co.</a:t>
            </a: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Methodology:</a:t>
            </a: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mfortaa"/>
              <a:buChar char="●"/>
            </a:pPr>
            <a:r>
              <a:rPr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Used multiple linear regression analysis and association rules to develop hypothesis</a:t>
            </a: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mfortaa"/>
              <a:buChar char="●"/>
            </a:pPr>
            <a:r>
              <a:rPr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Used Support Vector Machine algorithm to validate the hypothesis</a:t>
            </a: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/>
          <p:nvPr/>
        </p:nvSpPr>
        <p:spPr>
          <a:xfrm>
            <a:off x="1526100" y="0"/>
            <a:ext cx="6091800" cy="10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</a:rPr>
              <a:t>Multiple Linear Regression Analysis</a:t>
            </a:r>
            <a:endParaRPr sz="2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Key Interpretations</a:t>
            </a:r>
            <a:endParaRPr sz="2200">
              <a:solidFill>
                <a:schemeClr val="lt1"/>
              </a:solidFill>
            </a:endParaRPr>
          </a:p>
        </p:txBody>
      </p:sp>
      <p:graphicFrame>
        <p:nvGraphicFramePr>
          <p:cNvPr id="288" name="Google Shape;288;p32"/>
          <p:cNvGraphicFramePr/>
          <p:nvPr/>
        </p:nvGraphicFramePr>
        <p:xfrm>
          <a:off x="146150" y="1091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{108FB284-AA88-4A0C-AF5E-A446686EAFF5}</a:tableStyleId>
              </a:tblPr>
              <a:tblGrid>
                <a:gridCol w="1625975"/>
                <a:gridCol w="1625975"/>
                <a:gridCol w="1625975"/>
              </a:tblGrid>
              <a:tr h="495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Variable</a:t>
                      </a:r>
                      <a:endParaRPr b="1" sz="9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Change in Variable</a:t>
                      </a:r>
                      <a:endParaRPr b="1" sz="9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Effect on Customer Satisfaction Index</a:t>
                      </a:r>
                      <a:endParaRPr b="1" sz="9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34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Age</a:t>
                      </a:r>
                      <a:endParaRPr b="1" sz="9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Increase</a:t>
                      </a:r>
                      <a:endParaRPr b="1" sz="9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Decrease</a:t>
                      </a:r>
                      <a:endParaRPr b="1" sz="9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34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Price Sensitivity</a:t>
                      </a:r>
                      <a:endParaRPr b="1" sz="9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Increase</a:t>
                      </a:r>
                      <a:endParaRPr b="1" sz="9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Decrease</a:t>
                      </a:r>
                      <a:endParaRPr b="1" sz="9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456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Shopping amount at Airport</a:t>
                      </a:r>
                      <a:endParaRPr b="1" sz="9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Increase</a:t>
                      </a:r>
                      <a:endParaRPr b="1" sz="9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Increase</a:t>
                      </a:r>
                      <a:endParaRPr b="1" sz="9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456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Number of flights per annum</a:t>
                      </a:r>
                      <a:endParaRPr b="1" sz="9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Increase</a:t>
                      </a:r>
                      <a:endParaRPr b="1" sz="9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Decrease</a:t>
                      </a:r>
                      <a:endParaRPr b="1" sz="9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456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Airline Status</a:t>
                      </a:r>
                      <a:endParaRPr b="1" sz="9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Change in status</a:t>
                      </a:r>
                      <a:endParaRPr b="1" sz="9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Silver &gt; Gold &gt; Platinum &gt; Blue</a:t>
                      </a:r>
                      <a:endParaRPr b="1" sz="9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34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Gender</a:t>
                      </a:r>
                      <a:endParaRPr b="1" sz="9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Change in gender</a:t>
                      </a:r>
                      <a:endParaRPr b="1" sz="9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Male &gt; Female</a:t>
                      </a:r>
                      <a:endParaRPr b="1" sz="9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456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Type of travel</a:t>
                      </a:r>
                      <a:endParaRPr b="1" sz="9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Change in type of travel</a:t>
                      </a:r>
                      <a:endParaRPr b="1" sz="9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Business &gt; Mileage &gt; Personal</a:t>
                      </a:r>
                      <a:endParaRPr b="1" sz="9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456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Class</a:t>
                      </a:r>
                      <a:endParaRPr b="1" sz="9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Change in class</a:t>
                      </a:r>
                      <a:endParaRPr b="1" sz="9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Business &gt; Eco Plus &gt; Eco</a:t>
                      </a:r>
                      <a:endParaRPr b="1" sz="9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34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Number of years</a:t>
                      </a:r>
                      <a:endParaRPr b="1" sz="9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Increase </a:t>
                      </a:r>
                      <a:endParaRPr b="1" sz="9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Increase</a:t>
                      </a:r>
                      <a:endParaRPr b="1" sz="9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89" name="Google Shape;2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075" y="1319513"/>
            <a:ext cx="4027200" cy="372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/>
          <p:nvPr>
            <p:ph idx="1" type="body"/>
          </p:nvPr>
        </p:nvSpPr>
        <p:spPr>
          <a:xfrm>
            <a:off x="363900" y="1277475"/>
            <a:ext cx="8670900" cy="41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●  </a:t>
            </a: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Satisfaction level for the client is high among their passengers, so they should now focus on the segment of passengers who are price sensitive, and implement flexibility of pricing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●  There must be more capital invested into improving the service in economy class and blue status carriers, which is targeted towards the personal travel segment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●  There must be more marketing done for the silver and gold status carriers, as well as the business class seats; the target segment for this marketing must be mileage travel and business travel passengers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95" name="Google Shape;295;p33"/>
          <p:cNvSpPr txBox="1"/>
          <p:nvPr/>
        </p:nvSpPr>
        <p:spPr>
          <a:xfrm>
            <a:off x="1526100" y="0"/>
            <a:ext cx="6091800" cy="10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Multiple Linear Regression Analysis</a:t>
            </a:r>
            <a:endParaRPr sz="2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Recommendations</a:t>
            </a:r>
            <a:endParaRPr sz="2200">
              <a:solidFill>
                <a:schemeClr val="lt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/>
          <p:nvPr/>
        </p:nvSpPr>
        <p:spPr>
          <a:xfrm>
            <a:off x="2050675" y="232850"/>
            <a:ext cx="57066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Association Rules</a:t>
            </a:r>
            <a:endParaRPr sz="2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graphicFrame>
        <p:nvGraphicFramePr>
          <p:cNvPr id="301" name="Google Shape;301;p34"/>
          <p:cNvGraphicFramePr/>
          <p:nvPr/>
        </p:nvGraphicFramePr>
        <p:xfrm>
          <a:off x="1089213" y="79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{108FB284-AA88-4A0C-AF5E-A446686EAFF5}</a:tableStyleId>
              </a:tblPr>
              <a:tblGrid>
                <a:gridCol w="2543175"/>
                <a:gridCol w="2543175"/>
                <a:gridCol w="2543175"/>
              </a:tblGrid>
              <a:tr h="430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Category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Common traits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Rating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112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High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Silver status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business travel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Male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middle aged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no delay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low price sensitivity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Greater than 4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112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Average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Personal travel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Female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economy class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no delay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high number of flights per annum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Between 3 and 4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660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Low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Blue status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personal travel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delayed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Below 3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/>
          <p:nvPr>
            <p:ph idx="1" type="body"/>
          </p:nvPr>
        </p:nvSpPr>
        <p:spPr>
          <a:xfrm>
            <a:off x="812775" y="1341225"/>
            <a:ext cx="7523700" cy="3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Char char="●"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To validate the precision of the SVM model, we calculated the error rate of this model. The error rate is 22.56%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Char char="●"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The SVM model accurately predicts whether a customer is satisfied or not 78% of the time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7" name="Google Shape;307;p35"/>
          <p:cNvSpPr txBox="1"/>
          <p:nvPr/>
        </p:nvSpPr>
        <p:spPr>
          <a:xfrm>
            <a:off x="1052250" y="0"/>
            <a:ext cx="6923400" cy="10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en"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Support vector machine</a:t>
            </a:r>
            <a:endParaRPr sz="2600">
              <a:solidFill>
                <a:schemeClr val="lt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graphicFrame>
        <p:nvGraphicFramePr>
          <p:cNvPr id="308" name="Google Shape;308;p35"/>
          <p:cNvGraphicFramePr/>
          <p:nvPr/>
        </p:nvGraphicFramePr>
        <p:xfrm>
          <a:off x="812775" y="323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{108FB284-AA88-4A0C-AF5E-A446686EAFF5}</a:tableStyleId>
              </a:tblPr>
              <a:tblGrid>
                <a:gridCol w="1598025"/>
                <a:gridCol w="2802875"/>
                <a:gridCol w="34202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Classification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Satisfaction(predict)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Dissatisfaction(predict)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Dissatisfaction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1547 (Wrongly classified)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2767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Satisfaction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3859 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384 (Wrongly classified)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/>
          <p:nvPr/>
        </p:nvSpPr>
        <p:spPr>
          <a:xfrm>
            <a:off x="4045614" y="719848"/>
            <a:ext cx="1052762" cy="922444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6"/>
          <p:cNvSpPr txBox="1"/>
          <p:nvPr/>
        </p:nvSpPr>
        <p:spPr>
          <a:xfrm>
            <a:off x="318450" y="1266775"/>
            <a:ext cx="8507100" cy="2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Recommendations</a:t>
            </a:r>
            <a:endParaRPr sz="6000">
              <a:solidFill>
                <a:schemeClr val="lt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315" name="Google Shape;315;p36"/>
          <p:cNvSpPr/>
          <p:nvPr/>
        </p:nvSpPr>
        <p:spPr>
          <a:xfrm>
            <a:off x="2380650" y="3145075"/>
            <a:ext cx="4608396" cy="174722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6"/>
          <p:cNvSpPr/>
          <p:nvPr/>
        </p:nvSpPr>
        <p:spPr>
          <a:xfrm>
            <a:off x="7786149" y="2494476"/>
            <a:ext cx="674778" cy="650592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7"/>
          <p:cNvSpPr/>
          <p:nvPr/>
        </p:nvSpPr>
        <p:spPr>
          <a:xfrm>
            <a:off x="4363252" y="476438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7"/>
          <p:cNvSpPr txBox="1"/>
          <p:nvPr/>
        </p:nvSpPr>
        <p:spPr>
          <a:xfrm>
            <a:off x="1680875" y="1117250"/>
            <a:ext cx="61017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Recommandations - Descriptive statistics</a:t>
            </a:r>
            <a:endParaRPr/>
          </a:p>
        </p:txBody>
      </p:sp>
      <p:sp>
        <p:nvSpPr>
          <p:cNvPr id="324" name="Google Shape;324;p37"/>
          <p:cNvSpPr txBox="1"/>
          <p:nvPr/>
        </p:nvSpPr>
        <p:spPr>
          <a:xfrm>
            <a:off x="363875" y="2186125"/>
            <a:ext cx="8430900" cy="19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fortaa"/>
              <a:buChar char="●"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There is scope for improvement for client in terms of overall service in the following states: </a:t>
            </a: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Nevada, Utah, Arizona, New Hampshire, Virginia and Ohio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fortaa"/>
              <a:buChar char="●"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There can be more capital expenditure directed to improve operations in these areas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8"/>
          <p:cNvSpPr/>
          <p:nvPr/>
        </p:nvSpPr>
        <p:spPr>
          <a:xfrm>
            <a:off x="4363252" y="476438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8"/>
          <p:cNvSpPr txBox="1"/>
          <p:nvPr/>
        </p:nvSpPr>
        <p:spPr>
          <a:xfrm>
            <a:off x="1630450" y="736250"/>
            <a:ext cx="5639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Recommandations - Linear Model</a:t>
            </a:r>
            <a:endParaRPr/>
          </a:p>
        </p:txBody>
      </p:sp>
      <p:sp>
        <p:nvSpPr>
          <p:cNvPr id="332" name="Google Shape;332;p38"/>
          <p:cNvSpPr txBox="1"/>
          <p:nvPr/>
        </p:nvSpPr>
        <p:spPr>
          <a:xfrm>
            <a:off x="423200" y="1188825"/>
            <a:ext cx="8443200" cy="3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fortaa"/>
              <a:buChar char="●"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Satisfaction level for the client is high among their passengers, so they should now focus on the segment of passengers who are price sensitive, and implement flexibility of pricing 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fortaa"/>
              <a:buChar char="●"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There must be more capital invested into improving the service in economy class and blue status carriers, which is targeted towards the personal travel segment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fortaa"/>
              <a:buChar char="●"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There must be more marketing done for the silver and gold status carriers, as well as the business class seats; the target segment for this marketing must be mileage travel and business travel passengers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</a:t>
            </a:r>
            <a:endParaRPr sz="1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9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9"/>
          <p:cNvSpPr/>
          <p:nvPr/>
        </p:nvSpPr>
        <p:spPr>
          <a:xfrm>
            <a:off x="4363252" y="476438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9"/>
          <p:cNvSpPr txBox="1"/>
          <p:nvPr/>
        </p:nvSpPr>
        <p:spPr>
          <a:xfrm>
            <a:off x="1571625" y="736250"/>
            <a:ext cx="66312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Recommandations - Association Rules</a:t>
            </a:r>
            <a:endParaRPr/>
          </a:p>
        </p:txBody>
      </p:sp>
      <p:sp>
        <p:nvSpPr>
          <p:cNvPr id="340" name="Google Shape;340;p39"/>
          <p:cNvSpPr txBox="1"/>
          <p:nvPr/>
        </p:nvSpPr>
        <p:spPr>
          <a:xfrm>
            <a:off x="339675" y="1381025"/>
            <a:ext cx="8855400" cy="38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High satisfaction:</a:t>
            </a:r>
            <a:endParaRPr b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fortaa"/>
              <a:buChar char="●"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The client could focus on marketing the silver status package more, to improve sales. Even if they evolve the pricing strategy into a dynamic pricing, the cluster of passengers who are on business travel, or are not price sensitive, would be attracted due to the services that are available to them 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fortaa"/>
              <a:buChar char="●"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The airline routes which have lesser traffic should nest a silver or gold status airline, as the target customer demographics would comprise of older people, who highly value arrival-on-time and good hospitality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fortaa"/>
              <a:buChar char="●"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The client should focus on creating partnership with any Multinational Companies, and developing bundle-packages for them in the business class segment. The target segment comprises of many middle-aged business class travelers, who would be highly satisfied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0"/>
          <p:cNvSpPr/>
          <p:nvPr/>
        </p:nvSpPr>
        <p:spPr>
          <a:xfrm>
            <a:off x="4363252" y="476438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0"/>
          <p:cNvSpPr txBox="1"/>
          <p:nvPr/>
        </p:nvSpPr>
        <p:spPr>
          <a:xfrm>
            <a:off x="1571625" y="736250"/>
            <a:ext cx="66312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Recommandations - Association Rules</a:t>
            </a:r>
            <a:endParaRPr/>
          </a:p>
        </p:txBody>
      </p:sp>
      <p:sp>
        <p:nvSpPr>
          <p:cNvPr id="348" name="Google Shape;348;p40"/>
          <p:cNvSpPr txBox="1"/>
          <p:nvPr/>
        </p:nvSpPr>
        <p:spPr>
          <a:xfrm>
            <a:off x="339675" y="1381025"/>
            <a:ext cx="8855400" cy="38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Moderate</a:t>
            </a:r>
            <a:r>
              <a:rPr b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satisfaction:</a:t>
            </a:r>
            <a:endParaRPr b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fortaa"/>
              <a:buChar char="●"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Low-priced business class plans must be created for this segment. This would result in a higher satisfaction level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fortaa"/>
              <a:buChar char="●"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The client must focus on improving service in the blue status airlines, which should improve the satisfaction level in the passengers in this segment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fortaa"/>
              <a:buChar char="●"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Females traveling through economy give a strong priority on the overall value associated with the airline’s service. The client should consider creating value-oriented bundle plans, or lowering the ticket prices, specifically for women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1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1"/>
          <p:cNvSpPr/>
          <p:nvPr/>
        </p:nvSpPr>
        <p:spPr>
          <a:xfrm>
            <a:off x="4363252" y="476438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1"/>
          <p:cNvSpPr txBox="1"/>
          <p:nvPr/>
        </p:nvSpPr>
        <p:spPr>
          <a:xfrm>
            <a:off x="1571625" y="736250"/>
            <a:ext cx="66312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Recommandations - Association Rules</a:t>
            </a:r>
            <a:endParaRPr/>
          </a:p>
        </p:txBody>
      </p:sp>
      <p:sp>
        <p:nvSpPr>
          <p:cNvPr id="356" name="Google Shape;356;p41"/>
          <p:cNvSpPr txBox="1"/>
          <p:nvPr/>
        </p:nvSpPr>
        <p:spPr>
          <a:xfrm>
            <a:off x="339675" y="1381025"/>
            <a:ext cx="8855400" cy="38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Low</a:t>
            </a:r>
            <a:r>
              <a:rPr b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satisfaction:</a:t>
            </a:r>
            <a:endParaRPr b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fortaa"/>
              <a:buChar char="●"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The client must focus upon improving services for the blue airline status, as well as the economy class seats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fortaa"/>
              <a:buChar char="●"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Lower price setting for business class seats in blue airline status might trigger a higher satisfaction level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/>
        </p:nvSpPr>
        <p:spPr>
          <a:xfrm>
            <a:off x="2821200" y="-53225"/>
            <a:ext cx="34164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Content</a:t>
            </a:r>
            <a:r>
              <a:rPr lang="en" sz="60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 </a:t>
            </a:r>
            <a:endParaRPr sz="6000">
              <a:solidFill>
                <a:schemeClr val="lt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2767951" y="870274"/>
            <a:ext cx="3334293" cy="110225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6333749" y="329901"/>
            <a:ext cx="674778" cy="650592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2309000" y="1583450"/>
            <a:ext cx="4977300" cy="25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Business questions</a:t>
            </a:r>
            <a:endParaRPr sz="3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Descriptive statistics</a:t>
            </a:r>
            <a:endParaRPr sz="3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Data analysis</a:t>
            </a:r>
            <a:endParaRPr sz="3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Recommendations</a:t>
            </a:r>
            <a:endParaRPr sz="3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2"/>
          <p:cNvSpPr/>
          <p:nvPr/>
        </p:nvSpPr>
        <p:spPr>
          <a:xfrm>
            <a:off x="4359674" y="1451725"/>
            <a:ext cx="687464" cy="691590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2"/>
          <p:cNvSpPr txBox="1"/>
          <p:nvPr/>
        </p:nvSpPr>
        <p:spPr>
          <a:xfrm>
            <a:off x="3203400" y="9709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thanks!</a:t>
            </a:r>
            <a:endParaRPr/>
          </a:p>
        </p:txBody>
      </p:sp>
      <p:sp>
        <p:nvSpPr>
          <p:cNvPr id="363" name="Google Shape;363;p42"/>
          <p:cNvSpPr/>
          <p:nvPr/>
        </p:nvSpPr>
        <p:spPr>
          <a:xfrm>
            <a:off x="3799402" y="2747425"/>
            <a:ext cx="1442481" cy="10297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2"/>
          <p:cNvSpPr txBox="1"/>
          <p:nvPr/>
        </p:nvSpPr>
        <p:spPr>
          <a:xfrm>
            <a:off x="3203400" y="18996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Any 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Variables in the model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319350" y="1571625"/>
            <a:ext cx="4118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mfortaa"/>
              <a:buChar char="●"/>
            </a:pPr>
            <a:r>
              <a:rPr lang="en" sz="11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Satisfaction (Range: 0-5)</a:t>
            </a:r>
            <a:endParaRPr sz="11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mfortaa"/>
              <a:buChar char="●"/>
            </a:pPr>
            <a:r>
              <a:rPr lang="en" sz="11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Airline Status (Range: Blue, Gold, Silver, Platinum)</a:t>
            </a:r>
            <a:endParaRPr sz="11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mfortaa"/>
              <a:buChar char="●"/>
            </a:pPr>
            <a:r>
              <a:rPr lang="en" sz="11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Age (Range: 15-85 years)</a:t>
            </a:r>
            <a:endParaRPr sz="11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mfortaa"/>
              <a:buChar char="●"/>
            </a:pPr>
            <a:r>
              <a:rPr lang="en" sz="11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Gender</a:t>
            </a:r>
            <a:endParaRPr sz="11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mfortaa"/>
              <a:buChar char="●"/>
            </a:pPr>
            <a:r>
              <a:rPr lang="en" sz="11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Price Sensitivity (Range: 0-5)</a:t>
            </a:r>
            <a:endParaRPr sz="11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mfortaa"/>
              <a:buChar char="●"/>
            </a:pPr>
            <a:r>
              <a:rPr lang="en" sz="11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Year of First Flight (Range: 2003-2012)</a:t>
            </a:r>
            <a:endParaRPr sz="11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mfortaa"/>
              <a:buChar char="●"/>
            </a:pPr>
            <a:r>
              <a:rPr lang="en" sz="11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Number of flights per annum (Range: 0-100)</a:t>
            </a:r>
            <a:endParaRPr sz="11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mfortaa"/>
              <a:buChar char="●"/>
            </a:pPr>
            <a:r>
              <a:rPr lang="en" sz="11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Percentage of flights with other airlines (Range: 1-100)</a:t>
            </a:r>
            <a:endParaRPr sz="11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mfortaa"/>
              <a:buChar char="●"/>
            </a:pPr>
            <a:r>
              <a:rPr lang="en" sz="11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Type of travel (Range: Business travel, Mileage travel, Personal travel)</a:t>
            </a:r>
            <a:endParaRPr sz="11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mfortaa"/>
              <a:buChar char="●"/>
            </a:pPr>
            <a:r>
              <a:rPr lang="en" sz="11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Number of other loyalty cards (Range: 0-12)</a:t>
            </a:r>
            <a:endParaRPr sz="11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mfortaa"/>
              <a:buChar char="●"/>
            </a:pPr>
            <a:r>
              <a:rPr lang="en" sz="11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Shopping amount at airport (Range: $0-$879)</a:t>
            </a:r>
            <a:endParaRPr sz="11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mfortaa"/>
              <a:buChar char="●"/>
            </a:pPr>
            <a:r>
              <a:rPr lang="en" sz="11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Eating and drinking at airport (Range: $0-$895)</a:t>
            </a:r>
            <a:endParaRPr sz="11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mfortaa"/>
              <a:buChar char="●"/>
            </a:pPr>
            <a:r>
              <a:rPr lang="en" sz="11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Class (Range: Economy, Economy Plus, Business)</a:t>
            </a:r>
            <a:endParaRPr sz="11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5126675" y="1539675"/>
            <a:ext cx="3790500" cy="2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mfortaa"/>
              <a:buChar char="●"/>
            </a:pPr>
            <a:r>
              <a:rPr lang="en" sz="11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Day of month (Range: 1-31)</a:t>
            </a:r>
            <a:endParaRPr sz="11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mfortaa"/>
              <a:buChar char="●"/>
            </a:pPr>
            <a:r>
              <a:rPr lang="en" sz="11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Flight date (Range: 1/1/14 to 3/9/14)</a:t>
            </a:r>
            <a:endParaRPr sz="11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mfortaa"/>
              <a:buChar char="●"/>
            </a:pPr>
            <a:r>
              <a:rPr lang="en" sz="11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Airline name: 14 different airlines</a:t>
            </a:r>
            <a:endParaRPr sz="11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mfortaa"/>
              <a:buChar char="●"/>
            </a:pPr>
            <a:r>
              <a:rPr lang="en" sz="11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Origin city</a:t>
            </a:r>
            <a:endParaRPr sz="11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mfortaa"/>
              <a:buChar char="●"/>
            </a:pPr>
            <a:r>
              <a:rPr lang="en" sz="11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Origin state</a:t>
            </a:r>
            <a:endParaRPr sz="11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mfortaa"/>
              <a:buChar char="●"/>
            </a:pPr>
            <a:r>
              <a:rPr lang="en" sz="11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Destination city</a:t>
            </a:r>
            <a:endParaRPr sz="11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mfortaa"/>
              <a:buChar char="●"/>
            </a:pPr>
            <a:r>
              <a:rPr lang="en" sz="11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Destination state</a:t>
            </a:r>
            <a:endParaRPr sz="11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mfortaa"/>
              <a:buChar char="●"/>
            </a:pPr>
            <a:r>
              <a:rPr lang="en" sz="11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Scheduled departure hour</a:t>
            </a:r>
            <a:endParaRPr sz="11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mfortaa"/>
              <a:buChar char="●"/>
            </a:pPr>
            <a:r>
              <a:rPr lang="en" sz="11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Departure delay in minutes (Range: 0-1592 min)</a:t>
            </a:r>
            <a:endParaRPr sz="11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mfortaa"/>
              <a:buChar char="●"/>
            </a:pPr>
            <a:r>
              <a:rPr lang="en" sz="11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Arrival delay in minutes (Range: 0-1584 min)</a:t>
            </a:r>
            <a:endParaRPr sz="11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mfortaa"/>
              <a:buChar char="●"/>
            </a:pPr>
            <a:r>
              <a:rPr lang="en" sz="11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Flight cancelled (Yes/No)</a:t>
            </a:r>
            <a:endParaRPr sz="11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mfortaa"/>
              <a:buChar char="●"/>
            </a:pPr>
            <a:r>
              <a:rPr lang="en" sz="11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Flight time in minutes (Range: 8-669 min)</a:t>
            </a:r>
            <a:endParaRPr sz="11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mfortaa"/>
              <a:buChar char="●"/>
            </a:pPr>
            <a:r>
              <a:rPr lang="en" sz="11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Flight distance (Range: 31-4983 miles)</a:t>
            </a:r>
            <a:endParaRPr sz="11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mfortaa"/>
              <a:buChar char="●"/>
            </a:pPr>
            <a:r>
              <a:rPr lang="en" sz="11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Arrival delay greater than 5 minutes (Yes/No)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/>
          <p:nvPr/>
        </p:nvSpPr>
        <p:spPr>
          <a:xfrm>
            <a:off x="4045614" y="719848"/>
            <a:ext cx="1052762" cy="922444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 txBox="1"/>
          <p:nvPr/>
        </p:nvSpPr>
        <p:spPr>
          <a:xfrm>
            <a:off x="1071750" y="1244425"/>
            <a:ext cx="700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business questions </a:t>
            </a:r>
            <a:endParaRPr sz="6000">
              <a:solidFill>
                <a:schemeClr val="lt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4746726" y="3134149"/>
            <a:ext cx="3334293" cy="110225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" name="Google Shape;163;p17"/>
          <p:cNvGrpSpPr/>
          <p:nvPr/>
        </p:nvGrpSpPr>
        <p:grpSpPr>
          <a:xfrm rot="1520283">
            <a:off x="846596" y="2867908"/>
            <a:ext cx="1014539" cy="642718"/>
            <a:chOff x="238125" y="1918825"/>
            <a:chExt cx="1042450" cy="660400"/>
          </a:xfrm>
        </p:grpSpPr>
        <p:sp>
          <p:nvSpPr>
            <p:cNvPr id="164" name="Google Shape;164;p17"/>
            <p:cNvSpPr/>
            <p:nvPr/>
          </p:nvSpPr>
          <p:spPr>
            <a:xfrm>
              <a:off x="238125" y="1918825"/>
              <a:ext cx="966975" cy="660400"/>
            </a:xfrm>
            <a:custGeom>
              <a:rect b="b" l="l" r="r" t="t"/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1091875" y="1951850"/>
              <a:ext cx="188700" cy="136800"/>
            </a:xfrm>
            <a:custGeom>
              <a:rect b="b" l="l" r="r" t="t"/>
              <a:pathLst>
                <a:path extrusionOk="0" h="5472" w="7548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17"/>
          <p:cNvSpPr/>
          <p:nvPr/>
        </p:nvSpPr>
        <p:spPr>
          <a:xfrm>
            <a:off x="8190224" y="2483551"/>
            <a:ext cx="674778" cy="650592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179400" y="1146600"/>
            <a:ext cx="7157100" cy="3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AutoNum type="alphaUcPeriod"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What are the key reasons for customer satisfaction or dissatisfaction?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AutoNum type="alphaUcPeriod"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Which clusters generally come off as happy customers? Which of them come off as unhappy customers?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AutoNum type="alphaUcPeriod"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What should be the pricing strategy of airline packages which lead to a higher satisfaction level among the unhappy customers?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AutoNum type="alphaUcPeriod"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What can be any strategic improvements which can improve customer satisfaction index?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1656300" y="0"/>
            <a:ext cx="58314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Business Questions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/>
          <p:nvPr/>
        </p:nvSpPr>
        <p:spPr>
          <a:xfrm>
            <a:off x="4045614" y="719848"/>
            <a:ext cx="1052762" cy="922444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 txBox="1"/>
          <p:nvPr/>
        </p:nvSpPr>
        <p:spPr>
          <a:xfrm>
            <a:off x="163800" y="1412800"/>
            <a:ext cx="8257800" cy="27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Descriptive statistics</a:t>
            </a:r>
            <a:endParaRPr sz="6000">
              <a:solidFill>
                <a:schemeClr val="lt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4746726" y="3134149"/>
            <a:ext cx="3334293" cy="110225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19"/>
          <p:cNvGrpSpPr/>
          <p:nvPr/>
        </p:nvGrpSpPr>
        <p:grpSpPr>
          <a:xfrm rot="1520283">
            <a:off x="88721" y="3108383"/>
            <a:ext cx="1014539" cy="642718"/>
            <a:chOff x="238125" y="1918825"/>
            <a:chExt cx="1042450" cy="660400"/>
          </a:xfrm>
        </p:grpSpPr>
        <p:sp>
          <p:nvSpPr>
            <p:cNvPr id="181" name="Google Shape;181;p19"/>
            <p:cNvSpPr/>
            <p:nvPr/>
          </p:nvSpPr>
          <p:spPr>
            <a:xfrm>
              <a:off x="238125" y="1918825"/>
              <a:ext cx="966975" cy="660400"/>
            </a:xfrm>
            <a:custGeom>
              <a:rect b="b" l="l" r="r" t="t"/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1091875" y="1951850"/>
              <a:ext cx="188700" cy="136800"/>
            </a:xfrm>
            <a:custGeom>
              <a:rect b="b" l="l" r="r" t="t"/>
              <a:pathLst>
                <a:path extrusionOk="0" h="5472" w="7548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19"/>
          <p:cNvSpPr/>
          <p:nvPr/>
        </p:nvSpPr>
        <p:spPr>
          <a:xfrm>
            <a:off x="8190224" y="2483551"/>
            <a:ext cx="674778" cy="650592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5796"/>
            <a:ext cx="9144000" cy="4391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1186638" y="3947350"/>
            <a:ext cx="6770700" cy="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Judging by the distribution of the histogram, the dissatisfaction and average ratings increase with increase in age, and the age group 60-80 are the most dissatisfied.</a:t>
            </a:r>
            <a:endParaRPr sz="1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000" y="824901"/>
            <a:ext cx="3861340" cy="312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 txBox="1"/>
          <p:nvPr/>
        </p:nvSpPr>
        <p:spPr>
          <a:xfrm>
            <a:off x="2350275" y="0"/>
            <a:ext cx="44094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Satisfaction Vs Age</a:t>
            </a:r>
            <a:endParaRPr/>
          </a:p>
        </p:txBody>
      </p:sp>
      <p:pic>
        <p:nvPicPr>
          <p:cNvPr id="198" name="Google Shape;19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7550" y="1700450"/>
            <a:ext cx="3753950" cy="137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