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are some dependenc</a:t>
            </a:r>
            <a:r>
              <a:rPr lang="en-US"/>
              <a:t>ies</a:t>
            </a:r>
            <a:r>
              <a:rPr lang="en-US"/>
              <a:t> in each sentences,  and each dependence has direction, for example: rejects depends on EU.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create n*n matrix with default value is zero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based on the dependencies we changed the value in matrix to 1 based on this value.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Eu rejects German call to boycott British lamb. </a:t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4e402e6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54e402e694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4647753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546477538a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46477538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546477538a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46477538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546477538a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46477538a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 hand-coded system requires human experts to define rules or regular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expressions or program snippets for performing the extraction. That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person needs to be a domain expert and a programmer, and possess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descent linguistic understanding to be able to develop robust extraction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rules.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Rules tend to have the form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546477538a_3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46477538a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 basic rule is of the form: “Contextual Pattern ! Action”.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Contextual Pattern consists of one or more labeled patterns capturing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various properties of one or more entities and the context in which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they appear in the text. A labeled pattern consists of a pattern that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roughly a regular expression defined over features of tokens in the 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and an optional label. The features can be just about any property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token or the context or the document in which the token appears.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action part of the rule is used to denote various kinds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tagging actions: assigning an entity label to a sequence of tokens,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or assigning multiple entity tags.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first term allows the “The” to be optional, the second term matches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all capitalized abbreviations, and the last term matches all capitalized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words that form the last word of any entry in a dictionary of company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names.</a:t>
            </a:r>
            <a:endParaRPr/>
          </a:p>
        </p:txBody>
      </p:sp>
      <p:sp>
        <p:nvSpPr>
          <p:cNvPr id="123" name="Google Shape;123;g546477538a_3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4e1741688_8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54e1741688_8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竖排标题与文本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eb.stanford.edu/class/cs124/lec/Information_Extraction_and_Named_Entity_Recognition.pdf" TargetMode="External"/><Relationship Id="rId4" Type="http://schemas.openxmlformats.org/officeDocument/2006/relationships/hyperlink" Target="https://arxiv.org/pdf/1609.02907.pdf" TargetMode="External"/><Relationship Id="rId5" Type="http://schemas.openxmlformats.org/officeDocument/2006/relationships/hyperlink" Target="https://arxiv.org/pdf/1606.09375.pdf" TargetMode="External"/><Relationship Id="rId6" Type="http://schemas.openxmlformats.org/officeDocument/2006/relationships/hyperlink" Target="https://tkipf.github.io/graph-convolutional-networks/" TargetMode="External"/><Relationship Id="rId7" Type="http://schemas.openxmlformats.org/officeDocument/2006/relationships/hyperlink" Target="http://www.cis.uni-muenchen.de/~fraser/information_extraction_2015_lecture/03_rule_based_NER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dk1">
              <a:alpha val="1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>
            <p:ph type="ctrTitle"/>
          </p:nvPr>
        </p:nvSpPr>
        <p:spPr>
          <a:xfrm>
            <a:off x="4380588" y="965199"/>
            <a:ext cx="6766078" cy="492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262626"/>
                </a:solidFill>
              </a:rPr>
              <a:t>Semantic based Graph Convolutional Neural Network for Entity Extraction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023257" y="965198"/>
            <a:ext cx="2707937" cy="4927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accent1"/>
                </a:solidFill>
              </a:rPr>
              <a:t>Group Members （sort by first name）: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accent1"/>
                </a:solidFill>
              </a:rPr>
              <a:t>Haiyang Sun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accent1"/>
                </a:solidFill>
              </a:rPr>
              <a:t>Hao Zhang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accent1"/>
                </a:solidFill>
              </a:rPr>
              <a:t>Xuehan Chen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accent1"/>
                </a:solidFill>
              </a:rPr>
              <a:t>Yanqi Yao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accent1"/>
                </a:solidFill>
              </a:rPr>
              <a:t>Yirong Wang</a:t>
            </a:r>
            <a:endParaRPr sz="2000">
              <a:solidFill>
                <a:schemeClr val="accent1"/>
              </a:solidFill>
            </a:endParaRPr>
          </a:p>
        </p:txBody>
      </p:sp>
      <p:cxnSp>
        <p:nvCxnSpPr>
          <p:cNvPr id="87" name="Google Shape;87;p13"/>
          <p:cNvCxnSpPr/>
          <p:nvPr/>
        </p:nvCxnSpPr>
        <p:spPr>
          <a:xfrm>
            <a:off x="4055891" y="2057399"/>
            <a:ext cx="0" cy="27432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22"/>
          <p:cNvCxnSpPr/>
          <p:nvPr/>
        </p:nvCxnSpPr>
        <p:spPr>
          <a:xfrm>
            <a:off x="4654296" y="2057400"/>
            <a:ext cx="0" cy="27432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4976031" y="963877"/>
            <a:ext cx="6377769" cy="19793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With help of </a:t>
            </a:r>
            <a:r>
              <a:rPr b="1" lang="en-US" sz="2220"/>
              <a:t>Stanford Parser</a:t>
            </a:r>
            <a:r>
              <a:rPr lang="en-US" sz="2220"/>
              <a:t>, we write python code to generate every sentence’s dependencies in the dataset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From this generated file we can get dependencies and generate N*N matrix for each sentence</a:t>
            </a:r>
            <a:endParaRPr sz="2220"/>
          </a:p>
        </p:txBody>
      </p:sp>
      <p:sp>
        <p:nvSpPr>
          <p:cNvPr id="167" name="Google Shape;167;p22"/>
          <p:cNvSpPr txBox="1"/>
          <p:nvPr>
            <p:ph type="title"/>
          </p:nvPr>
        </p:nvSpPr>
        <p:spPr>
          <a:xfrm>
            <a:off x="600075" y="868625"/>
            <a:ext cx="3972000" cy="4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Dataset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Preprocessing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375" y="3343600"/>
            <a:ext cx="6834874" cy="5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9375" y="4105700"/>
            <a:ext cx="6834874" cy="1446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23"/>
          <p:cNvCxnSpPr/>
          <p:nvPr/>
        </p:nvCxnSpPr>
        <p:spPr>
          <a:xfrm>
            <a:off x="4654296" y="2057400"/>
            <a:ext cx="0" cy="27432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4976031" y="963877"/>
            <a:ext cx="6377769" cy="15078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 decided to use 300D word2vec to represent a word.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This program is still in debugging…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77" name="Google Shape;1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9198" y="2817812"/>
            <a:ext cx="6629638" cy="258921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>
            <p:ph type="title"/>
          </p:nvPr>
        </p:nvSpPr>
        <p:spPr>
          <a:xfrm>
            <a:off x="600075" y="868625"/>
            <a:ext cx="3972000" cy="4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Dataset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Preprocessing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24"/>
          <p:cNvCxnSpPr/>
          <p:nvPr/>
        </p:nvCxnSpPr>
        <p:spPr>
          <a:xfrm>
            <a:off x="4654296" y="2057400"/>
            <a:ext cx="0" cy="27432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Continue to do research on GCN paper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</a:t>
            </a:r>
            <a:r>
              <a:rPr lang="en-US" sz="2400"/>
              <a:t>ollect entity information from dataset and generate N*E matrix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Feed three matrices into GCN model, calculate the accuracy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Calculate accuracy/call back rate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Compare accuracy/call back rate with </a:t>
            </a:r>
            <a:r>
              <a:rPr lang="en-US" sz="2400"/>
              <a:t>latest paper</a:t>
            </a:r>
            <a:endParaRPr sz="2400"/>
          </a:p>
        </p:txBody>
      </p:sp>
      <p:sp>
        <p:nvSpPr>
          <p:cNvPr id="186" name="Google Shape;186;p24"/>
          <p:cNvSpPr txBox="1"/>
          <p:nvPr>
            <p:ph type="title"/>
          </p:nvPr>
        </p:nvSpPr>
        <p:spPr>
          <a:xfrm>
            <a:off x="600075" y="868625"/>
            <a:ext cx="3972000" cy="4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To do list 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/>
          <p:nvPr/>
        </p:nvSpPr>
        <p:spPr>
          <a:xfrm>
            <a:off x="321564" y="320040"/>
            <a:ext cx="11548800" cy="6217800"/>
          </a:xfrm>
          <a:prstGeom prst="rect">
            <a:avLst/>
          </a:prstGeom>
          <a:solidFill>
            <a:schemeClr val="dk1">
              <a:alpha val="784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25"/>
          <p:cNvCxnSpPr/>
          <p:nvPr/>
        </p:nvCxnSpPr>
        <p:spPr>
          <a:xfrm>
            <a:off x="4654296" y="2057400"/>
            <a:ext cx="0" cy="27432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4976025" y="963875"/>
            <a:ext cx="6457800" cy="4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032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Information Extraction and Named Entity Recognition, Lecture PPT, Stanford</a:t>
            </a:r>
            <a:endParaRPr sz="1400"/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hlink"/>
                </a:solidFill>
                <a:hlinkClick r:id="rId3"/>
              </a:rPr>
              <a:t>https://web.stanford.edu/class/cs124/lec/Information_Extraction_and_Named_Entity_Recognition.pdf</a:t>
            </a:r>
            <a:r>
              <a:rPr lang="en-US" sz="1400"/>
              <a:t> </a:t>
            </a:r>
            <a:endParaRPr sz="1400"/>
          </a:p>
          <a:p>
            <a:pPr indent="-2032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SEMI-SUPERVISED CLASSIFICATION WITH GRAPH CONVOLUTIONAL NETWORKS </a:t>
            </a:r>
            <a:r>
              <a:rPr lang="en-US" sz="1400" u="sng">
                <a:solidFill>
                  <a:schemeClr val="hlink"/>
                </a:solidFill>
                <a:hlinkClick r:id="rId4"/>
              </a:rPr>
              <a:t>https://arxiv.org/pdf/1609.02907.pdf</a:t>
            </a:r>
            <a:endParaRPr sz="1400"/>
          </a:p>
          <a:p>
            <a:pPr indent="-2032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Convolutional Neural Networks on Graphs with Fast Localized Spectral Filtering </a:t>
            </a:r>
            <a:r>
              <a:rPr lang="en-US" sz="1400" u="sng">
                <a:solidFill>
                  <a:schemeClr val="hlink"/>
                </a:solidFill>
                <a:hlinkClick r:id="rId5"/>
              </a:rPr>
              <a:t>https://arxiv.org/pdf/1606.09375.pdf</a:t>
            </a:r>
            <a:endParaRPr sz="1400"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Graph Convolutional Network</a:t>
            </a:r>
            <a:r>
              <a:rPr lang="en-US" sz="1400"/>
              <a:t> </a:t>
            </a:r>
            <a:r>
              <a:rPr lang="en-US" sz="1400" u="sng">
                <a:solidFill>
                  <a:schemeClr val="hlink"/>
                </a:solidFill>
                <a:hlinkClick r:id="rId6"/>
              </a:rPr>
              <a:t>https://tkipf.github.io/graph-convolutional-networks/</a:t>
            </a:r>
            <a:endParaRPr sz="1400"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Information Extraction </a:t>
            </a:r>
            <a:r>
              <a:rPr lang="en-US" sz="1400">
                <a:solidFill>
                  <a:srgbClr val="000000"/>
                </a:solidFill>
              </a:rPr>
              <a:t>CIS, LMU München Winter Semester 2015-2016 Dr. Alexander Fraser, CIS </a:t>
            </a:r>
            <a:r>
              <a:rPr lang="en-US" sz="1400" u="sng">
                <a:solidFill>
                  <a:schemeClr val="hlink"/>
                </a:solidFill>
                <a:hlinkClick r:id="rId7"/>
              </a:rPr>
              <a:t>http://www.cis.uni-muenchen.de/~fraser/information_extraction_2015_lecture/03_rule_based_NER.pdf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94" name="Google Shape;194;p25"/>
          <p:cNvSpPr txBox="1"/>
          <p:nvPr>
            <p:ph type="title"/>
          </p:nvPr>
        </p:nvSpPr>
        <p:spPr>
          <a:xfrm>
            <a:off x="600075" y="868625"/>
            <a:ext cx="3972000" cy="4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Reference</a:t>
            </a:r>
            <a:r>
              <a:rPr lang="en-US">
                <a:solidFill>
                  <a:schemeClr val="accent1"/>
                </a:solidFill>
              </a:rPr>
              <a:t> 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321564" y="320040"/>
            <a:ext cx="11548800" cy="6217800"/>
          </a:xfrm>
          <a:prstGeom prst="rect">
            <a:avLst/>
          </a:prstGeom>
          <a:solidFill>
            <a:schemeClr val="dk1">
              <a:alpha val="784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600075" y="868625"/>
            <a:ext cx="3972000" cy="4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Information Extraction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4654296" y="2057400"/>
            <a:ext cx="0" cy="27432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793950" y="963875"/>
            <a:ext cx="6935700" cy="4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Information Extraction (IE) is the process of extracting structured information from unstructured machine-readable documents </a:t>
            </a:r>
            <a:endParaRPr sz="2400"/>
          </a:p>
          <a:p>
            <a:pPr indent="-2667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Find and understand limited relevant parts of texts</a:t>
            </a:r>
            <a:endParaRPr sz="2400"/>
          </a:p>
          <a:p>
            <a:pPr indent="-2667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Gather information from many pieces of text</a:t>
            </a:r>
            <a:endParaRPr sz="2400"/>
          </a:p>
          <a:p>
            <a:pPr indent="-2667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Produce a structured representation of relevant information: </a:t>
            </a:r>
            <a:endParaRPr sz="2400"/>
          </a:p>
          <a:p>
            <a:pPr indent="-266700" lvl="2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relations (in the database sense), a.k.a., </a:t>
            </a:r>
            <a:endParaRPr/>
          </a:p>
          <a:p>
            <a:pPr indent="-266700" lvl="2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 knowledge base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321564" y="320040"/>
            <a:ext cx="11548800" cy="6217800"/>
          </a:xfrm>
          <a:prstGeom prst="rect">
            <a:avLst/>
          </a:prstGeom>
          <a:solidFill>
            <a:schemeClr val="dk1">
              <a:alpha val="784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600075" y="868625"/>
            <a:ext cx="3972000" cy="4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Named Entity Recognition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02" name="Google Shape;102;p15"/>
          <p:cNvCxnSpPr/>
          <p:nvPr/>
        </p:nvCxnSpPr>
        <p:spPr>
          <a:xfrm>
            <a:off x="4654296" y="2057400"/>
            <a:ext cx="0" cy="27432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4976031" y="963877"/>
            <a:ext cx="6377700" cy="4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Named Entity Recognition (NER) is the process of finding entities (people, cities, organizations, dates, ...) in a text.</a:t>
            </a:r>
            <a:endParaRPr sz="2400"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Is a subtask under Information Extraction.</a:t>
            </a:r>
            <a:endParaRPr sz="2400"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Target: </a:t>
            </a:r>
            <a:endParaRPr sz="2400"/>
          </a:p>
          <a:p>
            <a:pPr indent="-2667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Identify named entities</a:t>
            </a:r>
            <a:endParaRPr sz="2400"/>
          </a:p>
          <a:p>
            <a:pPr indent="-2667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Classify named entities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321589" y="320090"/>
            <a:ext cx="11548800" cy="6217800"/>
          </a:xfrm>
          <a:prstGeom prst="rect">
            <a:avLst/>
          </a:prstGeom>
          <a:solidFill>
            <a:schemeClr val="dk1">
              <a:alpha val="784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700950" y="2478750"/>
            <a:ext cx="107901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1800"/>
              <a:t>The decision by the independent MP </a:t>
            </a:r>
            <a:r>
              <a:rPr lang="en-US" sz="1800">
                <a:solidFill>
                  <a:srgbClr val="E06666"/>
                </a:solidFill>
              </a:rPr>
              <a:t>Andrew Wilkie</a:t>
            </a:r>
            <a:r>
              <a:rPr lang="en-US" sz="1800"/>
              <a:t> to withdraw his support for the minority </a:t>
            </a:r>
            <a:r>
              <a:rPr lang="en-US" sz="1800">
                <a:solidFill>
                  <a:srgbClr val="E06666"/>
                </a:solidFill>
              </a:rPr>
              <a:t>Labor</a:t>
            </a:r>
            <a:r>
              <a:rPr lang="en-US" sz="1800"/>
              <a:t> government sounded dramatic but it should not further threaten its stability. When, after the </a:t>
            </a:r>
            <a:r>
              <a:rPr lang="en-US" sz="1800">
                <a:solidFill>
                  <a:srgbClr val="E06666"/>
                </a:solidFill>
              </a:rPr>
              <a:t>2010</a:t>
            </a:r>
            <a:r>
              <a:rPr lang="en-US" sz="1800"/>
              <a:t> election, </a:t>
            </a:r>
            <a:r>
              <a:rPr lang="en-US" sz="1800">
                <a:solidFill>
                  <a:srgbClr val="E06666"/>
                </a:solidFill>
              </a:rPr>
              <a:t>Wilkie</a:t>
            </a:r>
            <a:r>
              <a:rPr lang="en-US" sz="1800"/>
              <a:t>, </a:t>
            </a:r>
            <a:r>
              <a:rPr lang="en-US" sz="1800">
                <a:solidFill>
                  <a:srgbClr val="E06666"/>
                </a:solidFill>
              </a:rPr>
              <a:t>Rob Oakeshott</a:t>
            </a:r>
            <a:r>
              <a:rPr lang="en-US" sz="1800"/>
              <a:t>, </a:t>
            </a:r>
            <a:r>
              <a:rPr lang="en-US" sz="1800">
                <a:solidFill>
                  <a:srgbClr val="E06666"/>
                </a:solidFill>
              </a:rPr>
              <a:t>Tony Windsor</a:t>
            </a:r>
            <a:r>
              <a:rPr lang="en-US" sz="1800"/>
              <a:t> and the </a:t>
            </a:r>
            <a:r>
              <a:rPr lang="en-US" sz="1800">
                <a:solidFill>
                  <a:srgbClr val="E06666"/>
                </a:solidFill>
              </a:rPr>
              <a:t>Greens</a:t>
            </a:r>
            <a:r>
              <a:rPr lang="en-US" sz="1800"/>
              <a:t> agreed to support </a:t>
            </a:r>
            <a:r>
              <a:rPr lang="en-US" sz="1800">
                <a:solidFill>
                  <a:srgbClr val="E06666"/>
                </a:solidFill>
              </a:rPr>
              <a:t>Labor</a:t>
            </a:r>
            <a:r>
              <a:rPr lang="en-US" sz="1800"/>
              <a:t>, they gave just two guarantees: confidence and supply.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10" name="Google Shape;110;p16"/>
          <p:cNvSpPr txBox="1"/>
          <p:nvPr>
            <p:ph type="title"/>
          </p:nvPr>
        </p:nvSpPr>
        <p:spPr>
          <a:xfrm>
            <a:off x="700950" y="3909900"/>
            <a:ext cx="10790100" cy="12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1800"/>
              <a:t>The decision by the independent MP </a:t>
            </a:r>
            <a:r>
              <a:rPr lang="en-US" sz="1800">
                <a:solidFill>
                  <a:srgbClr val="6FA8DC"/>
                </a:solidFill>
              </a:rPr>
              <a:t>Andrew Wilkie</a:t>
            </a:r>
            <a:r>
              <a:rPr lang="en-US" sz="1800"/>
              <a:t> to withdraw his support for the minority </a:t>
            </a:r>
            <a:r>
              <a:rPr lang="en-US" sz="1800">
                <a:solidFill>
                  <a:srgbClr val="F1C232"/>
                </a:solidFill>
              </a:rPr>
              <a:t>Labor</a:t>
            </a:r>
            <a:r>
              <a:rPr lang="en-US" sz="1800"/>
              <a:t> government sounded dramatic but it should not further threaten its stability. When, after the </a:t>
            </a:r>
            <a:r>
              <a:rPr lang="en-US" sz="1800">
                <a:solidFill>
                  <a:srgbClr val="C27BA0"/>
                </a:solidFill>
              </a:rPr>
              <a:t>2010</a:t>
            </a:r>
            <a:r>
              <a:rPr lang="en-US" sz="1800"/>
              <a:t> election,</a:t>
            </a:r>
            <a:r>
              <a:rPr lang="en-US" sz="1800">
                <a:solidFill>
                  <a:srgbClr val="6FA8DC"/>
                </a:solidFill>
              </a:rPr>
              <a:t> Wilkie</a:t>
            </a:r>
            <a:r>
              <a:rPr lang="en-US" sz="1800"/>
              <a:t>,</a:t>
            </a:r>
            <a:r>
              <a:rPr lang="en-US" sz="1800">
                <a:solidFill>
                  <a:srgbClr val="6FA8DC"/>
                </a:solidFill>
              </a:rPr>
              <a:t> Rob Oakeshott</a:t>
            </a:r>
            <a:r>
              <a:rPr lang="en-US" sz="1800"/>
              <a:t>, </a:t>
            </a:r>
            <a:r>
              <a:rPr lang="en-US" sz="1800">
                <a:solidFill>
                  <a:srgbClr val="6FA8DC"/>
                </a:solidFill>
              </a:rPr>
              <a:t>Tony Windsor</a:t>
            </a:r>
            <a:r>
              <a:rPr lang="en-US" sz="1800"/>
              <a:t> and the </a:t>
            </a:r>
            <a:r>
              <a:rPr lang="en-US" sz="1800">
                <a:solidFill>
                  <a:srgbClr val="F1C232"/>
                </a:solidFill>
              </a:rPr>
              <a:t>Greens</a:t>
            </a:r>
            <a:r>
              <a:rPr lang="en-US" sz="1800"/>
              <a:t> agreed to support </a:t>
            </a:r>
            <a:r>
              <a:rPr lang="en-US" sz="1800">
                <a:solidFill>
                  <a:srgbClr val="F1C232"/>
                </a:solidFill>
              </a:rPr>
              <a:t>Labor</a:t>
            </a:r>
            <a:r>
              <a:rPr lang="en-US" sz="1800"/>
              <a:t>, they gave just two guarantees: confidence and supply.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2631300" y="1376700"/>
            <a:ext cx="69294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 very important sub-task: </a:t>
            </a:r>
            <a:r>
              <a:rPr lang="en-US" sz="2400">
                <a:highlight>
                  <a:srgbClr val="C27BA0"/>
                </a:highlight>
              </a:rPr>
              <a:t>find</a:t>
            </a:r>
            <a:r>
              <a:rPr lang="en-US" sz="2400"/>
              <a:t> and </a:t>
            </a:r>
            <a:r>
              <a:rPr lang="en-US" sz="2400">
                <a:highlight>
                  <a:srgbClr val="6FA8DC"/>
                </a:highlight>
              </a:rPr>
              <a:t>classify</a:t>
            </a:r>
            <a:r>
              <a:rPr lang="en-US" sz="2400"/>
              <a:t> names in text, for example:</a:t>
            </a:r>
            <a:endParaRPr sz="2400"/>
          </a:p>
        </p:txBody>
      </p:sp>
      <p:sp>
        <p:nvSpPr>
          <p:cNvPr id="112" name="Google Shape;112;p16"/>
          <p:cNvSpPr txBox="1"/>
          <p:nvPr/>
        </p:nvSpPr>
        <p:spPr>
          <a:xfrm>
            <a:off x="8742450" y="5402850"/>
            <a:ext cx="24330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D9EEB"/>
                </a:solidFill>
              </a:rPr>
              <a:t>Person</a:t>
            </a:r>
            <a:r>
              <a:rPr lang="en-US"/>
              <a:t>  </a:t>
            </a:r>
            <a:r>
              <a:rPr lang="en-US">
                <a:solidFill>
                  <a:srgbClr val="A64D79"/>
                </a:solidFill>
              </a:rPr>
              <a:t>Date</a:t>
            </a:r>
            <a:r>
              <a:rPr lang="en-US"/>
              <a:t>  </a:t>
            </a:r>
            <a:r>
              <a:rPr lang="en-US">
                <a:solidFill>
                  <a:srgbClr val="E69138"/>
                </a:solidFill>
              </a:rPr>
              <a:t>Organization</a:t>
            </a:r>
            <a:endParaRPr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/>
          <p:nvPr/>
        </p:nvSpPr>
        <p:spPr>
          <a:xfrm>
            <a:off x="321564" y="320040"/>
            <a:ext cx="11548800" cy="6217800"/>
          </a:xfrm>
          <a:prstGeom prst="rect">
            <a:avLst/>
          </a:prstGeom>
          <a:solidFill>
            <a:schemeClr val="dk1">
              <a:alpha val="784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 txBox="1"/>
          <p:nvPr>
            <p:ph type="title"/>
          </p:nvPr>
        </p:nvSpPr>
        <p:spPr>
          <a:xfrm>
            <a:off x="600075" y="868625"/>
            <a:ext cx="3972000" cy="4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Rule-Based Methods for Entity Extraction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19" name="Google Shape;119;p17"/>
          <p:cNvCxnSpPr/>
          <p:nvPr/>
        </p:nvCxnSpPr>
        <p:spPr>
          <a:xfrm>
            <a:off x="4654296" y="2057400"/>
            <a:ext cx="0" cy="27432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4976031" y="963877"/>
            <a:ext cx="6377700" cy="4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Many real-life extraction tasks can be conveniently handled through a collection of rules, which are either hand-coded or learnt from examples.</a:t>
            </a:r>
            <a:endParaRPr sz="2400"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Basic rules</a:t>
            </a:r>
            <a:endParaRPr sz="2400"/>
          </a:p>
          <a:p>
            <a:pPr indent="-2667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i="1" lang="en-US"/>
              <a:t>Contextual Pattern -&gt; Action</a:t>
            </a:r>
            <a:endParaRPr i="1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/>
        </p:nvSpPr>
        <p:spPr>
          <a:xfrm>
            <a:off x="3367700" y="374650"/>
            <a:ext cx="46353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Rules to Identify a Single Entity</a:t>
            </a:r>
            <a:endParaRPr sz="2400"/>
          </a:p>
        </p:txBody>
      </p:sp>
      <p:sp>
        <p:nvSpPr>
          <p:cNvPr id="126" name="Google Shape;126;p18"/>
          <p:cNvSpPr txBox="1"/>
          <p:nvPr/>
        </p:nvSpPr>
        <p:spPr>
          <a:xfrm>
            <a:off x="1743350" y="2256450"/>
            <a:ext cx="80088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i="1" lang="en-US" sz="1800">
                <a:solidFill>
                  <a:srgbClr val="FF0000"/>
                </a:solidFill>
              </a:rPr>
              <a:t>({DictionaryLookup = Titles} {String = “.”} {Orthography type =</a:t>
            </a:r>
            <a:endParaRPr i="1" sz="18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i="1" lang="en-US" sz="1800">
                <a:solidFill>
                  <a:srgbClr val="FF0000"/>
                </a:solidFill>
              </a:rPr>
              <a:t>capitalized word}{2}) -&gt;Person Names.</a:t>
            </a:r>
            <a:endParaRPr i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1229875" y="1066725"/>
            <a:ext cx="9205500" cy="12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An example of a pattern for identifying person names of the form “Dr. Yair Weiss” consisting of a title token as listed in a dictionary of titles (containing entries like: “Prof”, “Dr”, “Mr”), a dot, and two capitalized words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3614725" y="3168975"/>
            <a:ext cx="44358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Rules for Multiple Entities</a:t>
            </a:r>
            <a:endParaRPr sz="2400"/>
          </a:p>
        </p:txBody>
      </p:sp>
      <p:sp>
        <p:nvSpPr>
          <p:cNvPr id="129" name="Google Shape;129;p18"/>
          <p:cNvSpPr txBox="1"/>
          <p:nvPr/>
        </p:nvSpPr>
        <p:spPr>
          <a:xfrm>
            <a:off x="1145000" y="3945375"/>
            <a:ext cx="9205500" cy="10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Some rules take the form of regular expressions with multiple slots, each representing a different entity so that this rule results in the recognition of multiple entities simultaneously.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1743350" y="5152050"/>
            <a:ext cx="8008800" cy="13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solidFill>
                  <a:srgbClr val="FF0000"/>
                </a:solidFill>
              </a:rPr>
              <a:t>({Orthography type = Digit}):Bedrooms ({String =“BR”}) ({}*)</a:t>
            </a:r>
            <a:endParaRPr i="1" sz="18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solidFill>
                  <a:srgbClr val="FF0000"/>
                </a:solidFill>
              </a:rPr>
              <a:t>({String =“$”}) ({Orthography type = Number}):Price -&gt; Number</a:t>
            </a:r>
            <a:endParaRPr i="1" sz="18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solidFill>
                  <a:srgbClr val="FF0000"/>
                </a:solidFill>
              </a:rPr>
              <a:t>of Bedrooms = :Bedroom, Rent =: Price</a:t>
            </a:r>
            <a:endParaRPr i="1" sz="18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414239" y="320090"/>
            <a:ext cx="11548800" cy="6217800"/>
          </a:xfrm>
          <a:prstGeom prst="rect">
            <a:avLst/>
          </a:prstGeom>
          <a:solidFill>
            <a:schemeClr val="dk1">
              <a:alpha val="784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600075" y="868625"/>
            <a:ext cx="3972000" cy="4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Dataset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Preprocessing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38" name="Google Shape;138;p19"/>
          <p:cNvCxnSpPr/>
          <p:nvPr/>
        </p:nvCxnSpPr>
        <p:spPr>
          <a:xfrm>
            <a:off x="4654296" y="2057400"/>
            <a:ext cx="0" cy="27432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To feed GCN model and generate the neural network, we must provide three matrices.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N*N matrix represent the dependencies between words in a sentence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N*D matrix represent features of each word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N*E matrix represent class of each word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>
            <a:off x="321564" y="396240"/>
            <a:ext cx="11548800" cy="6217800"/>
          </a:xfrm>
          <a:prstGeom prst="rect">
            <a:avLst/>
          </a:prstGeom>
          <a:solidFill>
            <a:schemeClr val="dk1">
              <a:alpha val="784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 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20"/>
          <p:cNvCxnSpPr/>
          <p:nvPr/>
        </p:nvCxnSpPr>
        <p:spPr>
          <a:xfrm>
            <a:off x="4654296" y="2057400"/>
            <a:ext cx="0" cy="27432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1211025" y="5739975"/>
            <a:ext cx="78585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i="1" lang="en-US" sz="2220"/>
              <a:t>https://www.clips.uantwerpen.be/conll2003/ner/</a:t>
            </a:r>
            <a:endParaRPr i="1" sz="2220"/>
          </a:p>
        </p:txBody>
      </p:sp>
      <p:sp>
        <p:nvSpPr>
          <p:cNvPr id="147" name="Google Shape;147;p20"/>
          <p:cNvSpPr txBox="1"/>
          <p:nvPr>
            <p:ph type="title"/>
          </p:nvPr>
        </p:nvSpPr>
        <p:spPr>
          <a:xfrm>
            <a:off x="600075" y="868625"/>
            <a:ext cx="3972000" cy="4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Dataset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Preprocessing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7674600" y="1212475"/>
            <a:ext cx="3745800" cy="22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 EU</a:t>
            </a:r>
            <a:r>
              <a:rPr b="1" lang="en-US" sz="1800"/>
              <a:t>  NNP  B-NP  B-ORG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 </a:t>
            </a:r>
            <a:r>
              <a:rPr b="1" lang="en-US">
                <a:solidFill>
                  <a:schemeClr val="dk1"/>
                </a:solidFill>
              </a:rPr>
              <a:t>EU</a:t>
            </a:r>
            <a:r>
              <a:rPr b="1" lang="en-US"/>
              <a:t> : word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</a:t>
            </a:r>
            <a:r>
              <a:rPr lang="en-US">
                <a:solidFill>
                  <a:schemeClr val="dk1"/>
                </a:solidFill>
              </a:rPr>
              <a:t>NNP :</a:t>
            </a:r>
            <a:r>
              <a:rPr lang="en-US"/>
              <a:t> part-of-speech (POS) tag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>
                <a:solidFill>
                  <a:schemeClr val="dk1"/>
                </a:solidFill>
              </a:rPr>
              <a:t>B-NP: </a:t>
            </a:r>
            <a:r>
              <a:rPr lang="en-US"/>
              <a:t>syntactic chunk tag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lang="en-US">
                <a:solidFill>
                  <a:schemeClr val="dk1"/>
                </a:solidFill>
              </a:rPr>
              <a:t>B-ORG: </a:t>
            </a:r>
            <a:r>
              <a:rPr b="1" lang="en-US"/>
              <a:t>named entity tag</a:t>
            </a:r>
            <a:endParaRPr b="1"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600" y="1212475"/>
            <a:ext cx="2432925" cy="388204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7743475" y="3703600"/>
            <a:ext cx="3745800" cy="25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Four types of named entities: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-persons（B-PER）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-locations （B-LOC)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-organizations (B-ORG)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-names of miscellaneous entities that do not belong to the previous three groups (B-MISC)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-not part of a phrase (O)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/>
          <p:nvPr/>
        </p:nvSpPr>
        <p:spPr>
          <a:xfrm>
            <a:off x="321589" y="320090"/>
            <a:ext cx="11548800" cy="6217800"/>
          </a:xfrm>
          <a:prstGeom prst="rect">
            <a:avLst/>
          </a:prstGeom>
          <a:solidFill>
            <a:schemeClr val="dk1">
              <a:alpha val="784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21"/>
          <p:cNvCxnSpPr/>
          <p:nvPr/>
        </p:nvCxnSpPr>
        <p:spPr>
          <a:xfrm>
            <a:off x="4654296" y="2057400"/>
            <a:ext cx="0" cy="27432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4977756" y="2147678"/>
            <a:ext cx="63777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CoNLL 2003 dataset provides sentences from newspaper/magazine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Each word are correctly tagged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Use python to get normal sentences from dataset</a:t>
            </a:r>
            <a:endParaRPr/>
          </a:p>
          <a:p>
            <a:pPr indent="0" lvl="0" marL="14097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</p:txBody>
      </p:sp>
      <p:sp>
        <p:nvSpPr>
          <p:cNvPr id="158" name="Google Shape;158;p21"/>
          <p:cNvSpPr txBox="1"/>
          <p:nvPr>
            <p:ph type="title"/>
          </p:nvPr>
        </p:nvSpPr>
        <p:spPr>
          <a:xfrm>
            <a:off x="600075" y="868625"/>
            <a:ext cx="3972000" cy="4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Dataset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Preprocessing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575" y="3831850"/>
            <a:ext cx="6516125" cy="12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