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snapToObjects="1">
      <p:cViewPr varScale="1">
        <p:scale>
          <a:sx n="114" d="100"/>
          <a:sy n="114"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 are some dependencies in each sentences,  and each dependence has direction, for example: rejects depends on EU. </a:t>
            </a:r>
            <a:endParaRPr/>
          </a:p>
          <a:p>
            <a:pPr marL="0" lvl="0" indent="0" algn="l" rtl="0">
              <a:spcBef>
                <a:spcPts val="0"/>
              </a:spcBef>
              <a:spcAft>
                <a:spcPts val="0"/>
              </a:spcAft>
              <a:buNone/>
            </a:pPr>
            <a:r>
              <a:rPr lang="en-US"/>
              <a:t>We create n*n matrix with default value is zero</a:t>
            </a:r>
            <a:endParaRPr/>
          </a:p>
          <a:p>
            <a:pPr marL="0" lvl="0" indent="0" algn="l" rtl="0">
              <a:spcBef>
                <a:spcPts val="0"/>
              </a:spcBef>
              <a:spcAft>
                <a:spcPts val="0"/>
              </a:spcAft>
              <a:buNone/>
            </a:pPr>
            <a:r>
              <a:rPr lang="en-US"/>
              <a:t>and based on the dependencies we changed the value in matrix to 1 based on this value. </a:t>
            </a:r>
            <a:endParaRPr/>
          </a:p>
          <a:p>
            <a:pPr marL="0" lvl="0" indent="0" algn="l" rtl="0">
              <a:spcBef>
                <a:spcPts val="0"/>
              </a:spcBef>
              <a:spcAft>
                <a:spcPts val="0"/>
              </a:spcAft>
              <a:buNone/>
            </a:pPr>
            <a:r>
              <a:rPr lang="en-US"/>
              <a:t>Eu rejects German call to boycott British lamb. </a:t>
            </a:r>
            <a:endParaRPr/>
          </a:p>
        </p:txBody>
      </p:sp>
      <p:sp>
        <p:nvSpPr>
          <p:cNvPr id="162" name="Google Shape;16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4e402e6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54e402e694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546477538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546477538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546477538a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546477538a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46477538a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546477538a_1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46477538a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A hand-coded system requires human experts to define rules or regular</a:t>
            </a:r>
            <a:endParaRPr/>
          </a:p>
          <a:p>
            <a:pPr marL="0" lvl="0" indent="0" algn="l" rtl="0">
              <a:lnSpc>
                <a:spcPct val="100000"/>
              </a:lnSpc>
              <a:spcBef>
                <a:spcPts val="0"/>
              </a:spcBef>
              <a:spcAft>
                <a:spcPts val="0"/>
              </a:spcAft>
              <a:buClr>
                <a:schemeClr val="dk1"/>
              </a:buClr>
              <a:buSzPts val="1100"/>
              <a:buFont typeface="Arial"/>
              <a:buNone/>
            </a:pPr>
            <a:r>
              <a:rPr lang="en-US"/>
              <a:t>expressions or program snippets for performing the extraction. That</a:t>
            </a:r>
            <a:endParaRPr/>
          </a:p>
          <a:p>
            <a:pPr marL="0" lvl="0" indent="0" algn="l" rtl="0">
              <a:lnSpc>
                <a:spcPct val="100000"/>
              </a:lnSpc>
              <a:spcBef>
                <a:spcPts val="0"/>
              </a:spcBef>
              <a:spcAft>
                <a:spcPts val="0"/>
              </a:spcAft>
              <a:buClr>
                <a:schemeClr val="dk1"/>
              </a:buClr>
              <a:buSzPts val="1100"/>
              <a:buFont typeface="Arial"/>
              <a:buNone/>
            </a:pPr>
            <a:r>
              <a:rPr lang="en-US"/>
              <a:t>person needs to be a domain expert and a programmer, and possess</a:t>
            </a:r>
            <a:endParaRPr/>
          </a:p>
          <a:p>
            <a:pPr marL="0" lvl="0" indent="0" algn="l" rtl="0">
              <a:lnSpc>
                <a:spcPct val="100000"/>
              </a:lnSpc>
              <a:spcBef>
                <a:spcPts val="0"/>
              </a:spcBef>
              <a:spcAft>
                <a:spcPts val="0"/>
              </a:spcAft>
              <a:buClr>
                <a:schemeClr val="dk1"/>
              </a:buClr>
              <a:buSzPts val="1100"/>
              <a:buFont typeface="Arial"/>
              <a:buNone/>
            </a:pPr>
            <a:r>
              <a:rPr lang="en-US"/>
              <a:t>descent linguistic understanding to be able to develop robust extraction</a:t>
            </a:r>
            <a:endParaRPr/>
          </a:p>
          <a:p>
            <a:pPr marL="0" lvl="0" indent="0" algn="l" rtl="0">
              <a:lnSpc>
                <a:spcPct val="100000"/>
              </a:lnSpc>
              <a:spcBef>
                <a:spcPts val="0"/>
              </a:spcBef>
              <a:spcAft>
                <a:spcPts val="0"/>
              </a:spcAft>
              <a:buClr>
                <a:schemeClr val="dk1"/>
              </a:buClr>
              <a:buSzPts val="1100"/>
              <a:buFont typeface="Arial"/>
              <a:buNone/>
            </a:pPr>
            <a:r>
              <a:rPr lang="en-US"/>
              <a:t>rules.</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Clr>
                <a:schemeClr val="dk1"/>
              </a:buClr>
              <a:buSzPts val="1100"/>
              <a:buFont typeface="Arial"/>
              <a:buNone/>
            </a:pPr>
            <a:r>
              <a:rPr lang="en-US"/>
              <a:t>Rules tend to have the form</a:t>
            </a:r>
            <a:endParaRPr/>
          </a:p>
          <a:p>
            <a:pPr marL="0" lvl="0" indent="0" algn="l" rtl="0">
              <a:lnSpc>
                <a:spcPct val="100000"/>
              </a:lnSpc>
              <a:spcBef>
                <a:spcPts val="0"/>
              </a:spcBef>
              <a:spcAft>
                <a:spcPts val="0"/>
              </a:spcAft>
              <a:buClr>
                <a:schemeClr val="dk1"/>
              </a:buClr>
              <a:buSzPts val="1100"/>
              <a:buFont typeface="Arial"/>
              <a:buNone/>
            </a:pPr>
            <a:endParaRPr/>
          </a:p>
          <a:p>
            <a:pPr marL="0" lvl="0" indent="0" algn="l" rtl="0">
              <a:lnSpc>
                <a:spcPct val="100000"/>
              </a:lnSpc>
              <a:spcBef>
                <a:spcPts val="0"/>
              </a:spcBef>
              <a:spcAft>
                <a:spcPts val="0"/>
              </a:spcAft>
              <a:buNone/>
            </a:pPr>
            <a:endParaRPr/>
          </a:p>
        </p:txBody>
      </p:sp>
      <p:sp>
        <p:nvSpPr>
          <p:cNvPr id="115" name="Google Shape;115;g546477538a_3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46477538a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A basic rule is of the form: “Contextual Pattern ! Action”. A</a:t>
            </a:r>
            <a:endParaRPr/>
          </a:p>
          <a:p>
            <a:pPr marL="0" lvl="0" indent="0" algn="l" rtl="0">
              <a:spcBef>
                <a:spcPts val="0"/>
              </a:spcBef>
              <a:spcAft>
                <a:spcPts val="0"/>
              </a:spcAft>
              <a:buClr>
                <a:schemeClr val="dk1"/>
              </a:buClr>
              <a:buSzPts val="1100"/>
              <a:buFont typeface="Arial"/>
              <a:buNone/>
            </a:pPr>
            <a:r>
              <a:rPr lang="en-US"/>
              <a:t>Contextual Pattern consists of one or more labeled patterns capturing</a:t>
            </a:r>
            <a:endParaRPr/>
          </a:p>
          <a:p>
            <a:pPr marL="0" lvl="0" indent="0" algn="l" rtl="0">
              <a:spcBef>
                <a:spcPts val="0"/>
              </a:spcBef>
              <a:spcAft>
                <a:spcPts val="0"/>
              </a:spcAft>
              <a:buClr>
                <a:schemeClr val="dk1"/>
              </a:buClr>
              <a:buSzPts val="1100"/>
              <a:buFont typeface="Arial"/>
              <a:buNone/>
            </a:pPr>
            <a:r>
              <a:rPr lang="en-US"/>
              <a:t>various properties of one or more entities and the context in which</a:t>
            </a:r>
            <a:endParaRPr/>
          </a:p>
          <a:p>
            <a:pPr marL="0" lvl="0" indent="0" algn="l" rtl="0">
              <a:spcBef>
                <a:spcPts val="0"/>
              </a:spcBef>
              <a:spcAft>
                <a:spcPts val="0"/>
              </a:spcAft>
              <a:buClr>
                <a:schemeClr val="dk1"/>
              </a:buClr>
              <a:buSzPts val="1100"/>
              <a:buFont typeface="Arial"/>
              <a:buNone/>
            </a:pPr>
            <a:r>
              <a:rPr lang="en-US"/>
              <a:t>they appear in the text. A labeled pattern consists of a pattern that is</a:t>
            </a:r>
            <a:endParaRPr/>
          </a:p>
          <a:p>
            <a:pPr marL="0" lvl="0" indent="0" algn="l" rtl="0">
              <a:spcBef>
                <a:spcPts val="0"/>
              </a:spcBef>
              <a:spcAft>
                <a:spcPts val="0"/>
              </a:spcAft>
              <a:buClr>
                <a:schemeClr val="dk1"/>
              </a:buClr>
              <a:buSzPts val="1100"/>
              <a:buFont typeface="Arial"/>
              <a:buNone/>
            </a:pPr>
            <a:r>
              <a:rPr lang="en-US"/>
              <a:t>roughly a regular expression defined over features of tokens in the text</a:t>
            </a:r>
            <a:endParaRPr/>
          </a:p>
          <a:p>
            <a:pPr marL="0" lvl="0" indent="0" algn="l" rtl="0">
              <a:spcBef>
                <a:spcPts val="0"/>
              </a:spcBef>
              <a:spcAft>
                <a:spcPts val="0"/>
              </a:spcAft>
              <a:buClr>
                <a:schemeClr val="dk1"/>
              </a:buClr>
              <a:buSzPts val="1100"/>
              <a:buFont typeface="Arial"/>
              <a:buNone/>
            </a:pPr>
            <a:r>
              <a:rPr lang="en-US"/>
              <a:t>and an optional label. The features can be just about any property of</a:t>
            </a:r>
            <a:endParaRPr/>
          </a:p>
          <a:p>
            <a:pPr marL="0" lvl="0" indent="0" algn="l" rtl="0">
              <a:spcBef>
                <a:spcPts val="0"/>
              </a:spcBef>
              <a:spcAft>
                <a:spcPts val="0"/>
              </a:spcAft>
              <a:buClr>
                <a:schemeClr val="dk1"/>
              </a:buClr>
              <a:buSzPts val="1100"/>
              <a:buFont typeface="Arial"/>
              <a:buNone/>
            </a:pPr>
            <a:r>
              <a:rPr lang="en-US"/>
              <a:t>the token or the context or the document in which the token appears.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The action part of the rule is used to denote various kinds of</a:t>
            </a:r>
            <a:endParaRPr/>
          </a:p>
          <a:p>
            <a:pPr marL="0" lvl="0" indent="0" algn="l" rtl="0">
              <a:spcBef>
                <a:spcPts val="0"/>
              </a:spcBef>
              <a:spcAft>
                <a:spcPts val="0"/>
              </a:spcAft>
              <a:buNone/>
            </a:pPr>
            <a:r>
              <a:rPr lang="en-US"/>
              <a:t>tagging actions: assigning an entity label to a sequence of tokens, </a:t>
            </a:r>
            <a:endParaRPr/>
          </a:p>
          <a:p>
            <a:pPr marL="0" lvl="0" indent="0" algn="l" rtl="0">
              <a:spcBef>
                <a:spcPts val="0"/>
              </a:spcBef>
              <a:spcAft>
                <a:spcPts val="0"/>
              </a:spcAft>
              <a:buClr>
                <a:schemeClr val="dk1"/>
              </a:buClr>
              <a:buSzPts val="1100"/>
              <a:buFont typeface="Arial"/>
              <a:buNone/>
            </a:pPr>
            <a:r>
              <a:rPr lang="en-US"/>
              <a:t> or assigning multiple entity tags.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 first term allows the “The” to be optional, the second term matches</a:t>
            </a:r>
            <a:endParaRPr/>
          </a:p>
          <a:p>
            <a:pPr marL="0" lvl="0" indent="0" algn="l" rtl="0">
              <a:spcBef>
                <a:spcPts val="0"/>
              </a:spcBef>
              <a:spcAft>
                <a:spcPts val="0"/>
              </a:spcAft>
              <a:buClr>
                <a:schemeClr val="dk1"/>
              </a:buClr>
              <a:buSzPts val="1100"/>
              <a:buFont typeface="Arial"/>
              <a:buNone/>
            </a:pPr>
            <a:r>
              <a:rPr lang="en-US"/>
              <a:t>all capitalized abbreviations, and the last term matches all capitalized</a:t>
            </a:r>
            <a:endParaRPr/>
          </a:p>
          <a:p>
            <a:pPr marL="0" lvl="0" indent="0" algn="l" rtl="0">
              <a:spcBef>
                <a:spcPts val="0"/>
              </a:spcBef>
              <a:spcAft>
                <a:spcPts val="0"/>
              </a:spcAft>
              <a:buClr>
                <a:schemeClr val="dk1"/>
              </a:buClr>
              <a:buSzPts val="1100"/>
              <a:buFont typeface="Arial"/>
              <a:buNone/>
            </a:pPr>
            <a:r>
              <a:rPr lang="en-US"/>
              <a:t>words that form the last word of any entry in a dictionary of company</a:t>
            </a:r>
            <a:endParaRPr/>
          </a:p>
          <a:p>
            <a:pPr marL="0" lvl="0" indent="0" algn="l" rtl="0">
              <a:spcBef>
                <a:spcPts val="0"/>
              </a:spcBef>
              <a:spcAft>
                <a:spcPts val="0"/>
              </a:spcAft>
              <a:buClr>
                <a:schemeClr val="dk1"/>
              </a:buClr>
              <a:buSzPts val="1100"/>
              <a:buFont typeface="Arial"/>
              <a:buNone/>
            </a:pPr>
            <a:r>
              <a:rPr lang="en-US"/>
              <a:t>names.</a:t>
            </a:r>
            <a:endParaRPr/>
          </a:p>
        </p:txBody>
      </p:sp>
      <p:sp>
        <p:nvSpPr>
          <p:cNvPr id="123" name="Google Shape;123;g546477538a_3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4e1741688_8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54e1741688_8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lstStyle>
            <a:lvl1pPr lvl="0" algn="ctr"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rgbClr val="888888"/>
              </a:buClr>
              <a:buSzPts val="2400"/>
              <a:buNone/>
              <a:defRPr sz="2400">
                <a:solidFill>
                  <a:srgbClr val="888888"/>
                </a:solidFill>
              </a:defRPr>
            </a:lvl1pPr>
            <a:lvl2pPr marL="914400" lvl="1" indent="-228600" algn="l" rtl="0">
              <a:lnSpc>
                <a:spcPct val="90000"/>
              </a:lnSpc>
              <a:spcBef>
                <a:spcPts val="500"/>
              </a:spcBef>
              <a:spcAft>
                <a:spcPts val="0"/>
              </a:spcAft>
              <a:buClr>
                <a:srgbClr val="888888"/>
              </a:buClr>
              <a:buSzPts val="2000"/>
              <a:buNone/>
              <a:defRPr sz="2000">
                <a:solidFill>
                  <a:srgbClr val="888888"/>
                </a:solidFill>
              </a:defRPr>
            </a:lvl2pPr>
            <a:lvl3pPr marL="1371600" lvl="2" indent="-228600" algn="l" rtl="0">
              <a:lnSpc>
                <a:spcPct val="90000"/>
              </a:lnSpc>
              <a:spcBef>
                <a:spcPts val="500"/>
              </a:spcBef>
              <a:spcAft>
                <a:spcPts val="0"/>
              </a:spcAft>
              <a:buClr>
                <a:srgbClr val="888888"/>
              </a:buClr>
              <a:buSzPts val="1800"/>
              <a:buNone/>
              <a:defRPr sz="1800">
                <a:solidFill>
                  <a:srgbClr val="888888"/>
                </a:solidFill>
              </a:defRPr>
            </a:lvl3pPr>
            <a:lvl4pPr marL="1828800" lvl="3" indent="-228600" algn="l" rtl="0">
              <a:lnSpc>
                <a:spcPct val="90000"/>
              </a:lnSpc>
              <a:spcBef>
                <a:spcPts val="500"/>
              </a:spcBef>
              <a:spcAft>
                <a:spcPts val="0"/>
              </a:spcAft>
              <a:buClr>
                <a:srgbClr val="888888"/>
              </a:buClr>
              <a:buSzPts val="1600"/>
              <a:buNone/>
              <a:defRPr sz="1600">
                <a:solidFill>
                  <a:srgbClr val="888888"/>
                </a:solidFill>
              </a:defRPr>
            </a:lvl4pPr>
            <a:lvl5pPr marL="2286000" lvl="4" indent="-228600" algn="l" rtl="0">
              <a:lnSpc>
                <a:spcPct val="90000"/>
              </a:lnSpc>
              <a:spcBef>
                <a:spcPts val="5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lstStyle>
            <a:lvl1pPr lvl="0" algn="l" rtl="0">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eb.stanford.edu/class/cs124/lec/Information_Extraction_and_Named_Entity_Recognition.pdf" TargetMode="External"/><Relationship Id="rId7" Type="http://schemas.openxmlformats.org/officeDocument/2006/relationships/hyperlink" Target="http://www.cis.uni-muenchen.de/~fraser/information_extraction_2015_lecture/03_rule_based_NER.pd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tkipf.github.io/graph-convolutional-networks/" TargetMode="External"/><Relationship Id="rId5" Type="http://schemas.openxmlformats.org/officeDocument/2006/relationships/hyperlink" Target="https://arxiv.org/pdf/1606.09375.pdf" TargetMode="External"/><Relationship Id="rId4" Type="http://schemas.openxmlformats.org/officeDocument/2006/relationships/hyperlink" Target="https://arxiv.org/pdf/1609.02907.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321564" y="320040"/>
            <a:ext cx="11548872" cy="6217920"/>
          </a:xfrm>
          <a:prstGeom prst="rect">
            <a:avLst/>
          </a:prstGeom>
          <a:solidFill>
            <a:schemeClr val="dk1">
              <a:alpha val="1176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5" name="Google Shape;85;p13"/>
          <p:cNvSpPr txBox="1">
            <a:spLocks noGrp="1"/>
          </p:cNvSpPr>
          <p:nvPr>
            <p:ph type="ctrTitle"/>
          </p:nvPr>
        </p:nvSpPr>
        <p:spPr>
          <a:xfrm>
            <a:off x="4380588" y="965199"/>
            <a:ext cx="6766078" cy="492760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2626"/>
              </a:buClr>
              <a:buSzPts val="5400"/>
              <a:buFont typeface="Arial"/>
              <a:buNone/>
            </a:pPr>
            <a:r>
              <a:rPr lang="en-US" sz="5400" b="1">
                <a:solidFill>
                  <a:srgbClr val="262626"/>
                </a:solidFill>
              </a:rPr>
              <a:t>Semantic based Graph Convolutional Neural Network for Entity Extraction</a:t>
            </a:r>
            <a:endParaRPr/>
          </a:p>
        </p:txBody>
      </p:sp>
      <p:sp>
        <p:nvSpPr>
          <p:cNvPr id="86" name="Google Shape;86;p13"/>
          <p:cNvSpPr txBox="1">
            <a:spLocks noGrp="1"/>
          </p:cNvSpPr>
          <p:nvPr>
            <p:ph type="subTitle" idx="1"/>
          </p:nvPr>
        </p:nvSpPr>
        <p:spPr>
          <a:xfrm>
            <a:off x="1023257" y="965198"/>
            <a:ext cx="2707937" cy="4927602"/>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2000"/>
              <a:buNone/>
            </a:pPr>
            <a:r>
              <a:rPr lang="en-US" sz="2000">
                <a:solidFill>
                  <a:schemeClr val="accent1"/>
                </a:solidFill>
              </a:rPr>
              <a:t>Group Members （sort by first name）:</a:t>
            </a:r>
            <a:endParaRPr/>
          </a:p>
          <a:p>
            <a:pPr marL="0" lvl="0" indent="0" algn="r" rtl="0">
              <a:lnSpc>
                <a:spcPct val="90000"/>
              </a:lnSpc>
              <a:spcBef>
                <a:spcPts val="1000"/>
              </a:spcBef>
              <a:spcAft>
                <a:spcPts val="0"/>
              </a:spcAft>
              <a:buClr>
                <a:schemeClr val="accent1"/>
              </a:buClr>
              <a:buSzPts val="2000"/>
              <a:buNone/>
            </a:pPr>
            <a:r>
              <a:rPr lang="en-US" sz="2000">
                <a:solidFill>
                  <a:schemeClr val="accent1"/>
                </a:solidFill>
              </a:rPr>
              <a:t>Haiyang Sun</a:t>
            </a:r>
            <a:endParaRPr/>
          </a:p>
          <a:p>
            <a:pPr marL="0" lvl="0" indent="0" algn="r" rtl="0">
              <a:lnSpc>
                <a:spcPct val="90000"/>
              </a:lnSpc>
              <a:spcBef>
                <a:spcPts val="1000"/>
              </a:spcBef>
              <a:spcAft>
                <a:spcPts val="0"/>
              </a:spcAft>
              <a:buClr>
                <a:schemeClr val="accent1"/>
              </a:buClr>
              <a:buSzPts val="2000"/>
              <a:buNone/>
            </a:pPr>
            <a:r>
              <a:rPr lang="en-US" sz="2000">
                <a:solidFill>
                  <a:schemeClr val="accent1"/>
                </a:solidFill>
              </a:rPr>
              <a:t>Hao Zhang</a:t>
            </a:r>
            <a:endParaRPr/>
          </a:p>
          <a:p>
            <a:pPr marL="0" lvl="0" indent="0" algn="r" rtl="0">
              <a:lnSpc>
                <a:spcPct val="90000"/>
              </a:lnSpc>
              <a:spcBef>
                <a:spcPts val="1000"/>
              </a:spcBef>
              <a:spcAft>
                <a:spcPts val="0"/>
              </a:spcAft>
              <a:buClr>
                <a:schemeClr val="accent1"/>
              </a:buClr>
              <a:buSzPts val="2000"/>
              <a:buNone/>
            </a:pPr>
            <a:r>
              <a:rPr lang="en-US" sz="2000">
                <a:solidFill>
                  <a:schemeClr val="accent1"/>
                </a:solidFill>
              </a:rPr>
              <a:t>Xuehan Chen</a:t>
            </a:r>
            <a:endParaRPr/>
          </a:p>
          <a:p>
            <a:pPr marL="0" lvl="0" indent="0" algn="r" rtl="0">
              <a:lnSpc>
                <a:spcPct val="90000"/>
              </a:lnSpc>
              <a:spcBef>
                <a:spcPts val="1000"/>
              </a:spcBef>
              <a:spcAft>
                <a:spcPts val="0"/>
              </a:spcAft>
              <a:buClr>
                <a:schemeClr val="accent1"/>
              </a:buClr>
              <a:buSzPts val="2000"/>
              <a:buNone/>
            </a:pPr>
            <a:r>
              <a:rPr lang="en-US" sz="2000">
                <a:solidFill>
                  <a:schemeClr val="accent1"/>
                </a:solidFill>
              </a:rPr>
              <a:t>Yanqi Yao</a:t>
            </a:r>
            <a:endParaRPr/>
          </a:p>
          <a:p>
            <a:pPr marL="0" lvl="0" indent="0" algn="r" rtl="0">
              <a:lnSpc>
                <a:spcPct val="90000"/>
              </a:lnSpc>
              <a:spcBef>
                <a:spcPts val="1000"/>
              </a:spcBef>
              <a:spcAft>
                <a:spcPts val="0"/>
              </a:spcAft>
              <a:buClr>
                <a:schemeClr val="accent1"/>
              </a:buClr>
              <a:buSzPts val="2000"/>
              <a:buNone/>
            </a:pPr>
            <a:r>
              <a:rPr lang="en-US" sz="2000">
                <a:solidFill>
                  <a:schemeClr val="accent1"/>
                </a:solidFill>
              </a:rPr>
              <a:t>Yirong Wang</a:t>
            </a:r>
            <a:endParaRPr sz="2000">
              <a:solidFill>
                <a:schemeClr val="accent1"/>
              </a:solidFill>
            </a:endParaRPr>
          </a:p>
        </p:txBody>
      </p:sp>
      <p:cxnSp>
        <p:nvCxnSpPr>
          <p:cNvPr id="87" name="Google Shape;87;p13"/>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2"/>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65" name="Google Shape;165;p22"/>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66" name="Google Shape;166;p22"/>
          <p:cNvSpPr txBox="1">
            <a:spLocks noGrp="1"/>
          </p:cNvSpPr>
          <p:nvPr>
            <p:ph type="body" idx="1"/>
          </p:nvPr>
        </p:nvSpPr>
        <p:spPr>
          <a:xfrm>
            <a:off x="4976031" y="963877"/>
            <a:ext cx="6377769" cy="1979348"/>
          </a:xfrm>
          <a:prstGeom prst="rect">
            <a:avLst/>
          </a:prstGeom>
          <a:noFill/>
          <a:ln>
            <a:noFill/>
          </a:ln>
        </p:spPr>
        <p:txBody>
          <a:bodyPr spcFirstLastPara="1" wrap="square" lIns="91425" tIns="45700" rIns="91425" bIns="45700" anchor="ctr" anchorCtr="0">
            <a:noAutofit/>
          </a:bodyPr>
          <a:lstStyle/>
          <a:p>
            <a:pPr marL="228600" lvl="0" indent="-228600" algn="l" rtl="0">
              <a:lnSpc>
                <a:spcPct val="80000"/>
              </a:lnSpc>
              <a:spcBef>
                <a:spcPts val="0"/>
              </a:spcBef>
              <a:spcAft>
                <a:spcPts val="0"/>
              </a:spcAft>
              <a:buClr>
                <a:schemeClr val="dk1"/>
              </a:buClr>
              <a:buSzPts val="2220"/>
              <a:buChar char="•"/>
            </a:pPr>
            <a:r>
              <a:rPr lang="en-US" sz="2220"/>
              <a:t>With help of </a:t>
            </a:r>
            <a:r>
              <a:rPr lang="en-US" sz="2220" b="1"/>
              <a:t>Stanford Parser</a:t>
            </a:r>
            <a:r>
              <a:rPr lang="en-US" sz="2220"/>
              <a:t>, we write python code to generate every sentence’s dependencies in the dataset</a:t>
            </a:r>
            <a:endParaRPr/>
          </a:p>
          <a:p>
            <a:pPr marL="228600" lvl="0" indent="-228600" algn="l" rtl="0">
              <a:lnSpc>
                <a:spcPct val="80000"/>
              </a:lnSpc>
              <a:spcBef>
                <a:spcPts val="1000"/>
              </a:spcBef>
              <a:spcAft>
                <a:spcPts val="0"/>
              </a:spcAft>
              <a:buClr>
                <a:schemeClr val="dk1"/>
              </a:buClr>
              <a:buSzPts val="2220"/>
              <a:buChar char="•"/>
            </a:pPr>
            <a:r>
              <a:rPr lang="en-US" sz="2220"/>
              <a:t>From this generated file we can get dependencies and generate N*N matrix for each sentence</a:t>
            </a:r>
            <a:endParaRPr sz="2220"/>
          </a:p>
        </p:txBody>
      </p:sp>
      <p:sp>
        <p:nvSpPr>
          <p:cNvPr id="167" name="Google Shape;167;p22"/>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Dataset</a:t>
            </a:r>
            <a:br>
              <a:rPr lang="en-US">
                <a:solidFill>
                  <a:schemeClr val="accent1"/>
                </a:solidFill>
              </a:rPr>
            </a:br>
            <a:r>
              <a:rPr lang="en-US">
                <a:solidFill>
                  <a:schemeClr val="accent1"/>
                </a:solidFill>
              </a:rPr>
              <a:t>Preprocessing</a:t>
            </a:r>
            <a:endParaRPr>
              <a:solidFill>
                <a:schemeClr val="accent1"/>
              </a:solidFill>
            </a:endParaRPr>
          </a:p>
        </p:txBody>
      </p:sp>
      <p:pic>
        <p:nvPicPr>
          <p:cNvPr id="168" name="Google Shape;168;p22"/>
          <p:cNvPicPr preferRelativeResize="0"/>
          <p:nvPr/>
        </p:nvPicPr>
        <p:blipFill>
          <a:blip r:embed="rId3">
            <a:alphaModFix/>
          </a:blip>
          <a:stretch>
            <a:fillRect/>
          </a:stretch>
        </p:blipFill>
        <p:spPr>
          <a:xfrm>
            <a:off x="4829375" y="3343600"/>
            <a:ext cx="6834874" cy="529075"/>
          </a:xfrm>
          <a:prstGeom prst="rect">
            <a:avLst/>
          </a:prstGeom>
          <a:noFill/>
          <a:ln>
            <a:noFill/>
          </a:ln>
        </p:spPr>
      </p:pic>
      <p:pic>
        <p:nvPicPr>
          <p:cNvPr id="169" name="Google Shape;169;p22"/>
          <p:cNvPicPr preferRelativeResize="0"/>
          <p:nvPr/>
        </p:nvPicPr>
        <p:blipFill>
          <a:blip r:embed="rId4">
            <a:alphaModFix/>
          </a:blip>
          <a:stretch>
            <a:fillRect/>
          </a:stretch>
        </p:blipFill>
        <p:spPr>
          <a:xfrm>
            <a:off x="4829375" y="4105700"/>
            <a:ext cx="6834874" cy="14468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3"/>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75" name="Google Shape;175;p23"/>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76" name="Google Shape;176;p23"/>
          <p:cNvSpPr txBox="1">
            <a:spLocks noGrp="1"/>
          </p:cNvSpPr>
          <p:nvPr>
            <p:ph type="body" idx="1"/>
          </p:nvPr>
        </p:nvSpPr>
        <p:spPr>
          <a:xfrm>
            <a:off x="4976031" y="963877"/>
            <a:ext cx="6377769" cy="1507861"/>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We decided to use 300D word2vec to represent a word.</a:t>
            </a:r>
            <a:endParaRPr/>
          </a:p>
          <a:p>
            <a:pPr marL="228600" lvl="0" indent="-228600" algn="l" rtl="0">
              <a:lnSpc>
                <a:spcPct val="90000"/>
              </a:lnSpc>
              <a:spcBef>
                <a:spcPts val="1000"/>
              </a:spcBef>
              <a:spcAft>
                <a:spcPts val="0"/>
              </a:spcAft>
              <a:buClr>
                <a:schemeClr val="dk1"/>
              </a:buClr>
              <a:buSzPts val="2400"/>
              <a:buChar char="•"/>
            </a:pPr>
            <a:r>
              <a:rPr lang="en-US" sz="2400"/>
              <a:t>This program is still in debugging…</a:t>
            </a:r>
            <a:endParaRPr/>
          </a:p>
          <a:p>
            <a:pPr marL="228600" lvl="0" indent="-76200" algn="l" rtl="0">
              <a:lnSpc>
                <a:spcPct val="90000"/>
              </a:lnSpc>
              <a:spcBef>
                <a:spcPts val="1000"/>
              </a:spcBef>
              <a:spcAft>
                <a:spcPts val="0"/>
              </a:spcAft>
              <a:buClr>
                <a:schemeClr val="dk1"/>
              </a:buClr>
              <a:buSzPts val="2400"/>
              <a:buNone/>
            </a:pPr>
            <a:endParaRPr sz="2400"/>
          </a:p>
        </p:txBody>
      </p:sp>
      <p:pic>
        <p:nvPicPr>
          <p:cNvPr id="177" name="Google Shape;177;p23"/>
          <p:cNvPicPr preferRelativeResize="0"/>
          <p:nvPr/>
        </p:nvPicPr>
        <p:blipFill rotWithShape="1">
          <a:blip r:embed="rId3">
            <a:alphaModFix/>
          </a:blip>
          <a:srcRect/>
          <a:stretch/>
        </p:blipFill>
        <p:spPr>
          <a:xfrm>
            <a:off x="4849198" y="2817812"/>
            <a:ext cx="6629638" cy="2589213"/>
          </a:xfrm>
          <a:prstGeom prst="rect">
            <a:avLst/>
          </a:prstGeom>
          <a:noFill/>
          <a:ln>
            <a:noFill/>
          </a:ln>
        </p:spPr>
      </p:pic>
      <p:sp>
        <p:nvSpPr>
          <p:cNvPr id="178" name="Google Shape;178;p23"/>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Dataset</a:t>
            </a:r>
            <a:br>
              <a:rPr lang="en-US">
                <a:solidFill>
                  <a:schemeClr val="accent1"/>
                </a:solidFill>
              </a:rPr>
            </a:br>
            <a:r>
              <a:rPr lang="en-US">
                <a:solidFill>
                  <a:schemeClr val="accent1"/>
                </a:solidFill>
              </a:rPr>
              <a:t>Preprocessing</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24"/>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84" name="Google Shape;184;p24"/>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85" name="Google Shape;185;p24"/>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Continue to do research on GCN paper</a:t>
            </a:r>
            <a:endParaRPr sz="2400"/>
          </a:p>
          <a:p>
            <a:pPr marL="228600" lvl="0" indent="-228600" algn="l" rtl="0">
              <a:lnSpc>
                <a:spcPct val="90000"/>
              </a:lnSpc>
              <a:spcBef>
                <a:spcPts val="0"/>
              </a:spcBef>
              <a:spcAft>
                <a:spcPts val="0"/>
              </a:spcAft>
              <a:buClr>
                <a:schemeClr val="dk1"/>
              </a:buClr>
              <a:buSzPts val="2400"/>
              <a:buChar char="•"/>
            </a:pPr>
            <a:r>
              <a:rPr lang="en-US" sz="2400"/>
              <a:t>Collect entity information from dataset and generate N*E matrix</a:t>
            </a:r>
            <a:endParaRPr/>
          </a:p>
          <a:p>
            <a:pPr marL="228600" lvl="0" indent="-228600" algn="l" rtl="0">
              <a:lnSpc>
                <a:spcPct val="90000"/>
              </a:lnSpc>
              <a:spcBef>
                <a:spcPts val="1000"/>
              </a:spcBef>
              <a:spcAft>
                <a:spcPts val="0"/>
              </a:spcAft>
              <a:buClr>
                <a:schemeClr val="dk1"/>
              </a:buClr>
              <a:buSzPts val="2400"/>
              <a:buChar char="•"/>
            </a:pPr>
            <a:r>
              <a:rPr lang="en-US" sz="2400"/>
              <a:t>Feed three matrices into GCN model, calculate the accuracy</a:t>
            </a:r>
            <a:endParaRPr sz="2400"/>
          </a:p>
          <a:p>
            <a:pPr marL="228600" lvl="0" indent="-228600" algn="l" rtl="0">
              <a:lnSpc>
                <a:spcPct val="90000"/>
              </a:lnSpc>
              <a:spcBef>
                <a:spcPts val="1000"/>
              </a:spcBef>
              <a:spcAft>
                <a:spcPts val="0"/>
              </a:spcAft>
              <a:buSzPts val="2400"/>
              <a:buChar char="•"/>
            </a:pPr>
            <a:r>
              <a:rPr lang="en-US" sz="2400"/>
              <a:t>Calculate accuracy/call back rate</a:t>
            </a:r>
            <a:endParaRPr sz="2400"/>
          </a:p>
          <a:p>
            <a:pPr marL="228600" lvl="0" indent="-228600" algn="l" rtl="0">
              <a:lnSpc>
                <a:spcPct val="90000"/>
              </a:lnSpc>
              <a:spcBef>
                <a:spcPts val="1000"/>
              </a:spcBef>
              <a:spcAft>
                <a:spcPts val="0"/>
              </a:spcAft>
              <a:buSzPts val="2400"/>
              <a:buChar char="•"/>
            </a:pPr>
            <a:r>
              <a:rPr lang="en-US" sz="2400"/>
              <a:t>Compare accuracy/call back rate with latest paper</a:t>
            </a:r>
            <a:endParaRPr sz="2400"/>
          </a:p>
        </p:txBody>
      </p:sp>
      <p:sp>
        <p:nvSpPr>
          <p:cNvPr id="186" name="Google Shape;186;p24"/>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To do list </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25"/>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92" name="Google Shape;192;p25"/>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93" name="Google Shape;193;p25"/>
          <p:cNvSpPr txBox="1">
            <a:spLocks noGrp="1"/>
          </p:cNvSpPr>
          <p:nvPr>
            <p:ph type="body" idx="1"/>
          </p:nvPr>
        </p:nvSpPr>
        <p:spPr>
          <a:xfrm>
            <a:off x="4976025" y="963875"/>
            <a:ext cx="6457800" cy="4930200"/>
          </a:xfrm>
          <a:prstGeom prst="rect">
            <a:avLst/>
          </a:prstGeom>
          <a:noFill/>
          <a:ln>
            <a:noFill/>
          </a:ln>
        </p:spPr>
        <p:txBody>
          <a:bodyPr spcFirstLastPara="1" wrap="square" lIns="91425" tIns="45700" rIns="91425" bIns="45700" anchor="ctr" anchorCtr="0">
            <a:noAutofit/>
          </a:bodyPr>
          <a:lstStyle/>
          <a:p>
            <a:pPr marL="228600" lvl="0" indent="-203200" algn="l" rtl="0">
              <a:lnSpc>
                <a:spcPct val="115000"/>
              </a:lnSpc>
              <a:spcBef>
                <a:spcPts val="0"/>
              </a:spcBef>
              <a:spcAft>
                <a:spcPts val="0"/>
              </a:spcAft>
              <a:buSzPts val="1400"/>
              <a:buChar char="•"/>
            </a:pPr>
            <a:r>
              <a:rPr lang="en-US" sz="1400"/>
              <a:t>Information Extraction and Named Entity Recognition, Lecture PPT, Stanford</a:t>
            </a:r>
            <a:endParaRPr sz="1400"/>
          </a:p>
          <a:p>
            <a:pPr marL="228600" lvl="0" indent="0" algn="l" rtl="0">
              <a:lnSpc>
                <a:spcPct val="115000"/>
              </a:lnSpc>
              <a:spcBef>
                <a:spcPts val="0"/>
              </a:spcBef>
              <a:spcAft>
                <a:spcPts val="0"/>
              </a:spcAft>
              <a:buNone/>
            </a:pPr>
            <a:r>
              <a:rPr lang="en-US" sz="1400" u="sng">
                <a:solidFill>
                  <a:schemeClr val="hlink"/>
                </a:solidFill>
                <a:hlinkClick r:id="rId3"/>
              </a:rPr>
              <a:t>https://web.stanford.edu/class/cs124/lec/Information_Extraction_and_Named_Entity_Recognition.pdf</a:t>
            </a:r>
            <a:r>
              <a:rPr lang="en-US" sz="1400"/>
              <a:t> </a:t>
            </a:r>
            <a:endParaRPr sz="1400"/>
          </a:p>
          <a:p>
            <a:pPr marL="228600" lvl="0" indent="-203200" algn="l" rtl="0">
              <a:lnSpc>
                <a:spcPct val="115000"/>
              </a:lnSpc>
              <a:spcBef>
                <a:spcPts val="0"/>
              </a:spcBef>
              <a:spcAft>
                <a:spcPts val="0"/>
              </a:spcAft>
              <a:buSzPts val="1400"/>
              <a:buChar char="•"/>
            </a:pPr>
            <a:r>
              <a:rPr lang="en-US" sz="1400"/>
              <a:t>SEMI-SUPERVISED CLASSIFICATION WITH GRAPH CONVOLUTIONAL NETWORKS </a:t>
            </a:r>
            <a:r>
              <a:rPr lang="en-US" sz="1400" u="sng">
                <a:solidFill>
                  <a:schemeClr val="hlink"/>
                </a:solidFill>
                <a:hlinkClick r:id="rId4"/>
              </a:rPr>
              <a:t>https://arxiv.org/pdf/1609.02907.pdf</a:t>
            </a:r>
            <a:endParaRPr sz="1400"/>
          </a:p>
          <a:p>
            <a:pPr marL="228600" lvl="0" indent="-203200" algn="l" rtl="0">
              <a:lnSpc>
                <a:spcPct val="115000"/>
              </a:lnSpc>
              <a:spcBef>
                <a:spcPts val="0"/>
              </a:spcBef>
              <a:spcAft>
                <a:spcPts val="0"/>
              </a:spcAft>
              <a:buSzPts val="1400"/>
              <a:buChar char="•"/>
            </a:pPr>
            <a:r>
              <a:rPr lang="en-US" sz="1400"/>
              <a:t>Convolutional Neural Networks on Graphs with Fast Localized Spectral Filtering </a:t>
            </a:r>
            <a:r>
              <a:rPr lang="en-US" sz="1400" u="sng">
                <a:solidFill>
                  <a:schemeClr val="hlink"/>
                </a:solidFill>
                <a:hlinkClick r:id="rId5"/>
              </a:rPr>
              <a:t>https://arxiv.org/pdf/1606.09375.pdf</a:t>
            </a:r>
            <a:endParaRPr sz="1400"/>
          </a:p>
          <a:p>
            <a:pPr marL="228600" lvl="0" indent="-165100" algn="l" rtl="0">
              <a:lnSpc>
                <a:spcPct val="90000"/>
              </a:lnSpc>
              <a:spcBef>
                <a:spcPts val="1000"/>
              </a:spcBef>
              <a:spcAft>
                <a:spcPts val="0"/>
              </a:spcAft>
              <a:buSzPts val="1400"/>
              <a:buChar char="•"/>
            </a:pPr>
            <a:r>
              <a:rPr lang="en-US" sz="1400"/>
              <a:t>Graph Convolutional Network </a:t>
            </a:r>
            <a:r>
              <a:rPr lang="en-US" sz="1400" u="sng">
                <a:solidFill>
                  <a:schemeClr val="hlink"/>
                </a:solidFill>
                <a:hlinkClick r:id="rId6"/>
              </a:rPr>
              <a:t>https://tkipf.github.io/graph-convolutional-networks/</a:t>
            </a:r>
            <a:endParaRPr sz="1400"/>
          </a:p>
          <a:p>
            <a:pPr marL="228600" lvl="0" indent="-165100" algn="l" rtl="0">
              <a:lnSpc>
                <a:spcPct val="90000"/>
              </a:lnSpc>
              <a:spcBef>
                <a:spcPts val="1000"/>
              </a:spcBef>
              <a:spcAft>
                <a:spcPts val="0"/>
              </a:spcAft>
              <a:buSzPts val="1400"/>
              <a:buChar char="•"/>
            </a:pPr>
            <a:r>
              <a:rPr lang="en-US" sz="1400"/>
              <a:t>Information Extraction </a:t>
            </a:r>
            <a:r>
              <a:rPr lang="en-US" sz="1400">
                <a:solidFill>
                  <a:srgbClr val="000000"/>
                </a:solidFill>
              </a:rPr>
              <a:t>CIS, LMU München Winter Semester 2015-2016 Dr. Alexander Fraser, CIS </a:t>
            </a:r>
            <a:r>
              <a:rPr lang="en-US" sz="1400" u="sng">
                <a:solidFill>
                  <a:schemeClr val="hlink"/>
                </a:solidFill>
                <a:hlinkClick r:id="rId7"/>
              </a:rPr>
              <a:t>http://www.cis.uni-muenchen.de/~fraser/information_extraction_2015_lecture/03_rule_based_NER.pdf</a:t>
            </a:r>
            <a:endParaRPr sz="1400">
              <a:solidFill>
                <a:srgbClr val="000000"/>
              </a:solidFill>
            </a:endParaRPr>
          </a:p>
        </p:txBody>
      </p:sp>
      <p:sp>
        <p:nvSpPr>
          <p:cNvPr id="194" name="Google Shape;194;p25"/>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Reference </a:t>
            </a:r>
            <a:endParaRPr>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4"/>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3" name="Google Shape;93;p14"/>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Information Extraction</a:t>
            </a:r>
            <a:endParaRPr>
              <a:solidFill>
                <a:schemeClr val="accent1"/>
              </a:solidFill>
            </a:endParaRPr>
          </a:p>
        </p:txBody>
      </p:sp>
      <p:cxnSp>
        <p:nvCxnSpPr>
          <p:cNvPr id="94" name="Google Shape;94;p14"/>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95" name="Google Shape;95;p14"/>
          <p:cNvSpPr txBox="1">
            <a:spLocks noGrp="1"/>
          </p:cNvSpPr>
          <p:nvPr>
            <p:ph type="body" idx="1"/>
          </p:nvPr>
        </p:nvSpPr>
        <p:spPr>
          <a:xfrm>
            <a:off x="4793950" y="963875"/>
            <a:ext cx="6935700" cy="4930200"/>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1000"/>
              </a:spcBef>
              <a:spcAft>
                <a:spcPts val="0"/>
              </a:spcAft>
              <a:buClr>
                <a:schemeClr val="dk1"/>
              </a:buClr>
              <a:buSzPts val="2400"/>
              <a:buChar char="•"/>
            </a:pPr>
            <a:r>
              <a:rPr lang="en-US" sz="2400"/>
              <a:t>Information Extraction (IE) is the process of extracting structured information from unstructured machine-readable documents </a:t>
            </a:r>
            <a:endParaRPr sz="2400"/>
          </a:p>
          <a:p>
            <a:pPr marL="685800" lvl="1" indent="-266700" algn="l" rtl="0">
              <a:lnSpc>
                <a:spcPct val="90000"/>
              </a:lnSpc>
              <a:spcBef>
                <a:spcPts val="1000"/>
              </a:spcBef>
              <a:spcAft>
                <a:spcPts val="0"/>
              </a:spcAft>
              <a:buSzPts val="2400"/>
              <a:buChar char="•"/>
            </a:pPr>
            <a:r>
              <a:rPr lang="en-US" sz="2400"/>
              <a:t>Find and understand limited relevant parts of texts</a:t>
            </a:r>
            <a:endParaRPr sz="2400"/>
          </a:p>
          <a:p>
            <a:pPr marL="685800" lvl="1" indent="-266700" algn="l" rtl="0">
              <a:lnSpc>
                <a:spcPct val="90000"/>
              </a:lnSpc>
              <a:spcBef>
                <a:spcPts val="1000"/>
              </a:spcBef>
              <a:spcAft>
                <a:spcPts val="0"/>
              </a:spcAft>
              <a:buSzPts val="2400"/>
              <a:buChar char="•"/>
            </a:pPr>
            <a:r>
              <a:rPr lang="en-US" sz="2400"/>
              <a:t>Gather information from many pieces of text</a:t>
            </a:r>
            <a:endParaRPr sz="2400"/>
          </a:p>
          <a:p>
            <a:pPr marL="685800" lvl="1" indent="-266700" algn="l" rtl="0">
              <a:lnSpc>
                <a:spcPct val="90000"/>
              </a:lnSpc>
              <a:spcBef>
                <a:spcPts val="1000"/>
              </a:spcBef>
              <a:spcAft>
                <a:spcPts val="0"/>
              </a:spcAft>
              <a:buSzPts val="2400"/>
              <a:buChar char="•"/>
            </a:pPr>
            <a:r>
              <a:rPr lang="en-US" sz="2400"/>
              <a:t>Produce a structured representation of relevant information: </a:t>
            </a:r>
            <a:endParaRPr sz="2400"/>
          </a:p>
          <a:p>
            <a:pPr marL="1143000" lvl="2" indent="-266700" algn="l" rtl="0">
              <a:lnSpc>
                <a:spcPct val="90000"/>
              </a:lnSpc>
              <a:spcBef>
                <a:spcPts val="1000"/>
              </a:spcBef>
              <a:spcAft>
                <a:spcPts val="0"/>
              </a:spcAft>
              <a:buSzPts val="2400"/>
              <a:buChar char="•"/>
            </a:pPr>
            <a:r>
              <a:rPr lang="en-US"/>
              <a:t>relations (in the database sense), a.k.a., </a:t>
            </a:r>
            <a:endParaRPr/>
          </a:p>
          <a:p>
            <a:pPr marL="1143000" lvl="2" indent="-266700" algn="l" rtl="0">
              <a:lnSpc>
                <a:spcPct val="90000"/>
              </a:lnSpc>
              <a:spcBef>
                <a:spcPts val="1000"/>
              </a:spcBef>
              <a:spcAft>
                <a:spcPts val="0"/>
              </a:spcAft>
              <a:buSzPts val="2400"/>
              <a:buChar char="•"/>
            </a:pPr>
            <a:r>
              <a:rPr lang="en-US"/>
              <a:t>a knowledge 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5"/>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Named Entity Recognition</a:t>
            </a:r>
            <a:endParaRPr>
              <a:solidFill>
                <a:schemeClr val="accent1"/>
              </a:solidFill>
            </a:endParaRPr>
          </a:p>
        </p:txBody>
      </p:sp>
      <p:cxnSp>
        <p:nvCxnSpPr>
          <p:cNvPr id="102" name="Google Shape;102;p15"/>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03" name="Google Shape;103;p15"/>
          <p:cNvSpPr txBox="1">
            <a:spLocks noGrp="1"/>
          </p:cNvSpPr>
          <p:nvPr>
            <p:ph type="body" idx="1"/>
          </p:nvPr>
        </p:nvSpPr>
        <p:spPr>
          <a:xfrm>
            <a:off x="4976031" y="963877"/>
            <a:ext cx="6377700" cy="4930200"/>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1000"/>
              </a:spcBef>
              <a:spcAft>
                <a:spcPts val="0"/>
              </a:spcAft>
              <a:buClr>
                <a:schemeClr val="dk1"/>
              </a:buClr>
              <a:buSzPts val="2400"/>
              <a:buFont typeface="Arial"/>
              <a:buChar char="•"/>
            </a:pPr>
            <a:r>
              <a:rPr lang="en-US" sz="2400"/>
              <a:t>Named Entity Recognition (NER) is the process of finding entities (people, cities, organizations, dates, ...) in a text.</a:t>
            </a:r>
            <a:endParaRPr sz="2400"/>
          </a:p>
          <a:p>
            <a:pPr marL="228600" marR="0" lvl="0" indent="-228600" algn="l" rtl="0">
              <a:lnSpc>
                <a:spcPct val="90000"/>
              </a:lnSpc>
              <a:spcBef>
                <a:spcPts val="1000"/>
              </a:spcBef>
              <a:spcAft>
                <a:spcPts val="0"/>
              </a:spcAft>
              <a:buSzPts val="2400"/>
              <a:buChar char="•"/>
            </a:pPr>
            <a:r>
              <a:rPr lang="en-US" sz="2400"/>
              <a:t>Is a subtask under Information Extraction.</a:t>
            </a:r>
            <a:endParaRPr sz="2400"/>
          </a:p>
          <a:p>
            <a:pPr marL="228600" marR="0" lvl="0" indent="-228600" algn="l" rtl="0">
              <a:lnSpc>
                <a:spcPct val="90000"/>
              </a:lnSpc>
              <a:spcBef>
                <a:spcPts val="1000"/>
              </a:spcBef>
              <a:spcAft>
                <a:spcPts val="0"/>
              </a:spcAft>
              <a:buSzPts val="2400"/>
              <a:buChar char="•"/>
            </a:pPr>
            <a:r>
              <a:rPr lang="en-US" sz="2400"/>
              <a:t>Target: </a:t>
            </a:r>
            <a:endParaRPr sz="2400"/>
          </a:p>
          <a:p>
            <a:pPr marL="685800" marR="0" lvl="1" indent="-266700" algn="l" rtl="0">
              <a:lnSpc>
                <a:spcPct val="90000"/>
              </a:lnSpc>
              <a:spcBef>
                <a:spcPts val="1000"/>
              </a:spcBef>
              <a:spcAft>
                <a:spcPts val="0"/>
              </a:spcAft>
              <a:buSzPts val="2400"/>
              <a:buChar char="•"/>
            </a:pPr>
            <a:r>
              <a:rPr lang="en-US" sz="2400"/>
              <a:t>Identify named entities</a:t>
            </a:r>
            <a:endParaRPr sz="2400"/>
          </a:p>
          <a:p>
            <a:pPr marL="685800" marR="0" lvl="1" indent="-266700" algn="l" rtl="0">
              <a:lnSpc>
                <a:spcPct val="90000"/>
              </a:lnSpc>
              <a:spcBef>
                <a:spcPts val="1000"/>
              </a:spcBef>
              <a:spcAft>
                <a:spcPts val="0"/>
              </a:spcAft>
              <a:buSzPts val="2400"/>
              <a:buChar char="•"/>
            </a:pPr>
            <a:r>
              <a:rPr lang="en-US" sz="2400"/>
              <a:t>Classify named entities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p16"/>
          <p:cNvSpPr/>
          <p:nvPr/>
        </p:nvSpPr>
        <p:spPr>
          <a:xfrm>
            <a:off x="321589" y="32009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9" name="Google Shape;109;p16"/>
          <p:cNvSpPr txBox="1">
            <a:spLocks noGrp="1"/>
          </p:cNvSpPr>
          <p:nvPr>
            <p:ph type="title"/>
          </p:nvPr>
        </p:nvSpPr>
        <p:spPr>
          <a:xfrm>
            <a:off x="700950" y="2478750"/>
            <a:ext cx="10790100" cy="1211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Arial"/>
              <a:buNone/>
            </a:pPr>
            <a:r>
              <a:rPr lang="en-US" sz="1800"/>
              <a:t>The decision by the independent MP </a:t>
            </a:r>
            <a:r>
              <a:rPr lang="en-US" sz="1800">
                <a:solidFill>
                  <a:srgbClr val="E06666"/>
                </a:solidFill>
              </a:rPr>
              <a:t>Andrew Wilkie</a:t>
            </a:r>
            <a:r>
              <a:rPr lang="en-US" sz="1800"/>
              <a:t> to withdraw his support for the minority </a:t>
            </a:r>
            <a:r>
              <a:rPr lang="en-US" sz="1800">
                <a:solidFill>
                  <a:srgbClr val="E06666"/>
                </a:solidFill>
              </a:rPr>
              <a:t>Labor</a:t>
            </a:r>
            <a:r>
              <a:rPr lang="en-US" sz="1800"/>
              <a:t> government sounded dramatic but it should not further threaten its stability. When, after the </a:t>
            </a:r>
            <a:r>
              <a:rPr lang="en-US" sz="1800">
                <a:solidFill>
                  <a:srgbClr val="E06666"/>
                </a:solidFill>
              </a:rPr>
              <a:t>2010</a:t>
            </a:r>
            <a:r>
              <a:rPr lang="en-US" sz="1800"/>
              <a:t> election, </a:t>
            </a:r>
            <a:r>
              <a:rPr lang="en-US" sz="1800">
                <a:solidFill>
                  <a:srgbClr val="E06666"/>
                </a:solidFill>
              </a:rPr>
              <a:t>Wilkie</a:t>
            </a:r>
            <a:r>
              <a:rPr lang="en-US" sz="1800"/>
              <a:t>, </a:t>
            </a:r>
            <a:r>
              <a:rPr lang="en-US" sz="1800">
                <a:solidFill>
                  <a:srgbClr val="E06666"/>
                </a:solidFill>
              </a:rPr>
              <a:t>Rob Oakeshott</a:t>
            </a:r>
            <a:r>
              <a:rPr lang="en-US" sz="1800"/>
              <a:t>, </a:t>
            </a:r>
            <a:r>
              <a:rPr lang="en-US" sz="1800">
                <a:solidFill>
                  <a:srgbClr val="E06666"/>
                </a:solidFill>
              </a:rPr>
              <a:t>Tony Windsor</a:t>
            </a:r>
            <a:r>
              <a:rPr lang="en-US" sz="1800"/>
              <a:t> and the </a:t>
            </a:r>
            <a:r>
              <a:rPr lang="en-US" sz="1800">
                <a:solidFill>
                  <a:srgbClr val="E06666"/>
                </a:solidFill>
              </a:rPr>
              <a:t>Greens</a:t>
            </a:r>
            <a:r>
              <a:rPr lang="en-US" sz="1800"/>
              <a:t> agreed to support </a:t>
            </a:r>
            <a:r>
              <a:rPr lang="en-US" sz="1800">
                <a:solidFill>
                  <a:srgbClr val="E06666"/>
                </a:solidFill>
              </a:rPr>
              <a:t>Labor</a:t>
            </a:r>
            <a:r>
              <a:rPr lang="en-US" sz="1800"/>
              <a:t>, they gave just two guarantees: confidence and supply.</a:t>
            </a:r>
            <a:endParaRPr sz="1800">
              <a:solidFill>
                <a:schemeClr val="accent1"/>
              </a:solidFill>
            </a:endParaRPr>
          </a:p>
        </p:txBody>
      </p:sp>
      <p:sp>
        <p:nvSpPr>
          <p:cNvPr id="110" name="Google Shape;110;p16"/>
          <p:cNvSpPr txBox="1">
            <a:spLocks noGrp="1"/>
          </p:cNvSpPr>
          <p:nvPr>
            <p:ph type="title"/>
          </p:nvPr>
        </p:nvSpPr>
        <p:spPr>
          <a:xfrm>
            <a:off x="700950" y="3909900"/>
            <a:ext cx="10790100" cy="1273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Arial"/>
              <a:buNone/>
            </a:pPr>
            <a:r>
              <a:rPr lang="en-US" sz="1800"/>
              <a:t>The decision by the independent MP </a:t>
            </a:r>
            <a:r>
              <a:rPr lang="en-US" sz="1800">
                <a:solidFill>
                  <a:srgbClr val="6FA8DC"/>
                </a:solidFill>
              </a:rPr>
              <a:t>Andrew Wilkie</a:t>
            </a:r>
            <a:r>
              <a:rPr lang="en-US" sz="1800"/>
              <a:t> to withdraw his support for the minority </a:t>
            </a:r>
            <a:r>
              <a:rPr lang="en-US" sz="1800">
                <a:solidFill>
                  <a:srgbClr val="F1C232"/>
                </a:solidFill>
              </a:rPr>
              <a:t>Labor</a:t>
            </a:r>
            <a:r>
              <a:rPr lang="en-US" sz="1800"/>
              <a:t> government sounded dramatic but it should not further threaten its stability. When, after the </a:t>
            </a:r>
            <a:r>
              <a:rPr lang="en-US" sz="1800">
                <a:solidFill>
                  <a:srgbClr val="C27BA0"/>
                </a:solidFill>
              </a:rPr>
              <a:t>2010</a:t>
            </a:r>
            <a:r>
              <a:rPr lang="en-US" sz="1800"/>
              <a:t> election,</a:t>
            </a:r>
            <a:r>
              <a:rPr lang="en-US" sz="1800">
                <a:solidFill>
                  <a:srgbClr val="6FA8DC"/>
                </a:solidFill>
              </a:rPr>
              <a:t> Wilkie</a:t>
            </a:r>
            <a:r>
              <a:rPr lang="en-US" sz="1800"/>
              <a:t>,</a:t>
            </a:r>
            <a:r>
              <a:rPr lang="en-US" sz="1800">
                <a:solidFill>
                  <a:srgbClr val="6FA8DC"/>
                </a:solidFill>
              </a:rPr>
              <a:t> Rob Oakeshott</a:t>
            </a:r>
            <a:r>
              <a:rPr lang="en-US" sz="1800"/>
              <a:t>, </a:t>
            </a:r>
            <a:r>
              <a:rPr lang="en-US" sz="1800">
                <a:solidFill>
                  <a:srgbClr val="6FA8DC"/>
                </a:solidFill>
              </a:rPr>
              <a:t>Tony Windsor</a:t>
            </a:r>
            <a:r>
              <a:rPr lang="en-US" sz="1800"/>
              <a:t> and the </a:t>
            </a:r>
            <a:r>
              <a:rPr lang="en-US" sz="1800">
                <a:solidFill>
                  <a:srgbClr val="F1C232"/>
                </a:solidFill>
              </a:rPr>
              <a:t>Greens</a:t>
            </a:r>
            <a:r>
              <a:rPr lang="en-US" sz="1800"/>
              <a:t> agreed to support </a:t>
            </a:r>
            <a:r>
              <a:rPr lang="en-US" sz="1800">
                <a:solidFill>
                  <a:srgbClr val="F1C232"/>
                </a:solidFill>
              </a:rPr>
              <a:t>Labor</a:t>
            </a:r>
            <a:r>
              <a:rPr lang="en-US" sz="1800"/>
              <a:t>, they gave just two guarantees: confidence and supply.</a:t>
            </a:r>
            <a:endParaRPr sz="1800">
              <a:solidFill>
                <a:schemeClr val="accent1"/>
              </a:solidFill>
            </a:endParaRPr>
          </a:p>
        </p:txBody>
      </p:sp>
      <p:sp>
        <p:nvSpPr>
          <p:cNvPr id="111" name="Google Shape;111;p16"/>
          <p:cNvSpPr txBox="1"/>
          <p:nvPr/>
        </p:nvSpPr>
        <p:spPr>
          <a:xfrm>
            <a:off x="2631300" y="1376700"/>
            <a:ext cx="6929400" cy="88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A very important sub-task: </a:t>
            </a:r>
            <a:r>
              <a:rPr lang="en-US" sz="2400">
                <a:highlight>
                  <a:srgbClr val="C27BA0"/>
                </a:highlight>
              </a:rPr>
              <a:t>find</a:t>
            </a:r>
            <a:r>
              <a:rPr lang="en-US" sz="2400"/>
              <a:t> and </a:t>
            </a:r>
            <a:r>
              <a:rPr lang="en-US" sz="2400">
                <a:highlight>
                  <a:srgbClr val="6FA8DC"/>
                </a:highlight>
              </a:rPr>
              <a:t>classify</a:t>
            </a:r>
            <a:r>
              <a:rPr lang="en-US" sz="2400"/>
              <a:t> names in text, for example:</a:t>
            </a:r>
            <a:endParaRPr sz="2400"/>
          </a:p>
        </p:txBody>
      </p:sp>
      <p:sp>
        <p:nvSpPr>
          <p:cNvPr id="112" name="Google Shape;112;p16"/>
          <p:cNvSpPr txBox="1"/>
          <p:nvPr/>
        </p:nvSpPr>
        <p:spPr>
          <a:xfrm>
            <a:off x="8742450" y="5402850"/>
            <a:ext cx="24330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6D9EEB"/>
                </a:solidFill>
              </a:rPr>
              <a:t>Person</a:t>
            </a:r>
            <a:r>
              <a:rPr lang="en-US"/>
              <a:t>  </a:t>
            </a:r>
            <a:r>
              <a:rPr lang="en-US">
                <a:solidFill>
                  <a:srgbClr val="A64D79"/>
                </a:solidFill>
              </a:rPr>
              <a:t>Date</a:t>
            </a:r>
            <a:r>
              <a:rPr lang="en-US"/>
              <a:t>  </a:t>
            </a:r>
            <a:r>
              <a:rPr lang="en-US">
                <a:solidFill>
                  <a:srgbClr val="E69138"/>
                </a:solidFill>
              </a:rPr>
              <a:t>Organization</a:t>
            </a:r>
            <a:endParaRPr>
              <a:solidFill>
                <a:srgbClr val="E6913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7"/>
          <p:cNvSpPr/>
          <p:nvPr/>
        </p:nvSpPr>
        <p:spPr>
          <a:xfrm>
            <a:off x="321564" y="3200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8" name="Google Shape;118;p17"/>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Rule-Based Methods for Entity Extraction</a:t>
            </a:r>
            <a:endParaRPr>
              <a:solidFill>
                <a:schemeClr val="accent1"/>
              </a:solidFill>
            </a:endParaRPr>
          </a:p>
        </p:txBody>
      </p:sp>
      <p:cxnSp>
        <p:nvCxnSpPr>
          <p:cNvPr id="119" name="Google Shape;119;p17"/>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20" name="Google Shape;120;p17"/>
          <p:cNvSpPr txBox="1">
            <a:spLocks noGrp="1"/>
          </p:cNvSpPr>
          <p:nvPr>
            <p:ph type="body" idx="1"/>
          </p:nvPr>
        </p:nvSpPr>
        <p:spPr>
          <a:xfrm>
            <a:off x="4976031" y="963877"/>
            <a:ext cx="6377700" cy="4930200"/>
          </a:xfrm>
          <a:prstGeom prst="rect">
            <a:avLst/>
          </a:prstGeom>
          <a:noFill/>
          <a:ln>
            <a:noFill/>
          </a:ln>
        </p:spPr>
        <p:txBody>
          <a:bodyPr spcFirstLastPara="1" wrap="square" lIns="91425" tIns="45700" rIns="91425" bIns="45700" anchor="ctr" anchorCtr="0">
            <a:noAutofit/>
          </a:bodyPr>
          <a:lstStyle/>
          <a:p>
            <a:pPr marL="228600" marR="0" lvl="0" indent="-228600" algn="l" rtl="0">
              <a:lnSpc>
                <a:spcPct val="90000"/>
              </a:lnSpc>
              <a:spcBef>
                <a:spcPts val="1000"/>
              </a:spcBef>
              <a:spcAft>
                <a:spcPts val="0"/>
              </a:spcAft>
              <a:buClr>
                <a:schemeClr val="dk1"/>
              </a:buClr>
              <a:buSzPts val="2400"/>
              <a:buFont typeface="Arial"/>
              <a:buChar char="•"/>
            </a:pPr>
            <a:r>
              <a:rPr lang="en-US" sz="2400"/>
              <a:t>Many real-life extraction tasks can be conveniently handled through a collection of rules, which are either hand-coded or learnt from examples.</a:t>
            </a:r>
            <a:endParaRPr sz="2400"/>
          </a:p>
          <a:p>
            <a:pPr marL="228600" marR="0" lvl="0" indent="-228600" algn="l" rtl="0">
              <a:lnSpc>
                <a:spcPct val="90000"/>
              </a:lnSpc>
              <a:spcBef>
                <a:spcPts val="1000"/>
              </a:spcBef>
              <a:spcAft>
                <a:spcPts val="0"/>
              </a:spcAft>
              <a:buSzPts val="2400"/>
              <a:buChar char="•"/>
            </a:pPr>
            <a:r>
              <a:rPr lang="en-US" sz="2400"/>
              <a:t>Basic rules</a:t>
            </a:r>
            <a:endParaRPr sz="2400"/>
          </a:p>
          <a:p>
            <a:pPr marL="685800" marR="0" lvl="1" indent="-266700" algn="l" rtl="0">
              <a:lnSpc>
                <a:spcPct val="90000"/>
              </a:lnSpc>
              <a:spcBef>
                <a:spcPts val="1000"/>
              </a:spcBef>
              <a:spcAft>
                <a:spcPts val="0"/>
              </a:spcAft>
              <a:buSzPts val="2400"/>
              <a:buChar char="•"/>
            </a:pPr>
            <a:r>
              <a:rPr lang="en-US" i="1"/>
              <a:t>Contextual Pattern -&gt; Action</a:t>
            </a:r>
            <a:endParaRPr sz="24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8"/>
          <p:cNvSpPr txBox="1"/>
          <p:nvPr/>
        </p:nvSpPr>
        <p:spPr>
          <a:xfrm>
            <a:off x="3367700" y="374650"/>
            <a:ext cx="46353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Rules to Identify a Single Entity</a:t>
            </a:r>
            <a:endParaRPr sz="2400"/>
          </a:p>
        </p:txBody>
      </p:sp>
      <p:sp>
        <p:nvSpPr>
          <p:cNvPr id="126" name="Google Shape;126;p18"/>
          <p:cNvSpPr txBox="1"/>
          <p:nvPr/>
        </p:nvSpPr>
        <p:spPr>
          <a:xfrm>
            <a:off x="1743350" y="2256450"/>
            <a:ext cx="8008800" cy="8826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accent1"/>
              </a:buClr>
              <a:buSzPts val="4400"/>
              <a:buFont typeface="Arial"/>
              <a:buNone/>
            </a:pPr>
            <a:r>
              <a:rPr lang="en-US" sz="1800" i="1">
                <a:solidFill>
                  <a:srgbClr val="FF0000"/>
                </a:solidFill>
              </a:rPr>
              <a:t>({DictionaryLookup = Titles} {String = “.”} {Orthography type =</a:t>
            </a:r>
            <a:endParaRPr sz="1800" i="1">
              <a:solidFill>
                <a:srgbClr val="FF0000"/>
              </a:solidFill>
            </a:endParaRPr>
          </a:p>
          <a:p>
            <a:pPr marL="0" marR="0" lvl="0" indent="0" algn="l" rtl="0">
              <a:lnSpc>
                <a:spcPct val="90000"/>
              </a:lnSpc>
              <a:spcBef>
                <a:spcPts val="0"/>
              </a:spcBef>
              <a:spcAft>
                <a:spcPts val="0"/>
              </a:spcAft>
              <a:buClr>
                <a:schemeClr val="accent1"/>
              </a:buClr>
              <a:buSzPts val="4400"/>
              <a:buFont typeface="Arial"/>
              <a:buNone/>
            </a:pPr>
            <a:r>
              <a:rPr lang="en-US" sz="1800" i="1">
                <a:solidFill>
                  <a:srgbClr val="FF0000"/>
                </a:solidFill>
              </a:rPr>
              <a:t>capitalized word}{2}) -&gt;Person Names.</a:t>
            </a:r>
            <a:endParaRPr i="1">
              <a:solidFill>
                <a:srgbClr val="FF0000"/>
              </a:solidFill>
            </a:endParaRPr>
          </a:p>
          <a:p>
            <a:pPr marL="0" lvl="0" indent="0" algn="l" rtl="0">
              <a:spcBef>
                <a:spcPts val="0"/>
              </a:spcBef>
              <a:spcAft>
                <a:spcPts val="0"/>
              </a:spcAft>
              <a:buNone/>
            </a:pPr>
            <a:endParaRPr/>
          </a:p>
        </p:txBody>
      </p:sp>
      <p:sp>
        <p:nvSpPr>
          <p:cNvPr id="127" name="Google Shape;127;p18"/>
          <p:cNvSpPr txBox="1"/>
          <p:nvPr/>
        </p:nvSpPr>
        <p:spPr>
          <a:xfrm>
            <a:off x="1229875" y="1066725"/>
            <a:ext cx="9205500" cy="12360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1100"/>
              <a:buFont typeface="Arial"/>
              <a:buNone/>
            </a:pPr>
            <a:r>
              <a:rPr lang="en-US" sz="1800">
                <a:solidFill>
                  <a:schemeClr val="dk1"/>
                </a:solidFill>
              </a:rPr>
              <a:t>An example of a pattern for identifying person names of the form “Dr. Yair Weiss” consisting of a title token as listed in a dictionary of titles (containing entries like: “Prof”, “Dr”, “Mr”), a dot, and two capitalized words is</a:t>
            </a:r>
            <a:endParaRPr/>
          </a:p>
          <a:p>
            <a:pPr marL="0" lvl="0" indent="0" algn="l" rtl="0">
              <a:spcBef>
                <a:spcPts val="0"/>
              </a:spcBef>
              <a:spcAft>
                <a:spcPts val="0"/>
              </a:spcAft>
              <a:buNone/>
            </a:pPr>
            <a:endParaRPr/>
          </a:p>
        </p:txBody>
      </p:sp>
      <p:sp>
        <p:nvSpPr>
          <p:cNvPr id="128" name="Google Shape;128;p18"/>
          <p:cNvSpPr txBox="1"/>
          <p:nvPr/>
        </p:nvSpPr>
        <p:spPr>
          <a:xfrm>
            <a:off x="3614725" y="3168975"/>
            <a:ext cx="4435800" cy="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t>Rules for Multiple Entities</a:t>
            </a:r>
            <a:endParaRPr sz="2400"/>
          </a:p>
        </p:txBody>
      </p:sp>
      <p:sp>
        <p:nvSpPr>
          <p:cNvPr id="129" name="Google Shape;129;p18"/>
          <p:cNvSpPr txBox="1"/>
          <p:nvPr/>
        </p:nvSpPr>
        <p:spPr>
          <a:xfrm>
            <a:off x="1145000" y="3945375"/>
            <a:ext cx="9205500" cy="10833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None/>
            </a:pPr>
            <a:endParaRPr sz="1800">
              <a:solidFill>
                <a:schemeClr val="dk1"/>
              </a:solidFill>
            </a:endParaRPr>
          </a:p>
          <a:p>
            <a:pPr marL="0" marR="0" lvl="0" indent="0" algn="l" rtl="0">
              <a:lnSpc>
                <a:spcPct val="90000"/>
              </a:lnSpc>
              <a:spcBef>
                <a:spcPts val="0"/>
              </a:spcBef>
              <a:spcAft>
                <a:spcPts val="0"/>
              </a:spcAft>
              <a:buClr>
                <a:schemeClr val="dk1"/>
              </a:buClr>
              <a:buSzPts val="1100"/>
              <a:buFont typeface="Arial"/>
              <a:buNone/>
            </a:pPr>
            <a:r>
              <a:rPr lang="en-US" sz="1800">
                <a:solidFill>
                  <a:schemeClr val="dk1"/>
                </a:solidFill>
              </a:rPr>
              <a:t>Some rules take the form of regular expressions with multiple slots, each representing a different entity so that this rule results in the recognition of multiple entities simultaneously.</a:t>
            </a:r>
            <a:endParaRPr sz="1800">
              <a:solidFill>
                <a:schemeClr val="dk1"/>
              </a:solidFill>
            </a:endParaRPr>
          </a:p>
          <a:p>
            <a:pPr marL="0" marR="0" lvl="0" indent="0" algn="l" rtl="0">
              <a:lnSpc>
                <a:spcPct val="90000"/>
              </a:lnSpc>
              <a:spcBef>
                <a:spcPts val="0"/>
              </a:spcBef>
              <a:spcAft>
                <a:spcPts val="0"/>
              </a:spcAft>
              <a:buNone/>
            </a:pPr>
            <a:endParaRPr sz="1800">
              <a:solidFill>
                <a:schemeClr val="dk1"/>
              </a:solidFill>
            </a:endParaRPr>
          </a:p>
          <a:p>
            <a:pPr marL="0" lvl="0" indent="0" algn="l" rtl="0">
              <a:spcBef>
                <a:spcPts val="0"/>
              </a:spcBef>
              <a:spcAft>
                <a:spcPts val="0"/>
              </a:spcAft>
              <a:buNone/>
            </a:pPr>
            <a:endParaRPr/>
          </a:p>
        </p:txBody>
      </p:sp>
      <p:sp>
        <p:nvSpPr>
          <p:cNvPr id="130" name="Google Shape;130;p18"/>
          <p:cNvSpPr txBox="1"/>
          <p:nvPr/>
        </p:nvSpPr>
        <p:spPr>
          <a:xfrm>
            <a:off x="1743350" y="5152050"/>
            <a:ext cx="8008800" cy="13353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1100"/>
              <a:buFont typeface="Arial"/>
              <a:buNone/>
            </a:pPr>
            <a:r>
              <a:rPr lang="en-US" sz="1800" i="1">
                <a:solidFill>
                  <a:srgbClr val="FF0000"/>
                </a:solidFill>
              </a:rPr>
              <a:t>({Orthography type = Digit}):Bedrooms ({String =“BR”}) ({}*)</a:t>
            </a:r>
            <a:endParaRPr sz="1800" i="1">
              <a:solidFill>
                <a:srgbClr val="FF0000"/>
              </a:solidFill>
            </a:endParaRPr>
          </a:p>
          <a:p>
            <a:pPr marL="0" marR="0" lvl="0" indent="0" algn="l" rtl="0">
              <a:lnSpc>
                <a:spcPct val="90000"/>
              </a:lnSpc>
              <a:spcBef>
                <a:spcPts val="0"/>
              </a:spcBef>
              <a:spcAft>
                <a:spcPts val="0"/>
              </a:spcAft>
              <a:buClr>
                <a:schemeClr val="dk1"/>
              </a:buClr>
              <a:buSzPts val="1100"/>
              <a:buFont typeface="Arial"/>
              <a:buNone/>
            </a:pPr>
            <a:r>
              <a:rPr lang="en-US" sz="1800" i="1">
                <a:solidFill>
                  <a:srgbClr val="FF0000"/>
                </a:solidFill>
              </a:rPr>
              <a:t>({String =“$”}) ({Orthography type = Number}):Price -&gt; Number</a:t>
            </a:r>
            <a:endParaRPr sz="1800" i="1">
              <a:solidFill>
                <a:srgbClr val="FF0000"/>
              </a:solidFill>
            </a:endParaRPr>
          </a:p>
          <a:p>
            <a:pPr marL="0" marR="0" lvl="0" indent="0" algn="l" rtl="0">
              <a:lnSpc>
                <a:spcPct val="90000"/>
              </a:lnSpc>
              <a:spcBef>
                <a:spcPts val="0"/>
              </a:spcBef>
              <a:spcAft>
                <a:spcPts val="0"/>
              </a:spcAft>
              <a:buClr>
                <a:schemeClr val="dk1"/>
              </a:buClr>
              <a:buSzPts val="1100"/>
              <a:buFont typeface="Arial"/>
              <a:buNone/>
            </a:pPr>
            <a:r>
              <a:rPr lang="en-US" sz="1800" i="1">
                <a:solidFill>
                  <a:srgbClr val="FF0000"/>
                </a:solidFill>
              </a:rPr>
              <a:t>of Bedrooms = :Bedroom, Rent =: Price</a:t>
            </a:r>
            <a:endParaRPr sz="1800" i="1">
              <a:solidFill>
                <a:srgbClr val="FF0000"/>
              </a:solidFill>
            </a:endParaRPr>
          </a:p>
          <a:p>
            <a:pPr marL="0" marR="0" lvl="0" indent="0" algn="l" rtl="0">
              <a:lnSpc>
                <a:spcPct val="90000"/>
              </a:lnSpc>
              <a:spcBef>
                <a:spcPts val="0"/>
              </a:spcBef>
              <a:spcAft>
                <a:spcPts val="0"/>
              </a:spcAft>
              <a:buNone/>
            </a:pPr>
            <a:endParaRPr sz="1800" i="1">
              <a:solidFill>
                <a:srgbClr val="FF0000"/>
              </a:solidFill>
            </a:endParaRPr>
          </a:p>
          <a:p>
            <a:pPr marL="0" lvl="0" indent="0" algn="l" rtl="0">
              <a:spcBef>
                <a:spcPts val="0"/>
              </a:spcBef>
              <a:spcAft>
                <a:spcPts val="0"/>
              </a:spcAft>
              <a:buNone/>
            </a:pPr>
            <a:endParaRPr/>
          </a:p>
        </p:txBody>
      </p:sp>
      <p:sp>
        <p:nvSpPr>
          <p:cNvPr id="131" name="Google Shape;131;p18"/>
          <p:cNvSpPr/>
          <p:nvPr/>
        </p:nvSpPr>
        <p:spPr>
          <a:xfrm>
            <a:off x="414239" y="32009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5"/>
        <p:cNvGrpSpPr/>
        <p:nvPr/>
      </p:nvGrpSpPr>
      <p:grpSpPr>
        <a:xfrm>
          <a:off x="0" y="0"/>
          <a:ext cx="0" cy="0"/>
          <a:chOff x="0" y="0"/>
          <a:chExt cx="0" cy="0"/>
        </a:xfrm>
      </p:grpSpPr>
      <p:sp>
        <p:nvSpPr>
          <p:cNvPr id="136" name="Google Shape;136;p19"/>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7" name="Google Shape;137;p19"/>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Dataset</a:t>
            </a:r>
            <a:br>
              <a:rPr lang="en-US">
                <a:solidFill>
                  <a:schemeClr val="accent1"/>
                </a:solidFill>
              </a:rPr>
            </a:br>
            <a:r>
              <a:rPr lang="en-US">
                <a:solidFill>
                  <a:schemeClr val="accent1"/>
                </a:solidFill>
              </a:rPr>
              <a:t>Preprocessing</a:t>
            </a:r>
            <a:endParaRPr>
              <a:solidFill>
                <a:schemeClr val="accent1"/>
              </a:solidFill>
            </a:endParaRPr>
          </a:p>
        </p:txBody>
      </p:sp>
      <p:cxnSp>
        <p:nvCxnSpPr>
          <p:cNvPr id="138" name="Google Shape;138;p19"/>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39" name="Google Shape;139;p19"/>
          <p:cNvSpPr txBox="1">
            <a:spLocks noGrp="1"/>
          </p:cNvSpPr>
          <p:nvPr>
            <p:ph type="body" idx="1"/>
          </p:nvPr>
        </p:nvSpPr>
        <p:spPr>
          <a:xfrm>
            <a:off x="4976031" y="963877"/>
            <a:ext cx="6377769" cy="493024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Char char="•"/>
            </a:pPr>
            <a:r>
              <a:rPr lang="en-US" sz="2400"/>
              <a:t>To feed GCN model and generate the neural network, we must provide three matrices.</a:t>
            </a:r>
            <a:endParaRPr/>
          </a:p>
          <a:p>
            <a:pPr marL="228600" lvl="0" indent="-228600" algn="l" rtl="0">
              <a:lnSpc>
                <a:spcPct val="90000"/>
              </a:lnSpc>
              <a:spcBef>
                <a:spcPts val="1000"/>
              </a:spcBef>
              <a:spcAft>
                <a:spcPts val="0"/>
              </a:spcAft>
              <a:buClr>
                <a:schemeClr val="dk1"/>
              </a:buClr>
              <a:buSzPts val="2400"/>
              <a:buChar char="•"/>
            </a:pPr>
            <a:r>
              <a:rPr lang="en-US" sz="2400"/>
              <a:t>N*N matrix represent the dependencies between words in a sentence</a:t>
            </a:r>
            <a:endParaRPr/>
          </a:p>
          <a:p>
            <a:pPr marL="228600" lvl="0" indent="-228600" algn="l" rtl="0">
              <a:lnSpc>
                <a:spcPct val="90000"/>
              </a:lnSpc>
              <a:spcBef>
                <a:spcPts val="1000"/>
              </a:spcBef>
              <a:spcAft>
                <a:spcPts val="0"/>
              </a:spcAft>
              <a:buClr>
                <a:schemeClr val="dk1"/>
              </a:buClr>
              <a:buSzPts val="2400"/>
              <a:buChar char="•"/>
            </a:pPr>
            <a:r>
              <a:rPr lang="en-US" sz="2400"/>
              <a:t>N*D matrix represent features of each word</a:t>
            </a:r>
            <a:endParaRPr/>
          </a:p>
          <a:p>
            <a:pPr marL="228600" lvl="0" indent="-228600" algn="l" rtl="0">
              <a:lnSpc>
                <a:spcPct val="90000"/>
              </a:lnSpc>
              <a:spcBef>
                <a:spcPts val="1000"/>
              </a:spcBef>
              <a:spcAft>
                <a:spcPts val="0"/>
              </a:spcAft>
              <a:buClr>
                <a:schemeClr val="dk1"/>
              </a:buClr>
              <a:buSzPts val="2400"/>
              <a:buChar char="•"/>
            </a:pPr>
            <a:r>
              <a:rPr lang="en-US" sz="2400"/>
              <a:t>N*E matrix represent class of each word</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0"/>
          <p:cNvSpPr/>
          <p:nvPr/>
        </p:nvSpPr>
        <p:spPr>
          <a:xfrm>
            <a:off x="321564" y="39624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  </a:t>
            </a:r>
            <a:endParaRPr sz="1800" b="0" i="0" u="none" strike="noStrike" cap="none">
              <a:solidFill>
                <a:schemeClr val="lt1"/>
              </a:solidFill>
              <a:latin typeface="Arial"/>
              <a:ea typeface="Arial"/>
              <a:cs typeface="Arial"/>
              <a:sym typeface="Arial"/>
            </a:endParaRPr>
          </a:p>
        </p:txBody>
      </p:sp>
      <p:cxnSp>
        <p:nvCxnSpPr>
          <p:cNvPr id="145" name="Google Shape;145;p20"/>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46" name="Google Shape;146;p20"/>
          <p:cNvSpPr txBox="1">
            <a:spLocks noGrp="1"/>
          </p:cNvSpPr>
          <p:nvPr>
            <p:ph type="body" idx="1"/>
          </p:nvPr>
        </p:nvSpPr>
        <p:spPr>
          <a:xfrm>
            <a:off x="1211025" y="5739975"/>
            <a:ext cx="7858500" cy="336600"/>
          </a:xfrm>
          <a:prstGeom prst="rect">
            <a:avLst/>
          </a:prstGeom>
          <a:noFill/>
          <a:ln>
            <a:noFill/>
          </a:ln>
        </p:spPr>
        <p:txBody>
          <a:bodyPr spcFirstLastPara="1" wrap="square" lIns="91425" tIns="45700" rIns="91425" bIns="45700" anchor="ctr" anchorCtr="0">
            <a:noAutofit/>
          </a:bodyPr>
          <a:lstStyle/>
          <a:p>
            <a:pPr marL="228600" lvl="0" indent="-228600" algn="l" rtl="0">
              <a:lnSpc>
                <a:spcPct val="70000"/>
              </a:lnSpc>
              <a:spcBef>
                <a:spcPts val="1000"/>
              </a:spcBef>
              <a:spcAft>
                <a:spcPts val="0"/>
              </a:spcAft>
              <a:buClr>
                <a:schemeClr val="dk1"/>
              </a:buClr>
              <a:buSzPts val="2220"/>
              <a:buChar char="•"/>
            </a:pPr>
            <a:r>
              <a:rPr lang="en-US" sz="2220" i="1"/>
              <a:t>https://www.clips.uantwerpen.be/conll2003/ner/</a:t>
            </a:r>
            <a:endParaRPr sz="2220" i="1"/>
          </a:p>
        </p:txBody>
      </p:sp>
      <p:sp>
        <p:nvSpPr>
          <p:cNvPr id="147" name="Google Shape;147;p20"/>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Dataset</a:t>
            </a:r>
            <a:br>
              <a:rPr lang="en-US">
                <a:solidFill>
                  <a:schemeClr val="accent1"/>
                </a:solidFill>
              </a:rPr>
            </a:br>
            <a:r>
              <a:rPr lang="en-US">
                <a:solidFill>
                  <a:schemeClr val="accent1"/>
                </a:solidFill>
              </a:rPr>
              <a:t>Preprocessing</a:t>
            </a:r>
            <a:endParaRPr>
              <a:solidFill>
                <a:schemeClr val="accent1"/>
              </a:solidFill>
            </a:endParaRPr>
          </a:p>
        </p:txBody>
      </p:sp>
      <p:sp>
        <p:nvSpPr>
          <p:cNvPr id="148" name="Google Shape;148;p20"/>
          <p:cNvSpPr txBox="1"/>
          <p:nvPr/>
        </p:nvSpPr>
        <p:spPr>
          <a:xfrm>
            <a:off x="7674600" y="1212475"/>
            <a:ext cx="3745800" cy="22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b="1"/>
              <a:t> EU  NNP  B-NP  B-ORG</a:t>
            </a:r>
            <a:endParaRPr sz="1800" b="1"/>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sz="1800" b="1"/>
              <a:t> </a:t>
            </a:r>
            <a:r>
              <a:rPr lang="en-US" b="1">
                <a:solidFill>
                  <a:schemeClr val="dk1"/>
                </a:solidFill>
              </a:rPr>
              <a:t>EU</a:t>
            </a:r>
            <a:r>
              <a:rPr lang="en-US" b="1"/>
              <a:t> : word </a:t>
            </a:r>
            <a:endParaRPr b="1"/>
          </a:p>
          <a:p>
            <a:pPr marL="0" lvl="0" indent="0" algn="l" rtl="0">
              <a:spcBef>
                <a:spcPts val="0"/>
              </a:spcBef>
              <a:spcAft>
                <a:spcPts val="0"/>
              </a:spcAft>
              <a:buNone/>
            </a:pPr>
            <a:endParaRPr/>
          </a:p>
          <a:p>
            <a:pPr marL="0" lvl="0" indent="0" algn="l" rtl="0">
              <a:spcBef>
                <a:spcPts val="0"/>
              </a:spcBef>
              <a:spcAft>
                <a:spcPts val="0"/>
              </a:spcAft>
              <a:buNone/>
            </a:pPr>
            <a:r>
              <a:rPr lang="en-US" b="1"/>
              <a:t> </a:t>
            </a:r>
            <a:r>
              <a:rPr lang="en-US">
                <a:solidFill>
                  <a:schemeClr val="dk1"/>
                </a:solidFill>
              </a:rPr>
              <a:t>NNP :</a:t>
            </a:r>
            <a:r>
              <a:rPr lang="en-US"/>
              <a:t> part-of-speech (POS) tag</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r>
              <a:rPr lang="en-US">
                <a:solidFill>
                  <a:schemeClr val="dk1"/>
                </a:solidFill>
              </a:rPr>
              <a:t>B-NP: </a:t>
            </a:r>
            <a:r>
              <a:rPr lang="en-US"/>
              <a:t>syntactic chunk tag</a:t>
            </a:r>
            <a:endParaRPr/>
          </a:p>
          <a:p>
            <a:pPr marL="0" lvl="0" indent="0" algn="l" rtl="0">
              <a:spcBef>
                <a:spcPts val="0"/>
              </a:spcBef>
              <a:spcAft>
                <a:spcPts val="0"/>
              </a:spcAft>
              <a:buNone/>
            </a:pPr>
            <a:endParaRPr/>
          </a:p>
          <a:p>
            <a:pPr marL="0" lvl="0" indent="0" algn="l" rtl="0">
              <a:spcBef>
                <a:spcPts val="0"/>
              </a:spcBef>
              <a:spcAft>
                <a:spcPts val="0"/>
              </a:spcAft>
              <a:buNone/>
            </a:pPr>
            <a:r>
              <a:rPr lang="en-US"/>
              <a:t> </a:t>
            </a:r>
            <a:r>
              <a:rPr lang="en-US" b="1">
                <a:solidFill>
                  <a:schemeClr val="dk1"/>
                </a:solidFill>
              </a:rPr>
              <a:t>B-ORG: </a:t>
            </a:r>
            <a:r>
              <a:rPr lang="en-US" b="1"/>
              <a:t>named entity tag</a:t>
            </a:r>
            <a:endParaRPr b="1"/>
          </a:p>
        </p:txBody>
      </p:sp>
      <p:pic>
        <p:nvPicPr>
          <p:cNvPr id="149" name="Google Shape;149;p20"/>
          <p:cNvPicPr preferRelativeResize="0"/>
          <p:nvPr/>
        </p:nvPicPr>
        <p:blipFill>
          <a:blip r:embed="rId3">
            <a:alphaModFix/>
          </a:blip>
          <a:stretch>
            <a:fillRect/>
          </a:stretch>
        </p:blipFill>
        <p:spPr>
          <a:xfrm>
            <a:off x="5090600" y="1212475"/>
            <a:ext cx="2432925" cy="3882049"/>
          </a:xfrm>
          <a:prstGeom prst="rect">
            <a:avLst/>
          </a:prstGeom>
          <a:noFill/>
          <a:ln>
            <a:noFill/>
          </a:ln>
        </p:spPr>
      </p:pic>
      <p:sp>
        <p:nvSpPr>
          <p:cNvPr id="150" name="Google Shape;150;p20"/>
          <p:cNvSpPr txBox="1"/>
          <p:nvPr/>
        </p:nvSpPr>
        <p:spPr>
          <a:xfrm>
            <a:off x="7743475" y="3703600"/>
            <a:ext cx="3745800" cy="25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highlight>
                  <a:srgbClr val="FFFFFF"/>
                </a:highlight>
              </a:rPr>
              <a:t>Four types of named entities: </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-persons（B-PER）</a:t>
            </a: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-locations （B-LOC)</a:t>
            </a: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-organizations (B-ORG)</a:t>
            </a: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-names of miscellaneous entities that do not belong to the previous three groups (B-MISC)</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US">
                <a:solidFill>
                  <a:schemeClr val="dk1"/>
                </a:solidFill>
                <a:highlight>
                  <a:srgbClr val="FFFFFF"/>
                </a:highlight>
              </a:rPr>
              <a:t>-not part of a phrase (O)</a:t>
            </a:r>
            <a:endParaRPr>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21"/>
          <p:cNvSpPr/>
          <p:nvPr/>
        </p:nvSpPr>
        <p:spPr>
          <a:xfrm>
            <a:off x="321589" y="320090"/>
            <a:ext cx="11548800" cy="6217800"/>
          </a:xfrm>
          <a:prstGeom prst="rect">
            <a:avLst/>
          </a:prstGeom>
          <a:solidFill>
            <a:schemeClr val="dk1">
              <a:alpha val="784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cxnSp>
        <p:nvCxnSpPr>
          <p:cNvPr id="156" name="Google Shape;156;p21"/>
          <p:cNvCxnSpPr/>
          <p:nvPr/>
        </p:nvCxnSpPr>
        <p:spPr>
          <a:xfrm>
            <a:off x="4654296" y="2057400"/>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57" name="Google Shape;157;p21"/>
          <p:cNvSpPr txBox="1">
            <a:spLocks noGrp="1"/>
          </p:cNvSpPr>
          <p:nvPr>
            <p:ph type="body" idx="1"/>
          </p:nvPr>
        </p:nvSpPr>
        <p:spPr>
          <a:xfrm>
            <a:off x="4977756" y="2147678"/>
            <a:ext cx="6377700" cy="1343400"/>
          </a:xfrm>
          <a:prstGeom prst="rect">
            <a:avLst/>
          </a:prstGeom>
          <a:noFill/>
          <a:ln>
            <a:noFill/>
          </a:ln>
        </p:spPr>
        <p:txBody>
          <a:bodyPr spcFirstLastPara="1" wrap="square" lIns="91425" tIns="45700" rIns="91425" bIns="45700" anchor="ctr" anchorCtr="0">
            <a:noAutofit/>
          </a:bodyPr>
          <a:lstStyle/>
          <a:p>
            <a:pPr marL="228600" lvl="0" indent="-228600" algn="l" rtl="0">
              <a:lnSpc>
                <a:spcPct val="70000"/>
              </a:lnSpc>
              <a:spcBef>
                <a:spcPts val="0"/>
              </a:spcBef>
              <a:spcAft>
                <a:spcPts val="0"/>
              </a:spcAft>
              <a:buClr>
                <a:schemeClr val="dk1"/>
              </a:buClr>
              <a:buSzPts val="2220"/>
              <a:buChar char="•"/>
            </a:pPr>
            <a:r>
              <a:rPr lang="en-US" sz="2220"/>
              <a:t>CoNLL 2003 dataset provides sentences from newspaper/magazine</a:t>
            </a:r>
            <a:endParaRPr/>
          </a:p>
          <a:p>
            <a:pPr marL="228600" lvl="0" indent="-228600" algn="l" rtl="0">
              <a:lnSpc>
                <a:spcPct val="70000"/>
              </a:lnSpc>
              <a:spcBef>
                <a:spcPts val="1000"/>
              </a:spcBef>
              <a:spcAft>
                <a:spcPts val="0"/>
              </a:spcAft>
              <a:buClr>
                <a:schemeClr val="dk1"/>
              </a:buClr>
              <a:buSzPts val="2220"/>
              <a:buChar char="•"/>
            </a:pPr>
            <a:r>
              <a:rPr lang="en-US" sz="2220"/>
              <a:t>Each word are correctly tagged</a:t>
            </a:r>
            <a:endParaRPr/>
          </a:p>
          <a:p>
            <a:pPr marL="228600" lvl="0" indent="-228600" algn="l" rtl="0">
              <a:lnSpc>
                <a:spcPct val="70000"/>
              </a:lnSpc>
              <a:spcBef>
                <a:spcPts val="1000"/>
              </a:spcBef>
              <a:spcAft>
                <a:spcPts val="0"/>
              </a:spcAft>
              <a:buClr>
                <a:schemeClr val="dk1"/>
              </a:buClr>
              <a:buSzPts val="2220"/>
              <a:buChar char="•"/>
            </a:pPr>
            <a:r>
              <a:rPr lang="en-US" sz="2220"/>
              <a:t>Use python to get normal sentences from dataset</a:t>
            </a:r>
            <a:endParaRPr/>
          </a:p>
          <a:p>
            <a:pPr marL="140970" lvl="0" indent="0" algn="l" rtl="0">
              <a:lnSpc>
                <a:spcPct val="70000"/>
              </a:lnSpc>
              <a:spcBef>
                <a:spcPts val="1000"/>
              </a:spcBef>
              <a:spcAft>
                <a:spcPts val="0"/>
              </a:spcAft>
              <a:buClr>
                <a:schemeClr val="dk1"/>
              </a:buClr>
              <a:buSzPts val="2220"/>
              <a:buNone/>
            </a:pPr>
            <a:endParaRPr sz="2220"/>
          </a:p>
        </p:txBody>
      </p:sp>
      <p:sp>
        <p:nvSpPr>
          <p:cNvPr id="158" name="Google Shape;158;p21"/>
          <p:cNvSpPr txBox="1">
            <a:spLocks noGrp="1"/>
          </p:cNvSpPr>
          <p:nvPr>
            <p:ph type="title"/>
          </p:nvPr>
        </p:nvSpPr>
        <p:spPr>
          <a:xfrm>
            <a:off x="600075" y="868625"/>
            <a:ext cx="3972000" cy="49302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accent1"/>
              </a:buClr>
              <a:buSzPts val="4400"/>
              <a:buFont typeface="Arial"/>
              <a:buNone/>
            </a:pPr>
            <a:r>
              <a:rPr lang="en-US">
                <a:solidFill>
                  <a:schemeClr val="accent1"/>
                </a:solidFill>
              </a:rPr>
              <a:t>Dataset</a:t>
            </a:r>
            <a:br>
              <a:rPr lang="en-US">
                <a:solidFill>
                  <a:schemeClr val="accent1"/>
                </a:solidFill>
              </a:rPr>
            </a:br>
            <a:r>
              <a:rPr lang="en-US">
                <a:solidFill>
                  <a:schemeClr val="accent1"/>
                </a:solidFill>
              </a:rPr>
              <a:t>Preprocessing</a:t>
            </a:r>
            <a:endParaRPr>
              <a:solidFill>
                <a:schemeClr val="accent1"/>
              </a:solidFill>
            </a:endParaRPr>
          </a:p>
        </p:txBody>
      </p:sp>
      <p:pic>
        <p:nvPicPr>
          <p:cNvPr id="159" name="Google Shape;159;p21"/>
          <p:cNvPicPr preferRelativeResize="0"/>
          <p:nvPr/>
        </p:nvPicPr>
        <p:blipFill>
          <a:blip r:embed="rId3">
            <a:alphaModFix/>
          </a:blip>
          <a:stretch>
            <a:fillRect/>
          </a:stretch>
        </p:blipFill>
        <p:spPr>
          <a:xfrm>
            <a:off x="5127575" y="3831850"/>
            <a:ext cx="6516125" cy="1260825"/>
          </a:xfrm>
          <a:prstGeom prst="rect">
            <a:avLst/>
          </a:prstGeom>
          <a:noFill/>
          <a:ln>
            <a:noFill/>
          </a:ln>
        </p:spPr>
      </p:pic>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1137</Words>
  <Application>Microsoft Macintosh PowerPoint</Application>
  <PresentationFormat>Widescreen</PresentationFormat>
  <Paragraphs>114</Paragraphs>
  <Slides>13</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Office 主题​​</vt:lpstr>
      <vt:lpstr>Semantic based Graph Convolutional Neural Network for Entity Extraction</vt:lpstr>
      <vt:lpstr>Information Extraction</vt:lpstr>
      <vt:lpstr>Named Entity Recognition</vt:lpstr>
      <vt:lpstr>The decision by the independent MP Andrew Wilkie to withdraw his support for the minority Labor government sounded dramatic but it should not further threaten its stability. When, after the 2010 election, Wilkie, Rob Oakeshott, Tony Windsor and the Greens agreed to support Labor, they gave just two guarantees: confidence and supply.</vt:lpstr>
      <vt:lpstr>Rule-Based Methods for Entity Extraction</vt:lpstr>
      <vt:lpstr>PowerPoint Presentation</vt:lpstr>
      <vt:lpstr>Dataset Preprocessing</vt:lpstr>
      <vt:lpstr>Dataset Preprocessing</vt:lpstr>
      <vt:lpstr>Dataset Preprocessing</vt:lpstr>
      <vt:lpstr>Dataset Preprocessing</vt:lpstr>
      <vt:lpstr>Dataset Preprocessing</vt:lpstr>
      <vt:lpstr>To do list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based Graph Convolutional Neural Network for Entity Extraction</dc:title>
  <cp:lastModifiedBy>Xuehan Chen</cp:lastModifiedBy>
  <cp:revision>1</cp:revision>
  <dcterms:modified xsi:type="dcterms:W3CDTF">2020-04-22T18:54:54Z</dcterms:modified>
</cp:coreProperties>
</file>