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60" r:id="rId4"/>
  </p:sldIdLst>
  <p:sldSz cx="12192000" cy="860425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99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5" autoAdjust="0"/>
    <p:restoredTop sz="93362" autoAdjust="0"/>
  </p:normalViewPr>
  <p:slideViewPr>
    <p:cSldViewPr snapToGrid="0">
      <p:cViewPr varScale="1">
        <p:scale>
          <a:sx n="59" d="100"/>
          <a:sy n="59" d="100"/>
        </p:scale>
        <p:origin x="129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84" y="2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4757FC4E-E483-43CA-8965-A4D6F6EC3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20800" y="-646113"/>
            <a:ext cx="6746875" cy="476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93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16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28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13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8150"/>
            <a:ext cx="10363200" cy="2995554"/>
          </a:xfrm>
        </p:spPr>
        <p:txBody>
          <a:bodyPr anchor="b"/>
          <a:lstStyle>
            <a:lvl1pPr algn="ctr">
              <a:defRPr sz="7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9224"/>
            <a:ext cx="9144000" cy="2077368"/>
          </a:xfrm>
        </p:spPr>
        <p:txBody>
          <a:bodyPr/>
          <a:lstStyle>
            <a:lvl1pPr marL="0" indent="0" algn="ctr">
              <a:buNone/>
              <a:defRPr sz="3011"/>
            </a:lvl1pPr>
            <a:lvl2pPr marL="573603" indent="0" algn="ctr">
              <a:buNone/>
              <a:defRPr sz="2509"/>
            </a:lvl2pPr>
            <a:lvl3pPr marL="1147206" indent="0" algn="ctr">
              <a:buNone/>
              <a:defRPr sz="2258"/>
            </a:lvl3pPr>
            <a:lvl4pPr marL="1720809" indent="0" algn="ctr">
              <a:buNone/>
              <a:defRPr sz="2007"/>
            </a:lvl4pPr>
            <a:lvl5pPr marL="2294412" indent="0" algn="ctr">
              <a:buNone/>
              <a:defRPr sz="2007"/>
            </a:lvl5pPr>
            <a:lvl6pPr marL="2868016" indent="0" algn="ctr">
              <a:buNone/>
              <a:defRPr sz="2007"/>
            </a:lvl6pPr>
            <a:lvl7pPr marL="3441619" indent="0" algn="ctr">
              <a:buNone/>
              <a:defRPr sz="2007"/>
            </a:lvl7pPr>
            <a:lvl8pPr marL="4015222" indent="0" algn="ctr">
              <a:buNone/>
              <a:defRPr sz="2007"/>
            </a:lvl8pPr>
            <a:lvl9pPr marL="4588825" indent="0" algn="ctr">
              <a:buNone/>
              <a:defRPr sz="20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6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36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8097"/>
            <a:ext cx="2628900" cy="7291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8097"/>
            <a:ext cx="7734300" cy="72917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7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0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45090"/>
            <a:ext cx="10515600" cy="3579128"/>
          </a:xfrm>
        </p:spPr>
        <p:txBody>
          <a:bodyPr anchor="b"/>
          <a:lstStyle>
            <a:lvl1pPr>
              <a:defRPr sz="7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58078"/>
            <a:ext cx="10515600" cy="1882179"/>
          </a:xfrm>
        </p:spPr>
        <p:txBody>
          <a:bodyPr/>
          <a:lstStyle>
            <a:lvl1pPr marL="0" indent="0">
              <a:buNone/>
              <a:defRPr sz="3011">
                <a:solidFill>
                  <a:schemeClr val="tx1"/>
                </a:solidFill>
              </a:defRPr>
            </a:lvl1pPr>
            <a:lvl2pPr marL="573603" indent="0">
              <a:buNone/>
              <a:defRPr sz="2509">
                <a:solidFill>
                  <a:schemeClr val="tx1">
                    <a:tint val="75000"/>
                  </a:schemeClr>
                </a:solidFill>
              </a:defRPr>
            </a:lvl2pPr>
            <a:lvl3pPr marL="1147206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3pPr>
            <a:lvl4pPr marL="172080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4pPr>
            <a:lvl5pPr marL="229441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5pPr>
            <a:lvl6pPr marL="2868016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6pPr>
            <a:lvl7pPr marL="344161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7pPr>
            <a:lvl8pPr marL="401522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8pPr>
            <a:lvl9pPr marL="4588825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4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0483"/>
            <a:ext cx="518160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0483"/>
            <a:ext cx="518160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5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8098"/>
            <a:ext cx="10515600" cy="16630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9237"/>
            <a:ext cx="5157787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42941"/>
            <a:ext cx="5157787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9237"/>
            <a:ext cx="5183188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42941"/>
            <a:ext cx="5183188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09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03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3617"/>
            <a:ext cx="3932237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8855"/>
            <a:ext cx="6172200" cy="6114594"/>
          </a:xfrm>
        </p:spPr>
        <p:txBody>
          <a:bodyPr/>
          <a:lstStyle>
            <a:lvl1pPr>
              <a:defRPr sz="4015"/>
            </a:lvl1pPr>
            <a:lvl2pPr>
              <a:defRPr sz="3513"/>
            </a:lvl2pPr>
            <a:lvl3pPr>
              <a:defRPr sz="3011"/>
            </a:lvl3pPr>
            <a:lvl4pPr>
              <a:defRPr sz="2509"/>
            </a:lvl4pPr>
            <a:lvl5pPr>
              <a:defRPr sz="2509"/>
            </a:lvl5pPr>
            <a:lvl6pPr>
              <a:defRPr sz="2509"/>
            </a:lvl6pPr>
            <a:lvl7pPr>
              <a:defRPr sz="2509"/>
            </a:lvl7pPr>
            <a:lvl8pPr>
              <a:defRPr sz="2509"/>
            </a:lvl8pPr>
            <a:lvl9pPr>
              <a:defRPr sz="25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1275"/>
            <a:ext cx="3932237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3617"/>
            <a:ext cx="3932237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8855"/>
            <a:ext cx="6172200" cy="6114594"/>
          </a:xfrm>
        </p:spPr>
        <p:txBody>
          <a:bodyPr anchor="t"/>
          <a:lstStyle>
            <a:lvl1pPr marL="0" indent="0">
              <a:buNone/>
              <a:defRPr sz="4015"/>
            </a:lvl1pPr>
            <a:lvl2pPr marL="573603" indent="0">
              <a:buNone/>
              <a:defRPr sz="3513"/>
            </a:lvl2pPr>
            <a:lvl3pPr marL="1147206" indent="0">
              <a:buNone/>
              <a:defRPr sz="3011"/>
            </a:lvl3pPr>
            <a:lvl4pPr marL="1720809" indent="0">
              <a:buNone/>
              <a:defRPr sz="2509"/>
            </a:lvl4pPr>
            <a:lvl5pPr marL="2294412" indent="0">
              <a:buNone/>
              <a:defRPr sz="2509"/>
            </a:lvl5pPr>
            <a:lvl6pPr marL="2868016" indent="0">
              <a:buNone/>
              <a:defRPr sz="2509"/>
            </a:lvl6pPr>
            <a:lvl7pPr marL="3441619" indent="0">
              <a:buNone/>
              <a:defRPr sz="2509"/>
            </a:lvl7pPr>
            <a:lvl8pPr marL="4015222" indent="0">
              <a:buNone/>
              <a:defRPr sz="2509"/>
            </a:lvl8pPr>
            <a:lvl9pPr marL="4588825" indent="0">
              <a:buNone/>
              <a:defRPr sz="25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1275"/>
            <a:ext cx="3932237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2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8098"/>
            <a:ext cx="10515600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0483"/>
            <a:ext cx="10515600" cy="545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74867"/>
            <a:ext cx="27432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10F5-AD0C-44F1-B420-18E58A3A63D9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74867"/>
            <a:ext cx="41148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74867"/>
            <a:ext cx="27432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66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7206" rtl="0" eaLnBrk="1" latinLnBrk="0" hangingPunct="1">
        <a:lnSpc>
          <a:spcPct val="90000"/>
        </a:lnSpc>
        <a:spcBef>
          <a:spcPct val="0"/>
        </a:spcBef>
        <a:buNone/>
        <a:defRPr sz="5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802" indent="-286802" algn="l" defTabSz="1147206" rtl="0" eaLnBrk="1" latinLnBrk="0" hangingPunct="1">
        <a:lnSpc>
          <a:spcPct val="90000"/>
        </a:lnSpc>
        <a:spcBef>
          <a:spcPts val="1255"/>
        </a:spcBef>
        <a:buFont typeface="Arial" panose="020B0604020202020204" pitchFamily="34" charset="0"/>
        <a:buChar char="•"/>
        <a:defRPr sz="3513" kern="1200">
          <a:solidFill>
            <a:schemeClr val="tx1"/>
          </a:solidFill>
          <a:latin typeface="+mn-lt"/>
          <a:ea typeface="+mn-ea"/>
          <a:cs typeface="+mn-cs"/>
        </a:defRPr>
      </a:lvl1pPr>
      <a:lvl2pPr marL="860405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2pPr>
      <a:lvl3pPr marL="1434008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9" kern="1200">
          <a:solidFill>
            <a:schemeClr val="tx1"/>
          </a:solidFill>
          <a:latin typeface="+mn-lt"/>
          <a:ea typeface="+mn-ea"/>
          <a:cs typeface="+mn-cs"/>
        </a:defRPr>
      </a:lvl3pPr>
      <a:lvl4pPr marL="2007611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581214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3154817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728420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302023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875627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1pPr>
      <a:lvl2pPr marL="573603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2pPr>
      <a:lvl3pPr marL="1147206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3pPr>
      <a:lvl4pPr marL="1720809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294412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2868016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441619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015222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588825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6A69FA7-DC89-4891-92C0-99F662B20ECA}"/>
              </a:ext>
            </a:extLst>
          </p:cNvPr>
          <p:cNvSpPr>
            <a:spLocks noChangeAspect="1"/>
          </p:cNvSpPr>
          <p:nvPr/>
        </p:nvSpPr>
        <p:spPr>
          <a:xfrm>
            <a:off x="1917" y="4"/>
            <a:ext cx="12211854" cy="568658"/>
          </a:xfrm>
          <a:prstGeom prst="round1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Smalltalk Cheat Sheet and Quick Reference</a:t>
            </a:r>
          </a:p>
        </p:txBody>
      </p:sp>
      <p:sp>
        <p:nvSpPr>
          <p:cNvPr id="28" name="Rectangle: Single Corner Rounded 27">
            <a:extLst>
              <a:ext uri="{FF2B5EF4-FFF2-40B4-BE49-F238E27FC236}">
                <a16:creationId xmlns:a16="http://schemas.microsoft.com/office/drawing/2014/main" id="{DC90C410-6F23-43F2-830E-FCE07CB55B24}"/>
              </a:ext>
            </a:extLst>
          </p:cNvPr>
          <p:cNvSpPr/>
          <p:nvPr/>
        </p:nvSpPr>
        <p:spPr>
          <a:xfrm>
            <a:off x="8332741" y="1426086"/>
            <a:ext cx="3135086" cy="50199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"At the top of a method:"	| a b c |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"As part of a block:"		[:a :b :c | …]</a:t>
            </a:r>
          </a:p>
        </p:txBody>
      </p:sp>
      <p:sp>
        <p:nvSpPr>
          <p:cNvPr id="42" name="Rectangle: Single Corner Rounded 41">
            <a:extLst>
              <a:ext uri="{FF2B5EF4-FFF2-40B4-BE49-F238E27FC236}">
                <a16:creationId xmlns:a16="http://schemas.microsoft.com/office/drawing/2014/main" id="{C6615D59-1B8D-4CCB-B4C1-3EA03416FA3A}"/>
              </a:ext>
            </a:extLst>
          </p:cNvPr>
          <p:cNvSpPr/>
          <p:nvPr/>
        </p:nvSpPr>
        <p:spPr>
          <a:xfrm>
            <a:off x="-48778" y="4537585"/>
            <a:ext cx="3768246" cy="1082245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"string conversion"	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b="1" dirty="0" err="1">
                <a:solidFill>
                  <a:schemeClr val="tx1"/>
                </a:solidFill>
              </a:rPr>
              <a:t>printString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"converted as code"	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b="1" dirty="0" err="1">
                <a:solidFill>
                  <a:schemeClr val="tx1"/>
                </a:solidFill>
              </a:rPr>
              <a:t>storeString</a:t>
            </a:r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"other possibilities:"	10 </a:t>
            </a:r>
            <a:r>
              <a:rPr lang="en-CA" sz="1200" b="1" dirty="0" err="1">
                <a:solidFill>
                  <a:schemeClr val="tx1"/>
                </a:solidFill>
              </a:rPr>
              <a:t>asFLoat</a:t>
            </a:r>
            <a:endParaRPr lang="en-CA" sz="1200" b="1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			10.0 </a:t>
            </a:r>
            <a:r>
              <a:rPr lang="en-CA" sz="1200" b="1" dirty="0" err="1">
                <a:solidFill>
                  <a:schemeClr val="tx1"/>
                </a:solidFill>
              </a:rPr>
              <a:t>asInteger</a:t>
            </a:r>
            <a:endParaRPr lang="en-CA" sz="1200" b="1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			10 </a:t>
            </a:r>
            <a:r>
              <a:rPr lang="en-CA" sz="1200" b="1" dirty="0" err="1">
                <a:solidFill>
                  <a:schemeClr val="tx1"/>
                </a:solidFill>
              </a:rPr>
              <a:t>asString</a:t>
            </a:r>
            <a:r>
              <a:rPr lang="en-CA" sz="1200" dirty="0">
                <a:solidFill>
                  <a:schemeClr val="tx1"/>
                </a:solidFill>
              </a:rPr>
              <a:t>   "same as </a:t>
            </a:r>
            <a:r>
              <a:rPr lang="en-CA" sz="1200" dirty="0" err="1">
                <a:solidFill>
                  <a:schemeClr val="tx1"/>
                </a:solidFill>
              </a:rPr>
              <a:t>printString</a:t>
            </a:r>
            <a:r>
              <a:rPr lang="en-CA" sz="1200" dirty="0">
                <a:solidFill>
                  <a:schemeClr val="tx1"/>
                </a:solidFill>
              </a:rPr>
              <a:t>"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		#hi </a:t>
            </a:r>
            <a:r>
              <a:rPr lang="en-CA" sz="1200" b="1" dirty="0" err="1">
                <a:solidFill>
                  <a:schemeClr val="tx1"/>
                </a:solidFill>
              </a:rPr>
              <a:t>asString</a:t>
            </a:r>
            <a:endParaRPr lang="en-CA" sz="1200" b="1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			'hello' </a:t>
            </a:r>
            <a:r>
              <a:rPr lang="en-CA" sz="1200" b="1" dirty="0" err="1">
                <a:solidFill>
                  <a:schemeClr val="tx1"/>
                </a:solidFill>
              </a:rPr>
              <a:t>asSymbol</a:t>
            </a:r>
            <a:endParaRPr lang="en-CA" sz="1200" b="1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			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as </a:t>
            </a:r>
            <a:r>
              <a:rPr lang="en-CA" sz="1200" b="1" dirty="0">
                <a:solidFill>
                  <a:schemeClr val="tx1"/>
                </a:solidFill>
              </a:rPr>
              <a:t>Array</a:t>
            </a:r>
          </a:p>
          <a:p>
            <a:r>
              <a:rPr lang="en-CA" sz="1200" dirty="0">
                <a:solidFill>
                  <a:schemeClr val="tx1"/>
                </a:solidFill>
              </a:rPr>
              <a:t>			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b="1" dirty="0" err="1">
                <a:solidFill>
                  <a:schemeClr val="tx1"/>
                </a:solidFill>
              </a:rPr>
              <a:t>asOrderedColllection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54" name="Rectangle: Single Corner Rounded 53">
            <a:extLst>
              <a:ext uri="{FF2B5EF4-FFF2-40B4-BE49-F238E27FC236}">
                <a16:creationId xmlns:a16="http://schemas.microsoft.com/office/drawing/2014/main" id="{B2737BDF-5753-48A6-81FC-0B89ABC4AC76}"/>
              </a:ext>
            </a:extLst>
          </p:cNvPr>
          <p:cNvSpPr/>
          <p:nvPr/>
        </p:nvSpPr>
        <p:spPr>
          <a:xfrm>
            <a:off x="0" y="1425258"/>
            <a:ext cx="3995803" cy="184136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"Variable name example"		name1_test</a:t>
            </a:r>
          </a:p>
          <a:p>
            <a:r>
              <a:rPr lang="en-CA" sz="1200" dirty="0">
                <a:solidFill>
                  <a:schemeClr val="tx1"/>
                </a:solidFill>
              </a:rPr>
              <a:t>"Comments in double quotes"	"Sample comment"</a:t>
            </a:r>
          </a:p>
          <a:p>
            <a:r>
              <a:rPr lang="en-CA" sz="1200" dirty="0">
                <a:solidFill>
                  <a:schemeClr val="tx1"/>
                </a:solidFill>
              </a:rPr>
              <a:t>"Strings in single quotes"		'Sample string'</a:t>
            </a:r>
          </a:p>
          <a:p>
            <a:r>
              <a:rPr lang="en-CA" sz="1200" dirty="0">
                <a:solidFill>
                  <a:schemeClr val="tx1"/>
                </a:solidFill>
              </a:rPr>
              <a:t>"symbols: unique strings"		#hello   </a:t>
            </a:r>
          </a:p>
          <a:p>
            <a:r>
              <a:rPr lang="en-CA" sz="1200" dirty="0">
                <a:solidFill>
                  <a:schemeClr val="tx1"/>
                </a:solidFill>
              </a:rPr>
              <a:t>					#'hello there'</a:t>
            </a:r>
          </a:p>
          <a:p>
            <a:r>
              <a:rPr lang="en-CA" sz="1200" dirty="0">
                <a:solidFill>
                  <a:schemeClr val="tx1"/>
                </a:solidFill>
              </a:rPr>
              <a:t>"Characters preceded by $"		$H $e</a:t>
            </a:r>
          </a:p>
          <a:p>
            <a:r>
              <a:rPr lang="en-CA" sz="1200" dirty="0">
                <a:solidFill>
                  <a:schemeClr val="tx1"/>
                </a:solidFill>
              </a:rPr>
              <a:t>"Scoping in square brackets "		[…]   "called a block"</a:t>
            </a:r>
          </a:p>
          <a:p>
            <a:r>
              <a:rPr lang="en-CA" sz="1200" dirty="0">
                <a:solidFill>
                  <a:schemeClr val="tx1"/>
                </a:solidFill>
              </a:rPr>
              <a:t>"special undefined variable value"	nil</a:t>
            </a:r>
          </a:p>
          <a:p>
            <a:r>
              <a:rPr lang="en-CA" sz="1200" dirty="0">
                <a:solidFill>
                  <a:schemeClr val="tx1"/>
                </a:solidFill>
              </a:rPr>
              <a:t>"</a:t>
            </a:r>
            <a:r>
              <a:rPr lang="en-CA" sz="1200" dirty="0" err="1">
                <a:solidFill>
                  <a:schemeClr val="tx1"/>
                </a:solidFill>
              </a:rPr>
              <a:t>booleans</a:t>
            </a:r>
            <a:r>
              <a:rPr lang="en-CA" sz="1200" dirty="0">
                <a:solidFill>
                  <a:schemeClr val="tx1"/>
                </a:solidFill>
              </a:rPr>
              <a:t>"				true VERSUS false</a:t>
            </a:r>
          </a:p>
          <a:p>
            <a:r>
              <a:rPr lang="en-CA" sz="1200" dirty="0">
                <a:solidFill>
                  <a:schemeClr val="tx1"/>
                </a:solidFill>
              </a:rPr>
              <a:t>"^ is equivalent to return keyword"	^1+2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BBFC71-B105-41A5-A7DF-9A3455B96A2B}"/>
              </a:ext>
            </a:extLst>
          </p:cNvPr>
          <p:cNvGrpSpPr/>
          <p:nvPr/>
        </p:nvGrpSpPr>
        <p:grpSpPr>
          <a:xfrm>
            <a:off x="4101140" y="2124147"/>
            <a:ext cx="3341782" cy="559674"/>
            <a:chOff x="1073323" y="5852826"/>
            <a:chExt cx="3341782" cy="55967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737F27C-5655-40C9-A2DF-47F8A685B2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781E96B-182F-468F-9F82-56FDB645D2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8120149A-0F94-4C11-AC7D-1342A6B62B2F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E69BE52B-1A6E-4F55-9321-B782011A189D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62C0789-DAEA-42C3-9696-B4CB291F0396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C6E3A22-E636-4FFB-9D4B-6A565AF632E8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0" name="Rectangle: Single Corner Rounded 69">
              <a:extLst>
                <a:ext uri="{FF2B5EF4-FFF2-40B4-BE49-F238E27FC236}">
                  <a16:creationId xmlns:a16="http://schemas.microsoft.com/office/drawing/2014/main" id="{79F3210F-4876-4DE7-A184-C59D32E721F9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. Versus ;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84024A-EDA3-41BC-BD00-847D021CC092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AF17B04-6A20-4553-942D-8B72B7FBAA18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9B49C6-6F4B-4D06-8F78-1FC7D11F4C31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36E07B6B-5EA5-4ACE-9063-0995EC5E23B4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EB7F12F-2F9D-4EB9-8ED1-C8992416C760}"/>
              </a:ext>
            </a:extLst>
          </p:cNvPr>
          <p:cNvGrpSpPr/>
          <p:nvPr/>
        </p:nvGrpSpPr>
        <p:grpSpPr>
          <a:xfrm>
            <a:off x="12049" y="880718"/>
            <a:ext cx="3341782" cy="559674"/>
            <a:chOff x="1073323" y="5852826"/>
            <a:chExt cx="3341782" cy="55967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01C19DA-B8A2-4CCA-B222-8423EB3B0C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4D15921-D0B5-4F78-A897-351456F3C1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BEAADC78-9D4C-4003-984A-57684852AEFE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1E8ED242-3914-4D35-8CE6-D274BACFBEC9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DC2366F-9C99-4F83-8A44-0E5F804BA359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9824C43-EE91-4D55-A5BD-FC8570029853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0" name="Rectangle: Single Corner Rounded 89">
              <a:extLst>
                <a:ext uri="{FF2B5EF4-FFF2-40B4-BE49-F238E27FC236}">
                  <a16:creationId xmlns:a16="http://schemas.microsoft.com/office/drawing/2014/main" id="{2D1FDFF1-D004-46A6-9724-B9866EBA506D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Unusual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C722FAC-F047-439B-9F14-609F6AACF149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3FA18C-39D5-49D4-929B-5FE7576BBB3E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79CE1EE-7932-4884-872C-45C0D01C87E5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C6CEDF0-3885-4656-B4E7-804B4CA069EE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84C4A0D-C069-42A2-B3AD-738AB855230A}"/>
              </a:ext>
            </a:extLst>
          </p:cNvPr>
          <p:cNvGrpSpPr/>
          <p:nvPr/>
        </p:nvGrpSpPr>
        <p:grpSpPr>
          <a:xfrm>
            <a:off x="8323855" y="849252"/>
            <a:ext cx="3341782" cy="559674"/>
            <a:chOff x="1073323" y="5852826"/>
            <a:chExt cx="3341782" cy="5596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451D506-2DA2-413A-9D22-EB5A20B4F6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752D5F5-50D7-4544-863E-8701B71C76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8A0709B4-A7CC-4C1B-8C92-AD9CEC7D6B83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39AB2E19-BB6A-49A1-829B-2732E348EBB5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6E2C29-E787-4A54-BD08-6484EB25F44C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5D337AD-A123-4BAE-9DBF-169F7E231161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Rectangle: Single Corner Rounded 101">
              <a:extLst>
                <a:ext uri="{FF2B5EF4-FFF2-40B4-BE49-F238E27FC236}">
                  <a16:creationId xmlns:a16="http://schemas.microsoft.com/office/drawing/2014/main" id="{7E5C8C1D-E9FA-4913-848C-07A374293F2B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Declaring Variables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911703D-CFCE-457B-877F-CA64E50353D8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66E74E4-C2F3-4E54-AC55-38A301CBD8BF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13DF1E4-4BC4-496C-954C-E131F97AD885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F99AD73E-8112-4FCC-BA7E-9B97FF94833C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126" name="Rectangle: Single Corner Rounded 125">
            <a:extLst>
              <a:ext uri="{FF2B5EF4-FFF2-40B4-BE49-F238E27FC236}">
                <a16:creationId xmlns:a16="http://schemas.microsoft.com/office/drawing/2014/main" id="{35E9834B-6FCD-4112-AA8C-9803C436925B}"/>
              </a:ext>
            </a:extLst>
          </p:cNvPr>
          <p:cNvSpPr/>
          <p:nvPr/>
        </p:nvSpPr>
        <p:spPr>
          <a:xfrm>
            <a:off x="4108920" y="6187853"/>
            <a:ext cx="3499708" cy="161912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Array new: size</a:t>
            </a:r>
          </a:p>
          <a:p>
            <a:r>
              <a:rPr lang="en-CA" sz="1200" dirty="0">
                <a:solidFill>
                  <a:schemeClr val="tx1"/>
                </a:solidFill>
              </a:rPr>
              <a:t>Array with: object1 </a:t>
            </a:r>
          </a:p>
          <a:p>
            <a:r>
              <a:rPr lang="en-CA" sz="1200" dirty="0">
                <a:solidFill>
                  <a:schemeClr val="tx1"/>
                </a:solidFill>
              </a:rPr>
              <a:t>Array with: 1 with: 2 </a:t>
            </a:r>
          </a:p>
          <a:p>
            <a:r>
              <a:rPr lang="en-CA" sz="1200" dirty="0">
                <a:solidFill>
                  <a:schemeClr val="tx1"/>
                </a:solidFill>
              </a:rPr>
              <a:t>Array with: 1 with: 2 with: 3 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OrderedCollection</a:t>
            </a:r>
            <a:r>
              <a:rPr lang="en-CA" sz="1200" dirty="0">
                <a:solidFill>
                  <a:schemeClr val="tx1"/>
                </a:solidFill>
              </a:rPr>
              <a:t> new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OrderedCollection</a:t>
            </a:r>
            <a:r>
              <a:rPr lang="en-CA" sz="1200" dirty="0">
                <a:solidFill>
                  <a:schemeClr val="tx1"/>
                </a:solidFill>
              </a:rPr>
              <a:t> with: object1 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OrderedCollection</a:t>
            </a:r>
            <a:r>
              <a:rPr lang="en-CA" sz="1200" dirty="0">
                <a:solidFill>
                  <a:schemeClr val="tx1"/>
                </a:solidFill>
              </a:rPr>
              <a:t> with: 1 with: 2 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OrderedCollection</a:t>
            </a:r>
            <a:r>
              <a:rPr lang="en-CA" sz="1200" dirty="0">
                <a:solidFill>
                  <a:schemeClr val="tx1"/>
                </a:solidFill>
              </a:rPr>
              <a:t> with: 1 with: 2 with: 2</a:t>
            </a:r>
          </a:p>
          <a:p>
            <a:r>
              <a:rPr lang="en-CA" sz="1200" dirty="0">
                <a:solidFill>
                  <a:schemeClr val="tx1"/>
                </a:solidFill>
              </a:rPr>
              <a:t>etc.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E05B331-A43E-4033-BC09-7A075803E6DE}"/>
              </a:ext>
            </a:extLst>
          </p:cNvPr>
          <p:cNvGrpSpPr/>
          <p:nvPr/>
        </p:nvGrpSpPr>
        <p:grpSpPr>
          <a:xfrm>
            <a:off x="3930342" y="3759914"/>
            <a:ext cx="3341782" cy="559674"/>
            <a:chOff x="1073323" y="5852826"/>
            <a:chExt cx="3341782" cy="559674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EBBF935-908A-429B-8579-A51DE9BD93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A33F275-8EE1-42E5-9A7F-44C76AF8EC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150" name="Isosceles Triangle 149">
                  <a:extLst>
                    <a:ext uri="{FF2B5EF4-FFF2-40B4-BE49-F238E27FC236}">
                      <a16:creationId xmlns:a16="http://schemas.microsoft.com/office/drawing/2014/main" id="{D4DC12FE-EC81-4CF3-B8E8-24260DC02523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151" name="Isosceles Triangle 150">
                  <a:extLst>
                    <a:ext uri="{FF2B5EF4-FFF2-40B4-BE49-F238E27FC236}">
                      <a16:creationId xmlns:a16="http://schemas.microsoft.com/office/drawing/2014/main" id="{BAB9FC4C-C51C-4F29-9893-E410D19BB065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5889740-6438-41D0-8687-5A213A3000CA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A6E6542-DE20-4308-AB8B-5F74021BDFF6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2" name="Rectangle: Single Corner Rounded 141">
              <a:extLst>
                <a:ext uri="{FF2B5EF4-FFF2-40B4-BE49-F238E27FC236}">
                  <a16:creationId xmlns:a16="http://schemas.microsoft.com/office/drawing/2014/main" id="{C79E533D-59D5-4E51-8EE2-158686214305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Useful Collections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7EBCA23-6E1A-40F6-9E73-528561BAFB05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8DBFE87-951E-42FA-B4D7-59C68B4CD050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D846195-DCD0-4424-98DA-2DBB1F9EAAC7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51448198-758C-4DF2-AD5C-199EC22B40FB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152" name="Rectangle: Single Corner Rounded 151">
            <a:extLst>
              <a:ext uri="{FF2B5EF4-FFF2-40B4-BE49-F238E27FC236}">
                <a16:creationId xmlns:a16="http://schemas.microsoft.com/office/drawing/2014/main" id="{ECFB24D5-421B-42CF-B9E5-45639EADB1E0}"/>
              </a:ext>
            </a:extLst>
          </p:cNvPr>
          <p:cNvSpPr/>
          <p:nvPr/>
        </p:nvSpPr>
        <p:spPr>
          <a:xfrm>
            <a:off x="3797584" y="4229963"/>
            <a:ext cx="4621675" cy="1248035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defTabSz="361950"/>
            <a:r>
              <a:rPr lang="en-CA" sz="1200" dirty="0">
                <a:solidFill>
                  <a:schemeClr val="tx1"/>
                </a:solidFill>
              </a:rPr>
              <a:t>"fixed size"			Array new: size</a:t>
            </a:r>
          </a:p>
          <a:p>
            <a:pPr defTabSz="361950"/>
            <a:r>
              <a:rPr lang="en-CA" sz="1200" dirty="0">
                <a:solidFill>
                  <a:schemeClr val="tx1"/>
                </a:solidFill>
              </a:rPr>
              <a:t>"growable"			</a:t>
            </a:r>
            <a:r>
              <a:rPr lang="en-CA" sz="1200" dirty="0" err="1">
                <a:solidFill>
                  <a:schemeClr val="tx1"/>
                </a:solidFill>
              </a:rPr>
              <a:t>OrderedCollection</a:t>
            </a:r>
            <a:r>
              <a:rPr lang="en-CA" sz="1200" dirty="0">
                <a:solidFill>
                  <a:schemeClr val="tx1"/>
                </a:solidFill>
              </a:rPr>
              <a:t> new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"sortable"			</a:t>
            </a:r>
            <a:r>
              <a:rPr lang="en-CA" sz="1200" dirty="0" err="1">
                <a:solidFill>
                  <a:schemeClr val="tx1"/>
                </a:solidFill>
              </a:rPr>
              <a:t>SortedCollection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sortBlock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sortBlock</a:t>
            </a:r>
            <a:endParaRPr lang="en-CA" sz="1200" dirty="0">
              <a:solidFill>
                <a:schemeClr val="tx1"/>
              </a:solidFill>
            </a:endParaRPr>
          </a:p>
          <a:p>
            <a:pPr defTabSz="361950"/>
            <a:r>
              <a:rPr lang="en-CA" sz="1200" dirty="0">
                <a:solidFill>
                  <a:schemeClr val="tx1"/>
                </a:solidFill>
              </a:rPr>
              <a:t>"example sort block 1"	[:x :y | x &lt;= y] "value true if sorted"</a:t>
            </a:r>
          </a:p>
          <a:p>
            <a:pPr defTabSz="361950"/>
            <a:r>
              <a:rPr lang="en-CA" sz="1200" dirty="0">
                <a:solidFill>
                  <a:schemeClr val="tx1"/>
                </a:solidFill>
              </a:rPr>
              <a:t>"example sort block 2"	[:x :y | x &gt;= y] "value true if sorted"</a:t>
            </a:r>
          </a:p>
          <a:p>
            <a:pPr defTabSz="361950"/>
            <a:r>
              <a:rPr lang="en-CA" sz="1200" dirty="0">
                <a:solidFill>
                  <a:schemeClr val="tx1"/>
                </a:solidFill>
              </a:rPr>
              <a:t>"key and values"		Dictionary new "keys compared with ="</a:t>
            </a:r>
          </a:p>
          <a:p>
            <a:pPr defTabSz="361950"/>
            <a:r>
              <a:rPr lang="en-CA" sz="1200" dirty="0">
                <a:solidFill>
                  <a:schemeClr val="tx1"/>
                </a:solidFill>
              </a:rPr>
              <a:t>				</a:t>
            </a:r>
            <a:r>
              <a:rPr lang="en-CA" sz="1200" dirty="0" err="1">
                <a:solidFill>
                  <a:schemeClr val="tx1"/>
                </a:solidFill>
              </a:rPr>
              <a:t>IdentityDictionary</a:t>
            </a:r>
            <a:r>
              <a:rPr lang="en-CA" sz="1200" dirty="0">
                <a:solidFill>
                  <a:schemeClr val="tx1"/>
                </a:solidFill>
              </a:rPr>
              <a:t> new "keys compared with =="</a:t>
            </a:r>
          </a:p>
        </p:txBody>
      </p:sp>
      <p:sp>
        <p:nvSpPr>
          <p:cNvPr id="165" name="Rectangle: Single Corner Rounded 164">
            <a:extLst>
              <a:ext uri="{FF2B5EF4-FFF2-40B4-BE49-F238E27FC236}">
                <a16:creationId xmlns:a16="http://schemas.microsoft.com/office/drawing/2014/main" id="{A0C660AA-7D7B-45B9-AE15-BECE663443A9}"/>
              </a:ext>
            </a:extLst>
          </p:cNvPr>
          <p:cNvSpPr/>
          <p:nvPr/>
        </p:nvSpPr>
        <p:spPr>
          <a:xfrm>
            <a:off x="8013128" y="6336975"/>
            <a:ext cx="3872403" cy="1384995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size	"How many elements in it"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at: index	"1-based index; i.e., 1, 2, …"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at: index put: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"Changing"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first		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last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second	 	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secondLast</a:t>
            </a:r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third	 	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thirdLast</a:t>
            </a:r>
            <a:r>
              <a:rPr lang="en-CA" sz="1200" dirty="0">
                <a:solidFill>
                  <a:schemeClr val="tx1"/>
                </a:solidFill>
              </a:rPr>
              <a:t>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reverse 		"elements from last to first"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0AA551B-BFC9-455D-85E0-F06EE0BE62C7}"/>
              </a:ext>
            </a:extLst>
          </p:cNvPr>
          <p:cNvGrpSpPr/>
          <p:nvPr/>
        </p:nvGrpSpPr>
        <p:grpSpPr>
          <a:xfrm>
            <a:off x="3765773" y="5802076"/>
            <a:ext cx="3889813" cy="526087"/>
            <a:chOff x="8118845" y="3114508"/>
            <a:chExt cx="3889813" cy="526087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A77CC1AE-1A1B-4E3B-B4EF-9E43368770C3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D8A33E1-EABA-4C86-B24E-40189DE35B32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81" name="Rectangle: Single Corner Rounded 180">
                <a:extLst>
                  <a:ext uri="{FF2B5EF4-FFF2-40B4-BE49-F238E27FC236}">
                    <a16:creationId xmlns:a16="http://schemas.microsoft.com/office/drawing/2014/main" id="{8025C449-2F6C-4B8A-A79D-F40739D99717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Indexable Collections Creation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F455D2AF-0F8D-4D80-B91E-1AF9495B50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6B2E47D-3D61-43C6-A6C2-BE76730B2F36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DD4CDE8B-FF79-4AEC-A7DC-F48AE5E2BB3A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68015E18-ACAB-4179-8B02-8DF20B84293B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FC6FEB-069C-4094-A203-785679A4411A}"/>
              </a:ext>
            </a:extLst>
          </p:cNvPr>
          <p:cNvGrpSpPr/>
          <p:nvPr/>
        </p:nvGrpSpPr>
        <p:grpSpPr>
          <a:xfrm>
            <a:off x="12791791" y="9625063"/>
            <a:ext cx="3341780" cy="559674"/>
            <a:chOff x="1073323" y="5852826"/>
            <a:chExt cx="3341780" cy="55967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9334261-FECA-4C59-AD34-C9D6A5AB8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1241" y="5852826"/>
              <a:ext cx="413862" cy="431001"/>
              <a:chOff x="2603087" y="938060"/>
              <a:chExt cx="509151" cy="536930"/>
            </a:xfrm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50F2E9E8-79C1-472F-9382-B1471063D78B}"/>
                  </a:ext>
                </a:extLst>
              </p:cNvPr>
              <p:cNvSpPr/>
              <p:nvPr/>
            </p:nvSpPr>
            <p:spPr>
              <a:xfrm rot="5400000">
                <a:off x="2613080" y="1124389"/>
                <a:ext cx="456964" cy="244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D015EC6-CD8D-46C2-92E1-AE2CD215AC88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D86990-C646-41C5-9C5B-A2F66DB897CD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50AA988-4D42-43F1-B560-9996EC2E6D3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A401BDF-4560-4108-843C-B0E52774242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989CBE-F235-47A8-ABA2-4F43EF1CF7CB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86AAA21-4255-4265-A8E4-AE6221C5298A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4EA248B-818C-482D-95DA-B813BE7E8701}"/>
              </a:ext>
            </a:extLst>
          </p:cNvPr>
          <p:cNvGrpSpPr/>
          <p:nvPr/>
        </p:nvGrpSpPr>
        <p:grpSpPr>
          <a:xfrm>
            <a:off x="7792832" y="2163431"/>
            <a:ext cx="3889813" cy="526087"/>
            <a:chOff x="8118845" y="3114508"/>
            <a:chExt cx="3889813" cy="526087"/>
          </a:xfrm>
        </p:grpSpPr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566C47B7-A296-4B82-8EA8-9E868358D7C4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049DA108-F679-4E2E-938D-08684BA4F32E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241" name="Rectangle: Single Corner Rounded 240">
                <a:extLst>
                  <a:ext uri="{FF2B5EF4-FFF2-40B4-BE49-F238E27FC236}">
                    <a16:creationId xmlns:a16="http://schemas.microsoft.com/office/drawing/2014/main" id="{6F1ECAD7-F0C8-442D-8B7C-7F2D714E6F65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Blocks in Simple Control structures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CFBB384-2E55-4C60-B9A7-E0167FFAE0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4E58D016-D1BC-4FD2-BBD5-B6E89B65E42E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636D1951-90C1-4427-9CCA-F561D426E1FA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A88E9242-4422-4485-B850-F564F9D92589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46" name="Rectangle: Single Corner Rounded 245">
            <a:extLst>
              <a:ext uri="{FF2B5EF4-FFF2-40B4-BE49-F238E27FC236}">
                <a16:creationId xmlns:a16="http://schemas.microsoft.com/office/drawing/2014/main" id="{89F7589F-B3DB-4D31-A17B-0A1196545993}"/>
              </a:ext>
            </a:extLst>
          </p:cNvPr>
          <p:cNvSpPr/>
          <p:nvPr/>
        </p:nvSpPr>
        <p:spPr>
          <a:xfrm>
            <a:off x="8133864" y="2735509"/>
            <a:ext cx="3135086" cy="50199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expression </a:t>
            </a:r>
            <a:r>
              <a:rPr lang="en-CA" sz="1200" dirty="0" err="1">
                <a:solidFill>
                  <a:schemeClr val="tx1"/>
                </a:solidFill>
              </a:rPr>
              <a:t>ifTrue</a:t>
            </a:r>
            <a:r>
              <a:rPr lang="en-CA" sz="1200" dirty="0">
                <a:solidFill>
                  <a:schemeClr val="tx1"/>
                </a:solidFill>
              </a:rPr>
              <a:t>: […] </a:t>
            </a:r>
            <a:r>
              <a:rPr lang="en-CA" sz="1200" dirty="0" err="1">
                <a:solidFill>
                  <a:schemeClr val="tx1"/>
                </a:solidFill>
              </a:rPr>
              <a:t>ifFalse</a:t>
            </a:r>
            <a:r>
              <a:rPr lang="en-CA" sz="1200" dirty="0">
                <a:solidFill>
                  <a:schemeClr val="tx1"/>
                </a:solidFill>
              </a:rPr>
              <a:t>: […]</a:t>
            </a:r>
          </a:p>
          <a:p>
            <a:r>
              <a:rPr lang="en-CA" sz="1200" dirty="0">
                <a:solidFill>
                  <a:schemeClr val="tx1"/>
                </a:solidFill>
              </a:rPr>
              <a:t>[Boolean expression] </a:t>
            </a:r>
            <a:r>
              <a:rPr lang="en-CA" sz="1200" dirty="0" err="1">
                <a:solidFill>
                  <a:schemeClr val="tx1"/>
                </a:solidFill>
              </a:rPr>
              <a:t>whileTrue</a:t>
            </a:r>
            <a:r>
              <a:rPr lang="en-CA" sz="1200" dirty="0">
                <a:solidFill>
                  <a:schemeClr val="tx1"/>
                </a:solidFill>
              </a:rPr>
              <a:t>: […].</a:t>
            </a:r>
          </a:p>
          <a:p>
            <a:r>
              <a:rPr lang="en-CA" sz="1200" dirty="0">
                <a:solidFill>
                  <a:schemeClr val="tx1"/>
                </a:solidFill>
              </a:rPr>
              <a:t>10 to: 1 by: -2 do: [:</a:t>
            </a:r>
            <a:r>
              <a:rPr lang="en-CA" sz="1200" dirty="0" err="1">
                <a:solidFill>
                  <a:schemeClr val="tx1"/>
                </a:solidFill>
              </a:rPr>
              <a:t>loopVariable</a:t>
            </a:r>
            <a:r>
              <a:rPr lang="en-CA" sz="1200" dirty="0">
                <a:solidFill>
                  <a:schemeClr val="tx1"/>
                </a:solidFill>
              </a:rPr>
              <a:t> | …]</a:t>
            </a:r>
          </a:p>
        </p:txBody>
      </p:sp>
      <p:sp>
        <p:nvSpPr>
          <p:cNvPr id="255" name="Rectangle: Single Corner Rounded 254">
            <a:extLst>
              <a:ext uri="{FF2B5EF4-FFF2-40B4-BE49-F238E27FC236}">
                <a16:creationId xmlns:a16="http://schemas.microsoft.com/office/drawing/2014/main" id="{6A8D7D52-CB24-488A-A23A-7D00974CA8C8}"/>
              </a:ext>
            </a:extLst>
          </p:cNvPr>
          <p:cNvSpPr/>
          <p:nvPr/>
        </p:nvSpPr>
        <p:spPr>
          <a:xfrm>
            <a:off x="4001620" y="2840193"/>
            <a:ext cx="3135086" cy="50199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"Dot separates statements"	a := 1. b := 2.</a:t>
            </a:r>
          </a:p>
          <a:p>
            <a:r>
              <a:rPr lang="en-CA" sz="1200" dirty="0">
                <a:solidFill>
                  <a:schemeClr val="tx1"/>
                </a:solidFill>
              </a:rPr>
              <a:t>"Last dot optional"</a:t>
            </a:r>
          </a:p>
          <a:p>
            <a:r>
              <a:rPr lang="en-CA" sz="1200" dirty="0">
                <a:solidFill>
                  <a:schemeClr val="tx1"/>
                </a:solidFill>
              </a:rPr>
              <a:t>"Semicolon allows a second message to be sent to the same receiver without repeating it. See dictionary building" on page 2.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43B55D6-52C8-4C8F-AAA5-2DC6F678A526}"/>
              </a:ext>
            </a:extLst>
          </p:cNvPr>
          <p:cNvGrpSpPr/>
          <p:nvPr/>
        </p:nvGrpSpPr>
        <p:grpSpPr>
          <a:xfrm>
            <a:off x="185672" y="3695728"/>
            <a:ext cx="3341782" cy="559674"/>
            <a:chOff x="1073323" y="5852826"/>
            <a:chExt cx="3341782" cy="559674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12752A6-E8FB-4E73-923B-423DD22EFC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4F03BC7-58B9-4282-BB79-7C6EAB2AD92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192" name="Isosceles Triangle 191">
                  <a:extLst>
                    <a:ext uri="{FF2B5EF4-FFF2-40B4-BE49-F238E27FC236}">
                      <a16:creationId xmlns:a16="http://schemas.microsoft.com/office/drawing/2014/main" id="{C0B91EBD-AAB7-4B2F-BDAC-431903407CEE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193" name="Isosceles Triangle 192">
                  <a:extLst>
                    <a:ext uri="{FF2B5EF4-FFF2-40B4-BE49-F238E27FC236}">
                      <a16:creationId xmlns:a16="http://schemas.microsoft.com/office/drawing/2014/main" id="{0DF32891-CD1D-4E3F-AFD0-E37A7CAAF1EE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953FD83-F260-4345-B655-E9D7FFA21779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DA1F9C2-7924-4265-9D26-E712943E3811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4" name="Rectangle: Single Corner Rounded 163">
              <a:extLst>
                <a:ext uri="{FF2B5EF4-FFF2-40B4-BE49-F238E27FC236}">
                  <a16:creationId xmlns:a16="http://schemas.microsoft.com/office/drawing/2014/main" id="{F61B4C5E-50F4-4905-9DFB-306FC35F76DC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Type Conversion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E247A3-5BE1-466A-84AF-4F30553D98B4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A6E39F5-8F21-4D0F-8C14-D9B6255943D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7000439E-0A8A-4E77-B1AF-6F6C0E529AE9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A319E243-B590-4313-86DB-718FCFD9C3D9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BA11C-1D3F-4460-AC29-2D975FF1EF8D}"/>
              </a:ext>
            </a:extLst>
          </p:cNvPr>
          <p:cNvGrpSpPr/>
          <p:nvPr/>
        </p:nvGrpSpPr>
        <p:grpSpPr>
          <a:xfrm>
            <a:off x="8120657" y="5810658"/>
            <a:ext cx="3451919" cy="540243"/>
            <a:chOff x="4418814" y="8005974"/>
            <a:chExt cx="3451919" cy="540243"/>
          </a:xfrm>
        </p:grpSpPr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397122A4-509E-4F9D-A788-50988646220E}"/>
                </a:ext>
              </a:extLst>
            </p:cNvPr>
            <p:cNvSpPr/>
            <p:nvPr/>
          </p:nvSpPr>
          <p:spPr>
            <a:xfrm rot="5400000">
              <a:off x="7588066" y="8104275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EE9AD4F-CE77-4832-9114-CD6B8300B935}"/>
                </a:ext>
              </a:extLst>
            </p:cNvPr>
            <p:cNvGrpSpPr/>
            <p:nvPr/>
          </p:nvGrpSpPr>
          <p:grpSpPr>
            <a:xfrm>
              <a:off x="4418814" y="8005974"/>
              <a:ext cx="3338282" cy="540243"/>
              <a:chOff x="6060241" y="7037747"/>
              <a:chExt cx="4020925" cy="540243"/>
            </a:xfrm>
          </p:grpSpPr>
          <p:sp>
            <p:nvSpPr>
              <p:cNvPr id="198" name="Rectangle: Single Corner Rounded 197">
                <a:extLst>
                  <a:ext uri="{FF2B5EF4-FFF2-40B4-BE49-F238E27FC236}">
                    <a16:creationId xmlns:a16="http://schemas.microsoft.com/office/drawing/2014/main" id="{0BEDE29A-F933-4857-8899-AB0D1A31C774}"/>
                  </a:ext>
                </a:extLst>
              </p:cNvPr>
              <p:cNvSpPr/>
              <p:nvPr/>
            </p:nvSpPr>
            <p:spPr>
              <a:xfrm>
                <a:off x="6076148" y="7037747"/>
                <a:ext cx="3933280" cy="384358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Indexable Collections Facilities</a:t>
                </a: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F8E8C333-6264-49ED-9AC2-D0F72B2322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56AF52A-4E02-4E9A-B6FA-27AD43601D89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E0A181A-3A6D-4BB1-8ACE-E254F9FDD6A6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71BC2BE9-910E-4129-B05A-0083BC9C4CC2}"/>
                  </a:ext>
                </a:extLst>
              </p:cNvPr>
              <p:cNvSpPr/>
              <p:nvPr/>
            </p:nvSpPr>
            <p:spPr>
              <a:xfrm rot="5400000">
                <a:off x="5976096" y="7145477"/>
                <a:ext cx="366811" cy="19852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11" name="Rectangle: Single Corner Rounded 210">
            <a:extLst>
              <a:ext uri="{FF2B5EF4-FFF2-40B4-BE49-F238E27FC236}">
                <a16:creationId xmlns:a16="http://schemas.microsoft.com/office/drawing/2014/main" id="{6EED8E13-4941-4D40-94F6-08392D917605}"/>
              </a:ext>
            </a:extLst>
          </p:cNvPr>
          <p:cNvSpPr/>
          <p:nvPr/>
        </p:nvSpPr>
        <p:spPr>
          <a:xfrm>
            <a:off x="91576" y="7654916"/>
            <a:ext cx="3900298" cy="646331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"Your object's print routine"	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b="1" dirty="0" err="1">
                <a:solidFill>
                  <a:schemeClr val="tx1"/>
                </a:solidFill>
              </a:rPr>
              <a:t>printOn</a:t>
            </a:r>
            <a:r>
              <a:rPr lang="en-CA" sz="1200" b="1" dirty="0">
                <a:solidFill>
                  <a:schemeClr val="tx1"/>
                </a:solidFill>
              </a:rPr>
              <a:t>: </a:t>
            </a:r>
            <a:r>
              <a:rPr lang="en-CA" sz="1200" b="1" dirty="0" err="1">
                <a:solidFill>
                  <a:schemeClr val="tx1"/>
                </a:solidFill>
              </a:rPr>
              <a:t>aStream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"Your object's store routine"	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b="1" dirty="0" err="1">
                <a:solidFill>
                  <a:schemeClr val="tx1"/>
                </a:solidFill>
              </a:rPr>
              <a:t>storeOn</a:t>
            </a:r>
            <a:r>
              <a:rPr lang="en-CA" sz="1200" b="1" dirty="0">
                <a:solidFill>
                  <a:schemeClr val="tx1"/>
                </a:solidFill>
              </a:rPr>
              <a:t>: </a:t>
            </a:r>
            <a:r>
              <a:rPr lang="en-CA" sz="1200" b="1" dirty="0" err="1">
                <a:solidFill>
                  <a:schemeClr val="tx1"/>
                </a:solidFill>
              </a:rPr>
              <a:t>aStream</a:t>
            </a:r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"Adding to a stream"	</a:t>
            </a:r>
            <a:r>
              <a:rPr lang="en-CA" sz="1200" dirty="0" err="1">
                <a:solidFill>
                  <a:schemeClr val="tx1"/>
                </a:solidFill>
              </a:rPr>
              <a:t>aStream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cr</a:t>
            </a:r>
            <a:r>
              <a:rPr lang="en-CA" sz="1200" dirty="0">
                <a:solidFill>
                  <a:schemeClr val="tx1"/>
                </a:solidFill>
              </a:rPr>
              <a:t>; &lt;&lt; 'name = ' &lt;&lt; </a:t>
            </a:r>
            <a:r>
              <a:rPr lang="en-CA" sz="1200" dirty="0" err="1">
                <a:solidFill>
                  <a:schemeClr val="tx1"/>
                </a:solidFill>
              </a:rPr>
              <a:t>myName</a:t>
            </a:r>
            <a:endParaRPr lang="en-CA" sz="1200" dirty="0">
              <a:solidFill>
                <a:schemeClr val="tx1"/>
              </a:solidFill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957342A-D4BD-4B3D-9A95-5E80B8B92A89}"/>
              </a:ext>
            </a:extLst>
          </p:cNvPr>
          <p:cNvGrpSpPr/>
          <p:nvPr/>
        </p:nvGrpSpPr>
        <p:grpSpPr>
          <a:xfrm>
            <a:off x="161513" y="7143107"/>
            <a:ext cx="3341782" cy="559674"/>
            <a:chOff x="1073323" y="5852826"/>
            <a:chExt cx="3341782" cy="55967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F011668-BCA6-4BEB-B29E-4167DFDE97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17CA7637-0448-4205-B56C-22A3936191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262" name="Isosceles Triangle 261">
                  <a:extLst>
                    <a:ext uri="{FF2B5EF4-FFF2-40B4-BE49-F238E27FC236}">
                      <a16:creationId xmlns:a16="http://schemas.microsoft.com/office/drawing/2014/main" id="{3C4EC743-45ED-4AD2-A828-3E9027BB6168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263" name="Isosceles Triangle 262">
                  <a:extLst>
                    <a:ext uri="{FF2B5EF4-FFF2-40B4-BE49-F238E27FC236}">
                      <a16:creationId xmlns:a16="http://schemas.microsoft.com/office/drawing/2014/main" id="{8E528DCD-D228-4A05-9030-DD3E7D343BC0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99F3223-5181-48B6-8903-4F832C949DCA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D69A1A28-091E-49F5-9C55-79A1D00DDEEC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4" name="Rectangle: Single Corner Rounded 223">
              <a:extLst>
                <a:ext uri="{FF2B5EF4-FFF2-40B4-BE49-F238E27FC236}">
                  <a16:creationId xmlns:a16="http://schemas.microsoft.com/office/drawing/2014/main" id="{461A2896-4AF8-413F-A49A-1279FCBC4D1F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Adding Your Own Print</a:t>
              </a: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56B7158-438D-4698-A18E-966E48F9898E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B6625D1-E78D-4BEB-9BD4-63FC550B636A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CC1593B-262A-4422-A699-04D5643920C9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856167F-F1BC-4512-A483-142207E2ECB1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6ACFF38-C548-4D1A-A031-4D6DF1C1676B}"/>
              </a:ext>
            </a:extLst>
          </p:cNvPr>
          <p:cNvGrpSpPr/>
          <p:nvPr/>
        </p:nvGrpSpPr>
        <p:grpSpPr>
          <a:xfrm>
            <a:off x="4058521" y="898856"/>
            <a:ext cx="3318310" cy="526087"/>
            <a:chOff x="8690348" y="3114508"/>
            <a:chExt cx="3318310" cy="526087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F826525B-9B1A-4ACB-B995-D1DFC331F074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14FF905-F581-4AFF-997F-07B27024236E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203" name="Rectangle: Single Corner Rounded 202">
                <a:extLst>
                  <a:ext uri="{FF2B5EF4-FFF2-40B4-BE49-F238E27FC236}">
                    <a16:creationId xmlns:a16="http://schemas.microsoft.com/office/drawing/2014/main" id="{0213F628-2C5A-44B0-9199-CF368CA35231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Assigning versus Comparing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D6D5D6C-1838-4E89-AE93-7753CD1E28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C5909E1-ED2B-4C07-9EDD-38EC90B05EBA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2CC4029-129F-4C02-B501-A6EB018A0D1B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8488548A-09C0-4671-9D86-4925C5C52A5B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48" name="Rectangle: Single Corner Rounded 247">
            <a:extLst>
              <a:ext uri="{FF2B5EF4-FFF2-40B4-BE49-F238E27FC236}">
                <a16:creationId xmlns:a16="http://schemas.microsoft.com/office/drawing/2014/main" id="{4F711E8C-DE03-4098-A1CB-9B849883F8EF}"/>
              </a:ext>
            </a:extLst>
          </p:cNvPr>
          <p:cNvSpPr/>
          <p:nvPr/>
        </p:nvSpPr>
        <p:spPr>
          <a:xfrm>
            <a:off x="3887160" y="1457036"/>
            <a:ext cx="3995803" cy="493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"assignment"				variable := Expression</a:t>
            </a:r>
          </a:p>
          <a:p>
            <a:r>
              <a:rPr lang="en-CA" sz="1200" dirty="0">
                <a:solidFill>
                  <a:schemeClr val="tx1"/>
                </a:solidFill>
              </a:rPr>
              <a:t>"equality: looks the same"		object1 = object2</a:t>
            </a:r>
          </a:p>
          <a:p>
            <a:r>
              <a:rPr lang="en-CA" sz="1200" dirty="0">
                <a:solidFill>
                  <a:schemeClr val="tx1"/>
                </a:solidFill>
              </a:rPr>
              <a:t>"identity: is the same object"		object1 == object2</a:t>
            </a:r>
          </a:p>
        </p:txBody>
      </p:sp>
      <p:sp>
        <p:nvSpPr>
          <p:cNvPr id="266" name="Rectangle: Single Corner Rounded 265">
            <a:extLst>
              <a:ext uri="{FF2B5EF4-FFF2-40B4-BE49-F238E27FC236}">
                <a16:creationId xmlns:a16="http://schemas.microsoft.com/office/drawing/2014/main" id="{30ABC50A-D4F9-44EF-B093-DD56E6D56BA5}"/>
              </a:ext>
            </a:extLst>
          </p:cNvPr>
          <p:cNvSpPr/>
          <p:nvPr/>
        </p:nvSpPr>
        <p:spPr>
          <a:xfrm>
            <a:off x="5133932" y="7993470"/>
            <a:ext cx="991105" cy="307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400" b="1" dirty="0">
                <a:solidFill>
                  <a:srgbClr val="0000FF"/>
                </a:solidFill>
              </a:rPr>
              <a:t>page 1 of 3</a:t>
            </a:r>
          </a:p>
        </p:txBody>
      </p:sp>
      <p:sp>
        <p:nvSpPr>
          <p:cNvPr id="267" name="Rectangle: Single Corner Rounded 266">
            <a:extLst>
              <a:ext uri="{FF2B5EF4-FFF2-40B4-BE49-F238E27FC236}">
                <a16:creationId xmlns:a16="http://schemas.microsoft.com/office/drawing/2014/main" id="{44D7FD20-2EF2-4E35-B37A-33BB4FB66AC0}"/>
              </a:ext>
            </a:extLst>
          </p:cNvPr>
          <p:cNvSpPr/>
          <p:nvPr/>
        </p:nvSpPr>
        <p:spPr>
          <a:xfrm>
            <a:off x="207188" y="6700481"/>
            <a:ext cx="2556854" cy="27699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 err="1">
                <a:solidFill>
                  <a:schemeClr val="tx1"/>
                </a:solidFill>
              </a:rPr>
              <a:t>Trancript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cr</a:t>
            </a:r>
            <a:r>
              <a:rPr lang="en-CA" sz="1200" dirty="0">
                <a:solidFill>
                  <a:schemeClr val="tx1"/>
                </a:solidFill>
              </a:rPr>
              <a:t>; &lt;&lt; 'name = '; &lt;&lt; </a:t>
            </a:r>
            <a:r>
              <a:rPr lang="en-CA" sz="1200" dirty="0" err="1">
                <a:solidFill>
                  <a:schemeClr val="tx1"/>
                </a:solidFill>
              </a:rPr>
              <a:t>myName</a:t>
            </a:r>
            <a:endParaRPr lang="en-CA" sz="12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0B496C-4442-4341-B69D-20610D1D42AD}"/>
              </a:ext>
            </a:extLst>
          </p:cNvPr>
          <p:cNvGrpSpPr/>
          <p:nvPr/>
        </p:nvGrpSpPr>
        <p:grpSpPr>
          <a:xfrm>
            <a:off x="76017" y="6103757"/>
            <a:ext cx="3564032" cy="559674"/>
            <a:chOff x="132388" y="5805998"/>
            <a:chExt cx="3564032" cy="559674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2D4699C1-687E-4EBB-9C7D-6258B0A058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81295" y="5805998"/>
              <a:ext cx="715125" cy="431001"/>
              <a:chOff x="2232460" y="938060"/>
              <a:chExt cx="879778" cy="536930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1BE84840-0CFF-4976-8B36-4F42CDBF03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32460" y="990672"/>
                <a:ext cx="731216" cy="484315"/>
                <a:chOff x="1327847" y="2155572"/>
                <a:chExt cx="427486" cy="283145"/>
              </a:xfrm>
            </p:grpSpPr>
            <p:sp>
              <p:nvSpPr>
                <p:cNvPr id="278" name="Isosceles Triangle 277">
                  <a:extLst>
                    <a:ext uri="{FF2B5EF4-FFF2-40B4-BE49-F238E27FC236}">
                      <a16:creationId xmlns:a16="http://schemas.microsoft.com/office/drawing/2014/main" id="{85D13914-5ED9-4B4C-9AFD-62FA436400ED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279" name="Isosceles Triangle 278">
                  <a:extLst>
                    <a:ext uri="{FF2B5EF4-FFF2-40B4-BE49-F238E27FC236}">
                      <a16:creationId xmlns:a16="http://schemas.microsoft.com/office/drawing/2014/main" id="{DFC2D97D-DA50-404A-83C0-FAEC4B5836C3}"/>
                    </a:ext>
                  </a:extLst>
                </p:cNvPr>
                <p:cNvSpPr/>
                <p:nvPr/>
              </p:nvSpPr>
              <p:spPr>
                <a:xfrm rot="5400000">
                  <a:off x="1265661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2F3B11B-D59C-43D9-989B-8FE6FAE72341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5E6346C-1CF8-4C50-B1EF-3F8D84CB27DC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0" name="Rectangle: Single Corner Rounded 269">
              <a:extLst>
                <a:ext uri="{FF2B5EF4-FFF2-40B4-BE49-F238E27FC236}">
                  <a16:creationId xmlns:a16="http://schemas.microsoft.com/office/drawing/2014/main" id="{EF1BD5CB-27BA-4B84-8D9F-D5C0D581507A}"/>
                </a:ext>
              </a:extLst>
            </p:cNvPr>
            <p:cNvSpPr/>
            <p:nvPr/>
          </p:nvSpPr>
          <p:spPr>
            <a:xfrm>
              <a:off x="135088" y="5854489"/>
              <a:ext cx="2849576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Outputting into Transcript</a:t>
              </a: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350F1E8-8C46-477B-A909-A6BEBB53DCE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2617560" y="5868768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F7409D1-63BC-40D3-B008-CFAE982B225A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14F689A-4A9D-402B-A385-3CCEB5CEA0B9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A3164ABE-0B0A-4873-AAF0-EF36A9D26860}"/>
                </a:ext>
              </a:extLst>
            </p:cNvPr>
            <p:cNvSpPr/>
            <p:nvPr/>
          </p:nvSpPr>
          <p:spPr>
            <a:xfrm rot="5400000">
              <a:off x="48243" y="5933159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293" name="Rectangle: Single Corner Rounded 292">
            <a:extLst>
              <a:ext uri="{FF2B5EF4-FFF2-40B4-BE49-F238E27FC236}">
                <a16:creationId xmlns:a16="http://schemas.microsoft.com/office/drawing/2014/main" id="{BC5A8F28-B73E-42AE-8496-CE673F62644F}"/>
              </a:ext>
            </a:extLst>
          </p:cNvPr>
          <p:cNvSpPr/>
          <p:nvPr/>
        </p:nvSpPr>
        <p:spPr>
          <a:xfrm>
            <a:off x="8096959" y="4392166"/>
            <a:ext cx="2804294" cy="646331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 err="1">
                <a:solidFill>
                  <a:schemeClr val="tx1"/>
                </a:solidFill>
              </a:rPr>
              <a:t>anArray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b="1" dirty="0" err="1">
                <a:solidFill>
                  <a:schemeClr val="tx1"/>
                </a:solidFill>
              </a:rPr>
              <a:t>asOrderedCollection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b="1" dirty="0" err="1">
                <a:solidFill>
                  <a:schemeClr val="tx1"/>
                </a:solidFill>
              </a:rPr>
              <a:t>asArray</a:t>
            </a:r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 err="1">
                <a:solidFill>
                  <a:schemeClr val="tx1"/>
                </a:solidFill>
              </a:rPr>
              <a:t>anArray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asSortedCollection</a:t>
            </a:r>
            <a:r>
              <a:rPr lang="en-CA" sz="1200" dirty="0">
                <a:solidFill>
                  <a:schemeClr val="tx1"/>
                </a:solidFill>
              </a:rPr>
              <a:t>: [:x :y | x &lt;= y]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0F5242F-848D-44B4-AC51-84D85A085687}"/>
              </a:ext>
            </a:extLst>
          </p:cNvPr>
          <p:cNvGrpSpPr/>
          <p:nvPr/>
        </p:nvGrpSpPr>
        <p:grpSpPr>
          <a:xfrm>
            <a:off x="8176108" y="3863469"/>
            <a:ext cx="3341782" cy="559674"/>
            <a:chOff x="1073323" y="5852826"/>
            <a:chExt cx="3341782" cy="559674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25A62B65-2CB9-403D-B098-991C671653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DD42A8B3-D72B-45CA-B537-59E631C4A7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304" name="Isosceles Triangle 303">
                  <a:extLst>
                    <a:ext uri="{FF2B5EF4-FFF2-40B4-BE49-F238E27FC236}">
                      <a16:creationId xmlns:a16="http://schemas.microsoft.com/office/drawing/2014/main" id="{346BD93C-B17A-4027-9B32-5064A4BC39DE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305" name="Isosceles Triangle 304">
                  <a:extLst>
                    <a:ext uri="{FF2B5EF4-FFF2-40B4-BE49-F238E27FC236}">
                      <a16:creationId xmlns:a16="http://schemas.microsoft.com/office/drawing/2014/main" id="{752BEE56-92E9-4146-A687-73D51132963B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05A5C06C-A6C2-46AE-9600-7537540B33E1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D5622DA0-9389-446D-952C-69794404EA61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" name="Rectangle: Single Corner Rounded 295">
              <a:extLst>
                <a:ext uri="{FF2B5EF4-FFF2-40B4-BE49-F238E27FC236}">
                  <a16:creationId xmlns:a16="http://schemas.microsoft.com/office/drawing/2014/main" id="{9B0FC18A-CFAD-443D-8F47-6DE283CFE95F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Collection converting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976C87E-9617-49D7-BDBD-E7A89A2E7A9C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E51EADF-318D-4BFB-AD79-47D1344D4F37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41307870-D867-4CEF-9A85-AEC16AE6E833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F3BD3F08-BB33-4D54-828B-7DCA8806A88E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</p:spTree>
    <p:extLst>
      <p:ext uri="{BB962C8B-B14F-4D97-AF65-F5344CB8AC3E}">
        <p14:creationId xmlns:p14="http://schemas.microsoft.com/office/powerpoint/2010/main" val="3063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6A69FA7-DC89-4891-92C0-99F662B20ECA}"/>
              </a:ext>
            </a:extLst>
          </p:cNvPr>
          <p:cNvSpPr>
            <a:spLocks noChangeAspect="1"/>
          </p:cNvSpPr>
          <p:nvPr/>
        </p:nvSpPr>
        <p:spPr>
          <a:xfrm>
            <a:off x="1917" y="4"/>
            <a:ext cx="12187960" cy="568658"/>
          </a:xfrm>
          <a:prstGeom prst="round1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Smalltalk Cheat Sheet and Quick Reference</a:t>
            </a:r>
          </a:p>
        </p:txBody>
      </p:sp>
      <p:sp>
        <p:nvSpPr>
          <p:cNvPr id="126" name="Rectangle: Single Corner Rounded 125">
            <a:extLst>
              <a:ext uri="{FF2B5EF4-FFF2-40B4-BE49-F238E27FC236}">
                <a16:creationId xmlns:a16="http://schemas.microsoft.com/office/drawing/2014/main" id="{35E9834B-6FCD-4112-AA8C-9803C436925B}"/>
              </a:ext>
            </a:extLst>
          </p:cNvPr>
          <p:cNvSpPr/>
          <p:nvPr/>
        </p:nvSpPr>
        <p:spPr>
          <a:xfrm>
            <a:off x="242010" y="6060064"/>
            <a:ext cx="6616427" cy="1938992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do: [:index | …]								Loops over values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keysDo</a:t>
            </a:r>
            <a:r>
              <a:rPr lang="en-CA" sz="1200" dirty="0">
                <a:solidFill>
                  <a:schemeClr val="tx1"/>
                </a:solidFill>
              </a:rPr>
              <a:t>: [:key | ..]							Loops over keys 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keysAndValuesDo</a:t>
            </a:r>
            <a:r>
              <a:rPr lang="en-CA" sz="1200" dirty="0">
                <a:solidFill>
                  <a:schemeClr val="tx1"/>
                </a:solidFill>
              </a:rPr>
              <a:t>: [:key :value | ..]		Loops over key-value pairs 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#((1 2) (3 4) …) </a:t>
            </a:r>
            <a:r>
              <a:rPr lang="en-CA" sz="1200" dirty="0" err="1">
                <a:solidFill>
                  <a:schemeClr val="tx1"/>
                </a:solidFill>
              </a:rPr>
              <a:t>groupsDo</a:t>
            </a:r>
            <a:r>
              <a:rPr lang="en-CA" sz="1200" dirty="0">
                <a:solidFill>
                  <a:schemeClr val="tx1"/>
                </a:solidFill>
              </a:rPr>
              <a:t>: [:value1 :value2 | ..]		Loops over pairs 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#((1 2 3) (4 5 6) …) </a:t>
            </a:r>
            <a:r>
              <a:rPr lang="en-CA" sz="1200" dirty="0" err="1">
                <a:solidFill>
                  <a:schemeClr val="tx1"/>
                </a:solidFill>
              </a:rPr>
              <a:t>groupsDo</a:t>
            </a:r>
            <a:r>
              <a:rPr lang="en-CA" sz="1200" dirty="0">
                <a:solidFill>
                  <a:schemeClr val="tx1"/>
                </a:solidFill>
              </a:rPr>
              <a:t>: [:value1 :value2 :value3 | ..]		Loops over triples 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#((1 2 3) (4 5 6) …) </a:t>
            </a:r>
            <a:r>
              <a:rPr lang="en-CA" sz="1200" dirty="0" err="1">
                <a:solidFill>
                  <a:schemeClr val="tx1"/>
                </a:solidFill>
              </a:rPr>
              <a:t>reverseGroupsDo</a:t>
            </a:r>
            <a:r>
              <a:rPr lang="en-CA" sz="1200" dirty="0">
                <a:solidFill>
                  <a:schemeClr val="tx1"/>
                </a:solidFill>
              </a:rPr>
              <a:t>: [:value1 :value2 :value3 | ..]		Loops in the backwards order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#(a b …) </a:t>
            </a:r>
            <a:r>
              <a:rPr lang="en-CA" sz="1200" dirty="0" err="1">
                <a:solidFill>
                  <a:schemeClr val="tx1"/>
                </a:solidFill>
              </a:rPr>
              <a:t>indexedDo</a:t>
            </a:r>
            <a:r>
              <a:rPr lang="en-CA" sz="1200" dirty="0">
                <a:solidFill>
                  <a:schemeClr val="tx1"/>
                </a:solidFill>
              </a:rPr>
              <a:t>: [:index :object | ...]				Incrementing index number from 1 + object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#(a b …) </a:t>
            </a:r>
            <a:r>
              <a:rPr lang="en-CA" sz="1200" dirty="0" err="1">
                <a:solidFill>
                  <a:schemeClr val="tx1"/>
                </a:solidFill>
              </a:rPr>
              <a:t>reverseIndexedDo</a:t>
            </a:r>
            <a:r>
              <a:rPr lang="en-CA" sz="1200" dirty="0">
                <a:solidFill>
                  <a:schemeClr val="tx1"/>
                </a:solidFill>
              </a:rPr>
              <a:t>: [:index :object | ...]	Decrementing index number from  last index + object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#(a b ..) with: #(1 2 …) do: [:element1 :element2 …]	Gets a with 1, b with 2, etc.</a:t>
            </a:r>
          </a:p>
          <a:p>
            <a:pPr defTabSz="180975"/>
            <a:endParaRPr lang="en-CA" sz="1200" dirty="0">
              <a:solidFill>
                <a:schemeClr val="tx1"/>
              </a:solidFill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0AA551B-BFC9-455D-85E0-F06EE0BE62C7}"/>
              </a:ext>
            </a:extLst>
          </p:cNvPr>
          <p:cNvGrpSpPr/>
          <p:nvPr/>
        </p:nvGrpSpPr>
        <p:grpSpPr>
          <a:xfrm>
            <a:off x="242012" y="5592056"/>
            <a:ext cx="3889813" cy="526087"/>
            <a:chOff x="8118845" y="3114508"/>
            <a:chExt cx="3889813" cy="526087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A77CC1AE-1A1B-4E3B-B4EF-9E43368770C3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D8A33E1-EABA-4C86-B24E-40189DE35B32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81" name="Rectangle: Single Corner Rounded 180">
                <a:extLst>
                  <a:ext uri="{FF2B5EF4-FFF2-40B4-BE49-F238E27FC236}">
                    <a16:creationId xmlns:a16="http://schemas.microsoft.com/office/drawing/2014/main" id="{8025C449-2F6C-4B8A-A79D-F40739D99717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Looping (no value returned)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F455D2AF-0F8D-4D80-B91E-1AF9495B50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6B2E47D-3D61-43C6-A6C2-BE76730B2F36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DD4CDE8B-FF79-4AEC-A7DC-F48AE5E2BB3A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68015E18-ACAB-4179-8B02-8DF20B84293B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FC6FEB-069C-4094-A203-785679A4411A}"/>
              </a:ext>
            </a:extLst>
          </p:cNvPr>
          <p:cNvGrpSpPr/>
          <p:nvPr/>
        </p:nvGrpSpPr>
        <p:grpSpPr>
          <a:xfrm>
            <a:off x="12523336" y="11003796"/>
            <a:ext cx="3341780" cy="559674"/>
            <a:chOff x="1073323" y="5852826"/>
            <a:chExt cx="3341780" cy="55967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9334261-FECA-4C59-AD34-C9D6A5AB8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1241" y="5852826"/>
              <a:ext cx="413862" cy="431001"/>
              <a:chOff x="2603087" y="938060"/>
              <a:chExt cx="509151" cy="536930"/>
            </a:xfrm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50F2E9E8-79C1-472F-9382-B1471063D78B}"/>
                  </a:ext>
                </a:extLst>
              </p:cNvPr>
              <p:cNvSpPr/>
              <p:nvPr/>
            </p:nvSpPr>
            <p:spPr>
              <a:xfrm rot="5400000">
                <a:off x="2613080" y="1124389"/>
                <a:ext cx="456964" cy="244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D015EC6-CD8D-46C2-92E1-AE2CD215AC88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D86990-C646-41C5-9C5B-A2F66DB897CD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50AA988-4D42-43F1-B560-9996EC2E6D3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A401BDF-4560-4108-843C-B0E52774242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989CBE-F235-47A8-ABA2-4F43EF1CF7CB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86AAA21-4255-4265-A8E4-AE6221C5298A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207" name="Rectangle: Single Corner Rounded 206">
            <a:extLst>
              <a:ext uri="{FF2B5EF4-FFF2-40B4-BE49-F238E27FC236}">
                <a16:creationId xmlns:a16="http://schemas.microsoft.com/office/drawing/2014/main" id="{C4029A50-7DC8-43E8-A75B-8131D0E0EFCC}"/>
              </a:ext>
            </a:extLst>
          </p:cNvPr>
          <p:cNvSpPr/>
          <p:nvPr/>
        </p:nvSpPr>
        <p:spPr>
          <a:xfrm>
            <a:off x="7169346" y="5807605"/>
            <a:ext cx="4902496" cy="2862322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3) collect: [:</a:t>
            </a:r>
            <a:r>
              <a:rPr lang="en-US" sz="12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CA" sz="1200" dirty="0">
                <a:solidFill>
                  <a:schemeClr val="tx1"/>
                </a:solidFill>
              </a:rPr>
              <a:t> | </a:t>
            </a:r>
            <a:r>
              <a:rPr lang="en-US" sz="12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CA" sz="1200" dirty="0">
                <a:solidFill>
                  <a:schemeClr val="tx1"/>
                </a:solidFill>
              </a:rPr>
              <a:t> * </a:t>
            </a:r>
            <a:r>
              <a:rPr lang="en-US" sz="12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CA" sz="1200" dirty="0">
                <a:solidFill>
                  <a:schemeClr val="tx1"/>
                </a:solidFill>
              </a:rPr>
              <a:t>]						#(1 4 9 …)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#((1 1) (2 2) …] </a:t>
            </a:r>
            <a:r>
              <a:rPr lang="en-CA" sz="1200" dirty="0" err="1">
                <a:solidFill>
                  <a:schemeClr val="tx1"/>
                </a:solidFill>
              </a:rPr>
              <a:t>groupsCollect</a:t>
            </a:r>
            <a:r>
              <a:rPr lang="en-CA" sz="1200" dirty="0">
                <a:solidFill>
                  <a:schemeClr val="tx1"/>
                </a:solidFill>
              </a:rPr>
              <a:t>: [:x :y | </a:t>
            </a:r>
            <a:r>
              <a:rPr lang="en-CA" sz="1200" dirty="0" err="1">
                <a:solidFill>
                  <a:schemeClr val="tx1"/>
                </a:solidFill>
              </a:rPr>
              <a:t>x+y</a:t>
            </a:r>
            <a:r>
              <a:rPr lang="en-CA" sz="1200" dirty="0">
                <a:solidFill>
                  <a:schemeClr val="tx1"/>
                </a:solidFill>
              </a:rPr>
              <a:t>]						#(2 4 …]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3) select: [:</a:t>
            </a:r>
            <a:r>
              <a:rPr lang="en-US" sz="12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CA" sz="1200" dirty="0">
                <a:solidFill>
                  <a:schemeClr val="tx1"/>
                </a:solidFill>
              </a:rPr>
              <a:t>| </a:t>
            </a:r>
            <a:r>
              <a:rPr lang="en-US" sz="12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CA" sz="1200" dirty="0">
                <a:solidFill>
                  <a:schemeClr val="tx1"/>
                </a:solidFill>
              </a:rPr>
              <a:t> odd]								#(1 3…)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3) reject: [:</a:t>
            </a:r>
            <a:r>
              <a:rPr lang="en-US" sz="12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CA" sz="1200" dirty="0">
                <a:solidFill>
                  <a:schemeClr val="tx1"/>
                </a:solidFill>
              </a:rPr>
              <a:t>| </a:t>
            </a:r>
            <a:r>
              <a:rPr lang="en-US" sz="12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CA" sz="1200" dirty="0">
                <a:solidFill>
                  <a:schemeClr val="tx1"/>
                </a:solidFill>
              </a:rPr>
              <a:t> odd]								#(2 4…)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3) inject: 0 into: [:sum :value | sum + value]				sum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3) inject: 1 into: [:product :value | product * value]	product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3) partition: [:value | value odd] 			</a:t>
            </a:r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with all odd 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	values associated with true and all false associated with false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3) separate: [:value | value </a:t>
            </a:r>
            <a:r>
              <a:rPr lang="en-CA" sz="1200" dirty="0" err="1">
                <a:solidFill>
                  <a:schemeClr val="tx1"/>
                </a:solidFill>
              </a:rPr>
              <a:t>isOdd</a:t>
            </a:r>
            <a:r>
              <a:rPr lang="en-CA" sz="1200" dirty="0">
                <a:solidFill>
                  <a:schemeClr val="tx1"/>
                </a:solidFill>
              </a:rPr>
              <a:t>] 			A synonym for partition</a:t>
            </a:r>
          </a:p>
          <a:p>
            <a:pPr defTabSz="180975"/>
            <a:r>
              <a:rPr lang="en-CA" sz="1200" dirty="0">
                <a:solidFill>
                  <a:schemeClr val="tx1"/>
                </a:solidFill>
              </a:rPr>
              <a:t>#(1 2 3 'hi') separate: [:value | value class] 		</a:t>
            </a:r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with all integers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associated with class </a:t>
            </a:r>
            <a:r>
              <a:rPr lang="en-CA" sz="1200" dirty="0" err="1">
                <a:solidFill>
                  <a:schemeClr val="tx1"/>
                </a:solidFill>
              </a:rPr>
              <a:t>SmallInteger</a:t>
            </a:r>
            <a:r>
              <a:rPr lang="en-CA" sz="1200" dirty="0">
                <a:solidFill>
                  <a:schemeClr val="tx1"/>
                </a:solidFill>
              </a:rPr>
              <a:t> and all strings associated 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with class String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withoutEquals</a:t>
            </a:r>
            <a:r>
              <a:rPr lang="en-CA" sz="1200" dirty="0">
                <a:solidFill>
                  <a:schemeClr val="tx1"/>
                </a:solidFill>
              </a:rPr>
              <a:t>								All equal objects removed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withoutIdenticals</a:t>
            </a:r>
            <a:r>
              <a:rPr lang="en-CA" sz="1200" dirty="0">
                <a:solidFill>
                  <a:schemeClr val="tx1"/>
                </a:solidFill>
              </a:rPr>
              <a:t>							All identical objects removed</a:t>
            </a:r>
          </a:p>
          <a:p>
            <a:pPr defTabSz="180975"/>
            <a:endParaRPr lang="en-CA" sz="1200" dirty="0">
              <a:solidFill>
                <a:schemeClr val="tx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424BB69-7C5A-44E9-B0B1-A8A2C13E9C01}"/>
              </a:ext>
            </a:extLst>
          </p:cNvPr>
          <p:cNvGrpSpPr/>
          <p:nvPr/>
        </p:nvGrpSpPr>
        <p:grpSpPr>
          <a:xfrm>
            <a:off x="315713" y="2996326"/>
            <a:ext cx="3341782" cy="559674"/>
            <a:chOff x="1073323" y="5852826"/>
            <a:chExt cx="3341782" cy="559674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36CDFD9B-64CD-4265-BE3C-E10168F71B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8FEA622-E85C-40B6-BB76-4E5632E4B8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267" name="Isosceles Triangle 266">
                  <a:extLst>
                    <a:ext uri="{FF2B5EF4-FFF2-40B4-BE49-F238E27FC236}">
                      <a16:creationId xmlns:a16="http://schemas.microsoft.com/office/drawing/2014/main" id="{D83C3152-3982-4F8F-AAB9-7929863B5A34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268" name="Isosceles Triangle 267">
                  <a:extLst>
                    <a:ext uri="{FF2B5EF4-FFF2-40B4-BE49-F238E27FC236}">
                      <a16:creationId xmlns:a16="http://schemas.microsoft.com/office/drawing/2014/main" id="{B8DA7108-0478-4C8E-985F-9B3E1F79347A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3DCBB3A-EDDB-42D6-989D-BE6F585686A0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85627E5-72FF-46C0-B611-FCBF25A7770C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9" name="Rectangle: Single Corner Rounded 258">
              <a:extLst>
                <a:ext uri="{FF2B5EF4-FFF2-40B4-BE49-F238E27FC236}">
                  <a16:creationId xmlns:a16="http://schemas.microsoft.com/office/drawing/2014/main" id="{19E895EC-A997-41DB-9F17-2A2C4794E666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Dictionary Building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994A928-0B1D-4E40-9B88-41BAE4D57CB4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D6C019-ECF6-4274-AF0F-D4A20ACD2669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A00464E-2606-44C8-A504-2E63EBC91D29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B196C00C-EB08-4D02-9C93-2F73925F1477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269" name="Rectangle: Single Corner Rounded 268">
            <a:extLst>
              <a:ext uri="{FF2B5EF4-FFF2-40B4-BE49-F238E27FC236}">
                <a16:creationId xmlns:a16="http://schemas.microsoft.com/office/drawing/2014/main" id="{1A8BB901-8C84-4260-8B2F-9B1DD8E07D24}"/>
              </a:ext>
            </a:extLst>
          </p:cNvPr>
          <p:cNvSpPr/>
          <p:nvPr/>
        </p:nvSpPr>
        <p:spPr>
          <a:xfrm>
            <a:off x="341381" y="3463130"/>
            <a:ext cx="2007986" cy="120032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Dictionary new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at: key</a:t>
            </a:r>
            <a:r>
              <a:rPr lang="en-CA" sz="1200" baseline="-25000" dirty="0">
                <a:solidFill>
                  <a:schemeClr val="tx1"/>
                </a:solidFill>
              </a:rPr>
              <a:t>1</a:t>
            </a:r>
            <a:r>
              <a:rPr lang="en-CA" sz="1200" dirty="0">
                <a:solidFill>
                  <a:schemeClr val="tx1"/>
                </a:solidFill>
              </a:rPr>
              <a:t> put: object</a:t>
            </a:r>
            <a:r>
              <a:rPr lang="en-CA" sz="1200" baseline="-25000" dirty="0">
                <a:solidFill>
                  <a:schemeClr val="tx1"/>
                </a:solidFill>
              </a:rPr>
              <a:t>1</a:t>
            </a:r>
            <a:r>
              <a:rPr lang="en-CA" sz="1200" dirty="0">
                <a:solidFill>
                  <a:schemeClr val="tx1"/>
                </a:solidFill>
              </a:rPr>
              <a:t>; 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at: key</a:t>
            </a:r>
            <a:r>
              <a:rPr lang="en-CA" sz="1200" baseline="-25000" dirty="0">
                <a:solidFill>
                  <a:schemeClr val="tx1"/>
                </a:solidFill>
              </a:rPr>
              <a:t>2</a:t>
            </a:r>
            <a:r>
              <a:rPr lang="en-CA" sz="1200" dirty="0">
                <a:solidFill>
                  <a:schemeClr val="tx1"/>
                </a:solidFill>
              </a:rPr>
              <a:t> put: object</a:t>
            </a:r>
            <a:r>
              <a:rPr lang="en-CA" sz="1200" baseline="-25000" dirty="0">
                <a:solidFill>
                  <a:schemeClr val="tx1"/>
                </a:solidFill>
              </a:rPr>
              <a:t>2</a:t>
            </a:r>
            <a:r>
              <a:rPr lang="en-CA" sz="1200" dirty="0">
                <a:solidFill>
                  <a:schemeClr val="tx1"/>
                </a:solidFill>
              </a:rPr>
              <a:t>;</a:t>
            </a:r>
          </a:p>
          <a:p>
            <a:r>
              <a:rPr lang="en-CA" sz="1200" dirty="0">
                <a:solidFill>
                  <a:schemeClr val="tx1"/>
                </a:solidFill>
              </a:rPr>
              <a:t>		… 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at: </a:t>
            </a:r>
            <a:r>
              <a:rPr lang="en-CA" sz="1200" dirty="0" err="1">
                <a:solidFill>
                  <a:schemeClr val="tx1"/>
                </a:solidFill>
              </a:rPr>
              <a:t>key</a:t>
            </a:r>
            <a:r>
              <a:rPr lang="en-CA" sz="1200" baseline="-25000" dirty="0" err="1">
                <a:solidFill>
                  <a:schemeClr val="tx1"/>
                </a:solidFill>
              </a:rPr>
              <a:t>n</a:t>
            </a:r>
            <a:r>
              <a:rPr lang="en-CA" sz="1200" dirty="0">
                <a:solidFill>
                  <a:schemeClr val="tx1"/>
                </a:solidFill>
              </a:rPr>
              <a:t> put: </a:t>
            </a:r>
            <a:r>
              <a:rPr lang="en-CA" sz="1200" dirty="0" err="1">
                <a:solidFill>
                  <a:schemeClr val="tx1"/>
                </a:solidFill>
              </a:rPr>
              <a:t>object</a:t>
            </a:r>
            <a:r>
              <a:rPr lang="en-CA" sz="1200" baseline="-25000" dirty="0" err="1">
                <a:solidFill>
                  <a:schemeClr val="tx1"/>
                </a:solidFill>
              </a:rPr>
              <a:t>n</a:t>
            </a:r>
            <a:r>
              <a:rPr lang="en-CA" sz="1200" dirty="0">
                <a:solidFill>
                  <a:schemeClr val="tx1"/>
                </a:solidFill>
              </a:rPr>
              <a:t>;</a:t>
            </a:r>
          </a:p>
          <a:p>
            <a:r>
              <a:rPr lang="en-CA" sz="1200" dirty="0">
                <a:solidFill>
                  <a:schemeClr val="tx1"/>
                </a:solidFill>
              </a:rPr>
              <a:t>	yourself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E410408-497F-4A77-886C-E8686C1A5ED0}"/>
              </a:ext>
            </a:extLst>
          </p:cNvPr>
          <p:cNvGrpSpPr/>
          <p:nvPr/>
        </p:nvGrpSpPr>
        <p:grpSpPr>
          <a:xfrm>
            <a:off x="3344652" y="3003630"/>
            <a:ext cx="3341782" cy="559674"/>
            <a:chOff x="1073323" y="5852826"/>
            <a:chExt cx="3341782" cy="559674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62DE14B-0C6E-4B48-9A3A-90D685FC06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3DA9BF3-CDAB-423F-8C0B-032041EBA3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280" name="Isosceles Triangle 279">
                  <a:extLst>
                    <a:ext uri="{FF2B5EF4-FFF2-40B4-BE49-F238E27FC236}">
                      <a16:creationId xmlns:a16="http://schemas.microsoft.com/office/drawing/2014/main" id="{294E036C-1E9B-4E39-9269-033223FE31B0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281" name="Isosceles Triangle 280">
                  <a:extLst>
                    <a:ext uri="{FF2B5EF4-FFF2-40B4-BE49-F238E27FC236}">
                      <a16:creationId xmlns:a16="http://schemas.microsoft.com/office/drawing/2014/main" id="{968F2185-22A5-4F4C-ABB5-DFD3BB123A29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0987741-08CD-4471-9CD4-F679A36B8643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7ED2E86-94C8-4CCB-821D-DD53F6186846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2" name="Rectangle: Single Corner Rounded 271">
              <a:extLst>
                <a:ext uri="{FF2B5EF4-FFF2-40B4-BE49-F238E27FC236}">
                  <a16:creationId xmlns:a16="http://schemas.microsoft.com/office/drawing/2014/main" id="{1FDA2765-1B9C-46D9-88ED-903ADF607120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Dictionary Access</a:t>
              </a:r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84DAC62-6E5E-4332-91F7-02EB567A0B32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C1623E6-75C0-4F59-9DFC-6388E4B26CCA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0836964-7650-4933-90A3-99BC7D05A36E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4FC47A95-B613-4FAC-AF00-48C4BA9EA329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282" name="Rectangle: Single Corner Rounded 281">
            <a:extLst>
              <a:ext uri="{FF2B5EF4-FFF2-40B4-BE49-F238E27FC236}">
                <a16:creationId xmlns:a16="http://schemas.microsoft.com/office/drawing/2014/main" id="{27AC753F-F708-4760-8855-8FA56FFF4BB8}"/>
              </a:ext>
            </a:extLst>
          </p:cNvPr>
          <p:cNvSpPr/>
          <p:nvPr/>
        </p:nvSpPr>
        <p:spPr>
          <a:xfrm>
            <a:off x="3307639" y="3708256"/>
            <a:ext cx="4230902" cy="156966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at: key1 						"Accessing. Error if not there"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at: key1 </a:t>
            </a:r>
            <a:r>
              <a:rPr lang="en-CA" sz="1200" dirty="0" err="1">
                <a:solidFill>
                  <a:schemeClr val="tx1"/>
                </a:solidFill>
              </a:rPr>
              <a:t>ifAbsent</a:t>
            </a:r>
            <a:r>
              <a:rPr lang="en-CA" sz="1200" dirty="0">
                <a:solidFill>
                  <a:schemeClr val="tx1"/>
                </a:solidFill>
              </a:rPr>
              <a:t>: [nil]	"nil if not there"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at: key1 put: object1	"Changing"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includes: value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includesKey</a:t>
            </a:r>
            <a:r>
              <a:rPr lang="en-CA" sz="1200" dirty="0">
                <a:solidFill>
                  <a:schemeClr val="tx1"/>
                </a:solidFill>
              </a:rPr>
              <a:t>: key</a:t>
            </a:r>
          </a:p>
          <a:p>
            <a:pPr defTabSz="180975"/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keys </a:t>
            </a:r>
            <a:r>
              <a:rPr lang="en-CA" sz="1200" dirty="0" err="1">
                <a:solidFill>
                  <a:schemeClr val="tx1"/>
                </a:solidFill>
              </a:rPr>
              <a:t>asArray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 err="1">
                <a:solidFill>
                  <a:schemeClr val="tx1"/>
                </a:solidFill>
              </a:rPr>
              <a:t>aDictionary</a:t>
            </a:r>
            <a:r>
              <a:rPr lang="en-CA" sz="1200" dirty="0">
                <a:solidFill>
                  <a:schemeClr val="tx1"/>
                </a:solidFill>
              </a:rPr>
              <a:t> values </a:t>
            </a:r>
            <a:r>
              <a:rPr lang="en-CA" sz="1200" dirty="0" err="1">
                <a:solidFill>
                  <a:schemeClr val="tx1"/>
                </a:solidFill>
              </a:rPr>
              <a:t>asArray</a:t>
            </a:r>
            <a:endParaRPr lang="en-CA" sz="1200" dirty="0">
              <a:solidFill>
                <a:schemeClr val="tx1"/>
              </a:solidFill>
            </a:endParaRPr>
          </a:p>
          <a:p>
            <a:pPr defTabSz="180975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83" name="Rectangle: Single Corner Rounded 282">
            <a:extLst>
              <a:ext uri="{FF2B5EF4-FFF2-40B4-BE49-F238E27FC236}">
                <a16:creationId xmlns:a16="http://schemas.microsoft.com/office/drawing/2014/main" id="{705BDF6C-9EAA-4A94-99FD-7476CE6282D6}"/>
              </a:ext>
            </a:extLst>
          </p:cNvPr>
          <p:cNvSpPr/>
          <p:nvPr/>
        </p:nvSpPr>
        <p:spPr>
          <a:xfrm>
            <a:off x="6131782" y="1360479"/>
            <a:ext cx="6092466" cy="1384995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add: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			"Adding at the end"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addLast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		"Adding at the end"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addFirst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		"Adding at the start"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addIfAbsent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		"Adding if not there using ="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addIfIdenticalAbsent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"Adding if not there  using =="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addAllIfAbsent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		"Adding many if not there using ="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anOrderedCollection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addAllIfIdenticalAbsent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	"Adding many if not there using =="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115D513-2223-4CCA-93E1-197E0F836797}"/>
              </a:ext>
            </a:extLst>
          </p:cNvPr>
          <p:cNvGrpSpPr/>
          <p:nvPr/>
        </p:nvGrpSpPr>
        <p:grpSpPr>
          <a:xfrm>
            <a:off x="6980214" y="751609"/>
            <a:ext cx="3889813" cy="526087"/>
            <a:chOff x="8118845" y="3114508"/>
            <a:chExt cx="3889813" cy="526087"/>
          </a:xfrm>
        </p:grpSpPr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2880A7AB-DCBE-40F5-A4CA-1161EA329247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F5B7A7B9-4F52-46EB-846E-F323A26341A1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287" name="Rectangle: Single Corner Rounded 286">
                <a:extLst>
                  <a:ext uri="{FF2B5EF4-FFF2-40B4-BE49-F238E27FC236}">
                    <a16:creationId xmlns:a16="http://schemas.microsoft.com/office/drawing/2014/main" id="{758DF9CD-DE73-48D0-86E0-10E62607CE0D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err="1"/>
                  <a:t>OrderedCollection</a:t>
                </a:r>
                <a:r>
                  <a:rPr lang="en-CA" dirty="0"/>
                  <a:t> Adding</a:t>
                </a: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7027B51-A8B1-46A8-8E37-DE1B4DEE26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8FB45FB4-53C4-4E97-B662-33E6C3D1DBD0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8AE354A8-277C-4AAB-9D75-2EF7720CC602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89" name="Isosceles Triangle 288">
                <a:extLst>
                  <a:ext uri="{FF2B5EF4-FFF2-40B4-BE49-F238E27FC236}">
                    <a16:creationId xmlns:a16="http://schemas.microsoft.com/office/drawing/2014/main" id="{4545B08E-7C2E-4DFF-A345-0A6658B63B2D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83" name="Rectangle: Single Corner Rounded 82">
            <a:extLst>
              <a:ext uri="{FF2B5EF4-FFF2-40B4-BE49-F238E27FC236}">
                <a16:creationId xmlns:a16="http://schemas.microsoft.com/office/drawing/2014/main" id="{BC6EF0D2-A299-419A-8478-FC26D6049A15}"/>
              </a:ext>
            </a:extLst>
          </p:cNvPr>
          <p:cNvSpPr/>
          <p:nvPr/>
        </p:nvSpPr>
        <p:spPr>
          <a:xfrm>
            <a:off x="5466184" y="7999056"/>
            <a:ext cx="991105" cy="307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400" b="1" dirty="0">
                <a:solidFill>
                  <a:srgbClr val="0000FF"/>
                </a:solidFill>
              </a:rPr>
              <a:t>page 2 of 3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F04C94F-8B3D-44D3-956F-668A0F9562CA}"/>
              </a:ext>
            </a:extLst>
          </p:cNvPr>
          <p:cNvGrpSpPr/>
          <p:nvPr/>
        </p:nvGrpSpPr>
        <p:grpSpPr>
          <a:xfrm>
            <a:off x="7382664" y="5352334"/>
            <a:ext cx="3889813" cy="526087"/>
            <a:chOff x="8118845" y="3114508"/>
            <a:chExt cx="3889813" cy="526087"/>
          </a:xfrm>
        </p:grpSpPr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3EB1ED9D-03A0-4E53-A129-2A86381ABC43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AC9796D-0D03-4BD2-912C-25DB4C237A32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31" name="Rectangle: Single Corner Rounded 130">
                <a:extLst>
                  <a:ext uri="{FF2B5EF4-FFF2-40B4-BE49-F238E27FC236}">
                    <a16:creationId xmlns:a16="http://schemas.microsoft.com/office/drawing/2014/main" id="{3FCFA776-8951-4589-947C-31630405A69E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Looping (value returned)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14D06BB-8A9A-408E-A5B3-8EC0C479B1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A3CA3B7-AF64-4451-817F-2C5641F5659F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B76B8DB-D867-4142-B8B4-876702E0FDCF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39CF83EA-D8B1-46EE-A41B-125A452EB441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36" name="Rectangle: Single Corner Rounded 135">
            <a:extLst>
              <a:ext uri="{FF2B5EF4-FFF2-40B4-BE49-F238E27FC236}">
                <a16:creationId xmlns:a16="http://schemas.microsoft.com/office/drawing/2014/main" id="{CFA63A75-374B-4804-8ED7-8241E108DCB1}"/>
              </a:ext>
            </a:extLst>
          </p:cNvPr>
          <p:cNvSpPr/>
          <p:nvPr/>
        </p:nvSpPr>
        <p:spPr>
          <a:xfrm>
            <a:off x="295061" y="1384314"/>
            <a:ext cx="6023572" cy="120032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includes: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	"true if there using ="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includesIdentical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"true if there using =="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indexOf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			Which one if equal one there. Error if missing"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indexOf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ifAbsent</a:t>
            </a:r>
            <a:r>
              <a:rPr lang="en-CA" sz="1200" dirty="0">
                <a:solidFill>
                  <a:schemeClr val="tx1"/>
                </a:solidFill>
              </a:rPr>
              <a:t>: [nil] 		"Like above but nil of not there."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indexOfIdentical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			Which one if identical one there. Error if missing"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indexOfIdentical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anObject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ifAbsent</a:t>
            </a:r>
            <a:r>
              <a:rPr lang="en-CA" sz="1200" dirty="0">
                <a:solidFill>
                  <a:schemeClr val="tx1"/>
                </a:solidFill>
              </a:rPr>
              <a:t>: [nil] 	"Like above but nil of not there."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406598-F757-4C2A-A1ED-DD99AC09D653}"/>
              </a:ext>
            </a:extLst>
          </p:cNvPr>
          <p:cNvGrpSpPr/>
          <p:nvPr/>
        </p:nvGrpSpPr>
        <p:grpSpPr>
          <a:xfrm>
            <a:off x="509846" y="785530"/>
            <a:ext cx="3889813" cy="526087"/>
            <a:chOff x="8118845" y="3114508"/>
            <a:chExt cx="3889813" cy="526087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16525E0-E47F-4EB8-93DB-3A0BE875B761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2B63C0-D928-47C9-8695-E9BD5B82FE51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40" name="Rectangle: Single Corner Rounded 139">
                <a:extLst>
                  <a:ext uri="{FF2B5EF4-FFF2-40B4-BE49-F238E27FC236}">
                    <a16:creationId xmlns:a16="http://schemas.microsoft.com/office/drawing/2014/main" id="{3A054DE6-82E0-488B-AC53-8F9F883FF5F7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Indexable Collections Querying</a:t>
                </a: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85F192AF-226F-451F-AACA-4E80130C82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353FEAB5-FD8C-4145-ABBC-7C6E1AC41A19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A2ABC24-2E50-44FB-B8E3-2DABC8921CB8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42" name="Isosceles Triangle 141">
                <a:extLst>
                  <a:ext uri="{FF2B5EF4-FFF2-40B4-BE49-F238E27FC236}">
                    <a16:creationId xmlns:a16="http://schemas.microsoft.com/office/drawing/2014/main" id="{378D69A9-6EDF-46CF-8AD9-EEA8D7E147DE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45" name="Rectangle: Single Corner Rounded 144">
            <a:extLst>
              <a:ext uri="{FF2B5EF4-FFF2-40B4-BE49-F238E27FC236}">
                <a16:creationId xmlns:a16="http://schemas.microsoft.com/office/drawing/2014/main" id="{A4A3601E-304D-42D5-8EB2-CC0156C9040E}"/>
              </a:ext>
            </a:extLst>
          </p:cNvPr>
          <p:cNvSpPr/>
          <p:nvPr/>
        </p:nvSpPr>
        <p:spPr>
          <a:xfrm>
            <a:off x="7539945" y="3609627"/>
            <a:ext cx="4730719" cy="1384995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An object that is going to be used as a key needs to be </a:t>
            </a:r>
            <a:r>
              <a:rPr lang="en-CA" sz="1200" dirty="0" err="1">
                <a:solidFill>
                  <a:schemeClr val="tx1"/>
                </a:solidFill>
              </a:rPr>
              <a:t>hashable</a:t>
            </a:r>
            <a:r>
              <a:rPr lang="en-CA" sz="1200" dirty="0">
                <a:solidFill>
                  <a:schemeClr val="tx1"/>
                </a:solidFill>
              </a:rPr>
              <a:t>, namely 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that if it two such objects are different but equal, their hashes will be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equal integers.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hash		A method to compute the hash in terms of  other objects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	in it that  already known to be </a:t>
            </a:r>
            <a:r>
              <a:rPr lang="en-CA" sz="1200" dirty="0" err="1">
                <a:solidFill>
                  <a:schemeClr val="tx1"/>
                </a:solidFill>
              </a:rPr>
              <a:t>hashable</a:t>
            </a:r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=		A method to compare those kinds of objects for equality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157FDCA-36FB-4C13-AA61-A5730334E491}"/>
              </a:ext>
            </a:extLst>
          </p:cNvPr>
          <p:cNvGrpSpPr/>
          <p:nvPr/>
        </p:nvGrpSpPr>
        <p:grpSpPr>
          <a:xfrm>
            <a:off x="7830474" y="3062423"/>
            <a:ext cx="4232713" cy="551341"/>
            <a:chOff x="7775945" y="3089254"/>
            <a:chExt cx="4232713" cy="551341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3B326DE-8C6B-4802-8450-C29C0124C8CF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FC34555-EB55-444F-BA5F-C1B96E5B52EC}"/>
                </a:ext>
              </a:extLst>
            </p:cNvPr>
            <p:cNvGrpSpPr/>
            <p:nvPr/>
          </p:nvGrpSpPr>
          <p:grpSpPr>
            <a:xfrm>
              <a:off x="7775945" y="3089254"/>
              <a:ext cx="4119077" cy="551341"/>
              <a:chOff x="5962089" y="7026649"/>
              <a:chExt cx="4119077" cy="551341"/>
            </a:xfrm>
          </p:grpSpPr>
          <p:sp>
            <p:nvSpPr>
              <p:cNvPr id="149" name="Rectangle: Single Corner Rounded 148">
                <a:extLst>
                  <a:ext uri="{FF2B5EF4-FFF2-40B4-BE49-F238E27FC236}">
                    <a16:creationId xmlns:a16="http://schemas.microsoft.com/office/drawing/2014/main" id="{A400552B-3F30-4D37-BDF1-6DD52047DDCD}"/>
                  </a:ext>
                </a:extLst>
              </p:cNvPr>
              <p:cNvSpPr/>
              <p:nvPr/>
            </p:nvSpPr>
            <p:spPr>
              <a:xfrm>
                <a:off x="5970817" y="7026649"/>
                <a:ext cx="4038611" cy="395456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Hashing for objects to be used in keys</a:t>
                </a: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8177B41-8CD3-4DD9-8453-8BF146469CC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6E8BBC5F-D3AC-4048-B923-E3BD8D298CA0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6D8FC84-D10D-44BC-A83F-D23F5D0C6A9F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82FADF60-9237-41B2-BA1B-E70E85740FA2}"/>
                  </a:ext>
                </a:extLst>
              </p:cNvPr>
              <p:cNvSpPr/>
              <p:nvPr/>
            </p:nvSpPr>
            <p:spPr>
              <a:xfrm rot="5400000">
                <a:off x="58779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82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6A69FA7-DC89-4891-92C0-99F662B20ECA}"/>
              </a:ext>
            </a:extLst>
          </p:cNvPr>
          <p:cNvSpPr>
            <a:spLocks noChangeAspect="1"/>
          </p:cNvSpPr>
          <p:nvPr/>
        </p:nvSpPr>
        <p:spPr>
          <a:xfrm>
            <a:off x="1917" y="4"/>
            <a:ext cx="12187960" cy="568658"/>
          </a:xfrm>
          <a:prstGeom prst="round1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Smalltalk Cheat Sheet and Quick Reference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FC6FEB-069C-4094-A203-785679A4411A}"/>
              </a:ext>
            </a:extLst>
          </p:cNvPr>
          <p:cNvGrpSpPr/>
          <p:nvPr/>
        </p:nvGrpSpPr>
        <p:grpSpPr>
          <a:xfrm>
            <a:off x="12523336" y="11003796"/>
            <a:ext cx="3341780" cy="559674"/>
            <a:chOff x="1073323" y="5852826"/>
            <a:chExt cx="3341780" cy="55967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9334261-FECA-4C59-AD34-C9D6A5AB8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1241" y="5852826"/>
              <a:ext cx="413862" cy="431001"/>
              <a:chOff x="2603087" y="938060"/>
              <a:chExt cx="509151" cy="536930"/>
            </a:xfrm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50F2E9E8-79C1-472F-9382-B1471063D78B}"/>
                  </a:ext>
                </a:extLst>
              </p:cNvPr>
              <p:cNvSpPr/>
              <p:nvPr/>
            </p:nvSpPr>
            <p:spPr>
              <a:xfrm rot="5400000">
                <a:off x="2613080" y="1124389"/>
                <a:ext cx="456964" cy="244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D015EC6-CD8D-46C2-92E1-AE2CD215AC88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D86990-C646-41C5-9C5B-A2F66DB897CD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50AA988-4D42-43F1-B560-9996EC2E6D3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A401BDF-4560-4108-843C-B0E52774242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989CBE-F235-47A8-ABA2-4F43EF1CF7CB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86AAA21-4255-4265-A8E4-AE6221C5298A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96" name="Rectangle: Single Corner Rounded 95">
            <a:extLst>
              <a:ext uri="{FF2B5EF4-FFF2-40B4-BE49-F238E27FC236}">
                <a16:creationId xmlns:a16="http://schemas.microsoft.com/office/drawing/2014/main" id="{C169342F-E2B3-42CC-8060-5C7A318CF888}"/>
              </a:ext>
            </a:extLst>
          </p:cNvPr>
          <p:cNvSpPr/>
          <p:nvPr/>
        </p:nvSpPr>
        <p:spPr>
          <a:xfrm>
            <a:off x="704029" y="1667949"/>
            <a:ext cx="3499708" cy="50199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"extracting"		</a:t>
            </a:r>
            <a:r>
              <a:rPr lang="en-CA" sz="1200" dirty="0" err="1">
                <a:solidFill>
                  <a:schemeClr val="tx1"/>
                </a:solidFill>
              </a:rPr>
              <a:t>aCollection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groupDo</a:t>
            </a:r>
            <a:r>
              <a:rPr lang="en-CA" sz="1200" dirty="0">
                <a:solidFill>
                  <a:schemeClr val="tx1"/>
                </a:solidFill>
              </a:rPr>
              <a:t>: </a:t>
            </a:r>
            <a:r>
              <a:rPr lang="en-CA" sz="1200" dirty="0" err="1">
                <a:solidFill>
                  <a:schemeClr val="tx1"/>
                </a:solidFill>
              </a:rPr>
              <a:t>aBlock</a:t>
            </a:r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"2 piece example"	#(1 2) </a:t>
            </a:r>
            <a:r>
              <a:rPr lang="en-CA" sz="1200" dirty="0" err="1">
                <a:solidFill>
                  <a:schemeClr val="tx1"/>
                </a:solidFill>
              </a:rPr>
              <a:t>groupDo</a:t>
            </a:r>
            <a:r>
              <a:rPr lang="en-CA" sz="1200" dirty="0">
                <a:solidFill>
                  <a:schemeClr val="tx1"/>
                </a:solidFill>
              </a:rPr>
              <a:t>: [:x :y | …]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"3 piece example"	#(1 2 3) </a:t>
            </a:r>
            <a:r>
              <a:rPr lang="en-CA" sz="1200" dirty="0" err="1">
                <a:solidFill>
                  <a:schemeClr val="tx1"/>
                </a:solidFill>
              </a:rPr>
              <a:t>groupDo</a:t>
            </a:r>
            <a:r>
              <a:rPr lang="en-CA" sz="1200" dirty="0">
                <a:solidFill>
                  <a:schemeClr val="tx1"/>
                </a:solidFill>
              </a:rPr>
              <a:t>: [:x :y :z | …]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F819F3B-5242-4CCC-B86B-192D83F26F99}"/>
              </a:ext>
            </a:extLst>
          </p:cNvPr>
          <p:cNvGrpSpPr/>
          <p:nvPr/>
        </p:nvGrpSpPr>
        <p:grpSpPr>
          <a:xfrm>
            <a:off x="704029" y="1134857"/>
            <a:ext cx="3889813" cy="526087"/>
            <a:chOff x="8118845" y="3114508"/>
            <a:chExt cx="3889813" cy="526087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52132BA-F761-4E88-8CD2-A62C99E8D02F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0F4F191-A43F-48DD-957A-5F848CC76F7F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22" name="Rectangle: Single Corner Rounded 121">
                <a:extLst>
                  <a:ext uri="{FF2B5EF4-FFF2-40B4-BE49-F238E27FC236}">
                    <a16:creationId xmlns:a16="http://schemas.microsoft.com/office/drawing/2014/main" id="{A28FE378-A7A5-42DD-968E-9BAF64D116CF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Decomposing (looks like a loop)</a:t>
                </a: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850D170-7538-408B-9C9B-36F0FB2E17C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4BD7647-86B7-4465-8424-1B7AA3073F94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BC7B37C-D579-475E-8C8D-8F490A451F2C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24" name="Isosceles Triangle 123">
                <a:extLst>
                  <a:ext uri="{FF2B5EF4-FFF2-40B4-BE49-F238E27FC236}">
                    <a16:creationId xmlns:a16="http://schemas.microsoft.com/office/drawing/2014/main" id="{9260E012-1038-422E-9FDE-A0CBD2B376D9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10" name="Rectangle: Single Corner Rounded 109">
            <a:extLst>
              <a:ext uri="{FF2B5EF4-FFF2-40B4-BE49-F238E27FC236}">
                <a16:creationId xmlns:a16="http://schemas.microsoft.com/office/drawing/2014/main" id="{C3867A7C-473D-4026-9F36-8ACB918816E8}"/>
              </a:ext>
            </a:extLst>
          </p:cNvPr>
          <p:cNvSpPr/>
          <p:nvPr/>
        </p:nvSpPr>
        <p:spPr>
          <a:xfrm>
            <a:off x="5126563" y="8083258"/>
            <a:ext cx="991105" cy="307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400" b="1" dirty="0">
                <a:solidFill>
                  <a:srgbClr val="0000FF"/>
                </a:solidFill>
              </a:rPr>
              <a:t>page 3 of 3</a:t>
            </a:r>
          </a:p>
        </p:txBody>
      </p:sp>
      <p:sp>
        <p:nvSpPr>
          <p:cNvPr id="159" name="Rectangle: Single Corner Rounded 158">
            <a:extLst>
              <a:ext uri="{FF2B5EF4-FFF2-40B4-BE49-F238E27FC236}">
                <a16:creationId xmlns:a16="http://schemas.microsoft.com/office/drawing/2014/main" id="{F2F8E7DF-6421-4A2D-A9AA-9E7CCA5423E7}"/>
              </a:ext>
            </a:extLst>
          </p:cNvPr>
          <p:cNvSpPr/>
          <p:nvPr/>
        </p:nvSpPr>
        <p:spPr>
          <a:xfrm>
            <a:off x="461752" y="3156318"/>
            <a:ext cx="4660110" cy="433965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"A block is an unnamed function (it’s a feature that has been in Smalltalk since 1972 and was just recently introduced into C++ and Java where they are called lambdas. You can create them, assign them, pass them around as parameters, and execute them"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		Creating and assigning blocks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 err="1">
                <a:solidFill>
                  <a:schemeClr val="tx1"/>
                </a:solidFill>
              </a:rPr>
              <a:t>ZeroParameterBlock</a:t>
            </a:r>
            <a:r>
              <a:rPr lang="en-CA" sz="1200" dirty="0">
                <a:solidFill>
                  <a:schemeClr val="tx1"/>
                </a:solidFill>
              </a:rPr>
              <a:t>	:= [1+2]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OneParameterBlock</a:t>
            </a:r>
            <a:r>
              <a:rPr lang="en-CA" sz="1200" dirty="0">
                <a:solidFill>
                  <a:schemeClr val="tx1"/>
                </a:solidFill>
              </a:rPr>
              <a:t>	:= [:integer | integer + 1]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TwoParameterBlock</a:t>
            </a:r>
            <a:r>
              <a:rPr lang="en-CA" sz="1200" dirty="0">
                <a:solidFill>
                  <a:schemeClr val="tx1"/>
                </a:solidFill>
              </a:rPr>
              <a:t>	:= [:number1 :number2| : number1 + number2]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ThreeParameterBlock</a:t>
            </a:r>
            <a:r>
              <a:rPr lang="en-CA" sz="1200" dirty="0">
                <a:solidFill>
                  <a:schemeClr val="tx1"/>
                </a:solidFill>
              </a:rPr>
              <a:t>	:= [:a :b :c | a + b + c]</a:t>
            </a:r>
          </a:p>
          <a:p>
            <a:r>
              <a:rPr lang="en-CA" sz="1200" dirty="0">
                <a:solidFill>
                  <a:schemeClr val="tx1"/>
                </a:solidFill>
              </a:rPr>
              <a:t>…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>
                <a:solidFill>
                  <a:schemeClr val="tx1"/>
                </a:solidFill>
              </a:rPr>
              <a:t>		Executing blocks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r>
              <a:rPr lang="en-CA" sz="1200" dirty="0" err="1">
                <a:solidFill>
                  <a:schemeClr val="tx1"/>
                </a:solidFill>
              </a:rPr>
              <a:t>ZeroParameterBlock</a:t>
            </a:r>
            <a:r>
              <a:rPr lang="en-CA" sz="1200" dirty="0">
                <a:solidFill>
                  <a:schemeClr val="tx1"/>
                </a:solidFill>
              </a:rPr>
              <a:t> value				=&gt;	3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OneParameterBlock</a:t>
            </a:r>
            <a:r>
              <a:rPr lang="en-CA" sz="1200" dirty="0">
                <a:solidFill>
                  <a:schemeClr val="tx1"/>
                </a:solidFill>
              </a:rPr>
              <a:t> value: 10			=&gt;	11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TwoParameterBlock</a:t>
            </a:r>
            <a:r>
              <a:rPr lang="en-CA" sz="1200" dirty="0">
                <a:solidFill>
                  <a:schemeClr val="tx1"/>
                </a:solidFill>
              </a:rPr>
              <a:t> value: 10 value: 20		=&gt;	30</a:t>
            </a:r>
          </a:p>
          <a:p>
            <a:r>
              <a:rPr lang="en-CA" sz="1200" dirty="0" err="1">
                <a:solidFill>
                  <a:schemeClr val="tx1"/>
                </a:solidFill>
              </a:rPr>
              <a:t>ThreeParameterBlock</a:t>
            </a:r>
            <a:r>
              <a:rPr lang="en-CA" sz="1200" dirty="0">
                <a:solidFill>
                  <a:schemeClr val="tx1"/>
                </a:solidFill>
              </a:rPr>
              <a:t> value: 1 value: 2 value: 3	=&gt;	6</a:t>
            </a:r>
          </a:p>
          <a:p>
            <a:pPr defTabSz="341313">
              <a:tabLst>
                <a:tab pos="363538" algn="l"/>
              </a:tabLst>
            </a:pPr>
            <a:r>
              <a:rPr lang="en-CA" sz="1200" dirty="0" err="1">
                <a:solidFill>
                  <a:schemeClr val="tx1"/>
                </a:solidFill>
              </a:rPr>
              <a:t>ThreeParameterBlock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valueWithArguments</a:t>
            </a:r>
            <a:r>
              <a:rPr lang="en-CA" sz="1200" dirty="0">
                <a:solidFill>
                  <a:schemeClr val="tx1"/>
                </a:solidFill>
              </a:rPr>
              <a:t>: #(1 2 3) 	Same as above</a:t>
            </a:r>
          </a:p>
          <a:p>
            <a:pPr defTabSz="341313">
              <a:tabLst>
                <a:tab pos="363538" algn="l"/>
              </a:tabLst>
            </a:pPr>
            <a:endParaRPr lang="en-CA" sz="1200" dirty="0">
              <a:solidFill>
                <a:schemeClr val="tx1"/>
              </a:solidFill>
            </a:endParaRPr>
          </a:p>
          <a:p>
            <a:pPr defTabSz="341313">
              <a:tabLst>
                <a:tab pos="363538" algn="l"/>
              </a:tabLst>
            </a:pPr>
            <a:r>
              <a:rPr lang="en-CA" sz="1200" dirty="0" err="1">
                <a:solidFill>
                  <a:schemeClr val="tx1"/>
                </a:solidFill>
              </a:rPr>
              <a:t>aBlock</a:t>
            </a:r>
            <a:r>
              <a:rPr lang="en-CA" sz="1200" dirty="0">
                <a:solidFill>
                  <a:schemeClr val="tx1"/>
                </a:solidFill>
              </a:rPr>
              <a:t> </a:t>
            </a:r>
            <a:r>
              <a:rPr lang="en-CA" sz="1200" dirty="0" err="1">
                <a:solidFill>
                  <a:schemeClr val="tx1"/>
                </a:solidFill>
              </a:rPr>
              <a:t>argumentCount</a:t>
            </a:r>
            <a:r>
              <a:rPr lang="en-CA" sz="1200" dirty="0">
                <a:solidFill>
                  <a:schemeClr val="tx1"/>
                </a:solidFill>
              </a:rPr>
              <a:t> 			To find out how many parameters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							it takes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861009-E25F-41C4-BA15-5BC10ABB3159}"/>
              </a:ext>
            </a:extLst>
          </p:cNvPr>
          <p:cNvGrpSpPr/>
          <p:nvPr/>
        </p:nvGrpSpPr>
        <p:grpSpPr>
          <a:xfrm>
            <a:off x="1053538" y="2576166"/>
            <a:ext cx="3341782" cy="559674"/>
            <a:chOff x="1073323" y="5852826"/>
            <a:chExt cx="3341782" cy="55967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1990414-9BB0-420C-9611-BF4D2613EB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75388C8-E9F5-4E18-B122-E34D32E1A9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170" name="Isosceles Triangle 169">
                  <a:extLst>
                    <a:ext uri="{FF2B5EF4-FFF2-40B4-BE49-F238E27FC236}">
                      <a16:creationId xmlns:a16="http://schemas.microsoft.com/office/drawing/2014/main" id="{5941119F-8987-404E-8763-63512BF4C79F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171" name="Isosceles Triangle 170">
                  <a:extLst>
                    <a:ext uri="{FF2B5EF4-FFF2-40B4-BE49-F238E27FC236}">
                      <a16:creationId xmlns:a16="http://schemas.microsoft.com/office/drawing/2014/main" id="{2DC0E72F-9C3B-437C-9662-426FC6504EDE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BD6C22C-BCEF-40E0-BDDC-6F9FEC802BC7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4E9C2DB-1501-4E38-8FB7-1DFEEBA3AE45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2" name="Rectangle: Single Corner Rounded 161">
              <a:extLst>
                <a:ext uri="{FF2B5EF4-FFF2-40B4-BE49-F238E27FC236}">
                  <a16:creationId xmlns:a16="http://schemas.microsoft.com/office/drawing/2014/main" id="{137C41EC-EE32-4E50-A3CE-6349491610D7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Blocks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ED48805-84F0-492C-8126-1FF2C12B1021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90B18AD-DD85-42AF-B671-9E9810EBC95B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8703301-0058-4985-9BB8-2E138088C4F9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FCF9C456-A7FD-4CE2-BE19-AF100C6C717C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F1FD481-AAFE-46AF-8F4D-A30D9AE0712D}"/>
              </a:ext>
            </a:extLst>
          </p:cNvPr>
          <p:cNvGrpSpPr/>
          <p:nvPr/>
        </p:nvGrpSpPr>
        <p:grpSpPr>
          <a:xfrm>
            <a:off x="7171712" y="1156759"/>
            <a:ext cx="4093009" cy="526087"/>
            <a:chOff x="7915649" y="3114508"/>
            <a:chExt cx="4093009" cy="526087"/>
          </a:xfrm>
        </p:grpSpPr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342E8E08-E55E-40FC-9AB4-1BF5357381F3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73845A9-2287-4056-A47B-917920F351B1}"/>
                </a:ext>
              </a:extLst>
            </p:cNvPr>
            <p:cNvGrpSpPr/>
            <p:nvPr/>
          </p:nvGrpSpPr>
          <p:grpSpPr>
            <a:xfrm>
              <a:off x="7915649" y="3123090"/>
              <a:ext cx="3979373" cy="517505"/>
              <a:chOff x="6101793" y="7060485"/>
              <a:chExt cx="3979373" cy="517505"/>
            </a:xfrm>
          </p:grpSpPr>
          <p:sp>
            <p:nvSpPr>
              <p:cNvPr id="175" name="Rectangle: Single Corner Rounded 174">
                <a:extLst>
                  <a:ext uri="{FF2B5EF4-FFF2-40B4-BE49-F238E27FC236}">
                    <a16:creationId xmlns:a16="http://schemas.microsoft.com/office/drawing/2014/main" id="{357D0C06-9E14-41E6-A06E-FBA6806CABB9}"/>
                  </a:ext>
                </a:extLst>
              </p:cNvPr>
              <p:cNvSpPr/>
              <p:nvPr/>
            </p:nvSpPr>
            <p:spPr>
              <a:xfrm>
                <a:off x="6102373" y="7060485"/>
                <a:ext cx="3907055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Block Returns Versus Method returns</a:t>
                </a: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9BE3934-90FA-4915-863D-B8A4F6C414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4E27FB81-EE8E-4A8D-A99D-1CC59A855B69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7794011-38A3-4B81-8B55-36E33A858C5E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3B62A841-9B9D-407E-8820-0D0CC5E6F0A7}"/>
                  </a:ext>
                </a:extLst>
              </p:cNvPr>
              <p:cNvSpPr/>
              <p:nvPr/>
            </p:nvSpPr>
            <p:spPr>
              <a:xfrm rot="5400000">
                <a:off x="6017648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35EF7-C703-47CA-B5F6-DC88E7ED8694}"/>
              </a:ext>
            </a:extLst>
          </p:cNvPr>
          <p:cNvGrpSpPr/>
          <p:nvPr/>
        </p:nvGrpSpPr>
        <p:grpSpPr>
          <a:xfrm>
            <a:off x="7070139" y="1139917"/>
            <a:ext cx="4660110" cy="3231654"/>
            <a:chOff x="7206279" y="1249221"/>
            <a:chExt cx="4660110" cy="3231654"/>
          </a:xfrm>
        </p:grpSpPr>
        <p:sp>
          <p:nvSpPr>
            <p:cNvPr id="188" name="Rectangle: Single Corner Rounded 187">
              <a:extLst>
                <a:ext uri="{FF2B5EF4-FFF2-40B4-BE49-F238E27FC236}">
                  <a16:creationId xmlns:a16="http://schemas.microsoft.com/office/drawing/2014/main" id="{BA50E1C1-2EF0-484A-9696-26C3D96C66C2}"/>
                </a:ext>
              </a:extLst>
            </p:cNvPr>
            <p:cNvSpPr/>
            <p:nvPr/>
          </p:nvSpPr>
          <p:spPr>
            <a:xfrm>
              <a:off x="7206279" y="1249221"/>
              <a:ext cx="4660110" cy="3231654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defTabSz="341313">
                <a:tabLst>
                  <a:tab pos="363538" algn="l"/>
                </a:tabLst>
              </a:pPr>
              <a:endParaRPr lang="en-CA" sz="1200" dirty="0">
                <a:solidFill>
                  <a:schemeClr val="tx1"/>
                </a:solidFill>
              </a:endParaRPr>
            </a:p>
            <a:p>
              <a:endParaRPr lang="en-CA" sz="1200" dirty="0">
                <a:solidFill>
                  <a:schemeClr val="tx1"/>
                </a:solidFill>
              </a:endParaRPr>
            </a:p>
            <a:p>
              <a:r>
                <a:rPr lang="en-CA" sz="1200" dirty="0">
                  <a:solidFill>
                    <a:schemeClr val="tx1"/>
                  </a:solidFill>
                </a:rPr>
                <a:t>For a block to return a value, you must get to the end of the block. The LAST VALUE computed is returned (this is called a block return). By contrast, if you use a return statement such as "^10", you return from the METHOD that contains the block (this is called a method return).</a:t>
              </a:r>
            </a:p>
            <a:p>
              <a:endParaRPr lang="en-CA" sz="1200" dirty="0">
                <a:solidFill>
                  <a:schemeClr val="tx1"/>
                </a:solidFill>
              </a:endParaRPr>
            </a:p>
            <a:p>
              <a:endParaRPr lang="en-CA" sz="1200" dirty="0">
                <a:solidFill>
                  <a:schemeClr val="tx1"/>
                </a:solidFill>
              </a:endParaRPr>
            </a:p>
            <a:p>
              <a:r>
                <a:rPr lang="en-CA" sz="1200" dirty="0">
                  <a:solidFill>
                    <a:schemeClr val="tx1"/>
                  </a:solidFill>
                </a:rPr>
                <a:t>	Normal code to illustrate all this</a:t>
              </a:r>
            </a:p>
            <a:p>
              <a:endParaRPr lang="en-CA" sz="1200" dirty="0">
                <a:solidFill>
                  <a:schemeClr val="tx1"/>
                </a:solidFill>
              </a:endParaRPr>
            </a:p>
            <a:p>
              <a:r>
                <a:rPr lang="en-CA" sz="1200" dirty="0">
                  <a:solidFill>
                    <a:schemeClr val="tx1"/>
                  </a:solidFill>
                </a:rPr>
                <a:t>	test</a:t>
              </a:r>
            </a:p>
            <a:p>
              <a:r>
                <a:rPr lang="en-CA" sz="1200" dirty="0">
                  <a:solidFill>
                    <a:schemeClr val="tx1"/>
                  </a:solidFill>
                </a:rPr>
                <a:t>		| sum | sum := 0.</a:t>
              </a:r>
            </a:p>
            <a:p>
              <a:r>
                <a:rPr lang="en-CA" sz="1200" dirty="0">
                  <a:solidFill>
                    <a:schemeClr val="tx1"/>
                  </a:solidFill>
                </a:rPr>
                <a:t>		</a:t>
              </a:r>
              <a:r>
                <a:rPr lang="en-CA" sz="1200" dirty="0" err="1">
                  <a:solidFill>
                    <a:schemeClr val="tx1"/>
                  </a:solidFill>
                </a:rPr>
                <a:t>aCollection</a:t>
              </a:r>
              <a:r>
                <a:rPr lang="en-CA" sz="1200" dirty="0">
                  <a:solidFill>
                    <a:schemeClr val="tx1"/>
                  </a:solidFill>
                </a:rPr>
                <a:t> do: [:x | </a:t>
              </a:r>
            </a:p>
            <a:p>
              <a:r>
                <a:rPr lang="en-CA" sz="1200" dirty="0">
                  <a:solidFill>
                    <a:schemeClr val="tx1"/>
                  </a:solidFill>
                </a:rPr>
                <a:t>			x &gt; 0 </a:t>
              </a:r>
              <a:r>
                <a:rPr lang="en-CA" sz="1200" dirty="0" err="1">
                  <a:solidFill>
                    <a:schemeClr val="tx1"/>
                  </a:solidFill>
                </a:rPr>
                <a:t>ifTrue</a:t>
              </a:r>
              <a:r>
                <a:rPr lang="en-CA" sz="1200" dirty="0">
                  <a:solidFill>
                    <a:schemeClr val="tx1"/>
                  </a:solidFill>
                </a:rPr>
                <a:t>: [^0]. </a:t>
              </a:r>
              <a:r>
                <a:rPr lang="en-CA" sz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"returns from method test"</a:t>
              </a:r>
            </a:p>
            <a:p>
              <a:r>
                <a:rPr lang="en-CA" sz="1200" dirty="0">
                  <a:solidFill>
                    <a:schemeClr val="tx1"/>
                  </a:solidFill>
                </a:rPr>
                <a:t>			sum := sum + x].  </a:t>
              </a:r>
              <a:r>
                <a:rPr lang="en-CA" sz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"returns from the block to keep 					</a:t>
              </a:r>
            </a:p>
            <a:p>
              <a:r>
                <a:rPr lang="en-CA" sz="1200" dirty="0">
                  <a:solidFill>
                    <a:schemeClr val="tx1"/>
                  </a:solidFill>
                </a:rPr>
                <a:t>		^sum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CABDA0-D0C2-401E-A868-509612697BD9}"/>
                </a:ext>
              </a:extLst>
            </p:cNvPr>
            <p:cNvGrpSpPr/>
            <p:nvPr/>
          </p:nvGrpSpPr>
          <p:grpSpPr>
            <a:xfrm>
              <a:off x="9300898" y="2489268"/>
              <a:ext cx="1970288" cy="1224802"/>
              <a:chOff x="9300898" y="2605380"/>
              <a:chExt cx="1970288" cy="122480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366BDC0-EA6A-4A18-8997-25574827CD7E}"/>
                  </a:ext>
                </a:extLst>
              </p:cNvPr>
              <p:cNvCxnSpPr/>
              <p:nvPr/>
            </p:nvCxnSpPr>
            <p:spPr>
              <a:xfrm flipH="1">
                <a:off x="9300898" y="2629378"/>
                <a:ext cx="999758" cy="101211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4463FF3-FCEF-4D0C-ACA8-34DA63D9DB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76675" y="3011480"/>
                <a:ext cx="840414" cy="81870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C60C36-CEEC-4A29-9DEA-F43B3515006B}"/>
                  </a:ext>
                </a:extLst>
              </p:cNvPr>
              <p:cNvGrpSpPr/>
              <p:nvPr/>
            </p:nvGrpSpPr>
            <p:grpSpPr>
              <a:xfrm>
                <a:off x="10182804" y="2605380"/>
                <a:ext cx="1088382" cy="1142137"/>
                <a:chOff x="10029023" y="5707940"/>
                <a:chExt cx="1088382" cy="1142137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C1B784A-98B6-4F28-B157-42743CDD7782}"/>
                    </a:ext>
                  </a:extLst>
                </p:cNvPr>
                <p:cNvSpPr txBox="1"/>
                <p:nvPr/>
              </p:nvSpPr>
              <p:spPr>
                <a:xfrm>
                  <a:off x="10029023" y="6024163"/>
                  <a:ext cx="1088382" cy="276999"/>
                </a:xfrm>
                <a:prstGeom prst="rect">
                  <a:avLst/>
                </a:prstGeom>
                <a:solidFill>
                  <a:srgbClr val="FF00FF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CA" sz="1200" dirty="0">
                      <a:solidFill>
                        <a:schemeClr val="tx1"/>
                      </a:solidFill>
                    </a:rPr>
                    <a:t>inner block </a:t>
                  </a:r>
                  <a:endParaRPr lang="en-CA" sz="12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F88B17B-F350-4CEF-A444-DB0FF4256D0D}"/>
                    </a:ext>
                  </a:extLst>
                </p:cNvPr>
                <p:cNvSpPr txBox="1"/>
                <p:nvPr/>
              </p:nvSpPr>
              <p:spPr>
                <a:xfrm>
                  <a:off x="10029023" y="5707940"/>
                  <a:ext cx="1088382" cy="276999"/>
                </a:xfrm>
                <a:prstGeom prst="rect">
                  <a:avLst/>
                </a:prstGeom>
                <a:solidFill>
                  <a:srgbClr val="FF00FF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CA" sz="1200" dirty="0">
                      <a:solidFill>
                        <a:schemeClr val="tx1"/>
                      </a:solidFill>
                    </a:rPr>
                    <a:t>outer block</a:t>
                  </a:r>
                  <a:endParaRPr lang="en-CA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FC59030-331A-417E-8761-7295469CAFA4}"/>
                    </a:ext>
                  </a:extLst>
                </p:cNvPr>
                <p:cNvSpPr txBox="1"/>
                <p:nvPr/>
              </p:nvSpPr>
              <p:spPr>
                <a:xfrm>
                  <a:off x="10029023" y="6388412"/>
                  <a:ext cx="1065532" cy="461665"/>
                </a:xfrm>
                <a:prstGeom prst="rect">
                  <a:avLst/>
                </a:prstGeom>
                <a:solidFill>
                  <a:srgbClr val="FF00FF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CA" sz="1200" dirty="0">
                      <a:solidFill>
                        <a:schemeClr val="tx1"/>
                      </a:solidFill>
                    </a:rPr>
                    <a:t>Both can refer to x or sum)</a:t>
                  </a:r>
                  <a:endParaRPr lang="en-CA" sz="1200" dirty="0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2807194-F30D-4E8C-A83B-6F6BE53604A8}"/>
                </a:ext>
              </a:extLst>
            </p:cNvPr>
            <p:cNvSpPr txBox="1"/>
            <p:nvPr/>
          </p:nvSpPr>
          <p:spPr>
            <a:xfrm>
              <a:off x="9651356" y="4013124"/>
              <a:ext cx="71205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looping"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06BD1112-0461-4914-B90C-57A702BEA243}"/>
              </a:ext>
            </a:extLst>
          </p:cNvPr>
          <p:cNvSpPr txBox="1"/>
          <p:nvPr/>
        </p:nvSpPr>
        <p:spPr>
          <a:xfrm>
            <a:off x="7211587" y="5337305"/>
            <a:ext cx="4544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-180340" algn="l"/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do: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aBlock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lang="en-C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 indent="-180340" algn="l"/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1 to: self size do: [:index |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aBlock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value: (self at: index)]</a:t>
            </a:r>
            <a:endParaRPr lang="en-C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1EB853-86E3-4B8A-BC07-7BE667D109EB}"/>
              </a:ext>
            </a:extLst>
          </p:cNvPr>
          <p:cNvGrpSpPr/>
          <p:nvPr/>
        </p:nvGrpSpPr>
        <p:grpSpPr>
          <a:xfrm>
            <a:off x="7183740" y="4521526"/>
            <a:ext cx="4093009" cy="526087"/>
            <a:chOff x="7915649" y="3114508"/>
            <a:chExt cx="4093009" cy="526087"/>
          </a:xfrm>
        </p:grpSpPr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560E1B96-B14A-4137-B381-B2D670D72A87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86A4362-9793-4E82-9CF4-B514A22BFB48}"/>
                </a:ext>
              </a:extLst>
            </p:cNvPr>
            <p:cNvGrpSpPr/>
            <p:nvPr/>
          </p:nvGrpSpPr>
          <p:grpSpPr>
            <a:xfrm>
              <a:off x="7915649" y="3123090"/>
              <a:ext cx="3979373" cy="517505"/>
              <a:chOff x="6101793" y="7060485"/>
              <a:chExt cx="3979373" cy="517505"/>
            </a:xfrm>
          </p:grpSpPr>
          <p:sp>
            <p:nvSpPr>
              <p:cNvPr id="131" name="Rectangle: Single Corner Rounded 130">
                <a:extLst>
                  <a:ext uri="{FF2B5EF4-FFF2-40B4-BE49-F238E27FC236}">
                    <a16:creationId xmlns:a16="http://schemas.microsoft.com/office/drawing/2014/main" id="{BDD49C41-E1D7-4CBF-ACCF-05D47EFC85CB}"/>
                  </a:ext>
                </a:extLst>
              </p:cNvPr>
              <p:cNvSpPr/>
              <p:nvPr/>
            </p:nvSpPr>
            <p:spPr>
              <a:xfrm>
                <a:off x="6102373" y="7060485"/>
                <a:ext cx="3907055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Examples of control structures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7E1DBEC-DAB4-4874-AFCF-6125C203AE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BADE97C-5D87-4E32-8C69-940ECA6F607B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A681C14-292A-4A55-ADE8-C6A33604B327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47DD524C-38A7-4921-BEF8-870069B03911}"/>
                  </a:ext>
                </a:extLst>
              </p:cNvPr>
              <p:cNvSpPr/>
              <p:nvPr/>
            </p:nvSpPr>
            <p:spPr>
              <a:xfrm rot="5400000">
                <a:off x="6017648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DDAEFDEF-BCE4-4B2C-9596-43EBC81B5A2F}"/>
              </a:ext>
            </a:extLst>
          </p:cNvPr>
          <p:cNvSpPr txBox="1"/>
          <p:nvPr/>
        </p:nvSpPr>
        <p:spPr>
          <a:xfrm>
            <a:off x="7185268" y="4986536"/>
            <a:ext cx="33096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Instance methods in class Array or class Collection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573A37-32C9-4BC3-8A81-80163E325F34}"/>
              </a:ext>
            </a:extLst>
          </p:cNvPr>
          <p:cNvSpPr txBox="1"/>
          <p:nvPr/>
        </p:nvSpPr>
        <p:spPr>
          <a:xfrm>
            <a:off x="7211587" y="5941542"/>
            <a:ext cx="4190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80340" indent="-180340" algn="l"/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collect: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aBlock</a:t>
            </a:r>
            <a:endParaRPr lang="en-C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 indent="-180340" algn="l"/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| result |</a:t>
            </a:r>
            <a:endParaRPr lang="en-C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 indent="-180340" algn="l"/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result :=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OrderedCollection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new.	</a:t>
            </a:r>
            <a:endParaRPr lang="en-C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 indent="-180340" algn="l"/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1 to: self size do: [:index | </a:t>
            </a:r>
            <a:endParaRPr lang="en-C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80340" indent="-180340" algn="l"/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result add: (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aBlock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value: (self at: index))].</a:t>
            </a:r>
            <a:endParaRPr lang="en-C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^result as Array</a:t>
            </a:r>
            <a:endParaRPr lang="en-CA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7F0BB3A-02A2-4303-919E-FC0D1956E5C8}"/>
              </a:ext>
            </a:extLst>
          </p:cNvPr>
          <p:cNvSpPr txBox="1"/>
          <p:nvPr/>
        </p:nvSpPr>
        <p:spPr>
          <a:xfrm>
            <a:off x="7183839" y="7155247"/>
            <a:ext cx="4684809" cy="83099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>
            <a:spAutoFit/>
          </a:bodyPr>
          <a:lstStyle/>
          <a:p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indexedDo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aBlock</a:t>
            </a:r>
            <a:endParaRPr lang="en-CA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	| index |</a:t>
            </a:r>
          </a:p>
          <a:p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	index := 0.</a:t>
            </a:r>
          </a:p>
          <a:p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	self do: [:object | </a:t>
            </a:r>
            <a:r>
              <a:rPr lang="en-CA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aBlock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 value: (index := index + 1) value: object]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0C4D0A-684F-4805-96C8-E1A031DE5B96}"/>
              </a:ext>
            </a:extLst>
          </p:cNvPr>
          <p:cNvSpPr txBox="1"/>
          <p:nvPr/>
        </p:nvSpPr>
        <p:spPr>
          <a:xfrm>
            <a:off x="7211587" y="8113546"/>
            <a:ext cx="34086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A" sz="1200" dirty="0" err="1"/>
              <a:t>groupDo</a:t>
            </a:r>
            <a:r>
              <a:rPr lang="en-CA" sz="1200" dirty="0"/>
              <a:t>: </a:t>
            </a:r>
            <a:r>
              <a:rPr lang="en-CA" sz="1200" dirty="0" err="1"/>
              <a:t>aBlock</a:t>
            </a:r>
            <a:endParaRPr lang="en-CA" sz="1200" dirty="0"/>
          </a:p>
          <a:p>
            <a:r>
              <a:rPr lang="en-CA" sz="1200" dirty="0"/>
              <a:t>	</a:t>
            </a:r>
            <a:r>
              <a:rPr lang="en-CA" sz="1200" dirty="0" err="1"/>
              <a:t>aBlock</a:t>
            </a:r>
            <a:r>
              <a:rPr lang="en-CA" sz="1200" dirty="0"/>
              <a:t> </a:t>
            </a:r>
            <a:r>
              <a:rPr lang="en-CA" sz="1200" dirty="0" err="1"/>
              <a:t>evaluateWithArguments</a:t>
            </a:r>
            <a:r>
              <a:rPr lang="en-CA" sz="1200" dirty="0"/>
              <a:t>: self </a:t>
            </a:r>
            <a:r>
              <a:rPr lang="en-CA" sz="1200" dirty="0" err="1"/>
              <a:t>asArray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8983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2342</TotalTime>
  <Words>2026</Words>
  <Application>Microsoft Office PowerPoint</Application>
  <PresentationFormat>Custom</PresentationFormat>
  <Paragraphs>182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 LaLonde</dc:creator>
  <cp:lastModifiedBy>Wilf LaLonde</cp:lastModifiedBy>
  <cp:revision>92</cp:revision>
  <cp:lastPrinted>2020-08-07T15:31:50Z</cp:lastPrinted>
  <dcterms:created xsi:type="dcterms:W3CDTF">2020-08-07T14:21:41Z</dcterms:created>
  <dcterms:modified xsi:type="dcterms:W3CDTF">2021-01-18T15:52:46Z</dcterms:modified>
</cp:coreProperties>
</file>