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4" r:id="rId3"/>
    <p:sldId id="256" r:id="rId4"/>
    <p:sldId id="260" r:id="rId5"/>
  </p:sldIdLst>
  <p:sldSz cx="12192000" cy="860425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  <a:srgbClr val="FF3399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5" autoAdjust="0"/>
    <p:restoredTop sz="93362" autoAdjust="0"/>
  </p:normalViewPr>
  <p:slideViewPr>
    <p:cSldViewPr snapToGrid="0">
      <p:cViewPr varScale="1">
        <p:scale>
          <a:sx n="60" d="100"/>
          <a:sy n="60" d="100"/>
        </p:scale>
        <p:origin x="178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84" y="2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4757FC4E-E483-43CA-8965-A4D6F6EC3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20800" y="-646113"/>
            <a:ext cx="6746875" cy="476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93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16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711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283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713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08150"/>
            <a:ext cx="10363200" cy="2995554"/>
          </a:xfrm>
        </p:spPr>
        <p:txBody>
          <a:bodyPr anchor="b"/>
          <a:lstStyle>
            <a:lvl1pPr algn="ctr"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9224"/>
            <a:ext cx="9144000" cy="2077368"/>
          </a:xfrm>
        </p:spPr>
        <p:txBody>
          <a:bodyPr/>
          <a:lstStyle>
            <a:lvl1pPr marL="0" indent="0" algn="ctr">
              <a:buNone/>
              <a:defRPr sz="3011"/>
            </a:lvl1pPr>
            <a:lvl2pPr marL="573603" indent="0" algn="ctr">
              <a:buNone/>
              <a:defRPr sz="2509"/>
            </a:lvl2pPr>
            <a:lvl3pPr marL="1147206" indent="0" algn="ctr">
              <a:buNone/>
              <a:defRPr sz="2258"/>
            </a:lvl3pPr>
            <a:lvl4pPr marL="1720809" indent="0" algn="ctr">
              <a:buNone/>
              <a:defRPr sz="2007"/>
            </a:lvl4pPr>
            <a:lvl5pPr marL="2294412" indent="0" algn="ctr">
              <a:buNone/>
              <a:defRPr sz="2007"/>
            </a:lvl5pPr>
            <a:lvl6pPr marL="2868016" indent="0" algn="ctr">
              <a:buNone/>
              <a:defRPr sz="2007"/>
            </a:lvl6pPr>
            <a:lvl7pPr marL="3441619" indent="0" algn="ctr">
              <a:buNone/>
              <a:defRPr sz="2007"/>
            </a:lvl7pPr>
            <a:lvl8pPr marL="4015222" indent="0" algn="ctr">
              <a:buNone/>
              <a:defRPr sz="2007"/>
            </a:lvl8pPr>
            <a:lvl9pPr marL="4588825" indent="0" algn="ctr">
              <a:buNone/>
              <a:defRPr sz="20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6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36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8097"/>
            <a:ext cx="2628900" cy="7291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8097"/>
            <a:ext cx="7734300" cy="7291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0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45090"/>
            <a:ext cx="10515600" cy="3579128"/>
          </a:xfrm>
        </p:spPr>
        <p:txBody>
          <a:bodyPr anchor="b"/>
          <a:lstStyle>
            <a:lvl1pPr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58078"/>
            <a:ext cx="10515600" cy="1882179"/>
          </a:xfrm>
        </p:spPr>
        <p:txBody>
          <a:bodyPr/>
          <a:lstStyle>
            <a:lvl1pPr marL="0" indent="0">
              <a:buNone/>
              <a:defRPr sz="3011">
                <a:solidFill>
                  <a:schemeClr val="tx1"/>
                </a:solidFill>
              </a:defRPr>
            </a:lvl1pPr>
            <a:lvl2pPr marL="573603" indent="0">
              <a:buNone/>
              <a:defRPr sz="2509">
                <a:solidFill>
                  <a:schemeClr val="tx1">
                    <a:tint val="75000"/>
                  </a:schemeClr>
                </a:solidFill>
              </a:defRPr>
            </a:lvl2pPr>
            <a:lvl3pPr marL="1147206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72080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4pPr>
            <a:lvl5pPr marL="229441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5pPr>
            <a:lvl6pPr marL="2868016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6pPr>
            <a:lvl7pPr marL="344161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7pPr>
            <a:lvl8pPr marL="401522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8pPr>
            <a:lvl9pPr marL="4588825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0483"/>
            <a:ext cx="518160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0483"/>
            <a:ext cx="518160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5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8098"/>
            <a:ext cx="10515600" cy="1663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09237"/>
            <a:ext cx="5157787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42941"/>
            <a:ext cx="5157787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09237"/>
            <a:ext cx="5183188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42941"/>
            <a:ext cx="5183188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09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03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38855"/>
            <a:ext cx="6172200" cy="6114594"/>
          </a:xfrm>
        </p:spPr>
        <p:txBody>
          <a:bodyPr/>
          <a:lstStyle>
            <a:lvl1pPr>
              <a:defRPr sz="4015"/>
            </a:lvl1pPr>
            <a:lvl2pPr>
              <a:defRPr sz="3513"/>
            </a:lvl2pPr>
            <a:lvl3pPr>
              <a:defRPr sz="3011"/>
            </a:lvl3pPr>
            <a:lvl4pPr>
              <a:defRPr sz="2509"/>
            </a:lvl4pPr>
            <a:lvl5pPr>
              <a:defRPr sz="2509"/>
            </a:lvl5pPr>
            <a:lvl6pPr>
              <a:defRPr sz="2509"/>
            </a:lvl6pPr>
            <a:lvl7pPr>
              <a:defRPr sz="2509"/>
            </a:lvl7pPr>
            <a:lvl8pPr>
              <a:defRPr sz="2509"/>
            </a:lvl8pPr>
            <a:lvl9pPr>
              <a:defRPr sz="25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3617"/>
            <a:ext cx="3932237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38855"/>
            <a:ext cx="6172200" cy="6114594"/>
          </a:xfrm>
        </p:spPr>
        <p:txBody>
          <a:bodyPr anchor="t"/>
          <a:lstStyle>
            <a:lvl1pPr marL="0" indent="0">
              <a:buNone/>
              <a:defRPr sz="4015"/>
            </a:lvl1pPr>
            <a:lvl2pPr marL="573603" indent="0">
              <a:buNone/>
              <a:defRPr sz="3513"/>
            </a:lvl2pPr>
            <a:lvl3pPr marL="1147206" indent="0">
              <a:buNone/>
              <a:defRPr sz="3011"/>
            </a:lvl3pPr>
            <a:lvl4pPr marL="1720809" indent="0">
              <a:buNone/>
              <a:defRPr sz="2509"/>
            </a:lvl4pPr>
            <a:lvl5pPr marL="2294412" indent="0">
              <a:buNone/>
              <a:defRPr sz="2509"/>
            </a:lvl5pPr>
            <a:lvl6pPr marL="2868016" indent="0">
              <a:buNone/>
              <a:defRPr sz="2509"/>
            </a:lvl6pPr>
            <a:lvl7pPr marL="3441619" indent="0">
              <a:buNone/>
              <a:defRPr sz="2509"/>
            </a:lvl7pPr>
            <a:lvl8pPr marL="4015222" indent="0">
              <a:buNone/>
              <a:defRPr sz="2509"/>
            </a:lvl8pPr>
            <a:lvl9pPr marL="4588825" indent="0">
              <a:buNone/>
              <a:defRPr sz="25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1275"/>
            <a:ext cx="3932237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2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8098"/>
            <a:ext cx="10515600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90483"/>
            <a:ext cx="10515600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10F5-AD0C-44F1-B420-18E58A3A63D9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974867"/>
            <a:ext cx="41148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974867"/>
            <a:ext cx="274320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B28EE-66CD-4B90-AAB4-A400F60BA8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6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7206" rtl="0" eaLnBrk="1" latinLnBrk="0" hangingPunct="1">
        <a:lnSpc>
          <a:spcPct val="90000"/>
        </a:lnSpc>
        <a:spcBef>
          <a:spcPct val="0"/>
        </a:spcBef>
        <a:buNone/>
        <a:defRPr sz="5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802" indent="-286802" algn="l" defTabSz="1147206" rtl="0" eaLnBrk="1" latinLnBrk="0" hangingPunct="1">
        <a:lnSpc>
          <a:spcPct val="90000"/>
        </a:lnSpc>
        <a:spcBef>
          <a:spcPts val="1255"/>
        </a:spcBef>
        <a:buFont typeface="Arial" panose="020B0604020202020204" pitchFamily="34" charset="0"/>
        <a:buChar char="•"/>
        <a:defRPr sz="3513" kern="1200">
          <a:solidFill>
            <a:schemeClr val="tx1"/>
          </a:solidFill>
          <a:latin typeface="+mn-lt"/>
          <a:ea typeface="+mn-ea"/>
          <a:cs typeface="+mn-cs"/>
        </a:defRPr>
      </a:lvl1pPr>
      <a:lvl2pPr marL="860405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2pPr>
      <a:lvl3pPr marL="1434008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9" kern="1200">
          <a:solidFill>
            <a:schemeClr val="tx1"/>
          </a:solidFill>
          <a:latin typeface="+mn-lt"/>
          <a:ea typeface="+mn-ea"/>
          <a:cs typeface="+mn-cs"/>
        </a:defRPr>
      </a:lvl3pPr>
      <a:lvl4pPr marL="2007611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581214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315481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728420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302023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87562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1pPr>
      <a:lvl2pPr marL="573603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14720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72080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29441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286801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44161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01522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588825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211854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Swift Cheat Sheet and Quick Reference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791791" y="9625063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6ACFF38-C548-4D1A-A031-4D6DF1C1676B}"/>
              </a:ext>
            </a:extLst>
          </p:cNvPr>
          <p:cNvGrpSpPr/>
          <p:nvPr/>
        </p:nvGrpSpPr>
        <p:grpSpPr>
          <a:xfrm>
            <a:off x="4058521" y="898856"/>
            <a:ext cx="3318310" cy="526087"/>
            <a:chOff x="8690348" y="3114508"/>
            <a:chExt cx="3318310" cy="526087"/>
          </a:xfrm>
        </p:grpSpPr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F826525B-9B1A-4ACB-B995-D1DFC331F07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14FF905-F581-4AFF-997F-07B27024236E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203" name="Rectangle: Single Corner Rounded 202">
                <a:extLst>
                  <a:ext uri="{FF2B5EF4-FFF2-40B4-BE49-F238E27FC236}">
                    <a16:creationId xmlns:a16="http://schemas.microsoft.com/office/drawing/2014/main" id="{0213F628-2C5A-44B0-9199-CF368CA35231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Assigning versus Comparing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D6D5D6C-1838-4E89-AE93-7753CD1E28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C5909E1-ED2B-4C07-9EDD-38EC90B05EBA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2CC4029-129F-4C02-B501-A6EB018A0D1B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8488548A-09C0-4671-9D86-4925C5C52A5B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8" name="Rectangle: Single Corner Rounded 247">
            <a:extLst>
              <a:ext uri="{FF2B5EF4-FFF2-40B4-BE49-F238E27FC236}">
                <a16:creationId xmlns:a16="http://schemas.microsoft.com/office/drawing/2014/main" id="{4F711E8C-DE03-4098-A1CB-9B849883F8EF}"/>
              </a:ext>
            </a:extLst>
          </p:cNvPr>
          <p:cNvSpPr/>
          <p:nvPr/>
        </p:nvSpPr>
        <p:spPr>
          <a:xfrm>
            <a:off x="3887160" y="1457036"/>
            <a:ext cx="3995803" cy="493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"assignment"				variable = Expression</a:t>
            </a:r>
          </a:p>
          <a:p>
            <a:r>
              <a:rPr lang="en-CA" sz="1200" dirty="0">
                <a:solidFill>
                  <a:schemeClr val="tx1"/>
                </a:solidFill>
              </a:rPr>
              <a:t>"equality: looks the same"		object1 == object2</a:t>
            </a:r>
          </a:p>
          <a:p>
            <a:r>
              <a:rPr lang="en-CA" sz="1200" dirty="0">
                <a:solidFill>
                  <a:schemeClr val="tx1"/>
                </a:solidFill>
              </a:rPr>
              <a:t>"identity: is the same object"		object1 === object2</a:t>
            </a:r>
          </a:p>
        </p:txBody>
      </p:sp>
      <p:sp>
        <p:nvSpPr>
          <p:cNvPr id="266" name="Rectangle: Single Corner Rounded 265">
            <a:extLst>
              <a:ext uri="{FF2B5EF4-FFF2-40B4-BE49-F238E27FC236}">
                <a16:creationId xmlns:a16="http://schemas.microsoft.com/office/drawing/2014/main" id="{30ABC50A-D4F9-44EF-B093-DD56E6D56BA5}"/>
              </a:ext>
            </a:extLst>
          </p:cNvPr>
          <p:cNvSpPr/>
          <p:nvPr/>
        </p:nvSpPr>
        <p:spPr>
          <a:xfrm>
            <a:off x="5389508" y="8147837"/>
            <a:ext cx="997068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1 of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B9120-F51C-AB41-1B5F-342B98FB9D6F}"/>
              </a:ext>
            </a:extLst>
          </p:cNvPr>
          <p:cNvGrpSpPr/>
          <p:nvPr/>
        </p:nvGrpSpPr>
        <p:grpSpPr>
          <a:xfrm>
            <a:off x="8087167" y="4189696"/>
            <a:ext cx="3318310" cy="526087"/>
            <a:chOff x="8690348" y="3114508"/>
            <a:chExt cx="3318310" cy="52608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AC6FAD5-5DD6-F6CF-1C4F-8B0E9BBCEB17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4D6138-D0AC-033B-0797-BAB407D509CB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8" name="Rectangle: Single Corner Rounded 7">
                <a:extLst>
                  <a:ext uri="{FF2B5EF4-FFF2-40B4-BE49-F238E27FC236}">
                    <a16:creationId xmlns:a16="http://schemas.microsoft.com/office/drawing/2014/main" id="{B315D8DC-AEC0-C998-452E-4463EAF0EBC4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Multi-Assignment (Tuples)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7A10DB-D00D-DB12-3674-F509247AE0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E707792-8D0C-F49E-3741-24AB88A36893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56EE618-386A-C52B-8E0D-51B8BB96CB7C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B96C1642-617F-79E9-37C5-36A47EF68F09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FD232E80-F994-3AD4-5688-4C351977A297}"/>
              </a:ext>
            </a:extLst>
          </p:cNvPr>
          <p:cNvSpPr/>
          <p:nvPr/>
        </p:nvSpPr>
        <p:spPr>
          <a:xfrm>
            <a:off x="8055683" y="4776767"/>
            <a:ext cx="3995803" cy="493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let (a, b) = (10,20)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let message = (20, "end of file")</a:t>
            </a:r>
          </a:p>
          <a:p>
            <a:r>
              <a:rPr lang="en-CA" sz="1200" dirty="0">
                <a:solidFill>
                  <a:schemeClr val="tx1"/>
                </a:solidFill>
              </a:rPr>
              <a:t>let (code, string) = message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1D17D-39E2-9460-4EC0-7C7DC441B8A8}"/>
              </a:ext>
            </a:extLst>
          </p:cNvPr>
          <p:cNvGrpSpPr/>
          <p:nvPr/>
        </p:nvGrpSpPr>
        <p:grpSpPr>
          <a:xfrm>
            <a:off x="445900" y="2648587"/>
            <a:ext cx="3318310" cy="526087"/>
            <a:chOff x="8690348" y="3114508"/>
            <a:chExt cx="3318310" cy="52608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EB57DCC-3597-E27B-5BD8-B35138D39683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F3D2B7-B23A-1C70-2E13-CACCE1068B62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7" name="Rectangle: Single Corner Rounded 16">
                <a:extLst>
                  <a:ext uri="{FF2B5EF4-FFF2-40B4-BE49-F238E27FC236}">
                    <a16:creationId xmlns:a16="http://schemas.microsoft.com/office/drawing/2014/main" id="{DB0CC8B9-5329-6796-3632-183E5AD64B45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Basic Types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1007081-6852-D524-C586-749A835CBB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A56899D-0EBC-02EB-8B66-9C4CCDEADD74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9FD01EF-28C8-9CB8-DB15-4EE12F72995F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E7347E42-98CB-4AFD-2F8C-88AFE0D5941F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97F02388-26AD-BB40-7556-9C7FEA4B56B2}"/>
              </a:ext>
            </a:extLst>
          </p:cNvPr>
          <p:cNvSpPr/>
          <p:nvPr/>
        </p:nvSpPr>
        <p:spPr>
          <a:xfrm>
            <a:off x="463285" y="3278908"/>
            <a:ext cx="3702726" cy="48705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Base types include Bool, String, Character, Int, Float, Double, Array, Dictionary, Void. </a:t>
            </a:r>
          </a:p>
          <a:p>
            <a:r>
              <a:rPr lang="en-CA" sz="1200" dirty="0">
                <a:solidFill>
                  <a:schemeClr val="tx1"/>
                </a:solidFill>
              </a:rPr>
              <a:t>Any is short for "any type"; </a:t>
            </a:r>
            <a:r>
              <a:rPr lang="en-CA" sz="1200" dirty="0" err="1">
                <a:solidFill>
                  <a:schemeClr val="tx1"/>
                </a:solidFill>
              </a:rPr>
              <a:t>AnyHashable</a:t>
            </a:r>
            <a:r>
              <a:rPr lang="en-CA" sz="1200" dirty="0">
                <a:solidFill>
                  <a:schemeClr val="tx1"/>
                </a:solidFill>
              </a:rPr>
              <a:t> is suitable for dictionary keys</a:t>
            </a:r>
          </a:p>
          <a:p>
            <a:r>
              <a:rPr lang="en-CA" sz="1200" dirty="0">
                <a:solidFill>
                  <a:schemeClr val="tx1"/>
                </a:solidFill>
              </a:rPr>
              <a:t>nil means </a:t>
            </a:r>
            <a:r>
              <a:rPr lang="en-CA" sz="1200" dirty="0" err="1">
                <a:solidFill>
                  <a:schemeClr val="tx1"/>
                </a:solidFill>
              </a:rPr>
              <a:t>unitialized</a:t>
            </a:r>
            <a:r>
              <a:rPr lang="en-CA" sz="1200" dirty="0">
                <a:solidFill>
                  <a:schemeClr val="tx1"/>
                </a:solidFill>
              </a:rPr>
              <a:t>; has no class.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C4B24F0-97E4-F9D2-C2AA-45924BCDD863}"/>
              </a:ext>
            </a:extLst>
          </p:cNvPr>
          <p:cNvGrpSpPr/>
          <p:nvPr/>
        </p:nvGrpSpPr>
        <p:grpSpPr>
          <a:xfrm>
            <a:off x="8112486" y="885198"/>
            <a:ext cx="3318310" cy="526087"/>
            <a:chOff x="8690348" y="3114508"/>
            <a:chExt cx="3318310" cy="526087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F023338-6132-8376-7AC4-CFBE6BC9BD97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C5CF7C3-8EAD-CC56-346B-835591B8B207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26" name="Rectangle: Single Corner Rounded 25">
                <a:extLst>
                  <a:ext uri="{FF2B5EF4-FFF2-40B4-BE49-F238E27FC236}">
                    <a16:creationId xmlns:a16="http://schemas.microsoft.com/office/drawing/2014/main" id="{640C76ED-30C6-5135-13D4-CF5B28A83284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Structs Versus Classes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7CA0BFD-E8F4-DA53-99BF-BB643C7F8E7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4309397-B061-146A-DE7D-6E8615EE64D1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53420C3-4A94-AC1F-17FE-426ACEE85AC0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0B037FB0-6509-9D83-1E72-721A753F28B5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32" name="Rectangle: Single Corner Rounded 31">
            <a:extLst>
              <a:ext uri="{FF2B5EF4-FFF2-40B4-BE49-F238E27FC236}">
                <a16:creationId xmlns:a16="http://schemas.microsoft.com/office/drawing/2014/main" id="{DCBBDF2A-E9E5-7BCD-9DB5-2BC13CF0DD25}"/>
              </a:ext>
            </a:extLst>
          </p:cNvPr>
          <p:cNvSpPr/>
          <p:nvPr/>
        </p:nvSpPr>
        <p:spPr>
          <a:xfrm>
            <a:off x="7884425" y="1738392"/>
            <a:ext cx="3995803" cy="493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A = B is assignment</a:t>
            </a:r>
          </a:p>
          <a:p>
            <a:r>
              <a:rPr lang="en-CA" sz="1200" dirty="0">
                <a:solidFill>
                  <a:schemeClr val="tx1"/>
                </a:solidFill>
              </a:rPr>
              <a:t>Structs on stack with copy semantics (B copied into A)</a:t>
            </a:r>
          </a:p>
          <a:p>
            <a:r>
              <a:rPr lang="en-CA" sz="1200" dirty="0">
                <a:solidFill>
                  <a:schemeClr val="tx1"/>
                </a:solidFill>
              </a:rPr>
              <a:t>Classes on heap with pointer semantics (A refers to the same thing as B)</a:t>
            </a:r>
          </a:p>
          <a:p>
            <a:r>
              <a:rPr lang="en-CA" sz="1200" dirty="0">
                <a:solidFill>
                  <a:schemeClr val="tx1"/>
                </a:solidFill>
              </a:rPr>
              <a:t>	Arrays and dictionaries are structs</a:t>
            </a:r>
          </a:p>
          <a:p>
            <a:r>
              <a:rPr lang="en-CA" sz="1200" dirty="0">
                <a:solidFill>
                  <a:schemeClr val="tx1"/>
                </a:solidFill>
              </a:rPr>
              <a:t>	Structs don't inherit</a:t>
            </a:r>
          </a:p>
        </p:txBody>
      </p:sp>
      <p:sp>
        <p:nvSpPr>
          <p:cNvPr id="33" name="Rectangle: Single Corner Rounded 32">
            <a:extLst>
              <a:ext uri="{FF2B5EF4-FFF2-40B4-BE49-F238E27FC236}">
                <a16:creationId xmlns:a16="http://schemas.microsoft.com/office/drawing/2014/main" id="{55B7E1F0-F9DA-88B2-F7B4-6204BED9A073}"/>
              </a:ext>
            </a:extLst>
          </p:cNvPr>
          <p:cNvSpPr/>
          <p:nvPr/>
        </p:nvSpPr>
        <p:spPr>
          <a:xfrm>
            <a:off x="4145936" y="3152762"/>
            <a:ext cx="3794211" cy="71041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"Strings in double quotes"		"Sample string"</a:t>
            </a:r>
          </a:p>
          <a:p>
            <a:r>
              <a:rPr lang="en-CA" sz="1200" dirty="0">
                <a:solidFill>
                  <a:schemeClr val="tx1"/>
                </a:solidFill>
              </a:rPr>
              <a:t>"Characters: one element string"	"C"</a:t>
            </a:r>
          </a:p>
          <a:p>
            <a:r>
              <a:rPr lang="en-CA" sz="1200" dirty="0">
                <a:solidFill>
                  <a:schemeClr val="tx1"/>
                </a:solidFill>
              </a:rPr>
              <a:t>No concept of symbols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6DC891-CA7E-F354-F4E8-F4D4DFBC8C4C}"/>
              </a:ext>
            </a:extLst>
          </p:cNvPr>
          <p:cNvGrpSpPr/>
          <p:nvPr/>
        </p:nvGrpSpPr>
        <p:grpSpPr>
          <a:xfrm>
            <a:off x="4085094" y="2648587"/>
            <a:ext cx="4098717" cy="560820"/>
            <a:chOff x="1073323" y="5852826"/>
            <a:chExt cx="3341782" cy="560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35AA12-F6B7-8A8B-52D7-CEE8016875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CC6478-5607-25E6-832D-39612D25AC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78425"/>
                <a:ext cx="719503" cy="496564"/>
                <a:chOff x="1334695" y="2148411"/>
                <a:chExt cx="420638" cy="290306"/>
              </a:xfrm>
            </p:grpSpPr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FD31EEF7-E6F2-785A-6F36-2420F3CB9BD3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C36A4C75-DA00-146E-D4CF-07B0CAEDEB88}"/>
                    </a:ext>
                  </a:extLst>
                </p:cNvPr>
                <p:cNvSpPr/>
                <p:nvPr/>
              </p:nvSpPr>
              <p:spPr>
                <a:xfrm rot="5400000">
                  <a:off x="1272509" y="2210597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EBBA00D-3D69-EADB-4ED3-F1FEC0CB09E0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68AF765-AE2F-9354-DFF1-887726A2A178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252CBBC-E820-4CC9-1880-616BAE82D216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Strings Versus Characters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ABB81E-A1F3-4397-9034-1173E076CDF0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4285" y="5886062"/>
              <a:ext cx="429913" cy="527584"/>
              <a:chOff x="2480982" y="6555321"/>
              <a:chExt cx="457514" cy="561457"/>
            </a:xfrm>
            <a:solidFill>
              <a:schemeClr val="bg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F7F848E-C0F1-5320-A289-1C6F3A93E9BE}"/>
                  </a:ext>
                </a:extLst>
              </p:cNvPr>
              <p:cNvSpPr/>
              <p:nvPr/>
            </p:nvSpPr>
            <p:spPr>
              <a:xfrm rot="18480000">
                <a:off x="2662659" y="6373644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77D5465-AB34-8A6F-AF77-13B35DFEE420}"/>
                  </a:ext>
                </a:extLst>
              </p:cNvPr>
              <p:cNvSpPr/>
              <p:nvPr/>
            </p:nvSpPr>
            <p:spPr>
              <a:xfrm rot="13098133">
                <a:off x="2718996" y="6659264"/>
                <a:ext cx="7809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BA441A2-E0AA-A97F-1A0C-35F0B744DFFF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8F6659-7A8F-878B-8474-B94891BD3BC2}"/>
              </a:ext>
            </a:extLst>
          </p:cNvPr>
          <p:cNvGrpSpPr/>
          <p:nvPr/>
        </p:nvGrpSpPr>
        <p:grpSpPr>
          <a:xfrm>
            <a:off x="463286" y="914386"/>
            <a:ext cx="3318310" cy="526087"/>
            <a:chOff x="8690348" y="3114508"/>
            <a:chExt cx="3318310" cy="52608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DC485F8-5FD8-C785-9C5E-0760491486FB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168676B-39AB-8664-B414-9EE9104D78D7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50" name="Rectangle: Single Corner Rounded 49">
                <a:extLst>
                  <a:ext uri="{FF2B5EF4-FFF2-40B4-BE49-F238E27FC236}">
                    <a16:creationId xmlns:a16="http://schemas.microsoft.com/office/drawing/2014/main" id="{942C4E6A-0D85-6D53-F1BA-B893C2DC7107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; Separators or Terminators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7E0DEA3-9E44-788E-BC13-7ED57B316D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E15EF67-8768-F934-7133-D627F1243F27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3D145CA-D6D0-DF0B-224E-B004DB6C8A74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39032EE6-2724-90A8-3F7E-B51F6C48AD37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62" name="Rectangle: Single Corner Rounded 61">
            <a:extLst>
              <a:ext uri="{FF2B5EF4-FFF2-40B4-BE49-F238E27FC236}">
                <a16:creationId xmlns:a16="http://schemas.microsoft.com/office/drawing/2014/main" id="{F8D8EC24-BFED-BEFE-25FD-089B5DE37880}"/>
              </a:ext>
            </a:extLst>
          </p:cNvPr>
          <p:cNvSpPr/>
          <p:nvPr/>
        </p:nvSpPr>
        <p:spPr>
          <a:xfrm>
            <a:off x="285305" y="1372100"/>
            <a:ext cx="3794211" cy="68365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; separates statements but only if on the same line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let x = 1; let y = 2        versus   	let x = 1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                                                        	let y = 2</a:t>
            </a:r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DC90C410-6F23-43F2-830E-FCE07CB55B24}"/>
              </a:ext>
            </a:extLst>
          </p:cNvPr>
          <p:cNvSpPr/>
          <p:nvPr/>
        </p:nvSpPr>
        <p:spPr>
          <a:xfrm>
            <a:off x="8125243" y="3225421"/>
            <a:ext cx="3135086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"let if constant"	let x = 1</a:t>
            </a:r>
            <a:br>
              <a:rPr lang="en-CA" sz="1200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</a:rPr>
              <a:t>"var if changeable"	var x: Int = 10</a:t>
            </a:r>
          </a:p>
          <a:p>
            <a:r>
              <a:rPr lang="en-CA" sz="1200" dirty="0">
                <a:solidFill>
                  <a:schemeClr val="tx1"/>
                </a:solidFill>
              </a:rPr>
              <a:t>  	Must have initial value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84C4A0D-C069-42A2-B3AD-738AB855230A}"/>
              </a:ext>
            </a:extLst>
          </p:cNvPr>
          <p:cNvGrpSpPr/>
          <p:nvPr/>
        </p:nvGrpSpPr>
        <p:grpSpPr>
          <a:xfrm>
            <a:off x="8116357" y="2648587"/>
            <a:ext cx="3341782" cy="559674"/>
            <a:chOff x="1073323" y="5852826"/>
            <a:chExt cx="3341782" cy="55967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451D506-2DA2-413A-9D22-EB5A20B4F6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B752D5F5-50D7-4544-863E-8701B71C76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8A0709B4-A7CC-4C1B-8C92-AD9CEC7D6B83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39AB2E19-BB6A-49A1-829B-2732E348EBB5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6E2C29-E787-4A54-BD08-6484EB25F44C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5D337AD-A123-4BAE-9DBF-169F7E231161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Rectangle: Single Corner Rounded 101">
              <a:extLst>
                <a:ext uri="{FF2B5EF4-FFF2-40B4-BE49-F238E27FC236}">
                  <a16:creationId xmlns:a16="http://schemas.microsoft.com/office/drawing/2014/main" id="{7E5C8C1D-E9FA-4913-848C-07A374293F2B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Declaring Variables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911703D-CFCE-457B-877F-CA64E50353D8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66E74E4-C2F3-4E54-AC55-38A301CBD8BF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13DF1E4-4BC4-496C-954C-E131F97AD885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F99AD73E-8112-4FCC-BA7E-9B97FF94833C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E53E01-021E-43E1-64B9-EBC36ECDC943}"/>
              </a:ext>
            </a:extLst>
          </p:cNvPr>
          <p:cNvGrpSpPr/>
          <p:nvPr/>
        </p:nvGrpSpPr>
        <p:grpSpPr>
          <a:xfrm>
            <a:off x="422115" y="4142772"/>
            <a:ext cx="3318310" cy="526087"/>
            <a:chOff x="8690348" y="3114508"/>
            <a:chExt cx="3318310" cy="526087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054A141-82DB-8CD0-EDD0-244E5791BA6D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0000A28-C0F1-7730-12D3-CD438C089CEE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69" name="Rectangle: Single Corner Rounded 68">
                <a:extLst>
                  <a:ext uri="{FF2B5EF4-FFF2-40B4-BE49-F238E27FC236}">
                    <a16:creationId xmlns:a16="http://schemas.microsoft.com/office/drawing/2014/main" id="{0BF484F9-4942-071B-3AC6-2E6826CEF8E0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Comments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A752F73-CE49-04D3-3760-31E47BE4C1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386ED11B-A3DA-692C-EB51-1CEF1E7EE75D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73CEAE3-DAA1-28EB-AA31-9DAA97E01B36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B347651F-271A-E519-7335-F1E0398585CC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75" name="Rectangle: Single Corner Rounded 74">
            <a:extLst>
              <a:ext uri="{FF2B5EF4-FFF2-40B4-BE49-F238E27FC236}">
                <a16:creationId xmlns:a16="http://schemas.microsoft.com/office/drawing/2014/main" id="{FFA94EFC-F1AA-502D-7094-2B95B82145E2}"/>
              </a:ext>
            </a:extLst>
          </p:cNvPr>
          <p:cNvSpPr/>
          <p:nvPr/>
        </p:nvSpPr>
        <p:spPr>
          <a:xfrm>
            <a:off x="421696" y="4552161"/>
            <a:ext cx="3995803" cy="493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CA" sz="1200" dirty="0">
                <a:solidFill>
                  <a:schemeClr val="tx1"/>
                </a:solidFill>
              </a:rPr>
              <a:t>++ style; e.g. /* Like this */ or //This.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E19620-5904-9C75-851A-1FF39DE88F50}"/>
              </a:ext>
            </a:extLst>
          </p:cNvPr>
          <p:cNvGrpSpPr/>
          <p:nvPr/>
        </p:nvGrpSpPr>
        <p:grpSpPr>
          <a:xfrm>
            <a:off x="4035585" y="4189954"/>
            <a:ext cx="3889813" cy="526087"/>
            <a:chOff x="8118845" y="3114508"/>
            <a:chExt cx="3889813" cy="526087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C528FAC6-A891-66C4-9559-C73F2CF59C82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2D752D9-8B51-B05D-8389-C3BF2008A670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81" name="Rectangle: Single Corner Rounded 80">
                <a:extLst>
                  <a:ext uri="{FF2B5EF4-FFF2-40B4-BE49-F238E27FC236}">
                    <a16:creationId xmlns:a16="http://schemas.microsoft.com/office/drawing/2014/main" id="{515225F2-8E16-C451-6BD3-3447D7D7A1CE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Boolean Operators</a:t>
                </a:r>
                <a:endParaRPr lang="en-CA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D68E4CC-D42E-9377-C5DD-89B6CB1B789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7C12B25-D54F-CD62-D1AF-0307E6D6BF55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B9486F0-7D3F-F34C-0B1A-5E5403E1F334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4318AC10-C916-39FD-1C81-805B4027CF14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86" name="Rectangle: Single Corner Rounded 85">
            <a:extLst>
              <a:ext uri="{FF2B5EF4-FFF2-40B4-BE49-F238E27FC236}">
                <a16:creationId xmlns:a16="http://schemas.microsoft.com/office/drawing/2014/main" id="{A2CE58EF-8347-D463-D246-152D1D45A906}"/>
              </a:ext>
            </a:extLst>
          </p:cNvPr>
          <p:cNvSpPr/>
          <p:nvPr/>
        </p:nvSpPr>
        <p:spPr>
          <a:xfrm>
            <a:off x="4482339" y="4641380"/>
            <a:ext cx="3135086" cy="501990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Like C++; i.e. = != ! &amp;&amp; ||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E1ABA6B-5AFC-9A9C-9054-0E69371327CF}"/>
              </a:ext>
            </a:extLst>
          </p:cNvPr>
          <p:cNvGrpSpPr/>
          <p:nvPr/>
        </p:nvGrpSpPr>
        <p:grpSpPr>
          <a:xfrm>
            <a:off x="8019341" y="5396521"/>
            <a:ext cx="3928442" cy="2476522"/>
            <a:chOff x="433651" y="5319668"/>
            <a:chExt cx="3928442" cy="247652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C1F2E7-B7F6-CD08-ABC7-B1AD85726F1B}"/>
                </a:ext>
              </a:extLst>
            </p:cNvPr>
            <p:cNvGrpSpPr/>
            <p:nvPr/>
          </p:nvGrpSpPr>
          <p:grpSpPr>
            <a:xfrm>
              <a:off x="472280" y="5319668"/>
              <a:ext cx="3889813" cy="526087"/>
              <a:chOff x="8118845" y="3114508"/>
              <a:chExt cx="3889813" cy="526087"/>
            </a:xfrm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15483A90-7D42-E322-17F7-0F500F2E5A07}"/>
                  </a:ext>
                </a:extLst>
              </p:cNvPr>
              <p:cNvSpPr/>
              <p:nvPr/>
            </p:nvSpPr>
            <p:spPr>
              <a:xfrm rot="5400000">
                <a:off x="11725991" y="3198653"/>
                <a:ext cx="366812" cy="198522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97F37BBA-EF86-788B-0C29-E69D14F59D7B}"/>
                  </a:ext>
                </a:extLst>
              </p:cNvPr>
              <p:cNvGrpSpPr/>
              <p:nvPr/>
            </p:nvGrpSpPr>
            <p:grpSpPr>
              <a:xfrm>
                <a:off x="8118845" y="3123090"/>
                <a:ext cx="3776177" cy="517505"/>
                <a:chOff x="6304989" y="7060485"/>
                <a:chExt cx="3776177" cy="517505"/>
              </a:xfrm>
            </p:grpSpPr>
            <p:sp>
              <p:nvSpPr>
                <p:cNvPr id="123" name="Rectangle: Single Corner Rounded 122">
                  <a:extLst>
                    <a:ext uri="{FF2B5EF4-FFF2-40B4-BE49-F238E27FC236}">
                      <a16:creationId xmlns:a16="http://schemas.microsoft.com/office/drawing/2014/main" id="{A61924D3-3967-51B0-7DCB-27CBE7059D84}"/>
                    </a:ext>
                  </a:extLst>
                </p:cNvPr>
                <p:cNvSpPr/>
                <p:nvPr/>
              </p:nvSpPr>
              <p:spPr>
                <a:xfrm>
                  <a:off x="6306702" y="7060485"/>
                  <a:ext cx="3702726" cy="361620"/>
                </a:xfrm>
                <a:prstGeom prst="round1Rect">
                  <a:avLst>
                    <a:gd name="adj" fmla="val 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Labelled breaks and continues</a:t>
                  </a: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C99C87F-733D-FA08-5248-D25FE2369D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350726">
                  <a:off x="9651253" y="7081086"/>
                  <a:ext cx="429913" cy="496904"/>
                  <a:chOff x="2483589" y="6586548"/>
                  <a:chExt cx="457514" cy="528806"/>
                </a:xfrm>
                <a:solidFill>
                  <a:schemeClr val="bg1"/>
                </a:solidFill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5258C763-24AC-825B-0DA4-CE105EC9CF01}"/>
                      </a:ext>
                    </a:extLst>
                  </p:cNvPr>
                  <p:cNvSpPr/>
                  <p:nvPr/>
                </p:nvSpPr>
                <p:spPr>
                  <a:xfrm rot="18480000">
                    <a:off x="2665266" y="6404871"/>
                    <a:ext cx="94160" cy="45751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A90504FF-A274-5DDA-098A-5399B251AF87}"/>
                      </a:ext>
                    </a:extLst>
                  </p:cNvPr>
                  <p:cNvSpPr/>
                  <p:nvPr/>
                </p:nvSpPr>
                <p:spPr>
                  <a:xfrm rot="13098133">
                    <a:off x="2690318" y="6657840"/>
                    <a:ext cx="94160" cy="45751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125" name="Isosceles Triangle 124">
                  <a:extLst>
                    <a:ext uri="{FF2B5EF4-FFF2-40B4-BE49-F238E27FC236}">
                      <a16:creationId xmlns:a16="http://schemas.microsoft.com/office/drawing/2014/main" id="{4E0DBA78-3F20-5334-67DC-F3BA0D711317}"/>
                    </a:ext>
                  </a:extLst>
                </p:cNvPr>
                <p:cNvSpPr/>
                <p:nvPr/>
              </p:nvSpPr>
              <p:spPr>
                <a:xfrm rot="5400000">
                  <a:off x="6220844" y="7145477"/>
                  <a:ext cx="366811" cy="19852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</p:grpSp>
        <p:sp>
          <p:nvSpPr>
            <p:cNvPr id="130" name="Rectangle 3">
              <a:extLst>
                <a:ext uri="{FF2B5EF4-FFF2-40B4-BE49-F238E27FC236}">
                  <a16:creationId xmlns:a16="http://schemas.microsoft.com/office/drawing/2014/main" id="{75313D72-892F-8EAE-5A3F-5811EEC41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51" y="5958122"/>
              <a:ext cx="3894931" cy="183806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defTabSz="361950">
                <a:lnSpc>
                  <a:spcPct val="90000"/>
                </a:lnSpc>
                <a:spcBef>
                  <a:spcPct val="30000"/>
                </a:spcBef>
                <a:buClr>
                  <a:schemeClr val="tx1"/>
                </a:buClr>
                <a:buSzPct val="100000"/>
                <a:defRPr/>
              </a:pP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outerloop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: for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i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 in 1...3 { 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	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innerloop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: for j in 1...3 {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		if j == 2 {continue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outerloop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} 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		if j == 2 {break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outerloop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} 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		print("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i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 = \(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effectLst/>
                  <a:latin typeface="Arial Unicode MS"/>
                  <a:ea typeface="Droid Sans Mono"/>
                </a:rPr>
                <a:t>i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), j = \(j)")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	}</a:t>
              </a:r>
              <a:b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</a:b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  <a:ea typeface="Droid Sans Mono"/>
                </a:rPr>
                <a:t>}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effectLst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3" name="Rectangle 3">
            <a:extLst>
              <a:ext uri="{FF2B5EF4-FFF2-40B4-BE49-F238E27FC236}">
                <a16:creationId xmlns:a16="http://schemas.microsoft.com/office/drawing/2014/main" id="{30C49BB2-1B20-A00D-4AEA-247373A4B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9" y="5698870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var test: String?</a:t>
            </a:r>
          </a:p>
        </p:txBody>
      </p:sp>
      <p:sp>
        <p:nvSpPr>
          <p:cNvPr id="154" name="Rectangle 3">
            <a:extLst>
              <a:ext uri="{FF2B5EF4-FFF2-40B4-BE49-F238E27FC236}">
                <a16:creationId xmlns:a16="http://schemas.microsoft.com/office/drawing/2014/main" id="{2E3D2D24-9C2C-FF7E-6732-C7DDEF3B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91" y="5698870"/>
            <a:ext cx="3416161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Declare with the optional indicator</a:t>
            </a: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985B36FE-E83A-F43D-D16E-E0CF2A47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399" y="6127732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test = "Hello"</a:t>
            </a:r>
          </a:p>
        </p:txBody>
      </p:sp>
      <p:sp>
        <p:nvSpPr>
          <p:cNvPr id="156" name="Rectangle 3">
            <a:extLst>
              <a:ext uri="{FF2B5EF4-FFF2-40B4-BE49-F238E27FC236}">
                <a16:creationId xmlns:a16="http://schemas.microsoft.com/office/drawing/2014/main" id="{7FC7140D-A73B-0B85-E98D-98D920FE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41" y="6160645"/>
            <a:ext cx="3405742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Given it a non-nil value</a:t>
            </a:r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92723C38-BC16-BCA5-86AC-5952E080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924" y="6574143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let x = test</a:t>
            </a:r>
          </a:p>
        </p:txBody>
      </p:sp>
      <p:sp>
        <p:nvSpPr>
          <p:cNvPr id="158" name="Rectangle 3">
            <a:extLst>
              <a:ext uri="{FF2B5EF4-FFF2-40B4-BE49-F238E27FC236}">
                <a16:creationId xmlns:a16="http://schemas.microsoft.com/office/drawing/2014/main" id="{46145C6E-BDDE-DF5F-6915-D24BA66D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66" y="6607057"/>
            <a:ext cx="3416161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But you can't use it in the normal way</a:t>
            </a:r>
          </a:p>
        </p:txBody>
      </p:sp>
      <p:sp>
        <p:nvSpPr>
          <p:cNvPr id="159" name="Rectangle 3">
            <a:extLst>
              <a:ext uri="{FF2B5EF4-FFF2-40B4-BE49-F238E27FC236}">
                <a16:creationId xmlns:a16="http://schemas.microsoft.com/office/drawing/2014/main" id="{5A6B88F3-E71E-59FA-7980-75E67E92C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76" y="6559215"/>
            <a:ext cx="1709738" cy="3145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solidFill>
                  <a:schemeClr val="bg1"/>
                </a:solidFill>
                <a:latin typeface="+mn-lt"/>
              </a:rPr>
              <a:t>Not allowed</a:t>
            </a:r>
          </a:p>
        </p:txBody>
      </p:sp>
      <p:sp>
        <p:nvSpPr>
          <p:cNvPr id="160" name="Rectangle 3">
            <a:extLst>
              <a:ext uri="{FF2B5EF4-FFF2-40B4-BE49-F238E27FC236}">
                <a16:creationId xmlns:a16="http://schemas.microsoft.com/office/drawing/2014/main" id="{3324ED94-F4C3-25D7-5B22-24A48507D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924" y="6982759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let x = test!</a:t>
            </a:r>
          </a:p>
        </p:txBody>
      </p:sp>
      <p:sp>
        <p:nvSpPr>
          <p:cNvPr id="161" name="Rectangle 3">
            <a:extLst>
              <a:ext uri="{FF2B5EF4-FFF2-40B4-BE49-F238E27FC236}">
                <a16:creationId xmlns:a16="http://schemas.microsoft.com/office/drawing/2014/main" id="{A36ECB69-1262-24C1-1E92-94F54EA4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66" y="7015673"/>
            <a:ext cx="2524125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One way (</a:t>
            </a:r>
            <a:r>
              <a:rPr lang="en-US" sz="1600" b="1" kern="0" dirty="0">
                <a:highlight>
                  <a:srgbClr val="00FF00"/>
                </a:highlight>
                <a:latin typeface="+mn-lt"/>
              </a:rPr>
              <a:t>unsafe unwrap</a:t>
            </a:r>
            <a:r>
              <a:rPr lang="en-US" sz="1600" b="1" kern="0" dirty="0">
                <a:latin typeface="+mn-lt"/>
              </a:rPr>
              <a:t>)</a:t>
            </a: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639FAC5B-F4DD-690A-FB68-DD5AFF4F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76" y="6967831"/>
            <a:ext cx="1709738" cy="3145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solidFill>
                  <a:schemeClr val="bg1"/>
                </a:solidFill>
                <a:latin typeface="+mn-lt"/>
              </a:rPr>
              <a:t>crashes if nil</a:t>
            </a:r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F7EBB089-9354-AA7E-69E6-CE6E1E00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449" y="7330247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If let x = test! {…}</a:t>
            </a:r>
          </a:p>
        </p:txBody>
      </p:sp>
      <p:sp>
        <p:nvSpPr>
          <p:cNvPr id="169" name="Rectangle 3">
            <a:extLst>
              <a:ext uri="{FF2B5EF4-FFF2-40B4-BE49-F238E27FC236}">
                <a16:creationId xmlns:a16="http://schemas.microsoft.com/office/drawing/2014/main" id="{20ACDE69-DA28-150C-0038-CBD6E4FD7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91" y="7363160"/>
            <a:ext cx="3424792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Another way (</a:t>
            </a:r>
            <a:r>
              <a:rPr lang="en-US" sz="1600" b="1" kern="0" dirty="0">
                <a:highlight>
                  <a:srgbClr val="00FF00"/>
                </a:highlight>
                <a:latin typeface="+mn-lt"/>
              </a:rPr>
              <a:t>safe unwrap</a:t>
            </a:r>
            <a:r>
              <a:rPr lang="en-US" sz="1600" b="1" kern="0" dirty="0">
                <a:latin typeface="+mn-lt"/>
              </a:rPr>
              <a:t>)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4A2317B1-DF71-F037-DBE5-D3BF0C74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76" y="7330247"/>
            <a:ext cx="1709738" cy="3145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solidFill>
                  <a:schemeClr val="bg1"/>
                </a:solidFill>
                <a:latin typeface="+mn-lt"/>
              </a:rPr>
              <a:t>runs if not nil</a:t>
            </a: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1C073A04-60BB-FC33-190E-E1A7F3D1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66" y="7744611"/>
            <a:ext cx="3387586" cy="314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Another way (</a:t>
            </a:r>
            <a:r>
              <a:rPr lang="en-US" sz="1600" b="1" kern="0" dirty="0">
                <a:highlight>
                  <a:srgbClr val="00FF00"/>
                </a:highlight>
                <a:latin typeface="+mn-lt"/>
              </a:rPr>
              <a:t>default unwrap</a:t>
            </a:r>
            <a:r>
              <a:rPr lang="en-US" sz="1600" b="1" kern="0" dirty="0">
                <a:latin typeface="+mn-lt"/>
              </a:rPr>
              <a:t>)</a:t>
            </a:r>
          </a:p>
        </p:txBody>
      </p:sp>
      <p:sp>
        <p:nvSpPr>
          <p:cNvPr id="172" name="Rectangle 3">
            <a:extLst>
              <a:ext uri="{FF2B5EF4-FFF2-40B4-BE49-F238E27FC236}">
                <a16:creationId xmlns:a16="http://schemas.microsoft.com/office/drawing/2014/main" id="{BBC29672-1DCE-BA5B-E145-5656338D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449" y="7744611"/>
            <a:ext cx="2105025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latin typeface="+mn-lt"/>
              </a:rPr>
              <a:t>let x = test! ?? "oh"</a:t>
            </a:r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BA02BF8A-C4F4-F353-AE7F-A52CE5CA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101" y="7729683"/>
            <a:ext cx="1709738" cy="314574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600" b="1" kern="0" dirty="0">
                <a:solidFill>
                  <a:schemeClr val="bg1"/>
                </a:solidFill>
                <a:latin typeface="+mn-lt"/>
              </a:rPr>
              <a:t>Uses "oh" if nil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E378B9C-3B7C-A0C5-33A1-58E3255E7FEE}"/>
              </a:ext>
            </a:extLst>
          </p:cNvPr>
          <p:cNvGrpSpPr/>
          <p:nvPr/>
        </p:nvGrpSpPr>
        <p:grpSpPr>
          <a:xfrm>
            <a:off x="2547682" y="5168689"/>
            <a:ext cx="3318310" cy="526087"/>
            <a:chOff x="8690348" y="3114508"/>
            <a:chExt cx="3318310" cy="526087"/>
          </a:xfrm>
        </p:grpSpPr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A786323A-62E6-5BB5-D72D-C76A7CD74986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2CF64A05-13EE-A721-A21E-0B48A7E0C040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77" name="Rectangle: Single Corner Rounded 176">
                <a:extLst>
                  <a:ext uri="{FF2B5EF4-FFF2-40B4-BE49-F238E27FC236}">
                    <a16:creationId xmlns:a16="http://schemas.microsoft.com/office/drawing/2014/main" id="{BB2F570C-522C-6333-2FF1-ECF59896C97B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Nil Frigging</a:t>
                </a:r>
              </a:p>
            </p:txBody>
          </p: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9209DDFF-3C25-85C7-C2DF-DE64477DC06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A6CE558-1CEF-1116-888B-D0C41D2B22FF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784055B-D5D3-D3CD-2E3C-B8B910D71707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41D7BFA4-E74B-BCFA-D5AC-4627418842F9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3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211854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Swift Cheat Sheet and Quick Reference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791791" y="9625063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8F6659-7A8F-878B-8474-B94891BD3BC2}"/>
              </a:ext>
            </a:extLst>
          </p:cNvPr>
          <p:cNvGrpSpPr/>
          <p:nvPr/>
        </p:nvGrpSpPr>
        <p:grpSpPr>
          <a:xfrm>
            <a:off x="463286" y="914386"/>
            <a:ext cx="3318310" cy="526087"/>
            <a:chOff x="8690348" y="3114508"/>
            <a:chExt cx="3318310" cy="52608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DC485F8-5FD8-C785-9C5E-0760491486FB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168676B-39AB-8664-B414-9EE9104D78D7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50" name="Rectangle: Single Corner Rounded 49">
                <a:extLst>
                  <a:ext uri="{FF2B5EF4-FFF2-40B4-BE49-F238E27FC236}">
                    <a16:creationId xmlns:a16="http://schemas.microsoft.com/office/drawing/2014/main" id="{942C4E6A-0D85-6D53-F1BA-B893C2DC7107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Type Testing: is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7E0DEA3-9E44-788E-BC13-7ED57B316DA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E15EF67-8768-F934-7133-D627F1243F27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33D145CA-D6D0-DF0B-224E-B004DB6C8A74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39032EE6-2724-90A8-3F7E-B51F6C48AD37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FB8DAF-A407-8084-857D-DD78EE4EA605}"/>
              </a:ext>
            </a:extLst>
          </p:cNvPr>
          <p:cNvGrpSpPr/>
          <p:nvPr/>
        </p:nvGrpSpPr>
        <p:grpSpPr>
          <a:xfrm>
            <a:off x="4688029" y="914386"/>
            <a:ext cx="3318310" cy="526087"/>
            <a:chOff x="8690348" y="3114508"/>
            <a:chExt cx="3318310" cy="52608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48EE86C-9083-AAAC-4967-3050FE044A77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B026CB-FC58-EF51-974D-2D2173D7E787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54" name="Rectangle: Single Corner Rounded 53">
                <a:extLst>
                  <a:ext uri="{FF2B5EF4-FFF2-40B4-BE49-F238E27FC236}">
                    <a16:creationId xmlns:a16="http://schemas.microsoft.com/office/drawing/2014/main" id="{6DBAE94A-69F1-1460-61F6-72335297B404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Down/Up Casting: as, as?, as!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70C128F-D648-256B-D8E4-10584DB756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C709520-7146-DFB9-1924-2EFB93181041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A08B1E-4107-DD5E-10AA-5A855EE6B676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9F28390A-A5D6-3D43-82D5-7269A1AC56B1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60" name="Rectangle: Single Corner Rounded 59">
            <a:extLst>
              <a:ext uri="{FF2B5EF4-FFF2-40B4-BE49-F238E27FC236}">
                <a16:creationId xmlns:a16="http://schemas.microsoft.com/office/drawing/2014/main" id="{AA5BCF0C-5386-FC71-1564-4E59BD584896}"/>
              </a:ext>
            </a:extLst>
          </p:cNvPr>
          <p:cNvSpPr/>
          <p:nvPr/>
        </p:nvSpPr>
        <p:spPr>
          <a:xfrm>
            <a:off x="4510048" y="1372100"/>
            <a:ext cx="3794211" cy="68365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Use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as</a:t>
            </a:r>
            <a:r>
              <a:rPr lang="en-CA" sz="1200" dirty="0">
                <a:solidFill>
                  <a:schemeClr val="tx1"/>
                </a:solidFill>
              </a:rPr>
              <a:t> for </a:t>
            </a:r>
            <a:r>
              <a:rPr lang="en-CA" sz="1200" dirty="0" err="1">
                <a:solidFill>
                  <a:schemeClr val="tx1"/>
                </a:solidFill>
              </a:rPr>
              <a:t>downcasting</a:t>
            </a:r>
            <a:r>
              <a:rPr lang="en-CA" sz="1200" dirty="0">
                <a:solidFill>
                  <a:schemeClr val="tx1"/>
                </a:solidFill>
              </a:rPr>
              <a:t> and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as?</a:t>
            </a:r>
            <a:r>
              <a:rPr lang="en-CA" sz="1200" dirty="0">
                <a:solidFill>
                  <a:schemeClr val="tx1"/>
                </a:solidFill>
              </a:rPr>
              <a:t> OR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as!</a:t>
            </a:r>
            <a:r>
              <a:rPr lang="en-CA" sz="1200" dirty="0">
                <a:solidFill>
                  <a:schemeClr val="tx1"/>
                </a:solidFill>
              </a:rPr>
              <a:t> for upcasting</a:t>
            </a: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A76F95DF-DB76-7246-0DDB-76C32F39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04" y="1431304"/>
            <a:ext cx="2779892" cy="81317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let x: Any? = 2024 //Versus Any</a:t>
            </a:r>
          </a:p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if x == nil {…code…} //Not legal for Any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if x is Int {…code…}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if x is String {…code…}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AA01A4E-E859-C072-41D8-2C1E4851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339" y="1934087"/>
            <a:ext cx="3002822" cy="75777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let x: Any? = 2024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if let y = x? {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	//y accessible here as a non-nil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}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DE66C314-B89A-0735-AA77-B32CF9B58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247" y="2793460"/>
            <a:ext cx="3002822" cy="64697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let x: Any? = 2024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guard let y = x? else {</a:t>
            </a:r>
            <a:r>
              <a:rPr lang="en-US" sz="1200" b="1" kern="0" dirty="0" err="1">
                <a:latin typeface="+mn-lt"/>
              </a:rPr>
              <a:t>fatalError</a:t>
            </a:r>
            <a:r>
              <a:rPr lang="en-US" sz="1200" b="1" kern="0" dirty="0">
                <a:latin typeface="+mn-lt"/>
              </a:rPr>
              <a:t> ("y is nil")}</a:t>
            </a:r>
          </a:p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//y accessible here as a non-nil</a:t>
            </a: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CE0B6297-433C-C998-4FF8-57671E60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023" y="1919949"/>
            <a:ext cx="3002822" cy="4253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var x: Dog = Dog () //an Animal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let y = x </a:t>
            </a: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as</a:t>
            </a:r>
            <a:r>
              <a:rPr lang="en-US" sz="1200" b="1" kern="0" dirty="0">
                <a:latin typeface="+mn-lt"/>
              </a:rPr>
              <a:t> Animal</a:t>
            </a:r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DAFDAA44-5CAF-D237-5CF5-58BF6059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023" y="2641914"/>
            <a:ext cx="3002822" cy="131177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let x: Dog = Dog () //an Animal</a:t>
            </a:r>
            <a:br>
              <a:rPr lang="en-US" sz="1200" b="1" kern="0" dirty="0">
                <a:highlight>
                  <a:srgbClr val="00FF00"/>
                </a:highlight>
                <a:latin typeface="+mn-lt"/>
              </a:rPr>
            </a:b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if let</a:t>
            </a:r>
            <a:r>
              <a:rPr lang="en-US" sz="1200" b="1" kern="0" dirty="0">
                <a:latin typeface="+mn-lt"/>
              </a:rPr>
              <a:t> 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y</a:t>
            </a:r>
            <a:r>
              <a:rPr lang="en-US" sz="1200" b="1" kern="0" dirty="0">
                <a:latin typeface="+mn-lt"/>
              </a:rPr>
              <a:t> = x </a:t>
            </a: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as?</a:t>
            </a:r>
            <a:r>
              <a:rPr lang="en-US" sz="1200" b="1" kern="0" dirty="0">
                <a:latin typeface="+mn-lt"/>
              </a:rPr>
              <a:t> Animal {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	print ("\(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y</a:t>
            </a:r>
            <a:r>
              <a:rPr lang="en-US" sz="1200" b="1" kern="0" dirty="0">
                <a:latin typeface="+mn-lt"/>
              </a:rPr>
              <a:t>) is an animal and not nil")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} </a:t>
            </a:r>
          </a:p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if let</a:t>
            </a:r>
            <a:r>
              <a:rPr lang="en-US" sz="1200" b="1" kern="0" dirty="0">
                <a:latin typeface="+mn-lt"/>
              </a:rPr>
              <a:t> 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y</a:t>
            </a:r>
            <a:r>
              <a:rPr lang="en-US" sz="1200" b="1" kern="0" dirty="0">
                <a:latin typeface="+mn-lt"/>
              </a:rPr>
              <a:t> = x </a:t>
            </a: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as!</a:t>
            </a:r>
            <a:r>
              <a:rPr lang="en-US" sz="1200" b="1" kern="0" dirty="0">
                <a:latin typeface="+mn-lt"/>
              </a:rPr>
              <a:t> Animal {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	print ("\(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y</a:t>
            </a:r>
            <a:r>
              <a:rPr lang="en-US" sz="1200" b="1" kern="0" dirty="0">
                <a:latin typeface="+mn-lt"/>
              </a:rPr>
              <a:t>) is an animal or crashes")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}</a:t>
            </a:r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9BCE37C4-678B-83CD-F110-120199A1F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936" y="4386360"/>
            <a:ext cx="3011817" cy="75777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defTabSz="3619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let x: Dog = Dog () //an Anima</a:t>
            </a: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l</a:t>
            </a:r>
            <a:br>
              <a:rPr lang="en-US" sz="1200" b="1" kern="0" dirty="0">
                <a:highlight>
                  <a:srgbClr val="00FF00"/>
                </a:highlight>
                <a:latin typeface="+mn-lt"/>
              </a:rPr>
            </a:b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if let</a:t>
            </a:r>
            <a:r>
              <a:rPr lang="en-US" sz="1200" b="1" kern="0" dirty="0">
                <a:latin typeface="+mn-lt"/>
              </a:rPr>
              <a:t> 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x</a:t>
            </a:r>
            <a:r>
              <a:rPr lang="en-US" sz="1200" b="1" kern="0" dirty="0">
                <a:latin typeface="+mn-lt"/>
              </a:rPr>
              <a:t> = </a:t>
            </a:r>
            <a:r>
              <a:rPr lang="en-US" sz="1200" b="1" kern="0" dirty="0">
                <a:highlight>
                  <a:srgbClr val="00FF00"/>
                </a:highlight>
                <a:latin typeface="+mn-lt"/>
              </a:rPr>
              <a:t>x as?</a:t>
            </a:r>
            <a:r>
              <a:rPr lang="en-US" sz="1200" b="1" kern="0" dirty="0">
                <a:latin typeface="+mn-lt"/>
              </a:rPr>
              <a:t> Animal {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	print ("\(</a:t>
            </a:r>
            <a:r>
              <a:rPr lang="en-US" sz="1200" b="1" kern="0" dirty="0">
                <a:highlight>
                  <a:srgbClr val="FF00FF"/>
                </a:highlight>
                <a:latin typeface="+mn-lt"/>
              </a:rPr>
              <a:t>x</a:t>
            </a:r>
            <a:r>
              <a:rPr lang="en-US" sz="1200" b="1" kern="0" dirty="0">
                <a:latin typeface="+mn-lt"/>
              </a:rPr>
              <a:t>) is an animal and not nil")</a:t>
            </a:r>
            <a:br>
              <a:rPr lang="en-US" sz="1200" b="1" kern="0" dirty="0">
                <a:latin typeface="+mn-lt"/>
              </a:rPr>
            </a:br>
            <a:r>
              <a:rPr lang="en-US" sz="1200" b="1" kern="0" dirty="0">
                <a:latin typeface="+mn-lt"/>
              </a:rPr>
              <a:t>} </a:t>
            </a:r>
          </a:p>
        </p:txBody>
      </p:sp>
      <p:sp>
        <p:nvSpPr>
          <p:cNvPr id="98" name="Rectangle 3">
            <a:extLst>
              <a:ext uri="{FF2B5EF4-FFF2-40B4-BE49-F238E27FC236}">
                <a16:creationId xmlns:a16="http://schemas.microsoft.com/office/drawing/2014/main" id="{302AFA19-C903-75FB-67AB-FE112D509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682" y="4110986"/>
            <a:ext cx="1994324" cy="2591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latin typeface="+mn-lt"/>
              </a:rPr>
              <a:t>can rename y to x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E986252-F681-D12A-9545-1786F94A7539}"/>
              </a:ext>
            </a:extLst>
          </p:cNvPr>
          <p:cNvGrpSpPr/>
          <p:nvPr/>
        </p:nvGrpSpPr>
        <p:grpSpPr>
          <a:xfrm>
            <a:off x="8532345" y="914386"/>
            <a:ext cx="3318310" cy="526087"/>
            <a:chOff x="8690348" y="3114508"/>
            <a:chExt cx="3318310" cy="526087"/>
          </a:xfrm>
        </p:grpSpPr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CC55DF9A-F299-753E-0339-6D67E165126D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D0C29AE3-3F97-D48F-3DA1-DEDCBF47ECF5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31" name="Rectangle: Single Corner Rounded 130">
                <a:extLst>
                  <a:ext uri="{FF2B5EF4-FFF2-40B4-BE49-F238E27FC236}">
                    <a16:creationId xmlns:a16="http://schemas.microsoft.com/office/drawing/2014/main" id="{3CBD6881-D660-1457-9F7B-42657965BD38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if/let Versus if/guard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59152A0-814B-5FE2-4C4E-186E7B4FAD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2C60A032-59A2-1675-BEE2-25FDD3E096A7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694A9EA7-4607-887F-F596-FAAD8DB62BAC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81B761F7-996D-E949-87FD-BDA25298B568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AE0470AA-66BD-2A1E-0FF7-02A55EA0BB7D}"/>
              </a:ext>
            </a:extLst>
          </p:cNvPr>
          <p:cNvSpPr/>
          <p:nvPr/>
        </p:nvSpPr>
        <p:spPr>
          <a:xfrm>
            <a:off x="8532344" y="1387524"/>
            <a:ext cx="3794211" cy="683659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y accessible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INSIDE if true-part</a:t>
            </a:r>
            <a:r>
              <a:rPr lang="en-CA" sz="1200" dirty="0">
                <a:solidFill>
                  <a:schemeClr val="tx1"/>
                </a:solidFill>
              </a:rPr>
              <a:t> or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OUTSIDE guard</a:t>
            </a:r>
          </a:p>
        </p:txBody>
      </p: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11EF0F61-4310-451E-0B47-7C6C95D503A8}"/>
              </a:ext>
            </a:extLst>
          </p:cNvPr>
          <p:cNvSpPr txBox="1">
            <a:spLocks/>
          </p:cNvSpPr>
          <p:nvPr/>
        </p:nvSpPr>
        <p:spPr>
          <a:xfrm>
            <a:off x="561029" y="3115551"/>
            <a:ext cx="3662395" cy="9233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147206" rtl="0" eaLnBrk="1" latinLnBrk="0" hangingPunct="1">
              <a:lnSpc>
                <a:spcPct val="90000"/>
              </a:lnSpc>
              <a:spcBef>
                <a:spcPts val="1255"/>
              </a:spcBef>
              <a:buFont typeface="Arial" panose="020B0604020202020204" pitchFamily="34" charset="0"/>
              <a:buNone/>
              <a:defRPr sz="30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603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5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7206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0809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4412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016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1619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15222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8825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5600"/>
            <a:r>
              <a:rPr lang="en-CA" sz="1200" dirty="0"/>
              <a:t>var </a:t>
            </a:r>
            <a:r>
              <a:rPr lang="en-CA" sz="1200" dirty="0">
                <a:highlight>
                  <a:srgbClr val="FF0000"/>
                </a:highlight>
              </a:rPr>
              <a:t>next</a:t>
            </a:r>
            <a:r>
              <a:rPr lang="en-CA" sz="1200" dirty="0"/>
              <a:t>: </a:t>
            </a:r>
            <a:r>
              <a:rPr lang="en-CA" sz="1200" dirty="0" err="1">
                <a:highlight>
                  <a:srgbClr val="00FF00"/>
                </a:highlight>
              </a:rPr>
              <a:t>String.index</a:t>
            </a:r>
            <a:r>
              <a:rPr lang="en-CA" sz="1200" dirty="0">
                <a:highlight>
                  <a:srgbClr val="00FF00"/>
                </a:highlight>
              </a:rPr>
              <a:t> </a:t>
            </a:r>
            <a:r>
              <a:rPr lang="en-CA" sz="1200" dirty="0"/>
              <a:t>= </a:t>
            </a:r>
            <a:r>
              <a:rPr lang="en-CA" sz="1200" dirty="0" err="1"/>
              <a:t>string.startIndex</a:t>
            </a:r>
            <a:br>
              <a:rPr lang="en-CA" sz="1200" dirty="0"/>
            </a:br>
            <a:r>
              <a:rPr lang="en-CA" sz="1200" dirty="0"/>
              <a:t>while next &lt; </a:t>
            </a:r>
            <a:r>
              <a:rPr lang="en-CA" sz="1200" dirty="0" err="1"/>
              <a:t>string.endIndex</a:t>
            </a:r>
            <a:r>
              <a:rPr lang="en-CA" sz="1200" dirty="0"/>
              <a:t> {</a:t>
            </a:r>
            <a:br>
              <a:rPr lang="en-CA" sz="1200" dirty="0"/>
            </a:br>
            <a:r>
              <a:rPr lang="en-CA" sz="1200" dirty="0"/>
              <a:t>	print ("\</a:t>
            </a:r>
            <a:r>
              <a:rPr lang="en-CA" sz="1200" dirty="0" err="1"/>
              <a:t>nNext</a:t>
            </a:r>
            <a:r>
              <a:rPr lang="en-CA" sz="1200" dirty="0"/>
              <a:t> character is \"\(</a:t>
            </a:r>
            <a:r>
              <a:rPr lang="en-CA" sz="1200" dirty="0">
                <a:highlight>
                  <a:srgbClr val="00FFFF"/>
                </a:highlight>
              </a:rPr>
              <a:t>string [next]</a:t>
            </a:r>
            <a:r>
              <a:rPr lang="en-CA" sz="1200" dirty="0"/>
              <a:t>)\"."</a:t>
            </a:r>
            <a:br>
              <a:rPr lang="en-CA" sz="1200" dirty="0"/>
            </a:br>
            <a:r>
              <a:rPr lang="en-CA" sz="1200" dirty="0"/>
              <a:t>	</a:t>
            </a:r>
            <a:r>
              <a:rPr lang="en-CA" sz="1200" dirty="0">
                <a:highlight>
                  <a:srgbClr val="FF0000"/>
                </a:highlight>
              </a:rPr>
              <a:t>next</a:t>
            </a:r>
            <a:r>
              <a:rPr lang="en-CA" sz="1200" dirty="0"/>
              <a:t> = </a:t>
            </a:r>
            <a:r>
              <a:rPr lang="en-CA" sz="1200" dirty="0" err="1">
                <a:highlight>
                  <a:srgbClr val="00FF00"/>
                </a:highlight>
              </a:rPr>
              <a:t>string.index</a:t>
            </a:r>
            <a:r>
              <a:rPr lang="en-CA" sz="1200" dirty="0"/>
              <a:t> (</a:t>
            </a:r>
            <a:r>
              <a:rPr lang="en-CA" sz="1200" dirty="0">
                <a:highlight>
                  <a:srgbClr val="00FF00"/>
                </a:highlight>
              </a:rPr>
              <a:t>after</a:t>
            </a:r>
            <a:r>
              <a:rPr lang="en-CA" sz="1200" dirty="0"/>
              <a:t>: </a:t>
            </a:r>
            <a:r>
              <a:rPr lang="en-CA" sz="1200" dirty="0">
                <a:highlight>
                  <a:srgbClr val="FF0000"/>
                </a:highlight>
              </a:rPr>
              <a:t>next</a:t>
            </a:r>
            <a:r>
              <a:rPr lang="en-CA" sz="1200" dirty="0"/>
              <a:t>)</a:t>
            </a:r>
            <a:br>
              <a:rPr lang="en-CA" sz="1200" dirty="0"/>
            </a:br>
            <a:r>
              <a:rPr lang="en-CA" sz="1200" dirty="0"/>
              <a:t>}</a:t>
            </a: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01E12307-F0A5-4BAD-BFC5-7D9124162FBC}"/>
              </a:ext>
            </a:extLst>
          </p:cNvPr>
          <p:cNvSpPr txBox="1">
            <a:spLocks/>
          </p:cNvSpPr>
          <p:nvPr/>
        </p:nvSpPr>
        <p:spPr>
          <a:xfrm>
            <a:off x="561029" y="4164891"/>
            <a:ext cx="3662395" cy="97924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147206" rtl="0" eaLnBrk="1" latinLnBrk="0" hangingPunct="1">
              <a:lnSpc>
                <a:spcPct val="90000"/>
              </a:lnSpc>
              <a:spcBef>
                <a:spcPts val="1255"/>
              </a:spcBef>
              <a:buFont typeface="Arial" panose="020B0604020202020204" pitchFamily="34" charset="0"/>
              <a:buNone/>
              <a:defRPr sz="30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603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5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7206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0809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4412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016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41619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15222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8825" indent="0" algn="ctr" defTabSz="1147206" rtl="0" eaLnBrk="1" latinLnBrk="0" hangingPunct="1">
              <a:lnSpc>
                <a:spcPct val="90000"/>
              </a:lnSpc>
              <a:spcBef>
                <a:spcPts val="627"/>
              </a:spcBef>
              <a:buFont typeface="Arial" panose="020B0604020202020204" pitchFamily="34" charset="0"/>
              <a:buNone/>
              <a:defRPr sz="20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55600"/>
            <a:r>
              <a:rPr lang="en-CA" sz="1200" kern="0" dirty="0"/>
              <a:t>var string = Array ["Hello"].</a:t>
            </a:r>
          </a:p>
          <a:p>
            <a:pPr algn="l" defTabSz="355600"/>
            <a:r>
              <a:rPr lang="en-CA" sz="1200" kern="0" dirty="0"/>
              <a:t>string [0] </a:t>
            </a:r>
            <a:r>
              <a:rPr lang="en-CA" sz="1200" kern="0" dirty="0">
                <a:highlight>
                  <a:srgbClr val="00FFFF"/>
                </a:highlight>
                <a:sym typeface="Symbol" panose="05050102010706020507" pitchFamily="18" charset="2"/>
              </a:rPr>
              <a:t> "H"</a:t>
            </a:r>
            <a:br>
              <a:rPr lang="en-CA" sz="400" kern="0" dirty="0">
                <a:highlight>
                  <a:srgbClr val="00FFFF"/>
                </a:highlight>
                <a:sym typeface="Symbol" panose="05050102010706020507" pitchFamily="18" charset="2"/>
              </a:rPr>
            </a:br>
            <a:r>
              <a:rPr lang="en-CA" sz="1200" kern="0" dirty="0"/>
              <a:t>string [4] </a:t>
            </a:r>
            <a:r>
              <a:rPr lang="en-CA" sz="1200" kern="0" dirty="0">
                <a:highlight>
                  <a:srgbClr val="00FFFF"/>
                </a:highlight>
                <a:sym typeface="Symbol" panose="05050102010706020507" pitchFamily="18" charset="2"/>
              </a:rPr>
              <a:t> "o"</a:t>
            </a:r>
            <a:br>
              <a:rPr lang="en-CA" sz="400" kern="0" dirty="0">
                <a:highlight>
                  <a:srgbClr val="00FFFF"/>
                </a:highlight>
                <a:sym typeface="Symbol" panose="05050102010706020507" pitchFamily="18" charset="2"/>
              </a:rPr>
            </a:br>
            <a:r>
              <a:rPr lang="en-CA" sz="1200" kern="0" dirty="0"/>
              <a:t>string [2] </a:t>
            </a:r>
            <a:r>
              <a:rPr lang="en-CA" sz="1200" kern="0" dirty="0">
                <a:highlight>
                  <a:srgbClr val="00FFFF"/>
                </a:highlight>
                <a:sym typeface="Symbol" panose="05050102010706020507" pitchFamily="18" charset="2"/>
              </a:rPr>
              <a:t> "l"</a:t>
            </a:r>
            <a:br>
              <a:rPr lang="en-CA" sz="1200" kern="0" dirty="0"/>
            </a:br>
            <a:endParaRPr lang="en-CA" sz="400" kern="0"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7BCC172-85D5-5FD8-47D6-439BEBBDEED0}"/>
              </a:ext>
            </a:extLst>
          </p:cNvPr>
          <p:cNvGrpSpPr/>
          <p:nvPr/>
        </p:nvGrpSpPr>
        <p:grpSpPr>
          <a:xfrm>
            <a:off x="404565" y="2637817"/>
            <a:ext cx="3889813" cy="526087"/>
            <a:chOff x="8118845" y="3114508"/>
            <a:chExt cx="3889813" cy="526087"/>
          </a:xfrm>
        </p:grpSpPr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7CDD3F17-5A84-EC25-08A6-B8CDC318B93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53166ED-7407-519A-0E1C-0972D90F99A6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79" name="Rectangle: Single Corner Rounded 178">
                <a:extLst>
                  <a:ext uri="{FF2B5EF4-FFF2-40B4-BE49-F238E27FC236}">
                    <a16:creationId xmlns:a16="http://schemas.microsoft.com/office/drawing/2014/main" id="{D89F4FA8-CDDD-86A2-5731-E533F8190798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Strings Versus Array of Characters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50B8ACDC-516A-DB29-003B-E0069D983A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4A3CD9A-B749-06EC-DF33-5771152F1635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66BFD5BC-31B0-70CC-119A-1569B8D482C5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808C85F8-4C97-5803-34DF-14B197D895C9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7D4880-2568-7073-1DA4-ABE67F265C82}"/>
              </a:ext>
            </a:extLst>
          </p:cNvPr>
          <p:cNvGrpSpPr/>
          <p:nvPr/>
        </p:nvGrpSpPr>
        <p:grpSpPr>
          <a:xfrm>
            <a:off x="404564" y="5336578"/>
            <a:ext cx="3889813" cy="526087"/>
            <a:chOff x="8118845" y="3114508"/>
            <a:chExt cx="3889813" cy="526087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0F4F07A8-F954-FA97-C038-247CC83FB7EC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254CC9D-CB4C-E9F5-BC94-273818BFD3AD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87" name="Rectangle: Single Corner Rounded 186">
                <a:extLst>
                  <a:ext uri="{FF2B5EF4-FFF2-40B4-BE49-F238E27FC236}">
                    <a16:creationId xmlns:a16="http://schemas.microsoft.com/office/drawing/2014/main" id="{00A6298E-1DF3-22AE-1762-95C3DEC1BEC9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Strings Routines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6BEBE9CE-AB60-B782-A498-175FA94BCDA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5910B5E-6443-00DC-DBB5-DA0ED005FEE3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D66DC5E5-0653-6B69-183B-F54A3CDB6F5C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D1487A36-A2D1-2891-28D5-430488A905F7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93" name="Content Placeholder 2">
            <a:extLst>
              <a:ext uri="{FF2B5EF4-FFF2-40B4-BE49-F238E27FC236}">
                <a16:creationId xmlns:a16="http://schemas.microsoft.com/office/drawing/2014/main" id="{471392FF-E857-0FC0-3AAE-30668F4D76BE}"/>
              </a:ext>
            </a:extLst>
          </p:cNvPr>
          <p:cNvSpPr txBox="1">
            <a:spLocks/>
          </p:cNvSpPr>
          <p:nvPr/>
        </p:nvSpPr>
        <p:spPr bwMode="auto">
          <a:xfrm>
            <a:off x="561029" y="5893538"/>
            <a:ext cx="3359284" cy="2124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114300" algn="l" rtl="0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974725" indent="-288925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3pPr>
            <a:lvl4pPr marL="1316038" indent="-2270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4pPr>
            <a:lvl5pPr marL="17240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5pPr>
            <a:lvl6pPr marL="21812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6pPr>
            <a:lvl7pPr marL="26384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7pPr>
            <a:lvl8pPr marL="30956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8pPr>
            <a:lvl9pPr marL="35528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9pPr>
          </a:lstStyle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string.startIndex</a:t>
            </a:r>
            <a:r>
              <a:rPr lang="en-CA" sz="1200" kern="0" dirty="0"/>
              <a:t>  // index 0</a:t>
            </a:r>
            <a:br>
              <a:rPr lang="en-CA" sz="1200" kern="0" dirty="0"/>
            </a:br>
            <a:r>
              <a:rPr lang="en-CA" sz="1200" kern="0" dirty="0"/>
              <a:t>0 is type </a:t>
            </a:r>
            <a:r>
              <a:rPr lang="en-CA" sz="1200" kern="0" dirty="0">
                <a:highlight>
                  <a:srgbClr val="00FFFF"/>
                </a:highlight>
              </a:rPr>
              <a:t>Int</a:t>
            </a:r>
            <a:r>
              <a:rPr lang="en-CA" sz="1200" kern="0" dirty="0"/>
              <a:t>, but </a:t>
            </a:r>
            <a:r>
              <a:rPr lang="en-CA" sz="1200" kern="0" dirty="0" err="1"/>
              <a:t>startIndex</a:t>
            </a:r>
            <a:r>
              <a:rPr lang="en-CA" sz="1200" kern="0" dirty="0"/>
              <a:t> is type </a:t>
            </a:r>
            <a:r>
              <a:rPr lang="en-CA" sz="1200" kern="0" dirty="0" err="1">
                <a:highlight>
                  <a:srgbClr val="00FFFF"/>
                </a:highlight>
              </a:rPr>
              <a:t>String.Index</a:t>
            </a:r>
            <a:endParaRPr lang="en-CA" sz="1200" kern="0" dirty="0">
              <a:highlight>
                <a:srgbClr val="00FFFF"/>
              </a:highlight>
            </a:endParaRP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string.endIndex</a:t>
            </a:r>
            <a:r>
              <a:rPr lang="en-CA" sz="1200" kern="0" dirty="0"/>
              <a:t>   // index "</a:t>
            </a:r>
            <a:r>
              <a:rPr lang="en-CA" sz="1200" kern="0" dirty="0">
                <a:highlight>
                  <a:srgbClr val="00FFFF"/>
                </a:highlight>
              </a:rPr>
              <a:t>past the end</a:t>
            </a:r>
            <a:r>
              <a:rPr lang="en-CA" sz="1200" kern="0" dirty="0"/>
              <a:t>"</a:t>
            </a:r>
            <a:br>
              <a:rPr lang="en-CA" sz="1200" kern="0" dirty="0"/>
            </a:br>
            <a:r>
              <a:rPr lang="en-CA" sz="1200" kern="0" dirty="0"/>
              <a:t>The last character is the one BEFORE this one.</a:t>
            </a: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string.index</a:t>
            </a:r>
            <a:r>
              <a:rPr lang="en-CA" sz="1200" kern="0" dirty="0">
                <a:highlight>
                  <a:srgbClr val="00FF00"/>
                </a:highlight>
              </a:rPr>
              <a:t>: (after: "</a:t>
            </a:r>
            <a:r>
              <a:rPr lang="en-CA" sz="1200" kern="0" dirty="0" err="1">
                <a:highlight>
                  <a:srgbClr val="00FF00"/>
                </a:highlight>
              </a:rPr>
              <a:t>previousIndex</a:t>
            </a:r>
            <a:r>
              <a:rPr lang="en-CA" sz="1200" kern="0" dirty="0">
                <a:highlight>
                  <a:srgbClr val="00FF00"/>
                </a:highlight>
              </a:rPr>
              <a:t>")</a:t>
            </a:r>
            <a:br>
              <a:rPr lang="en-CA" sz="1200" kern="0" dirty="0"/>
            </a:br>
            <a:r>
              <a:rPr lang="en-CA" sz="1200" kern="0" dirty="0"/>
              <a:t>This is how you can skip forward…</a:t>
            </a:r>
          </a:p>
          <a:p>
            <a:pPr marL="180975" indent="-180975">
              <a:buNone/>
            </a:pPr>
            <a:endParaRPr lang="en-CA" sz="800" kern="0" dirty="0"/>
          </a:p>
          <a:p>
            <a:pPr marL="180975" indent="-180975">
              <a:buNone/>
            </a:pPr>
            <a:r>
              <a:rPr lang="en-CA" sz="1200" kern="0" dirty="0"/>
              <a:t>//Less useful</a:t>
            </a: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string.index</a:t>
            </a:r>
            <a:r>
              <a:rPr lang="en-CA" sz="1200" kern="0" dirty="0">
                <a:highlight>
                  <a:srgbClr val="00FF00"/>
                </a:highlight>
              </a:rPr>
              <a:t>: (</a:t>
            </a:r>
            <a:r>
              <a:rPr lang="en-CA" sz="1200" kern="0" dirty="0" err="1">
                <a:highlight>
                  <a:srgbClr val="00FF00"/>
                </a:highlight>
              </a:rPr>
              <a:t>anIndexType</a:t>
            </a:r>
            <a:r>
              <a:rPr lang="en-CA" sz="1200" kern="0" dirty="0">
                <a:highlight>
                  <a:srgbClr val="00FF00"/>
                </a:highlight>
              </a:rPr>
              <a:t>, </a:t>
            </a:r>
            <a:r>
              <a:rPr lang="en-CA" sz="1200" kern="0" dirty="0" err="1">
                <a:highlight>
                  <a:srgbClr val="00FF00"/>
                </a:highlight>
              </a:rPr>
              <a:t>offsetBy</a:t>
            </a:r>
            <a:r>
              <a:rPr lang="en-CA" sz="1200" kern="0" dirty="0">
                <a:highlight>
                  <a:srgbClr val="00FF00"/>
                </a:highlight>
              </a:rPr>
              <a:t>: Int)</a:t>
            </a:r>
            <a:r>
              <a:rPr lang="en-CA" sz="1200" kern="0" dirty="0"/>
              <a:t>:</a:t>
            </a:r>
            <a:br>
              <a:rPr lang="en-CA" sz="1200" kern="0" dirty="0"/>
            </a:br>
            <a:r>
              <a:rPr lang="en-CA" sz="1200" kern="0" dirty="0"/>
              <a:t>This is how you can skip forward by more than 1…</a:t>
            </a: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D3CE97A0-0878-D9F2-E255-0156C9A4E035}"/>
              </a:ext>
            </a:extLst>
          </p:cNvPr>
          <p:cNvSpPr txBox="1">
            <a:spLocks/>
          </p:cNvSpPr>
          <p:nvPr/>
        </p:nvSpPr>
        <p:spPr bwMode="auto">
          <a:xfrm>
            <a:off x="4203336" y="5834987"/>
            <a:ext cx="4545014" cy="247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114300" algn="l" rtl="0" eaLnBrk="0" fontAlgn="base" hangingPunct="0">
              <a:spcBef>
                <a:spcPct val="3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2pPr>
            <a:lvl3pPr marL="974725" indent="-288925" algn="l" rtl="0" eaLnBrk="0" fontAlgn="base" hangingPunct="0"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3pPr>
            <a:lvl4pPr marL="1316038" indent="-227013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</a:defRPr>
            </a:lvl4pPr>
            <a:lvl5pPr marL="17240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5pPr>
            <a:lvl6pPr marL="21812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6pPr>
            <a:lvl7pPr marL="26384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7pPr>
            <a:lvl8pPr marL="30956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8pPr>
            <a:lvl9pPr marL="3552825" indent="-2936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</a:defRPr>
            </a:lvl9pPr>
          </a:lstStyle>
          <a:p>
            <a:pPr marL="180975" indent="-18097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count ()</a:t>
            </a:r>
            <a:r>
              <a:rPr lang="en-CA" sz="1200" kern="0" dirty="0"/>
              <a:t>  i.e., size</a:t>
            </a:r>
            <a:endParaRPr lang="en-CA" sz="1200" kern="0" dirty="0">
              <a:highlight>
                <a:srgbClr val="FFFF00"/>
              </a:highlight>
            </a:endParaRP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isEmpty</a:t>
            </a:r>
            <a:r>
              <a:rPr lang="en-CA" sz="1200" kern="0" dirty="0">
                <a:highlight>
                  <a:srgbClr val="00FF00"/>
                </a:highlight>
              </a:rPr>
              <a:t> ()</a:t>
            </a:r>
            <a:r>
              <a:rPr lang="en-CA" sz="1200" kern="0" dirty="0"/>
              <a:t>  i.e., size 0</a:t>
            </a:r>
            <a:endParaRPr lang="en-CA" sz="1200" kern="0" dirty="0">
              <a:highlight>
                <a:srgbClr val="FFFF00"/>
              </a:highlight>
            </a:endParaRPr>
          </a:p>
          <a:p>
            <a:pPr marL="361950" indent="-361950" defTabSz="54292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hasPrefix</a:t>
            </a:r>
            <a:r>
              <a:rPr lang="en-CA" sz="1200" kern="0" dirty="0">
                <a:highlight>
                  <a:srgbClr val="00FF00"/>
                </a:highlight>
              </a:rPr>
              <a:t> (_)</a:t>
            </a:r>
            <a:r>
              <a:rPr lang="en-CA" sz="1200" kern="0" dirty="0"/>
              <a:t>  i.e., begins with that prefix</a:t>
            </a:r>
            <a:endParaRPr lang="en-CA" sz="1200" kern="0" dirty="0">
              <a:highlight>
                <a:srgbClr val="FFFF00"/>
              </a:highlight>
            </a:endParaRPr>
          </a:p>
          <a:p>
            <a:pPr marL="361950" indent="-361950" defTabSz="54292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hasSuffix</a:t>
            </a:r>
            <a:r>
              <a:rPr lang="en-CA" sz="1200" kern="0" dirty="0">
                <a:highlight>
                  <a:srgbClr val="00FF00"/>
                </a:highlight>
              </a:rPr>
              <a:t> (_:)</a:t>
            </a:r>
            <a:r>
              <a:rPr lang="en-CA" sz="1200" kern="0" dirty="0"/>
              <a:t> i.e., ends with that prefix</a:t>
            </a:r>
          </a:p>
          <a:p>
            <a:pPr marL="361950" indent="-361950" defTabSz="54292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lowercased ()</a:t>
            </a:r>
            <a:r>
              <a:rPr lang="en-CA" sz="1200" kern="0" dirty="0"/>
              <a:t>  a new string with all lowercase characters</a:t>
            </a:r>
          </a:p>
          <a:p>
            <a:pPr marL="180975" indent="-18097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uppercased ()</a:t>
            </a:r>
            <a:r>
              <a:rPr lang="en-CA" sz="1200" kern="0" dirty="0"/>
              <a:t>  a new string with all uppercase characters</a:t>
            </a:r>
          </a:p>
          <a:p>
            <a:pPr marL="180975" indent="-18097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prefix (size)</a:t>
            </a:r>
            <a:r>
              <a:rPr lang="en-CA" sz="1200" kern="0" dirty="0"/>
              <a:t>  a string with following characters missing</a:t>
            </a:r>
          </a:p>
          <a:p>
            <a:pPr marL="180975" indent="-18097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suffix (size)</a:t>
            </a:r>
            <a:r>
              <a:rPr lang="en-CA" sz="1200" kern="0" dirty="0"/>
              <a:t>  a string with leading characters missing</a:t>
            </a: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dropFirst</a:t>
            </a:r>
            <a:r>
              <a:rPr lang="en-CA" sz="1200" kern="0" dirty="0">
                <a:highlight>
                  <a:srgbClr val="00FF00"/>
                </a:highlight>
              </a:rPr>
              <a:t> (</a:t>
            </a:r>
            <a:r>
              <a:rPr lang="en-CA" sz="1200" kern="0" dirty="0" err="1">
                <a:highlight>
                  <a:srgbClr val="00FF00"/>
                </a:highlight>
              </a:rPr>
              <a:t>howMany</a:t>
            </a:r>
            <a:r>
              <a:rPr lang="en-CA" sz="1200" kern="0" dirty="0">
                <a:highlight>
                  <a:srgbClr val="00FF00"/>
                </a:highlight>
              </a:rPr>
              <a:t>)</a:t>
            </a:r>
            <a:r>
              <a:rPr lang="en-CA" sz="1200" kern="0" dirty="0"/>
              <a:t>  a string with leading characters missing</a:t>
            </a:r>
          </a:p>
          <a:p>
            <a:pPr marL="180975" indent="-180975">
              <a:buNone/>
            </a:pPr>
            <a:r>
              <a:rPr lang="en-CA" sz="1200" kern="0" dirty="0" err="1">
                <a:highlight>
                  <a:srgbClr val="00FF00"/>
                </a:highlight>
              </a:rPr>
              <a:t>dropLast</a:t>
            </a:r>
            <a:r>
              <a:rPr lang="en-CA" sz="1200" kern="0" dirty="0">
                <a:highlight>
                  <a:srgbClr val="00FF00"/>
                </a:highlight>
              </a:rPr>
              <a:t> (</a:t>
            </a:r>
            <a:r>
              <a:rPr lang="en-CA" sz="1200" kern="0" dirty="0" err="1">
                <a:highlight>
                  <a:srgbClr val="00FF00"/>
                </a:highlight>
              </a:rPr>
              <a:t>howMany</a:t>
            </a:r>
            <a:r>
              <a:rPr lang="en-CA" sz="1200" kern="0" dirty="0">
                <a:highlight>
                  <a:srgbClr val="00FF00"/>
                </a:highlight>
              </a:rPr>
              <a:t>)</a:t>
            </a:r>
            <a:r>
              <a:rPr lang="en-CA" sz="1200" kern="0" dirty="0"/>
              <a:t>  a string with trailing characters missing</a:t>
            </a:r>
          </a:p>
          <a:p>
            <a:pPr marL="361950" indent="-361950" defTabSz="542925">
              <a:buNone/>
            </a:pPr>
            <a:r>
              <a:rPr lang="en-CA" sz="1200" kern="0" dirty="0">
                <a:highlight>
                  <a:srgbClr val="00FF00"/>
                </a:highlight>
              </a:rPr>
              <a:t>contains (</a:t>
            </a:r>
            <a:r>
              <a:rPr lang="en-CA" sz="1200" kern="0" dirty="0" err="1">
                <a:highlight>
                  <a:srgbClr val="00FF00"/>
                </a:highlight>
              </a:rPr>
              <a:t>aCharacter</a:t>
            </a:r>
            <a:r>
              <a:rPr lang="en-CA" sz="1200" kern="0" dirty="0">
                <a:highlight>
                  <a:srgbClr val="00FF00"/>
                </a:highlight>
              </a:rPr>
              <a:t>)</a:t>
            </a:r>
            <a:r>
              <a:rPr lang="en-CA" sz="1200" kern="0" dirty="0"/>
              <a:t>  i.e., it has a character == </a:t>
            </a:r>
            <a:r>
              <a:rPr lang="en-CA" sz="1200" kern="0" dirty="0" err="1"/>
              <a:t>aCharacter</a:t>
            </a:r>
            <a:endParaRPr lang="en-CA" sz="1200" kern="0" dirty="0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0F6A3AA-C013-795C-5C88-C182A2B95620}"/>
              </a:ext>
            </a:extLst>
          </p:cNvPr>
          <p:cNvGrpSpPr/>
          <p:nvPr/>
        </p:nvGrpSpPr>
        <p:grpSpPr>
          <a:xfrm>
            <a:off x="4344604" y="5336578"/>
            <a:ext cx="3889813" cy="526087"/>
            <a:chOff x="8118845" y="3114508"/>
            <a:chExt cx="3889813" cy="526087"/>
          </a:xfrm>
        </p:grpSpPr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7C22E94F-7DF0-7DF9-FBCF-AF34193602BC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DB1AC53-3A5D-E52B-1179-9D5EBFB19F51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209" name="Rectangle: Single Corner Rounded 208">
                <a:extLst>
                  <a:ext uri="{FF2B5EF4-FFF2-40B4-BE49-F238E27FC236}">
                    <a16:creationId xmlns:a16="http://schemas.microsoft.com/office/drawing/2014/main" id="{D9CE036B-C79A-B303-29CF-23CC38F4BF4A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Other Strings Routines</a:t>
                </a:r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65E4B686-D201-AA8B-8BC0-F0FF5834A8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E0517EC7-340C-3ED3-D402-1E7FEF7AF607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B386D39D-A0A7-63F8-D810-9AB1849E2F1F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63DA065A-0FBE-B2F4-4F43-A17F29F73A15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33" name="Rectangle: Single Corner Rounded 232">
            <a:extLst>
              <a:ext uri="{FF2B5EF4-FFF2-40B4-BE49-F238E27FC236}">
                <a16:creationId xmlns:a16="http://schemas.microsoft.com/office/drawing/2014/main" id="{B9F5E086-28E5-A9C9-6E2D-68E08F832BC2}"/>
              </a:ext>
            </a:extLst>
          </p:cNvPr>
          <p:cNvSpPr/>
          <p:nvPr/>
        </p:nvSpPr>
        <p:spPr>
          <a:xfrm>
            <a:off x="7739608" y="4273532"/>
            <a:ext cx="4399952" cy="646331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Person.self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// the metatype of Person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stringType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String.Type.self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// the metatype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String.Type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let types = 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stringType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] // an array of metatypes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94690D5-9A3F-792B-0DBA-3371C9B75C6E}"/>
              </a:ext>
            </a:extLst>
          </p:cNvPr>
          <p:cNvGrpSpPr/>
          <p:nvPr/>
        </p:nvGrpSpPr>
        <p:grpSpPr>
          <a:xfrm>
            <a:off x="7944443" y="3783614"/>
            <a:ext cx="3889813" cy="526087"/>
            <a:chOff x="8118845" y="3114508"/>
            <a:chExt cx="3889813" cy="526087"/>
          </a:xfrm>
        </p:grpSpPr>
        <p:sp>
          <p:nvSpPr>
            <p:cNvPr id="235" name="Isosceles Triangle 234">
              <a:extLst>
                <a:ext uri="{FF2B5EF4-FFF2-40B4-BE49-F238E27FC236}">
                  <a16:creationId xmlns:a16="http://schemas.microsoft.com/office/drawing/2014/main" id="{65C4EB6B-329B-75B7-7434-2337ADF0FEF2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95C8B1-335C-CEFA-34B2-CC5760F3A746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237" name="Rectangle: Single Corner Rounded 236">
                <a:extLst>
                  <a:ext uri="{FF2B5EF4-FFF2-40B4-BE49-F238E27FC236}">
                    <a16:creationId xmlns:a16="http://schemas.microsoft.com/office/drawing/2014/main" id="{082581E3-A174-8754-707D-2E7CA908479F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Putting Classes into Collections</a:t>
                </a: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1F57C673-6DBD-6A8E-13DE-E8ABD4FB77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2799BCC9-4BA2-3E93-8C8F-48FB520506EF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D51B2B86-9903-888B-57F8-AF25747CBE55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7B6111B4-A68B-616F-1CF6-C125364B2402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2" name="Rectangle: Single Corner Rounded 241">
            <a:extLst>
              <a:ext uri="{FF2B5EF4-FFF2-40B4-BE49-F238E27FC236}">
                <a16:creationId xmlns:a16="http://schemas.microsoft.com/office/drawing/2014/main" id="{F39A135D-37E8-DF87-64CD-46ADD58D227F}"/>
              </a:ext>
            </a:extLst>
          </p:cNvPr>
          <p:cNvSpPr/>
          <p:nvPr/>
        </p:nvSpPr>
        <p:spPr>
          <a:xfrm>
            <a:off x="8107789" y="5856401"/>
            <a:ext cx="4038612" cy="646331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Person.self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// the metatype of Person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let instance1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personType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init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()</a:t>
            </a:r>
          </a:p>
          <a:p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var dictionary: [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Person.Type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: Person] //key is type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: Single Corner Rounded 242">
            <a:extLst>
              <a:ext uri="{FF2B5EF4-FFF2-40B4-BE49-F238E27FC236}">
                <a16:creationId xmlns:a16="http://schemas.microsoft.com/office/drawing/2014/main" id="{BE4CE387-9D3B-4BFF-DD55-2B08120C1983}"/>
              </a:ext>
            </a:extLst>
          </p:cNvPr>
          <p:cNvSpPr/>
          <p:nvPr/>
        </p:nvSpPr>
        <p:spPr>
          <a:xfrm>
            <a:off x="9109365" y="7162819"/>
            <a:ext cx="2094676" cy="646331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 err="1">
                <a:solidFill>
                  <a:schemeClr val="tx1"/>
                </a:solidFill>
              </a:rPr>
              <a:t>typealias</a:t>
            </a:r>
            <a:r>
              <a:rPr lang="en-CA" sz="1200" dirty="0">
                <a:solidFill>
                  <a:schemeClr val="tx1"/>
                </a:solidFill>
              </a:rPr>
              <a:t> Human = Person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var instance2 = Human ()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Instance1 == instance2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  <a:sym typeface="Symbol" panose="05050102010706020507" pitchFamily="18" charset="2"/>
              </a:rPr>
              <a:t> true</a:t>
            </a:r>
            <a:endParaRPr lang="en-CA" sz="12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D667AA3-5DCB-5AFA-88D7-A02FA8D0F9A7}"/>
              </a:ext>
            </a:extLst>
          </p:cNvPr>
          <p:cNvGrpSpPr/>
          <p:nvPr/>
        </p:nvGrpSpPr>
        <p:grpSpPr>
          <a:xfrm>
            <a:off x="8871989" y="6579576"/>
            <a:ext cx="3341782" cy="559674"/>
            <a:chOff x="1073323" y="5852826"/>
            <a:chExt cx="3341782" cy="559674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2CE374B-B091-CE2C-2157-4660D8AABB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33CD45F1-CDA6-F1AB-42D6-80975F67F2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256" name="Isosceles Triangle 255">
                  <a:extLst>
                    <a:ext uri="{FF2B5EF4-FFF2-40B4-BE49-F238E27FC236}">
                      <a16:creationId xmlns:a16="http://schemas.microsoft.com/office/drawing/2014/main" id="{6F819A35-FF1B-FD64-98E3-0DE4045C92AA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57" name="Isosceles Triangle 256">
                  <a:extLst>
                    <a:ext uri="{FF2B5EF4-FFF2-40B4-BE49-F238E27FC236}">
                      <a16:creationId xmlns:a16="http://schemas.microsoft.com/office/drawing/2014/main" id="{8BAC4A94-BDAD-F129-1E44-31390D28D8EF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F9DF0A0-2D07-9D61-B85B-DE177112824C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FFA2542-813D-C911-1886-5BF368E15C03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6" name="Rectangle: Single Corner Rounded 245">
              <a:extLst>
                <a:ext uri="{FF2B5EF4-FFF2-40B4-BE49-F238E27FC236}">
                  <a16:creationId xmlns:a16="http://schemas.microsoft.com/office/drawing/2014/main" id="{F6DD6AD1-BA0D-3DC9-D5A5-48969C9C3AC6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err="1"/>
                <a:t>typealias</a:t>
              </a:r>
              <a:endParaRPr lang="en-CA" dirty="0"/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047B4AA4-3945-FB31-1088-CC31732674EC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F925FF1-BDAF-0AB9-D623-81CEEC3A5764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C53ACDB-0F85-492B-057B-1C6B2E3C904C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0" name="Isosceles Triangle 249">
              <a:extLst>
                <a:ext uri="{FF2B5EF4-FFF2-40B4-BE49-F238E27FC236}">
                  <a16:creationId xmlns:a16="http://schemas.microsoft.com/office/drawing/2014/main" id="{62C6263D-C937-C215-96B5-0F6CE001415D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5F0DCDD-AE33-EAF5-CB37-70E4AA4C2DF2}"/>
              </a:ext>
            </a:extLst>
          </p:cNvPr>
          <p:cNvGrpSpPr/>
          <p:nvPr/>
        </p:nvGrpSpPr>
        <p:grpSpPr>
          <a:xfrm>
            <a:off x="8272539" y="5335055"/>
            <a:ext cx="3889813" cy="526087"/>
            <a:chOff x="8118845" y="3114508"/>
            <a:chExt cx="3889813" cy="526087"/>
          </a:xfrm>
        </p:grpSpPr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4DEF2390-8F2E-070F-E190-C64DB5EEC54D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D9D63D1-CC50-E379-F5C1-297A404DDA3A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261" name="Rectangle: Single Corner Rounded 260">
                <a:extLst>
                  <a:ext uri="{FF2B5EF4-FFF2-40B4-BE49-F238E27FC236}">
                    <a16:creationId xmlns:a16="http://schemas.microsoft.com/office/drawing/2014/main" id="{C44B2535-DFAF-1107-DD04-1841F8854436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Instances from a Type Variables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FCF2CB4E-CCEB-3FC9-016C-A1CEDFC6F0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D836777-765F-7533-68C0-DDEF9841D303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B8858987-1338-A544-3239-3E0AE7DE9B90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63" name="Isosceles Triangle 262">
                <a:extLst>
                  <a:ext uri="{FF2B5EF4-FFF2-40B4-BE49-F238E27FC236}">
                    <a16:creationId xmlns:a16="http://schemas.microsoft.com/office/drawing/2014/main" id="{C328EEF9-88BB-D5EF-81C2-B17DEE4A6E0E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67" name="Rectangle: Single Corner Rounded 266">
            <a:extLst>
              <a:ext uri="{FF2B5EF4-FFF2-40B4-BE49-F238E27FC236}">
                <a16:creationId xmlns:a16="http://schemas.microsoft.com/office/drawing/2014/main" id="{A9512A97-91FC-F8B7-F6B1-7644B1E87A9F}"/>
              </a:ext>
            </a:extLst>
          </p:cNvPr>
          <p:cNvSpPr/>
          <p:nvPr/>
        </p:nvSpPr>
        <p:spPr>
          <a:xfrm>
            <a:off x="8983949" y="8156264"/>
            <a:ext cx="997068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2 of 4</a:t>
            </a:r>
          </a:p>
        </p:txBody>
      </p:sp>
    </p:spTree>
    <p:extLst>
      <p:ext uri="{BB962C8B-B14F-4D97-AF65-F5344CB8AC3E}">
        <p14:creationId xmlns:p14="http://schemas.microsoft.com/office/powerpoint/2010/main" val="294161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187960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Swift Cheat Sheet and Quick Reference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4737257" y="12196806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83" name="Rectangle: Single Corner Rounded 82">
            <a:extLst>
              <a:ext uri="{FF2B5EF4-FFF2-40B4-BE49-F238E27FC236}">
                <a16:creationId xmlns:a16="http://schemas.microsoft.com/office/drawing/2014/main" id="{BC6EF0D2-A299-419A-8478-FC26D6049A15}"/>
              </a:ext>
            </a:extLst>
          </p:cNvPr>
          <p:cNvSpPr/>
          <p:nvPr/>
        </p:nvSpPr>
        <p:spPr>
          <a:xfrm>
            <a:off x="9584708" y="8108731"/>
            <a:ext cx="997068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3 of 4</a:t>
            </a:r>
          </a:p>
        </p:txBody>
      </p:sp>
      <p:sp>
        <p:nvSpPr>
          <p:cNvPr id="136" name="Rectangle: Single Corner Rounded 135">
            <a:extLst>
              <a:ext uri="{FF2B5EF4-FFF2-40B4-BE49-F238E27FC236}">
                <a16:creationId xmlns:a16="http://schemas.microsoft.com/office/drawing/2014/main" id="{CFA63A75-374B-4804-8ED7-8241E108DCB1}"/>
              </a:ext>
            </a:extLst>
          </p:cNvPr>
          <p:cNvSpPr/>
          <p:nvPr/>
        </p:nvSpPr>
        <p:spPr>
          <a:xfrm>
            <a:off x="423263" y="1174446"/>
            <a:ext cx="3426579" cy="1015663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Most general array		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[Any?] </a:t>
            </a:r>
          </a:p>
          <a:p>
            <a:r>
              <a:rPr lang="en-CA" sz="1200" dirty="0">
                <a:solidFill>
                  <a:schemeClr val="tx1"/>
                </a:solidFill>
              </a:rPr>
              <a:t>Most general dictionary	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[</a:t>
            </a:r>
            <a:r>
              <a:rPr lang="en-CA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AnyHashable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? : Any?]</a:t>
            </a:r>
          </a:p>
          <a:p>
            <a:r>
              <a:rPr lang="en-CA" sz="1200" dirty="0">
                <a:solidFill>
                  <a:schemeClr val="tx1"/>
                </a:solidFill>
              </a:rPr>
              <a:t>Empty instances		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[] versus [:]."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for value in </a:t>
            </a:r>
            <a:r>
              <a:rPr lang="en-CA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anArray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 {…code…}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for (key, value) in </a:t>
            </a:r>
            <a:r>
              <a:rPr lang="en-CA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aDictionary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 {…</a:t>
            </a:r>
            <a:r>
              <a:rPr lang="en-CA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opde</a:t>
            </a:r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…}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424BB69-7C5A-44E9-B0B1-A8A2C13E9C01}"/>
              </a:ext>
            </a:extLst>
          </p:cNvPr>
          <p:cNvGrpSpPr/>
          <p:nvPr/>
        </p:nvGrpSpPr>
        <p:grpSpPr>
          <a:xfrm>
            <a:off x="228247" y="2265992"/>
            <a:ext cx="3341782" cy="508795"/>
            <a:chOff x="1073323" y="5852826"/>
            <a:chExt cx="3341782" cy="559674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36CDFD9B-64CD-4265-BE3C-E10168F71B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8FEA622-E85C-40B6-BB76-4E5632E4B8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267" name="Isosceles Triangle 266">
                  <a:extLst>
                    <a:ext uri="{FF2B5EF4-FFF2-40B4-BE49-F238E27FC236}">
                      <a16:creationId xmlns:a16="http://schemas.microsoft.com/office/drawing/2014/main" id="{D83C3152-3982-4F8F-AAB9-7929863B5A34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268" name="Isosceles Triangle 267">
                  <a:extLst>
                    <a:ext uri="{FF2B5EF4-FFF2-40B4-BE49-F238E27FC236}">
                      <a16:creationId xmlns:a16="http://schemas.microsoft.com/office/drawing/2014/main" id="{B8DA7108-0478-4C8E-985F-9B3E1F79347A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3DCBB3A-EDDB-42D6-989D-BE6F585686A0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85627E5-72FF-46C0-B611-FCBF25A7770C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9" name="Rectangle: Single Corner Rounded 258">
              <a:extLst>
                <a:ext uri="{FF2B5EF4-FFF2-40B4-BE49-F238E27FC236}">
                  <a16:creationId xmlns:a16="http://schemas.microsoft.com/office/drawing/2014/main" id="{19E895EC-A997-41DB-9F17-2A2C4794E666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Array Methods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994A928-0B1D-4E40-9B88-41BAE4D57CB4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7FD6C019-ECF6-4274-AF0F-D4A20ACD2669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A00464E-2606-44C8-A504-2E63EBC91D29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B196C00C-EB08-4D02-9C93-2F73925F1477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269" name="Rectangle: Single Corner Rounded 268">
            <a:extLst>
              <a:ext uri="{FF2B5EF4-FFF2-40B4-BE49-F238E27FC236}">
                <a16:creationId xmlns:a16="http://schemas.microsoft.com/office/drawing/2014/main" id="{1A8BB901-8C84-4260-8B2F-9B1DD8E07D24}"/>
              </a:ext>
            </a:extLst>
          </p:cNvPr>
          <p:cNvSpPr/>
          <p:nvPr/>
        </p:nvSpPr>
        <p:spPr>
          <a:xfrm>
            <a:off x="358404" y="2956190"/>
            <a:ext cx="6875024" cy="2434233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anArray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 [index]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-apple-system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  <a:ea typeface="-apple-system"/>
              </a:rPr>
              <a:t>accessing</a:t>
            </a: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 err="1">
                <a:solidFill>
                  <a:srgbClr val="111111"/>
                </a:solidFill>
                <a:highlight>
                  <a:srgbClr val="FFFF00"/>
                </a:highlight>
                <a:latin typeface="Arial Unicode MS"/>
                <a:ea typeface="-apple-system"/>
              </a:rPr>
              <a:t>anArray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FFFF00"/>
                </a:highlight>
                <a:latin typeface="Arial Unicode MS"/>
                <a:ea typeface="-apple-system"/>
              </a:rPr>
              <a:t> [index] = value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  <a:ea typeface="-apple-system"/>
              </a:rPr>
              <a:t>: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  <a:ea typeface="-apple-system"/>
              </a:rPr>
              <a:t>modifying</a:t>
            </a: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ea typeface="-apple-system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 Returns the number of elements in the array.</a:t>
            </a: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111111"/>
                </a:solidFill>
                <a:latin typeface="Arial" panose="020B0604020202020204" pitchFamily="34" charset="0"/>
                <a:ea typeface="-apple-system"/>
              </a:rPr>
              <a:t>	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00"/>
                </a:highlight>
                <a:latin typeface="Arial" panose="020B0604020202020204" pitchFamily="34" charset="0"/>
                <a:ea typeface="-apple-system"/>
              </a:rPr>
              <a:t>anArray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" panose="020B0604020202020204" pitchFamily="34" charset="0"/>
                <a:ea typeface="-apple-system"/>
              </a:rPr>
              <a:t> count</a:t>
            </a:r>
            <a:r>
              <a:rPr lang="en-US" altLang="en-US" sz="1200" dirty="0">
                <a:solidFill>
                  <a:srgbClr val="111111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" panose="020B0604020202020204" pitchFamily="34" charset="0"/>
                <a:ea typeface="-apple-system"/>
              </a:rPr>
              <a:t>and 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00"/>
                </a:highlight>
                <a:latin typeface="Arial" panose="020B0604020202020204" pitchFamily="34" charset="0"/>
                <a:ea typeface="-apple-system"/>
              </a:rPr>
              <a:t>anArray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" panose="020B0604020202020204" pitchFamily="34" charset="0"/>
                <a:ea typeface="-apple-system"/>
              </a:rPr>
              <a:t> count ()</a:t>
            </a:r>
            <a:r>
              <a:rPr lang="en-US" altLang="en-US" sz="1200" dirty="0">
                <a:solidFill>
                  <a:srgbClr val="111111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en-US" sz="1200" dirty="0">
                <a:solidFill>
                  <a:srgbClr val="111111"/>
                </a:solidFill>
                <a:ea typeface="-apple-system"/>
              </a:rPr>
              <a:t>both work. Same for other cases below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isEmpty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ea typeface="-apple-system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 a Bool value indicating whether the array is empty.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-apple-system"/>
              </a:rPr>
              <a:t>first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the first element of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last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ea typeface="-apple-system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 Returns the last element of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append 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Adds an element to the end of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insert (_:at:)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Inserts an element at a specific position in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remove (at:)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Removes the element at a specific position in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removeLast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 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Removes the last element from the array.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removeAll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 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Removes all elements from the array.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marL="361950" indent="-36195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contains 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Bool value indicating whether the array contains a specific element.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sorted 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new array with the elements sorted in ascending order.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reversed 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new array with the elements in reverse order.</a:t>
            </a:r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10ABC1-A6C0-01BD-75B9-AE9CD18468B7}"/>
              </a:ext>
            </a:extLst>
          </p:cNvPr>
          <p:cNvGrpSpPr/>
          <p:nvPr/>
        </p:nvGrpSpPr>
        <p:grpSpPr>
          <a:xfrm>
            <a:off x="324463" y="5645704"/>
            <a:ext cx="3341782" cy="508795"/>
            <a:chOff x="1073323" y="5852826"/>
            <a:chExt cx="3341782" cy="55967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503AEE3-5340-B242-61F9-ACFD3305E5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9502" y="5852826"/>
              <a:ext cx="705603" cy="431001"/>
              <a:chOff x="2244175" y="938060"/>
              <a:chExt cx="868063" cy="53693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5654D66-58FA-318C-C115-50B577B260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44175" y="990672"/>
                <a:ext cx="719503" cy="484315"/>
                <a:chOff x="1334695" y="2155572"/>
                <a:chExt cx="420638" cy="283145"/>
              </a:xfrm>
            </p:grpSpPr>
            <p:sp>
              <p:nvSpPr>
                <p:cNvPr id="62" name="Isosceles Triangle 61">
                  <a:extLst>
                    <a:ext uri="{FF2B5EF4-FFF2-40B4-BE49-F238E27FC236}">
                      <a16:creationId xmlns:a16="http://schemas.microsoft.com/office/drawing/2014/main" id="{5F4CB0BC-6E85-7F3C-6433-A91B9507A63B}"/>
                    </a:ext>
                  </a:extLst>
                </p:cNvPr>
                <p:cNvSpPr/>
                <p:nvPr/>
              </p:nvSpPr>
              <p:spPr>
                <a:xfrm rot="5400000">
                  <a:off x="1550364" y="2233748"/>
                  <a:ext cx="267155" cy="14278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D04DB0AE-5D4F-CC46-8CD6-F563A73E324A}"/>
                    </a:ext>
                  </a:extLst>
                </p:cNvPr>
                <p:cNvSpPr/>
                <p:nvPr/>
              </p:nvSpPr>
              <p:spPr>
                <a:xfrm rot="5400000">
                  <a:off x="1272509" y="2217758"/>
                  <a:ext cx="267155" cy="142783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2258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2B99A93-F2B1-CEBD-2365-E03AF2B990F5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909F0F-113D-D167-666F-BB05F89354EC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4" name="Rectangle: Single Corner Rounded 53">
              <a:extLst>
                <a:ext uri="{FF2B5EF4-FFF2-40B4-BE49-F238E27FC236}">
                  <a16:creationId xmlns:a16="http://schemas.microsoft.com/office/drawing/2014/main" id="{71306145-415D-3727-19E7-A8F1523D6834}"/>
                </a:ext>
              </a:extLst>
            </p:cNvPr>
            <p:cNvSpPr/>
            <p:nvPr/>
          </p:nvSpPr>
          <p:spPr>
            <a:xfrm>
              <a:off x="1091680" y="5894995"/>
              <a:ext cx="2636779" cy="354292"/>
            </a:xfrm>
            <a:prstGeom prst="round1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Dictionary Methods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2AC0FBC-6753-6206-C880-841DC7722C59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C843EBE-6C9A-2801-1697-1AE6B14EFB72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F878BA-DB9F-3D12-94BD-8FA3047ECC8D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7F00CA5E-A660-FC87-8CD4-08CA7A0EA1DF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64" name="Rectangle: Single Corner Rounded 63">
            <a:extLst>
              <a:ext uri="{FF2B5EF4-FFF2-40B4-BE49-F238E27FC236}">
                <a16:creationId xmlns:a16="http://schemas.microsoft.com/office/drawing/2014/main" id="{B60EEDCD-03AD-C228-E8E4-1B79CA3233F9}"/>
              </a:ext>
            </a:extLst>
          </p:cNvPr>
          <p:cNvSpPr/>
          <p:nvPr/>
        </p:nvSpPr>
        <p:spPr>
          <a:xfrm>
            <a:off x="264469" y="6210304"/>
            <a:ext cx="8795806" cy="2123658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the number of key-value pairs in the dictionary.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isEmpty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Bool value indicating whether the dictionary is empty.</a:t>
            </a: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updateValue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 (_: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forKey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Updates the value for a specific key in the dictionary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00FF"/>
                </a:highlight>
                <a:ea typeface="-apple-system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highlight>
                <a:srgbClr val="FF00FF"/>
              </a:highlight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removeValue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forKey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Removes the value for a specific key from the dictionary.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keys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new array containing the dictionary’s keys.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new array containing the dictionary’s values.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indent="-361950" defTabSz="361950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contains (where:)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Bool value indicating whether the dictionary contains a key-value pair that satisfies the given predicate.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myDictionary.contains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 (where: { $0.key == "banana" 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$0 is the dictionary</a:t>
            </a:r>
          </a:p>
          <a:p>
            <a:pPr marL="361950" indent="-361950" defTabSz="361950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myDictionary.contains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 (where: { $0.value == 4 })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{} is a closure or lambda; i.e., block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Arial Unicode MS"/>
                <a:ea typeface="-apple-system"/>
              </a:rPr>
              <a:t>sorted (by:)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  <a:t>: Returns a new array containing the dictionary’s key-value pairs (a 2-tuple) sorted by the given predicate.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-apple-system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myDictionary.sorted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Arial Unicode MS"/>
              </a:rPr>
              <a:t> (by: { $0.key &lt;= $1.key 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$0 and $1 are 2 successive pairs that can be accessed by .key and .value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.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E288BC8-51F4-1FD9-3CCD-A929B5177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484" y="1285714"/>
            <a:ext cx="3714616" cy="197656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0" marR="0" indent="0" defTabSz="357188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import Foundation </a:t>
            </a:r>
          </a:p>
          <a:p>
            <a:pPr marL="0" marR="0" indent="0" defTabSz="357188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extension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Int {    </a:t>
            </a:r>
            <a:b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r>
              <a:rPr kumimoji="0" lang="en-CA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func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even 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() -&gt; Bool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{return self % 2 == 0}</a:t>
            </a:r>
            <a:b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r>
              <a:rPr kumimoji="0" lang="en-CA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func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odd 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() -&gt; Bool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{return self % 2 != 0}    </a:t>
            </a:r>
          </a:p>
          <a:p>
            <a:pPr marL="0" marR="0" indent="0" defTabSz="357188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200" dirty="0"/>
              <a:t>	</a:t>
            </a:r>
            <a:r>
              <a:rPr kumimoji="0" lang="en-CA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func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squared 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() -&gt; Int</a:t>
            </a: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{return self * self}</a:t>
            </a:r>
          </a:p>
          <a:p>
            <a:pPr marL="0" marR="0" indent="0" defTabSz="357188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r>
              <a:rPr kumimoji="0" lang="en-CA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func</a:t>
            </a: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between </a:t>
            </a: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(_ a: </a:t>
            </a:r>
            <a:r>
              <a:rPr lang="en-CA" sz="1200" dirty="0">
                <a:highlight>
                  <a:srgbClr val="00FF00"/>
                </a:highlight>
              </a:rPr>
              <a:t>I</a:t>
            </a: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nt, and b: Int) -&gt; Bool</a:t>
            </a: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{</a:t>
            </a:r>
            <a:b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	return a &lt;= self &amp;&amp; self &lt;= b</a:t>
            </a:r>
            <a:b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	//Usage: 10.between (9, and: 12)</a:t>
            </a:r>
            <a:b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C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E467FC-C4D8-11E2-BCF8-D0E907765F06}"/>
              </a:ext>
            </a:extLst>
          </p:cNvPr>
          <p:cNvGrpSpPr/>
          <p:nvPr/>
        </p:nvGrpSpPr>
        <p:grpSpPr>
          <a:xfrm>
            <a:off x="7197116" y="761672"/>
            <a:ext cx="4960559" cy="526087"/>
            <a:chOff x="8298728" y="1215180"/>
            <a:chExt cx="4960559" cy="526087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2C64F38E-9DCE-5A27-D85C-D68E4ED43BA2}"/>
                </a:ext>
              </a:extLst>
            </p:cNvPr>
            <p:cNvSpPr/>
            <p:nvPr/>
          </p:nvSpPr>
          <p:spPr>
            <a:xfrm rot="5400000">
              <a:off x="12976620" y="1299325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9B357BB-44DF-7C5B-231D-0C9EA0E16984}"/>
                </a:ext>
              </a:extLst>
            </p:cNvPr>
            <p:cNvGrpSpPr/>
            <p:nvPr/>
          </p:nvGrpSpPr>
          <p:grpSpPr>
            <a:xfrm>
              <a:off x="8298728" y="1223761"/>
              <a:ext cx="4846923" cy="517506"/>
              <a:chOff x="5234243" y="7060484"/>
              <a:chExt cx="4846923" cy="517506"/>
            </a:xfrm>
          </p:grpSpPr>
          <p:sp>
            <p:nvSpPr>
              <p:cNvPr id="86" name="Rectangle: Single Corner Rounded 85">
                <a:extLst>
                  <a:ext uri="{FF2B5EF4-FFF2-40B4-BE49-F238E27FC236}">
                    <a16:creationId xmlns:a16="http://schemas.microsoft.com/office/drawing/2014/main" id="{E755AC91-B4F5-0157-B361-8EAF41D9AFCF}"/>
                  </a:ext>
                </a:extLst>
              </p:cNvPr>
              <p:cNvSpPr/>
              <p:nvPr/>
            </p:nvSpPr>
            <p:spPr>
              <a:xfrm>
                <a:off x="5234243" y="7060484"/>
                <a:ext cx="4775185" cy="351893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Adding Methods to Existing Classes: Extensions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440ADEB-5879-7521-7C67-C4E73C7BE6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5ABF7CC-8940-4D40-6E04-AD80F88A482C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96DE507-CAAE-59ED-E17C-146647E49F7E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7FD5D892-AE7B-AC46-3062-C77C8D9F3C01}"/>
                  </a:ext>
                </a:extLst>
              </p:cNvPr>
              <p:cNvSpPr/>
              <p:nvPr/>
            </p:nvSpPr>
            <p:spPr>
              <a:xfrm rot="5400000">
                <a:off x="515051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500C6E27-1137-11DE-5D54-80ADDC8326B6}"/>
              </a:ext>
            </a:extLst>
          </p:cNvPr>
          <p:cNvSpPr/>
          <p:nvPr/>
        </p:nvSpPr>
        <p:spPr>
          <a:xfrm>
            <a:off x="4140526" y="2591840"/>
            <a:ext cx="2561920" cy="830997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0...10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//includes 10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0..&lt;10 </a:t>
            </a:r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//excludes 10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stride (from: 10, through: 0, by: -1)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//for looping in reverse order</a:t>
            </a:r>
            <a:endParaRPr lang="en-CA" sz="12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2D510E-6760-FECD-B9C5-E418D7347AD8}"/>
              </a:ext>
            </a:extLst>
          </p:cNvPr>
          <p:cNvGrpSpPr/>
          <p:nvPr/>
        </p:nvGrpSpPr>
        <p:grpSpPr>
          <a:xfrm>
            <a:off x="7490403" y="3556076"/>
            <a:ext cx="3889813" cy="526087"/>
            <a:chOff x="8118845" y="3114508"/>
            <a:chExt cx="3889813" cy="52608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A739E9-4AF6-487B-2718-6187762DDFC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020D72-C3BF-DF76-A226-6AC0F032EA40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7" name="Rectangle: Single Corner Rounded 6">
                <a:extLst>
                  <a:ext uri="{FF2B5EF4-FFF2-40B4-BE49-F238E27FC236}">
                    <a16:creationId xmlns:a16="http://schemas.microsoft.com/office/drawing/2014/main" id="{D4CF10FC-2282-7F21-68AF-07892C04914C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Closures (lambdas / blocks)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2FB175-3283-02F7-8CA8-50B821105F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A3F5DD3-E363-DF06-3E23-D64CD3825334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7A52965-8F2A-D50F-113C-D116D3304F18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713549A-7A1A-C4EE-1CFE-D285FB86BF30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141523C-0EAD-A18E-AF34-C19D9C26DBB1}"/>
              </a:ext>
            </a:extLst>
          </p:cNvPr>
          <p:cNvSpPr/>
          <p:nvPr/>
        </p:nvSpPr>
        <p:spPr bwMode="auto">
          <a:xfrm>
            <a:off x="7943405" y="4108607"/>
            <a:ext cx="3309689" cy="108952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346075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extension Collection {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func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doEach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(_ aBlock: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(Any) -&gt; 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 {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	for item in self {    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		aBlock (item)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}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}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73B2BF-061B-A86C-7682-867E75FEC4C4}"/>
              </a:ext>
            </a:extLst>
          </p:cNvPr>
          <p:cNvSpPr/>
          <p:nvPr/>
        </p:nvSpPr>
        <p:spPr bwMode="auto">
          <a:xfrm>
            <a:off x="8242700" y="5297363"/>
            <a:ext cx="3263500" cy="92333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346075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//Usage 1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[1,2,3,4].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doEach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 (_ number: Any) -&gt; 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in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let element = number as! </a:t>
            </a:r>
            <a:r>
              <a:rPr lang="en-US" sz="1200" dirty="0"/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print ("\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ndo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\(element)")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}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C9122A-996D-488E-D030-19AC8E2D2296}"/>
              </a:ext>
            </a:extLst>
          </p:cNvPr>
          <p:cNvSpPr/>
          <p:nvPr/>
        </p:nvSpPr>
        <p:spPr bwMode="auto">
          <a:xfrm>
            <a:off x="8570953" y="6265112"/>
            <a:ext cx="2623889" cy="92333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346075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//Usage 2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[1,2,3,4].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doEach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 ($1)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let element = $1 as! </a:t>
            </a:r>
            <a:r>
              <a:rPr lang="en-US" sz="1200" dirty="0"/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print ("\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ndo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\(element)")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}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9E906D8-3F92-ACBD-5062-80C3F71F9B12}"/>
              </a:ext>
            </a:extLst>
          </p:cNvPr>
          <p:cNvGrpSpPr/>
          <p:nvPr/>
        </p:nvGrpSpPr>
        <p:grpSpPr>
          <a:xfrm>
            <a:off x="184974" y="779540"/>
            <a:ext cx="3318310" cy="526087"/>
            <a:chOff x="8690348" y="3114508"/>
            <a:chExt cx="3318310" cy="526087"/>
          </a:xfrm>
        </p:grpSpPr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51CDBA82-DE6C-8BAE-B229-2B9C5B432B4D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0D8A348-923D-D1DC-68FE-A0ED298467F7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25" name="Rectangle: Single Corner Rounded 124">
                <a:extLst>
                  <a:ext uri="{FF2B5EF4-FFF2-40B4-BE49-F238E27FC236}">
                    <a16:creationId xmlns:a16="http://schemas.microsoft.com/office/drawing/2014/main" id="{F23C9178-8E1A-35E6-4AB4-6744D534F8EA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Most General Collections</a:t>
                </a: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F7BAC09-E4F4-FABF-687A-5378B7605A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109C3C7-F812-36B7-BCCE-2FD34BEBB0A4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99DF317-F699-DE75-F199-8F0F44050C15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37" name="Isosceles Triangle 136">
                <a:extLst>
                  <a:ext uri="{FF2B5EF4-FFF2-40B4-BE49-F238E27FC236}">
                    <a16:creationId xmlns:a16="http://schemas.microsoft.com/office/drawing/2014/main" id="{1A011639-4D13-452A-2434-D4A9488153B3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653A405-2E28-29AE-46C9-CA8DA8B84215}"/>
              </a:ext>
            </a:extLst>
          </p:cNvPr>
          <p:cNvGrpSpPr/>
          <p:nvPr/>
        </p:nvGrpSpPr>
        <p:grpSpPr>
          <a:xfrm>
            <a:off x="3701444" y="2134954"/>
            <a:ext cx="3318310" cy="526087"/>
            <a:chOff x="8690348" y="3114508"/>
            <a:chExt cx="3318310" cy="526087"/>
          </a:xfrm>
        </p:grpSpPr>
        <p:sp>
          <p:nvSpPr>
            <p:cNvPr id="162" name="Isosceles Triangle 161">
              <a:extLst>
                <a:ext uri="{FF2B5EF4-FFF2-40B4-BE49-F238E27FC236}">
                  <a16:creationId xmlns:a16="http://schemas.microsoft.com/office/drawing/2014/main" id="{24E00E84-3EEF-16C3-D576-FDE019187679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3ED03377-EEF5-B852-4B5F-EE9ED0F3FDEA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64" name="Rectangle: Single Corner Rounded 163">
                <a:extLst>
                  <a:ext uri="{FF2B5EF4-FFF2-40B4-BE49-F238E27FC236}">
                    <a16:creationId xmlns:a16="http://schemas.microsoft.com/office/drawing/2014/main" id="{D7094391-EC70-CD8C-EB68-B090A753F733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Closed/Half-Open Ranges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77E5E4D-4CD5-C5FD-9D9D-1C013A850D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569BB77C-D236-EDC7-ACBA-B432301D2B4C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F9DE74D6-128C-F04D-5EFF-72D997CE55EB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66" name="Isosceles Triangle 165">
                <a:extLst>
                  <a:ext uri="{FF2B5EF4-FFF2-40B4-BE49-F238E27FC236}">
                    <a16:creationId xmlns:a16="http://schemas.microsoft.com/office/drawing/2014/main" id="{8FEF39C5-7FC2-08CD-3AB0-144792C36204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BD6AE65F-5521-B94D-4B66-8D551D00D21B}"/>
              </a:ext>
            </a:extLst>
          </p:cNvPr>
          <p:cNvSpPr/>
          <p:nvPr/>
        </p:nvSpPr>
        <p:spPr>
          <a:xfrm>
            <a:off x="4177270" y="1245855"/>
            <a:ext cx="2752106" cy="830997"/>
          </a:xfrm>
          <a:prstGeom prst="round1Rect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CA" sz="1200" dirty="0">
                <a:solidFill>
                  <a:schemeClr val="tx1"/>
                </a:solidFill>
              </a:rPr>
              <a:t>[["Hi" : " 0}} [0] ["Bye"] = 1</a:t>
            </a:r>
            <a:endParaRPr lang="en-CA" sz="1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CA" sz="1200" dirty="0">
                <a:solidFill>
                  <a:schemeClr val="tx1"/>
                </a:solidFill>
                <a:highlight>
                  <a:srgbClr val="FFFF00"/>
                </a:highlight>
              </a:rPr>
              <a:t>["Hi" : [0,1]] ["Hi"].append (2)</a:t>
            </a:r>
          </a:p>
          <a:p>
            <a:r>
              <a:rPr lang="en-CA" sz="1200" dirty="0">
                <a:solidFill>
                  <a:schemeClr val="tx1"/>
                </a:solidFill>
                <a:highlight>
                  <a:srgbClr val="00FF00"/>
                </a:highlight>
              </a:rPr>
              <a:t>//Neither affects the result since the first //subscript makes a copy (it's a struct)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604B4-28A3-47F0-5F83-51AD70F626AF}"/>
              </a:ext>
            </a:extLst>
          </p:cNvPr>
          <p:cNvGrpSpPr/>
          <p:nvPr/>
        </p:nvGrpSpPr>
        <p:grpSpPr>
          <a:xfrm>
            <a:off x="3738188" y="788969"/>
            <a:ext cx="3318310" cy="526087"/>
            <a:chOff x="8690348" y="3114508"/>
            <a:chExt cx="3318310" cy="52608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4CA3DDF-A6CF-D890-723D-3D86C09F3B66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F7CF39-DED9-9B9D-68D7-7E4EB469AB81}"/>
                </a:ext>
              </a:extLst>
            </p:cNvPr>
            <p:cNvGrpSpPr/>
            <p:nvPr/>
          </p:nvGrpSpPr>
          <p:grpSpPr>
            <a:xfrm>
              <a:off x="8690348" y="3114508"/>
              <a:ext cx="3204674" cy="526087"/>
              <a:chOff x="6876492" y="7051903"/>
              <a:chExt cx="3204674" cy="526087"/>
            </a:xfrm>
          </p:grpSpPr>
          <p:sp>
            <p:nvSpPr>
              <p:cNvPr id="19" name="Rectangle: Single Corner Rounded 18">
                <a:extLst>
                  <a:ext uri="{FF2B5EF4-FFF2-40B4-BE49-F238E27FC236}">
                    <a16:creationId xmlns:a16="http://schemas.microsoft.com/office/drawing/2014/main" id="{E8F942AB-B816-6F81-8ABF-23BC4A98DD45}"/>
                  </a:ext>
                </a:extLst>
              </p:cNvPr>
              <p:cNvSpPr/>
              <p:nvPr/>
            </p:nvSpPr>
            <p:spPr>
              <a:xfrm>
                <a:off x="6885486" y="7051903"/>
                <a:ext cx="3123941" cy="370202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r>
                  <a:rPr lang="en-CA" dirty="0" err="1"/>
                  <a:t>eware</a:t>
                </a:r>
                <a:r>
                  <a:rPr lang="en-CA" dirty="0"/>
                  <a:t> of Inner Collections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C7A2569-EBEB-2740-72D4-6F9C171FFC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694F630-2485-ECF8-C564-00B167EAF953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157D58A-B19D-38E3-1C4B-D62891FCEB33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6B40391A-4E55-B7CC-7B4B-8ED230F98594}"/>
                  </a:ext>
                </a:extLst>
              </p:cNvPr>
              <p:cNvSpPr/>
              <p:nvPr/>
            </p:nvSpPr>
            <p:spPr>
              <a:xfrm rot="5400000">
                <a:off x="6792347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25EB9-A342-B694-F450-AFEFD1E66149}"/>
              </a:ext>
            </a:extLst>
          </p:cNvPr>
          <p:cNvSpPr/>
          <p:nvPr/>
        </p:nvSpPr>
        <p:spPr bwMode="auto">
          <a:xfrm>
            <a:off x="8882311" y="7243250"/>
            <a:ext cx="2623889" cy="92333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346075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//Usage 3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[1,2,3,4].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doEach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itchFamily="34" charset="0"/>
              </a:rPr>
              <a:t> </a:t>
            </a:r>
            <a:r>
              <a:rPr lang="en-US" sz="1200" dirty="0">
                <a:highlight>
                  <a:srgbClr val="00FF00"/>
                </a:highlight>
                <a:latin typeface="Arial" pitchFamily="34" charset="0"/>
              </a:rPr>
              <a:t>number </a:t>
            </a:r>
            <a:r>
              <a:rPr lang="en-US" sz="1200" dirty="0">
                <a:highlight>
                  <a:srgbClr val="FF0000"/>
                </a:highlight>
                <a:latin typeface="Arial" pitchFamily="34" charset="0"/>
              </a:rPr>
              <a:t>in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let element = </a:t>
            </a:r>
            <a:r>
              <a:rPr lang="en-US" sz="1200" dirty="0">
                <a:latin typeface="Arial" pitchFamily="34" charset="0"/>
              </a:rPr>
              <a:t>number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as! </a:t>
            </a:r>
            <a:r>
              <a:rPr lang="en-US" sz="1200" dirty="0"/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          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	print ("\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ndo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\(element)")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itchFamily="34" charset="0"/>
              </a:rPr>
              <a:t>}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itchFamily="34" charset="0"/>
            </a:endParaRPr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E9FF3330-B574-FA72-0DB3-66E9F3F515E2}"/>
              </a:ext>
            </a:extLst>
          </p:cNvPr>
          <p:cNvSpPr/>
          <p:nvPr/>
        </p:nvSpPr>
        <p:spPr>
          <a:xfrm>
            <a:off x="9451273" y="4975259"/>
            <a:ext cx="2496196" cy="276999"/>
          </a:xfrm>
          <a:prstGeom prst="round1Rect">
            <a:avLst>
              <a:gd name="adj" fmla="val 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-apple-system"/>
              </a:rPr>
              <a:t>do can be used if defined as `do`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DF5CAFA1-7ADD-0EF3-4D74-50FB0ED8E202}"/>
              </a:ext>
            </a:extLst>
          </p:cNvPr>
          <p:cNvSpPr/>
          <p:nvPr/>
        </p:nvSpPr>
        <p:spPr>
          <a:xfrm>
            <a:off x="11039814" y="7359338"/>
            <a:ext cx="1056700" cy="276999"/>
          </a:xfrm>
          <a:prstGeom prst="round1Rect">
            <a:avLst>
              <a:gd name="adj" fmla="val 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-apple-system"/>
              </a:rPr>
              <a:t>use a, b, c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/>
            </a:endParaRP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F6E1AEC0-C95C-57A4-0D17-676DD2B5542F}"/>
              </a:ext>
            </a:extLst>
          </p:cNvPr>
          <p:cNvSpPr/>
          <p:nvPr/>
        </p:nvSpPr>
        <p:spPr>
          <a:xfrm>
            <a:off x="10776922" y="6347315"/>
            <a:ext cx="1319592" cy="276999"/>
          </a:xfrm>
          <a:prstGeom prst="round1Rect">
            <a:avLst>
              <a:gd name="adj" fmla="val 0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-apple-system"/>
              </a:rPr>
              <a:t>use $1, $2, $3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2158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6A69FA7-DC89-4891-92C0-99F662B20ECA}"/>
              </a:ext>
            </a:extLst>
          </p:cNvPr>
          <p:cNvSpPr>
            <a:spLocks noChangeAspect="1"/>
          </p:cNvSpPr>
          <p:nvPr/>
        </p:nvSpPr>
        <p:spPr>
          <a:xfrm>
            <a:off x="1917" y="4"/>
            <a:ext cx="12187960" cy="568658"/>
          </a:xfrm>
          <a:prstGeom prst="round1Rect">
            <a:avLst>
              <a:gd name="adj" fmla="val 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400" dirty="0"/>
              <a:t>Swift Cheat Sheet and Quick Reference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2FC6FEB-069C-4094-A203-785679A4411A}"/>
              </a:ext>
            </a:extLst>
          </p:cNvPr>
          <p:cNvGrpSpPr/>
          <p:nvPr/>
        </p:nvGrpSpPr>
        <p:grpSpPr>
          <a:xfrm>
            <a:off x="12523336" y="11003796"/>
            <a:ext cx="3341780" cy="559674"/>
            <a:chOff x="1073323" y="5852826"/>
            <a:chExt cx="3341780" cy="55967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E9334261-FECA-4C59-AD34-C9D6A5AB8A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1241" y="5852826"/>
              <a:ext cx="413862" cy="431001"/>
              <a:chOff x="2603087" y="938060"/>
              <a:chExt cx="509151" cy="536930"/>
            </a:xfrm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50F2E9E8-79C1-472F-9382-B1471063D78B}"/>
                  </a:ext>
                </a:extLst>
              </p:cNvPr>
              <p:cNvSpPr/>
              <p:nvPr/>
            </p:nvSpPr>
            <p:spPr>
              <a:xfrm rot="5400000">
                <a:off x="2613080" y="1124389"/>
                <a:ext cx="456964" cy="24423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D015EC6-CD8D-46C2-92E1-AE2CD215AC88}"/>
                  </a:ext>
                </a:extLst>
              </p:cNvPr>
              <p:cNvSpPr/>
              <p:nvPr/>
            </p:nvSpPr>
            <p:spPr>
              <a:xfrm>
                <a:off x="2606432" y="1384587"/>
                <a:ext cx="432297" cy="904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3D86990-C646-41C5-9C5B-A2F66DB897CD}"/>
                  </a:ext>
                </a:extLst>
              </p:cNvPr>
              <p:cNvSpPr/>
              <p:nvPr/>
            </p:nvSpPr>
            <p:spPr>
              <a:xfrm>
                <a:off x="2603087" y="938060"/>
                <a:ext cx="509151" cy="157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450AA988-4D42-43F1-B560-9996EC2E6D3D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726">
              <a:off x="3355295" y="5915596"/>
              <a:ext cx="429913" cy="496904"/>
              <a:chOff x="2483589" y="6586548"/>
              <a:chExt cx="457514" cy="528806"/>
            </a:xfrm>
            <a:solidFill>
              <a:schemeClr val="bg1"/>
            </a:solidFill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A401BDF-4560-4108-843C-B0E527742426}"/>
                  </a:ext>
                </a:extLst>
              </p:cNvPr>
              <p:cNvSpPr/>
              <p:nvPr/>
            </p:nvSpPr>
            <p:spPr>
              <a:xfrm rot="18480000">
                <a:off x="2665266" y="6404871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989CBE-F235-47A8-ABA2-4F43EF1CF7CB}"/>
                  </a:ext>
                </a:extLst>
              </p:cNvPr>
              <p:cNvSpPr/>
              <p:nvPr/>
            </p:nvSpPr>
            <p:spPr>
              <a:xfrm rot="13098133">
                <a:off x="2690318" y="6657840"/>
                <a:ext cx="94160" cy="45751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17" name="Isosceles Triangle 216">
              <a:extLst>
                <a:ext uri="{FF2B5EF4-FFF2-40B4-BE49-F238E27FC236}">
                  <a16:creationId xmlns:a16="http://schemas.microsoft.com/office/drawing/2014/main" id="{486AAA21-4255-4265-A8E4-AE6221C5298A}"/>
                </a:ext>
              </a:extLst>
            </p:cNvPr>
            <p:cNvSpPr/>
            <p:nvPr/>
          </p:nvSpPr>
          <p:spPr>
            <a:xfrm rot="5400000">
              <a:off x="989178" y="5979987"/>
              <a:ext cx="366811" cy="19852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</p:grpSp>
      <p:sp>
        <p:nvSpPr>
          <p:cNvPr id="110" name="Rectangle: Single Corner Rounded 109">
            <a:extLst>
              <a:ext uri="{FF2B5EF4-FFF2-40B4-BE49-F238E27FC236}">
                <a16:creationId xmlns:a16="http://schemas.microsoft.com/office/drawing/2014/main" id="{C3867A7C-473D-4026-9F36-8ACB918816E8}"/>
              </a:ext>
            </a:extLst>
          </p:cNvPr>
          <p:cNvSpPr/>
          <p:nvPr/>
        </p:nvSpPr>
        <p:spPr>
          <a:xfrm>
            <a:off x="5892211" y="8214855"/>
            <a:ext cx="997068" cy="307777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CA" sz="1400" b="1" dirty="0">
                <a:solidFill>
                  <a:srgbClr val="0000FF"/>
                </a:solidFill>
              </a:rPr>
              <a:t>page 4 of 4</a:t>
            </a: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8CC485B5-4761-2470-1BF0-97BEA9F7F4A4}"/>
              </a:ext>
            </a:extLst>
          </p:cNvPr>
          <p:cNvSpPr/>
          <p:nvPr/>
        </p:nvSpPr>
        <p:spPr>
          <a:xfrm>
            <a:off x="697798" y="2355267"/>
            <a:ext cx="6616427" cy="163121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map 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Returns an array where each element is transformed using </a:t>
            </a:r>
            <a:r>
              <a:rPr lang="en-US" altLang="en-US" sz="1200" dirty="0">
                <a:solidFill>
                  <a:srgbClr val="111111"/>
                </a:solidFill>
                <a:latin typeface="+mn-lt"/>
                <a:ea typeface="-apple-system"/>
              </a:rPr>
              <a:t>the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 closure.</a:t>
            </a: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[1, 2, 3, 4, 5].map { $0 * 2 } //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[2, 4, 6, 8, 10] </a:t>
            </a: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compactMap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 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Like the above but discards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nils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["1", "two", "3"].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compactMap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{ Int($0) } //Int is nil if not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convert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FF"/>
                </a:highlight>
                <a:ea typeface="-apple-system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//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 [1, 3] </a:t>
            </a: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highlight>
                <a:srgbClr val="FFFF00"/>
              </a:highlight>
              <a:latin typeface="+mn-lt"/>
              <a:ea typeface="-apple-system"/>
            </a:endParaRPr>
          </a:p>
          <a:p>
            <a:pPr marL="361950" marR="0" lvl="0" indent="-361950" algn="l" defTabSz="3619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filter 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Returns a new array containing only the elements that satisfy a given predicate.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[2, 3, 4].filter { $0 % 2 == 0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//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  <a:sym typeface="Symbol" panose="05050102010706020507" pitchFamily="18" charset="2"/>
              </a:rPr>
              <a:t> [2, 4]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highlight>
                <a:srgbClr val="00FF00"/>
              </a:highlight>
              <a:latin typeface="+mn-lt"/>
              <a:ea typeface="-apple-system"/>
            </a:endParaRPr>
          </a:p>
          <a:p>
            <a:pPr marL="361950" indent="-361950" defTabSz="361950"/>
            <a:r>
              <a:rPr lang="en-US" sz="1200" b="1" kern="0" dirty="0">
                <a:solidFill>
                  <a:schemeClr val="bg1"/>
                </a:solidFill>
              </a:rPr>
              <a:t>Like Smalltalk </a:t>
            </a:r>
            <a:endParaRPr lang="en-CA" sz="12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A125E6-8593-15D3-EF14-BACE4FEAC2AC}"/>
              </a:ext>
            </a:extLst>
          </p:cNvPr>
          <p:cNvGrpSpPr/>
          <p:nvPr/>
        </p:nvGrpSpPr>
        <p:grpSpPr>
          <a:xfrm>
            <a:off x="249549" y="1010134"/>
            <a:ext cx="3889813" cy="526087"/>
            <a:chOff x="8118845" y="3114508"/>
            <a:chExt cx="3889813" cy="52608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A56A5446-C633-AAAB-FE3F-D9B9E4C07B94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39DACD-AF9A-DBA0-7E5E-B0D8561C473C}"/>
                </a:ext>
              </a:extLst>
            </p:cNvPr>
            <p:cNvGrpSpPr/>
            <p:nvPr/>
          </p:nvGrpSpPr>
          <p:grpSpPr>
            <a:xfrm>
              <a:off x="8118845" y="3123090"/>
              <a:ext cx="3776177" cy="517505"/>
              <a:chOff x="6304989" y="7060485"/>
              <a:chExt cx="3776177" cy="517505"/>
            </a:xfrm>
          </p:grpSpPr>
          <p:sp>
            <p:nvSpPr>
              <p:cNvPr id="11" name="Rectangle: Single Corner Rounded 10">
                <a:extLst>
                  <a:ext uri="{FF2B5EF4-FFF2-40B4-BE49-F238E27FC236}">
                    <a16:creationId xmlns:a16="http://schemas.microsoft.com/office/drawing/2014/main" id="{2A01A843-8B52-5610-B932-4442DFD0034A}"/>
                  </a:ext>
                </a:extLst>
              </p:cNvPr>
              <p:cNvSpPr/>
              <p:nvPr/>
            </p:nvSpPr>
            <p:spPr>
              <a:xfrm>
                <a:off x="6306702" y="7060485"/>
                <a:ext cx="3702726" cy="361620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Mapping Methods Using Closures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0C452C2-6D6B-C7E2-67A0-8FA8DCD86A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E9B4673-3EAA-4855-6FBB-3057CE8A6BE0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77CF125-A9CA-0C26-E3B6-A296162D8B59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392B9D21-D90D-84F2-49E0-0F70560C6C79}"/>
                  </a:ext>
                </a:extLst>
              </p:cNvPr>
              <p:cNvSpPr/>
              <p:nvPr/>
            </p:nvSpPr>
            <p:spPr>
              <a:xfrm rot="5400000">
                <a:off x="6220844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188C1882-0FE5-03F2-A7BD-EFCDC704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09" y="1513069"/>
            <a:ext cx="5454809" cy="59157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100000"/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The following 3 methods represent</a:t>
            </a:r>
            <a:r>
              <a:rPr lang="en-US" sz="1200" b="1" kern="0" dirty="0">
                <a:solidFill>
                  <a:schemeClr val="bg1"/>
                </a:solidFill>
                <a:latin typeface="+mn-lt"/>
              </a:rPr>
              <a:t> Smalltalk </a:t>
            </a:r>
            <a:r>
              <a:rPr lang="en-US" sz="1200" b="1" kern="0" dirty="0">
                <a:solidFill>
                  <a:schemeClr val="bg1"/>
                </a:solidFill>
                <a:highlight>
                  <a:srgbClr val="FF0000"/>
                </a:highlight>
                <a:latin typeface="+mn-lt"/>
              </a:rPr>
              <a:t>collect:</a:t>
            </a:r>
            <a:r>
              <a:rPr lang="en-US" sz="1200" b="1" kern="0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200" b="1" kern="0" dirty="0">
                <a:solidFill>
                  <a:schemeClr val="bg1"/>
                </a:solidFill>
              </a:rPr>
              <a:t>Smalltalk </a:t>
            </a:r>
            <a:r>
              <a:rPr lang="en-US" sz="1200" b="1" kern="0" dirty="0">
                <a:solidFill>
                  <a:schemeClr val="bg1"/>
                </a:solidFill>
                <a:highlight>
                  <a:srgbClr val="FF0000"/>
                </a:highlight>
              </a:rPr>
              <a:t>select:</a:t>
            </a:r>
            <a:r>
              <a:rPr lang="en-US" sz="1200" b="1" kern="0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en-US" sz="1200" b="1" kern="0" dirty="0">
                <a:solidFill>
                  <a:schemeClr val="bg1"/>
                </a:solidFill>
              </a:rPr>
              <a:t>where $0 and nil respectively selects or doesn't, and  Smalltalk </a:t>
            </a:r>
            <a:r>
              <a:rPr lang="en-US" sz="1200" b="1" kern="0" dirty="0" err="1">
                <a:solidFill>
                  <a:schemeClr val="bg1"/>
                </a:solidFill>
                <a:highlight>
                  <a:srgbClr val="FF0000"/>
                </a:highlight>
              </a:rPr>
              <a:t>select:when</a:t>
            </a:r>
            <a:r>
              <a:rPr lang="en-US" sz="1200" b="1" kern="0" dirty="0">
                <a:solidFill>
                  <a:schemeClr val="bg1"/>
                </a:solidFill>
                <a:highlight>
                  <a:srgbClr val="FF0000"/>
                </a:highlight>
              </a:rPr>
              <a:t>:</a:t>
            </a:r>
            <a:r>
              <a:rPr lang="en-US" sz="1200" b="1" kern="0" dirty="0">
                <a:solidFill>
                  <a:schemeClr val="bg1"/>
                </a:solidFill>
              </a:rPr>
              <a:t> where a </a:t>
            </a:r>
            <a:r>
              <a:rPr lang="en-US" sz="1200" b="1" kern="0" dirty="0" err="1">
                <a:solidFill>
                  <a:schemeClr val="bg1"/>
                </a:solidFill>
              </a:rPr>
              <a:t>boolean</a:t>
            </a:r>
            <a:r>
              <a:rPr lang="en-US" sz="1200" b="1" kern="0" dirty="0">
                <a:solidFill>
                  <a:schemeClr val="bg1"/>
                </a:solidFill>
              </a:rPr>
              <a:t> chooses whether to select or not.</a:t>
            </a: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4BCB53C4-3DFB-1D43-6EB2-E7A240416036}"/>
              </a:ext>
            </a:extLst>
          </p:cNvPr>
          <p:cNvSpPr/>
          <p:nvPr/>
        </p:nvSpPr>
        <p:spPr>
          <a:xfrm>
            <a:off x="645774" y="4254617"/>
            <a:ext cx="6616427" cy="1754326"/>
          </a:xfrm>
          <a:prstGeom prst="round1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mapValue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 s(_:)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Transforms dictionary values (but not keys) using a closure and returns a new dictionary.</a:t>
            </a:r>
          </a:p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111111"/>
                </a:solidFill>
                <a:latin typeface="+mn-lt"/>
                <a:ea typeface="-apple-system"/>
              </a:rPr>
              <a:t>	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["apple": 2, "orange": 1].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mapValues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{ $0 * 2 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//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  <a:sym typeface="Symbol" panose="05050102010706020507" pitchFamily="18" charset="2"/>
              </a:rPr>
              <a:t>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["apple": 4, "orange": 2]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 </a:t>
            </a:r>
          </a:p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compactMapValues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Transforms dictionary values (but not keys) using a closure and returns a new containing only the non-nil values.</a:t>
            </a:r>
          </a:p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		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["apple": 2, "banana": nil].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compactMapValues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 { $0 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//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  <a:sym typeface="Symbol" panose="05050102010706020507" pitchFamily="18" charset="2"/>
              </a:rPr>
              <a:t>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 ["apple": 2] </a:t>
            </a:r>
          </a:p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FFFF00"/>
                </a:highlight>
                <a:latin typeface="+mn-lt"/>
                <a:ea typeface="-apple-system"/>
              </a:rPr>
              <a:t>filter(_:)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: Returns a new dictionary containing only the key-value pairs of a dictionary that satisfy a given predicate.</a:t>
            </a:r>
          </a:p>
          <a:p>
            <a:pPr marL="361950" marR="0" lvl="0" indent="-361950" algn="l" defTabSz="330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111111"/>
                </a:solidFill>
                <a:latin typeface="+mn-lt"/>
                <a:ea typeface="-apple-system"/>
              </a:rPr>
              <a:t>	</a:t>
            </a:r>
            <a:r>
              <a:rPr lang="en-US" altLang="en-US" sz="1100" dirty="0">
                <a:solidFill>
                  <a:srgbClr val="111111"/>
                </a:solidFill>
                <a:latin typeface="+mn-lt"/>
                <a:ea typeface="-apple-system"/>
              </a:rPr>
              <a:t>	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FF"/>
                </a:highlight>
                <a:latin typeface="+mn-lt"/>
                <a:ea typeface="-apple-system"/>
              </a:rPr>
              <a:t>["apple": 3, "banana": 2, "orange": 1].filter { $0.value &gt; 1 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//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  <a:sym typeface="Symbol" panose="05050102010706020507" pitchFamily="18" charset="2"/>
              </a:rPr>
              <a:t>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+mn-lt"/>
                <a:ea typeface="-apple-system"/>
              </a:rPr>
              <a:t>["apple": 3, "banana": 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D9D42-51CB-E7E9-BD2C-1857F925EEC6}"/>
              </a:ext>
            </a:extLst>
          </p:cNvPr>
          <p:cNvSpPr txBox="1"/>
          <p:nvPr/>
        </p:nvSpPr>
        <p:spPr>
          <a:xfrm>
            <a:off x="314854" y="2113224"/>
            <a:ext cx="1414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rgbClr val="111111"/>
                </a:solidFill>
                <a:latin typeface="+mn-lt"/>
                <a:ea typeface="-apple-system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o</a:t>
            </a:r>
            <a:r>
              <a:rPr lang="en-US" altLang="en-US" sz="1800" b="1" dirty="0">
                <a:solidFill>
                  <a:srgbClr val="111111"/>
                </a:solidFill>
                <a:latin typeface="+mn-lt"/>
                <a:ea typeface="-apple-system"/>
              </a:rPr>
              <a:t>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Array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  <a:ea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7ED94-04AB-42AA-1E53-267F3A651A5B}"/>
              </a:ext>
            </a:extLst>
          </p:cNvPr>
          <p:cNvSpPr txBox="1"/>
          <p:nvPr/>
        </p:nvSpPr>
        <p:spPr>
          <a:xfrm>
            <a:off x="314854" y="3898571"/>
            <a:ext cx="226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rgbClr val="111111"/>
                </a:solidFill>
                <a:latin typeface="+mn-lt"/>
                <a:ea typeface="-apple-system"/>
              </a:rPr>
              <a:t>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o</a:t>
            </a:r>
            <a:r>
              <a:rPr lang="en-US" altLang="en-US" sz="1800" b="1" dirty="0">
                <a:solidFill>
                  <a:srgbClr val="111111"/>
                </a:solidFill>
                <a:latin typeface="+mn-lt"/>
                <a:ea typeface="-apple-system"/>
              </a:rPr>
              <a:t>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-apple-system"/>
              </a:rPr>
              <a:t>Dictionary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  <a:ea typeface="-apple-system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C146547-4C98-9A01-93D4-781F9DCE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3029" y="1542758"/>
            <a:ext cx="4775186" cy="378629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vl="0"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class Person: 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Hashable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, 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Equatable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{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var name: String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var age: Int</a:t>
            </a:r>
          </a:p>
          <a:p>
            <a:pPr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var address: Address</a:t>
            </a:r>
            <a:r>
              <a:rPr lang="en-US" altLang="en-US" sz="1200" dirty="0"/>
              <a:t> </a:t>
            </a:r>
          </a:p>
          <a:p>
            <a:pPr defTabSz="354013"/>
            <a:endParaRPr lang="en-US" altLang="en-US" sz="1200" dirty="0">
              <a:solidFill>
                <a:srgbClr val="111111"/>
              </a:solidFill>
              <a:latin typeface="Arial Unicode MS"/>
            </a:endParaRPr>
          </a:p>
          <a:p>
            <a:pPr lvl="0"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init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(name: String, age: Int, address: Address) {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self.name = name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self.age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= age;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self.address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= address</a:t>
            </a:r>
          </a:p>
          <a:p>
            <a:pPr lvl="0"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} </a:t>
            </a:r>
          </a:p>
          <a:p>
            <a:pPr lvl="0" defTabSz="354013"/>
            <a:endParaRPr lang="en-US" altLang="en-US" sz="1200" dirty="0">
              <a:solidFill>
                <a:srgbClr val="111111"/>
              </a:solidFill>
              <a:latin typeface="Arial Unicode MS"/>
            </a:endParaRPr>
          </a:p>
          <a:p>
            <a:pPr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static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func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==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(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lhs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: Person,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rhs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: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Any?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) -&gt; Bool {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guard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FF00FF"/>
                </a:highlight>
                <a:latin typeface="Arial Unicode MS"/>
              </a:rPr>
              <a:t>let other = 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FF00FF"/>
                </a:highlight>
                <a:latin typeface="Arial Unicode MS"/>
              </a:rPr>
              <a:t>rhs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FF00FF"/>
                </a:highlight>
                <a:latin typeface="Arial Unicode MS"/>
              </a:rPr>
              <a:t> as? Person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else { return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false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}</a:t>
            </a:r>
            <a:r>
              <a:rPr lang="en-US" altLang="en-US" sz="1200" dirty="0"/>
              <a:t>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return lhs.name == other.name &amp;&amp;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lhs.age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==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other.age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}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func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hash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(into hasher: 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inout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Hasher) {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hasher.combine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(name) </a:t>
            </a:r>
          </a:p>
          <a:p>
            <a:pPr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</a:t>
            </a:r>
            <a:r>
              <a:rPr lang="en-US" altLang="en-US" sz="1200" dirty="0" err="1">
                <a:solidFill>
                  <a:srgbClr val="111111"/>
                </a:solidFill>
                <a:latin typeface="Arial Unicode MS"/>
              </a:rPr>
              <a:t>hasher.combine</a:t>
            </a: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 (age)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	</a:t>
            </a:r>
            <a:r>
              <a:rPr lang="en-US" altLang="en-US" sz="1200" dirty="0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//Can't include address because it is not </a:t>
            </a:r>
            <a:r>
              <a:rPr lang="en-US" altLang="en-US" sz="1200" dirty="0" err="1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hashable</a:t>
            </a:r>
            <a:r>
              <a:rPr lang="en-US" altLang="en-US" sz="1200" dirty="0">
                <a:highlight>
                  <a:srgbClr val="00FF00"/>
                </a:highlight>
              </a:rPr>
              <a:t> </a:t>
            </a:r>
            <a:br>
              <a:rPr lang="en-US" altLang="en-US" sz="1200" dirty="0">
                <a:solidFill>
                  <a:srgbClr val="111111"/>
                </a:solidFill>
                <a:latin typeface="Arial Unicode MS"/>
              </a:rPr>
            </a:br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	} </a:t>
            </a:r>
          </a:p>
          <a:p>
            <a:pPr lvl="0" defTabSz="354013"/>
            <a:r>
              <a:rPr lang="en-US" altLang="en-US" sz="1200" dirty="0">
                <a:solidFill>
                  <a:srgbClr val="111111"/>
                </a:solidFill>
                <a:latin typeface="Arial Unicode MS"/>
              </a:rPr>
              <a:t>}</a:t>
            </a:r>
            <a:r>
              <a:rPr lang="en-US" altLang="en-US" sz="1200" dirty="0"/>
              <a:t>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8E9190-67FA-EAA4-A8E7-506738FC7C9E}"/>
              </a:ext>
            </a:extLst>
          </p:cNvPr>
          <p:cNvGrpSpPr/>
          <p:nvPr/>
        </p:nvGrpSpPr>
        <p:grpSpPr>
          <a:xfrm>
            <a:off x="6927661" y="1018716"/>
            <a:ext cx="4960559" cy="526087"/>
            <a:chOff x="8298728" y="1215180"/>
            <a:chExt cx="4960559" cy="526087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23BBEDC-94E0-8C05-AF24-4592787A8E6D}"/>
                </a:ext>
              </a:extLst>
            </p:cNvPr>
            <p:cNvSpPr/>
            <p:nvPr/>
          </p:nvSpPr>
          <p:spPr>
            <a:xfrm rot="5400000">
              <a:off x="12976620" y="1299325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E17CF2-5E25-8056-B2FD-72DB5BB89C87}"/>
                </a:ext>
              </a:extLst>
            </p:cNvPr>
            <p:cNvGrpSpPr/>
            <p:nvPr/>
          </p:nvGrpSpPr>
          <p:grpSpPr>
            <a:xfrm>
              <a:off x="8298728" y="1223761"/>
              <a:ext cx="4846923" cy="517506"/>
              <a:chOff x="5234243" y="7060484"/>
              <a:chExt cx="4846923" cy="517506"/>
            </a:xfrm>
          </p:grpSpPr>
          <p:sp>
            <p:nvSpPr>
              <p:cNvPr id="42" name="Rectangle: Single Corner Rounded 41">
                <a:extLst>
                  <a:ext uri="{FF2B5EF4-FFF2-40B4-BE49-F238E27FC236}">
                    <a16:creationId xmlns:a16="http://schemas.microsoft.com/office/drawing/2014/main" id="{9C7C34EE-F867-7C53-FFEE-8BE4A8B5079D}"/>
                  </a:ext>
                </a:extLst>
              </p:cNvPr>
              <p:cNvSpPr/>
              <p:nvPr/>
            </p:nvSpPr>
            <p:spPr>
              <a:xfrm>
                <a:off x="5234243" y="7060484"/>
                <a:ext cx="4775185" cy="351893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Objects to be used as Keys or in Sets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7462324-8994-748D-6D93-1095FB1009B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4FA102C-9755-0FFA-51C2-E3B7FEC95C02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44140BA-7E70-C83C-C164-A48E61B0A3BF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05F38208-CEB3-1696-9388-5E24DFE4D7E3}"/>
                  </a:ext>
                </a:extLst>
              </p:cNvPr>
              <p:cNvSpPr/>
              <p:nvPr/>
            </p:nvSpPr>
            <p:spPr>
              <a:xfrm rot="5400000">
                <a:off x="515051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F7270A-DB1E-8C6C-C785-6932A52E343F}"/>
              </a:ext>
            </a:extLst>
          </p:cNvPr>
          <p:cNvGrpSpPr/>
          <p:nvPr/>
        </p:nvGrpSpPr>
        <p:grpSpPr>
          <a:xfrm>
            <a:off x="7126603" y="5685098"/>
            <a:ext cx="4960559" cy="526087"/>
            <a:chOff x="7048099" y="3114508"/>
            <a:chExt cx="4960559" cy="52608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0487A1A1-843B-040C-9FB7-7A7611715CF1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E2B0D2-407B-0E1D-AD0C-BC64F0803441}"/>
                </a:ext>
              </a:extLst>
            </p:cNvPr>
            <p:cNvGrpSpPr/>
            <p:nvPr/>
          </p:nvGrpSpPr>
          <p:grpSpPr>
            <a:xfrm>
              <a:off x="7048099" y="3123090"/>
              <a:ext cx="4846923" cy="517505"/>
              <a:chOff x="5234243" y="7060485"/>
              <a:chExt cx="4846923" cy="517505"/>
            </a:xfrm>
          </p:grpSpPr>
          <p:sp>
            <p:nvSpPr>
              <p:cNvPr id="10" name="Rectangle: Single Corner Rounded 9">
                <a:extLst>
                  <a:ext uri="{FF2B5EF4-FFF2-40B4-BE49-F238E27FC236}">
                    <a16:creationId xmlns:a16="http://schemas.microsoft.com/office/drawing/2014/main" id="{8933A9BC-B2D0-6D40-9F7F-6E8CDF9CED15}"/>
                  </a:ext>
                </a:extLst>
              </p:cNvPr>
              <p:cNvSpPr/>
              <p:nvPr/>
            </p:nvSpPr>
            <p:spPr>
              <a:xfrm>
                <a:off x="5234243" y="7060485"/>
                <a:ext cx="4775185" cy="329126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Switches: No breaks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EA4E493-BCAF-2036-9529-0B26A5C74C1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2C66DBA-6E01-BA1D-C6A4-3482CBB3F9D4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795E41-4EFD-B215-1AFC-0BE5E6F9147A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714328B-C5AE-D465-3EA0-DC3502023C9D}"/>
                  </a:ext>
                </a:extLst>
              </p:cNvPr>
              <p:cNvSpPr/>
              <p:nvPr/>
            </p:nvSpPr>
            <p:spPr>
              <a:xfrm rot="5400000">
                <a:off x="515051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2C924B-D76E-D9B7-ADD6-2AEFE43B81C2}"/>
              </a:ext>
            </a:extLst>
          </p:cNvPr>
          <p:cNvSpPr/>
          <p:nvPr/>
        </p:nvSpPr>
        <p:spPr bwMode="auto">
          <a:xfrm>
            <a:off x="7165579" y="6271247"/>
            <a:ext cx="4736209" cy="180992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61950" indent="-361950" defTabSz="36195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let character: Character = "a" </a:t>
            </a:r>
          </a:p>
          <a:p>
            <a:pPr marL="361950" indent="-361950" defTabSz="36195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switch character { </a:t>
            </a:r>
          </a:p>
          <a:p>
            <a:pPr marL="361950" indent="-361950" defTabSz="361950"/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case "a", "A": print("The character is A") </a:t>
            </a:r>
          </a:p>
          <a:p>
            <a:pPr marL="361950" indent="-361950" defTabSz="361950"/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case "b", "B": print("The character is B")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default: print("The character is neither A nor B") </a:t>
            </a:r>
          </a:p>
          <a:p>
            <a:pPr marL="361950" indent="-361950" defTabSz="36195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408A26-0708-DD3E-D050-C5AF8B2EC671}"/>
              </a:ext>
            </a:extLst>
          </p:cNvPr>
          <p:cNvGrpSpPr/>
          <p:nvPr/>
        </p:nvGrpSpPr>
        <p:grpSpPr>
          <a:xfrm>
            <a:off x="645774" y="6051910"/>
            <a:ext cx="4960559" cy="526087"/>
            <a:chOff x="7048099" y="3114508"/>
            <a:chExt cx="4960559" cy="526087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FB99374-832E-A299-9950-51A81D18EC0C}"/>
                </a:ext>
              </a:extLst>
            </p:cNvPr>
            <p:cNvSpPr/>
            <p:nvPr/>
          </p:nvSpPr>
          <p:spPr>
            <a:xfrm rot="5400000">
              <a:off x="11725991" y="3198653"/>
              <a:ext cx="366812" cy="19852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258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6949AA-2998-B1E2-0C00-F19B5D2F4794}"/>
                </a:ext>
              </a:extLst>
            </p:cNvPr>
            <p:cNvGrpSpPr/>
            <p:nvPr/>
          </p:nvGrpSpPr>
          <p:grpSpPr>
            <a:xfrm>
              <a:off x="7048099" y="3123090"/>
              <a:ext cx="4846923" cy="517505"/>
              <a:chOff x="5234243" y="7060485"/>
              <a:chExt cx="4846923" cy="517505"/>
            </a:xfrm>
          </p:grpSpPr>
          <p:sp>
            <p:nvSpPr>
              <p:cNvPr id="28" name="Rectangle: Single Corner Rounded 27">
                <a:extLst>
                  <a:ext uri="{FF2B5EF4-FFF2-40B4-BE49-F238E27FC236}">
                    <a16:creationId xmlns:a16="http://schemas.microsoft.com/office/drawing/2014/main" id="{935BBB5D-4FF6-1A9E-4805-46778C3B47A1}"/>
                  </a:ext>
                </a:extLst>
              </p:cNvPr>
              <p:cNvSpPr/>
              <p:nvPr/>
            </p:nvSpPr>
            <p:spPr>
              <a:xfrm>
                <a:off x="5234243" y="7060485"/>
                <a:ext cx="4775185" cy="329126"/>
              </a:xfrm>
              <a:prstGeom prst="round1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Enumerations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6E72C33-E761-58B6-FD18-A21659B6E5D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0726">
                <a:off x="9651253" y="7081086"/>
                <a:ext cx="429913" cy="496904"/>
                <a:chOff x="2483589" y="6586548"/>
                <a:chExt cx="457514" cy="528806"/>
              </a:xfrm>
              <a:solidFill>
                <a:schemeClr val="bg1"/>
              </a:solidFill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45ACB4-CE00-0DB8-5050-BB18E2C8ECD2}"/>
                    </a:ext>
                  </a:extLst>
                </p:cNvPr>
                <p:cNvSpPr/>
                <p:nvPr/>
              </p:nvSpPr>
              <p:spPr>
                <a:xfrm rot="18480000">
                  <a:off x="2665266" y="6404871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E4DCED9-B21B-568F-D255-C29F26E37950}"/>
                    </a:ext>
                  </a:extLst>
                </p:cNvPr>
                <p:cNvSpPr/>
                <p:nvPr/>
              </p:nvSpPr>
              <p:spPr>
                <a:xfrm rot="13098133">
                  <a:off x="2690318" y="6657840"/>
                  <a:ext cx="94160" cy="45751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33041B0C-B7EF-781E-6219-596103634281}"/>
                  </a:ext>
                </a:extLst>
              </p:cNvPr>
              <p:cNvSpPr/>
              <p:nvPr/>
            </p:nvSpPr>
            <p:spPr>
              <a:xfrm rot="5400000">
                <a:off x="5150518" y="7145477"/>
                <a:ext cx="366811" cy="19852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2258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EFE4E-ED87-C76C-A6F5-E23B7FB233F6}"/>
              </a:ext>
            </a:extLst>
          </p:cNvPr>
          <p:cNvSpPr/>
          <p:nvPr/>
        </p:nvSpPr>
        <p:spPr bwMode="auto">
          <a:xfrm>
            <a:off x="410001" y="6644271"/>
            <a:ext cx="5686000" cy="157058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61950" indent="-361950" defTabSz="361950"/>
            <a:r>
              <a:rPr lang="en-US" altLang="en-US" sz="1600" dirty="0" err="1">
                <a:solidFill>
                  <a:srgbClr val="111111"/>
                </a:solidFill>
                <a:latin typeface="+mn-lt"/>
              </a:rPr>
              <a:t>enum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 Taste {case sweet, sour, salty, bitter, </a:t>
            </a:r>
            <a:r>
              <a:rPr lang="en-US" altLang="en-US" sz="1600" dirty="0" err="1">
                <a:solidFill>
                  <a:srgbClr val="111111"/>
                </a:solidFill>
                <a:latin typeface="+mn-lt"/>
              </a:rPr>
              <a:t>unami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}</a:t>
            </a:r>
          </a:p>
          <a:p>
            <a:pPr marL="361950" indent="-361950" defTabSz="361950"/>
            <a:r>
              <a:rPr lang="en-US" altLang="en-US" sz="1600" dirty="0" err="1">
                <a:solidFill>
                  <a:srgbClr val="111111"/>
                </a:solidFill>
                <a:latin typeface="+mn-lt"/>
              </a:rPr>
              <a:t>enum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 Food: </a:t>
            </a:r>
            <a:r>
              <a:rPr lang="en-US" altLang="en-US" sz="1600" dirty="0" err="1">
                <a:solidFill>
                  <a:srgbClr val="111111"/>
                </a:solidFill>
                <a:latin typeface="+mn-lt"/>
              </a:rPr>
              <a:t>CaseIterable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case 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pizza, pasta, hamburger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}</a:t>
            </a:r>
          </a:p>
          <a:p>
            <a:pPr marL="361950" indent="-361950" defTabSz="361950"/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for food in Food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print (food)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}</a:t>
            </a:r>
          </a:p>
          <a:p>
            <a:pPr marL="361950" indent="-361950" defTabSz="361950"/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enum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Curr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ency: String {</a:t>
            </a:r>
            <a:br>
              <a:rPr lang="en-US" altLang="en-US" sz="1600" dirty="0">
                <a:solidFill>
                  <a:srgbClr val="111111"/>
                </a:solidFill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case e</a:t>
            </a:r>
            <a:r>
              <a:rPr lang="en-US" altLang="en-US" sz="1600" dirty="0">
                <a:solidFill>
                  <a:srgbClr val="111111"/>
                </a:solidFill>
                <a:latin typeface="+mn-lt"/>
              </a:rPr>
              <a:t>uro = "EUR"; case dollar = "USD";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case pound = "GBP"</a:t>
            </a:r>
          </a:p>
          <a:p>
            <a:pPr marL="361950" indent="-361950" defTabSz="36195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83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2528</Words>
  <Application>Microsoft Office PowerPoint</Application>
  <PresentationFormat>Custom</PresentationFormat>
  <Paragraphs>200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 Unicode MS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 LaLonde</dc:creator>
  <cp:lastModifiedBy>Wilf LaLonde</cp:lastModifiedBy>
  <cp:revision>111</cp:revision>
  <cp:lastPrinted>2020-08-07T15:31:50Z</cp:lastPrinted>
  <dcterms:created xsi:type="dcterms:W3CDTF">2020-08-07T14:21:41Z</dcterms:created>
  <dcterms:modified xsi:type="dcterms:W3CDTF">2025-01-04T19:14:08Z</dcterms:modified>
</cp:coreProperties>
</file>