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13"/>
  </p:normalViewPr>
  <p:slideViewPr>
    <p:cSldViewPr snapToGrid="0" snapToObjects="1">
      <p:cViewPr>
        <p:scale>
          <a:sx n="157" d="100"/>
          <a:sy n="157" d="100"/>
        </p:scale>
        <p:origin x="-1184" y="-1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1A6E7-D964-D14E-BF15-F4CF22DC204C}" type="datetimeFigureOut">
              <a:rPr lang="en-US" smtClean="0"/>
              <a:t>11/14/16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06DEB-CA31-6145-BDCD-046D7AFF2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802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1A6E7-D964-D14E-BF15-F4CF22DC204C}" type="datetimeFigureOut">
              <a:rPr lang="en-US" smtClean="0"/>
              <a:t>11/14/16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06DEB-CA31-6145-BDCD-046D7AFF2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117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1A6E7-D964-D14E-BF15-F4CF22DC204C}" type="datetimeFigureOut">
              <a:rPr lang="en-US" smtClean="0"/>
              <a:t>11/14/16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06DEB-CA31-6145-BDCD-046D7AFF2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383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1A6E7-D964-D14E-BF15-F4CF22DC204C}" type="datetimeFigureOut">
              <a:rPr lang="en-US" smtClean="0"/>
              <a:t>11/14/16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06DEB-CA31-6145-BDCD-046D7AFF2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331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1A6E7-D964-D14E-BF15-F4CF22DC204C}" type="datetimeFigureOut">
              <a:rPr lang="en-US" smtClean="0"/>
              <a:t>11/14/16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06DEB-CA31-6145-BDCD-046D7AFF2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069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1A6E7-D964-D14E-BF15-F4CF22DC204C}" type="datetimeFigureOut">
              <a:rPr lang="en-US" smtClean="0"/>
              <a:t>11/14/16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06DEB-CA31-6145-BDCD-046D7AFF2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357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1A6E7-D964-D14E-BF15-F4CF22DC204C}" type="datetimeFigureOut">
              <a:rPr lang="en-US" smtClean="0"/>
              <a:t>11/14/16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06DEB-CA31-6145-BDCD-046D7AFF2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550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1A6E7-D964-D14E-BF15-F4CF22DC204C}" type="datetimeFigureOut">
              <a:rPr lang="en-US" smtClean="0"/>
              <a:t>11/14/16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06DEB-CA31-6145-BDCD-046D7AFF2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231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1A6E7-D964-D14E-BF15-F4CF22DC204C}" type="datetimeFigureOut">
              <a:rPr lang="en-US" smtClean="0"/>
              <a:t>11/14/16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06DEB-CA31-6145-BDCD-046D7AFF2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48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1A6E7-D964-D14E-BF15-F4CF22DC204C}" type="datetimeFigureOut">
              <a:rPr lang="en-US" smtClean="0"/>
              <a:t>11/14/16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06DEB-CA31-6145-BDCD-046D7AFF2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868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1A6E7-D964-D14E-BF15-F4CF22DC204C}" type="datetimeFigureOut">
              <a:rPr lang="en-US" smtClean="0"/>
              <a:t>11/14/16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06DEB-CA31-6145-BDCD-046D7AFF2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31A6E7-D964-D14E-BF15-F4CF22DC204C}" type="datetimeFigureOut">
              <a:rPr lang="en-US" smtClean="0"/>
              <a:t>11/14/16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A06DEB-CA31-6145-BDCD-046D7AFF2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293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5136947" y="697767"/>
            <a:ext cx="4455647" cy="569655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2895942" y="669409"/>
            <a:ext cx="2094250" cy="56965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344096" y="654473"/>
            <a:ext cx="1872874" cy="569655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46538" y="1104283"/>
            <a:ext cx="1492469" cy="1061543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46538" y="3571399"/>
            <a:ext cx="1492469" cy="2673534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44082" y="2392088"/>
            <a:ext cx="1492469" cy="1061543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81973" y="1321495"/>
            <a:ext cx="14083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The presence of honey bee apiaries matters. </a:t>
            </a:r>
            <a:endParaRPr 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586123" y="4557911"/>
            <a:ext cx="14083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Transmission occurs through shared floral resources</a:t>
            </a:r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567459" y="2706980"/>
            <a:ext cx="14083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There is temporal variation in disease</a:t>
            </a:r>
            <a:endParaRPr lang="en-US" sz="1200" dirty="0"/>
          </a:p>
        </p:txBody>
      </p:sp>
      <p:sp>
        <p:nvSpPr>
          <p:cNvPr id="10" name="Rectangle 9"/>
          <p:cNvSpPr/>
          <p:nvPr/>
        </p:nvSpPr>
        <p:spPr>
          <a:xfrm>
            <a:off x="5924142" y="4661392"/>
            <a:ext cx="1171903" cy="1504991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805901" y="5158643"/>
            <a:ext cx="14083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PATCH-LEVEL</a:t>
            </a:r>
          </a:p>
          <a:p>
            <a:pPr algn="ctr"/>
            <a:r>
              <a:rPr lang="en-US" sz="1200" b="1" dirty="0" smtClean="0"/>
              <a:t>MODEL</a:t>
            </a:r>
            <a:endParaRPr lang="en-US" sz="1200" b="1" dirty="0"/>
          </a:p>
        </p:txBody>
      </p:sp>
      <p:sp>
        <p:nvSpPr>
          <p:cNvPr id="13" name="Rectangle 12"/>
          <p:cNvSpPr/>
          <p:nvPr/>
        </p:nvSpPr>
        <p:spPr>
          <a:xfrm>
            <a:off x="7822586" y="1276370"/>
            <a:ext cx="1103587" cy="4695256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670187" y="3270192"/>
            <a:ext cx="14083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LANDSCAPE-</a:t>
            </a:r>
          </a:p>
          <a:p>
            <a:pPr algn="ctr"/>
            <a:r>
              <a:rPr lang="en-US" sz="1200" b="1" dirty="0" smtClean="0"/>
              <a:t>LEVEL</a:t>
            </a:r>
          </a:p>
          <a:p>
            <a:pPr algn="ctr"/>
            <a:r>
              <a:rPr lang="en-US" sz="1200" b="1" dirty="0" smtClean="0"/>
              <a:t>MODEL</a:t>
            </a:r>
            <a:endParaRPr lang="en-US" sz="1200" b="1" dirty="0"/>
          </a:p>
        </p:txBody>
      </p:sp>
      <p:sp>
        <p:nvSpPr>
          <p:cNvPr id="17" name="Right Arrow 16"/>
          <p:cNvSpPr/>
          <p:nvPr/>
        </p:nvSpPr>
        <p:spPr>
          <a:xfrm>
            <a:off x="7094370" y="5178717"/>
            <a:ext cx="658874" cy="455212"/>
          </a:xfrm>
          <a:prstGeom prst="rightArrow">
            <a:avLst>
              <a:gd name="adj1" fmla="val 50000"/>
              <a:gd name="adj2" fmla="val 73879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3080490" y="2886652"/>
            <a:ext cx="1689076" cy="305731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544082" y="688811"/>
            <a:ext cx="1813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PREDICTIONS</a:t>
            </a:r>
            <a:endParaRPr lang="en-US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6763610" y="729756"/>
            <a:ext cx="1813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MODELING</a:t>
            </a:r>
            <a:endParaRPr lang="en-US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3243305" y="686275"/>
            <a:ext cx="1813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PARAMETERS</a:t>
            </a:r>
            <a:endParaRPr lang="en-US" b="1" dirty="0"/>
          </a:p>
        </p:txBody>
      </p:sp>
      <p:sp>
        <p:nvSpPr>
          <p:cNvPr id="38" name="Rectangle 37"/>
          <p:cNvSpPr/>
          <p:nvPr/>
        </p:nvSpPr>
        <p:spPr>
          <a:xfrm>
            <a:off x="3064608" y="1762322"/>
            <a:ext cx="1689076" cy="305731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3063458" y="1206067"/>
            <a:ext cx="1689076" cy="305731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smtClean="0"/>
              <a:t>d</a:t>
            </a:r>
            <a:endParaRPr lang="en-US" sz="1000"/>
          </a:p>
        </p:txBody>
      </p:sp>
      <p:sp>
        <p:nvSpPr>
          <p:cNvPr id="40" name="Rectangle 39"/>
          <p:cNvSpPr/>
          <p:nvPr/>
        </p:nvSpPr>
        <p:spPr>
          <a:xfrm>
            <a:off x="3074098" y="3710756"/>
            <a:ext cx="1689076" cy="305731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3070700" y="4252180"/>
            <a:ext cx="1689076" cy="305731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3057705" y="4784488"/>
            <a:ext cx="1689076" cy="305731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3057705" y="5391600"/>
            <a:ext cx="1689076" cy="305731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3061581" y="5971626"/>
            <a:ext cx="1689076" cy="305731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3080490" y="4826466"/>
            <a:ext cx="16662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mtClean="0"/>
              <a:t>Acquisition Probability </a:t>
            </a:r>
            <a:endParaRPr lang="en-US" sz="1000" dirty="0"/>
          </a:p>
        </p:txBody>
      </p:sp>
      <p:sp>
        <p:nvSpPr>
          <p:cNvPr id="46" name="TextBox 45"/>
          <p:cNvSpPr txBox="1"/>
          <p:nvPr/>
        </p:nvSpPr>
        <p:spPr>
          <a:xfrm>
            <a:off x="3080490" y="5421354"/>
            <a:ext cx="16662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mtClean="0"/>
              <a:t>Deposition </a:t>
            </a:r>
            <a:r>
              <a:rPr lang="en-US" sz="1000" dirty="0" smtClean="0"/>
              <a:t>Probability </a:t>
            </a:r>
            <a:endParaRPr lang="en-US" sz="1000" dirty="0"/>
          </a:p>
        </p:txBody>
      </p:sp>
      <p:sp>
        <p:nvSpPr>
          <p:cNvPr id="47" name="TextBox 46"/>
          <p:cNvSpPr txBox="1"/>
          <p:nvPr/>
        </p:nvSpPr>
        <p:spPr>
          <a:xfrm>
            <a:off x="3069097" y="5998712"/>
            <a:ext cx="16662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Virus Survivability </a:t>
            </a:r>
            <a:endParaRPr lang="en-US" sz="1000" dirty="0"/>
          </a:p>
        </p:txBody>
      </p:sp>
      <p:cxnSp>
        <p:nvCxnSpPr>
          <p:cNvPr id="50" name="Straight Arrow Connector 49"/>
          <p:cNvCxnSpPr>
            <a:endCxn id="43" idx="1"/>
          </p:cNvCxnSpPr>
          <p:nvPr/>
        </p:nvCxnSpPr>
        <p:spPr>
          <a:xfrm>
            <a:off x="2036551" y="5544466"/>
            <a:ext cx="102115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4746781" y="1346866"/>
            <a:ext cx="3075805" cy="18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4753684" y="1920275"/>
            <a:ext cx="3068902" cy="138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4769566" y="3039517"/>
            <a:ext cx="305302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V="1">
            <a:off x="4769566" y="3863622"/>
            <a:ext cx="3053020" cy="1054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V="1">
            <a:off x="4763174" y="4388051"/>
            <a:ext cx="3059412" cy="79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>
            <a:endCxn id="44" idx="1"/>
          </p:cNvCxnSpPr>
          <p:nvPr/>
        </p:nvCxnSpPr>
        <p:spPr>
          <a:xfrm>
            <a:off x="2036551" y="6120359"/>
            <a:ext cx="1025030" cy="413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/>
          <p:cNvCxnSpPr/>
          <p:nvPr/>
        </p:nvCxnSpPr>
        <p:spPr>
          <a:xfrm>
            <a:off x="2054698" y="3039517"/>
            <a:ext cx="102115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/>
          <p:cNvCxnSpPr/>
          <p:nvPr/>
        </p:nvCxnSpPr>
        <p:spPr>
          <a:xfrm>
            <a:off x="2040427" y="1371081"/>
            <a:ext cx="102115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3042698" y="1229505"/>
            <a:ext cx="18697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Apiary Density/Proximity</a:t>
            </a:r>
            <a:endParaRPr lang="en-US" sz="1000" dirty="0"/>
          </a:p>
        </p:txBody>
      </p:sp>
      <p:sp>
        <p:nvSpPr>
          <p:cNvPr id="77" name="TextBox 76"/>
          <p:cNvSpPr txBox="1"/>
          <p:nvPr/>
        </p:nvSpPr>
        <p:spPr>
          <a:xfrm>
            <a:off x="3034558" y="1793739"/>
            <a:ext cx="18697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Honey Bee Pathogen Load</a:t>
            </a:r>
            <a:endParaRPr lang="en-US" sz="1000" dirty="0"/>
          </a:p>
        </p:txBody>
      </p:sp>
      <p:cxnSp>
        <p:nvCxnSpPr>
          <p:cNvPr id="184" name="Straight Arrow Connector 183"/>
          <p:cNvCxnSpPr/>
          <p:nvPr/>
        </p:nvCxnSpPr>
        <p:spPr>
          <a:xfrm>
            <a:off x="2040427" y="4411871"/>
            <a:ext cx="102115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/>
          <p:cNvCxnSpPr/>
          <p:nvPr/>
        </p:nvCxnSpPr>
        <p:spPr>
          <a:xfrm>
            <a:off x="2054022" y="1921659"/>
            <a:ext cx="102115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3053923" y="2922424"/>
            <a:ext cx="18697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Pathogen Load Through Time</a:t>
            </a:r>
            <a:endParaRPr lang="en-US" sz="1000" dirty="0"/>
          </a:p>
        </p:txBody>
      </p:sp>
      <p:cxnSp>
        <p:nvCxnSpPr>
          <p:cNvPr id="183" name="Straight Arrow Connector 182"/>
          <p:cNvCxnSpPr/>
          <p:nvPr/>
        </p:nvCxnSpPr>
        <p:spPr>
          <a:xfrm>
            <a:off x="2059336" y="4937353"/>
            <a:ext cx="102115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3042698" y="3733187"/>
            <a:ext cx="18697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Bee Diversity and </a:t>
            </a:r>
            <a:r>
              <a:rPr lang="en-US" sz="1000" dirty="0" smtClean="0"/>
              <a:t>Abundance</a:t>
            </a:r>
            <a:endParaRPr lang="en-US" sz="1000" dirty="0"/>
          </a:p>
        </p:txBody>
      </p:sp>
      <p:sp>
        <p:nvSpPr>
          <p:cNvPr id="85" name="TextBox 84"/>
          <p:cNvSpPr txBox="1"/>
          <p:nvPr/>
        </p:nvSpPr>
        <p:spPr>
          <a:xfrm>
            <a:off x="3032175" y="4288761"/>
            <a:ext cx="18697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Floral </a:t>
            </a:r>
            <a:r>
              <a:rPr lang="en-US" sz="1000" dirty="0" smtClean="0"/>
              <a:t>Diversity and Density</a:t>
            </a:r>
            <a:endParaRPr lang="en-US" sz="1000" dirty="0"/>
          </a:p>
        </p:txBody>
      </p:sp>
      <p:cxnSp>
        <p:nvCxnSpPr>
          <p:cNvPr id="185" name="Straight Arrow Connector 184"/>
          <p:cNvCxnSpPr/>
          <p:nvPr/>
        </p:nvCxnSpPr>
        <p:spPr>
          <a:xfrm>
            <a:off x="2040427" y="3866438"/>
            <a:ext cx="102115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45" idx="3"/>
          </p:cNvCxnSpPr>
          <p:nvPr/>
        </p:nvCxnSpPr>
        <p:spPr>
          <a:xfrm flipV="1">
            <a:off x="4746781" y="4949576"/>
            <a:ext cx="1177361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2395658" y="654472"/>
            <a:ext cx="339235" cy="396482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7" name="Straight Arrow Connector 86"/>
          <p:cNvCxnSpPr>
            <a:stCxn id="46" idx="3"/>
          </p:cNvCxnSpPr>
          <p:nvPr/>
        </p:nvCxnSpPr>
        <p:spPr>
          <a:xfrm>
            <a:off x="4746781" y="5544465"/>
            <a:ext cx="1177361" cy="413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2395160" y="4619300"/>
            <a:ext cx="339733" cy="17356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8" name="Straight Arrow Connector 87"/>
          <p:cNvCxnSpPr/>
          <p:nvPr/>
        </p:nvCxnSpPr>
        <p:spPr>
          <a:xfrm>
            <a:off x="4758173" y="6143486"/>
            <a:ext cx="1165969" cy="41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/>
          <p:cNvSpPr/>
          <p:nvPr/>
        </p:nvSpPr>
        <p:spPr>
          <a:xfrm>
            <a:off x="9744993" y="684908"/>
            <a:ext cx="1887720" cy="569655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TextBox 109"/>
          <p:cNvSpPr txBox="1"/>
          <p:nvPr/>
        </p:nvSpPr>
        <p:spPr>
          <a:xfrm>
            <a:off x="10079297" y="734951"/>
            <a:ext cx="1813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/>
              <a:t>MAPPING</a:t>
            </a:r>
            <a:endParaRPr lang="en-US" b="1" dirty="0"/>
          </a:p>
        </p:txBody>
      </p:sp>
      <p:sp>
        <p:nvSpPr>
          <p:cNvPr id="111" name="Rectangle 110"/>
          <p:cNvSpPr/>
          <p:nvPr/>
        </p:nvSpPr>
        <p:spPr>
          <a:xfrm>
            <a:off x="10224928" y="3635554"/>
            <a:ext cx="1117124" cy="1504991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TextBox 111"/>
          <p:cNvSpPr txBox="1"/>
          <p:nvPr/>
        </p:nvSpPr>
        <p:spPr>
          <a:xfrm>
            <a:off x="10079297" y="4249549"/>
            <a:ext cx="14083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RISK MAP</a:t>
            </a:r>
            <a:endParaRPr lang="en-US" sz="1200" b="1" dirty="0"/>
          </a:p>
        </p:txBody>
      </p:sp>
      <p:sp>
        <p:nvSpPr>
          <p:cNvPr id="113" name="Rectangle 112"/>
          <p:cNvSpPr/>
          <p:nvPr/>
        </p:nvSpPr>
        <p:spPr>
          <a:xfrm>
            <a:off x="10170148" y="1262012"/>
            <a:ext cx="1171903" cy="1133692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TextBox 113"/>
          <p:cNvSpPr txBox="1"/>
          <p:nvPr/>
        </p:nvSpPr>
        <p:spPr>
          <a:xfrm>
            <a:off x="10051906" y="1588726"/>
            <a:ext cx="14083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GIS LAND-COVER DATA</a:t>
            </a:r>
            <a:endParaRPr lang="en-US" sz="1200" b="1" dirty="0"/>
          </a:p>
        </p:txBody>
      </p:sp>
      <p:sp>
        <p:nvSpPr>
          <p:cNvPr id="27" name="TextBox 26"/>
          <p:cNvSpPr txBox="1"/>
          <p:nvPr/>
        </p:nvSpPr>
        <p:spPr>
          <a:xfrm rot="16200000">
            <a:off x="798650" y="1894585"/>
            <a:ext cx="3520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   PRELIMINARY DATA</a:t>
            </a:r>
            <a:endParaRPr lang="en-US" b="1" dirty="0"/>
          </a:p>
        </p:txBody>
      </p:sp>
      <p:sp>
        <p:nvSpPr>
          <p:cNvPr id="18" name="Right Arrow 17"/>
          <p:cNvSpPr/>
          <p:nvPr/>
        </p:nvSpPr>
        <p:spPr>
          <a:xfrm>
            <a:off x="8926174" y="4102699"/>
            <a:ext cx="1231088" cy="455212"/>
          </a:xfrm>
          <a:prstGeom prst="rightArrow">
            <a:avLst>
              <a:gd name="adj1" fmla="val 50000"/>
              <a:gd name="adj2" fmla="val 73879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ight Arrow 115"/>
          <p:cNvSpPr/>
          <p:nvPr/>
        </p:nvSpPr>
        <p:spPr>
          <a:xfrm rot="5400000">
            <a:off x="10143849" y="2765110"/>
            <a:ext cx="1201251" cy="455212"/>
          </a:xfrm>
          <a:prstGeom prst="rightArrow">
            <a:avLst>
              <a:gd name="adj1" fmla="val 50000"/>
              <a:gd name="adj2" fmla="val 73879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 rot="16200000">
            <a:off x="1505284" y="4905553"/>
            <a:ext cx="2114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EXPERIMENT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60626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</TotalTime>
  <Words>63</Words>
  <Application>Microsoft Macintosh PowerPoint</Application>
  <PresentationFormat>Widescreen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Burnham</dc:creator>
  <cp:lastModifiedBy>Alex Burnham</cp:lastModifiedBy>
  <cp:revision>16</cp:revision>
  <cp:lastPrinted>2016-11-15T01:48:57Z</cp:lastPrinted>
  <dcterms:created xsi:type="dcterms:W3CDTF">2016-11-14T23:22:50Z</dcterms:created>
  <dcterms:modified xsi:type="dcterms:W3CDTF">2016-11-15T04:29:00Z</dcterms:modified>
</cp:coreProperties>
</file>