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4" r:id="rId3"/>
    <p:sldId id="270" r:id="rId4"/>
    <p:sldId id="271" r:id="rId5"/>
    <p:sldId id="266" r:id="rId6"/>
    <p:sldId id="269" r:id="rId7"/>
    <p:sldId id="272" r:id="rId8"/>
    <p:sldId id="265" r:id="rId9"/>
    <p:sldId id="259" r:id="rId10"/>
    <p:sldId id="273" r:id="rId11"/>
    <p:sldId id="267" r:id="rId12"/>
    <p:sldId id="268" r:id="rId13"/>
    <p:sldId id="261" r:id="rId14"/>
    <p:sldId id="277" r:id="rId15"/>
    <p:sldId id="279" r:id="rId16"/>
    <p:sldId id="276" r:id="rId17"/>
    <p:sldId id="278" r:id="rId18"/>
    <p:sldId id="275" r:id="rId19"/>
    <p:sldId id="280" r:id="rId20"/>
    <p:sldId id="282" r:id="rId21"/>
    <p:sldId id="283" r:id="rId22"/>
    <p:sldId id="281" r:id="rId23"/>
    <p:sldId id="285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9"/>
    <p:restoredTop sz="94613"/>
  </p:normalViewPr>
  <p:slideViewPr>
    <p:cSldViewPr snapToGrid="0" snapToObjects="1">
      <p:cViewPr>
        <p:scale>
          <a:sx n="106" d="100"/>
          <a:sy n="106" d="100"/>
        </p:scale>
        <p:origin x="66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9BEB7-9CFD-9D45-893E-4B3302C3929E}" type="datetimeFigureOut">
              <a:rPr lang="en-US" smtClean="0"/>
              <a:t>1/22/17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88A81-8D80-8441-84E4-818F6480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88A81-8D80-8441-84E4-818F64805E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0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E9FC-5081-D745-9A07-7A6771053A82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0F2-9FEA-E24B-89B4-02225C80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E9FC-5081-D745-9A07-7A6771053A82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0F2-9FEA-E24B-89B4-02225C80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E9FC-5081-D745-9A07-7A6771053A82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0F2-9FEA-E24B-89B4-02225C80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E9FC-5081-D745-9A07-7A6771053A82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0F2-9FEA-E24B-89B4-02225C80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4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E9FC-5081-D745-9A07-7A6771053A82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0F2-9FEA-E24B-89B4-02225C80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8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E9FC-5081-D745-9A07-7A6771053A82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0F2-9FEA-E24B-89B4-02225C80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1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E9FC-5081-D745-9A07-7A6771053A82}" type="datetimeFigureOut">
              <a:rPr lang="en-US" smtClean="0"/>
              <a:t>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0F2-9FEA-E24B-89B4-02225C80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2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E9FC-5081-D745-9A07-7A6771053A82}" type="datetimeFigureOut">
              <a:rPr lang="en-US" smtClean="0"/>
              <a:t>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0F2-9FEA-E24B-89B4-02225C80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3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E9FC-5081-D745-9A07-7A6771053A82}" type="datetimeFigureOut">
              <a:rPr lang="en-US" smtClean="0"/>
              <a:t>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0F2-9FEA-E24B-89B4-02225C80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4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E9FC-5081-D745-9A07-7A6771053A82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0F2-9FEA-E24B-89B4-02225C80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1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E9FC-5081-D745-9A07-7A6771053A82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0F2-9FEA-E24B-89B4-02225C80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AE9FC-5081-D745-9A07-7A6771053A82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BF0F2-9FEA-E24B-89B4-02225C80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7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jp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859" y="2079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Home sick: Effects of migratory beekeeping on honey bee disease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5158" y="2455713"/>
            <a:ext cx="10413402" cy="110506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---</a:t>
            </a:r>
            <a:endParaRPr lang="en-US" sz="2000" dirty="0"/>
          </a:p>
          <a:p>
            <a:r>
              <a:rPr lang="en-US" sz="2000" dirty="0" smtClean="0"/>
              <a:t>P</a:t>
            </a:r>
            <a:r>
              <a:rPr lang="en-US" sz="2000" dirty="0" smtClean="0"/>
              <a:t>. Alexander Burnham</a:t>
            </a:r>
            <a:r>
              <a:rPr lang="en-US" sz="2000" dirty="0"/>
              <a:t>, Samantha Alger, </a:t>
            </a:r>
            <a:r>
              <a:rPr lang="en-US" sz="2000" dirty="0" smtClean="0"/>
              <a:t>Leif Richardson &amp; Zachary Lamas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35" y="3449955"/>
            <a:ext cx="8217647" cy="3132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3035" y="6519446"/>
            <a:ext cx="3090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</a:t>
            </a:r>
            <a:r>
              <a:rPr lang="en-US" sz="1600" dirty="0" err="1" smtClean="0"/>
              <a:t>eychainlogistics.com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057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8638" y="226229"/>
            <a:ext cx="11187112" cy="1325563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What other people have found:</a:t>
            </a:r>
            <a:endParaRPr lang="en-US" sz="6600" dirty="0"/>
          </a:p>
        </p:txBody>
      </p:sp>
      <p:sp>
        <p:nvSpPr>
          <p:cNvPr id="2" name="TextBox 1"/>
          <p:cNvSpPr txBox="1"/>
          <p:nvPr/>
        </p:nvSpPr>
        <p:spPr>
          <a:xfrm>
            <a:off x="528638" y="1353312"/>
            <a:ext cx="1145609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3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Migratory operations </a:t>
            </a:r>
            <a:r>
              <a:rPr lang="en-US" sz="3600" dirty="0"/>
              <a:t>c</a:t>
            </a:r>
            <a:r>
              <a:rPr lang="en-US" sz="3600" dirty="0" smtClean="0"/>
              <a:t>an have high disease loads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Infected hives may transmit disease to other bees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/>
          </a:p>
          <a:p>
            <a:pPr marL="285750" indent="-285750">
              <a:buFont typeface="Arial" charset="0"/>
              <a:buChar char="•"/>
            </a:pPr>
            <a:r>
              <a:rPr lang="en-US" sz="3600" dirty="0" err="1" smtClean="0"/>
              <a:t>Varroa</a:t>
            </a:r>
            <a:r>
              <a:rPr lang="en-US" sz="3600" dirty="0" smtClean="0"/>
              <a:t> loads can be lower in migratory bees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/>
          </a:p>
          <a:p>
            <a:pPr marL="285750" indent="-285750">
              <a:buFont typeface="Arial" charset="0"/>
              <a:buChar char="•"/>
            </a:pPr>
            <a:r>
              <a:rPr lang="en-US" sz="3600" u="sng" dirty="0" smtClean="0"/>
              <a:t>These data </a:t>
            </a:r>
            <a:r>
              <a:rPr lang="en-US" sz="3600" u="sng" dirty="0" smtClean="0"/>
              <a:t>are </a:t>
            </a:r>
            <a:r>
              <a:rPr lang="en-US" sz="3600" u="sng" dirty="0" smtClean="0"/>
              <a:t>correlative: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800" i="1" dirty="0" smtClean="0"/>
              <a:t>Surveys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800" i="1" dirty="0" smtClean="0"/>
              <a:t>Observational studies</a:t>
            </a:r>
            <a:endParaRPr lang="en-US" sz="28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8156448" y="2509598"/>
            <a:ext cx="38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(Welch et al., 2009; </a:t>
            </a:r>
            <a:r>
              <a:rPr lang="en-US" sz="1600" dirty="0" err="1" smtClean="0"/>
              <a:t>Cavigli</a:t>
            </a:r>
            <a:r>
              <a:rPr lang="en-US" sz="1600" dirty="0" smtClean="0"/>
              <a:t> et al., 2016)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156448" y="3665884"/>
            <a:ext cx="2039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 smtClean="0"/>
              <a:t>Fürst</a:t>
            </a:r>
            <a:r>
              <a:rPr lang="en-US" sz="1600" dirty="0" smtClean="0"/>
              <a:t> et al., 2014)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156448" y="4652893"/>
            <a:ext cx="2572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(NHBS report, 2016)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669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873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These data are correlative</a:t>
            </a:r>
            <a:endParaRPr lang="en-US" sz="6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25759" y="1917682"/>
            <a:ext cx="798" cy="3724459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1225760" y="5617783"/>
            <a:ext cx="5244051" cy="24358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54837" y="5546763"/>
            <a:ext cx="1214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Season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166816" y="3139777"/>
            <a:ext cx="1748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Frequency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1123072" y="5315931"/>
            <a:ext cx="577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    Winter	  Spring	          Summer	    Fall</a:t>
            </a:r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1293223" y="3174274"/>
            <a:ext cx="5107577" cy="1946366"/>
          </a:xfrm>
          <a:custGeom>
            <a:avLst/>
            <a:gdLst>
              <a:gd name="connsiteX0" fmla="*/ 0 w 5107577"/>
              <a:gd name="connsiteY0" fmla="*/ 1789612 h 1946366"/>
              <a:gd name="connsiteX1" fmla="*/ 182880 w 5107577"/>
              <a:gd name="connsiteY1" fmla="*/ 1815737 h 1946366"/>
              <a:gd name="connsiteX2" fmla="*/ 300446 w 5107577"/>
              <a:gd name="connsiteY2" fmla="*/ 1841863 h 1946366"/>
              <a:gd name="connsiteX3" fmla="*/ 339634 w 5107577"/>
              <a:gd name="connsiteY3" fmla="*/ 1854926 h 1946366"/>
              <a:gd name="connsiteX4" fmla="*/ 574766 w 5107577"/>
              <a:gd name="connsiteY4" fmla="*/ 1867989 h 1946366"/>
              <a:gd name="connsiteX5" fmla="*/ 979714 w 5107577"/>
              <a:gd name="connsiteY5" fmla="*/ 1854926 h 1946366"/>
              <a:gd name="connsiteX6" fmla="*/ 1058091 w 5107577"/>
              <a:gd name="connsiteY6" fmla="*/ 1841863 h 1946366"/>
              <a:gd name="connsiteX7" fmla="*/ 1149531 w 5107577"/>
              <a:gd name="connsiteY7" fmla="*/ 1828800 h 1946366"/>
              <a:gd name="connsiteX8" fmla="*/ 1227908 w 5107577"/>
              <a:gd name="connsiteY8" fmla="*/ 1802675 h 1946366"/>
              <a:gd name="connsiteX9" fmla="*/ 1267097 w 5107577"/>
              <a:gd name="connsiteY9" fmla="*/ 1789612 h 1946366"/>
              <a:gd name="connsiteX10" fmla="*/ 1358537 w 5107577"/>
              <a:gd name="connsiteY10" fmla="*/ 1776549 h 1946366"/>
              <a:gd name="connsiteX11" fmla="*/ 1436914 w 5107577"/>
              <a:gd name="connsiteY11" fmla="*/ 1763486 h 1946366"/>
              <a:gd name="connsiteX12" fmla="*/ 1763486 w 5107577"/>
              <a:gd name="connsiteY12" fmla="*/ 1737360 h 1946366"/>
              <a:gd name="connsiteX13" fmla="*/ 1854926 w 5107577"/>
              <a:gd name="connsiteY13" fmla="*/ 1698172 h 1946366"/>
              <a:gd name="connsiteX14" fmla="*/ 1985554 w 5107577"/>
              <a:gd name="connsiteY14" fmla="*/ 1645920 h 1946366"/>
              <a:gd name="connsiteX15" fmla="*/ 2024743 w 5107577"/>
              <a:gd name="connsiteY15" fmla="*/ 1606732 h 1946366"/>
              <a:gd name="connsiteX16" fmla="*/ 2063931 w 5107577"/>
              <a:gd name="connsiteY16" fmla="*/ 1593669 h 1946366"/>
              <a:gd name="connsiteX17" fmla="*/ 2116183 w 5107577"/>
              <a:gd name="connsiteY17" fmla="*/ 1567543 h 1946366"/>
              <a:gd name="connsiteX18" fmla="*/ 2168434 w 5107577"/>
              <a:gd name="connsiteY18" fmla="*/ 1528355 h 1946366"/>
              <a:gd name="connsiteX19" fmla="*/ 2233748 w 5107577"/>
              <a:gd name="connsiteY19" fmla="*/ 1515292 h 1946366"/>
              <a:gd name="connsiteX20" fmla="*/ 2312126 w 5107577"/>
              <a:gd name="connsiteY20" fmla="*/ 1489166 h 1946366"/>
              <a:gd name="connsiteX21" fmla="*/ 2351314 w 5107577"/>
              <a:gd name="connsiteY21" fmla="*/ 1476103 h 1946366"/>
              <a:gd name="connsiteX22" fmla="*/ 2403566 w 5107577"/>
              <a:gd name="connsiteY22" fmla="*/ 1397726 h 1946366"/>
              <a:gd name="connsiteX23" fmla="*/ 2481943 w 5107577"/>
              <a:gd name="connsiteY23" fmla="*/ 1345475 h 1946366"/>
              <a:gd name="connsiteX24" fmla="*/ 2508068 w 5107577"/>
              <a:gd name="connsiteY24" fmla="*/ 1306286 h 1946366"/>
              <a:gd name="connsiteX25" fmla="*/ 2547257 w 5107577"/>
              <a:gd name="connsiteY25" fmla="*/ 1293223 h 1946366"/>
              <a:gd name="connsiteX26" fmla="*/ 2560320 w 5107577"/>
              <a:gd name="connsiteY26" fmla="*/ 1254035 h 1946366"/>
              <a:gd name="connsiteX27" fmla="*/ 2638697 w 5107577"/>
              <a:gd name="connsiteY27" fmla="*/ 1201783 h 1946366"/>
              <a:gd name="connsiteX28" fmla="*/ 2677886 w 5107577"/>
              <a:gd name="connsiteY28" fmla="*/ 1162595 h 1946366"/>
              <a:gd name="connsiteX29" fmla="*/ 2704011 w 5107577"/>
              <a:gd name="connsiteY29" fmla="*/ 1123406 h 1946366"/>
              <a:gd name="connsiteX30" fmla="*/ 2743200 w 5107577"/>
              <a:gd name="connsiteY30" fmla="*/ 1110343 h 1946366"/>
              <a:gd name="connsiteX31" fmla="*/ 2756263 w 5107577"/>
              <a:gd name="connsiteY31" fmla="*/ 1071155 h 1946366"/>
              <a:gd name="connsiteX32" fmla="*/ 2847703 w 5107577"/>
              <a:gd name="connsiteY32" fmla="*/ 953589 h 1946366"/>
              <a:gd name="connsiteX33" fmla="*/ 2886891 w 5107577"/>
              <a:gd name="connsiteY33" fmla="*/ 927463 h 1946366"/>
              <a:gd name="connsiteX34" fmla="*/ 2965268 w 5107577"/>
              <a:gd name="connsiteY34" fmla="*/ 862149 h 1946366"/>
              <a:gd name="connsiteX35" fmla="*/ 2991394 w 5107577"/>
              <a:gd name="connsiteY35" fmla="*/ 783772 h 1946366"/>
              <a:gd name="connsiteX36" fmla="*/ 3017520 w 5107577"/>
              <a:gd name="connsiteY36" fmla="*/ 744583 h 1946366"/>
              <a:gd name="connsiteX37" fmla="*/ 3030583 w 5107577"/>
              <a:gd name="connsiteY37" fmla="*/ 705395 h 1946366"/>
              <a:gd name="connsiteX38" fmla="*/ 3056708 w 5107577"/>
              <a:gd name="connsiteY38" fmla="*/ 666206 h 1946366"/>
              <a:gd name="connsiteX39" fmla="*/ 3095897 w 5107577"/>
              <a:gd name="connsiteY39" fmla="*/ 587829 h 1946366"/>
              <a:gd name="connsiteX40" fmla="*/ 3135086 w 5107577"/>
              <a:gd name="connsiteY40" fmla="*/ 561703 h 1946366"/>
              <a:gd name="connsiteX41" fmla="*/ 3174274 w 5107577"/>
              <a:gd name="connsiteY41" fmla="*/ 444137 h 1946366"/>
              <a:gd name="connsiteX42" fmla="*/ 3187337 w 5107577"/>
              <a:gd name="connsiteY42" fmla="*/ 404949 h 1946366"/>
              <a:gd name="connsiteX43" fmla="*/ 3213463 w 5107577"/>
              <a:gd name="connsiteY43" fmla="*/ 365760 h 1946366"/>
              <a:gd name="connsiteX44" fmla="*/ 3239588 w 5107577"/>
              <a:gd name="connsiteY44" fmla="*/ 235132 h 1946366"/>
              <a:gd name="connsiteX45" fmla="*/ 3252651 w 5107577"/>
              <a:gd name="connsiteY45" fmla="*/ 169817 h 1946366"/>
              <a:gd name="connsiteX46" fmla="*/ 3331028 w 5107577"/>
              <a:gd name="connsiteY46" fmla="*/ 104503 h 1946366"/>
              <a:gd name="connsiteX47" fmla="*/ 3357154 w 5107577"/>
              <a:gd name="connsiteY47" fmla="*/ 65315 h 1946366"/>
              <a:gd name="connsiteX48" fmla="*/ 3592286 w 5107577"/>
              <a:gd name="connsiteY48" fmla="*/ 0 h 1946366"/>
              <a:gd name="connsiteX49" fmla="*/ 3762103 w 5107577"/>
              <a:gd name="connsiteY49" fmla="*/ 13063 h 1946366"/>
              <a:gd name="connsiteX50" fmla="*/ 3879668 w 5107577"/>
              <a:gd name="connsiteY50" fmla="*/ 78377 h 1946366"/>
              <a:gd name="connsiteX51" fmla="*/ 3918857 w 5107577"/>
              <a:gd name="connsiteY51" fmla="*/ 91440 h 1946366"/>
              <a:gd name="connsiteX52" fmla="*/ 3944983 w 5107577"/>
              <a:gd name="connsiteY52" fmla="*/ 130629 h 1946366"/>
              <a:gd name="connsiteX53" fmla="*/ 4023360 w 5107577"/>
              <a:gd name="connsiteY53" fmla="*/ 182880 h 1946366"/>
              <a:gd name="connsiteX54" fmla="*/ 4049486 w 5107577"/>
              <a:gd name="connsiteY54" fmla="*/ 261257 h 1946366"/>
              <a:gd name="connsiteX55" fmla="*/ 4062548 w 5107577"/>
              <a:gd name="connsiteY55" fmla="*/ 313509 h 1946366"/>
              <a:gd name="connsiteX56" fmla="*/ 4114800 w 5107577"/>
              <a:gd name="connsiteY56" fmla="*/ 391886 h 1946366"/>
              <a:gd name="connsiteX57" fmla="*/ 4140926 w 5107577"/>
              <a:gd name="connsiteY57" fmla="*/ 470263 h 1946366"/>
              <a:gd name="connsiteX58" fmla="*/ 4180114 w 5107577"/>
              <a:gd name="connsiteY58" fmla="*/ 718457 h 1946366"/>
              <a:gd name="connsiteX59" fmla="*/ 4232366 w 5107577"/>
              <a:gd name="connsiteY59" fmla="*/ 796835 h 1946366"/>
              <a:gd name="connsiteX60" fmla="*/ 4245428 w 5107577"/>
              <a:gd name="connsiteY60" fmla="*/ 849086 h 1946366"/>
              <a:gd name="connsiteX61" fmla="*/ 4271554 w 5107577"/>
              <a:gd name="connsiteY61" fmla="*/ 1071155 h 1946366"/>
              <a:gd name="connsiteX62" fmla="*/ 4297680 w 5107577"/>
              <a:gd name="connsiteY62" fmla="*/ 1136469 h 1946366"/>
              <a:gd name="connsiteX63" fmla="*/ 4310743 w 5107577"/>
              <a:gd name="connsiteY63" fmla="*/ 1175657 h 1946366"/>
              <a:gd name="connsiteX64" fmla="*/ 4336868 w 5107577"/>
              <a:gd name="connsiteY64" fmla="*/ 1227909 h 1946366"/>
              <a:gd name="connsiteX65" fmla="*/ 4362994 w 5107577"/>
              <a:gd name="connsiteY65" fmla="*/ 1319349 h 1946366"/>
              <a:gd name="connsiteX66" fmla="*/ 4376057 w 5107577"/>
              <a:gd name="connsiteY66" fmla="*/ 1358537 h 1946366"/>
              <a:gd name="connsiteX67" fmla="*/ 4402183 w 5107577"/>
              <a:gd name="connsiteY67" fmla="*/ 1397726 h 1946366"/>
              <a:gd name="connsiteX68" fmla="*/ 4428308 w 5107577"/>
              <a:gd name="connsiteY68" fmla="*/ 1489166 h 1946366"/>
              <a:gd name="connsiteX69" fmla="*/ 4467497 w 5107577"/>
              <a:gd name="connsiteY69" fmla="*/ 1502229 h 1946366"/>
              <a:gd name="connsiteX70" fmla="*/ 4493623 w 5107577"/>
              <a:gd name="connsiteY70" fmla="*/ 1541417 h 1946366"/>
              <a:gd name="connsiteX71" fmla="*/ 4532811 w 5107577"/>
              <a:gd name="connsiteY71" fmla="*/ 1567543 h 1946366"/>
              <a:gd name="connsiteX72" fmla="*/ 4545874 w 5107577"/>
              <a:gd name="connsiteY72" fmla="*/ 1606732 h 1946366"/>
              <a:gd name="connsiteX73" fmla="*/ 4611188 w 5107577"/>
              <a:gd name="connsiteY73" fmla="*/ 1672046 h 1946366"/>
              <a:gd name="connsiteX74" fmla="*/ 4624251 w 5107577"/>
              <a:gd name="connsiteY74" fmla="*/ 1711235 h 1946366"/>
              <a:gd name="connsiteX75" fmla="*/ 4676503 w 5107577"/>
              <a:gd name="connsiteY75" fmla="*/ 1789612 h 1946366"/>
              <a:gd name="connsiteX76" fmla="*/ 4702628 w 5107577"/>
              <a:gd name="connsiteY76" fmla="*/ 1867989 h 1946366"/>
              <a:gd name="connsiteX77" fmla="*/ 4859383 w 5107577"/>
              <a:gd name="connsiteY77" fmla="*/ 1946366 h 1946366"/>
              <a:gd name="connsiteX78" fmla="*/ 5107577 w 5107577"/>
              <a:gd name="connsiteY78" fmla="*/ 1946366 h 194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107577" h="1946366">
                <a:moveTo>
                  <a:pt x="0" y="1789612"/>
                </a:moveTo>
                <a:cubicBezTo>
                  <a:pt x="112111" y="1817640"/>
                  <a:pt x="-8040" y="1790282"/>
                  <a:pt x="182880" y="1815737"/>
                </a:cubicBezTo>
                <a:cubicBezTo>
                  <a:pt x="208131" y="1819104"/>
                  <a:pt x="273286" y="1834103"/>
                  <a:pt x="300446" y="1841863"/>
                </a:cubicBezTo>
                <a:cubicBezTo>
                  <a:pt x="313685" y="1845646"/>
                  <a:pt x="325927" y="1853621"/>
                  <a:pt x="339634" y="1854926"/>
                </a:cubicBezTo>
                <a:cubicBezTo>
                  <a:pt x="417779" y="1862368"/>
                  <a:pt x="496389" y="1863635"/>
                  <a:pt x="574766" y="1867989"/>
                </a:cubicBezTo>
                <a:cubicBezTo>
                  <a:pt x="709749" y="1863635"/>
                  <a:pt x="844858" y="1862216"/>
                  <a:pt x="979714" y="1854926"/>
                </a:cubicBezTo>
                <a:cubicBezTo>
                  <a:pt x="1006161" y="1853496"/>
                  <a:pt x="1031913" y="1845890"/>
                  <a:pt x="1058091" y="1841863"/>
                </a:cubicBezTo>
                <a:cubicBezTo>
                  <a:pt x="1088522" y="1837181"/>
                  <a:pt x="1119051" y="1833154"/>
                  <a:pt x="1149531" y="1828800"/>
                </a:cubicBezTo>
                <a:lnTo>
                  <a:pt x="1227908" y="1802675"/>
                </a:lnTo>
                <a:cubicBezTo>
                  <a:pt x="1240971" y="1798321"/>
                  <a:pt x="1253466" y="1791559"/>
                  <a:pt x="1267097" y="1789612"/>
                </a:cubicBezTo>
                <a:lnTo>
                  <a:pt x="1358537" y="1776549"/>
                </a:lnTo>
                <a:cubicBezTo>
                  <a:pt x="1384715" y="1772522"/>
                  <a:pt x="1410551" y="1766037"/>
                  <a:pt x="1436914" y="1763486"/>
                </a:cubicBezTo>
                <a:cubicBezTo>
                  <a:pt x="1545611" y="1752967"/>
                  <a:pt x="1763486" y="1737360"/>
                  <a:pt x="1763486" y="1737360"/>
                </a:cubicBezTo>
                <a:cubicBezTo>
                  <a:pt x="1901703" y="1702805"/>
                  <a:pt x="1738942" y="1749720"/>
                  <a:pt x="1854926" y="1698172"/>
                </a:cubicBezTo>
                <a:cubicBezTo>
                  <a:pt x="1905315" y="1675777"/>
                  <a:pt x="1941525" y="1677369"/>
                  <a:pt x="1985554" y="1645920"/>
                </a:cubicBezTo>
                <a:cubicBezTo>
                  <a:pt x="2000587" y="1635182"/>
                  <a:pt x="2009372" y="1616979"/>
                  <a:pt x="2024743" y="1606732"/>
                </a:cubicBezTo>
                <a:cubicBezTo>
                  <a:pt x="2036200" y="1599094"/>
                  <a:pt x="2051275" y="1599093"/>
                  <a:pt x="2063931" y="1593669"/>
                </a:cubicBezTo>
                <a:cubicBezTo>
                  <a:pt x="2081830" y="1585998"/>
                  <a:pt x="2099670" y="1577864"/>
                  <a:pt x="2116183" y="1567543"/>
                </a:cubicBezTo>
                <a:cubicBezTo>
                  <a:pt x="2134645" y="1556004"/>
                  <a:pt x="2148539" y="1537197"/>
                  <a:pt x="2168434" y="1528355"/>
                </a:cubicBezTo>
                <a:cubicBezTo>
                  <a:pt x="2188723" y="1519338"/>
                  <a:pt x="2212328" y="1521134"/>
                  <a:pt x="2233748" y="1515292"/>
                </a:cubicBezTo>
                <a:cubicBezTo>
                  <a:pt x="2260317" y="1508046"/>
                  <a:pt x="2286000" y="1497875"/>
                  <a:pt x="2312126" y="1489166"/>
                </a:cubicBezTo>
                <a:lnTo>
                  <a:pt x="2351314" y="1476103"/>
                </a:lnTo>
                <a:cubicBezTo>
                  <a:pt x="2368731" y="1449977"/>
                  <a:pt x="2377440" y="1415143"/>
                  <a:pt x="2403566" y="1397726"/>
                </a:cubicBezTo>
                <a:lnTo>
                  <a:pt x="2481943" y="1345475"/>
                </a:lnTo>
                <a:cubicBezTo>
                  <a:pt x="2490651" y="1332412"/>
                  <a:pt x="2495809" y="1316094"/>
                  <a:pt x="2508068" y="1306286"/>
                </a:cubicBezTo>
                <a:cubicBezTo>
                  <a:pt x="2518820" y="1297684"/>
                  <a:pt x="2537520" y="1302959"/>
                  <a:pt x="2547257" y="1293223"/>
                </a:cubicBezTo>
                <a:cubicBezTo>
                  <a:pt x="2556993" y="1283487"/>
                  <a:pt x="2552682" y="1265492"/>
                  <a:pt x="2560320" y="1254035"/>
                </a:cubicBezTo>
                <a:cubicBezTo>
                  <a:pt x="2588278" y="1212098"/>
                  <a:pt x="2597610" y="1215479"/>
                  <a:pt x="2638697" y="1201783"/>
                </a:cubicBezTo>
                <a:cubicBezTo>
                  <a:pt x="2651760" y="1188720"/>
                  <a:pt x="2666059" y="1176787"/>
                  <a:pt x="2677886" y="1162595"/>
                </a:cubicBezTo>
                <a:cubicBezTo>
                  <a:pt x="2687937" y="1150534"/>
                  <a:pt x="2691752" y="1133214"/>
                  <a:pt x="2704011" y="1123406"/>
                </a:cubicBezTo>
                <a:cubicBezTo>
                  <a:pt x="2714763" y="1114804"/>
                  <a:pt x="2730137" y="1114697"/>
                  <a:pt x="2743200" y="1110343"/>
                </a:cubicBezTo>
                <a:cubicBezTo>
                  <a:pt x="2747554" y="1097280"/>
                  <a:pt x="2749576" y="1083192"/>
                  <a:pt x="2756263" y="1071155"/>
                </a:cubicBezTo>
                <a:cubicBezTo>
                  <a:pt x="2781378" y="1025947"/>
                  <a:pt x="2808305" y="986421"/>
                  <a:pt x="2847703" y="953589"/>
                </a:cubicBezTo>
                <a:cubicBezTo>
                  <a:pt x="2859764" y="943538"/>
                  <a:pt x="2874830" y="937514"/>
                  <a:pt x="2886891" y="927463"/>
                </a:cubicBezTo>
                <a:cubicBezTo>
                  <a:pt x="2987470" y="843647"/>
                  <a:pt x="2867972" y="927015"/>
                  <a:pt x="2965268" y="862149"/>
                </a:cubicBezTo>
                <a:cubicBezTo>
                  <a:pt x="2973977" y="836023"/>
                  <a:pt x="2976118" y="806686"/>
                  <a:pt x="2991394" y="783772"/>
                </a:cubicBezTo>
                <a:cubicBezTo>
                  <a:pt x="3000103" y="770709"/>
                  <a:pt x="3010499" y="758625"/>
                  <a:pt x="3017520" y="744583"/>
                </a:cubicBezTo>
                <a:cubicBezTo>
                  <a:pt x="3023678" y="732267"/>
                  <a:pt x="3024425" y="717711"/>
                  <a:pt x="3030583" y="705395"/>
                </a:cubicBezTo>
                <a:cubicBezTo>
                  <a:pt x="3037604" y="691353"/>
                  <a:pt x="3049687" y="680248"/>
                  <a:pt x="3056708" y="666206"/>
                </a:cubicBezTo>
                <a:cubicBezTo>
                  <a:pt x="3077956" y="623709"/>
                  <a:pt x="3058461" y="625264"/>
                  <a:pt x="3095897" y="587829"/>
                </a:cubicBezTo>
                <a:cubicBezTo>
                  <a:pt x="3106999" y="576728"/>
                  <a:pt x="3122023" y="570412"/>
                  <a:pt x="3135086" y="561703"/>
                </a:cubicBezTo>
                <a:lnTo>
                  <a:pt x="3174274" y="444137"/>
                </a:lnTo>
                <a:cubicBezTo>
                  <a:pt x="3178628" y="431074"/>
                  <a:pt x="3179699" y="416406"/>
                  <a:pt x="3187337" y="404949"/>
                </a:cubicBezTo>
                <a:lnTo>
                  <a:pt x="3213463" y="365760"/>
                </a:lnTo>
                <a:lnTo>
                  <a:pt x="3239588" y="235132"/>
                </a:lnTo>
                <a:cubicBezTo>
                  <a:pt x="3243942" y="213360"/>
                  <a:pt x="3236951" y="185517"/>
                  <a:pt x="3252651" y="169817"/>
                </a:cubicBezTo>
                <a:cubicBezTo>
                  <a:pt x="3302941" y="119528"/>
                  <a:pt x="3276469" y="140877"/>
                  <a:pt x="3331028" y="104503"/>
                </a:cubicBezTo>
                <a:cubicBezTo>
                  <a:pt x="3339737" y="91440"/>
                  <a:pt x="3345339" y="75653"/>
                  <a:pt x="3357154" y="65315"/>
                </a:cubicBezTo>
                <a:cubicBezTo>
                  <a:pt x="3447053" y="-13346"/>
                  <a:pt x="3457851" y="11203"/>
                  <a:pt x="3592286" y="0"/>
                </a:cubicBezTo>
                <a:cubicBezTo>
                  <a:pt x="3648892" y="4354"/>
                  <a:pt x="3705769" y="6021"/>
                  <a:pt x="3762103" y="13063"/>
                </a:cubicBezTo>
                <a:cubicBezTo>
                  <a:pt x="3825131" y="20942"/>
                  <a:pt x="3803397" y="52953"/>
                  <a:pt x="3879668" y="78377"/>
                </a:cubicBezTo>
                <a:lnTo>
                  <a:pt x="3918857" y="91440"/>
                </a:lnTo>
                <a:cubicBezTo>
                  <a:pt x="3927566" y="104503"/>
                  <a:pt x="3933168" y="120291"/>
                  <a:pt x="3944983" y="130629"/>
                </a:cubicBezTo>
                <a:cubicBezTo>
                  <a:pt x="3968613" y="151305"/>
                  <a:pt x="4023360" y="182880"/>
                  <a:pt x="4023360" y="182880"/>
                </a:cubicBezTo>
                <a:cubicBezTo>
                  <a:pt x="4032069" y="209006"/>
                  <a:pt x="4042807" y="234540"/>
                  <a:pt x="4049486" y="261257"/>
                </a:cubicBezTo>
                <a:cubicBezTo>
                  <a:pt x="4053840" y="278674"/>
                  <a:pt x="4054519" y="297451"/>
                  <a:pt x="4062548" y="313509"/>
                </a:cubicBezTo>
                <a:cubicBezTo>
                  <a:pt x="4076590" y="341593"/>
                  <a:pt x="4104871" y="362098"/>
                  <a:pt x="4114800" y="391886"/>
                </a:cubicBezTo>
                <a:lnTo>
                  <a:pt x="4140926" y="470263"/>
                </a:lnTo>
                <a:cubicBezTo>
                  <a:pt x="4144248" y="513456"/>
                  <a:pt x="4141784" y="660961"/>
                  <a:pt x="4180114" y="718457"/>
                </a:cubicBezTo>
                <a:lnTo>
                  <a:pt x="4232366" y="796835"/>
                </a:lnTo>
                <a:cubicBezTo>
                  <a:pt x="4236720" y="814252"/>
                  <a:pt x="4243055" y="831291"/>
                  <a:pt x="4245428" y="849086"/>
                </a:cubicBezTo>
                <a:cubicBezTo>
                  <a:pt x="4251827" y="897080"/>
                  <a:pt x="4255575" y="1012565"/>
                  <a:pt x="4271554" y="1071155"/>
                </a:cubicBezTo>
                <a:cubicBezTo>
                  <a:pt x="4277724" y="1093777"/>
                  <a:pt x="4289447" y="1114514"/>
                  <a:pt x="4297680" y="1136469"/>
                </a:cubicBezTo>
                <a:cubicBezTo>
                  <a:pt x="4302515" y="1149362"/>
                  <a:pt x="4305319" y="1163001"/>
                  <a:pt x="4310743" y="1175657"/>
                </a:cubicBezTo>
                <a:cubicBezTo>
                  <a:pt x="4318414" y="1193556"/>
                  <a:pt x="4329197" y="1210010"/>
                  <a:pt x="4336868" y="1227909"/>
                </a:cubicBezTo>
                <a:cubicBezTo>
                  <a:pt x="4350293" y="1259234"/>
                  <a:pt x="4353522" y="1286198"/>
                  <a:pt x="4362994" y="1319349"/>
                </a:cubicBezTo>
                <a:cubicBezTo>
                  <a:pt x="4366777" y="1332588"/>
                  <a:pt x="4369899" y="1346221"/>
                  <a:pt x="4376057" y="1358537"/>
                </a:cubicBezTo>
                <a:cubicBezTo>
                  <a:pt x="4383078" y="1372579"/>
                  <a:pt x="4393474" y="1384663"/>
                  <a:pt x="4402183" y="1397726"/>
                </a:cubicBezTo>
                <a:cubicBezTo>
                  <a:pt x="4402295" y="1398175"/>
                  <a:pt x="4422063" y="1482921"/>
                  <a:pt x="4428308" y="1489166"/>
                </a:cubicBezTo>
                <a:cubicBezTo>
                  <a:pt x="4438044" y="1498903"/>
                  <a:pt x="4454434" y="1497875"/>
                  <a:pt x="4467497" y="1502229"/>
                </a:cubicBezTo>
                <a:cubicBezTo>
                  <a:pt x="4476206" y="1515292"/>
                  <a:pt x="4482522" y="1530316"/>
                  <a:pt x="4493623" y="1541417"/>
                </a:cubicBezTo>
                <a:cubicBezTo>
                  <a:pt x="4504724" y="1552518"/>
                  <a:pt x="4523004" y="1555284"/>
                  <a:pt x="4532811" y="1567543"/>
                </a:cubicBezTo>
                <a:cubicBezTo>
                  <a:pt x="4541413" y="1578295"/>
                  <a:pt x="4539716" y="1594416"/>
                  <a:pt x="4545874" y="1606732"/>
                </a:cubicBezTo>
                <a:cubicBezTo>
                  <a:pt x="4567645" y="1650273"/>
                  <a:pt x="4572001" y="1645921"/>
                  <a:pt x="4611188" y="1672046"/>
                </a:cubicBezTo>
                <a:cubicBezTo>
                  <a:pt x="4615542" y="1685109"/>
                  <a:pt x="4617564" y="1699198"/>
                  <a:pt x="4624251" y="1711235"/>
                </a:cubicBezTo>
                <a:cubicBezTo>
                  <a:pt x="4639500" y="1738683"/>
                  <a:pt x="4666574" y="1759824"/>
                  <a:pt x="4676503" y="1789612"/>
                </a:cubicBezTo>
                <a:cubicBezTo>
                  <a:pt x="4685211" y="1815738"/>
                  <a:pt x="4679714" y="1852713"/>
                  <a:pt x="4702628" y="1867989"/>
                </a:cubicBezTo>
                <a:cubicBezTo>
                  <a:pt x="4742254" y="1894406"/>
                  <a:pt x="4805302" y="1946366"/>
                  <a:pt x="4859383" y="1946366"/>
                </a:cubicBezTo>
                <a:lnTo>
                  <a:pt x="5107577" y="1946366"/>
                </a:lnTo>
              </a:path>
            </a:pathLst>
          </a:cu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280160" y="2742441"/>
            <a:ext cx="5133703" cy="2213397"/>
          </a:xfrm>
          <a:custGeom>
            <a:avLst/>
            <a:gdLst>
              <a:gd name="connsiteX0" fmla="*/ 0 w 5133703"/>
              <a:gd name="connsiteY0" fmla="*/ 2182256 h 2213397"/>
              <a:gd name="connsiteX1" fmla="*/ 600891 w 5133703"/>
              <a:gd name="connsiteY1" fmla="*/ 2182256 h 2213397"/>
              <a:gd name="connsiteX2" fmla="*/ 640080 w 5133703"/>
              <a:gd name="connsiteY2" fmla="*/ 2169193 h 2213397"/>
              <a:gd name="connsiteX3" fmla="*/ 705394 w 5133703"/>
              <a:gd name="connsiteY3" fmla="*/ 2156130 h 2213397"/>
              <a:gd name="connsiteX4" fmla="*/ 888274 w 5133703"/>
              <a:gd name="connsiteY4" fmla="*/ 2169193 h 2213397"/>
              <a:gd name="connsiteX5" fmla="*/ 927463 w 5133703"/>
              <a:gd name="connsiteY5" fmla="*/ 2182256 h 2213397"/>
              <a:gd name="connsiteX6" fmla="*/ 1058091 w 5133703"/>
              <a:gd name="connsiteY6" fmla="*/ 2169193 h 2213397"/>
              <a:gd name="connsiteX7" fmla="*/ 1097280 w 5133703"/>
              <a:gd name="connsiteY7" fmla="*/ 2156130 h 2213397"/>
              <a:gd name="connsiteX8" fmla="*/ 1240971 w 5133703"/>
              <a:gd name="connsiteY8" fmla="*/ 2130005 h 2213397"/>
              <a:gd name="connsiteX9" fmla="*/ 1319349 w 5133703"/>
              <a:gd name="connsiteY9" fmla="*/ 2090816 h 2213397"/>
              <a:gd name="connsiteX10" fmla="*/ 1371600 w 5133703"/>
              <a:gd name="connsiteY10" fmla="*/ 2077753 h 2213397"/>
              <a:gd name="connsiteX11" fmla="*/ 1410789 w 5133703"/>
              <a:gd name="connsiteY11" fmla="*/ 2064690 h 2213397"/>
              <a:gd name="connsiteX12" fmla="*/ 1619794 w 5133703"/>
              <a:gd name="connsiteY12" fmla="*/ 2051628 h 2213397"/>
              <a:gd name="connsiteX13" fmla="*/ 1724297 w 5133703"/>
              <a:gd name="connsiteY13" fmla="*/ 2025502 h 2213397"/>
              <a:gd name="connsiteX14" fmla="*/ 1750423 w 5133703"/>
              <a:gd name="connsiteY14" fmla="*/ 1986313 h 2213397"/>
              <a:gd name="connsiteX15" fmla="*/ 1828800 w 5133703"/>
              <a:gd name="connsiteY15" fmla="*/ 1934062 h 2213397"/>
              <a:gd name="connsiteX16" fmla="*/ 1867989 w 5133703"/>
              <a:gd name="connsiteY16" fmla="*/ 1907936 h 2213397"/>
              <a:gd name="connsiteX17" fmla="*/ 1985554 w 5133703"/>
              <a:gd name="connsiteY17" fmla="*/ 1855685 h 2213397"/>
              <a:gd name="connsiteX18" fmla="*/ 2024743 w 5133703"/>
              <a:gd name="connsiteY18" fmla="*/ 1842622 h 2213397"/>
              <a:gd name="connsiteX19" fmla="*/ 2103120 w 5133703"/>
              <a:gd name="connsiteY19" fmla="*/ 1803433 h 2213397"/>
              <a:gd name="connsiteX20" fmla="*/ 2142309 w 5133703"/>
              <a:gd name="connsiteY20" fmla="*/ 1777308 h 2213397"/>
              <a:gd name="connsiteX21" fmla="*/ 2233749 w 5133703"/>
              <a:gd name="connsiteY21" fmla="*/ 1698930 h 2213397"/>
              <a:gd name="connsiteX22" fmla="*/ 2312126 w 5133703"/>
              <a:gd name="connsiteY22" fmla="*/ 1672805 h 2213397"/>
              <a:gd name="connsiteX23" fmla="*/ 2403566 w 5133703"/>
              <a:gd name="connsiteY23" fmla="*/ 1633616 h 2213397"/>
              <a:gd name="connsiteX24" fmla="*/ 2442754 w 5133703"/>
              <a:gd name="connsiteY24" fmla="*/ 1607490 h 2213397"/>
              <a:gd name="connsiteX25" fmla="*/ 2573383 w 5133703"/>
              <a:gd name="connsiteY25" fmla="*/ 1568302 h 2213397"/>
              <a:gd name="connsiteX26" fmla="*/ 2690949 w 5133703"/>
              <a:gd name="connsiteY26" fmla="*/ 1476862 h 2213397"/>
              <a:gd name="connsiteX27" fmla="*/ 2704011 w 5133703"/>
              <a:gd name="connsiteY27" fmla="*/ 1437673 h 2213397"/>
              <a:gd name="connsiteX28" fmla="*/ 2782389 w 5133703"/>
              <a:gd name="connsiteY28" fmla="*/ 1385422 h 2213397"/>
              <a:gd name="connsiteX29" fmla="*/ 2808514 w 5133703"/>
              <a:gd name="connsiteY29" fmla="*/ 1346233 h 2213397"/>
              <a:gd name="connsiteX30" fmla="*/ 2847703 w 5133703"/>
              <a:gd name="connsiteY30" fmla="*/ 1320108 h 2213397"/>
              <a:gd name="connsiteX31" fmla="*/ 2860766 w 5133703"/>
              <a:gd name="connsiteY31" fmla="*/ 1280919 h 2213397"/>
              <a:gd name="connsiteX32" fmla="*/ 2886891 w 5133703"/>
              <a:gd name="connsiteY32" fmla="*/ 1150290 h 2213397"/>
              <a:gd name="connsiteX33" fmla="*/ 2926080 w 5133703"/>
              <a:gd name="connsiteY33" fmla="*/ 1111102 h 2213397"/>
              <a:gd name="connsiteX34" fmla="*/ 2952206 w 5133703"/>
              <a:gd name="connsiteY34" fmla="*/ 1071913 h 2213397"/>
              <a:gd name="connsiteX35" fmla="*/ 2965269 w 5133703"/>
              <a:gd name="connsiteY35" fmla="*/ 1019662 h 2213397"/>
              <a:gd name="connsiteX36" fmla="*/ 2991394 w 5133703"/>
              <a:gd name="connsiteY36" fmla="*/ 941285 h 2213397"/>
              <a:gd name="connsiteX37" fmla="*/ 3030583 w 5133703"/>
              <a:gd name="connsiteY37" fmla="*/ 771468 h 2213397"/>
              <a:gd name="connsiteX38" fmla="*/ 3056709 w 5133703"/>
              <a:gd name="connsiteY38" fmla="*/ 732279 h 2213397"/>
              <a:gd name="connsiteX39" fmla="*/ 3069771 w 5133703"/>
              <a:gd name="connsiteY39" fmla="*/ 693090 h 2213397"/>
              <a:gd name="connsiteX40" fmla="*/ 3122023 w 5133703"/>
              <a:gd name="connsiteY40" fmla="*/ 614713 h 2213397"/>
              <a:gd name="connsiteX41" fmla="*/ 3135086 w 5133703"/>
              <a:gd name="connsiteY41" fmla="*/ 536336 h 2213397"/>
              <a:gd name="connsiteX42" fmla="*/ 3148149 w 5133703"/>
              <a:gd name="connsiteY42" fmla="*/ 497148 h 2213397"/>
              <a:gd name="connsiteX43" fmla="*/ 3187337 w 5133703"/>
              <a:gd name="connsiteY43" fmla="*/ 484085 h 2213397"/>
              <a:gd name="connsiteX44" fmla="*/ 3213463 w 5133703"/>
              <a:gd name="connsiteY44" fmla="*/ 444896 h 2213397"/>
              <a:gd name="connsiteX45" fmla="*/ 3331029 w 5133703"/>
              <a:gd name="connsiteY45" fmla="*/ 353456 h 2213397"/>
              <a:gd name="connsiteX46" fmla="*/ 3409406 w 5133703"/>
              <a:gd name="connsiteY46" fmla="*/ 327330 h 2213397"/>
              <a:gd name="connsiteX47" fmla="*/ 3474720 w 5133703"/>
              <a:gd name="connsiteY47" fmla="*/ 275079 h 2213397"/>
              <a:gd name="connsiteX48" fmla="*/ 3500846 w 5133703"/>
              <a:gd name="connsiteY48" fmla="*/ 235890 h 2213397"/>
              <a:gd name="connsiteX49" fmla="*/ 3579223 w 5133703"/>
              <a:gd name="connsiteY49" fmla="*/ 170576 h 2213397"/>
              <a:gd name="connsiteX50" fmla="*/ 3605349 w 5133703"/>
              <a:gd name="connsiteY50" fmla="*/ 92199 h 2213397"/>
              <a:gd name="connsiteX51" fmla="*/ 3683726 w 5133703"/>
              <a:gd name="connsiteY51" fmla="*/ 53010 h 2213397"/>
              <a:gd name="connsiteX52" fmla="*/ 3722914 w 5133703"/>
              <a:gd name="connsiteY52" fmla="*/ 39948 h 2213397"/>
              <a:gd name="connsiteX53" fmla="*/ 3801291 w 5133703"/>
              <a:gd name="connsiteY53" fmla="*/ 759 h 2213397"/>
              <a:gd name="connsiteX54" fmla="*/ 3827417 w 5133703"/>
              <a:gd name="connsiteY54" fmla="*/ 39948 h 2213397"/>
              <a:gd name="connsiteX55" fmla="*/ 3905794 w 5133703"/>
              <a:gd name="connsiteY55" fmla="*/ 66073 h 2213397"/>
              <a:gd name="connsiteX56" fmla="*/ 3944983 w 5133703"/>
              <a:gd name="connsiteY56" fmla="*/ 92199 h 2213397"/>
              <a:gd name="connsiteX57" fmla="*/ 3984171 w 5133703"/>
              <a:gd name="connsiteY57" fmla="*/ 170576 h 2213397"/>
              <a:gd name="connsiteX58" fmla="*/ 4023360 w 5133703"/>
              <a:gd name="connsiteY58" fmla="*/ 262016 h 2213397"/>
              <a:gd name="connsiteX59" fmla="*/ 4062549 w 5133703"/>
              <a:gd name="connsiteY59" fmla="*/ 353456 h 2213397"/>
              <a:gd name="connsiteX60" fmla="*/ 4101737 w 5133703"/>
              <a:gd name="connsiteY60" fmla="*/ 484085 h 2213397"/>
              <a:gd name="connsiteX61" fmla="*/ 4114800 w 5133703"/>
              <a:gd name="connsiteY61" fmla="*/ 523273 h 2213397"/>
              <a:gd name="connsiteX62" fmla="*/ 4206240 w 5133703"/>
              <a:gd name="connsiteY62" fmla="*/ 627776 h 2213397"/>
              <a:gd name="connsiteX63" fmla="*/ 4245429 w 5133703"/>
              <a:gd name="connsiteY63" fmla="*/ 640839 h 2213397"/>
              <a:gd name="connsiteX64" fmla="*/ 4297680 w 5133703"/>
              <a:gd name="connsiteY64" fmla="*/ 719216 h 2213397"/>
              <a:gd name="connsiteX65" fmla="*/ 4323806 w 5133703"/>
              <a:gd name="connsiteY65" fmla="*/ 797593 h 2213397"/>
              <a:gd name="connsiteX66" fmla="*/ 4336869 w 5133703"/>
              <a:gd name="connsiteY66" fmla="*/ 1058850 h 2213397"/>
              <a:gd name="connsiteX67" fmla="*/ 4362994 w 5133703"/>
              <a:gd name="connsiteY67" fmla="*/ 1137228 h 2213397"/>
              <a:gd name="connsiteX68" fmla="*/ 4389120 w 5133703"/>
              <a:gd name="connsiteY68" fmla="*/ 1267856 h 2213397"/>
              <a:gd name="connsiteX69" fmla="*/ 4415246 w 5133703"/>
              <a:gd name="connsiteY69" fmla="*/ 1346233 h 2213397"/>
              <a:gd name="connsiteX70" fmla="*/ 4441371 w 5133703"/>
              <a:gd name="connsiteY70" fmla="*/ 1385422 h 2213397"/>
              <a:gd name="connsiteX71" fmla="*/ 4480560 w 5133703"/>
              <a:gd name="connsiteY71" fmla="*/ 1502988 h 2213397"/>
              <a:gd name="connsiteX72" fmla="*/ 4493623 w 5133703"/>
              <a:gd name="connsiteY72" fmla="*/ 1542176 h 2213397"/>
              <a:gd name="connsiteX73" fmla="*/ 4532811 w 5133703"/>
              <a:gd name="connsiteY73" fmla="*/ 1581365 h 2213397"/>
              <a:gd name="connsiteX74" fmla="*/ 4585063 w 5133703"/>
              <a:gd name="connsiteY74" fmla="*/ 1698930 h 2213397"/>
              <a:gd name="connsiteX75" fmla="*/ 4598126 w 5133703"/>
              <a:gd name="connsiteY75" fmla="*/ 1751182 h 2213397"/>
              <a:gd name="connsiteX76" fmla="*/ 4611189 w 5133703"/>
              <a:gd name="connsiteY76" fmla="*/ 1790370 h 2213397"/>
              <a:gd name="connsiteX77" fmla="*/ 4624251 w 5133703"/>
              <a:gd name="connsiteY77" fmla="*/ 1881810 h 2213397"/>
              <a:gd name="connsiteX78" fmla="*/ 4676503 w 5133703"/>
              <a:gd name="connsiteY78" fmla="*/ 1960188 h 2213397"/>
              <a:gd name="connsiteX79" fmla="*/ 4728754 w 5133703"/>
              <a:gd name="connsiteY79" fmla="*/ 2077753 h 2213397"/>
              <a:gd name="connsiteX80" fmla="*/ 4846320 w 5133703"/>
              <a:gd name="connsiteY80" fmla="*/ 2130005 h 2213397"/>
              <a:gd name="connsiteX81" fmla="*/ 4924697 w 5133703"/>
              <a:gd name="connsiteY81" fmla="*/ 2156130 h 2213397"/>
              <a:gd name="connsiteX82" fmla="*/ 5133703 w 5133703"/>
              <a:gd name="connsiteY82" fmla="*/ 2169193 h 221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33703" h="2213397">
                <a:moveTo>
                  <a:pt x="0" y="2182256"/>
                </a:moveTo>
                <a:cubicBezTo>
                  <a:pt x="225824" y="2238713"/>
                  <a:pt x="74010" y="2205673"/>
                  <a:pt x="600891" y="2182256"/>
                </a:cubicBezTo>
                <a:cubicBezTo>
                  <a:pt x="614647" y="2181645"/>
                  <a:pt x="626722" y="2172533"/>
                  <a:pt x="640080" y="2169193"/>
                </a:cubicBezTo>
                <a:cubicBezTo>
                  <a:pt x="661620" y="2163808"/>
                  <a:pt x="683623" y="2160484"/>
                  <a:pt x="705394" y="2156130"/>
                </a:cubicBezTo>
                <a:cubicBezTo>
                  <a:pt x="766354" y="2160484"/>
                  <a:pt x="827577" y="2162052"/>
                  <a:pt x="888274" y="2169193"/>
                </a:cubicBezTo>
                <a:cubicBezTo>
                  <a:pt x="901949" y="2170802"/>
                  <a:pt x="913693" y="2182256"/>
                  <a:pt x="927463" y="2182256"/>
                </a:cubicBezTo>
                <a:cubicBezTo>
                  <a:pt x="971223" y="2182256"/>
                  <a:pt x="1014548" y="2173547"/>
                  <a:pt x="1058091" y="2169193"/>
                </a:cubicBezTo>
                <a:cubicBezTo>
                  <a:pt x="1071154" y="2164839"/>
                  <a:pt x="1083838" y="2159117"/>
                  <a:pt x="1097280" y="2156130"/>
                </a:cubicBezTo>
                <a:cubicBezTo>
                  <a:pt x="1202113" y="2132834"/>
                  <a:pt x="1145867" y="2153781"/>
                  <a:pt x="1240971" y="2130005"/>
                </a:cubicBezTo>
                <a:cubicBezTo>
                  <a:pt x="1329040" y="2107987"/>
                  <a:pt x="1229953" y="2129129"/>
                  <a:pt x="1319349" y="2090816"/>
                </a:cubicBezTo>
                <a:cubicBezTo>
                  <a:pt x="1335850" y="2083744"/>
                  <a:pt x="1354338" y="2082685"/>
                  <a:pt x="1371600" y="2077753"/>
                </a:cubicBezTo>
                <a:cubicBezTo>
                  <a:pt x="1384840" y="2073970"/>
                  <a:pt x="1397095" y="2066131"/>
                  <a:pt x="1410789" y="2064690"/>
                </a:cubicBezTo>
                <a:cubicBezTo>
                  <a:pt x="1480210" y="2057383"/>
                  <a:pt x="1550126" y="2055982"/>
                  <a:pt x="1619794" y="2051628"/>
                </a:cubicBezTo>
                <a:cubicBezTo>
                  <a:pt x="1623047" y="2050977"/>
                  <a:pt x="1710907" y="2036214"/>
                  <a:pt x="1724297" y="2025502"/>
                </a:cubicBezTo>
                <a:cubicBezTo>
                  <a:pt x="1736556" y="2015694"/>
                  <a:pt x="1738608" y="1996651"/>
                  <a:pt x="1750423" y="1986313"/>
                </a:cubicBezTo>
                <a:cubicBezTo>
                  <a:pt x="1774053" y="1965637"/>
                  <a:pt x="1802674" y="1951479"/>
                  <a:pt x="1828800" y="1934062"/>
                </a:cubicBezTo>
                <a:lnTo>
                  <a:pt x="1867989" y="1907936"/>
                </a:lnTo>
                <a:cubicBezTo>
                  <a:pt x="1930093" y="1866533"/>
                  <a:pt x="1892280" y="1886776"/>
                  <a:pt x="1985554" y="1855685"/>
                </a:cubicBezTo>
                <a:lnTo>
                  <a:pt x="2024743" y="1842622"/>
                </a:lnTo>
                <a:cubicBezTo>
                  <a:pt x="2137035" y="1767759"/>
                  <a:pt x="1994968" y="1857508"/>
                  <a:pt x="2103120" y="1803433"/>
                </a:cubicBezTo>
                <a:cubicBezTo>
                  <a:pt x="2117162" y="1796412"/>
                  <a:pt x="2130248" y="1787359"/>
                  <a:pt x="2142309" y="1777308"/>
                </a:cubicBezTo>
                <a:cubicBezTo>
                  <a:pt x="2181529" y="1744624"/>
                  <a:pt x="2184823" y="1723393"/>
                  <a:pt x="2233749" y="1698930"/>
                </a:cubicBezTo>
                <a:cubicBezTo>
                  <a:pt x="2258380" y="1686614"/>
                  <a:pt x="2287495" y="1685121"/>
                  <a:pt x="2312126" y="1672805"/>
                </a:cubicBezTo>
                <a:cubicBezTo>
                  <a:pt x="2376693" y="1640521"/>
                  <a:pt x="2345903" y="1652837"/>
                  <a:pt x="2403566" y="1633616"/>
                </a:cubicBezTo>
                <a:cubicBezTo>
                  <a:pt x="2416629" y="1624907"/>
                  <a:pt x="2428408" y="1613866"/>
                  <a:pt x="2442754" y="1607490"/>
                </a:cubicBezTo>
                <a:cubicBezTo>
                  <a:pt x="2483640" y="1589319"/>
                  <a:pt x="2529960" y="1579158"/>
                  <a:pt x="2573383" y="1568302"/>
                </a:cubicBezTo>
                <a:cubicBezTo>
                  <a:pt x="2667131" y="1505803"/>
                  <a:pt x="2629557" y="1538252"/>
                  <a:pt x="2690949" y="1476862"/>
                </a:cubicBezTo>
                <a:cubicBezTo>
                  <a:pt x="2695303" y="1463799"/>
                  <a:pt x="2694274" y="1447410"/>
                  <a:pt x="2704011" y="1437673"/>
                </a:cubicBezTo>
                <a:cubicBezTo>
                  <a:pt x="2726214" y="1415470"/>
                  <a:pt x="2782389" y="1385422"/>
                  <a:pt x="2782389" y="1385422"/>
                </a:cubicBezTo>
                <a:cubicBezTo>
                  <a:pt x="2791097" y="1372359"/>
                  <a:pt x="2797413" y="1357334"/>
                  <a:pt x="2808514" y="1346233"/>
                </a:cubicBezTo>
                <a:cubicBezTo>
                  <a:pt x="2819615" y="1335132"/>
                  <a:pt x="2837895" y="1332367"/>
                  <a:pt x="2847703" y="1320108"/>
                </a:cubicBezTo>
                <a:cubicBezTo>
                  <a:pt x="2856305" y="1309356"/>
                  <a:pt x="2856412" y="1293982"/>
                  <a:pt x="2860766" y="1280919"/>
                </a:cubicBezTo>
                <a:cubicBezTo>
                  <a:pt x="2861871" y="1273183"/>
                  <a:pt x="2870312" y="1175159"/>
                  <a:pt x="2886891" y="1150290"/>
                </a:cubicBezTo>
                <a:cubicBezTo>
                  <a:pt x="2897138" y="1134919"/>
                  <a:pt x="2914253" y="1125294"/>
                  <a:pt x="2926080" y="1111102"/>
                </a:cubicBezTo>
                <a:cubicBezTo>
                  <a:pt x="2936131" y="1099041"/>
                  <a:pt x="2943497" y="1084976"/>
                  <a:pt x="2952206" y="1071913"/>
                </a:cubicBezTo>
                <a:cubicBezTo>
                  <a:pt x="2956560" y="1054496"/>
                  <a:pt x="2960110" y="1036858"/>
                  <a:pt x="2965269" y="1019662"/>
                </a:cubicBezTo>
                <a:cubicBezTo>
                  <a:pt x="2973182" y="993285"/>
                  <a:pt x="2991394" y="941285"/>
                  <a:pt x="2991394" y="941285"/>
                </a:cubicBezTo>
                <a:cubicBezTo>
                  <a:pt x="2997417" y="899127"/>
                  <a:pt x="3004501" y="810591"/>
                  <a:pt x="3030583" y="771468"/>
                </a:cubicBezTo>
                <a:lnTo>
                  <a:pt x="3056709" y="732279"/>
                </a:lnTo>
                <a:cubicBezTo>
                  <a:pt x="3061063" y="719216"/>
                  <a:pt x="3063084" y="705127"/>
                  <a:pt x="3069771" y="693090"/>
                </a:cubicBezTo>
                <a:cubicBezTo>
                  <a:pt x="3085020" y="665642"/>
                  <a:pt x="3122023" y="614713"/>
                  <a:pt x="3122023" y="614713"/>
                </a:cubicBezTo>
                <a:cubicBezTo>
                  <a:pt x="3126377" y="588587"/>
                  <a:pt x="3129340" y="562191"/>
                  <a:pt x="3135086" y="536336"/>
                </a:cubicBezTo>
                <a:cubicBezTo>
                  <a:pt x="3138073" y="522895"/>
                  <a:pt x="3138413" y="506884"/>
                  <a:pt x="3148149" y="497148"/>
                </a:cubicBezTo>
                <a:cubicBezTo>
                  <a:pt x="3157885" y="487412"/>
                  <a:pt x="3174274" y="488439"/>
                  <a:pt x="3187337" y="484085"/>
                </a:cubicBezTo>
                <a:cubicBezTo>
                  <a:pt x="3196046" y="471022"/>
                  <a:pt x="3203412" y="456957"/>
                  <a:pt x="3213463" y="444896"/>
                </a:cubicBezTo>
                <a:cubicBezTo>
                  <a:pt x="3239473" y="413684"/>
                  <a:pt x="3297418" y="364660"/>
                  <a:pt x="3331029" y="353456"/>
                </a:cubicBezTo>
                <a:lnTo>
                  <a:pt x="3409406" y="327330"/>
                </a:lnTo>
                <a:cubicBezTo>
                  <a:pt x="3484276" y="215024"/>
                  <a:pt x="3384583" y="347188"/>
                  <a:pt x="3474720" y="275079"/>
                </a:cubicBezTo>
                <a:cubicBezTo>
                  <a:pt x="3486979" y="265271"/>
                  <a:pt x="3490795" y="247951"/>
                  <a:pt x="3500846" y="235890"/>
                </a:cubicBezTo>
                <a:cubicBezTo>
                  <a:pt x="3532277" y="198173"/>
                  <a:pt x="3540690" y="196264"/>
                  <a:pt x="3579223" y="170576"/>
                </a:cubicBezTo>
                <a:cubicBezTo>
                  <a:pt x="3587932" y="144450"/>
                  <a:pt x="3579223" y="100908"/>
                  <a:pt x="3605349" y="92199"/>
                </a:cubicBezTo>
                <a:cubicBezTo>
                  <a:pt x="3703855" y="59363"/>
                  <a:pt x="3582428" y="103658"/>
                  <a:pt x="3683726" y="53010"/>
                </a:cubicBezTo>
                <a:cubicBezTo>
                  <a:pt x="3696042" y="46852"/>
                  <a:pt x="3709851" y="44302"/>
                  <a:pt x="3722914" y="39948"/>
                </a:cubicBezTo>
                <a:cubicBezTo>
                  <a:pt x="3731165" y="34447"/>
                  <a:pt x="3784391" y="-6001"/>
                  <a:pt x="3801291" y="759"/>
                </a:cubicBezTo>
                <a:cubicBezTo>
                  <a:pt x="3815868" y="6590"/>
                  <a:pt x="3814104" y="31627"/>
                  <a:pt x="3827417" y="39948"/>
                </a:cubicBezTo>
                <a:cubicBezTo>
                  <a:pt x="3850770" y="54543"/>
                  <a:pt x="3882880" y="50797"/>
                  <a:pt x="3905794" y="66073"/>
                </a:cubicBezTo>
                <a:lnTo>
                  <a:pt x="3944983" y="92199"/>
                </a:lnTo>
                <a:cubicBezTo>
                  <a:pt x="3968933" y="164049"/>
                  <a:pt x="3943656" y="99673"/>
                  <a:pt x="3984171" y="170576"/>
                </a:cubicBezTo>
                <a:cubicBezTo>
                  <a:pt x="4033685" y="257227"/>
                  <a:pt x="3991955" y="188740"/>
                  <a:pt x="4023360" y="262016"/>
                </a:cubicBezTo>
                <a:cubicBezTo>
                  <a:pt x="4071786" y="375008"/>
                  <a:pt x="4031914" y="261554"/>
                  <a:pt x="4062549" y="353456"/>
                </a:cubicBezTo>
                <a:cubicBezTo>
                  <a:pt x="4086303" y="519745"/>
                  <a:pt x="4054212" y="389037"/>
                  <a:pt x="4101737" y="484085"/>
                </a:cubicBezTo>
                <a:cubicBezTo>
                  <a:pt x="4107895" y="496401"/>
                  <a:pt x="4108113" y="511236"/>
                  <a:pt x="4114800" y="523273"/>
                </a:cubicBezTo>
                <a:cubicBezTo>
                  <a:pt x="4144945" y="577535"/>
                  <a:pt x="4156333" y="602822"/>
                  <a:pt x="4206240" y="627776"/>
                </a:cubicBezTo>
                <a:cubicBezTo>
                  <a:pt x="4218556" y="633934"/>
                  <a:pt x="4232366" y="636485"/>
                  <a:pt x="4245429" y="640839"/>
                </a:cubicBezTo>
                <a:cubicBezTo>
                  <a:pt x="4262846" y="666965"/>
                  <a:pt x="4287751" y="689428"/>
                  <a:pt x="4297680" y="719216"/>
                </a:cubicBezTo>
                <a:lnTo>
                  <a:pt x="4323806" y="797593"/>
                </a:lnTo>
                <a:cubicBezTo>
                  <a:pt x="4328160" y="884679"/>
                  <a:pt x="4326875" y="972230"/>
                  <a:pt x="4336869" y="1058850"/>
                </a:cubicBezTo>
                <a:cubicBezTo>
                  <a:pt x="4340026" y="1086208"/>
                  <a:pt x="4358467" y="1110064"/>
                  <a:pt x="4362994" y="1137228"/>
                </a:cubicBezTo>
                <a:cubicBezTo>
                  <a:pt x="4371821" y="1190192"/>
                  <a:pt x="4374505" y="1219139"/>
                  <a:pt x="4389120" y="1267856"/>
                </a:cubicBezTo>
                <a:cubicBezTo>
                  <a:pt x="4397033" y="1294233"/>
                  <a:pt x="4399971" y="1323319"/>
                  <a:pt x="4415246" y="1346233"/>
                </a:cubicBezTo>
                <a:cubicBezTo>
                  <a:pt x="4423954" y="1359296"/>
                  <a:pt x="4434995" y="1371076"/>
                  <a:pt x="4441371" y="1385422"/>
                </a:cubicBezTo>
                <a:cubicBezTo>
                  <a:pt x="4441373" y="1385427"/>
                  <a:pt x="4474028" y="1483391"/>
                  <a:pt x="4480560" y="1502988"/>
                </a:cubicBezTo>
                <a:cubicBezTo>
                  <a:pt x="4484914" y="1516051"/>
                  <a:pt x="4483887" y="1532440"/>
                  <a:pt x="4493623" y="1542176"/>
                </a:cubicBezTo>
                <a:lnTo>
                  <a:pt x="4532811" y="1581365"/>
                </a:lnTo>
                <a:cubicBezTo>
                  <a:pt x="4563902" y="1674636"/>
                  <a:pt x="4543661" y="1636828"/>
                  <a:pt x="4585063" y="1698930"/>
                </a:cubicBezTo>
                <a:cubicBezTo>
                  <a:pt x="4589417" y="1716347"/>
                  <a:pt x="4593194" y="1733919"/>
                  <a:pt x="4598126" y="1751182"/>
                </a:cubicBezTo>
                <a:cubicBezTo>
                  <a:pt x="4601909" y="1764421"/>
                  <a:pt x="4608489" y="1776868"/>
                  <a:pt x="4611189" y="1790370"/>
                </a:cubicBezTo>
                <a:cubicBezTo>
                  <a:pt x="4617227" y="1820562"/>
                  <a:pt x="4613198" y="1853073"/>
                  <a:pt x="4624251" y="1881810"/>
                </a:cubicBezTo>
                <a:cubicBezTo>
                  <a:pt x="4635523" y="1911117"/>
                  <a:pt x="4666573" y="1930400"/>
                  <a:pt x="4676503" y="1960188"/>
                </a:cubicBezTo>
                <a:cubicBezTo>
                  <a:pt x="4689437" y="1998989"/>
                  <a:pt x="4697704" y="2046703"/>
                  <a:pt x="4728754" y="2077753"/>
                </a:cubicBezTo>
                <a:cubicBezTo>
                  <a:pt x="4759805" y="2108804"/>
                  <a:pt x="4807516" y="2117070"/>
                  <a:pt x="4846320" y="2130005"/>
                </a:cubicBezTo>
                <a:cubicBezTo>
                  <a:pt x="4846322" y="2130006"/>
                  <a:pt x="4924694" y="2156130"/>
                  <a:pt x="4924697" y="2156130"/>
                </a:cubicBezTo>
                <a:cubicBezTo>
                  <a:pt x="5116264" y="2169813"/>
                  <a:pt x="5046462" y="2169193"/>
                  <a:pt x="5133703" y="2169193"/>
                </a:cubicBezTo>
              </a:path>
            </a:pathLst>
          </a:cu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19794" y="2142309"/>
            <a:ext cx="731520" cy="31350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19794" y="2599509"/>
            <a:ext cx="731520" cy="31350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404917" y="2148351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Ice Cream Sales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04917" y="2577639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Shark Attacks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290426" y="1412894"/>
            <a:ext cx="44566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When Shark attacks go up, ice cream sales go up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Shark Attacks don’t cause ice cream consumption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Eating ice cream </a:t>
            </a:r>
            <a:r>
              <a:rPr lang="en-US" sz="2400" dirty="0" smtClean="0"/>
              <a:t>doesn't </a:t>
            </a:r>
            <a:r>
              <a:rPr lang="en-US" sz="2400" dirty="0" smtClean="0"/>
              <a:t>make you an easier target for a shark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In the summer more people order ice cream and more people are at the beach because it’s hot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67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379" y="163123"/>
            <a:ext cx="118872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To </a:t>
            </a:r>
            <a:r>
              <a:rPr lang="en-US" sz="6000" smtClean="0"/>
              <a:t>test </a:t>
            </a:r>
            <a:r>
              <a:rPr lang="en-US" sz="6000"/>
              <a:t>a</a:t>
            </a:r>
            <a:r>
              <a:rPr lang="en-US" sz="6000" smtClean="0"/>
              <a:t> </a:t>
            </a:r>
            <a:r>
              <a:rPr lang="en-US" sz="6000" smtClean="0"/>
              <a:t>hypothesis</a:t>
            </a:r>
            <a:r>
              <a:rPr lang="en-US" sz="6000" smtClean="0"/>
              <a:t>, </a:t>
            </a:r>
            <a:r>
              <a:rPr lang="en-US" sz="6000" smtClean="0"/>
              <a:t>we </a:t>
            </a:r>
            <a:r>
              <a:rPr lang="en-US" sz="6000" smtClean="0"/>
              <a:t>need </a:t>
            </a:r>
            <a:r>
              <a:rPr lang="en-US" sz="6000" dirty="0" smtClean="0"/>
              <a:t>to conduct an experiment:</a:t>
            </a:r>
            <a:endParaRPr lang="en-US" sz="6000" dirty="0"/>
          </a:p>
        </p:txBody>
      </p:sp>
      <p:sp>
        <p:nvSpPr>
          <p:cNvPr id="5" name="Right Arrow 4"/>
          <p:cNvSpPr/>
          <p:nvPr/>
        </p:nvSpPr>
        <p:spPr>
          <a:xfrm>
            <a:off x="4872445" y="1975656"/>
            <a:ext cx="2926080" cy="88827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Causes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19994" y="1634963"/>
            <a:ext cx="979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A</a:t>
            </a:r>
            <a:endParaRPr lang="en-US" sz="9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71262" y="1634963"/>
            <a:ext cx="979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839787" y="3437649"/>
            <a:ext cx="2926080" cy="88827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Causes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71262" y="3088522"/>
            <a:ext cx="979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A</a:t>
            </a:r>
            <a:endParaRPr lang="en-US" sz="96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19994" y="3088522"/>
            <a:ext cx="979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807129" y="5283623"/>
            <a:ext cx="2926080" cy="88827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Causes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19994" y="4942929"/>
            <a:ext cx="979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A</a:t>
            </a:r>
            <a:endParaRPr lang="en-US" sz="96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71262" y="4942930"/>
            <a:ext cx="979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17" name="&quot;No&quot; Symbol 16"/>
          <p:cNvSpPr/>
          <p:nvPr/>
        </p:nvSpPr>
        <p:spPr>
          <a:xfrm>
            <a:off x="4702629" y="4894840"/>
            <a:ext cx="3030580" cy="1665839"/>
          </a:xfrm>
          <a:prstGeom prst="noSmoking">
            <a:avLst>
              <a:gd name="adj" fmla="val 8366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20739" y="2892482"/>
            <a:ext cx="116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OR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920739" y="4286315"/>
            <a:ext cx="116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51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5" y="138573"/>
            <a:ext cx="11583745" cy="6719427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>
          <a:xfrm>
            <a:off x="7662441" y="4398379"/>
            <a:ext cx="2951544" cy="729206"/>
          </a:xfrm>
          <a:prstGeom prst="donut">
            <a:avLst>
              <a:gd name="adj" fmla="val 32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72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179" y="-1292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Our Hypotheses</a:t>
            </a:r>
            <a:endParaRPr lang="en-US" sz="7200" dirty="0"/>
          </a:p>
        </p:txBody>
      </p:sp>
      <p:sp>
        <p:nvSpPr>
          <p:cNvPr id="2" name="TextBox 1"/>
          <p:cNvSpPr txBox="1"/>
          <p:nvPr/>
        </p:nvSpPr>
        <p:spPr>
          <a:xfrm>
            <a:off x="493295" y="1412895"/>
            <a:ext cx="1118936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5400" dirty="0" smtClean="0"/>
              <a:t>Two parts to this experiment:</a:t>
            </a:r>
          </a:p>
          <a:p>
            <a:pPr marL="285750" indent="-285750">
              <a:buFont typeface="Arial" charset="0"/>
              <a:buChar char="•"/>
            </a:pPr>
            <a:endParaRPr lang="en-US" sz="44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sz="4000" u="sng" dirty="0" smtClean="0"/>
              <a:t>Question I:</a:t>
            </a:r>
            <a:r>
              <a:rPr lang="en-US" sz="4000" dirty="0" smtClean="0"/>
              <a:t> Do migratory colonies have higher pathogen levels than stationary colonies? </a:t>
            </a:r>
          </a:p>
          <a:p>
            <a:pPr marL="1200150" lvl="2" indent="-285750">
              <a:buFont typeface="Arial" charset="0"/>
              <a:buChar char="•"/>
            </a:pPr>
            <a:endParaRPr lang="en-US" sz="4000" dirty="0"/>
          </a:p>
          <a:p>
            <a:pPr marL="1200150" lvl="2" indent="-285750">
              <a:buFont typeface="Arial" charset="0"/>
              <a:buChar char="•"/>
            </a:pPr>
            <a:r>
              <a:rPr lang="en-US" sz="4000" u="sng" dirty="0" smtClean="0"/>
              <a:t>Question II:</a:t>
            </a:r>
            <a:r>
              <a:rPr lang="en-US" sz="4000" dirty="0" smtClean="0"/>
              <a:t> Can migratory colonies infect stationary colonies upon their return? </a:t>
            </a:r>
            <a:endParaRPr lang="en-US" sz="4000" dirty="0"/>
          </a:p>
          <a:p>
            <a:pPr marL="1200150" lvl="2" indent="-285750">
              <a:buFont typeface="Arial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107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179" y="-1172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Experimental Design</a:t>
            </a:r>
            <a:endParaRPr lang="en-US" sz="7200" dirty="0"/>
          </a:p>
        </p:txBody>
      </p:sp>
      <p:sp>
        <p:nvSpPr>
          <p:cNvPr id="2" name="TextBox 1"/>
          <p:cNvSpPr txBox="1"/>
          <p:nvPr/>
        </p:nvSpPr>
        <p:spPr>
          <a:xfrm>
            <a:off x="493295" y="1412895"/>
            <a:ext cx="1118936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5400" dirty="0" smtClean="0"/>
              <a:t>Three groups of colonies: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4000" i="1" dirty="0" smtClean="0"/>
              <a:t>Migratory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4000" i="1" dirty="0" smtClean="0"/>
              <a:t>Stationary (control)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4000" i="1" dirty="0" smtClean="0"/>
              <a:t>Stationary (exposed)</a:t>
            </a:r>
            <a:endParaRPr lang="en-US" sz="4000" i="1" dirty="0"/>
          </a:p>
          <a:p>
            <a:pPr marL="285750" indent="-285750">
              <a:buFont typeface="Arial" charset="0"/>
              <a:buChar char="•"/>
            </a:pPr>
            <a:r>
              <a:rPr lang="en-US" sz="5400" dirty="0" smtClean="0"/>
              <a:t>Each group contains 16 colonies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5400" dirty="0" smtClean="0"/>
              <a:t>Sampled at three different times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5400" dirty="0" smtClean="0"/>
              <a:t>Analyzed at our lab at UVM</a:t>
            </a:r>
          </a:p>
          <a:p>
            <a:pPr marL="285750" indent="-285750">
              <a:buFont typeface="Arial" charset="0"/>
              <a:buChar char="•"/>
            </a:pPr>
            <a:endParaRPr lang="en-US" sz="4400" dirty="0" smtClean="0"/>
          </a:p>
          <a:p>
            <a:pPr marL="1200150" lvl="2" indent="-285750">
              <a:buFont typeface="Arial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5455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760" y="1826583"/>
            <a:ext cx="7130047" cy="31205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754" y="813277"/>
            <a:ext cx="5254514" cy="58608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697" y="3651506"/>
            <a:ext cx="4912457" cy="320649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0" y="3226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Experimental Design for Migratory/Stationary Honey Bee </a:t>
            </a:r>
            <a:r>
              <a:rPr lang="en-US" sz="4000" dirty="0" smtClean="0">
                <a:latin typeface="+mj-lt"/>
              </a:rPr>
              <a:t>Experiment </a:t>
            </a:r>
            <a:r>
              <a:rPr lang="en-US" sz="4000" u="sng" dirty="0" smtClean="0">
                <a:latin typeface="+mj-lt"/>
              </a:rPr>
              <a:t>Part I</a:t>
            </a:r>
            <a:r>
              <a:rPr lang="en-US" sz="4000" dirty="0" smtClean="0">
                <a:latin typeface="+mj-lt"/>
              </a:rPr>
              <a:t> </a:t>
            </a:r>
            <a:endParaRPr lang="en-US" sz="4000" dirty="0"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530614" y="2778112"/>
            <a:ext cx="1335779" cy="9655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Migratory Group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0183418" y="3816581"/>
            <a:ext cx="1335779" cy="9655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Stationary </a:t>
            </a:r>
            <a:r>
              <a:rPr lang="en-US" b="1" dirty="0" smtClean="0">
                <a:solidFill>
                  <a:sysClr val="windowText" lastClr="000000"/>
                </a:solidFill>
              </a:rPr>
              <a:t>Group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778039" y="3559592"/>
            <a:ext cx="1335779" cy="9655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Migratory Group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88379" y="2463506"/>
            <a:ext cx="1268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NC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96605" y="1619213"/>
            <a:ext cx="1268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mtClean="0">
                <a:solidFill>
                  <a:schemeClr val="bg1"/>
                </a:solidFill>
              </a:rPr>
              <a:t>CA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28746" y="4947090"/>
            <a:ext cx="6051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3600" dirty="0" smtClean="0">
                <a:latin typeface="+mj-lt"/>
              </a:rPr>
              <a:t>- Do </a:t>
            </a:r>
            <a:r>
              <a:rPr lang="en-US" sz="3600" dirty="0">
                <a:latin typeface="+mj-lt"/>
              </a:rPr>
              <a:t>migratory colonies have higher pathogen levels than stationary </a:t>
            </a:r>
            <a:r>
              <a:rPr lang="en-US" sz="3600" dirty="0" smtClean="0">
                <a:latin typeface="+mj-lt"/>
              </a:rPr>
              <a:t>colonies? </a:t>
            </a:r>
            <a:endParaRPr lang="en-US" sz="3600" dirty="0">
              <a:latin typeface="+mj-lt"/>
            </a:endParaRPr>
          </a:p>
          <a:p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083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1315 -0.1127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64" y="-564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115 L 0.13607 -0.15579 C 0.16445 -0.18936 0.20716 -0.20787 0.25208 -0.20787 C 0.30299 -0.20787 0.34401 -0.18936 0.3724 -0.15579 L 0.50951 0.00115 " pathEditMode="relative" rAng="0" ptsTypes="AAAAA">
                                      <p:cBhvr>
                                        <p:cTn id="22" dur="2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08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73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09" y="1224317"/>
            <a:ext cx="11512981" cy="50387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0" y="3226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Experimental Design for Migratory/Stationary Honey Bee </a:t>
            </a:r>
            <a:r>
              <a:rPr lang="en-US" sz="4000" dirty="0" smtClean="0">
                <a:latin typeface="+mj-lt"/>
              </a:rPr>
              <a:t>Experiment </a:t>
            </a:r>
            <a:r>
              <a:rPr lang="en-US" sz="4000" u="sng" dirty="0" smtClean="0">
                <a:latin typeface="+mj-lt"/>
              </a:rPr>
              <a:t>Part II</a:t>
            </a:r>
            <a:r>
              <a:rPr lang="en-US" sz="4000" dirty="0" smtClean="0">
                <a:latin typeface="+mj-lt"/>
              </a:rPr>
              <a:t> </a:t>
            </a:r>
            <a:endParaRPr lang="en-US" sz="4000" dirty="0"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904121" y="2407411"/>
            <a:ext cx="1335779" cy="9655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Exposed Group</a:t>
            </a:r>
            <a:endParaRPr lang="en-US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980399" y="2764897"/>
            <a:ext cx="1335779" cy="9655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Stationary </a:t>
            </a:r>
            <a:r>
              <a:rPr lang="en-US" b="1" dirty="0" smtClean="0">
                <a:solidFill>
                  <a:sysClr val="windowText" lastClr="000000"/>
                </a:solidFill>
              </a:rPr>
              <a:t>Group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691827" y="4185235"/>
            <a:ext cx="1335779" cy="965567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Migratory Group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5999" y="2080878"/>
            <a:ext cx="23989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NC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96605" y="1619213"/>
            <a:ext cx="1268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mtClean="0">
                <a:solidFill>
                  <a:schemeClr val="bg1"/>
                </a:solidFill>
              </a:rPr>
              <a:t>CA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Circular Arrow 8"/>
          <p:cNvSpPr/>
          <p:nvPr/>
        </p:nvSpPr>
        <p:spPr>
          <a:xfrm rot="16599656">
            <a:off x="7881641" y="2388049"/>
            <a:ext cx="1566197" cy="1891504"/>
          </a:xfrm>
          <a:prstGeom prst="circularArrow">
            <a:avLst>
              <a:gd name="adj1" fmla="val 12500"/>
              <a:gd name="adj2" fmla="val 879903"/>
              <a:gd name="adj3" fmla="val 20457681"/>
              <a:gd name="adj4" fmla="val 12559328"/>
              <a:gd name="adj5" fmla="val 1792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5663" y="5551232"/>
            <a:ext cx="66775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- Can </a:t>
            </a:r>
            <a:r>
              <a:rPr lang="en-US" sz="3200" dirty="0">
                <a:latin typeface="+mj-lt"/>
              </a:rPr>
              <a:t>migratory colonies infect stationary colonies upon their </a:t>
            </a:r>
            <a:r>
              <a:rPr lang="en-US" sz="3200" dirty="0" smtClean="0">
                <a:latin typeface="+mj-lt"/>
              </a:rPr>
              <a:t>return?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36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5821 -0.1368 " pathEditMode="relative" ptsTypes="AA">
                                      <p:cBhvr>
                                        <p:cTn id="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873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Discussion</a:t>
            </a:r>
            <a:endParaRPr lang="en-US" sz="7200" dirty="0"/>
          </a:p>
        </p:txBody>
      </p:sp>
      <p:sp>
        <p:nvSpPr>
          <p:cNvPr id="2" name="TextBox 1"/>
          <p:cNvSpPr txBox="1"/>
          <p:nvPr/>
        </p:nvSpPr>
        <p:spPr>
          <a:xfrm>
            <a:off x="541420" y="1412895"/>
            <a:ext cx="1093670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4000" dirty="0" smtClean="0"/>
              <a:t>The purpose of this study is </a:t>
            </a:r>
            <a:r>
              <a:rPr lang="en-US" sz="4000" b="1" dirty="0" smtClean="0"/>
              <a:t>NOT </a:t>
            </a:r>
            <a:r>
              <a:rPr lang="en-US" sz="4000" dirty="0" smtClean="0"/>
              <a:t>to assign blame to migratory beekeeping.</a:t>
            </a:r>
          </a:p>
          <a:p>
            <a:pPr marL="285750" indent="-285750">
              <a:buFont typeface="Arial" charset="0"/>
              <a:buChar char="•"/>
            </a:pPr>
            <a:endParaRPr lang="en-US" sz="4000" dirty="0"/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/>
              <a:t>Migratory beekeeping is very important for our agriculture and economy. </a:t>
            </a:r>
          </a:p>
          <a:p>
            <a:pPr marL="285750" indent="-285750">
              <a:buFont typeface="Arial" charset="0"/>
              <a:buChar char="•"/>
            </a:pPr>
            <a:endParaRPr lang="en-US" sz="4000" dirty="0"/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/>
              <a:t>We hope to learn more about how beekeeping practices play into transmission and bee health.</a:t>
            </a:r>
          </a:p>
          <a:p>
            <a:pPr marL="285750" indent="-285750">
              <a:buFont typeface="Arial" charset="0"/>
              <a:buChar char="•"/>
            </a:pPr>
            <a:endParaRPr lang="en-US" sz="4000" dirty="0"/>
          </a:p>
          <a:p>
            <a:pPr marL="285750" indent="-285750">
              <a:buFont typeface="Arial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75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873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Implications</a:t>
            </a:r>
            <a:endParaRPr lang="en-US" sz="7200" dirty="0"/>
          </a:p>
        </p:txBody>
      </p:sp>
      <p:sp>
        <p:nvSpPr>
          <p:cNvPr id="2" name="TextBox 1"/>
          <p:cNvSpPr txBox="1"/>
          <p:nvPr/>
        </p:nvSpPr>
        <p:spPr>
          <a:xfrm>
            <a:off x="627647" y="1412895"/>
            <a:ext cx="109367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4000" dirty="0" smtClean="0"/>
              <a:t>Grow apiary </a:t>
            </a:r>
            <a:r>
              <a:rPr lang="en-US" sz="4000" smtClean="0"/>
              <a:t>inspection programs</a:t>
            </a:r>
            <a:endParaRPr lang="en-US" sz="3600" i="1" dirty="0" smtClean="0"/>
          </a:p>
          <a:p>
            <a:pPr marL="1200150" lvl="2" indent="-285750">
              <a:buFont typeface="Arial" charset="0"/>
              <a:buChar char="•"/>
            </a:pPr>
            <a:endParaRPr lang="en-US" sz="4000" dirty="0"/>
          </a:p>
          <a:p>
            <a:pPr marL="285750" indent="-285750">
              <a:buFont typeface="Arial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Fund pathogen monitoring programs to ensure that new diseases don</a:t>
            </a:r>
            <a:r>
              <a:rPr lang="uk-UA" sz="4000" dirty="0" smtClean="0"/>
              <a:t>’</a:t>
            </a:r>
            <a:r>
              <a:rPr lang="en-US" sz="4000" dirty="0" smtClean="0"/>
              <a:t>t get introduced.</a:t>
            </a:r>
          </a:p>
          <a:p>
            <a:pPr marL="285750" indent="-285750">
              <a:buFont typeface="Arial" charset="0"/>
              <a:buChar char="•"/>
            </a:pPr>
            <a:endParaRPr lang="en-US" sz="4000" dirty="0"/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/>
              <a:t>Adjustments to management practices  </a:t>
            </a:r>
          </a:p>
          <a:p>
            <a:pPr marL="285750" indent="-285750">
              <a:buFont typeface="Arial" charset="0"/>
              <a:buChar char="•"/>
            </a:pPr>
            <a:endParaRPr lang="en-US" sz="4000" dirty="0"/>
          </a:p>
          <a:p>
            <a:pPr marL="285750" indent="-285750">
              <a:buFont typeface="Arial" charset="0"/>
              <a:buChar char="•"/>
            </a:pPr>
            <a:endParaRPr lang="en-US" sz="4000" dirty="0"/>
          </a:p>
          <a:p>
            <a:pPr marL="285750" indent="-285750">
              <a:buFont typeface="Arial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622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916" y="411424"/>
            <a:ext cx="11908755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Two Main Types of Bee Operations</a:t>
            </a:r>
            <a:r>
              <a:rPr lang="is-IS" sz="7200" dirty="0" smtClean="0"/>
              <a:t>…</a:t>
            </a:r>
            <a:endParaRPr lang="en-U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280" y="2768600"/>
            <a:ext cx="4816663" cy="3208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57" y="2768600"/>
            <a:ext cx="4808053" cy="3203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7424" y="3761773"/>
            <a:ext cx="14236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+mj-lt"/>
              </a:rPr>
              <a:t> &amp;</a:t>
            </a:r>
            <a:endParaRPr lang="en-US" sz="6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9481" y="2203010"/>
            <a:ext cx="356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Stationary Apiaries: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721109" y="2203010"/>
            <a:ext cx="356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Migratory Apiaries: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991110" y="5972266"/>
            <a:ext cx="3090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waywardspark.com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07957" y="5972266"/>
            <a:ext cx="3090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bedillionhoneyfarm.com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3617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873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Acknowledgments</a:t>
            </a:r>
            <a:endParaRPr lang="en-US" sz="7200" dirty="0"/>
          </a:p>
        </p:txBody>
      </p:sp>
      <p:sp>
        <p:nvSpPr>
          <p:cNvPr id="2" name="TextBox 1"/>
          <p:cNvSpPr txBox="1"/>
          <p:nvPr/>
        </p:nvSpPr>
        <p:spPr>
          <a:xfrm>
            <a:off x="699587" y="1874929"/>
            <a:ext cx="41970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4000" dirty="0" smtClean="0"/>
              <a:t>Samantha Alger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/>
              <a:t>Leif Richardson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/>
              <a:t>Zachary Lamas</a:t>
            </a:r>
            <a:endParaRPr lang="en-US" sz="4000" dirty="0"/>
          </a:p>
          <a:p>
            <a:pPr marL="285750" indent="-285750">
              <a:buFont typeface="Arial" charset="0"/>
              <a:buChar char="•"/>
            </a:pPr>
            <a:endParaRPr lang="en-US" sz="4000" dirty="0"/>
          </a:p>
          <a:p>
            <a:pPr marL="285750" indent="-285750">
              <a:buFont typeface="Arial" charset="0"/>
              <a:buChar char="•"/>
            </a:pP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28" y="4166870"/>
            <a:ext cx="2558716" cy="2366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984" y="2174197"/>
            <a:ext cx="4597065" cy="8756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580" y="4702009"/>
            <a:ext cx="4312568" cy="16942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371" y="4210173"/>
            <a:ext cx="2348613" cy="22802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39"/>
          <a:stretch/>
        </p:blipFill>
        <p:spPr>
          <a:xfrm>
            <a:off x="6355767" y="3295782"/>
            <a:ext cx="4629282" cy="116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8733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 smtClean="0"/>
              <a:t>And Most of all, our Backers</a:t>
            </a:r>
            <a:r>
              <a:rPr lang="is-IS" sz="7200" dirty="0" smtClean="0"/>
              <a:t>…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288758" y="1636294"/>
            <a:ext cx="116144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VT </a:t>
            </a:r>
            <a:r>
              <a:rPr lang="en-US" sz="2400" dirty="0">
                <a:latin typeface="+mj-lt"/>
              </a:rPr>
              <a:t>Beekeepers Association, NH Beekeepers Association, Edward Alger, Betterbee, Bailey Bee Supply, Charles M Edens, Lee Trainer, David Tremblay, Robert Merkert, Tina Sekimi, Mike Kiernan, Sandra Tomlinson, Amy Handy, Joe Perry, Luke Manlove, Dan Boisvert, Jacqueline Alger, Dan O'Hanlon, Patrick Gillen, Alison K </a:t>
            </a:r>
            <a:r>
              <a:rPr lang="en-US" sz="2400" dirty="0" err="1">
                <a:latin typeface="+mj-lt"/>
              </a:rPr>
              <a:t>Brody,Daniel</a:t>
            </a:r>
            <a:r>
              <a:rPr lang="en-US" sz="2400" dirty="0">
                <a:latin typeface="+mj-lt"/>
              </a:rPr>
              <a:t> Hall Lipke, Beth Sawyer, Cathy Wilson, Allison Malloy, Richard Reid, Nicole Berthiaume, Heather Achilles, Phyllis E Burnham, Yeager Anderson, Bill Castro, Luke </a:t>
            </a:r>
            <a:r>
              <a:rPr lang="en-US" sz="2400" dirty="0" err="1">
                <a:latin typeface="+mj-lt"/>
              </a:rPr>
              <a:t>Tilley,Jonathan</a:t>
            </a:r>
            <a:r>
              <a:rPr lang="en-US" sz="2400" dirty="0">
                <a:latin typeface="+mj-lt"/>
              </a:rPr>
              <a:t> Alger, Peter Gatehouse, Amy Parachnowitsch, Trevor Brandt, Katie Iles, JESSICA PAGANO, Kate Protagonist, Andrea Stanley, Robert Zywno, Helmut Besser, Allen </a:t>
            </a:r>
            <a:r>
              <a:rPr lang="en-US" sz="2400" dirty="0" err="1">
                <a:latin typeface="+mj-lt"/>
              </a:rPr>
              <a:t>Turechek,Adrian</a:t>
            </a:r>
            <a:r>
              <a:rPr lang="en-US" sz="2400" dirty="0">
                <a:latin typeface="+mj-lt"/>
              </a:rPr>
              <a:t> Adam Zywno, Kirsten Shoshanna Traynor, Meghan O'Rourke, Jean McCartin, Ben Ritchie, Vicki Anne, Hollis Woodard, James DeRosia, The Backyard Farm, Malcolm </a:t>
            </a:r>
            <a:r>
              <a:rPr lang="en-US" sz="2400" dirty="0" err="1">
                <a:latin typeface="+mj-lt"/>
              </a:rPr>
              <a:t>Hobbs,Aaron</a:t>
            </a:r>
            <a:r>
              <a:rPr lang="en-US" sz="2400" dirty="0">
                <a:latin typeface="+mj-lt"/>
              </a:rPr>
              <a:t> Schwartz, Linda Battista, Lauren Ash, Raphaël Royauté, Kay Newhouse, Maggie Davern, Joanne Bryan, Sarah Rommelfanger, Pureum Kim, Luke McCartin, Kendall </a:t>
            </a:r>
            <a:r>
              <a:rPr lang="en-US" sz="2400" dirty="0" err="1">
                <a:latin typeface="+mj-lt"/>
              </a:rPr>
              <a:t>Johnson,Sara</a:t>
            </a:r>
            <a:r>
              <a:rPr lang="en-US" sz="2400" dirty="0">
                <a:latin typeface="+mj-lt"/>
              </a:rPr>
              <a:t> Held, Eric Damon </a:t>
            </a:r>
            <a:r>
              <a:rPr lang="en-US" sz="2400" dirty="0" smtClean="0">
                <a:latin typeface="+mj-lt"/>
              </a:rPr>
              <a:t>Walters, and Bo </a:t>
            </a:r>
            <a:r>
              <a:rPr lang="en-US" sz="2400" dirty="0">
                <a:latin typeface="+mj-lt"/>
              </a:rPr>
              <a:t>Sprotte Kofod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5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92087" cy="772427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362200" y="28064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>
                <a:solidFill>
                  <a:schemeClr val="bg1"/>
                </a:solidFill>
              </a:rPr>
              <a:t>Thank You!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6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7726" y="252974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Stay Tuned!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430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92087" cy="772427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362200" y="28064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smtClean="0">
                <a:solidFill>
                  <a:schemeClr val="bg1"/>
                </a:solidFill>
              </a:rPr>
              <a:t>Questions?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59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873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Stationary</a:t>
            </a:r>
            <a:endParaRPr lang="en-U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13" y="1838324"/>
            <a:ext cx="5988426" cy="3976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963" y="5901888"/>
            <a:ext cx="3090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</a:t>
            </a:r>
            <a:r>
              <a:rPr lang="en-US" sz="1600" dirty="0" err="1" smtClean="0"/>
              <a:t>oxhoney.com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086600" y="1838324"/>
            <a:ext cx="47148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Honey Production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Queen Breeding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Selling </a:t>
            </a:r>
            <a:r>
              <a:rPr lang="en-US" sz="3600" dirty="0" err="1" smtClean="0"/>
              <a:t>Nucs</a:t>
            </a:r>
            <a:endParaRPr lang="en-US" sz="3600" dirty="0" smtClean="0"/>
          </a:p>
          <a:p>
            <a:pPr marL="285750" indent="-285750">
              <a:buFont typeface="Arial" charset="0"/>
              <a:buChar char="•"/>
            </a:pPr>
            <a:endParaRPr lang="en-US" sz="3600" dirty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Pollination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34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873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Migratory</a:t>
            </a:r>
            <a:endParaRPr lang="en-US" sz="7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96"/>
          <a:stretch/>
        </p:blipFill>
        <p:spPr>
          <a:xfrm>
            <a:off x="665162" y="1685925"/>
            <a:ext cx="6135176" cy="4273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1887" y="5959475"/>
            <a:ext cx="3090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Australian Broadcasting Co.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086600" y="1685925"/>
            <a:ext cx="471487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Pollination Contracts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i="1" dirty="0" smtClean="0"/>
              <a:t>Almonds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i="1" dirty="0" smtClean="0"/>
              <a:t>Canola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i="1" dirty="0" smtClean="0"/>
              <a:t>Blueberries etc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sz="32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~60% of US colonies pollinate almonds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$14.6 </a:t>
            </a:r>
            <a:r>
              <a:rPr lang="en-US" sz="3600" dirty="0" err="1" smtClean="0"/>
              <a:t>Bil</a:t>
            </a:r>
            <a:r>
              <a:rPr lang="en-US" sz="3600" dirty="0" smtClean="0"/>
              <a:t>. industry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00973" y="4883711"/>
            <a:ext cx="1952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 smtClean="0"/>
              <a:t>Cavigli</a:t>
            </a:r>
            <a:r>
              <a:rPr lang="en-US" sz="1600" dirty="0" smtClean="0"/>
              <a:t> et al., 2016)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400973" y="5996342"/>
            <a:ext cx="271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(Morse &amp; </a:t>
            </a:r>
            <a:r>
              <a:rPr lang="en-US" sz="1600" dirty="0" err="1" smtClean="0"/>
              <a:t>Calderone</a:t>
            </a:r>
            <a:r>
              <a:rPr lang="en-US" sz="1600" dirty="0" smtClean="0"/>
              <a:t>, 2000)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35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9774" y="1683372"/>
            <a:ext cx="10515600" cy="177619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 smtClean="0"/>
              <a:t>Anecdotally, some people believe that migratory beekeeping leads to unhealthy bees  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4950286" y="5214938"/>
            <a:ext cx="23145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u="sng" smtClean="0">
                <a:latin typeface="+mj-lt"/>
              </a:rPr>
              <a:t>WHY</a:t>
            </a:r>
            <a:r>
              <a:rPr lang="en-US" sz="6600" u="sng" dirty="0" smtClean="0">
                <a:latin typeface="+mj-lt"/>
              </a:rPr>
              <a:t>?</a:t>
            </a:r>
            <a:endParaRPr lang="en-US" sz="66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3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873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Spread of Disease</a:t>
            </a:r>
            <a:endParaRPr lang="en-US" sz="7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23"/>
          <a:stretch/>
        </p:blipFill>
        <p:spPr>
          <a:xfrm>
            <a:off x="6634574" y="2796987"/>
            <a:ext cx="5216593" cy="36593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8" t="59" r="1148" b="10333"/>
          <a:stretch/>
        </p:blipFill>
        <p:spPr>
          <a:xfrm>
            <a:off x="284474" y="2796987"/>
            <a:ext cx="5553224" cy="36593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1698" y="6456353"/>
            <a:ext cx="3090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huffingtonpost.com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84474" y="1627888"/>
            <a:ext cx="6350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Big Cities (migratory):</a:t>
            </a:r>
          </a:p>
          <a:p>
            <a:r>
              <a:rPr lang="en-US" sz="2800" dirty="0" smtClean="0"/>
              <a:t>	-high disease transmission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257365" y="1627887"/>
            <a:ext cx="49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</a:t>
            </a:r>
            <a:r>
              <a:rPr lang="en-US" sz="2800" b="1" dirty="0" smtClean="0"/>
              <a:t>Small Towns (stationary): </a:t>
            </a:r>
          </a:p>
          <a:p>
            <a:r>
              <a:rPr lang="en-US" sz="2800" dirty="0" smtClean="0"/>
              <a:t>	-low disease transmission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24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873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Honey Bee Pathogens:</a:t>
            </a:r>
            <a:endParaRPr lang="en-US" sz="7200" dirty="0"/>
          </a:p>
        </p:txBody>
      </p:sp>
      <p:sp>
        <p:nvSpPr>
          <p:cNvPr id="2" name="TextBox 1"/>
          <p:cNvSpPr txBox="1"/>
          <p:nvPr/>
        </p:nvSpPr>
        <p:spPr>
          <a:xfrm>
            <a:off x="564776" y="1412895"/>
            <a:ext cx="473588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VIRUSES: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i="1" dirty="0" smtClean="0"/>
              <a:t>Deformed Wing Virus (DWV)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i="1" dirty="0" smtClean="0"/>
              <a:t>Black Queen Cell Virus (BQCV)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i="1" dirty="0" smtClean="0"/>
              <a:t>Sac Brood Virus (SBV) </a:t>
            </a:r>
          </a:p>
          <a:p>
            <a:pPr marL="1200150" lvl="2" indent="-285750">
              <a:buFont typeface="Arial" charset="0"/>
              <a:buChar char="•"/>
            </a:pPr>
            <a:endParaRPr lang="en-US" sz="2000" i="1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PARASITES:</a:t>
            </a:r>
          </a:p>
          <a:p>
            <a:pPr marL="1200150" lvl="4" indent="-285750">
              <a:buFont typeface="Arial" charset="0"/>
              <a:buChar char="•"/>
            </a:pPr>
            <a:r>
              <a:rPr lang="en-US" sz="2000" i="1" dirty="0" err="1" smtClean="0"/>
              <a:t>Nosema</a:t>
            </a:r>
            <a:r>
              <a:rPr lang="en-US" sz="2000" i="1" dirty="0" smtClean="0"/>
              <a:t> (</a:t>
            </a:r>
            <a:r>
              <a:rPr lang="en-US" sz="2000" i="1" dirty="0" err="1" smtClean="0"/>
              <a:t>ceranae</a:t>
            </a:r>
            <a:r>
              <a:rPr lang="en-US" sz="2000" i="1" dirty="0" smtClean="0"/>
              <a:t> </a:t>
            </a:r>
            <a:r>
              <a:rPr lang="en-US" sz="2000" i="1" dirty="0"/>
              <a:t>&amp;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apis</a:t>
            </a:r>
            <a:r>
              <a:rPr lang="en-US" sz="2000" i="1" dirty="0" smtClean="0"/>
              <a:t>)</a:t>
            </a:r>
          </a:p>
          <a:p>
            <a:pPr marL="1200150" lvl="4" indent="-285750">
              <a:buFont typeface="Arial" charset="0"/>
              <a:buChar char="•"/>
            </a:pPr>
            <a:r>
              <a:rPr lang="en-US" sz="2000" i="1" dirty="0" err="1" smtClean="0"/>
              <a:t>Varroa</a:t>
            </a:r>
            <a:r>
              <a:rPr lang="en-US" sz="2000" i="1" dirty="0" smtClean="0"/>
              <a:t> Mite</a:t>
            </a:r>
          </a:p>
          <a:p>
            <a:pPr marL="1200150" lvl="4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OTHER PATHOGENS &amp; Pests:</a:t>
            </a:r>
          </a:p>
          <a:p>
            <a:pPr marL="1200150" lvl="6" indent="-285750">
              <a:buFont typeface="Arial" charset="0"/>
              <a:buChar char="•"/>
            </a:pPr>
            <a:r>
              <a:rPr lang="en-US" sz="2000" i="1" dirty="0" smtClean="0"/>
              <a:t>American Foulbrood (AFB)</a:t>
            </a:r>
          </a:p>
          <a:p>
            <a:pPr marL="1200150" lvl="6" indent="-285750">
              <a:buFont typeface="Arial" charset="0"/>
              <a:buChar char="•"/>
            </a:pPr>
            <a:r>
              <a:rPr lang="en-US" sz="2000" i="1" dirty="0" smtClean="0"/>
              <a:t>European Foulbrood (EFB)</a:t>
            </a:r>
          </a:p>
          <a:p>
            <a:pPr marL="1200150" lvl="6" indent="-285750">
              <a:buFont typeface="Arial" charset="0"/>
              <a:buChar char="•"/>
            </a:pPr>
            <a:r>
              <a:rPr lang="en-US" sz="2000" i="1" dirty="0" smtClean="0"/>
              <a:t>Chalk Brood</a:t>
            </a:r>
          </a:p>
          <a:p>
            <a:pPr marL="1200150" lvl="6" indent="-285750">
              <a:buFont typeface="Arial" charset="0"/>
              <a:buChar char="•"/>
            </a:pPr>
            <a:r>
              <a:rPr lang="en-US" sz="2000" i="1" dirty="0" smtClean="0"/>
              <a:t>Black </a:t>
            </a:r>
            <a:r>
              <a:rPr lang="en-US" sz="2000" i="1" dirty="0" smtClean="0"/>
              <a:t>shiny </a:t>
            </a:r>
            <a:r>
              <a:rPr lang="en-US" sz="2000" i="1" dirty="0" smtClean="0"/>
              <a:t>bee</a:t>
            </a:r>
          </a:p>
          <a:p>
            <a:pPr marL="1200150" lvl="6" indent="-285750">
              <a:buFont typeface="Arial" charset="0"/>
              <a:buChar char="•"/>
            </a:pPr>
            <a:r>
              <a:rPr lang="en-US" sz="2000" i="1" dirty="0"/>
              <a:t>Small Hive Beetle </a:t>
            </a:r>
          </a:p>
          <a:p>
            <a:pPr marL="1200150" lvl="6" indent="-285750">
              <a:buFont typeface="Arial" charset="0"/>
              <a:buChar char="•"/>
            </a:pPr>
            <a:endParaRPr lang="en-US" sz="2000" i="1" dirty="0" smtClean="0"/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63" y="1412895"/>
            <a:ext cx="2179638" cy="15606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4601" y="2147581"/>
            <a:ext cx="21955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Deformed wing Virus</a:t>
            </a:r>
          </a:p>
          <a:p>
            <a:r>
              <a:rPr lang="en-US" sz="1400" dirty="0" smtClean="0"/>
              <a:t>University of Florida, </a:t>
            </a:r>
          </a:p>
          <a:p>
            <a:r>
              <a:rPr lang="en-US" sz="1400" dirty="0" smtClean="0"/>
              <a:t>Entomology Dept.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546" y="3060128"/>
            <a:ext cx="2179638" cy="14494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90183" y="3709368"/>
            <a:ext cx="26466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Varroa</a:t>
            </a:r>
            <a:r>
              <a:rPr lang="en-US" i="1" dirty="0" smtClean="0"/>
              <a:t> destructor </a:t>
            </a:r>
          </a:p>
          <a:p>
            <a:r>
              <a:rPr lang="en-US" sz="1400" dirty="0" smtClean="0"/>
              <a:t>North Carolina State University, </a:t>
            </a:r>
          </a:p>
          <a:p>
            <a:r>
              <a:rPr lang="en-US" sz="1400" dirty="0" smtClean="0"/>
              <a:t>Cooperative Extension 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63" y="4702945"/>
            <a:ext cx="2585402" cy="14599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00365" y="5578162"/>
            <a:ext cx="2646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American Foulbrood</a:t>
            </a:r>
          </a:p>
          <a:p>
            <a:r>
              <a:rPr lang="en-US" sz="1400" dirty="0" smtClean="0"/>
              <a:t>Bee Informed Partnership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03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873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The big question!</a:t>
            </a:r>
            <a:endParaRPr lang="en-US" sz="7200" dirty="0"/>
          </a:p>
        </p:txBody>
      </p:sp>
      <p:sp>
        <p:nvSpPr>
          <p:cNvPr id="2" name="TextBox 1"/>
          <p:cNvSpPr txBox="1"/>
          <p:nvPr/>
        </p:nvSpPr>
        <p:spPr>
          <a:xfrm>
            <a:off x="1443038" y="2043113"/>
            <a:ext cx="85867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 smtClean="0">
                <a:latin typeface="+mj-lt"/>
              </a:rPr>
              <a:t>“Do migratory </a:t>
            </a:r>
            <a:r>
              <a:rPr lang="en-US" sz="6000" i="1" dirty="0">
                <a:latin typeface="+mj-lt"/>
              </a:rPr>
              <a:t>operations contribute to the spread of </a:t>
            </a:r>
            <a:r>
              <a:rPr lang="en-US" sz="6000" i="1" dirty="0" smtClean="0">
                <a:latin typeface="+mj-lt"/>
              </a:rPr>
              <a:t>honeybee disease?”</a:t>
            </a:r>
            <a:endParaRPr lang="en-US" sz="6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867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2622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Preliminary Data from the National Honey Bee </a:t>
            </a:r>
            <a:r>
              <a:rPr lang="en-US" sz="5400" dirty="0" smtClean="0"/>
              <a:t>Survey </a:t>
            </a:r>
            <a:r>
              <a:rPr lang="en-US" sz="5400" smtClean="0"/>
              <a:t>in Vermont</a:t>
            </a:r>
            <a:r>
              <a:rPr lang="is-IS" sz="5400" dirty="0" smtClean="0"/>
              <a:t>…</a:t>
            </a:r>
            <a:endParaRPr lang="en-US" sz="5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30" y="2384385"/>
            <a:ext cx="5397661" cy="40482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755" y="2384385"/>
            <a:ext cx="5397661" cy="40482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95607" y="1991519"/>
            <a:ext cx="2172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Varroa</a:t>
            </a:r>
            <a:r>
              <a:rPr lang="en-US" sz="2800" dirty="0" smtClean="0"/>
              <a:t> Mites: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8140861" y="2006126"/>
            <a:ext cx="2056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RNA Viruses: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523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605</Words>
  <Application>Microsoft Macintosh PowerPoint</Application>
  <PresentationFormat>Widescreen</PresentationFormat>
  <Paragraphs>162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Arial</vt:lpstr>
      <vt:lpstr>Office Theme</vt:lpstr>
      <vt:lpstr>Home sick: Effects of migratory beekeeping on honey bee disease</vt:lpstr>
      <vt:lpstr>Two Main Types of Bee Operations…</vt:lpstr>
      <vt:lpstr>Stationary</vt:lpstr>
      <vt:lpstr>Migratory</vt:lpstr>
      <vt:lpstr>Anecdotally, some people believe that migratory beekeeping leads to unhealthy bees  </vt:lpstr>
      <vt:lpstr>Spread of Disease</vt:lpstr>
      <vt:lpstr>Honey Bee Pathogens:</vt:lpstr>
      <vt:lpstr>The big question!</vt:lpstr>
      <vt:lpstr>Preliminary Data from the National Honey Bee Survey in Vermont…</vt:lpstr>
      <vt:lpstr>What other people have found:</vt:lpstr>
      <vt:lpstr>These data are correlative</vt:lpstr>
      <vt:lpstr>To test a hypothesis, we need to conduct an experiment:</vt:lpstr>
      <vt:lpstr>PowerPoint Presentation</vt:lpstr>
      <vt:lpstr>Our Hypotheses</vt:lpstr>
      <vt:lpstr>Experimental Design</vt:lpstr>
      <vt:lpstr>PowerPoint Presentation</vt:lpstr>
      <vt:lpstr>PowerPoint Presentation</vt:lpstr>
      <vt:lpstr>Discussion</vt:lpstr>
      <vt:lpstr>Implications</vt:lpstr>
      <vt:lpstr>Acknowledgments</vt:lpstr>
      <vt:lpstr>And Most of all, our Backers…</vt:lpstr>
      <vt:lpstr>Thank You!</vt:lpstr>
      <vt:lpstr>Stay Tuned!</vt:lpstr>
      <vt:lpstr>Questions?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sick: Effects of migratory beekeeping on honey bee disease</dc:title>
  <dc:creator>Alex Burnham</dc:creator>
  <cp:lastModifiedBy>Alex Burnham</cp:lastModifiedBy>
  <cp:revision>85</cp:revision>
  <dcterms:created xsi:type="dcterms:W3CDTF">2017-01-21T20:20:51Z</dcterms:created>
  <dcterms:modified xsi:type="dcterms:W3CDTF">2017-01-23T02:45:37Z</dcterms:modified>
</cp:coreProperties>
</file>