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13"/>
  </p:normalViewPr>
  <p:slideViewPr>
    <p:cSldViewPr snapToGrid="0" snapToObjects="1">
      <p:cViewPr>
        <p:scale>
          <a:sx n="74" d="100"/>
          <a:sy n="74" d="100"/>
        </p:scale>
        <p:origin x="-328"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CDC68C-EC45-C548-8159-BEDE9C5987EE}"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952127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DC68C-EC45-C548-8159-BEDE9C5987EE}"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59358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DC68C-EC45-C548-8159-BEDE9C5987EE}"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129521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DC68C-EC45-C548-8159-BEDE9C5987EE}"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92372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DC68C-EC45-C548-8159-BEDE9C5987EE}"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86477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CDC68C-EC45-C548-8159-BEDE9C5987EE}" type="datetimeFigureOut">
              <a:rPr lang="en-US" smtClean="0"/>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8169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DC68C-EC45-C548-8159-BEDE9C5987EE}" type="datetimeFigureOut">
              <a:rPr lang="en-US" smtClean="0"/>
              <a:t>10/4/17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862504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CDC68C-EC45-C548-8159-BEDE9C5987EE}" type="datetimeFigureOut">
              <a:rPr lang="en-US" smtClean="0"/>
              <a:t>10/4/17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59982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DC68C-EC45-C548-8159-BEDE9C5987EE}" type="datetimeFigureOut">
              <a:rPr lang="en-US" smtClean="0"/>
              <a:t>10/4/17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97383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DC68C-EC45-C548-8159-BEDE9C5987EE}" type="datetimeFigureOut">
              <a:rPr lang="en-US" smtClean="0"/>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1190524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DC68C-EC45-C548-8159-BEDE9C5987EE}" type="datetimeFigureOut">
              <a:rPr lang="en-US" smtClean="0"/>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10399811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DC68C-EC45-C548-8159-BEDE9C5987EE}" type="datetimeFigureOut">
              <a:rPr lang="en-US" smtClean="0"/>
              <a:t>10/4/17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7E66DC-8DEA-F748-96A0-527AB3ED2669}" type="slidenum">
              <a:rPr lang="en-US" smtClean="0"/>
              <a:t>‹#›</a:t>
            </a:fld>
            <a:endParaRPr lang="en-US"/>
          </a:p>
        </p:txBody>
      </p:sp>
    </p:spTree>
    <p:extLst>
      <p:ext uri="{BB962C8B-B14F-4D97-AF65-F5344CB8AC3E}">
        <p14:creationId xmlns:p14="http://schemas.microsoft.com/office/powerpoint/2010/main" val="2128885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2424" y="5751665"/>
            <a:ext cx="2255577" cy="99582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7" name="Right Arrow 16"/>
          <p:cNvSpPr/>
          <p:nvPr/>
        </p:nvSpPr>
        <p:spPr>
          <a:xfrm>
            <a:off x="2654845" y="2686050"/>
            <a:ext cx="2473585" cy="3671888"/>
          </a:xfrm>
          <a:prstGeom prst="rightArrow">
            <a:avLst>
              <a:gd name="adj1" fmla="val 60282"/>
              <a:gd name="adj2" fmla="val 49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Migratory Group transported to CA and returned to NC. Exposed Group transferred to Exposed Yard</a:t>
            </a:r>
            <a:endParaRPr lang="en-US" dirty="0"/>
          </a:p>
        </p:txBody>
      </p:sp>
      <p:sp>
        <p:nvSpPr>
          <p:cNvPr id="18" name="Right Arrow 17"/>
          <p:cNvSpPr/>
          <p:nvPr/>
        </p:nvSpPr>
        <p:spPr>
          <a:xfrm>
            <a:off x="7499875" y="2686050"/>
            <a:ext cx="2005557" cy="3671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Migratory Group transferred to Exposed Yard</a:t>
            </a:r>
            <a:endParaRPr lang="en-US" dirty="0"/>
          </a:p>
        </p:txBody>
      </p:sp>
      <p:sp>
        <p:nvSpPr>
          <p:cNvPr id="19" name="Rectangle 18"/>
          <p:cNvSpPr/>
          <p:nvPr/>
        </p:nvSpPr>
        <p:spPr>
          <a:xfrm>
            <a:off x="359568" y="1435117"/>
            <a:ext cx="11418628" cy="677876"/>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ysClr val="windowText" lastClr="000000"/>
                </a:solidFill>
              </a:rPr>
              <a:t>   Sampling Event 1			                          Sampling Event 2  		</a:t>
            </a:r>
            <a:r>
              <a:rPr lang="en-US" b="1" dirty="0">
                <a:solidFill>
                  <a:sysClr val="windowText" lastClr="000000"/>
                </a:solidFill>
              </a:rPr>
              <a:t> </a:t>
            </a:r>
            <a:r>
              <a:rPr lang="en-US" b="1" dirty="0" smtClean="0">
                <a:solidFill>
                  <a:sysClr val="windowText" lastClr="000000"/>
                </a:solidFill>
              </a:rPr>
              <a:t>                   Sampling Event 3</a:t>
            </a:r>
          </a:p>
          <a:p>
            <a:r>
              <a:rPr lang="en-US" dirty="0">
                <a:solidFill>
                  <a:sysClr val="windowText" lastClr="000000"/>
                </a:solidFill>
              </a:rPr>
              <a:t>	</a:t>
            </a:r>
            <a:r>
              <a:rPr lang="en-US" dirty="0" smtClean="0">
                <a:solidFill>
                  <a:sysClr val="windowText" lastClr="000000"/>
                </a:solidFill>
              </a:rPr>
              <a:t>			</a:t>
            </a:r>
            <a:r>
              <a:rPr lang="en-US" i="1" dirty="0" smtClean="0">
                <a:solidFill>
                  <a:sysClr val="windowText" lastClr="000000"/>
                </a:solidFill>
              </a:rPr>
              <a:t>               (when migratory group returned)	            (after 1 month exposure)</a:t>
            </a:r>
          </a:p>
        </p:txBody>
      </p:sp>
      <p:sp>
        <p:nvSpPr>
          <p:cNvPr id="20" name="TextBox 19"/>
          <p:cNvSpPr txBox="1"/>
          <p:nvPr/>
        </p:nvSpPr>
        <p:spPr>
          <a:xfrm>
            <a:off x="1109100" y="32267"/>
            <a:ext cx="10410097" cy="523220"/>
          </a:xfrm>
          <a:prstGeom prst="rect">
            <a:avLst/>
          </a:prstGeom>
          <a:noFill/>
        </p:spPr>
        <p:txBody>
          <a:bodyPr wrap="square" rtlCol="0">
            <a:spAutoFit/>
          </a:bodyPr>
          <a:lstStyle/>
          <a:p>
            <a:pPr algn="ctr"/>
            <a:r>
              <a:rPr lang="en-US" sz="2800" dirty="0" smtClean="0"/>
              <a:t>Experimental Design for Migratory/Stationary Honey Bee Experiment </a:t>
            </a:r>
            <a:endParaRPr lang="en-US" sz="2800" dirty="0"/>
          </a:p>
        </p:txBody>
      </p:sp>
      <p:sp>
        <p:nvSpPr>
          <p:cNvPr id="21" name="Rectangle 20"/>
          <p:cNvSpPr/>
          <p:nvPr/>
        </p:nvSpPr>
        <p:spPr>
          <a:xfrm>
            <a:off x="352425" y="3422326"/>
            <a:ext cx="2255577" cy="21926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2" name="Rectangle 21"/>
          <p:cNvSpPr/>
          <p:nvPr/>
        </p:nvSpPr>
        <p:spPr>
          <a:xfrm>
            <a:off x="352425" y="2197588"/>
            <a:ext cx="2255577" cy="10945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3" name="Rectangle 22"/>
          <p:cNvSpPr/>
          <p:nvPr/>
        </p:nvSpPr>
        <p:spPr>
          <a:xfrm>
            <a:off x="5186365" y="5382334"/>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4" name="Rectangle 23"/>
          <p:cNvSpPr/>
          <p:nvPr/>
        </p:nvSpPr>
        <p:spPr>
          <a:xfrm>
            <a:off x="5186365" y="3789961"/>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5" name="Rectangle 24"/>
          <p:cNvSpPr/>
          <p:nvPr/>
        </p:nvSpPr>
        <p:spPr>
          <a:xfrm>
            <a:off x="5186365" y="2197587"/>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6" name="Rectangle 25"/>
          <p:cNvSpPr/>
          <p:nvPr/>
        </p:nvSpPr>
        <p:spPr>
          <a:xfrm>
            <a:off x="9515476" y="3789960"/>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7" name="Rectangle 26"/>
          <p:cNvSpPr/>
          <p:nvPr/>
        </p:nvSpPr>
        <p:spPr>
          <a:xfrm>
            <a:off x="9515476" y="5382333"/>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8" name="Rectangle 27"/>
          <p:cNvSpPr/>
          <p:nvPr/>
        </p:nvSpPr>
        <p:spPr>
          <a:xfrm>
            <a:off x="9515476" y="2197586"/>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 name="TextBox 1"/>
          <p:cNvSpPr txBox="1"/>
          <p:nvPr/>
        </p:nvSpPr>
        <p:spPr>
          <a:xfrm>
            <a:off x="352424" y="2197586"/>
            <a:ext cx="2255577" cy="646331"/>
          </a:xfrm>
          <a:prstGeom prst="rect">
            <a:avLst/>
          </a:prstGeom>
          <a:noFill/>
        </p:spPr>
        <p:txBody>
          <a:bodyPr wrap="square" rtlCol="0">
            <a:spAutoFit/>
          </a:bodyPr>
          <a:lstStyle/>
          <a:p>
            <a:pPr algn="ctr"/>
            <a:r>
              <a:rPr lang="en-US" dirty="0" smtClean="0"/>
              <a:t>MIGRATORY HOLDING YARD</a:t>
            </a:r>
            <a:endParaRPr lang="en-US" dirty="0"/>
          </a:p>
        </p:txBody>
      </p:sp>
      <p:sp>
        <p:nvSpPr>
          <p:cNvPr id="29" name="TextBox 28"/>
          <p:cNvSpPr txBox="1"/>
          <p:nvPr/>
        </p:nvSpPr>
        <p:spPr>
          <a:xfrm>
            <a:off x="334193" y="346247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0" name="TextBox 29"/>
          <p:cNvSpPr txBox="1"/>
          <p:nvPr/>
        </p:nvSpPr>
        <p:spPr>
          <a:xfrm>
            <a:off x="352423" y="5737519"/>
            <a:ext cx="2255577" cy="369332"/>
          </a:xfrm>
          <a:prstGeom prst="rect">
            <a:avLst/>
          </a:prstGeom>
          <a:noFill/>
        </p:spPr>
        <p:txBody>
          <a:bodyPr wrap="square" rtlCol="0">
            <a:spAutoFit/>
          </a:bodyPr>
          <a:lstStyle/>
          <a:p>
            <a:pPr algn="ctr"/>
            <a:r>
              <a:rPr lang="en-US" dirty="0" smtClean="0"/>
              <a:t>EXPOSED YARD</a:t>
            </a:r>
            <a:endParaRPr lang="en-US" dirty="0"/>
          </a:p>
        </p:txBody>
      </p:sp>
      <p:sp>
        <p:nvSpPr>
          <p:cNvPr id="31" name="TextBox 30"/>
          <p:cNvSpPr txBox="1"/>
          <p:nvPr/>
        </p:nvSpPr>
        <p:spPr>
          <a:xfrm>
            <a:off x="5186365" y="2197586"/>
            <a:ext cx="2255577" cy="646331"/>
          </a:xfrm>
          <a:prstGeom prst="rect">
            <a:avLst/>
          </a:prstGeom>
          <a:noFill/>
        </p:spPr>
        <p:txBody>
          <a:bodyPr wrap="square" rtlCol="0">
            <a:spAutoFit/>
          </a:bodyPr>
          <a:lstStyle/>
          <a:p>
            <a:pPr algn="ctr"/>
            <a:r>
              <a:rPr lang="en-US" dirty="0" smtClean="0"/>
              <a:t>MIGRATORY HOLDING YARD</a:t>
            </a:r>
            <a:endParaRPr lang="en-US" dirty="0"/>
          </a:p>
        </p:txBody>
      </p:sp>
      <p:sp>
        <p:nvSpPr>
          <p:cNvPr id="32" name="TextBox 31"/>
          <p:cNvSpPr txBox="1"/>
          <p:nvPr/>
        </p:nvSpPr>
        <p:spPr>
          <a:xfrm>
            <a:off x="5186364" y="378996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3" name="TextBox 32"/>
          <p:cNvSpPr txBox="1"/>
          <p:nvPr/>
        </p:nvSpPr>
        <p:spPr>
          <a:xfrm>
            <a:off x="5186364" y="5382333"/>
            <a:ext cx="2255577" cy="369332"/>
          </a:xfrm>
          <a:prstGeom prst="rect">
            <a:avLst/>
          </a:prstGeom>
          <a:noFill/>
        </p:spPr>
        <p:txBody>
          <a:bodyPr wrap="square" rtlCol="0">
            <a:spAutoFit/>
          </a:bodyPr>
          <a:lstStyle/>
          <a:p>
            <a:pPr algn="ctr"/>
            <a:r>
              <a:rPr lang="en-US" dirty="0" smtClean="0"/>
              <a:t>EXPOSED YARD</a:t>
            </a:r>
            <a:endParaRPr lang="en-US" dirty="0"/>
          </a:p>
        </p:txBody>
      </p:sp>
      <p:sp>
        <p:nvSpPr>
          <p:cNvPr id="34" name="TextBox 33"/>
          <p:cNvSpPr txBox="1"/>
          <p:nvPr/>
        </p:nvSpPr>
        <p:spPr>
          <a:xfrm>
            <a:off x="9522620" y="2197586"/>
            <a:ext cx="2255577" cy="646331"/>
          </a:xfrm>
          <a:prstGeom prst="rect">
            <a:avLst/>
          </a:prstGeom>
          <a:noFill/>
        </p:spPr>
        <p:txBody>
          <a:bodyPr wrap="square" rtlCol="0">
            <a:spAutoFit/>
          </a:bodyPr>
          <a:lstStyle/>
          <a:p>
            <a:pPr algn="ctr"/>
            <a:r>
              <a:rPr lang="en-US" dirty="0" smtClean="0"/>
              <a:t>MIGRATORY HOLDING YARD</a:t>
            </a:r>
            <a:endParaRPr lang="en-US" dirty="0"/>
          </a:p>
        </p:txBody>
      </p:sp>
      <p:sp>
        <p:nvSpPr>
          <p:cNvPr id="35" name="TextBox 34"/>
          <p:cNvSpPr txBox="1"/>
          <p:nvPr/>
        </p:nvSpPr>
        <p:spPr>
          <a:xfrm>
            <a:off x="9522619" y="378996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6" name="TextBox 35"/>
          <p:cNvSpPr txBox="1"/>
          <p:nvPr/>
        </p:nvSpPr>
        <p:spPr>
          <a:xfrm>
            <a:off x="9522619" y="5382333"/>
            <a:ext cx="2255577" cy="369332"/>
          </a:xfrm>
          <a:prstGeom prst="rect">
            <a:avLst/>
          </a:prstGeom>
          <a:noFill/>
        </p:spPr>
        <p:txBody>
          <a:bodyPr wrap="square" rtlCol="0">
            <a:spAutoFit/>
          </a:bodyPr>
          <a:lstStyle/>
          <a:p>
            <a:pPr algn="ctr"/>
            <a:r>
              <a:rPr lang="en-US" dirty="0" smtClean="0"/>
              <a:t>EXPOSED YARD</a:t>
            </a:r>
            <a:endParaRPr lang="en-US" dirty="0"/>
          </a:p>
        </p:txBody>
      </p:sp>
      <p:sp>
        <p:nvSpPr>
          <p:cNvPr id="37" name="Rectangle 36"/>
          <p:cNvSpPr/>
          <p:nvPr/>
        </p:nvSpPr>
        <p:spPr>
          <a:xfrm>
            <a:off x="467798" y="3901540"/>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Isolated</a:t>
            </a:r>
          </a:p>
          <a:p>
            <a:pPr algn="ctr"/>
            <a:r>
              <a:rPr lang="en-US" sz="1400" dirty="0" smtClean="0">
                <a:solidFill>
                  <a:sysClr val="windowText" lastClr="000000"/>
                </a:solidFill>
              </a:rPr>
              <a:t>Stationary</a:t>
            </a:r>
          </a:p>
          <a:p>
            <a:pPr algn="ctr"/>
            <a:r>
              <a:rPr lang="en-US" sz="1400" dirty="0" smtClean="0">
                <a:solidFill>
                  <a:sysClr val="windowText" lastClr="000000"/>
                </a:solidFill>
              </a:rPr>
              <a:t>Group</a:t>
            </a:r>
          </a:p>
        </p:txBody>
      </p:sp>
      <p:sp>
        <p:nvSpPr>
          <p:cNvPr id="40" name="Rectangle 39"/>
          <p:cNvSpPr/>
          <p:nvPr/>
        </p:nvSpPr>
        <p:spPr>
          <a:xfrm>
            <a:off x="5838681" y="2794134"/>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 Group</a:t>
            </a:r>
          </a:p>
        </p:txBody>
      </p:sp>
      <p:sp>
        <p:nvSpPr>
          <p:cNvPr id="41" name="Rectangle 40"/>
          <p:cNvSpPr/>
          <p:nvPr/>
        </p:nvSpPr>
        <p:spPr>
          <a:xfrm>
            <a:off x="5838684" y="430984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Isolated</a:t>
            </a:r>
          </a:p>
          <a:p>
            <a:pPr algn="ctr"/>
            <a:r>
              <a:rPr lang="en-US" sz="1400" dirty="0">
                <a:solidFill>
                  <a:sysClr val="windowText" lastClr="000000"/>
                </a:solidFill>
              </a:rPr>
              <a:t>Stationary</a:t>
            </a:r>
          </a:p>
          <a:p>
            <a:pPr algn="ctr"/>
            <a:r>
              <a:rPr lang="en-US" sz="1400" dirty="0">
                <a:solidFill>
                  <a:sysClr val="windowText" lastClr="000000"/>
                </a:solidFill>
              </a:rPr>
              <a:t>Group</a:t>
            </a:r>
          </a:p>
        </p:txBody>
      </p:sp>
      <p:sp>
        <p:nvSpPr>
          <p:cNvPr id="42" name="Rectangle 41"/>
          <p:cNvSpPr/>
          <p:nvPr/>
        </p:nvSpPr>
        <p:spPr>
          <a:xfrm>
            <a:off x="5838683" y="5890384"/>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p>
        </p:txBody>
      </p:sp>
      <p:sp>
        <p:nvSpPr>
          <p:cNvPr id="43" name="Rectangle 42"/>
          <p:cNvSpPr/>
          <p:nvPr/>
        </p:nvSpPr>
        <p:spPr>
          <a:xfrm>
            <a:off x="9636287" y="592350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p>
        </p:txBody>
      </p:sp>
      <p:sp>
        <p:nvSpPr>
          <p:cNvPr id="44" name="Rectangle 43"/>
          <p:cNvSpPr/>
          <p:nvPr/>
        </p:nvSpPr>
        <p:spPr>
          <a:xfrm>
            <a:off x="10167797" y="430984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Isolated</a:t>
            </a:r>
          </a:p>
          <a:p>
            <a:pPr algn="ctr"/>
            <a:r>
              <a:rPr lang="en-US" sz="1400" dirty="0">
                <a:solidFill>
                  <a:sysClr val="windowText" lastClr="000000"/>
                </a:solidFill>
              </a:rPr>
              <a:t>Stationary</a:t>
            </a:r>
          </a:p>
          <a:p>
            <a:pPr algn="ctr"/>
            <a:r>
              <a:rPr lang="en-US" sz="1400" dirty="0">
                <a:solidFill>
                  <a:sysClr val="windowText" lastClr="000000"/>
                </a:solidFill>
              </a:rPr>
              <a:t>Group</a:t>
            </a:r>
          </a:p>
        </p:txBody>
      </p:sp>
      <p:sp>
        <p:nvSpPr>
          <p:cNvPr id="46" name="Rectangle 45"/>
          <p:cNvSpPr/>
          <p:nvPr/>
        </p:nvSpPr>
        <p:spPr>
          <a:xfrm>
            <a:off x="352423" y="810194"/>
            <a:ext cx="616992" cy="435660"/>
          </a:xfrm>
          <a:prstGeom prst="rect">
            <a:avLst/>
          </a:prstGeom>
          <a:solidFill>
            <a:schemeClr val="accent6">
              <a:lumMod val="60000"/>
              <a:lumOff val="40000"/>
            </a:schemeClr>
          </a:solidFill>
          <a:ln w="19050" cmpd="tri">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ysClr val="windowText" lastClr="000000"/>
              </a:solidFill>
            </a:endParaRPr>
          </a:p>
        </p:txBody>
      </p:sp>
      <p:sp>
        <p:nvSpPr>
          <p:cNvPr id="3" name="TextBox 2"/>
          <p:cNvSpPr txBox="1"/>
          <p:nvPr/>
        </p:nvSpPr>
        <p:spPr>
          <a:xfrm>
            <a:off x="1004744" y="828124"/>
            <a:ext cx="1514476" cy="369332"/>
          </a:xfrm>
          <a:prstGeom prst="rect">
            <a:avLst/>
          </a:prstGeom>
          <a:noFill/>
        </p:spPr>
        <p:txBody>
          <a:bodyPr wrap="square" rtlCol="0">
            <a:spAutoFit/>
          </a:bodyPr>
          <a:lstStyle/>
          <a:p>
            <a:r>
              <a:rPr lang="en-US" b="1" dirty="0" smtClean="0"/>
              <a:t>= Sampled</a:t>
            </a:r>
            <a:endParaRPr lang="en-US" b="1" dirty="0"/>
          </a:p>
        </p:txBody>
      </p:sp>
      <p:sp>
        <p:nvSpPr>
          <p:cNvPr id="48" name="TextBox 47"/>
          <p:cNvSpPr txBox="1"/>
          <p:nvPr/>
        </p:nvSpPr>
        <p:spPr>
          <a:xfrm>
            <a:off x="2863045" y="828124"/>
            <a:ext cx="1865594" cy="369332"/>
          </a:xfrm>
          <a:prstGeom prst="rect">
            <a:avLst/>
          </a:prstGeom>
          <a:noFill/>
        </p:spPr>
        <p:txBody>
          <a:bodyPr wrap="square" rtlCol="0">
            <a:spAutoFit/>
          </a:bodyPr>
          <a:lstStyle/>
          <a:p>
            <a:r>
              <a:rPr lang="en-US" b="1" dirty="0" smtClean="0"/>
              <a:t>= Not Sampled</a:t>
            </a:r>
            <a:endParaRPr lang="en-US" b="1" dirty="0"/>
          </a:p>
        </p:txBody>
      </p:sp>
      <p:sp>
        <p:nvSpPr>
          <p:cNvPr id="49" name="Rectangle 48"/>
          <p:cNvSpPr/>
          <p:nvPr/>
        </p:nvSpPr>
        <p:spPr>
          <a:xfrm>
            <a:off x="2246053" y="805179"/>
            <a:ext cx="616992" cy="435660"/>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ysClr val="windowText" lastClr="000000"/>
              </a:solidFill>
            </a:endParaRPr>
          </a:p>
        </p:txBody>
      </p:sp>
      <p:sp>
        <p:nvSpPr>
          <p:cNvPr id="53" name="Rectangle 52"/>
          <p:cNvSpPr/>
          <p:nvPr/>
        </p:nvSpPr>
        <p:spPr>
          <a:xfrm>
            <a:off x="1544235" y="3901540"/>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 Group</a:t>
            </a:r>
          </a:p>
        </p:txBody>
      </p:sp>
      <p:sp>
        <p:nvSpPr>
          <p:cNvPr id="54" name="Rectangle 53"/>
          <p:cNvSpPr/>
          <p:nvPr/>
        </p:nvSpPr>
        <p:spPr>
          <a:xfrm>
            <a:off x="1004744" y="4785477"/>
            <a:ext cx="950933" cy="714990"/>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p>
        </p:txBody>
      </p:sp>
      <p:cxnSp>
        <p:nvCxnSpPr>
          <p:cNvPr id="57" name="Straight Connector 56"/>
          <p:cNvCxnSpPr/>
          <p:nvPr/>
        </p:nvCxnSpPr>
        <p:spPr>
          <a:xfrm>
            <a:off x="2246053" y="814494"/>
            <a:ext cx="616992" cy="419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04744" y="4787107"/>
            <a:ext cx="950933" cy="7133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705153" y="5921011"/>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a:t>
            </a:r>
          </a:p>
          <a:p>
            <a:pPr algn="ctr"/>
            <a:r>
              <a:rPr lang="en-US" sz="1400" dirty="0" smtClean="0">
                <a:solidFill>
                  <a:sysClr val="windowText" lastClr="000000"/>
                </a:solidFill>
              </a:rPr>
              <a:t>Group</a:t>
            </a:r>
          </a:p>
        </p:txBody>
      </p:sp>
    </p:spTree>
    <p:extLst>
      <p:ext uri="{BB962C8B-B14F-4D97-AF65-F5344CB8AC3E}">
        <p14:creationId xmlns:p14="http://schemas.microsoft.com/office/powerpoint/2010/main" val="397873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5388" y="603849"/>
            <a:ext cx="10508411" cy="5573114"/>
          </a:xfrm>
        </p:spPr>
        <p:txBody>
          <a:bodyPr>
            <a:normAutofit/>
          </a:bodyPr>
          <a:lstStyle/>
          <a:p>
            <a:pPr marL="0" indent="0">
              <a:buNone/>
            </a:pPr>
            <a:r>
              <a:rPr lang="en-US" dirty="0" smtClean="0"/>
              <a:t>Schematic showing experimental design. Three sampling events occurred during the experiment. Green boxes represent each group of 16 hives sampled during the specified sampling event. Slashed red boxes represent each group of 16 hives not sampled during that sampling event. Three experimental groups (Isolated Stationary Group, Migratory Group, and Exposed Group) are spread across three separate yards throughout the experiment: The Stationary Yard (where all groups begin and the Isolated Stationary Group remains for the duration of the experiment), the Migratory Holding Yard (where the Migratory Group is temporarily brought upon return from CA for sampling event 2), and the Exposed Yard (where the Exposed Group is exposed to the Migratory Group). Arrows represent tasks that occurred between each sampling event.</a:t>
            </a:r>
            <a:endParaRPr lang="en-US" dirty="0"/>
          </a:p>
        </p:txBody>
      </p:sp>
    </p:spTree>
    <p:extLst>
      <p:ext uri="{BB962C8B-B14F-4D97-AF65-F5344CB8AC3E}">
        <p14:creationId xmlns:p14="http://schemas.microsoft.com/office/powerpoint/2010/main" val="2573399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2424" y="5751665"/>
            <a:ext cx="2255577" cy="99582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7" name="Right Arrow 16"/>
          <p:cNvSpPr/>
          <p:nvPr/>
        </p:nvSpPr>
        <p:spPr>
          <a:xfrm>
            <a:off x="2654845" y="2686050"/>
            <a:ext cx="2473585" cy="3671888"/>
          </a:xfrm>
          <a:prstGeom prst="rightArrow">
            <a:avLst>
              <a:gd name="adj1" fmla="val 50000"/>
              <a:gd name="adj2" fmla="val 49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 Migratory Group to Almonds and Return to NC. Move Exposed Group to Exposed Yard</a:t>
            </a:r>
            <a:endParaRPr lang="en-US" dirty="0"/>
          </a:p>
        </p:txBody>
      </p:sp>
      <p:sp>
        <p:nvSpPr>
          <p:cNvPr id="18" name="Right Arrow 17"/>
          <p:cNvSpPr/>
          <p:nvPr/>
        </p:nvSpPr>
        <p:spPr>
          <a:xfrm>
            <a:off x="7499875" y="2686050"/>
            <a:ext cx="2005557" cy="3671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 Migratory Group to Exposed Yard</a:t>
            </a:r>
            <a:endParaRPr lang="en-US" dirty="0"/>
          </a:p>
        </p:txBody>
      </p:sp>
      <p:sp>
        <p:nvSpPr>
          <p:cNvPr id="19" name="Rectangle 18"/>
          <p:cNvSpPr/>
          <p:nvPr/>
        </p:nvSpPr>
        <p:spPr>
          <a:xfrm>
            <a:off x="359568" y="1435117"/>
            <a:ext cx="11418628" cy="677876"/>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ysClr val="windowText" lastClr="000000"/>
                </a:solidFill>
              </a:rPr>
              <a:t>   Sampling Event 1			                          Sampling Event 2  		</a:t>
            </a:r>
            <a:r>
              <a:rPr lang="en-US" b="1" dirty="0">
                <a:solidFill>
                  <a:sysClr val="windowText" lastClr="000000"/>
                </a:solidFill>
              </a:rPr>
              <a:t> </a:t>
            </a:r>
            <a:r>
              <a:rPr lang="en-US" b="1" dirty="0" smtClean="0">
                <a:solidFill>
                  <a:sysClr val="windowText" lastClr="000000"/>
                </a:solidFill>
              </a:rPr>
              <a:t>                   Sampling Event 3</a:t>
            </a:r>
          </a:p>
          <a:p>
            <a:r>
              <a:rPr lang="en-US" dirty="0">
                <a:solidFill>
                  <a:sysClr val="windowText" lastClr="000000"/>
                </a:solidFill>
              </a:rPr>
              <a:t>	</a:t>
            </a:r>
            <a:r>
              <a:rPr lang="en-US" dirty="0" smtClean="0">
                <a:solidFill>
                  <a:sysClr val="windowText" lastClr="000000"/>
                </a:solidFill>
              </a:rPr>
              <a:t>			</a:t>
            </a:r>
            <a:r>
              <a:rPr lang="en-US" i="1" dirty="0" smtClean="0">
                <a:solidFill>
                  <a:sysClr val="windowText" lastClr="000000"/>
                </a:solidFill>
              </a:rPr>
              <a:t>               (when migratory group returns)	            (after 1 month exposure)</a:t>
            </a:r>
          </a:p>
        </p:txBody>
      </p:sp>
      <p:sp>
        <p:nvSpPr>
          <p:cNvPr id="20" name="TextBox 19"/>
          <p:cNvSpPr txBox="1"/>
          <p:nvPr/>
        </p:nvSpPr>
        <p:spPr>
          <a:xfrm>
            <a:off x="1109100" y="32267"/>
            <a:ext cx="10410097" cy="523220"/>
          </a:xfrm>
          <a:prstGeom prst="rect">
            <a:avLst/>
          </a:prstGeom>
          <a:noFill/>
        </p:spPr>
        <p:txBody>
          <a:bodyPr wrap="square" rtlCol="0">
            <a:spAutoFit/>
          </a:bodyPr>
          <a:lstStyle/>
          <a:p>
            <a:pPr algn="ctr"/>
            <a:r>
              <a:rPr lang="en-US" sz="2800" dirty="0" smtClean="0"/>
              <a:t>Experimental Design for Migratory/Stationary Honey Bee Experiment </a:t>
            </a:r>
            <a:endParaRPr lang="en-US" sz="2800" dirty="0"/>
          </a:p>
        </p:txBody>
      </p:sp>
      <p:sp>
        <p:nvSpPr>
          <p:cNvPr id="21" name="Rectangle 20"/>
          <p:cNvSpPr/>
          <p:nvPr/>
        </p:nvSpPr>
        <p:spPr>
          <a:xfrm>
            <a:off x="352425" y="3422326"/>
            <a:ext cx="2255577" cy="21926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2" name="Rectangle 21"/>
          <p:cNvSpPr/>
          <p:nvPr/>
        </p:nvSpPr>
        <p:spPr>
          <a:xfrm>
            <a:off x="352425" y="2197588"/>
            <a:ext cx="2255577" cy="10945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3" name="Rectangle 22"/>
          <p:cNvSpPr/>
          <p:nvPr/>
        </p:nvSpPr>
        <p:spPr>
          <a:xfrm>
            <a:off x="5186365" y="5382334"/>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4" name="Rectangle 23"/>
          <p:cNvSpPr/>
          <p:nvPr/>
        </p:nvSpPr>
        <p:spPr>
          <a:xfrm>
            <a:off x="5186365" y="3789961"/>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5" name="Rectangle 24"/>
          <p:cNvSpPr/>
          <p:nvPr/>
        </p:nvSpPr>
        <p:spPr>
          <a:xfrm>
            <a:off x="5186365" y="2197587"/>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6" name="Rectangle 25"/>
          <p:cNvSpPr/>
          <p:nvPr/>
        </p:nvSpPr>
        <p:spPr>
          <a:xfrm>
            <a:off x="9515476" y="3789960"/>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7" name="Rectangle 26"/>
          <p:cNvSpPr/>
          <p:nvPr/>
        </p:nvSpPr>
        <p:spPr>
          <a:xfrm>
            <a:off x="9515476" y="5382333"/>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8" name="Rectangle 27"/>
          <p:cNvSpPr/>
          <p:nvPr/>
        </p:nvSpPr>
        <p:spPr>
          <a:xfrm>
            <a:off x="9515476" y="2197586"/>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 name="TextBox 1"/>
          <p:cNvSpPr txBox="1"/>
          <p:nvPr/>
        </p:nvSpPr>
        <p:spPr>
          <a:xfrm>
            <a:off x="352424" y="2197586"/>
            <a:ext cx="2255577" cy="646331"/>
          </a:xfrm>
          <a:prstGeom prst="rect">
            <a:avLst/>
          </a:prstGeom>
          <a:noFill/>
        </p:spPr>
        <p:txBody>
          <a:bodyPr wrap="square" rtlCol="0">
            <a:spAutoFit/>
          </a:bodyPr>
          <a:lstStyle/>
          <a:p>
            <a:pPr algn="ctr"/>
            <a:r>
              <a:rPr lang="en-US" dirty="0" smtClean="0"/>
              <a:t>MIGRATORY HOLDING YARD</a:t>
            </a:r>
            <a:endParaRPr lang="en-US" dirty="0"/>
          </a:p>
        </p:txBody>
      </p:sp>
      <p:sp>
        <p:nvSpPr>
          <p:cNvPr id="29" name="TextBox 28"/>
          <p:cNvSpPr txBox="1"/>
          <p:nvPr/>
        </p:nvSpPr>
        <p:spPr>
          <a:xfrm>
            <a:off x="334193" y="346247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0" name="TextBox 29"/>
          <p:cNvSpPr txBox="1"/>
          <p:nvPr/>
        </p:nvSpPr>
        <p:spPr>
          <a:xfrm>
            <a:off x="352423" y="5737519"/>
            <a:ext cx="2255577" cy="369332"/>
          </a:xfrm>
          <a:prstGeom prst="rect">
            <a:avLst/>
          </a:prstGeom>
          <a:noFill/>
        </p:spPr>
        <p:txBody>
          <a:bodyPr wrap="square" rtlCol="0">
            <a:spAutoFit/>
          </a:bodyPr>
          <a:lstStyle/>
          <a:p>
            <a:pPr algn="ctr"/>
            <a:r>
              <a:rPr lang="en-US" dirty="0" smtClean="0"/>
              <a:t>EXPOSED YARD</a:t>
            </a:r>
            <a:endParaRPr lang="en-US" dirty="0"/>
          </a:p>
        </p:txBody>
      </p:sp>
      <p:sp>
        <p:nvSpPr>
          <p:cNvPr id="31" name="TextBox 30"/>
          <p:cNvSpPr txBox="1"/>
          <p:nvPr/>
        </p:nvSpPr>
        <p:spPr>
          <a:xfrm>
            <a:off x="5186365" y="2197586"/>
            <a:ext cx="2255577" cy="646331"/>
          </a:xfrm>
          <a:prstGeom prst="rect">
            <a:avLst/>
          </a:prstGeom>
          <a:noFill/>
        </p:spPr>
        <p:txBody>
          <a:bodyPr wrap="square" rtlCol="0">
            <a:spAutoFit/>
          </a:bodyPr>
          <a:lstStyle/>
          <a:p>
            <a:pPr algn="ctr"/>
            <a:r>
              <a:rPr lang="en-US" dirty="0" smtClean="0"/>
              <a:t>MIGRATORY HOLDING YARD</a:t>
            </a:r>
            <a:endParaRPr lang="en-US" dirty="0"/>
          </a:p>
        </p:txBody>
      </p:sp>
      <p:sp>
        <p:nvSpPr>
          <p:cNvPr id="32" name="TextBox 31"/>
          <p:cNvSpPr txBox="1"/>
          <p:nvPr/>
        </p:nvSpPr>
        <p:spPr>
          <a:xfrm>
            <a:off x="5186364" y="378996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3" name="TextBox 32"/>
          <p:cNvSpPr txBox="1"/>
          <p:nvPr/>
        </p:nvSpPr>
        <p:spPr>
          <a:xfrm>
            <a:off x="5186364" y="5382333"/>
            <a:ext cx="2255577" cy="369332"/>
          </a:xfrm>
          <a:prstGeom prst="rect">
            <a:avLst/>
          </a:prstGeom>
          <a:noFill/>
        </p:spPr>
        <p:txBody>
          <a:bodyPr wrap="square" rtlCol="0">
            <a:spAutoFit/>
          </a:bodyPr>
          <a:lstStyle/>
          <a:p>
            <a:pPr algn="ctr"/>
            <a:r>
              <a:rPr lang="en-US" dirty="0" smtClean="0"/>
              <a:t>EXPOSED YARD</a:t>
            </a:r>
            <a:endParaRPr lang="en-US" dirty="0"/>
          </a:p>
        </p:txBody>
      </p:sp>
      <p:sp>
        <p:nvSpPr>
          <p:cNvPr id="34" name="TextBox 33"/>
          <p:cNvSpPr txBox="1"/>
          <p:nvPr/>
        </p:nvSpPr>
        <p:spPr>
          <a:xfrm>
            <a:off x="9522620" y="2197586"/>
            <a:ext cx="2255577" cy="646331"/>
          </a:xfrm>
          <a:prstGeom prst="rect">
            <a:avLst/>
          </a:prstGeom>
          <a:noFill/>
        </p:spPr>
        <p:txBody>
          <a:bodyPr wrap="square" rtlCol="0">
            <a:spAutoFit/>
          </a:bodyPr>
          <a:lstStyle/>
          <a:p>
            <a:pPr algn="ctr"/>
            <a:r>
              <a:rPr lang="en-US" dirty="0" smtClean="0"/>
              <a:t>MIGRATORY HOLDING YARD</a:t>
            </a:r>
            <a:endParaRPr lang="en-US" dirty="0"/>
          </a:p>
        </p:txBody>
      </p:sp>
      <p:sp>
        <p:nvSpPr>
          <p:cNvPr id="35" name="TextBox 34"/>
          <p:cNvSpPr txBox="1"/>
          <p:nvPr/>
        </p:nvSpPr>
        <p:spPr>
          <a:xfrm>
            <a:off x="9522619" y="378996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6" name="TextBox 35"/>
          <p:cNvSpPr txBox="1"/>
          <p:nvPr/>
        </p:nvSpPr>
        <p:spPr>
          <a:xfrm>
            <a:off x="9522619" y="5382333"/>
            <a:ext cx="2255577" cy="369332"/>
          </a:xfrm>
          <a:prstGeom prst="rect">
            <a:avLst/>
          </a:prstGeom>
          <a:noFill/>
        </p:spPr>
        <p:txBody>
          <a:bodyPr wrap="square" rtlCol="0">
            <a:spAutoFit/>
          </a:bodyPr>
          <a:lstStyle/>
          <a:p>
            <a:pPr algn="ctr"/>
            <a:r>
              <a:rPr lang="en-US" dirty="0" smtClean="0"/>
              <a:t>EXPOSED YARD</a:t>
            </a:r>
            <a:endParaRPr lang="en-US" dirty="0"/>
          </a:p>
        </p:txBody>
      </p:sp>
      <p:sp>
        <p:nvSpPr>
          <p:cNvPr id="37" name="Rectangle 36"/>
          <p:cNvSpPr/>
          <p:nvPr/>
        </p:nvSpPr>
        <p:spPr>
          <a:xfrm>
            <a:off x="467798" y="3901540"/>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Stationary</a:t>
            </a:r>
          </a:p>
          <a:p>
            <a:pPr algn="ctr"/>
            <a:r>
              <a:rPr lang="en-US" sz="1400" dirty="0" smtClean="0">
                <a:solidFill>
                  <a:sysClr val="windowText" lastClr="000000"/>
                </a:solidFill>
              </a:rPr>
              <a:t>Group</a:t>
            </a:r>
          </a:p>
          <a:p>
            <a:pPr algn="ctr"/>
            <a:r>
              <a:rPr lang="en-US" sz="1400" i="1" dirty="0" smtClean="0">
                <a:solidFill>
                  <a:sysClr val="windowText" lastClr="000000"/>
                </a:solidFill>
              </a:rPr>
              <a:t>(Control)</a:t>
            </a:r>
          </a:p>
        </p:txBody>
      </p:sp>
      <p:sp>
        <p:nvSpPr>
          <p:cNvPr id="40" name="Rectangle 39"/>
          <p:cNvSpPr/>
          <p:nvPr/>
        </p:nvSpPr>
        <p:spPr>
          <a:xfrm>
            <a:off x="5838681" y="2794134"/>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 Group</a:t>
            </a:r>
          </a:p>
        </p:txBody>
      </p:sp>
      <p:sp>
        <p:nvSpPr>
          <p:cNvPr id="41" name="Rectangle 40"/>
          <p:cNvSpPr/>
          <p:nvPr/>
        </p:nvSpPr>
        <p:spPr>
          <a:xfrm>
            <a:off x="5838684" y="430984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Stationary</a:t>
            </a:r>
          </a:p>
          <a:p>
            <a:pPr algn="ctr"/>
            <a:r>
              <a:rPr lang="en-US" sz="1400" dirty="0" smtClean="0">
                <a:solidFill>
                  <a:sysClr val="windowText" lastClr="000000"/>
                </a:solidFill>
              </a:rPr>
              <a:t>Group</a:t>
            </a:r>
          </a:p>
          <a:p>
            <a:pPr algn="ctr"/>
            <a:r>
              <a:rPr lang="en-US" sz="1400" i="1" dirty="0" smtClean="0">
                <a:solidFill>
                  <a:sysClr val="windowText" lastClr="000000"/>
                </a:solidFill>
              </a:rPr>
              <a:t>(Control)</a:t>
            </a:r>
          </a:p>
        </p:txBody>
      </p:sp>
      <p:sp>
        <p:nvSpPr>
          <p:cNvPr id="42" name="Rectangle 41"/>
          <p:cNvSpPr/>
          <p:nvPr/>
        </p:nvSpPr>
        <p:spPr>
          <a:xfrm>
            <a:off x="5838683" y="5890384"/>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p>
        </p:txBody>
      </p:sp>
      <p:sp>
        <p:nvSpPr>
          <p:cNvPr id="43" name="Rectangle 42"/>
          <p:cNvSpPr/>
          <p:nvPr/>
        </p:nvSpPr>
        <p:spPr>
          <a:xfrm>
            <a:off x="9636287" y="592350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p>
        </p:txBody>
      </p:sp>
      <p:sp>
        <p:nvSpPr>
          <p:cNvPr id="44" name="Rectangle 43"/>
          <p:cNvSpPr/>
          <p:nvPr/>
        </p:nvSpPr>
        <p:spPr>
          <a:xfrm>
            <a:off x="10167797" y="430984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Stationary</a:t>
            </a:r>
          </a:p>
          <a:p>
            <a:pPr algn="ctr"/>
            <a:r>
              <a:rPr lang="en-US" sz="1400" dirty="0" smtClean="0">
                <a:solidFill>
                  <a:sysClr val="windowText" lastClr="000000"/>
                </a:solidFill>
              </a:rPr>
              <a:t>Group</a:t>
            </a:r>
          </a:p>
          <a:p>
            <a:pPr algn="ctr"/>
            <a:r>
              <a:rPr lang="en-US" sz="1400" i="1" dirty="0" smtClean="0">
                <a:solidFill>
                  <a:sysClr val="windowText" lastClr="000000"/>
                </a:solidFill>
              </a:rPr>
              <a:t>(Control)</a:t>
            </a:r>
          </a:p>
        </p:txBody>
      </p:sp>
      <p:sp>
        <p:nvSpPr>
          <p:cNvPr id="46" name="Rectangle 45"/>
          <p:cNvSpPr/>
          <p:nvPr/>
        </p:nvSpPr>
        <p:spPr>
          <a:xfrm>
            <a:off x="352423" y="810194"/>
            <a:ext cx="616992" cy="435660"/>
          </a:xfrm>
          <a:prstGeom prst="rect">
            <a:avLst/>
          </a:prstGeom>
          <a:solidFill>
            <a:schemeClr val="accent6">
              <a:lumMod val="60000"/>
              <a:lumOff val="40000"/>
            </a:schemeClr>
          </a:solidFill>
          <a:ln w="19050" cmpd="tri">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ysClr val="windowText" lastClr="000000"/>
              </a:solidFill>
            </a:endParaRPr>
          </a:p>
        </p:txBody>
      </p:sp>
      <p:sp>
        <p:nvSpPr>
          <p:cNvPr id="3" name="TextBox 2"/>
          <p:cNvSpPr txBox="1"/>
          <p:nvPr/>
        </p:nvSpPr>
        <p:spPr>
          <a:xfrm>
            <a:off x="1004744" y="828124"/>
            <a:ext cx="1514476" cy="369332"/>
          </a:xfrm>
          <a:prstGeom prst="rect">
            <a:avLst/>
          </a:prstGeom>
          <a:noFill/>
        </p:spPr>
        <p:txBody>
          <a:bodyPr wrap="square" rtlCol="0">
            <a:spAutoFit/>
          </a:bodyPr>
          <a:lstStyle/>
          <a:p>
            <a:r>
              <a:rPr lang="en-US" b="1" dirty="0" smtClean="0"/>
              <a:t>= Sample</a:t>
            </a:r>
            <a:endParaRPr lang="en-US" b="1" dirty="0"/>
          </a:p>
        </p:txBody>
      </p:sp>
      <p:sp>
        <p:nvSpPr>
          <p:cNvPr id="48" name="TextBox 47"/>
          <p:cNvSpPr txBox="1"/>
          <p:nvPr/>
        </p:nvSpPr>
        <p:spPr>
          <a:xfrm>
            <a:off x="2863045" y="828124"/>
            <a:ext cx="1865594" cy="369332"/>
          </a:xfrm>
          <a:prstGeom prst="rect">
            <a:avLst/>
          </a:prstGeom>
          <a:noFill/>
        </p:spPr>
        <p:txBody>
          <a:bodyPr wrap="square" rtlCol="0">
            <a:spAutoFit/>
          </a:bodyPr>
          <a:lstStyle/>
          <a:p>
            <a:r>
              <a:rPr lang="en-US" b="1" dirty="0" smtClean="0"/>
              <a:t>= Do Not Sample</a:t>
            </a:r>
            <a:endParaRPr lang="en-US" b="1" dirty="0"/>
          </a:p>
        </p:txBody>
      </p:sp>
      <p:sp>
        <p:nvSpPr>
          <p:cNvPr id="49" name="Rectangle 48"/>
          <p:cNvSpPr/>
          <p:nvPr/>
        </p:nvSpPr>
        <p:spPr>
          <a:xfrm>
            <a:off x="2246053" y="805179"/>
            <a:ext cx="616992" cy="435660"/>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ysClr val="windowText" lastClr="000000"/>
              </a:solidFill>
            </a:endParaRPr>
          </a:p>
        </p:txBody>
      </p:sp>
      <p:sp>
        <p:nvSpPr>
          <p:cNvPr id="53" name="Rectangle 52"/>
          <p:cNvSpPr/>
          <p:nvPr/>
        </p:nvSpPr>
        <p:spPr>
          <a:xfrm>
            <a:off x="1544235" y="3901540"/>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 Group</a:t>
            </a:r>
          </a:p>
        </p:txBody>
      </p:sp>
      <p:sp>
        <p:nvSpPr>
          <p:cNvPr id="54" name="Rectangle 53"/>
          <p:cNvSpPr/>
          <p:nvPr/>
        </p:nvSpPr>
        <p:spPr>
          <a:xfrm>
            <a:off x="1004744" y="4785477"/>
            <a:ext cx="950933" cy="714990"/>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p>
        </p:txBody>
      </p:sp>
      <p:cxnSp>
        <p:nvCxnSpPr>
          <p:cNvPr id="57" name="Straight Connector 56"/>
          <p:cNvCxnSpPr/>
          <p:nvPr/>
        </p:nvCxnSpPr>
        <p:spPr>
          <a:xfrm>
            <a:off x="2246053" y="814494"/>
            <a:ext cx="616992" cy="419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04744" y="4787107"/>
            <a:ext cx="950933" cy="7133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705153" y="5921011"/>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a:t>
            </a:r>
          </a:p>
          <a:p>
            <a:pPr algn="ctr"/>
            <a:r>
              <a:rPr lang="en-US" sz="1400" dirty="0" smtClean="0">
                <a:solidFill>
                  <a:sysClr val="windowText" lastClr="000000"/>
                </a:solidFill>
              </a:rPr>
              <a:t>Group</a:t>
            </a:r>
          </a:p>
        </p:txBody>
      </p:sp>
    </p:spTree>
    <p:extLst>
      <p:ext uri="{BB962C8B-B14F-4D97-AF65-F5344CB8AC3E}">
        <p14:creationId xmlns:p14="http://schemas.microsoft.com/office/powerpoint/2010/main" val="2142239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5388" y="603849"/>
            <a:ext cx="10508411" cy="5573114"/>
          </a:xfrm>
        </p:spPr>
        <p:txBody>
          <a:bodyPr>
            <a:normAutofit/>
          </a:bodyPr>
          <a:lstStyle/>
          <a:p>
            <a:pPr marL="0" indent="0">
              <a:buNone/>
            </a:pPr>
            <a:r>
              <a:rPr lang="en-US" dirty="0" smtClean="0"/>
              <a:t>Schematic showing experimental design. Three sampling events occur during the experiment. Green boxes represent each group of 16 hives sampled during the specified sampling event. Slashed red boxes represent each group of 16 hives not sampled during that sampling event. Three experimental groups (Stationary Group [control], Migratory Group, and Exposed Group) are spread across three separate yards throughout the experiment: The Stationary Yard (where all groups begin and the Stationary </a:t>
            </a:r>
            <a:r>
              <a:rPr lang="en-US" dirty="0"/>
              <a:t>G</a:t>
            </a:r>
            <a:r>
              <a:rPr lang="en-US" dirty="0" smtClean="0"/>
              <a:t>roup remains for the duration of the experiment), the Migratory Holding Yard (where the Migratory Group is temporarily brought upon return from CA for sampling event 2), and the Exposed Yard (where the Exposed </a:t>
            </a:r>
            <a:r>
              <a:rPr lang="en-US" dirty="0"/>
              <a:t>G</a:t>
            </a:r>
            <a:r>
              <a:rPr lang="en-US" dirty="0" smtClean="0"/>
              <a:t>roup is exposed to the Migratory Group). Arrows represent beekeeper tasks that occur between each sampling event.</a:t>
            </a:r>
            <a:endParaRPr lang="en-US" dirty="0"/>
          </a:p>
        </p:txBody>
      </p:sp>
    </p:spTree>
    <p:extLst>
      <p:ext uri="{BB962C8B-B14F-4D97-AF65-F5344CB8AC3E}">
        <p14:creationId xmlns:p14="http://schemas.microsoft.com/office/powerpoint/2010/main" val="638618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453</Words>
  <Application>Microsoft Macintosh PowerPoint</Application>
  <PresentationFormat>Custom</PresentationFormat>
  <Paragraphs>72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Burnham</dc:creator>
  <cp:lastModifiedBy>Samantha</cp:lastModifiedBy>
  <cp:revision>33</cp:revision>
  <cp:lastPrinted>2017-10-02T16:52:57Z</cp:lastPrinted>
  <dcterms:created xsi:type="dcterms:W3CDTF">2017-01-09T17:29:01Z</dcterms:created>
  <dcterms:modified xsi:type="dcterms:W3CDTF">2017-10-04T21:19:45Z</dcterms:modified>
</cp:coreProperties>
</file>