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2" r:id="rId6"/>
    <p:sldId id="263" r:id="rId7"/>
    <p:sldId id="264" r:id="rId8"/>
    <p:sldId id="278"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9"/>
  </p:normalViewPr>
  <p:slideViewPr>
    <p:cSldViewPr snapToGrid="0" snapToObjects="1">
      <p:cViewPr varScale="1">
        <p:scale>
          <a:sx n="119" d="100"/>
          <a:sy n="119" d="100"/>
        </p:scale>
        <p:origin x="21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3/30/19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3/30/19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3/30/19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3/30/19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kmovie6.com/cinem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B052-1CAB-CE47-BABC-37C035795F64}"/>
              </a:ext>
            </a:extLst>
          </p:cNvPr>
          <p:cNvSpPr>
            <a:spLocks noGrp="1"/>
          </p:cNvSpPr>
          <p:nvPr>
            <p:ph type="ctrTitle"/>
          </p:nvPr>
        </p:nvSpPr>
        <p:spPr>
          <a:xfrm>
            <a:off x="1600200" y="1554480"/>
            <a:ext cx="8991600" cy="2478184"/>
          </a:xfrm>
        </p:spPr>
        <p:txBody>
          <a:bodyPr>
            <a:normAutofit/>
          </a:bodyPr>
          <a:lstStyle/>
          <a:p>
            <a:r>
              <a:rPr lang="en-US" dirty="0"/>
              <a:t>Battle of the neighborhoods</a:t>
            </a:r>
          </a:p>
        </p:txBody>
      </p:sp>
      <p:sp>
        <p:nvSpPr>
          <p:cNvPr id="3" name="Subtitle 2">
            <a:extLst>
              <a:ext uri="{FF2B5EF4-FFF2-40B4-BE49-F238E27FC236}">
                <a16:creationId xmlns:a16="http://schemas.microsoft.com/office/drawing/2014/main" id="{388664E9-1DAA-6D40-86A7-45FC3E627DA3}"/>
              </a:ext>
            </a:extLst>
          </p:cNvPr>
          <p:cNvSpPr>
            <a:spLocks noGrp="1"/>
          </p:cNvSpPr>
          <p:nvPr>
            <p:ph type="subTitle" idx="1"/>
          </p:nvPr>
        </p:nvSpPr>
        <p:spPr/>
        <p:txBody>
          <a:bodyPr/>
          <a:lstStyle/>
          <a:p>
            <a:r>
              <a:rPr lang="en-US" dirty="0"/>
              <a:t>Coursera Capstone Project</a:t>
            </a:r>
          </a:p>
          <a:p>
            <a:r>
              <a:rPr lang="en-US" dirty="0"/>
              <a:t>March 30, 2019</a:t>
            </a:r>
          </a:p>
        </p:txBody>
      </p:sp>
    </p:spTree>
    <p:extLst>
      <p:ext uri="{BB962C8B-B14F-4D97-AF65-F5344CB8AC3E}">
        <p14:creationId xmlns:p14="http://schemas.microsoft.com/office/powerpoint/2010/main" val="87935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8E7A-04DC-574E-AF1F-83DA13E0954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D7ED9B3-6D13-AD4B-BB8A-5E8AAAE209A3}"/>
              </a:ext>
            </a:extLst>
          </p:cNvPr>
          <p:cNvSpPr>
            <a:spLocks noGrp="1"/>
          </p:cNvSpPr>
          <p:nvPr>
            <p:ph idx="1"/>
          </p:nvPr>
        </p:nvSpPr>
        <p:spPr>
          <a:xfrm>
            <a:off x="2231136" y="2638044"/>
            <a:ext cx="7729728" cy="3101983"/>
          </a:xfrm>
        </p:spPr>
        <p:txBody>
          <a:bodyPr>
            <a:normAutofit fontScale="85000" lnSpcReduction="10000"/>
          </a:bodyPr>
          <a:lstStyle/>
          <a:p>
            <a:r>
              <a:rPr lang="en-US" b="1" dirty="0"/>
              <a:t>"Would you recommend a location in Hong Kong to open a new cinema?"</a:t>
            </a:r>
            <a:endParaRPr lang="de-DE" dirty="0"/>
          </a:p>
          <a:p>
            <a:r>
              <a:rPr lang="en-US" dirty="0"/>
              <a:t>My boss, the stakeholder wants to </a:t>
            </a:r>
            <a:r>
              <a:rPr lang="en-US" b="1" dirty="0"/>
              <a:t>open a new cinema as company's new business</a:t>
            </a:r>
            <a:r>
              <a:rPr lang="en-US" dirty="0"/>
              <a:t>.</a:t>
            </a:r>
            <a:endParaRPr lang="de-DE" dirty="0"/>
          </a:p>
          <a:p>
            <a:r>
              <a:rPr lang="en-US" dirty="0"/>
              <a:t>He explains that watching movie is a part of whole afternoon or night activities. Cinema should has </a:t>
            </a:r>
            <a:r>
              <a:rPr lang="en-US" b="1" dirty="0"/>
              <a:t>many restaurants and shopping places nearby</a:t>
            </a:r>
            <a:r>
              <a:rPr lang="en-US" dirty="0"/>
              <a:t>. Transportation is also an important factor. Customer can walk to cinema within </a:t>
            </a:r>
            <a:r>
              <a:rPr lang="en-US" b="1" dirty="0"/>
              <a:t>5 minutes</a:t>
            </a:r>
            <a:r>
              <a:rPr lang="en-US" dirty="0"/>
              <a:t> from </a:t>
            </a:r>
            <a:r>
              <a:rPr lang="en-US" b="1" dirty="0"/>
              <a:t>public transport facilities</a:t>
            </a:r>
            <a:r>
              <a:rPr lang="en-US" dirty="0"/>
              <a:t> is perfect.</a:t>
            </a:r>
            <a:endParaRPr lang="de-DE" dirty="0"/>
          </a:p>
          <a:p>
            <a:r>
              <a:rPr lang="en-US" dirty="0"/>
              <a:t>He wants me concentrated on selection of cinema location according to its nearby environment. Cinema facility and rental price is not my concern. He lists out his </a:t>
            </a:r>
            <a:r>
              <a:rPr lang="en-US" b="1" dirty="0"/>
              <a:t>top 10 favorite cinemas</a:t>
            </a:r>
            <a:r>
              <a:rPr lang="en-US" dirty="0"/>
              <a:t> in Hong Kong with rating.</a:t>
            </a:r>
            <a:endParaRPr lang="de-DE" dirty="0"/>
          </a:p>
          <a:p>
            <a:r>
              <a:rPr lang="en-US" dirty="0"/>
              <a:t>I work with my teammates and select </a:t>
            </a:r>
            <a:r>
              <a:rPr lang="en-US" b="1" dirty="0"/>
              <a:t>5 possible locations</a:t>
            </a:r>
            <a:r>
              <a:rPr lang="en-US" dirty="0"/>
              <a:t> to build the cinema. </a:t>
            </a:r>
            <a:r>
              <a:rPr lang="de-DE" dirty="0" err="1"/>
              <a:t>Which</a:t>
            </a:r>
            <a:r>
              <a:rPr lang="de-DE" dirty="0"/>
              <a:t> </a:t>
            </a:r>
            <a:r>
              <a:rPr lang="de-DE" dirty="0" err="1"/>
              <a:t>location</a:t>
            </a:r>
            <a:r>
              <a:rPr lang="de-DE" dirty="0"/>
              <a:t> </a:t>
            </a:r>
            <a:r>
              <a:rPr lang="de-DE" dirty="0" err="1"/>
              <a:t>should</a:t>
            </a:r>
            <a:r>
              <a:rPr lang="de-DE" dirty="0"/>
              <a:t> </a:t>
            </a:r>
            <a:r>
              <a:rPr lang="de-DE" dirty="0" err="1"/>
              <a:t>be</a:t>
            </a:r>
            <a:r>
              <a:rPr lang="de-DE" dirty="0"/>
              <a:t> </a:t>
            </a:r>
            <a:r>
              <a:rPr lang="de-DE" dirty="0" err="1"/>
              <a:t>suggested</a:t>
            </a:r>
            <a:r>
              <a:rPr lang="de-DE" dirty="0"/>
              <a:t> </a:t>
            </a:r>
            <a:r>
              <a:rPr lang="de-DE" dirty="0" err="1"/>
              <a:t>to</a:t>
            </a:r>
            <a:r>
              <a:rPr lang="de-DE" dirty="0"/>
              <a:t> </a:t>
            </a:r>
            <a:r>
              <a:rPr lang="de-DE" dirty="0" err="1"/>
              <a:t>the</a:t>
            </a:r>
            <a:r>
              <a:rPr lang="de-DE" dirty="0"/>
              <a:t> </a:t>
            </a:r>
            <a:r>
              <a:rPr lang="de-DE" dirty="0" err="1"/>
              <a:t>stakeholder</a:t>
            </a:r>
            <a:r>
              <a:rPr lang="de-DE" dirty="0"/>
              <a:t>?</a:t>
            </a:r>
          </a:p>
        </p:txBody>
      </p:sp>
    </p:spTree>
    <p:extLst>
      <p:ext uri="{BB962C8B-B14F-4D97-AF65-F5344CB8AC3E}">
        <p14:creationId xmlns:p14="http://schemas.microsoft.com/office/powerpoint/2010/main" val="297487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D165-B99B-3249-ADE5-8023AC024FDB}"/>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242319F2-4E69-4E47-BC9D-822845569C6C}"/>
              </a:ext>
            </a:extLst>
          </p:cNvPr>
          <p:cNvSpPr>
            <a:spLocks noGrp="1"/>
          </p:cNvSpPr>
          <p:nvPr>
            <p:ph idx="1"/>
          </p:nvPr>
        </p:nvSpPr>
        <p:spPr>
          <a:xfrm>
            <a:off x="2231136" y="2638044"/>
            <a:ext cx="7729728" cy="3101983"/>
          </a:xfrm>
        </p:spPr>
        <p:txBody>
          <a:bodyPr>
            <a:normAutofit fontScale="85000" lnSpcReduction="20000"/>
          </a:bodyPr>
          <a:lstStyle/>
          <a:p>
            <a:r>
              <a:rPr lang="en-US" b="1" dirty="0"/>
              <a:t>1. Geographic coordinate of Hong Kong cinemas: I need to </a:t>
            </a:r>
            <a:r>
              <a:rPr lang="en-US" dirty="0"/>
              <a:t>compare 5 possible locations with current cinemas</a:t>
            </a:r>
            <a:r>
              <a:rPr lang="en-US" b="1" dirty="0"/>
              <a:t> in Hong Kong. Therefore, I need to find a list of Hong Kong cinema and cinemas' geographic coordinates. Luckily, I can find the list and coordinates from the website </a:t>
            </a:r>
            <a:r>
              <a:rPr lang="en-US" b="1" u="sng" dirty="0">
                <a:hlinkClick r:id="rId2"/>
              </a:rPr>
              <a:t>https://hkmovie6.com/cinema</a:t>
            </a:r>
            <a:r>
              <a:rPr lang="en-US" b="1" dirty="0"/>
              <a:t> .</a:t>
            </a:r>
            <a:endParaRPr lang="de-DE" b="1" dirty="0"/>
          </a:p>
          <a:p>
            <a:r>
              <a:rPr lang="en-US" b="1" dirty="0"/>
              <a:t>2. Geographic coordinates of 5 possible cinema addresses: </a:t>
            </a:r>
            <a:r>
              <a:rPr lang="en-US" dirty="0"/>
              <a:t>Geographic coordinates of 5 possible cinemas are required and I can use Google Map API to find this information</a:t>
            </a:r>
            <a:endParaRPr lang="de-DE" dirty="0"/>
          </a:p>
          <a:p>
            <a:r>
              <a:rPr lang="en-US" b="1" dirty="0"/>
              <a:t>3. Favorite cinema list of stakeholder: </a:t>
            </a:r>
            <a:r>
              <a:rPr lang="en-US" dirty="0"/>
              <a:t>The favorite cinema list of stakeholder is an important information that I can </a:t>
            </a:r>
            <a:r>
              <a:rPr lang="en-US" b="1" dirty="0"/>
              <a:t>use it as profile to select the best location</a:t>
            </a:r>
            <a:r>
              <a:rPr lang="en-US" dirty="0"/>
              <a:t>.</a:t>
            </a:r>
            <a:endParaRPr lang="de-DE" dirty="0"/>
          </a:p>
          <a:p>
            <a:r>
              <a:rPr lang="en-US" b="1" dirty="0"/>
              <a:t>4. Eating, Shopping and Public transportation facility around cinema: </a:t>
            </a:r>
            <a:r>
              <a:rPr lang="en-US" dirty="0"/>
              <a:t>The recommended cinema location needs to have many eating and shopping venues nearby. Convenient public transport is also required.</a:t>
            </a:r>
            <a:br>
              <a:rPr lang="en-US" dirty="0"/>
            </a:br>
            <a:r>
              <a:rPr lang="en-US" dirty="0"/>
              <a:t>These data can be found by using </a:t>
            </a:r>
            <a:r>
              <a:rPr lang="en-US" dirty="0" err="1"/>
              <a:t>FourSquare</a:t>
            </a:r>
            <a:r>
              <a:rPr lang="en-US" dirty="0"/>
              <a:t> API to find these venues around the location. The radius of exploration distance is set to 500 meters, which is about 5 minutes walking distance.</a:t>
            </a:r>
            <a:endParaRPr lang="de-DE" dirty="0"/>
          </a:p>
          <a:p>
            <a:pPr marL="228600" lvl="1" indent="0">
              <a:buNone/>
            </a:pPr>
            <a:endParaRPr lang="en-US" dirty="0"/>
          </a:p>
        </p:txBody>
      </p:sp>
    </p:spTree>
    <p:extLst>
      <p:ext uri="{BB962C8B-B14F-4D97-AF65-F5344CB8AC3E}">
        <p14:creationId xmlns:p14="http://schemas.microsoft.com/office/powerpoint/2010/main" val="405191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CB61-262F-5147-BECE-E36882A3BEDF}"/>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672A67C4-FD34-6D44-904A-C57311B2BA38}"/>
              </a:ext>
            </a:extLst>
          </p:cNvPr>
          <p:cNvSpPr>
            <a:spLocks noGrp="1"/>
          </p:cNvSpPr>
          <p:nvPr>
            <p:ph idx="1"/>
          </p:nvPr>
        </p:nvSpPr>
        <p:spPr/>
        <p:txBody>
          <a:bodyPr/>
          <a:lstStyle/>
          <a:p>
            <a:r>
              <a:rPr lang="en-US" dirty="0"/>
              <a:t>The majority of our exploratory data analysis focused on using longitude and latitude information to make maps and other visuals in order to better understand where landmarks and other points of interests were located</a:t>
            </a:r>
          </a:p>
          <a:p>
            <a:r>
              <a:rPr lang="en-US" dirty="0"/>
              <a:t>We utilized choropleth maps, dot maps, and content tables</a:t>
            </a:r>
          </a:p>
        </p:txBody>
      </p:sp>
    </p:spTree>
    <p:extLst>
      <p:ext uri="{BB962C8B-B14F-4D97-AF65-F5344CB8AC3E}">
        <p14:creationId xmlns:p14="http://schemas.microsoft.com/office/powerpoint/2010/main" val="32667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052D-0459-7C4F-AD3A-E6689D46C573}"/>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sz="2000" dirty="0"/>
              <a:t>CINEMA MAP</a:t>
            </a:r>
          </a:p>
        </p:txBody>
      </p:sp>
      <p:sp>
        <p:nvSpPr>
          <p:cNvPr id="4" name="Text Placeholder 3">
            <a:extLst>
              <a:ext uri="{FF2B5EF4-FFF2-40B4-BE49-F238E27FC236}">
                <a16:creationId xmlns:a16="http://schemas.microsoft.com/office/drawing/2014/main" id="{198FC6E8-9B6F-C747-AADE-2BFD66A9289E}"/>
              </a:ext>
            </a:extLst>
          </p:cNvPr>
          <p:cNvSpPr>
            <a:spLocks noGrp="1"/>
          </p:cNvSpPr>
          <p:nvPr>
            <p:ph type="body" sz="half" idx="2"/>
          </p:nvPr>
        </p:nvSpPr>
        <p:spPr>
          <a:xfrm>
            <a:off x="804670" y="2640692"/>
            <a:ext cx="3044952" cy="3255252"/>
          </a:xfrm>
        </p:spPr>
        <p:txBody>
          <a:bodyPr vert="horz" lIns="91440" tIns="45720" rIns="91440" bIns="45720" rtlCol="0">
            <a:normAutofit/>
          </a:bodyPr>
          <a:lstStyle/>
          <a:p>
            <a:r>
              <a:rPr lang="en-US" sz="1800" dirty="0"/>
              <a:t>Combine with </a:t>
            </a:r>
            <a:r>
              <a:rPr lang="en-US" sz="1800" dirty="0" err="1"/>
              <a:t>FourSquare</a:t>
            </a:r>
            <a:r>
              <a:rPr lang="en-US" sz="1800" dirty="0"/>
              <a:t> API which provides how many venues in different category of Hong Kong cinemas, a matrix which captured characteristic of venues nearby cinema are built. Stakeholder's favorite list is the profile to combine with the matrix to become a weighted matrix of favorite cinema.</a:t>
            </a:r>
            <a:endParaRPr lang="de-DE" sz="1800" dirty="0"/>
          </a:p>
        </p:txBody>
      </p:sp>
      <p:pic>
        <p:nvPicPr>
          <p:cNvPr id="6" name="Picture 5" descr="A close up of a map&#10;&#10;Description automatically generated">
            <a:extLst>
              <a:ext uri="{FF2B5EF4-FFF2-40B4-BE49-F238E27FC236}">
                <a16:creationId xmlns:a16="http://schemas.microsoft.com/office/drawing/2014/main" id="{EBBB50FC-C4B5-444B-B995-7D1886146F1E}"/>
              </a:ext>
            </a:extLst>
          </p:cNvPr>
          <p:cNvPicPr>
            <a:picLocks noChangeAspect="1"/>
          </p:cNvPicPr>
          <p:nvPr/>
        </p:nvPicPr>
        <p:blipFill>
          <a:blip r:embed="rId2"/>
          <a:stretch>
            <a:fillRect/>
          </a:stretch>
        </p:blipFill>
        <p:spPr>
          <a:xfrm>
            <a:off x="4008857" y="1174072"/>
            <a:ext cx="8183143" cy="4509855"/>
          </a:xfrm>
          <a:prstGeom prst="rect">
            <a:avLst/>
          </a:prstGeom>
        </p:spPr>
      </p:pic>
    </p:spTree>
    <p:extLst>
      <p:ext uri="{BB962C8B-B14F-4D97-AF65-F5344CB8AC3E}">
        <p14:creationId xmlns:p14="http://schemas.microsoft.com/office/powerpoint/2010/main" val="270833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1E5E-E88A-D640-B066-17444E448C2E}"/>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sz="2000" dirty="0"/>
              <a:t>DISTRIBUTION OF VARIABLES</a:t>
            </a:r>
          </a:p>
        </p:txBody>
      </p:sp>
      <p:sp>
        <p:nvSpPr>
          <p:cNvPr id="4" name="Text Placeholder 3">
            <a:extLst>
              <a:ext uri="{FF2B5EF4-FFF2-40B4-BE49-F238E27FC236}">
                <a16:creationId xmlns:a16="http://schemas.microsoft.com/office/drawing/2014/main" id="{A29108D4-7A84-574B-B743-0212D74D4287}"/>
              </a:ext>
            </a:extLst>
          </p:cNvPr>
          <p:cNvSpPr>
            <a:spLocks noGrp="1"/>
          </p:cNvSpPr>
          <p:nvPr>
            <p:ph type="body" sz="half" idx="2"/>
          </p:nvPr>
        </p:nvSpPr>
        <p:spPr>
          <a:xfrm>
            <a:off x="804670" y="2640692"/>
            <a:ext cx="3044952" cy="3255252"/>
          </a:xfrm>
        </p:spPr>
        <p:txBody>
          <a:bodyPr vert="horz" lIns="91440" tIns="45720" rIns="91440" bIns="45720" rtlCol="0">
            <a:normAutofit fontScale="92500" lnSpcReduction="10000"/>
          </a:bodyPr>
          <a:lstStyle/>
          <a:p>
            <a:r>
              <a:rPr lang="en-US" sz="2000" dirty="0"/>
              <a:t>Now I can use the </a:t>
            </a:r>
            <a:r>
              <a:rPr lang="en-US" sz="2000" dirty="0" err="1"/>
              <a:t>FourSquare</a:t>
            </a:r>
            <a:r>
              <a:rPr lang="en-US" sz="2000" dirty="0"/>
              <a:t> API to explore nearby venues of Hong Kong cinemas: Cinema really has many 'Bus Stop', 'Food', 'Shop &amp; Service' venues around. However, it is unusual that a cinema has 4 metro stations nearby (within 500 meters). One cinema contains 4 Metro Station around. </a:t>
            </a:r>
            <a:endParaRPr lang="de-DE" sz="2000" dirty="0"/>
          </a:p>
        </p:txBody>
      </p:sp>
      <p:pic>
        <p:nvPicPr>
          <p:cNvPr id="6" name="Picture 5">
            <a:extLst>
              <a:ext uri="{FF2B5EF4-FFF2-40B4-BE49-F238E27FC236}">
                <a16:creationId xmlns:a16="http://schemas.microsoft.com/office/drawing/2014/main" id="{C9827E92-6E1E-434B-9DFD-356C78807A8D}"/>
              </a:ext>
            </a:extLst>
          </p:cNvPr>
          <p:cNvPicPr/>
          <p:nvPr/>
        </p:nvPicPr>
        <p:blipFill rotWithShape="1">
          <a:blip r:embed="rId2" cstate="print">
            <a:extLst>
              <a:ext uri="{28A0092B-C50C-407E-A947-70E740481C1C}">
                <a14:useLocalDpi xmlns:a14="http://schemas.microsoft.com/office/drawing/2010/main" val="0"/>
              </a:ext>
            </a:extLst>
          </a:blip>
          <a:srcRect t="22527" r="28635"/>
          <a:stretch/>
        </p:blipFill>
        <p:spPr bwMode="auto">
          <a:xfrm>
            <a:off x="6276303" y="769554"/>
            <a:ext cx="5915697" cy="53974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339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885A-3E31-2240-BE70-F1C199FDA5EA}"/>
              </a:ext>
            </a:extLst>
          </p:cNvPr>
          <p:cNvSpPr>
            <a:spLocks noGrp="1"/>
          </p:cNvSpPr>
          <p:nvPr>
            <p:ph type="title"/>
          </p:nvPr>
        </p:nvSpPr>
        <p:spPr/>
        <p:txBody>
          <a:bodyPr/>
          <a:lstStyle/>
          <a:p>
            <a:r>
              <a:rPr lang="en-US" dirty="0"/>
              <a:t>PEARSON CORRELATION</a:t>
            </a:r>
          </a:p>
        </p:txBody>
      </p:sp>
      <p:sp>
        <p:nvSpPr>
          <p:cNvPr id="4" name="Text Placeholder 3">
            <a:extLst>
              <a:ext uri="{FF2B5EF4-FFF2-40B4-BE49-F238E27FC236}">
                <a16:creationId xmlns:a16="http://schemas.microsoft.com/office/drawing/2014/main" id="{FD055927-D8AC-4F41-BE55-CBB3A8C4C0A1}"/>
              </a:ext>
            </a:extLst>
          </p:cNvPr>
          <p:cNvSpPr>
            <a:spLocks noGrp="1"/>
          </p:cNvSpPr>
          <p:nvPr>
            <p:ph type="body" sz="half" idx="2"/>
          </p:nvPr>
        </p:nvSpPr>
        <p:spPr>
          <a:xfrm>
            <a:off x="970238" y="3560675"/>
            <a:ext cx="4321090" cy="2732548"/>
          </a:xfrm>
        </p:spPr>
        <p:txBody>
          <a:bodyPr>
            <a:normAutofit/>
          </a:bodyPr>
          <a:lstStyle/>
          <a:p>
            <a:r>
              <a:rPr lang="en-US" sz="1400" dirty="0"/>
              <a:t>It seems that 'Bus Stop', 'Shop &amp; Service' and 'Food' category are highly correlated. </a:t>
            </a:r>
          </a:p>
          <a:p>
            <a:endParaRPr lang="en-US" sz="1400" dirty="0"/>
          </a:p>
          <a:p>
            <a:r>
              <a:rPr lang="en-US" sz="1400" dirty="0"/>
              <a:t>The correlation between 'Bus Stop', 'Food', 'Metro Station' and 'Shop &amp; Service' are statistically significant, and the coefficient of &gt; 0.5 shows that the relationship is positive. Most of Hong Kong cinemas (blue circle) and stakeholder's favorite cinemas (red circle) location are built near main road, and centralized in urban area of Hong Kong. The target locations (yellow circle) of new cinema are not near to main road.</a:t>
            </a:r>
            <a:endParaRPr lang="de-DE" sz="1400" dirty="0"/>
          </a:p>
          <a:p>
            <a:endParaRPr lang="en-US" sz="1400" dirty="0"/>
          </a:p>
        </p:txBody>
      </p:sp>
      <p:pic>
        <p:nvPicPr>
          <p:cNvPr id="5" name="Picture 4">
            <a:extLst>
              <a:ext uri="{FF2B5EF4-FFF2-40B4-BE49-F238E27FC236}">
                <a16:creationId xmlns:a16="http://schemas.microsoft.com/office/drawing/2014/main" id="{D0EDD44D-C640-4E4A-B4D5-DE5D5BFF75A4}"/>
              </a:ext>
            </a:extLst>
          </p:cNvPr>
          <p:cNvPicPr/>
          <p:nvPr/>
        </p:nvPicPr>
        <p:blipFill>
          <a:blip r:embed="rId2"/>
          <a:stretch>
            <a:fillRect/>
          </a:stretch>
        </p:blipFill>
        <p:spPr>
          <a:xfrm>
            <a:off x="5436658" y="2243828"/>
            <a:ext cx="6821047" cy="2414233"/>
          </a:xfrm>
          <a:prstGeom prst="rect">
            <a:avLst/>
          </a:prstGeom>
        </p:spPr>
      </p:pic>
    </p:spTree>
    <p:extLst>
      <p:ext uri="{BB962C8B-B14F-4D97-AF65-F5344CB8AC3E}">
        <p14:creationId xmlns:p14="http://schemas.microsoft.com/office/powerpoint/2010/main" val="419882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885A-3E31-2240-BE70-F1C199FDA5EA}"/>
              </a:ext>
            </a:extLst>
          </p:cNvPr>
          <p:cNvSpPr>
            <a:spLocks noGrp="1"/>
          </p:cNvSpPr>
          <p:nvPr>
            <p:ph type="title"/>
          </p:nvPr>
        </p:nvSpPr>
        <p:spPr/>
        <p:txBody>
          <a:bodyPr/>
          <a:lstStyle/>
          <a:p>
            <a:r>
              <a:rPr lang="en-US" dirty="0"/>
              <a:t>RESULTS</a:t>
            </a:r>
          </a:p>
        </p:txBody>
      </p:sp>
      <p:sp>
        <p:nvSpPr>
          <p:cNvPr id="3" name="Rectangle 2">
            <a:extLst>
              <a:ext uri="{FF2B5EF4-FFF2-40B4-BE49-F238E27FC236}">
                <a16:creationId xmlns:a16="http://schemas.microsoft.com/office/drawing/2014/main" id="{DF7DC8B0-9173-844C-92D5-48B0A52533BE}"/>
              </a:ext>
            </a:extLst>
          </p:cNvPr>
          <p:cNvSpPr/>
          <p:nvPr/>
        </p:nvSpPr>
        <p:spPr>
          <a:xfrm>
            <a:off x="6096000" y="1660414"/>
            <a:ext cx="6096000" cy="2308324"/>
          </a:xfrm>
          <a:prstGeom prst="rect">
            <a:avLst/>
          </a:prstGeom>
        </p:spPr>
        <p:txBody>
          <a:bodyPr>
            <a:spAutoFit/>
          </a:bodyPr>
          <a:lstStyle/>
          <a:p>
            <a:pPr algn="just">
              <a:spcAft>
                <a:spcPts val="0"/>
              </a:spcAft>
            </a:pPr>
            <a:r>
              <a:rPr lang="en-US" dirty="0">
                <a:solidFill>
                  <a:srgbClr val="000000"/>
                </a:solidFill>
                <a:latin typeface="Helvetica" pitchFamily="2" charset="0"/>
                <a:ea typeface="Times New Roman" panose="02020603050405020304" pitchFamily="18" charset="0"/>
              </a:rPr>
              <a:t>With the boss's profile and the complete list of cinemas and their venues count in hand, I am going to take the weighted average of every </a:t>
            </a:r>
            <a:r>
              <a:rPr lang="en-US" dirty="0" err="1">
                <a:solidFill>
                  <a:srgbClr val="000000"/>
                </a:solidFill>
                <a:latin typeface="Helvetica" pitchFamily="2" charset="0"/>
                <a:ea typeface="Times New Roman" panose="02020603050405020304" pitchFamily="18" charset="0"/>
              </a:rPr>
              <a:t>lcoation</a:t>
            </a:r>
            <a:r>
              <a:rPr lang="en-US" dirty="0">
                <a:solidFill>
                  <a:srgbClr val="000000"/>
                </a:solidFill>
                <a:latin typeface="Helvetica" pitchFamily="2" charset="0"/>
                <a:ea typeface="Times New Roman" panose="02020603050405020304" pitchFamily="18" charset="0"/>
              </a:rPr>
              <a:t> based on the profile and recommend the top location that most satisfy it.</a:t>
            </a:r>
            <a:endParaRPr lang="de-DE" dirty="0">
              <a:latin typeface="Times New Roman" panose="02020603050405020304" pitchFamily="18" charset="0"/>
              <a:ea typeface="Times New Roman" panose="02020603050405020304" pitchFamily="18" charset="0"/>
            </a:endParaRPr>
          </a:p>
          <a:p>
            <a:pPr algn="just">
              <a:spcAft>
                <a:spcPts val="0"/>
              </a:spcAft>
            </a:pPr>
            <a:r>
              <a:rPr lang="en-US" dirty="0">
                <a:solidFill>
                  <a:srgbClr val="000000"/>
                </a:solidFill>
                <a:latin typeface="Helvetica" pitchFamily="2" charset="0"/>
                <a:ea typeface="Times New Roman" panose="02020603050405020304" pitchFamily="18" charset="0"/>
              </a:rPr>
              <a:t>The result is reasonable. Location "L5" has the most number of venues in category "Bus Stop", "Food", "Metro Station" and "Shop &amp; Service".</a:t>
            </a:r>
            <a:endParaRPr lang="de-DE" dirty="0">
              <a:latin typeface="Times New Roman" panose="02020603050405020304" pitchFamily="18" charset="0"/>
              <a:ea typeface="Times New Roman" panose="02020603050405020304" pitchFamily="18" charset="0"/>
            </a:endParaRPr>
          </a:p>
          <a:p>
            <a:pPr algn="just">
              <a:spcAft>
                <a:spcPts val="0"/>
              </a:spcAft>
            </a:pPr>
            <a:r>
              <a:rPr lang="en-US" dirty="0">
                <a:solidFill>
                  <a:srgbClr val="000000"/>
                </a:solidFill>
                <a:latin typeface="Helvetica" pitchFamily="2" charset="0"/>
                <a:ea typeface="Times New Roman" panose="02020603050405020304" pitchFamily="18" charset="0"/>
              </a:rPr>
              <a:t>Location "L5" should be </a:t>
            </a:r>
            <a:r>
              <a:rPr lang="en-US" dirty="0" err="1">
                <a:solidFill>
                  <a:srgbClr val="000000"/>
                </a:solidFill>
                <a:latin typeface="Helvetica" pitchFamily="2" charset="0"/>
                <a:ea typeface="Times New Roman" panose="02020603050405020304" pitchFamily="18" charset="0"/>
              </a:rPr>
              <a:t>recommeded</a:t>
            </a:r>
            <a:r>
              <a:rPr lang="en-US" dirty="0">
                <a:solidFill>
                  <a:srgbClr val="000000"/>
                </a:solidFill>
                <a:latin typeface="Helvetica" pitchFamily="2" charset="0"/>
                <a:ea typeface="Times New Roman" panose="02020603050405020304" pitchFamily="18" charset="0"/>
              </a:rPr>
              <a:t> to the stakeholder.</a:t>
            </a:r>
            <a:endParaRPr lang="de-DE"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8348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4B62-DAD7-984B-9192-96B695CDE84A}"/>
              </a:ext>
            </a:extLst>
          </p:cNvPr>
          <p:cNvSpPr>
            <a:spLocks noGrp="1"/>
          </p:cNvSpPr>
          <p:nvPr>
            <p:ph type="title"/>
          </p:nvPr>
        </p:nvSpPr>
        <p:spPr>
          <a:xfrm>
            <a:off x="785217" y="2858251"/>
            <a:ext cx="4486656" cy="1141497"/>
          </a:xfrm>
        </p:spPr>
        <p:txBody>
          <a:bodyPr/>
          <a:lstStyle/>
          <a:p>
            <a:r>
              <a:rPr lang="en-US" dirty="0"/>
              <a:t>DISCUSSION / CONCLUSION</a:t>
            </a:r>
          </a:p>
        </p:txBody>
      </p:sp>
      <p:sp>
        <p:nvSpPr>
          <p:cNvPr id="3" name="Content Placeholder 2">
            <a:extLst>
              <a:ext uri="{FF2B5EF4-FFF2-40B4-BE49-F238E27FC236}">
                <a16:creationId xmlns:a16="http://schemas.microsoft.com/office/drawing/2014/main" id="{6E2EF74F-CCDF-CE42-B76F-1C7BF8773543}"/>
              </a:ext>
            </a:extLst>
          </p:cNvPr>
          <p:cNvSpPr>
            <a:spLocks noGrp="1"/>
          </p:cNvSpPr>
          <p:nvPr>
            <p:ph idx="1"/>
          </p:nvPr>
        </p:nvSpPr>
        <p:spPr/>
        <p:txBody>
          <a:bodyPr>
            <a:normAutofit fontScale="85000" lnSpcReduction="10000"/>
          </a:bodyPr>
          <a:lstStyle/>
          <a:p>
            <a:r>
              <a:rPr lang="en-US" sz="1800" b="1" dirty="0"/>
              <a:t>Number of venues of 5 target locations are actually below the average. I should contact local commercial property agents to find more suitable locations. Moreover, </a:t>
            </a:r>
            <a:r>
              <a:rPr lang="en-US" sz="1800" b="1" dirty="0" err="1"/>
              <a:t>FourSquare</a:t>
            </a:r>
            <a:r>
              <a:rPr lang="en-US" sz="1800" b="1" dirty="0"/>
              <a:t> is not popular in Hong Kong, the data maybe </a:t>
            </a:r>
            <a:r>
              <a:rPr lang="en-US" sz="1800" b="1" dirty="0" err="1"/>
              <a:t>out-dated</a:t>
            </a:r>
            <a:r>
              <a:rPr lang="en-US" sz="1800" b="1" dirty="0"/>
              <a:t> or unreliable, the report should gather more data from other location data source such as Google Place API.</a:t>
            </a:r>
            <a:endParaRPr lang="de-DE" sz="1800" b="1" dirty="0"/>
          </a:p>
          <a:p>
            <a:r>
              <a:rPr lang="en-US" sz="1800" dirty="0"/>
              <a:t>The stakeholder's problem is resolved. Stakeholder wants to find the best place to build a new cinema in Hong Kong, and the factors of "best location" is based on the number of venues in eating, shopping, transportation category around the location. Stakeholder also provide his favorite list of cinema to further explain what the "best location" is. Content-based filtering machine learning technique is the most suitable method to resolve the problem. It combines stakeholder's preference and cinema profile to make the recommendation result.</a:t>
            </a:r>
            <a:endParaRPr lang="de-DE" sz="1800" dirty="0"/>
          </a:p>
          <a:p>
            <a:r>
              <a:rPr lang="en-US" sz="1800" dirty="0"/>
              <a:t>The 5 target locations of new cinema may not be a good choices. As the weighting matrix is developed, I can quickly pick other locations and make the recommendation again.</a:t>
            </a:r>
            <a:endParaRPr lang="de-DE" sz="1800" dirty="0"/>
          </a:p>
        </p:txBody>
      </p:sp>
    </p:spTree>
    <p:extLst>
      <p:ext uri="{BB962C8B-B14F-4D97-AF65-F5344CB8AC3E}">
        <p14:creationId xmlns:p14="http://schemas.microsoft.com/office/powerpoint/2010/main" val="12490579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72</TotalTime>
  <Words>590</Words>
  <Application>Microsoft Macintosh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Helvetica</vt:lpstr>
      <vt:lpstr>Times New Roman</vt:lpstr>
      <vt:lpstr>Parcel</vt:lpstr>
      <vt:lpstr>Battle of the neighborhoods</vt:lpstr>
      <vt:lpstr>introduction</vt:lpstr>
      <vt:lpstr>Data SOURCES</vt:lpstr>
      <vt:lpstr>Exploratory data analysis</vt:lpstr>
      <vt:lpstr>CINEMA MAP</vt:lpstr>
      <vt:lpstr>DISTRIBUTION OF VARIABLES</vt:lpstr>
      <vt:lpstr>PEARSON CORRELATION</vt:lpstr>
      <vt:lpstr>RESULTS</vt:lpstr>
      <vt:lpstr>DISCUSSION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Arrondissements of Paris to Create a Travel Itinerary</dc:title>
  <dc:creator>Microsoft Office User</dc:creator>
  <cp:lastModifiedBy>Microsoft Office User</cp:lastModifiedBy>
  <cp:revision>6</cp:revision>
  <dcterms:created xsi:type="dcterms:W3CDTF">2019-02-16T00:22:56Z</dcterms:created>
  <dcterms:modified xsi:type="dcterms:W3CDTF">2019-03-30T22:26:43Z</dcterms:modified>
</cp:coreProperties>
</file>