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Calibri"/>
              <a:buChar char="●"/>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cdjohnson/sim.glmm/blob/master/sim.glmm.R"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support/knowledgecenter/en/SSLVMB_24.0.0/components/glmm/glmm_anticonvulsant_intro.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support/knowledgecenter/en/SSLVMB_24.0.0/components/glmm/glmm_anticonvulsant_intro.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71" name="Google Shape;71;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38" name="Google Shape;138;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sz="1200"/>
          </a:p>
          <a:p>
            <a:pPr indent="0" lvl="0" marL="0" marR="0" rtl="0" algn="l">
              <a:lnSpc>
                <a:spcPct val="100000"/>
              </a:lnSpc>
              <a:spcBef>
                <a:spcPts val="0"/>
              </a:spcBef>
              <a:spcAft>
                <a:spcPts val="0"/>
              </a:spcAft>
              <a:buSzPts val="1400"/>
              <a:buFont typeface="Arial"/>
              <a:buNone/>
            </a:pPr>
            <a:r>
              <a:t/>
            </a:r>
            <a:endParaRPr/>
          </a:p>
        </p:txBody>
      </p:sp>
      <p:sp>
        <p:nvSpPr>
          <p:cNvPr id="139" name="Google Shape;139;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150" name="Google Shape;150;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57" name="Google Shape;157;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158" name="Google Shape;158;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169" name="Google Shape;169;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rPr lang="en-US" sz="1200"/>
              <a:t>100 feet above roadmap; details to follow</a:t>
            </a:r>
            <a:endParaRPr b="0" i="0" sz="1200" u="none" cap="none" strike="noStrike"/>
          </a:p>
        </p:txBody>
      </p:sp>
      <p:sp>
        <p:nvSpPr>
          <p:cNvPr id="183" name="Google Shape;183;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200" name="Google Shape;200;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201" name="Google Shape;201;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p:txBody>
      </p:sp>
      <p:sp>
        <p:nvSpPr>
          <p:cNvPr id="221" name="Google Shape;221;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rPr lang="en-US" sz="1200"/>
              <a:t>Note: Just for the one-time simulation I set the seed. Above the first line set.seed(99), then to set.seed(234), which we do not do </a:t>
            </a:r>
            <a:endParaRPr b="0" i="0" sz="1200" u="none" cap="none" strike="noStrike"/>
          </a:p>
        </p:txBody>
      </p:sp>
      <p:sp>
        <p:nvSpPr>
          <p:cNvPr id="238" name="Google Shape;238;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255" name="Google Shape;255;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sz="1200"/>
              <a:t>See documentation online- this is very involved</a:t>
            </a:r>
            <a:endParaRPr sz="1200"/>
          </a:p>
          <a:p>
            <a:pPr indent="0" lvl="0" marL="0" rtl="0" algn="l">
              <a:lnSpc>
                <a:spcPct val="100000"/>
              </a:lnSpc>
              <a:spcBef>
                <a:spcPts val="0"/>
              </a:spcBef>
              <a:spcAft>
                <a:spcPts val="0"/>
              </a:spcAft>
              <a:buClr>
                <a:srgbClr val="000000"/>
              </a:buClr>
              <a:buSzPts val="1100"/>
              <a:buFont typeface="Arial"/>
              <a:buNone/>
            </a:pPr>
            <a:r>
              <a:rPr lang="en-US" sz="1200" u="sng">
                <a:solidFill>
                  <a:schemeClr val="hlink"/>
                </a:solidFill>
                <a:hlinkClick r:id="rId2"/>
              </a:rPr>
              <a:t>sim.glmm Documentation on Github</a:t>
            </a:r>
            <a:endParaRPr sz="1200"/>
          </a:p>
        </p:txBody>
      </p:sp>
      <p:sp>
        <p:nvSpPr>
          <p:cNvPr id="256" name="Google Shape;256;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272" name="Google Shape;272;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200" u="none" cap="none" strike="noStrike">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286" name="Google Shape;286;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287" name="Google Shape;287;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297" name="Google Shape;297;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298" name="Google Shape;298;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17" name="Google Shape;317;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rPr lang="en-US" sz="1200"/>
              <a:t>This is an example for one bootstrapped confidence interval. This is done for every simulation run. This takes a bit of time to run; I used flux to speed up the run time instead of doing it locally, but both work. </a:t>
            </a:r>
            <a:endParaRPr b="0" i="0" sz="1200" u="none" cap="none" strike="noStrike"/>
          </a:p>
        </p:txBody>
      </p:sp>
      <p:sp>
        <p:nvSpPr>
          <p:cNvPr id="318" name="Google Shape;318;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32" name="Google Shape;332;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333" name="Google Shape;333;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44" name="Google Shape;344;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800" u="none" cap="none" strike="noStrike"/>
          </a:p>
        </p:txBody>
      </p:sp>
      <p:sp>
        <p:nvSpPr>
          <p:cNvPr id="345" name="Google Shape;345;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63" name="Google Shape;363;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rPr lang="en-US" sz="1200"/>
              <a:t>As noted power can only be estimated based on the detectable effect size in the data. In our case, a delta = .10 would lead to power of 96%, a delta = .12 = 94% powered, and finally a delta = .15 = 76% powered.</a:t>
            </a:r>
            <a:endParaRPr sz="1200"/>
          </a:p>
          <a:p>
            <a:pPr indent="0" lvl="0" marL="0" marR="0" rtl="0" algn="l">
              <a:lnSpc>
                <a:spcPct val="100000"/>
              </a:lnSpc>
              <a:spcBef>
                <a:spcPts val="0"/>
              </a:spcBef>
              <a:spcAft>
                <a:spcPts val="0"/>
              </a:spcAft>
              <a:buSzPts val="1400"/>
              <a:buFont typeface="Arial"/>
              <a:buNone/>
            </a:pPr>
            <a:r>
              <a:t/>
            </a:r>
            <a:endParaRPr sz="1200"/>
          </a:p>
        </p:txBody>
      </p:sp>
      <p:sp>
        <p:nvSpPr>
          <p:cNvPr id="364" name="Google Shape;364;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76" name="Google Shape;376;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As noted power can only be estimated based on the detectable effect size in the data. In our case, a delta = .10 would lead to power of 96%, a delta = .12 = 94% powered, and finally a delta = .15 = 76% powered. However, if someone is interested in other data and detectable effective sizes the original data need to be altered. Because of this, and given the data set, I did not alter my dataset. As the data are Poisson distributed, altering the mean also alters the variance and will cause issues. This further shows the importance of thinking through modifications. </a:t>
            </a:r>
            <a:endParaRPr sz="1200"/>
          </a:p>
          <a:p>
            <a:pPr indent="0" lvl="0" marL="0" rtl="0" algn="l">
              <a:lnSpc>
                <a:spcPct val="100000"/>
              </a:lnSpc>
              <a:spcBef>
                <a:spcPts val="0"/>
              </a:spcBef>
              <a:spcAft>
                <a:spcPts val="0"/>
              </a:spcAft>
              <a:buSzPts val="1400"/>
              <a:buNone/>
            </a:pPr>
            <a:r>
              <a:t/>
            </a:r>
            <a:endParaRPr sz="1200"/>
          </a:p>
        </p:txBody>
      </p:sp>
      <p:sp>
        <p:nvSpPr>
          <p:cNvPr id="377" name="Google Shape;377;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84" name="Google Shape;384;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n-US" sz="1200"/>
              <a:t>As noted power can only be estimated based on the detectable effect size in the data. In our case, a delta = .10 would lead to power of 96%, a delta = .12 = 94% powered, and finally a delta = .15 = 76% powered. However, if someone is interested in other data and detectable effective sizes the original data need to be altered. Because of this, and given the data set, I did not alter my dataset. As the data are Poisson distributed, altering the mean also alters the variance and will cause issues. This further shows the importance of thinking through modifications. </a:t>
            </a:r>
            <a:endParaRPr sz="1200"/>
          </a:p>
          <a:p>
            <a:pPr indent="0" lvl="0" marL="0" rtl="0" algn="l">
              <a:lnSpc>
                <a:spcPct val="100000"/>
              </a:lnSpc>
              <a:spcBef>
                <a:spcPts val="0"/>
              </a:spcBef>
              <a:spcAft>
                <a:spcPts val="0"/>
              </a:spcAft>
              <a:buSzPts val="1400"/>
              <a:buNone/>
            </a:pPr>
            <a:r>
              <a:t/>
            </a:r>
            <a:endParaRPr sz="1200"/>
          </a:p>
        </p:txBody>
      </p:sp>
      <p:sp>
        <p:nvSpPr>
          <p:cNvPr id="385" name="Google Shape;385;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91" name="Google Shape;391;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As noted power can only be estimated based on the detectable effect size in the data. In our case, a delta = .10 would lead to power of 96%, a delta = .12 = 94% powered, and finally a delta = .15 = 76% powered. However, if someone is interested in other data and detectable effective sizes the original data need to be altered. Because of this, and given the data set, I did not alter my dataset. As the data are Poisson distributed, altering the mean also alters the variance and will cause issues. This further shows the importance of thinking through modifications. </a:t>
            </a:r>
            <a:endParaRPr sz="1200"/>
          </a:p>
          <a:p>
            <a:pPr indent="0" lvl="0" marL="0" rtl="0" algn="l">
              <a:lnSpc>
                <a:spcPct val="100000"/>
              </a:lnSpc>
              <a:spcBef>
                <a:spcPts val="0"/>
              </a:spcBef>
              <a:spcAft>
                <a:spcPts val="0"/>
              </a:spcAft>
              <a:buSzPts val="1400"/>
              <a:buNone/>
            </a:pPr>
            <a:r>
              <a:t/>
            </a:r>
            <a:endParaRPr sz="1200"/>
          </a:p>
        </p:txBody>
      </p:sp>
      <p:sp>
        <p:nvSpPr>
          <p:cNvPr id="392" name="Google Shape;392;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398" name="Google Shape;398;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One of the only packages to run simulations for glmm! Will better account for issues of overdispersion etc on power and precision so sample sizes will be more accurate (and will often be higher).</a:t>
            </a:r>
            <a:endParaRPr sz="1200"/>
          </a:p>
        </p:txBody>
      </p:sp>
      <p:sp>
        <p:nvSpPr>
          <p:cNvPr id="399" name="Google Shape;399;p3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Font typeface="Arial"/>
              <a:buNone/>
            </a:pPr>
            <a:r>
              <a:rPr lang="en-US" sz="1200"/>
              <a:t>GLMMs are typically used in Biostatistics because they allow one to understand how data are associated on the individual level- for the average individual, instead of the average member of the population (more often seen with Generalized Estimating Equation (GEE)). This is particularly useful in the context of personalized medicine. Additionally, because populations vary, there is typically some amount of heterogeneity to measure, for which GLMMs are well equipped. </a:t>
            </a:r>
            <a:endParaRPr sz="1200"/>
          </a:p>
          <a:p>
            <a:pPr indent="0" lvl="0" marL="0" rtl="0" algn="l">
              <a:lnSpc>
                <a:spcPct val="100000"/>
              </a:lnSpc>
              <a:spcBef>
                <a:spcPts val="0"/>
              </a:spcBef>
              <a:spcAft>
                <a:spcPts val="0"/>
              </a:spcAft>
              <a:buSzPts val="1400"/>
              <a:buFont typeface="Arial"/>
              <a:buNone/>
            </a:pPr>
            <a:r>
              <a:t/>
            </a:r>
            <a:endParaRPr sz="1200"/>
          </a:p>
          <a:p>
            <a:pPr indent="0" lvl="0" marL="0" rtl="0" algn="l">
              <a:spcBef>
                <a:spcPts val="0"/>
              </a:spcBef>
              <a:spcAft>
                <a:spcPts val="0"/>
              </a:spcAft>
              <a:buSzPts val="1400"/>
              <a:buFont typeface="Arial"/>
              <a:buNone/>
            </a:pPr>
            <a:r>
              <a:rPr lang="en-US" sz="1200"/>
              <a:t>Generalized Linear Mixed Models are typically used when there is heterogeneity in data, data are not independent, and the user is interested in individual level outcomes. GLMM can use data that are Gaussian, and also non-linear. GLMM include random effects, which account for heterogeneity in our data, but are never seen in the model, except through the variance term. This term denotes the amount of additional variance explained by the random effect grouping (previously unmeasured). Models can have random intercepts, or random slopes and intercepts. Exploratory analysis can help determine which better describes the data- does just the starting point vary and the slopes remain constant, or do slopes vary between subject as well? If the latter, a random slopes and intercept model is used. GLMM’s also include fixed effects (and allow for interaction terms), hence mixed models.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200" u="none" cap="none" strike="noStrike">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b="0" i="0" sz="1200" u="none" cap="none" strike="noStrike">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en-US" sz="1200" u="sng">
                <a:solidFill>
                  <a:schemeClr val="hlink"/>
                </a:solidFill>
                <a:latin typeface="Calibri"/>
                <a:ea typeface="Calibri"/>
                <a:cs typeface="Calibri"/>
                <a:sym typeface="Calibri"/>
                <a:hlinkClick r:id="rId2"/>
              </a:rPr>
              <a:t>Data from IBM</a:t>
            </a:r>
            <a:r>
              <a:rPr lang="en-US" sz="1200">
                <a:latin typeface="Calibri"/>
                <a:ea typeface="Calibri"/>
                <a:cs typeface="Calibri"/>
                <a:sym typeface="Calibri"/>
              </a:rPr>
              <a:t>. These data are not in any paper that I could find and appear to be simulated. </a:t>
            </a:r>
            <a:endParaRPr b="0" i="0" sz="1200" u="none" cap="none" strike="noStrike">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u="sng">
                <a:solidFill>
                  <a:schemeClr val="hlink"/>
                </a:solidFill>
                <a:latin typeface="Calibri"/>
                <a:ea typeface="Calibri"/>
                <a:cs typeface="Calibri"/>
                <a:sym typeface="Calibri"/>
                <a:hlinkClick r:id="rId2"/>
              </a:rPr>
              <a:t>Data from IBM</a:t>
            </a:r>
            <a:r>
              <a:rPr lang="en-US" sz="1200">
                <a:latin typeface="Calibri"/>
                <a:ea typeface="Calibri"/>
                <a:cs typeface="Calibri"/>
                <a:sym typeface="Calibri"/>
              </a:rPr>
              <a:t>. These data are not in any paper that I could find and appear to be simulated. </a:t>
            </a:r>
            <a:endParaRPr sz="1200">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sz="12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rPr lang="en-US" sz="1200">
                <a:latin typeface="Calibri"/>
                <a:ea typeface="Calibri"/>
                <a:cs typeface="Calibri"/>
                <a:sym typeface="Calibri"/>
              </a:rPr>
              <a:t>Variables also include: Clinic ID, Attending Physician ID, Gender, Date of Birth, and Clinic Size. These are not directly used in the analysis. An additional note: because we create after_t as a binary variable, we assume the medication is not additive. </a:t>
            </a:r>
            <a:endParaRPr b="0" i="0" sz="1200" u="none" cap="none" strike="noStrike">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rPr lang="en-US" sz="1200"/>
              <a:t>We see that patients have differing baseline number of seizures and their number of seizures over time varies from patient-to-patient as well. This led us to choose a model with random intercepts and random slopes for after_t grouped by patient. </a:t>
            </a:r>
            <a:endParaRPr b="0" i="0" sz="1200" u="none" cap="none" strike="noStrike"/>
          </a:p>
        </p:txBody>
      </p:sp>
      <p:sp>
        <p:nvSpPr>
          <p:cNvPr id="121" name="Google Shape;121;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7" name="Google Shape;17;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8" name="Google Shape;18;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58" name="Shape 58"/>
        <p:cNvGrpSpPr/>
        <p:nvPr/>
      </p:nvGrpSpPr>
      <p:grpSpPr>
        <a:xfrm>
          <a:off x="0" y="0"/>
          <a:ext cx="0" cy="0"/>
          <a:chOff x="0" y="0"/>
          <a:chExt cx="0" cy="0"/>
        </a:xfrm>
      </p:grpSpPr>
      <p:sp>
        <p:nvSpPr>
          <p:cNvPr id="59" name="Google Shape;59;p1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marR="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2" name="Google Shape;62;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accent4"/>
        </a:solidFill>
      </p:bgPr>
    </p:bg>
    <p:spTree>
      <p:nvGrpSpPr>
        <p:cNvPr id="63" name="Shape 63"/>
        <p:cNvGrpSpPr/>
        <p:nvPr/>
      </p:nvGrpSpPr>
      <p:grpSpPr>
        <a:xfrm>
          <a:off x="0" y="0"/>
          <a:ext cx="0" cy="0"/>
          <a:chOff x="0" y="0"/>
          <a:chExt cx="0" cy="0"/>
        </a:xfrm>
      </p:grpSpPr>
      <p:sp>
        <p:nvSpPr>
          <p:cNvPr id="64" name="Google Shape;64;p12"/>
          <p:cNvSpPr txBox="1"/>
          <p:nvPr>
            <p:ph type="title"/>
          </p:nvPr>
        </p:nvSpPr>
        <p:spPr>
          <a:xfrm>
            <a:off x="475500" y="1258525"/>
            <a:ext cx="8222100" cy="19635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65" name="Google Shape;65;p1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342900" lvl="0" marL="457200" marR="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6" name="Google Shape;66;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7" name="Shape 67"/>
        <p:cNvGrpSpPr/>
        <p:nvPr/>
      </p:nvGrpSpPr>
      <p:grpSpPr>
        <a:xfrm>
          <a:off x="0" y="0"/>
          <a:ext cx="0" cy="0"/>
          <a:chOff x="0" y="0"/>
          <a:chExt cx="0" cy="0"/>
        </a:xfrm>
      </p:grpSpPr>
      <p:sp>
        <p:nvSpPr>
          <p:cNvPr id="68" name="Google Shape;68;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3"/>
          <p:cNvSpPr/>
          <p:nvPr/>
        </p:nvSpPr>
        <p:spPr>
          <a:xfrm flipH="1" rot="10800000">
            <a:off x="0" y="1188600"/>
            <a:ext cx="9144000" cy="3954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460950" y="0"/>
            <a:ext cx="8222100" cy="10632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22" name="Google Shape;22;p3"/>
          <p:cNvSpPr txBox="1"/>
          <p:nvPr>
            <p:ph idx="1" type="body"/>
          </p:nvPr>
        </p:nvSpPr>
        <p:spPr>
          <a:xfrm>
            <a:off x="471900" y="1233275"/>
            <a:ext cx="8222100" cy="2710200"/>
          </a:xfrm>
          <a:prstGeom prst="rect">
            <a:avLst/>
          </a:prstGeom>
          <a:noFill/>
          <a:ln>
            <a:noFill/>
          </a:ln>
        </p:spPr>
        <p:txBody>
          <a:bodyPr anchorCtr="0" anchor="t" bIns="91425" lIns="91425" spcFirstLastPara="1" rIns="91425" wrap="square" tIns="91425"/>
          <a:lstStyle>
            <a:lvl1pPr indent="-342900" lvl="0" marL="457200" marR="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3" name="Google Shape;23;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4" name="Google Shape;24;p3"/>
          <p:cNvPicPr preferRelativeResize="0"/>
          <p:nvPr/>
        </p:nvPicPr>
        <p:blipFill rotWithShape="1">
          <a:blip r:embed="rId2">
            <a:alphaModFix/>
          </a:blip>
          <a:srcRect b="0" l="0" r="0" t="0"/>
          <a:stretch/>
        </p:blipFill>
        <p:spPr>
          <a:xfrm>
            <a:off x="8402375" y="115525"/>
            <a:ext cx="669886" cy="443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4"/>
          <p:cNvSpPr/>
          <p:nvPr/>
        </p:nvSpPr>
        <p:spPr>
          <a:xfrm flipH="1" rot="10800000">
            <a:off x="0" y="852000"/>
            <a:ext cx="9144000" cy="4291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txBox="1"/>
          <p:nvPr>
            <p:ph type="title"/>
          </p:nvPr>
        </p:nvSpPr>
        <p:spPr>
          <a:xfrm>
            <a:off x="525525" y="0"/>
            <a:ext cx="8222100" cy="7677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28" name="Google Shape;28;p4"/>
          <p:cNvSpPr txBox="1"/>
          <p:nvPr>
            <p:ph idx="1" type="body"/>
          </p:nvPr>
        </p:nvSpPr>
        <p:spPr>
          <a:xfrm>
            <a:off x="471900" y="1309475"/>
            <a:ext cx="3999900" cy="2710200"/>
          </a:xfrm>
          <a:prstGeom prst="rect">
            <a:avLst/>
          </a:prstGeom>
          <a:noFill/>
          <a:ln>
            <a:noFill/>
          </a:ln>
        </p:spPr>
        <p:txBody>
          <a:bodyPr anchorCtr="0" anchor="t" bIns="91425" lIns="91425" spcFirstLastPara="1" rIns="91425" wrap="square" tIns="91425"/>
          <a:lstStyle>
            <a:lvl1pPr indent="-317500" lvl="0" marL="457200" marR="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29" name="Google Shape;29;p4"/>
          <p:cNvSpPr txBox="1"/>
          <p:nvPr>
            <p:ph idx="2" type="body"/>
          </p:nvPr>
        </p:nvSpPr>
        <p:spPr>
          <a:xfrm>
            <a:off x="4694250" y="1309475"/>
            <a:ext cx="3999900" cy="2710200"/>
          </a:xfrm>
          <a:prstGeom prst="rect">
            <a:avLst/>
          </a:prstGeom>
          <a:noFill/>
          <a:ln>
            <a:noFill/>
          </a:ln>
        </p:spPr>
        <p:txBody>
          <a:bodyPr anchorCtr="0" anchor="t" bIns="91425" lIns="91425" spcFirstLastPara="1" rIns="91425" wrap="square" tIns="91425"/>
          <a:lstStyle>
            <a:lvl1pPr indent="-317500" lvl="0" marL="457200" marR="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0" name="Google Shape;30;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31" name="Google Shape;31;p4"/>
          <p:cNvPicPr preferRelativeResize="0"/>
          <p:nvPr/>
        </p:nvPicPr>
        <p:blipFill rotWithShape="1">
          <a:blip r:embed="rId2">
            <a:alphaModFix/>
          </a:blip>
          <a:srcRect b="0" l="0" r="0" t="0"/>
          <a:stretch/>
        </p:blipFill>
        <p:spPr>
          <a:xfrm>
            <a:off x="8402375" y="115525"/>
            <a:ext cx="669886" cy="443625"/>
          </a:xfrm>
          <a:prstGeom prst="rect">
            <a:avLst/>
          </a:prstGeom>
          <a:noFill/>
          <a:ln>
            <a:noFill/>
          </a:ln>
        </p:spPr>
      </p:pic>
      <p:sp>
        <p:nvSpPr>
          <p:cNvPr id="32" name="Google Shape;32;p4"/>
          <p:cNvSpPr/>
          <p:nvPr/>
        </p:nvSpPr>
        <p:spPr>
          <a:xfrm>
            <a:off x="0" y="803925"/>
            <a:ext cx="9144000" cy="179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3" name="Shape 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36" name="Google Shape;36;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2" name="Shape 42"/>
        <p:cNvGrpSpPr/>
        <p:nvPr/>
      </p:nvGrpSpPr>
      <p:grpSpPr>
        <a:xfrm>
          <a:off x="0" y="0"/>
          <a:ext cx="0" cy="0"/>
          <a:chOff x="0" y="0"/>
          <a:chExt cx="0" cy="0"/>
        </a:xfrm>
      </p:grpSpPr>
      <p:sp>
        <p:nvSpPr>
          <p:cNvPr id="43" name="Google Shape;43;p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p:txBody>
      </p:sp>
      <p:sp>
        <p:nvSpPr>
          <p:cNvPr id="46" name="Google Shape;46;p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lstStyle>
            <a:lvl1pPr indent="-304800" lvl="0" marL="457200" marR="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47" name="Google Shape;47;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48" name="Shape 48"/>
        <p:cNvGrpSpPr/>
        <p:nvPr/>
      </p:nvGrpSpPr>
      <p:grpSpPr>
        <a:xfrm>
          <a:off x="0" y="0"/>
          <a:ext cx="0" cy="0"/>
          <a:chOff x="0" y="0"/>
          <a:chExt cx="0" cy="0"/>
        </a:xfrm>
      </p:grpSpPr>
      <p:sp>
        <p:nvSpPr>
          <p:cNvPr id="49" name="Google Shape;49;p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9pPr>
          </a:lstStyle>
          <a:p/>
        </p:txBody>
      </p:sp>
      <p:sp>
        <p:nvSpPr>
          <p:cNvPr id="50" name="Google Shape;50;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51" name="Shape 51"/>
        <p:cNvGrpSpPr/>
        <p:nvPr/>
      </p:nvGrpSpPr>
      <p:grpSpPr>
        <a:xfrm>
          <a:off x="0" y="0"/>
          <a:ext cx="0" cy="0"/>
          <a:chOff x="0" y="0"/>
          <a:chExt cx="0" cy="0"/>
        </a:xfrm>
      </p:grpSpPr>
      <p:sp>
        <p:nvSpPr>
          <p:cNvPr id="52" name="Google Shape;52;p1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a:lnSpc>
                <a:spcPct val="100000"/>
              </a:lnSpc>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55" name="Google Shape;55;p1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lstStyle>
            <a:lvl1pPr lvl="0"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56" name="Google Shape;56;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73763"/>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1" name="Google Shape;11;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2" name="Google Shape;12;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cran.r-project.org/web/packages/lme4/lme4.pdf" TargetMode="External"/><Relationship Id="rId5" Type="http://schemas.openxmlformats.org/officeDocument/2006/relationships/hyperlink" Target="https://github.com/pcdjohnson/sim.glmm/blob/master/sim.glmm.R" TargetMode="External"/><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hyperlink" Target="https://github.com/pcdjohnson/sim.glmm/blob/master/sim.glmm.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21.png"/><Relationship Id="rId6"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2124075"/>
            <a:ext cx="8222100" cy="93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800"/>
              <a:buFont typeface="Roboto"/>
              <a:buNone/>
            </a:pPr>
            <a:r>
              <a:t/>
            </a:r>
            <a:endParaRPr b="0" i="0" sz="30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lt1"/>
              </a:buClr>
              <a:buSzPts val="4800"/>
              <a:buFont typeface="Roboto"/>
              <a:buNone/>
            </a:pPr>
            <a:r>
              <a:rPr lang="en-US" sz="3600"/>
              <a:t>sim.glmm - Simulating Power for Generalized Linear Mixed Models</a:t>
            </a:r>
            <a:endParaRPr b="0" i="0" sz="3600" u="none" cap="none" strike="noStrike">
              <a:solidFill>
                <a:schemeClr val="lt1"/>
              </a:solidFill>
              <a:latin typeface="Roboto"/>
              <a:ea typeface="Roboto"/>
              <a:cs typeface="Roboto"/>
              <a:sym typeface="Roboto"/>
            </a:endParaRPr>
          </a:p>
        </p:txBody>
      </p:sp>
      <p:sp>
        <p:nvSpPr>
          <p:cNvPr id="74" name="Google Shape;74;p14"/>
          <p:cNvSpPr txBox="1"/>
          <p:nvPr>
            <p:ph idx="1" type="subTitle"/>
          </p:nvPr>
        </p:nvSpPr>
        <p:spPr>
          <a:xfrm>
            <a:off x="390525" y="3093930"/>
            <a:ext cx="82221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r>
              <a:rPr lang="en-US"/>
              <a:t>Sam Edds</a:t>
            </a:r>
            <a:endParaRPr/>
          </a:p>
          <a:p>
            <a:pPr indent="0" lvl="0" marL="0" marR="0" rtl="0" algn="ctr">
              <a:lnSpc>
                <a:spcPct val="100000"/>
              </a:lnSpc>
              <a:spcBef>
                <a:spcPts val="0"/>
              </a:spcBef>
              <a:spcAft>
                <a:spcPts val="0"/>
              </a:spcAft>
              <a:buClr>
                <a:schemeClr val="lt1"/>
              </a:buClr>
              <a:buSzPts val="1800"/>
              <a:buFont typeface="Roboto"/>
              <a:buNone/>
            </a:pPr>
            <a:r>
              <a:rPr lang="en-US"/>
              <a:t>Biostat 619</a:t>
            </a:r>
            <a:endParaRPr b="0" i="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1800"/>
              <a:buFont typeface="Roboto"/>
              <a:buNone/>
            </a:pPr>
            <a:r>
              <a:t/>
            </a:r>
            <a:endParaRPr b="0" i="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1800"/>
              <a:buFont typeface="Roboto"/>
              <a:buNone/>
            </a:pPr>
            <a:r>
              <a:t/>
            </a:r>
            <a:endParaRPr b="0" i="0" sz="1800" u="none" cap="none" strike="noStrike">
              <a:solidFill>
                <a:schemeClr val="lt1"/>
              </a:solidFill>
              <a:latin typeface="Roboto"/>
              <a:ea typeface="Roboto"/>
              <a:cs typeface="Roboto"/>
              <a:sym typeface="Roboto"/>
            </a:endParaRPr>
          </a:p>
        </p:txBody>
      </p:sp>
      <p:pic>
        <p:nvPicPr>
          <p:cNvPr id="75" name="Google Shape;75;p14"/>
          <p:cNvPicPr preferRelativeResize="0"/>
          <p:nvPr/>
        </p:nvPicPr>
        <p:blipFill rotWithShape="1">
          <a:blip r:embed="rId3">
            <a:alphaModFix/>
          </a:blip>
          <a:srcRect b="0" l="0" r="0" t="0"/>
          <a:stretch/>
        </p:blipFill>
        <p:spPr>
          <a:xfrm>
            <a:off x="8658625" y="4780600"/>
            <a:ext cx="485375" cy="32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GLMM with Poisson link function</a:t>
            </a:r>
            <a:endParaRPr/>
          </a:p>
        </p:txBody>
      </p:sp>
      <p:pic>
        <p:nvPicPr>
          <p:cNvPr id="142" name="Google Shape;142;p23"/>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pic>
        <p:nvPicPr>
          <p:cNvPr id="143" name="Google Shape;143;p23"/>
          <p:cNvPicPr preferRelativeResize="0"/>
          <p:nvPr/>
        </p:nvPicPr>
        <p:blipFill>
          <a:blip r:embed="rId4">
            <a:alphaModFix/>
          </a:blip>
          <a:stretch>
            <a:fillRect/>
          </a:stretch>
        </p:blipFill>
        <p:spPr>
          <a:xfrm>
            <a:off x="3669113" y="1525175"/>
            <a:ext cx="1805775" cy="343712"/>
          </a:xfrm>
          <a:prstGeom prst="rect">
            <a:avLst/>
          </a:prstGeom>
          <a:noFill/>
          <a:ln cap="flat" cmpd="sng" w="9525">
            <a:solidFill>
              <a:srgbClr val="073763"/>
            </a:solidFill>
            <a:prstDash val="solid"/>
            <a:round/>
            <a:headEnd len="sm" w="sm" type="none"/>
            <a:tailEnd len="sm" w="sm" type="none"/>
          </a:ln>
        </p:spPr>
      </p:pic>
      <p:pic>
        <p:nvPicPr>
          <p:cNvPr id="144" name="Google Shape;144;p23"/>
          <p:cNvPicPr preferRelativeResize="0"/>
          <p:nvPr/>
        </p:nvPicPr>
        <p:blipFill>
          <a:blip r:embed="rId5">
            <a:alphaModFix/>
          </a:blip>
          <a:stretch>
            <a:fillRect/>
          </a:stretch>
        </p:blipFill>
        <p:spPr>
          <a:xfrm>
            <a:off x="2752713" y="3028475"/>
            <a:ext cx="3638550" cy="638175"/>
          </a:xfrm>
          <a:prstGeom prst="rect">
            <a:avLst/>
          </a:prstGeom>
          <a:noFill/>
          <a:ln cap="flat" cmpd="sng" w="9525">
            <a:solidFill>
              <a:srgbClr val="073763"/>
            </a:solidFill>
            <a:prstDash val="solid"/>
            <a:round/>
            <a:headEnd len="sm" w="sm" type="none"/>
            <a:tailEnd len="sm" w="sm" type="none"/>
          </a:ln>
        </p:spPr>
      </p:pic>
      <p:pic>
        <p:nvPicPr>
          <p:cNvPr id="145" name="Google Shape;145;p23"/>
          <p:cNvPicPr preferRelativeResize="0"/>
          <p:nvPr/>
        </p:nvPicPr>
        <p:blipFill>
          <a:blip r:embed="rId6">
            <a:alphaModFix/>
          </a:blip>
          <a:stretch>
            <a:fillRect/>
          </a:stretch>
        </p:blipFill>
        <p:spPr>
          <a:xfrm>
            <a:off x="2272800" y="4131962"/>
            <a:ext cx="5114925" cy="342900"/>
          </a:xfrm>
          <a:prstGeom prst="rect">
            <a:avLst/>
          </a:prstGeom>
          <a:noFill/>
          <a:ln cap="flat" cmpd="sng" w="9525">
            <a:solidFill>
              <a:srgbClr val="073763"/>
            </a:solidFill>
            <a:prstDash val="solid"/>
            <a:round/>
            <a:headEnd len="sm" w="sm" type="none"/>
            <a:tailEnd len="sm" w="sm" type="none"/>
          </a:ln>
        </p:spPr>
      </p:pic>
      <p:pic>
        <p:nvPicPr>
          <p:cNvPr id="146" name="Google Shape;146;p23"/>
          <p:cNvPicPr preferRelativeResize="0"/>
          <p:nvPr/>
        </p:nvPicPr>
        <p:blipFill>
          <a:blip r:embed="rId7">
            <a:alphaModFix/>
          </a:blip>
          <a:stretch>
            <a:fillRect/>
          </a:stretch>
        </p:blipFill>
        <p:spPr>
          <a:xfrm>
            <a:off x="2163263" y="2330850"/>
            <a:ext cx="5334000" cy="314325"/>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Our Example in Code</a:t>
            </a:r>
            <a:endParaRPr/>
          </a:p>
        </p:txBody>
      </p:sp>
      <p:pic>
        <p:nvPicPr>
          <p:cNvPr id="153" name="Google Shape;153;p24"/>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sp>
        <p:nvSpPr>
          <p:cNvPr id="154" name="Google Shape;154;p24"/>
          <p:cNvSpPr txBox="1"/>
          <p:nvPr>
            <p:ph idx="1" type="body"/>
          </p:nvPr>
        </p:nvSpPr>
        <p:spPr>
          <a:xfrm>
            <a:off x="460950" y="1216650"/>
            <a:ext cx="8222100" cy="27102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Packages Needed </a:t>
            </a:r>
            <a:endParaRPr sz="2200">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Pre-processing Steps</a:t>
            </a:r>
            <a:endParaRPr sz="2200">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sim.glmm Power Analysis</a:t>
            </a:r>
            <a:endParaRPr sz="2200">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Interpretation of Output</a:t>
            </a:r>
            <a:endParaRPr sz="2200">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Potential Modifications</a:t>
            </a:r>
            <a:endParaRPr sz="2200">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Key takeaways</a:t>
            </a:r>
            <a:endParaRPr sz="2200">
              <a:solidFill>
                <a:srgbClr val="000000"/>
              </a:solidFill>
              <a:latin typeface="Arial"/>
              <a:ea typeface="Arial"/>
              <a:cs typeface="Arial"/>
              <a:sym typeface="Arial"/>
            </a:endParaRPr>
          </a:p>
          <a:p>
            <a:pPr indent="0" lvl="0" marL="0" marR="0" rtl="0" algn="l">
              <a:lnSpc>
                <a:spcPct val="115000"/>
              </a:lnSpc>
              <a:spcBef>
                <a:spcPts val="1000"/>
              </a:spcBef>
              <a:spcAft>
                <a:spcPts val="0"/>
              </a:spcAft>
              <a:buSzPts val="1800"/>
              <a:buNone/>
            </a:pPr>
            <a:r>
              <a:t/>
            </a:r>
            <a:endParaRPr sz="2200">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sz="2200">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sz="2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Packages Needed</a:t>
            </a:r>
            <a:endParaRPr/>
          </a:p>
        </p:txBody>
      </p:sp>
      <p:pic>
        <p:nvPicPr>
          <p:cNvPr id="161" name="Google Shape;161;p25"/>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sp>
        <p:nvSpPr>
          <p:cNvPr id="162" name="Google Shape;162;p25"/>
          <p:cNvSpPr txBox="1"/>
          <p:nvPr/>
        </p:nvSpPr>
        <p:spPr>
          <a:xfrm>
            <a:off x="1000050" y="3947100"/>
            <a:ext cx="7143900" cy="119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Resources for lme4 (required for initial glmm modeling)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Arial"/>
                <a:ea typeface="Arial"/>
                <a:cs typeface="Arial"/>
                <a:sym typeface="Arial"/>
                <a:hlinkClick r:id="rId4"/>
              </a:rPr>
              <a:t>lme4 in 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Resources for sim.glmm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Arial"/>
                <a:ea typeface="Arial"/>
                <a:cs typeface="Arial"/>
                <a:sym typeface="Arial"/>
                <a:hlinkClick r:id="rId5"/>
              </a:rPr>
              <a:t>sim.glmm Documentation on Github</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3" name="Google Shape;163;p25"/>
          <p:cNvPicPr preferRelativeResize="0"/>
          <p:nvPr/>
        </p:nvPicPr>
        <p:blipFill rotWithShape="1">
          <a:blip r:embed="rId6">
            <a:alphaModFix/>
          </a:blip>
          <a:srcRect b="0" l="0" r="0" t="0"/>
          <a:stretch/>
        </p:blipFill>
        <p:spPr>
          <a:xfrm>
            <a:off x="2846088" y="1517200"/>
            <a:ext cx="3451825" cy="1780000"/>
          </a:xfrm>
          <a:prstGeom prst="rect">
            <a:avLst/>
          </a:prstGeom>
          <a:noFill/>
          <a:ln>
            <a:noFill/>
          </a:ln>
        </p:spPr>
      </p:pic>
      <p:sp>
        <p:nvSpPr>
          <p:cNvPr id="164" name="Google Shape;164;p25"/>
          <p:cNvSpPr txBox="1"/>
          <p:nvPr/>
        </p:nvSpPr>
        <p:spPr>
          <a:xfrm>
            <a:off x="402350" y="2120850"/>
            <a:ext cx="1746300" cy="572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US" sz="1200"/>
              <a:t>GLMMmisc contains sim.glmm</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5"/>
          <p:cNvCxnSpPr/>
          <p:nvPr/>
        </p:nvCxnSpPr>
        <p:spPr>
          <a:xfrm>
            <a:off x="2176525" y="2306400"/>
            <a:ext cx="641700" cy="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Pre-Processing Steps</a:t>
            </a:r>
            <a:endParaRPr/>
          </a:p>
        </p:txBody>
      </p:sp>
      <p:pic>
        <p:nvPicPr>
          <p:cNvPr id="172" name="Google Shape;172;p26"/>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pic>
        <p:nvPicPr>
          <p:cNvPr id="173" name="Google Shape;173;p26"/>
          <p:cNvPicPr preferRelativeResize="0"/>
          <p:nvPr/>
        </p:nvPicPr>
        <p:blipFill rotWithShape="1">
          <a:blip r:embed="rId4">
            <a:alphaModFix/>
          </a:blip>
          <a:srcRect b="0" l="0" r="0" t="0"/>
          <a:stretch/>
        </p:blipFill>
        <p:spPr>
          <a:xfrm>
            <a:off x="2553900" y="1964525"/>
            <a:ext cx="4061200" cy="1308575"/>
          </a:xfrm>
          <a:prstGeom prst="rect">
            <a:avLst/>
          </a:prstGeom>
          <a:noFill/>
          <a:ln>
            <a:noFill/>
          </a:ln>
        </p:spPr>
      </p:pic>
      <p:cxnSp>
        <p:nvCxnSpPr>
          <p:cNvPr id="174" name="Google Shape;174;p26"/>
          <p:cNvCxnSpPr/>
          <p:nvPr/>
        </p:nvCxnSpPr>
        <p:spPr>
          <a:xfrm>
            <a:off x="1912200" y="2319575"/>
            <a:ext cx="641700" cy="0"/>
          </a:xfrm>
          <a:prstGeom prst="straightConnector1">
            <a:avLst/>
          </a:prstGeom>
          <a:noFill/>
          <a:ln cap="flat" cmpd="sng" w="19050">
            <a:solidFill>
              <a:srgbClr val="FF0000"/>
            </a:solidFill>
            <a:prstDash val="solid"/>
            <a:round/>
            <a:headEnd len="sm" w="sm" type="none"/>
            <a:tailEnd len="med" w="med" type="triangle"/>
          </a:ln>
        </p:spPr>
      </p:cxnSp>
      <p:cxnSp>
        <p:nvCxnSpPr>
          <p:cNvPr id="175" name="Google Shape;175;p26"/>
          <p:cNvCxnSpPr/>
          <p:nvPr/>
        </p:nvCxnSpPr>
        <p:spPr>
          <a:xfrm>
            <a:off x="1898700" y="2916400"/>
            <a:ext cx="641700" cy="0"/>
          </a:xfrm>
          <a:prstGeom prst="straightConnector1">
            <a:avLst/>
          </a:prstGeom>
          <a:noFill/>
          <a:ln cap="flat" cmpd="sng" w="19050">
            <a:solidFill>
              <a:srgbClr val="FF0000"/>
            </a:solidFill>
            <a:prstDash val="solid"/>
            <a:round/>
            <a:headEnd len="sm" w="sm" type="none"/>
            <a:tailEnd len="med" w="med" type="triangle"/>
          </a:ln>
        </p:spPr>
      </p:cxnSp>
      <p:sp>
        <p:nvSpPr>
          <p:cNvPr id="176" name="Google Shape;176;p26"/>
          <p:cNvSpPr txBox="1"/>
          <p:nvPr/>
        </p:nvSpPr>
        <p:spPr>
          <a:xfrm>
            <a:off x="2362625" y="3867925"/>
            <a:ext cx="2415000" cy="4842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Post treatment indicator variable need to be a factor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6"/>
          <p:cNvSpPr txBox="1"/>
          <p:nvPr/>
        </p:nvSpPr>
        <p:spPr>
          <a:xfrm>
            <a:off x="152400" y="2033225"/>
            <a:ext cx="1746300" cy="572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Treatment must be a factor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p26"/>
          <p:cNvCxnSpPr/>
          <p:nvPr/>
        </p:nvCxnSpPr>
        <p:spPr>
          <a:xfrm rot="10800000">
            <a:off x="3347525" y="3225625"/>
            <a:ext cx="8700" cy="642300"/>
          </a:xfrm>
          <a:prstGeom prst="straightConnector1">
            <a:avLst/>
          </a:prstGeom>
          <a:noFill/>
          <a:ln cap="flat" cmpd="sng" w="19050">
            <a:solidFill>
              <a:srgbClr val="FF0000"/>
            </a:solidFill>
            <a:prstDash val="solid"/>
            <a:round/>
            <a:headEnd len="sm" w="sm" type="none"/>
            <a:tailEnd len="med" w="med" type="triangle"/>
          </a:ln>
        </p:spPr>
      </p:cxnSp>
      <p:sp>
        <p:nvSpPr>
          <p:cNvPr id="179" name="Google Shape;179;p26"/>
          <p:cNvSpPr txBox="1"/>
          <p:nvPr/>
        </p:nvSpPr>
        <p:spPr>
          <a:xfrm>
            <a:off x="152400" y="2758625"/>
            <a:ext cx="1746300" cy="572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Create post-treatment indicator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sim.glmm: Function To Simulate Power</a:t>
            </a:r>
            <a:endParaRPr/>
          </a:p>
        </p:txBody>
      </p:sp>
      <p:pic>
        <p:nvPicPr>
          <p:cNvPr id="186" name="Google Shape;186;p27"/>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cxnSp>
        <p:nvCxnSpPr>
          <p:cNvPr id="187" name="Google Shape;187;p27"/>
          <p:cNvCxnSpPr/>
          <p:nvPr/>
        </p:nvCxnSpPr>
        <p:spPr>
          <a:xfrm>
            <a:off x="1539825" y="1642613"/>
            <a:ext cx="641700" cy="0"/>
          </a:xfrm>
          <a:prstGeom prst="straightConnector1">
            <a:avLst/>
          </a:prstGeom>
          <a:noFill/>
          <a:ln cap="flat" cmpd="sng" w="19050">
            <a:solidFill>
              <a:srgbClr val="FF0000"/>
            </a:solidFill>
            <a:prstDash val="solid"/>
            <a:round/>
            <a:headEnd len="sm" w="sm" type="none"/>
            <a:tailEnd len="med" w="med" type="triangle"/>
          </a:ln>
        </p:spPr>
      </p:cxnSp>
      <p:cxnSp>
        <p:nvCxnSpPr>
          <p:cNvPr id="188" name="Google Shape;188;p27"/>
          <p:cNvCxnSpPr/>
          <p:nvPr/>
        </p:nvCxnSpPr>
        <p:spPr>
          <a:xfrm>
            <a:off x="1539825" y="3026125"/>
            <a:ext cx="641700" cy="0"/>
          </a:xfrm>
          <a:prstGeom prst="straightConnector1">
            <a:avLst/>
          </a:prstGeom>
          <a:noFill/>
          <a:ln cap="flat" cmpd="sng" w="19050">
            <a:solidFill>
              <a:srgbClr val="FF0000"/>
            </a:solidFill>
            <a:prstDash val="solid"/>
            <a:round/>
            <a:headEnd len="sm" w="sm" type="none"/>
            <a:tailEnd len="med" w="med" type="triangle"/>
          </a:ln>
        </p:spPr>
      </p:cxnSp>
      <p:cxnSp>
        <p:nvCxnSpPr>
          <p:cNvPr id="189" name="Google Shape;189;p27"/>
          <p:cNvCxnSpPr/>
          <p:nvPr/>
        </p:nvCxnSpPr>
        <p:spPr>
          <a:xfrm>
            <a:off x="1539825" y="1955850"/>
            <a:ext cx="641700" cy="0"/>
          </a:xfrm>
          <a:prstGeom prst="straightConnector1">
            <a:avLst/>
          </a:prstGeom>
          <a:noFill/>
          <a:ln cap="flat" cmpd="sng" w="19050">
            <a:solidFill>
              <a:srgbClr val="FF0000"/>
            </a:solidFill>
            <a:prstDash val="solid"/>
            <a:round/>
            <a:headEnd len="sm" w="sm" type="none"/>
            <a:tailEnd len="med" w="med" type="triangle"/>
          </a:ln>
        </p:spPr>
      </p:cxnSp>
      <p:cxnSp>
        <p:nvCxnSpPr>
          <p:cNvPr id="190" name="Google Shape;190;p27"/>
          <p:cNvCxnSpPr/>
          <p:nvPr/>
        </p:nvCxnSpPr>
        <p:spPr>
          <a:xfrm>
            <a:off x="1539825" y="4461663"/>
            <a:ext cx="641700" cy="0"/>
          </a:xfrm>
          <a:prstGeom prst="straightConnector1">
            <a:avLst/>
          </a:prstGeom>
          <a:noFill/>
          <a:ln cap="flat" cmpd="sng" w="19050">
            <a:solidFill>
              <a:srgbClr val="FF0000"/>
            </a:solidFill>
            <a:prstDash val="solid"/>
            <a:round/>
            <a:headEnd len="sm" w="sm" type="none"/>
            <a:tailEnd len="med" w="med" type="triangle"/>
          </a:ln>
        </p:spPr>
      </p:cxnSp>
      <p:cxnSp>
        <p:nvCxnSpPr>
          <p:cNvPr id="191" name="Google Shape;191;p27"/>
          <p:cNvCxnSpPr/>
          <p:nvPr/>
        </p:nvCxnSpPr>
        <p:spPr>
          <a:xfrm>
            <a:off x="1539825" y="4957650"/>
            <a:ext cx="641700" cy="0"/>
          </a:xfrm>
          <a:prstGeom prst="straightConnector1">
            <a:avLst/>
          </a:prstGeom>
          <a:noFill/>
          <a:ln cap="flat" cmpd="sng" w="19050">
            <a:solidFill>
              <a:srgbClr val="FF0000"/>
            </a:solidFill>
            <a:prstDash val="solid"/>
            <a:round/>
            <a:headEnd len="sm" w="sm" type="none"/>
            <a:tailEnd len="med" w="med" type="triangle"/>
          </a:ln>
        </p:spPr>
      </p:cxnSp>
      <p:sp>
        <p:nvSpPr>
          <p:cNvPr id="192" name="Google Shape;192;p27"/>
          <p:cNvSpPr txBox="1"/>
          <p:nvPr/>
        </p:nvSpPr>
        <p:spPr>
          <a:xfrm>
            <a:off x="0" y="1447513"/>
            <a:ext cx="1539900" cy="2796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Run GLMM in lme4</a:t>
            </a:r>
            <a:endParaRPr b="0" i="0" sz="1200" u="none" cap="none" strike="noStrike">
              <a:solidFill>
                <a:srgbClr val="000000"/>
              </a:solidFill>
              <a:latin typeface="Arial"/>
              <a:ea typeface="Arial"/>
              <a:cs typeface="Arial"/>
              <a:sym typeface="Arial"/>
            </a:endParaRPr>
          </a:p>
        </p:txBody>
      </p:sp>
      <p:sp>
        <p:nvSpPr>
          <p:cNvPr id="193" name="Google Shape;193;p27"/>
          <p:cNvSpPr txBox="1"/>
          <p:nvPr/>
        </p:nvSpPr>
        <p:spPr>
          <a:xfrm>
            <a:off x="0" y="2654875"/>
            <a:ext cx="1539900" cy="7425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Bootstrap Confidence Intervals</a:t>
            </a:r>
            <a:endParaRPr b="0" i="0" sz="1200" u="none" cap="none" strike="noStrike">
              <a:solidFill>
                <a:srgbClr val="000000"/>
              </a:solidFill>
              <a:latin typeface="Arial"/>
              <a:ea typeface="Arial"/>
              <a:cs typeface="Arial"/>
              <a:sym typeface="Arial"/>
            </a:endParaRPr>
          </a:p>
        </p:txBody>
      </p:sp>
      <p:sp>
        <p:nvSpPr>
          <p:cNvPr id="194" name="Google Shape;194;p27"/>
          <p:cNvSpPr txBox="1"/>
          <p:nvPr/>
        </p:nvSpPr>
        <p:spPr>
          <a:xfrm>
            <a:off x="0" y="1866475"/>
            <a:ext cx="1539900" cy="533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Simulate Many Estimates</a:t>
            </a:r>
            <a:endParaRPr b="0" i="0" sz="1200" u="none" cap="none" strike="noStrike">
              <a:solidFill>
                <a:srgbClr val="000000"/>
              </a:solidFill>
              <a:latin typeface="Arial"/>
              <a:ea typeface="Arial"/>
              <a:cs typeface="Arial"/>
              <a:sym typeface="Arial"/>
            </a:endParaRPr>
          </a:p>
        </p:txBody>
      </p:sp>
      <p:sp>
        <p:nvSpPr>
          <p:cNvPr id="195" name="Google Shape;195;p27"/>
          <p:cNvSpPr txBox="1"/>
          <p:nvPr/>
        </p:nvSpPr>
        <p:spPr>
          <a:xfrm>
            <a:off x="0" y="4017213"/>
            <a:ext cx="1539900" cy="7425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Make Decision: Reject or Fail to Reject H0</a:t>
            </a:r>
            <a:endParaRPr b="0" i="0" sz="1200" u="none" cap="none" strike="noStrike">
              <a:solidFill>
                <a:srgbClr val="000000"/>
              </a:solidFill>
              <a:latin typeface="Arial"/>
              <a:ea typeface="Arial"/>
              <a:cs typeface="Arial"/>
              <a:sym typeface="Arial"/>
            </a:endParaRPr>
          </a:p>
        </p:txBody>
      </p:sp>
      <p:sp>
        <p:nvSpPr>
          <p:cNvPr id="196" name="Google Shape;196;p27"/>
          <p:cNvSpPr txBox="1"/>
          <p:nvPr/>
        </p:nvSpPr>
        <p:spPr>
          <a:xfrm>
            <a:off x="0" y="4817850"/>
            <a:ext cx="1539900" cy="2796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Calculate Power</a:t>
            </a:r>
            <a:endParaRPr b="0" i="0" sz="1200" u="none" cap="none" strike="noStrike">
              <a:solidFill>
                <a:srgbClr val="000000"/>
              </a:solidFill>
              <a:latin typeface="Arial"/>
              <a:ea typeface="Arial"/>
              <a:cs typeface="Arial"/>
              <a:sym typeface="Arial"/>
            </a:endParaRPr>
          </a:p>
        </p:txBody>
      </p:sp>
      <p:pic>
        <p:nvPicPr>
          <p:cNvPr id="197" name="Google Shape;197;p27"/>
          <p:cNvPicPr preferRelativeResize="0"/>
          <p:nvPr/>
        </p:nvPicPr>
        <p:blipFill>
          <a:blip r:embed="rId4">
            <a:alphaModFix/>
          </a:blip>
          <a:stretch>
            <a:fillRect/>
          </a:stretch>
        </p:blipFill>
        <p:spPr>
          <a:xfrm>
            <a:off x="2181525" y="1234400"/>
            <a:ext cx="4918786" cy="377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8"/>
          <p:cNvPicPr preferRelativeResize="0"/>
          <p:nvPr/>
        </p:nvPicPr>
        <p:blipFill rotWithShape="1">
          <a:blip r:embed="rId3">
            <a:alphaModFix/>
          </a:blip>
          <a:srcRect b="0" l="0" r="0" t="0"/>
          <a:stretch/>
        </p:blipFill>
        <p:spPr>
          <a:xfrm>
            <a:off x="877175" y="1900113"/>
            <a:ext cx="7058025" cy="857250"/>
          </a:xfrm>
          <a:prstGeom prst="rect">
            <a:avLst/>
          </a:prstGeom>
          <a:noFill/>
          <a:ln>
            <a:noFill/>
          </a:ln>
        </p:spPr>
      </p:pic>
      <p:sp>
        <p:nvSpPr>
          <p:cNvPr id="204" name="Google Shape;204;p28"/>
          <p:cNvSpPr txBox="1"/>
          <p:nvPr>
            <p:ph type="title"/>
          </p:nvPr>
        </p:nvSpPr>
        <p:spPr>
          <a:xfrm>
            <a:off x="522800" y="87088"/>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Run GLMM in lme4</a:t>
            </a:r>
            <a:endParaRPr/>
          </a:p>
        </p:txBody>
      </p:sp>
      <p:pic>
        <p:nvPicPr>
          <p:cNvPr id="205" name="Google Shape;205;p28"/>
          <p:cNvPicPr preferRelativeResize="0"/>
          <p:nvPr/>
        </p:nvPicPr>
        <p:blipFill rotWithShape="1">
          <a:blip r:embed="rId4">
            <a:alphaModFix/>
          </a:blip>
          <a:srcRect b="0" l="0" r="0" t="0"/>
          <a:stretch/>
        </p:blipFill>
        <p:spPr>
          <a:xfrm>
            <a:off x="152400" y="1215600"/>
            <a:ext cx="15863" cy="18800"/>
          </a:xfrm>
          <a:prstGeom prst="rect">
            <a:avLst/>
          </a:prstGeom>
          <a:noFill/>
          <a:ln>
            <a:noFill/>
          </a:ln>
        </p:spPr>
      </p:pic>
      <p:cxnSp>
        <p:nvCxnSpPr>
          <p:cNvPr id="206" name="Google Shape;206;p28"/>
          <p:cNvCxnSpPr>
            <a:stCxn id="207" idx="0"/>
          </p:cNvCxnSpPr>
          <p:nvPr/>
        </p:nvCxnSpPr>
        <p:spPr>
          <a:xfrm flipH="1" rot="10800000">
            <a:off x="1073350" y="2672600"/>
            <a:ext cx="1062000" cy="834600"/>
          </a:xfrm>
          <a:prstGeom prst="straightConnector1">
            <a:avLst/>
          </a:prstGeom>
          <a:noFill/>
          <a:ln cap="flat" cmpd="sng" w="19050">
            <a:solidFill>
              <a:srgbClr val="FF0000"/>
            </a:solidFill>
            <a:prstDash val="solid"/>
            <a:round/>
            <a:headEnd len="sm" w="sm" type="none"/>
            <a:tailEnd len="med" w="med" type="triangle"/>
          </a:ln>
        </p:spPr>
      </p:cxnSp>
      <p:sp>
        <p:nvSpPr>
          <p:cNvPr id="207" name="Google Shape;207;p28"/>
          <p:cNvSpPr txBox="1"/>
          <p:nvPr/>
        </p:nvSpPr>
        <p:spPr>
          <a:xfrm>
            <a:off x="145000" y="3507200"/>
            <a:ext cx="1856700" cy="467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Specify Distribution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8"/>
          <p:cNvSpPr txBox="1"/>
          <p:nvPr/>
        </p:nvSpPr>
        <p:spPr>
          <a:xfrm>
            <a:off x="6044000" y="2923700"/>
            <a:ext cx="2145300" cy="5835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Random Inte</a:t>
            </a:r>
            <a:r>
              <a:rPr lang="en-US"/>
              <a:t>rcept</a:t>
            </a:r>
            <a:r>
              <a:rPr b="0" i="0" lang="en-US" sz="1400" u="none" cap="none" strike="noStrike">
                <a:solidFill>
                  <a:srgbClr val="000000"/>
                </a:solidFill>
                <a:latin typeface="Arial"/>
                <a:ea typeface="Arial"/>
                <a:cs typeface="Arial"/>
                <a:sym typeface="Arial"/>
              </a:rPr>
              <a:t> and Slope Effects</a:t>
            </a:r>
            <a:endParaRPr b="0" i="0" sz="1400" u="none" cap="none" strike="noStrike">
              <a:solidFill>
                <a:srgbClr val="000000"/>
              </a:solidFill>
              <a:latin typeface="Arial"/>
              <a:ea typeface="Arial"/>
              <a:cs typeface="Arial"/>
              <a:sym typeface="Arial"/>
            </a:endParaRPr>
          </a:p>
        </p:txBody>
      </p:sp>
      <p:cxnSp>
        <p:nvCxnSpPr>
          <p:cNvPr id="209" name="Google Shape;209;p28"/>
          <p:cNvCxnSpPr>
            <a:stCxn id="208" idx="0"/>
          </p:cNvCxnSpPr>
          <p:nvPr/>
        </p:nvCxnSpPr>
        <p:spPr>
          <a:xfrm rot="10800000">
            <a:off x="6722450" y="2537300"/>
            <a:ext cx="394200" cy="386400"/>
          </a:xfrm>
          <a:prstGeom prst="straightConnector1">
            <a:avLst/>
          </a:prstGeom>
          <a:noFill/>
          <a:ln cap="flat" cmpd="sng" w="19050">
            <a:solidFill>
              <a:srgbClr val="FF0000"/>
            </a:solidFill>
            <a:prstDash val="solid"/>
            <a:round/>
            <a:headEnd len="sm" w="sm" type="none"/>
            <a:tailEnd len="med" w="med" type="triangle"/>
          </a:ln>
        </p:spPr>
      </p:cxnSp>
      <p:cxnSp>
        <p:nvCxnSpPr>
          <p:cNvPr id="210" name="Google Shape;210;p28"/>
          <p:cNvCxnSpPr/>
          <p:nvPr/>
        </p:nvCxnSpPr>
        <p:spPr>
          <a:xfrm flipH="1" rot="10800000">
            <a:off x="7116650" y="2494400"/>
            <a:ext cx="275400" cy="429300"/>
          </a:xfrm>
          <a:prstGeom prst="straightConnector1">
            <a:avLst/>
          </a:prstGeom>
          <a:noFill/>
          <a:ln cap="flat" cmpd="sng" w="19050">
            <a:solidFill>
              <a:srgbClr val="FF0000"/>
            </a:solidFill>
            <a:prstDash val="solid"/>
            <a:round/>
            <a:headEnd len="sm" w="sm" type="none"/>
            <a:tailEnd len="med" w="med" type="triangle"/>
          </a:ln>
        </p:spPr>
      </p:cxnSp>
      <p:sp>
        <p:nvSpPr>
          <p:cNvPr id="211" name="Google Shape;211;p28"/>
          <p:cNvSpPr txBox="1"/>
          <p:nvPr/>
        </p:nvSpPr>
        <p:spPr>
          <a:xfrm>
            <a:off x="4410825" y="2923700"/>
            <a:ext cx="1550100" cy="467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Interaction Term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8"/>
          <p:cNvSpPr txBox="1"/>
          <p:nvPr/>
        </p:nvSpPr>
        <p:spPr>
          <a:xfrm>
            <a:off x="2987950" y="2923700"/>
            <a:ext cx="1339800" cy="467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Fixed Effects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8"/>
          <p:cNvCxnSpPr>
            <a:stCxn id="212" idx="0"/>
          </p:cNvCxnSpPr>
          <p:nvPr/>
        </p:nvCxnSpPr>
        <p:spPr>
          <a:xfrm flipH="1" rot="10800000">
            <a:off x="3657850" y="2494400"/>
            <a:ext cx="243600" cy="429300"/>
          </a:xfrm>
          <a:prstGeom prst="straightConnector1">
            <a:avLst/>
          </a:prstGeom>
          <a:noFill/>
          <a:ln cap="flat" cmpd="sng" w="19050">
            <a:solidFill>
              <a:srgbClr val="FF0000"/>
            </a:solidFill>
            <a:prstDash val="solid"/>
            <a:round/>
            <a:headEnd len="sm" w="sm" type="none"/>
            <a:tailEnd len="med" w="med" type="triangle"/>
          </a:ln>
        </p:spPr>
      </p:cxnSp>
      <p:cxnSp>
        <p:nvCxnSpPr>
          <p:cNvPr id="214" name="Google Shape;214;p28"/>
          <p:cNvCxnSpPr/>
          <p:nvPr/>
        </p:nvCxnSpPr>
        <p:spPr>
          <a:xfrm rot="10800000">
            <a:off x="3303100" y="2465900"/>
            <a:ext cx="346200" cy="447300"/>
          </a:xfrm>
          <a:prstGeom prst="straightConnector1">
            <a:avLst/>
          </a:prstGeom>
          <a:noFill/>
          <a:ln cap="flat" cmpd="sng" w="19050">
            <a:solidFill>
              <a:srgbClr val="FF0000"/>
            </a:solidFill>
            <a:prstDash val="solid"/>
            <a:round/>
            <a:headEnd len="sm" w="sm" type="none"/>
            <a:tailEnd len="med" w="med" type="triangle"/>
          </a:ln>
        </p:spPr>
      </p:cxnSp>
      <p:cxnSp>
        <p:nvCxnSpPr>
          <p:cNvPr id="215" name="Google Shape;215;p28"/>
          <p:cNvCxnSpPr>
            <a:stCxn id="211" idx="0"/>
          </p:cNvCxnSpPr>
          <p:nvPr/>
        </p:nvCxnSpPr>
        <p:spPr>
          <a:xfrm rot="10800000">
            <a:off x="5183775" y="2522900"/>
            <a:ext cx="2100" cy="400800"/>
          </a:xfrm>
          <a:prstGeom prst="straightConnector1">
            <a:avLst/>
          </a:prstGeom>
          <a:noFill/>
          <a:ln cap="flat" cmpd="sng" w="19050">
            <a:solidFill>
              <a:srgbClr val="FF0000"/>
            </a:solidFill>
            <a:prstDash val="solid"/>
            <a:round/>
            <a:headEnd len="sm" w="sm" type="none"/>
            <a:tailEnd len="med" w="med" type="triangle"/>
          </a:ln>
        </p:spPr>
      </p:cxnSp>
      <p:sp>
        <p:nvSpPr>
          <p:cNvPr id="216" name="Google Shape;216;p28"/>
          <p:cNvSpPr txBox="1"/>
          <p:nvPr/>
        </p:nvSpPr>
        <p:spPr>
          <a:xfrm>
            <a:off x="1801150" y="4090175"/>
            <a:ext cx="1856700" cy="467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Response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p28"/>
          <p:cNvCxnSpPr/>
          <p:nvPr/>
        </p:nvCxnSpPr>
        <p:spPr>
          <a:xfrm rot="10800000">
            <a:off x="2277300" y="2465975"/>
            <a:ext cx="270600" cy="16242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460950" y="132175"/>
            <a:ext cx="82221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US" sz="2400"/>
              <a:t>Initial Output (one run):</a:t>
            </a:r>
            <a:endParaRPr sz="2400"/>
          </a:p>
          <a:p>
            <a:pPr indent="0" lvl="0" marL="0" rtl="0" algn="l">
              <a:lnSpc>
                <a:spcPct val="100000"/>
              </a:lnSpc>
              <a:spcBef>
                <a:spcPts val="0"/>
              </a:spcBef>
              <a:spcAft>
                <a:spcPts val="0"/>
              </a:spcAft>
              <a:buSzPts val="3200"/>
              <a:buNone/>
            </a:pPr>
            <a:r>
              <a:rPr lang="en-US" sz="2400"/>
              <a:t>Expected Counts: All interpretations are based on an individual person’s random effects</a:t>
            </a:r>
            <a:endParaRPr sz="2400"/>
          </a:p>
        </p:txBody>
      </p:sp>
      <p:pic>
        <p:nvPicPr>
          <p:cNvPr id="224" name="Google Shape;224;p29"/>
          <p:cNvPicPr preferRelativeResize="0"/>
          <p:nvPr/>
        </p:nvPicPr>
        <p:blipFill rotWithShape="1">
          <a:blip r:embed="rId3">
            <a:alphaModFix/>
          </a:blip>
          <a:srcRect b="0" l="0" r="0" t="0"/>
          <a:stretch/>
        </p:blipFill>
        <p:spPr>
          <a:xfrm>
            <a:off x="2219325" y="1371600"/>
            <a:ext cx="4705350" cy="2400300"/>
          </a:xfrm>
          <a:prstGeom prst="rect">
            <a:avLst/>
          </a:prstGeom>
          <a:noFill/>
          <a:ln>
            <a:noFill/>
          </a:ln>
        </p:spPr>
      </p:pic>
      <p:cxnSp>
        <p:nvCxnSpPr>
          <p:cNvPr id="225" name="Google Shape;225;p29"/>
          <p:cNvCxnSpPr>
            <a:stCxn id="226" idx="3"/>
          </p:cNvCxnSpPr>
          <p:nvPr/>
        </p:nvCxnSpPr>
        <p:spPr>
          <a:xfrm>
            <a:off x="2108275" y="1732298"/>
            <a:ext cx="1562400" cy="953400"/>
          </a:xfrm>
          <a:prstGeom prst="straightConnector1">
            <a:avLst/>
          </a:prstGeom>
          <a:noFill/>
          <a:ln cap="flat" cmpd="sng" w="19050">
            <a:solidFill>
              <a:srgbClr val="FF0000"/>
            </a:solidFill>
            <a:prstDash val="solid"/>
            <a:round/>
            <a:headEnd len="sm" w="sm" type="none"/>
            <a:tailEnd len="med" w="med" type="triangle"/>
          </a:ln>
        </p:spPr>
      </p:cxnSp>
      <p:sp>
        <p:nvSpPr>
          <p:cNvPr id="226" name="Google Shape;226;p29"/>
          <p:cNvSpPr txBox="1"/>
          <p:nvPr/>
        </p:nvSpPr>
        <p:spPr>
          <a:xfrm>
            <a:off x="80575" y="1329398"/>
            <a:ext cx="2027700" cy="8058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3.74, e</a:t>
            </a:r>
            <a:r>
              <a:rPr lang="en-US"/>
              <a:t>xpected seizure</a:t>
            </a:r>
            <a:r>
              <a:rPr b="0" i="0" lang="en-US" sz="1400" u="none" cap="none" strike="noStrike">
                <a:solidFill>
                  <a:srgbClr val="000000"/>
                </a:solidFill>
                <a:latin typeface="Arial"/>
                <a:ea typeface="Arial"/>
                <a:cs typeface="Arial"/>
                <a:sym typeface="Arial"/>
              </a:rPr>
              <a:t> </a:t>
            </a:r>
            <a:r>
              <a:rPr lang="en-US"/>
              <a:t>count</a:t>
            </a:r>
            <a:r>
              <a:rPr b="0" i="0" lang="en-US" sz="1400" u="none" cap="none" strike="noStrike">
                <a:solidFill>
                  <a:srgbClr val="000000"/>
                </a:solidFill>
                <a:latin typeface="Arial"/>
                <a:ea typeface="Arial"/>
                <a:cs typeface="Arial"/>
                <a:sym typeface="Arial"/>
              </a:rPr>
              <a:t> in the control group, pre-treatment</a:t>
            </a:r>
            <a:endParaRPr b="0" i="0" sz="1400" u="none" cap="none" strike="noStrike">
              <a:solidFill>
                <a:srgbClr val="000000"/>
              </a:solidFill>
              <a:latin typeface="Arial"/>
              <a:ea typeface="Arial"/>
              <a:cs typeface="Arial"/>
              <a:sym typeface="Arial"/>
            </a:endParaRPr>
          </a:p>
        </p:txBody>
      </p:sp>
      <p:sp>
        <p:nvSpPr>
          <p:cNvPr id="227" name="Google Shape;227;p29"/>
          <p:cNvSpPr txBox="1"/>
          <p:nvPr/>
        </p:nvSpPr>
        <p:spPr>
          <a:xfrm>
            <a:off x="5125" y="2365300"/>
            <a:ext cx="2178600" cy="18882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Patients in the c</a:t>
            </a:r>
            <a:r>
              <a:rPr b="0" i="0" lang="en-US" sz="1400" u="none" cap="none" strike="noStrike">
                <a:solidFill>
                  <a:srgbClr val="000000"/>
                </a:solidFill>
                <a:latin typeface="Arial"/>
                <a:ea typeface="Arial"/>
                <a:cs typeface="Arial"/>
                <a:sym typeface="Arial"/>
              </a:rPr>
              <a:t>ontrol group are expec</a:t>
            </a:r>
            <a:r>
              <a:rPr lang="en-US"/>
              <a:t>ted to have 1.023 times as many seizure compared to pre-treatment (</a:t>
            </a:r>
            <a:r>
              <a:rPr b="0" i="0" lang="en-US" sz="1400" u="none" cap="none" strike="noStrike">
                <a:solidFill>
                  <a:srgbClr val="000000"/>
                </a:solidFill>
                <a:latin typeface="Arial"/>
                <a:ea typeface="Arial"/>
                <a:cs typeface="Arial"/>
                <a:sym typeface="Arial"/>
              </a:rPr>
              <a:t>2.35%</a:t>
            </a:r>
            <a:r>
              <a:rPr lang="en-US"/>
              <a:t> </a:t>
            </a:r>
            <a:r>
              <a:rPr b="0" i="0" lang="en-US" sz="1400" u="none" cap="none" strike="noStrike">
                <a:solidFill>
                  <a:srgbClr val="000000"/>
                </a:solidFill>
                <a:latin typeface="Arial"/>
                <a:ea typeface="Arial"/>
                <a:cs typeface="Arial"/>
                <a:sym typeface="Arial"/>
              </a:rPr>
              <a:t>increase in </a:t>
            </a:r>
            <a:r>
              <a:rPr lang="en-US"/>
              <a:t>expected </a:t>
            </a:r>
            <a:r>
              <a:rPr b="0" i="0" lang="en-US" sz="1400" u="none" cap="none" strike="noStrike">
                <a:solidFill>
                  <a:srgbClr val="000000"/>
                </a:solidFill>
                <a:latin typeface="Arial"/>
                <a:ea typeface="Arial"/>
                <a:cs typeface="Arial"/>
                <a:sym typeface="Arial"/>
              </a:rPr>
              <a:t>seizure</a:t>
            </a:r>
            <a:r>
              <a:rPr lang="en-US"/>
              <a:t> counts)(</a:t>
            </a:r>
            <a:r>
              <a:rPr lang="en-US"/>
              <a:t>e^.02322)</a:t>
            </a:r>
            <a:endParaRPr b="0" i="0" sz="1400" u="none" cap="none" strike="noStrike">
              <a:solidFill>
                <a:srgbClr val="000000"/>
              </a:solidFill>
              <a:latin typeface="Arial"/>
              <a:ea typeface="Arial"/>
              <a:cs typeface="Arial"/>
              <a:sym typeface="Arial"/>
            </a:endParaRPr>
          </a:p>
        </p:txBody>
      </p:sp>
      <p:cxnSp>
        <p:nvCxnSpPr>
          <p:cNvPr id="228" name="Google Shape;228;p29"/>
          <p:cNvCxnSpPr/>
          <p:nvPr/>
        </p:nvCxnSpPr>
        <p:spPr>
          <a:xfrm flipH="1" rot="10800000">
            <a:off x="2000875" y="2968038"/>
            <a:ext cx="1625100" cy="140100"/>
          </a:xfrm>
          <a:prstGeom prst="straightConnector1">
            <a:avLst/>
          </a:prstGeom>
          <a:noFill/>
          <a:ln cap="flat" cmpd="sng" w="19050">
            <a:solidFill>
              <a:srgbClr val="FF0000"/>
            </a:solidFill>
            <a:prstDash val="solid"/>
            <a:round/>
            <a:headEnd len="sm" w="sm" type="none"/>
            <a:tailEnd len="med" w="med" type="triangle"/>
          </a:ln>
        </p:spPr>
      </p:cxnSp>
      <p:sp>
        <p:nvSpPr>
          <p:cNvPr id="229" name="Google Shape;229;p29"/>
          <p:cNvSpPr txBox="1"/>
          <p:nvPr/>
        </p:nvSpPr>
        <p:spPr>
          <a:xfrm>
            <a:off x="381000" y="4295500"/>
            <a:ext cx="3244800" cy="8058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Tr</a:t>
            </a:r>
            <a:r>
              <a:rPr b="0" i="0" lang="en-US" sz="1400" u="none" cap="none" strike="noStrike">
                <a:solidFill>
                  <a:srgbClr val="000000"/>
                </a:solidFill>
                <a:latin typeface="Arial"/>
                <a:ea typeface="Arial"/>
                <a:cs typeface="Arial"/>
                <a:sym typeface="Arial"/>
              </a:rPr>
              <a:t>eatment group are </a:t>
            </a:r>
            <a:r>
              <a:rPr lang="en-US"/>
              <a:t>expected to have .9769 times as many seizures compared to control at baseline</a:t>
            </a:r>
            <a:endParaRPr b="0" i="0" sz="1400" u="none" cap="none" strike="noStrike">
              <a:solidFill>
                <a:srgbClr val="000000"/>
              </a:solidFill>
              <a:latin typeface="Arial"/>
              <a:ea typeface="Arial"/>
              <a:cs typeface="Arial"/>
              <a:sym typeface="Arial"/>
            </a:endParaRPr>
          </a:p>
        </p:txBody>
      </p:sp>
      <p:cxnSp>
        <p:nvCxnSpPr>
          <p:cNvPr id="230" name="Google Shape;230;p29"/>
          <p:cNvCxnSpPr>
            <a:stCxn id="229" idx="0"/>
          </p:cNvCxnSpPr>
          <p:nvPr/>
        </p:nvCxnSpPr>
        <p:spPr>
          <a:xfrm flipH="1" rot="10800000">
            <a:off x="2003400" y="3219100"/>
            <a:ext cx="1584000" cy="1076400"/>
          </a:xfrm>
          <a:prstGeom prst="straightConnector1">
            <a:avLst/>
          </a:prstGeom>
          <a:noFill/>
          <a:ln cap="flat" cmpd="sng" w="19050">
            <a:solidFill>
              <a:srgbClr val="FF0000"/>
            </a:solidFill>
            <a:prstDash val="solid"/>
            <a:round/>
            <a:headEnd len="sm" w="sm" type="none"/>
            <a:tailEnd len="med" w="med" type="triangle"/>
          </a:ln>
        </p:spPr>
      </p:cxnSp>
      <p:sp>
        <p:nvSpPr>
          <p:cNvPr id="231" name="Google Shape;231;p29"/>
          <p:cNvSpPr txBox="1"/>
          <p:nvPr/>
        </p:nvSpPr>
        <p:spPr>
          <a:xfrm>
            <a:off x="3881150" y="4080300"/>
            <a:ext cx="5024100" cy="993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Patients in the treatment group are expected</a:t>
            </a:r>
            <a:r>
              <a:rPr b="0" i="0" lang="en-US" sz="1400" u="none" cap="none" strike="noStrike">
                <a:solidFill>
                  <a:srgbClr val="000000"/>
                </a:solidFill>
                <a:latin typeface="Arial"/>
                <a:ea typeface="Arial"/>
                <a:cs typeface="Arial"/>
                <a:sym typeface="Arial"/>
              </a:rPr>
              <a:t> to have .821 t</a:t>
            </a:r>
            <a:r>
              <a:rPr lang="en-US"/>
              <a:t>imes the number of seizures as the control group </a:t>
            </a:r>
            <a:r>
              <a:rPr b="0" i="0" lang="en-US" sz="1400" u="none" cap="none" strike="noStrike">
                <a:solidFill>
                  <a:srgbClr val="000000"/>
                </a:solidFill>
                <a:latin typeface="Arial"/>
                <a:ea typeface="Arial"/>
                <a:cs typeface="Arial"/>
                <a:sym typeface="Arial"/>
              </a:rPr>
              <a:t>(16.9% decrease in </a:t>
            </a:r>
            <a:r>
              <a:rPr lang="en-US"/>
              <a:t>expected s</a:t>
            </a:r>
            <a:r>
              <a:rPr b="0" i="0" lang="en-US" sz="1400" u="none" cap="none" strike="noStrike">
                <a:solidFill>
                  <a:srgbClr val="000000"/>
                </a:solidFill>
                <a:latin typeface="Arial"/>
                <a:ea typeface="Arial"/>
                <a:cs typeface="Arial"/>
                <a:sym typeface="Arial"/>
              </a:rPr>
              <a:t>eizure</a:t>
            </a:r>
            <a:r>
              <a:rPr lang="en-US"/>
              <a:t> counts</a:t>
            </a:r>
            <a:r>
              <a:rPr b="0" i="0" lang="en-US" sz="1400" u="none" cap="none" strike="noStrike">
                <a:solidFill>
                  <a:srgbClr val="000000"/>
                </a:solidFill>
                <a:latin typeface="Arial"/>
                <a:ea typeface="Arial"/>
                <a:cs typeface="Arial"/>
                <a:sym typeface="Arial"/>
              </a:rPr>
              <a:t>)(1-e</a:t>
            </a:r>
            <a:r>
              <a:rPr lang="en-US"/>
              <a:t>^-.18563)</a:t>
            </a:r>
            <a:endParaRPr b="0" i="0" sz="1400" u="none" cap="none" strike="noStrike">
              <a:solidFill>
                <a:srgbClr val="000000"/>
              </a:solidFill>
              <a:latin typeface="Arial"/>
              <a:ea typeface="Arial"/>
              <a:cs typeface="Arial"/>
              <a:sym typeface="Arial"/>
            </a:endParaRPr>
          </a:p>
        </p:txBody>
      </p:sp>
      <p:cxnSp>
        <p:nvCxnSpPr>
          <p:cNvPr id="232" name="Google Shape;232;p29"/>
          <p:cNvCxnSpPr>
            <a:stCxn id="231" idx="0"/>
          </p:cNvCxnSpPr>
          <p:nvPr/>
        </p:nvCxnSpPr>
        <p:spPr>
          <a:xfrm rot="10800000">
            <a:off x="4145000" y="3433500"/>
            <a:ext cx="2248200" cy="646800"/>
          </a:xfrm>
          <a:prstGeom prst="straightConnector1">
            <a:avLst/>
          </a:prstGeom>
          <a:noFill/>
          <a:ln cap="flat" cmpd="sng" w="19050">
            <a:solidFill>
              <a:srgbClr val="FF0000"/>
            </a:solidFill>
            <a:prstDash val="solid"/>
            <a:round/>
            <a:headEnd len="sm" w="sm" type="none"/>
            <a:tailEnd len="med" w="med" type="triangle"/>
          </a:ln>
        </p:spPr>
      </p:cxnSp>
      <p:cxnSp>
        <p:nvCxnSpPr>
          <p:cNvPr id="233" name="Google Shape;233;p29"/>
          <p:cNvCxnSpPr/>
          <p:nvPr/>
        </p:nvCxnSpPr>
        <p:spPr>
          <a:xfrm rot="10800000">
            <a:off x="4364725" y="2027800"/>
            <a:ext cx="2833500" cy="295500"/>
          </a:xfrm>
          <a:prstGeom prst="straightConnector1">
            <a:avLst/>
          </a:prstGeom>
          <a:noFill/>
          <a:ln cap="flat" cmpd="sng" w="19050">
            <a:solidFill>
              <a:srgbClr val="FF0000"/>
            </a:solidFill>
            <a:prstDash val="solid"/>
            <a:round/>
            <a:headEnd len="sm" w="sm" type="none"/>
            <a:tailEnd len="med" w="med" type="triangle"/>
          </a:ln>
        </p:spPr>
      </p:cxnSp>
      <p:sp>
        <p:nvSpPr>
          <p:cNvPr id="234" name="Google Shape;234;p29"/>
          <p:cNvSpPr txBox="1"/>
          <p:nvPr/>
        </p:nvSpPr>
        <p:spPr>
          <a:xfrm>
            <a:off x="7198225" y="1905700"/>
            <a:ext cx="1786200" cy="16902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Amount of remaining variation in </a:t>
            </a:r>
            <a:r>
              <a:rPr lang="en-US"/>
              <a:t>expected</a:t>
            </a:r>
            <a:r>
              <a:rPr b="0" i="0" lang="en-US" sz="1400" u="none" cap="none" strike="noStrike">
                <a:solidFill>
                  <a:srgbClr val="000000"/>
                </a:solidFill>
                <a:latin typeface="Arial"/>
                <a:ea typeface="Arial"/>
                <a:cs typeface="Arial"/>
                <a:sym typeface="Arial"/>
              </a:rPr>
              <a:t> seizure</a:t>
            </a:r>
            <a:r>
              <a:rPr lang="en-US"/>
              <a:t> count</a:t>
            </a:r>
            <a:r>
              <a:rPr b="0" i="0" lang="en-US" sz="1400" u="none" cap="none" strike="noStrike">
                <a:solidFill>
                  <a:srgbClr val="000000"/>
                </a:solidFill>
                <a:latin typeface="Arial"/>
                <a:ea typeface="Arial"/>
                <a:cs typeface="Arial"/>
                <a:sym typeface="Arial"/>
              </a:rPr>
              <a:t> explained by after_t for patients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0"/>
          <p:cNvPicPr preferRelativeResize="0"/>
          <p:nvPr/>
        </p:nvPicPr>
        <p:blipFill rotWithShape="1">
          <a:blip r:embed="rId3">
            <a:alphaModFix/>
          </a:blip>
          <a:srcRect b="0" l="0" r="0" t="0"/>
          <a:stretch/>
        </p:blipFill>
        <p:spPr>
          <a:xfrm>
            <a:off x="1143000" y="2440050"/>
            <a:ext cx="6858000" cy="764700"/>
          </a:xfrm>
          <a:prstGeom prst="rect">
            <a:avLst/>
          </a:prstGeom>
          <a:noFill/>
          <a:ln>
            <a:noFill/>
          </a:ln>
        </p:spPr>
      </p:pic>
      <p:sp>
        <p:nvSpPr>
          <p:cNvPr id="241" name="Google Shape;241;p30"/>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Fit GLMM On Simulated Data</a:t>
            </a:r>
            <a:endParaRPr/>
          </a:p>
        </p:txBody>
      </p:sp>
      <p:pic>
        <p:nvPicPr>
          <p:cNvPr id="242" name="Google Shape;242;p30"/>
          <p:cNvPicPr preferRelativeResize="0"/>
          <p:nvPr/>
        </p:nvPicPr>
        <p:blipFill rotWithShape="1">
          <a:blip r:embed="rId4">
            <a:alphaModFix/>
          </a:blip>
          <a:srcRect b="0" l="0" r="0" t="0"/>
          <a:stretch/>
        </p:blipFill>
        <p:spPr>
          <a:xfrm>
            <a:off x="152400" y="1215600"/>
            <a:ext cx="15863" cy="18800"/>
          </a:xfrm>
          <a:prstGeom prst="rect">
            <a:avLst/>
          </a:prstGeom>
          <a:noFill/>
          <a:ln>
            <a:noFill/>
          </a:ln>
        </p:spPr>
      </p:pic>
      <p:cxnSp>
        <p:nvCxnSpPr>
          <p:cNvPr id="243" name="Google Shape;243;p30"/>
          <p:cNvCxnSpPr/>
          <p:nvPr/>
        </p:nvCxnSpPr>
        <p:spPr>
          <a:xfrm>
            <a:off x="811275" y="2158850"/>
            <a:ext cx="334800" cy="310500"/>
          </a:xfrm>
          <a:prstGeom prst="straightConnector1">
            <a:avLst/>
          </a:prstGeom>
          <a:noFill/>
          <a:ln cap="flat" cmpd="sng" w="19050">
            <a:solidFill>
              <a:srgbClr val="FF0000"/>
            </a:solidFill>
            <a:prstDash val="solid"/>
            <a:round/>
            <a:headEnd len="sm" w="sm" type="none"/>
            <a:tailEnd len="med" w="med" type="triangle"/>
          </a:ln>
        </p:spPr>
      </p:cxnSp>
      <p:sp>
        <p:nvSpPr>
          <p:cNvPr id="244" name="Google Shape;244;p30"/>
          <p:cNvSpPr txBox="1"/>
          <p:nvPr/>
        </p:nvSpPr>
        <p:spPr>
          <a:xfrm>
            <a:off x="140150" y="1413975"/>
            <a:ext cx="3052500" cy="764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sim.glmm outputs the original dataframe with a column of fitted y-values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0"/>
          <p:cNvSpPr txBox="1"/>
          <p:nvPr/>
        </p:nvSpPr>
        <p:spPr>
          <a:xfrm>
            <a:off x="654025" y="3347275"/>
            <a:ext cx="2607300" cy="345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Fitted y-values from sim.glmm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46" name="Google Shape;246;p30"/>
          <p:cNvCxnSpPr/>
          <p:nvPr/>
        </p:nvCxnSpPr>
        <p:spPr>
          <a:xfrm flipH="1" rot="10800000">
            <a:off x="1873225" y="2959675"/>
            <a:ext cx="224400" cy="387600"/>
          </a:xfrm>
          <a:prstGeom prst="straightConnector1">
            <a:avLst/>
          </a:prstGeom>
          <a:noFill/>
          <a:ln cap="flat" cmpd="sng" w="19050">
            <a:solidFill>
              <a:srgbClr val="FF0000"/>
            </a:solidFill>
            <a:prstDash val="solid"/>
            <a:round/>
            <a:headEnd len="sm" w="sm" type="none"/>
            <a:tailEnd len="med" w="med" type="triangle"/>
          </a:ln>
        </p:spPr>
      </p:cxnSp>
      <p:sp>
        <p:nvSpPr>
          <p:cNvPr id="247" name="Google Shape;247;p30"/>
          <p:cNvSpPr txBox="1"/>
          <p:nvPr/>
        </p:nvSpPr>
        <p:spPr>
          <a:xfrm>
            <a:off x="3864800" y="1832763"/>
            <a:ext cx="2607300" cy="345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Extracted results from glmer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48" name="Google Shape;248;p30"/>
          <p:cNvCxnSpPr/>
          <p:nvPr/>
        </p:nvCxnSpPr>
        <p:spPr>
          <a:xfrm flipH="1">
            <a:off x="3561800" y="2083250"/>
            <a:ext cx="303000" cy="417300"/>
          </a:xfrm>
          <a:prstGeom prst="straightConnector1">
            <a:avLst/>
          </a:prstGeom>
          <a:noFill/>
          <a:ln cap="flat" cmpd="sng" w="19050">
            <a:solidFill>
              <a:srgbClr val="FF0000"/>
            </a:solidFill>
            <a:prstDash val="solid"/>
            <a:round/>
            <a:headEnd len="sm" w="sm" type="none"/>
            <a:tailEnd len="med" w="med" type="triangle"/>
          </a:ln>
        </p:spPr>
      </p:cxnSp>
      <p:sp>
        <p:nvSpPr>
          <p:cNvPr id="249" name="Google Shape;249;p30"/>
          <p:cNvSpPr/>
          <p:nvPr/>
        </p:nvSpPr>
        <p:spPr>
          <a:xfrm>
            <a:off x="3941400" y="2948250"/>
            <a:ext cx="544500" cy="1668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0"/>
          <p:cNvSpPr/>
          <p:nvPr/>
        </p:nvSpPr>
        <p:spPr>
          <a:xfrm>
            <a:off x="1215350" y="2440050"/>
            <a:ext cx="544500" cy="1668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1" name="Google Shape;251;p30"/>
          <p:cNvPicPr preferRelativeResize="0"/>
          <p:nvPr/>
        </p:nvPicPr>
        <p:blipFill rotWithShape="1">
          <a:blip r:embed="rId5">
            <a:alphaModFix/>
          </a:blip>
          <a:srcRect b="0" l="0" r="0" t="0"/>
          <a:stretch/>
        </p:blipFill>
        <p:spPr>
          <a:xfrm>
            <a:off x="5133700" y="3818300"/>
            <a:ext cx="3158376" cy="1145525"/>
          </a:xfrm>
          <a:prstGeom prst="rect">
            <a:avLst/>
          </a:prstGeom>
          <a:noFill/>
          <a:ln cap="flat" cmpd="sng" w="9525">
            <a:solidFill>
              <a:srgbClr val="073763"/>
            </a:solidFill>
            <a:prstDash val="solid"/>
            <a:round/>
            <a:headEnd len="sm" w="sm" type="none"/>
            <a:tailEnd len="sm" w="sm" type="none"/>
          </a:ln>
        </p:spPr>
      </p:pic>
      <p:cxnSp>
        <p:nvCxnSpPr>
          <p:cNvPr id="252" name="Google Shape;252;p30"/>
          <p:cNvCxnSpPr>
            <a:stCxn id="251" idx="0"/>
            <a:endCxn id="249" idx="3"/>
          </p:cNvCxnSpPr>
          <p:nvPr/>
        </p:nvCxnSpPr>
        <p:spPr>
          <a:xfrm rot="10800000">
            <a:off x="4485988" y="3031700"/>
            <a:ext cx="2226900" cy="7866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Required Inputs For sim.glmm: 1 of 2 </a:t>
            </a:r>
            <a:endParaRPr/>
          </a:p>
        </p:txBody>
      </p:sp>
      <p:pic>
        <p:nvPicPr>
          <p:cNvPr id="259" name="Google Shape;259;p31"/>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pic>
        <p:nvPicPr>
          <p:cNvPr id="260" name="Google Shape;260;p31"/>
          <p:cNvPicPr preferRelativeResize="0"/>
          <p:nvPr/>
        </p:nvPicPr>
        <p:blipFill rotWithShape="1">
          <a:blip r:embed="rId4">
            <a:alphaModFix/>
          </a:blip>
          <a:srcRect b="0" l="0" r="0" t="0"/>
          <a:stretch/>
        </p:blipFill>
        <p:spPr>
          <a:xfrm>
            <a:off x="834575" y="1899388"/>
            <a:ext cx="6766963" cy="1063200"/>
          </a:xfrm>
          <a:prstGeom prst="rect">
            <a:avLst/>
          </a:prstGeom>
          <a:noFill/>
          <a:ln cap="flat" cmpd="sng" w="9525">
            <a:solidFill>
              <a:srgbClr val="073763"/>
            </a:solidFill>
            <a:prstDash val="solid"/>
            <a:round/>
            <a:headEnd len="sm" w="sm" type="none"/>
            <a:tailEnd len="sm" w="sm" type="none"/>
          </a:ln>
        </p:spPr>
      </p:pic>
      <p:cxnSp>
        <p:nvCxnSpPr>
          <p:cNvPr id="261" name="Google Shape;261;p31"/>
          <p:cNvCxnSpPr/>
          <p:nvPr/>
        </p:nvCxnSpPr>
        <p:spPr>
          <a:xfrm flipH="1">
            <a:off x="4406888" y="1806938"/>
            <a:ext cx="206100" cy="409200"/>
          </a:xfrm>
          <a:prstGeom prst="straightConnector1">
            <a:avLst/>
          </a:prstGeom>
          <a:noFill/>
          <a:ln cap="flat" cmpd="sng" w="19050">
            <a:solidFill>
              <a:srgbClr val="FF0000"/>
            </a:solidFill>
            <a:prstDash val="solid"/>
            <a:round/>
            <a:headEnd len="sm" w="sm" type="none"/>
            <a:tailEnd len="med" w="med" type="triangle"/>
          </a:ln>
        </p:spPr>
      </p:cxnSp>
      <p:sp>
        <p:nvSpPr>
          <p:cNvPr id="262" name="Google Shape;262;p31"/>
          <p:cNvSpPr txBox="1"/>
          <p:nvPr/>
        </p:nvSpPr>
        <p:spPr>
          <a:xfrm>
            <a:off x="996750" y="1246550"/>
            <a:ext cx="3279600" cy="560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If mer.fit specifies a model from glmer/lmer leave everything else blank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63" name="Google Shape;263;p31"/>
          <p:cNvCxnSpPr>
            <a:stCxn id="262" idx="2"/>
          </p:cNvCxnSpPr>
          <p:nvPr/>
        </p:nvCxnSpPr>
        <p:spPr>
          <a:xfrm flipH="1">
            <a:off x="2633250" y="1806950"/>
            <a:ext cx="3300" cy="348600"/>
          </a:xfrm>
          <a:prstGeom prst="straightConnector1">
            <a:avLst/>
          </a:prstGeom>
          <a:noFill/>
          <a:ln cap="flat" cmpd="sng" w="19050">
            <a:solidFill>
              <a:srgbClr val="FF0000"/>
            </a:solidFill>
            <a:prstDash val="solid"/>
            <a:round/>
            <a:headEnd len="sm" w="sm" type="none"/>
            <a:tailEnd len="med" w="med" type="triangle"/>
          </a:ln>
        </p:spPr>
      </p:cxnSp>
      <p:sp>
        <p:nvSpPr>
          <p:cNvPr id="264" name="Google Shape;264;p31"/>
          <p:cNvSpPr txBox="1"/>
          <p:nvPr/>
        </p:nvSpPr>
        <p:spPr>
          <a:xfrm>
            <a:off x="4613000" y="1242775"/>
            <a:ext cx="3279600" cy="560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Dataframe containing all data except responses (can include offset)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65" name="Google Shape;265;p31"/>
          <p:cNvSpPr txBox="1"/>
          <p:nvPr/>
        </p:nvSpPr>
        <p:spPr>
          <a:xfrm>
            <a:off x="395625" y="4065675"/>
            <a:ext cx="5952600" cy="88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Specify a list of fixed effects. Example: list(intercept = 10, sex=c(“Male”=0, “Female”=2), age=0.5) would correspond to y ~ 10 + 2*(sex == “Female”) + 0.5*age</a:t>
            </a:r>
            <a:endParaRPr b="0" i="0" sz="1400" u="none" cap="none" strike="noStrike">
              <a:solidFill>
                <a:srgbClr val="000000"/>
              </a:solidFill>
              <a:latin typeface="Arial"/>
              <a:ea typeface="Arial"/>
              <a:cs typeface="Arial"/>
              <a:sym typeface="Arial"/>
            </a:endParaRPr>
          </a:p>
        </p:txBody>
      </p:sp>
      <p:cxnSp>
        <p:nvCxnSpPr>
          <p:cNvPr id="266" name="Google Shape;266;p31"/>
          <p:cNvCxnSpPr/>
          <p:nvPr/>
        </p:nvCxnSpPr>
        <p:spPr>
          <a:xfrm rot="10800000">
            <a:off x="5129975" y="2442075"/>
            <a:ext cx="40800" cy="1623600"/>
          </a:xfrm>
          <a:prstGeom prst="straightConnector1">
            <a:avLst/>
          </a:prstGeom>
          <a:noFill/>
          <a:ln cap="flat" cmpd="sng" w="19050">
            <a:solidFill>
              <a:srgbClr val="FF0000"/>
            </a:solidFill>
            <a:prstDash val="solid"/>
            <a:round/>
            <a:headEnd len="sm" w="sm" type="none"/>
            <a:tailEnd len="med" w="med" type="triangle"/>
          </a:ln>
        </p:spPr>
      </p:cxnSp>
      <p:cxnSp>
        <p:nvCxnSpPr>
          <p:cNvPr id="267" name="Google Shape;267;p31"/>
          <p:cNvCxnSpPr/>
          <p:nvPr/>
        </p:nvCxnSpPr>
        <p:spPr>
          <a:xfrm rot="10800000">
            <a:off x="7174513" y="2541588"/>
            <a:ext cx="14400" cy="517200"/>
          </a:xfrm>
          <a:prstGeom prst="straightConnector1">
            <a:avLst/>
          </a:prstGeom>
          <a:noFill/>
          <a:ln cap="flat" cmpd="sng" w="19050">
            <a:solidFill>
              <a:srgbClr val="FF0000"/>
            </a:solidFill>
            <a:prstDash val="solid"/>
            <a:round/>
            <a:headEnd len="sm" w="sm" type="none"/>
            <a:tailEnd len="med" w="med" type="triangle"/>
          </a:ln>
        </p:spPr>
      </p:cxnSp>
      <p:sp>
        <p:nvSpPr>
          <p:cNvPr id="268" name="Google Shape;268;p31"/>
          <p:cNvSpPr txBox="1"/>
          <p:nvPr/>
        </p:nvSpPr>
        <p:spPr>
          <a:xfrm>
            <a:off x="5661925" y="3058800"/>
            <a:ext cx="3174900" cy="7476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Random Effects must be simulated (can input a vector of variances or a list of variance-covariance matrices)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Required Inputs For sim.glmm: 2 of 2 </a:t>
            </a:r>
            <a:endParaRPr/>
          </a:p>
        </p:txBody>
      </p:sp>
      <p:pic>
        <p:nvPicPr>
          <p:cNvPr id="275" name="Google Shape;275;p32"/>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pic>
        <p:nvPicPr>
          <p:cNvPr id="276" name="Google Shape;276;p32"/>
          <p:cNvPicPr preferRelativeResize="0"/>
          <p:nvPr/>
        </p:nvPicPr>
        <p:blipFill rotWithShape="1">
          <a:blip r:embed="rId4">
            <a:alphaModFix/>
          </a:blip>
          <a:srcRect b="0" l="0" r="0" t="0"/>
          <a:stretch/>
        </p:blipFill>
        <p:spPr>
          <a:xfrm>
            <a:off x="834575" y="1899388"/>
            <a:ext cx="6766963" cy="1063200"/>
          </a:xfrm>
          <a:prstGeom prst="rect">
            <a:avLst/>
          </a:prstGeom>
          <a:noFill/>
          <a:ln cap="flat" cmpd="sng" w="9525">
            <a:solidFill>
              <a:srgbClr val="073763"/>
            </a:solidFill>
            <a:prstDash val="solid"/>
            <a:round/>
            <a:headEnd len="sm" w="sm" type="none"/>
            <a:tailEnd len="sm" w="sm" type="none"/>
          </a:ln>
        </p:spPr>
      </p:pic>
      <p:sp>
        <p:nvSpPr>
          <p:cNvPr id="277" name="Google Shape;277;p32"/>
          <p:cNvSpPr txBox="1"/>
          <p:nvPr/>
        </p:nvSpPr>
        <p:spPr>
          <a:xfrm>
            <a:off x="0" y="4533000"/>
            <a:ext cx="9144000" cy="61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*See documentation online for more details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5"/>
              </a:rPr>
              <a:t>sim.glmm Documentation on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8" name="Google Shape;278;p32"/>
          <p:cNvCxnSpPr/>
          <p:nvPr/>
        </p:nvCxnSpPr>
        <p:spPr>
          <a:xfrm rot="10800000">
            <a:off x="6262238" y="2728788"/>
            <a:ext cx="3300" cy="539100"/>
          </a:xfrm>
          <a:prstGeom prst="straightConnector1">
            <a:avLst/>
          </a:prstGeom>
          <a:noFill/>
          <a:ln cap="flat" cmpd="sng" w="19050">
            <a:solidFill>
              <a:srgbClr val="FF0000"/>
            </a:solidFill>
            <a:prstDash val="solid"/>
            <a:round/>
            <a:headEnd len="sm" w="sm" type="none"/>
            <a:tailEnd len="med" w="med" type="triangle"/>
          </a:ln>
        </p:spPr>
      </p:cxnSp>
      <p:sp>
        <p:nvSpPr>
          <p:cNvPr id="279" name="Google Shape;279;p32"/>
          <p:cNvSpPr txBox="1"/>
          <p:nvPr/>
        </p:nvSpPr>
        <p:spPr>
          <a:xfrm>
            <a:off x="4572850" y="3267900"/>
            <a:ext cx="4254300" cy="725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Response values will be simulated through a named distribution from the linear predictor (sum of Fixed and Random Effects)</a:t>
            </a:r>
            <a:endParaRPr b="0" i="0" sz="1400" u="none" cap="none" strike="noStrike">
              <a:solidFill>
                <a:srgbClr val="000000"/>
              </a:solidFill>
              <a:latin typeface="Arial"/>
              <a:ea typeface="Arial"/>
              <a:cs typeface="Arial"/>
              <a:sym typeface="Arial"/>
            </a:endParaRPr>
          </a:p>
        </p:txBody>
      </p:sp>
      <p:cxnSp>
        <p:nvCxnSpPr>
          <p:cNvPr id="280" name="Google Shape;280;p32"/>
          <p:cNvCxnSpPr>
            <a:stCxn id="281" idx="0"/>
          </p:cNvCxnSpPr>
          <p:nvPr/>
        </p:nvCxnSpPr>
        <p:spPr>
          <a:xfrm rot="10800000">
            <a:off x="1637200" y="2906038"/>
            <a:ext cx="1800" cy="894000"/>
          </a:xfrm>
          <a:prstGeom prst="straightConnector1">
            <a:avLst/>
          </a:prstGeom>
          <a:noFill/>
          <a:ln cap="flat" cmpd="sng" w="19050">
            <a:solidFill>
              <a:srgbClr val="FF0000"/>
            </a:solidFill>
            <a:prstDash val="solid"/>
            <a:round/>
            <a:headEnd len="sm" w="sm" type="none"/>
            <a:tailEnd len="med" w="med" type="triangle"/>
          </a:ln>
        </p:spPr>
      </p:cxnSp>
      <p:sp>
        <p:nvSpPr>
          <p:cNvPr id="281" name="Google Shape;281;p32"/>
          <p:cNvSpPr txBox="1"/>
          <p:nvPr/>
        </p:nvSpPr>
        <p:spPr>
          <a:xfrm>
            <a:off x="493000" y="3800038"/>
            <a:ext cx="2292000" cy="3546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Must specify for Gaussian </a:t>
            </a:r>
            <a:endParaRPr b="0" i="0" sz="1400" u="none" cap="none" strike="noStrike">
              <a:solidFill>
                <a:srgbClr val="000000"/>
              </a:solidFill>
              <a:latin typeface="Arial"/>
              <a:ea typeface="Arial"/>
              <a:cs typeface="Arial"/>
              <a:sym typeface="Arial"/>
            </a:endParaRPr>
          </a:p>
        </p:txBody>
      </p:sp>
      <p:sp>
        <p:nvSpPr>
          <p:cNvPr id="282" name="Google Shape;282;p32"/>
          <p:cNvSpPr txBox="1"/>
          <p:nvPr/>
        </p:nvSpPr>
        <p:spPr>
          <a:xfrm>
            <a:off x="1981825" y="3204013"/>
            <a:ext cx="1892700" cy="3546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Must specify for NBD</a:t>
            </a:r>
            <a:endParaRPr b="0" i="0" sz="1400" u="none" cap="none" strike="noStrike">
              <a:solidFill>
                <a:srgbClr val="000000"/>
              </a:solidFill>
              <a:latin typeface="Arial"/>
              <a:ea typeface="Arial"/>
              <a:cs typeface="Arial"/>
              <a:sym typeface="Arial"/>
            </a:endParaRPr>
          </a:p>
        </p:txBody>
      </p:sp>
      <p:cxnSp>
        <p:nvCxnSpPr>
          <p:cNvPr id="283" name="Google Shape;283;p32"/>
          <p:cNvCxnSpPr>
            <a:stCxn id="282" idx="0"/>
          </p:cNvCxnSpPr>
          <p:nvPr/>
        </p:nvCxnSpPr>
        <p:spPr>
          <a:xfrm rot="10800000">
            <a:off x="2810575" y="2933413"/>
            <a:ext cx="117600" cy="2706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0"/>
            <a:ext cx="53202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sim.glmm in R</a:t>
            </a:r>
            <a:endParaRPr b="0" i="0" sz="3200" u="none" cap="none" strike="noStrike">
              <a:solidFill>
                <a:schemeClr val="lt1"/>
              </a:solidFill>
              <a:latin typeface="Roboto"/>
              <a:ea typeface="Roboto"/>
              <a:cs typeface="Roboto"/>
              <a:sym typeface="Roboto"/>
            </a:endParaRPr>
          </a:p>
        </p:txBody>
      </p:sp>
      <p:sp>
        <p:nvSpPr>
          <p:cNvPr id="81" name="Google Shape;81;p15"/>
          <p:cNvSpPr txBox="1"/>
          <p:nvPr>
            <p:ph idx="1" type="body"/>
          </p:nvPr>
        </p:nvSpPr>
        <p:spPr>
          <a:xfrm>
            <a:off x="460950" y="1386800"/>
            <a:ext cx="8222100" cy="27102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Simulate power and sample size for Generalized Linear Mixed Models (GLMM)</a:t>
            </a:r>
            <a:endParaRPr b="0" i="0" sz="2200" u="none" cap="none" strike="noStrike">
              <a:solidFill>
                <a:srgbClr val="000000"/>
              </a:solidFill>
              <a:latin typeface="Arial"/>
              <a:ea typeface="Arial"/>
              <a:cs typeface="Arial"/>
              <a:sym typeface="Arial"/>
            </a:endParaRPr>
          </a:p>
          <a:p>
            <a:pPr indent="-368300" lvl="0" marL="4572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Simulation approach helps account for:</a:t>
            </a:r>
            <a:endParaRPr sz="2200">
              <a:solidFill>
                <a:srgbClr val="000000"/>
              </a:solidFill>
              <a:latin typeface="Arial"/>
              <a:ea typeface="Arial"/>
              <a:cs typeface="Arial"/>
              <a:sym typeface="Arial"/>
            </a:endParaRPr>
          </a:p>
          <a:p>
            <a:pPr indent="-368300" lvl="1" marL="9144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Random Effects</a:t>
            </a:r>
            <a:endParaRPr sz="2200">
              <a:solidFill>
                <a:srgbClr val="000000"/>
              </a:solidFill>
              <a:latin typeface="Arial"/>
              <a:ea typeface="Arial"/>
              <a:cs typeface="Arial"/>
              <a:sym typeface="Arial"/>
            </a:endParaRPr>
          </a:p>
          <a:p>
            <a:pPr indent="-368300" lvl="1" marL="9144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Overdispersion</a:t>
            </a:r>
            <a:endParaRPr sz="2200">
              <a:solidFill>
                <a:srgbClr val="000000"/>
              </a:solidFill>
              <a:latin typeface="Arial"/>
              <a:ea typeface="Arial"/>
              <a:cs typeface="Arial"/>
              <a:sym typeface="Arial"/>
            </a:endParaRPr>
          </a:p>
          <a:p>
            <a:pPr indent="-368300" lvl="1" marL="9144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Linear and non-linear response distributions</a:t>
            </a:r>
            <a:endParaRPr sz="2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Google Shape;289;p33"/>
          <p:cNvPicPr preferRelativeResize="0"/>
          <p:nvPr/>
        </p:nvPicPr>
        <p:blipFill rotWithShape="1">
          <a:blip r:embed="rId3">
            <a:alphaModFix/>
          </a:blip>
          <a:srcRect b="0" l="0" r="0" t="0"/>
          <a:stretch/>
        </p:blipFill>
        <p:spPr>
          <a:xfrm>
            <a:off x="1945675" y="1885074"/>
            <a:ext cx="4668600" cy="1390500"/>
          </a:xfrm>
          <a:prstGeom prst="rect">
            <a:avLst/>
          </a:prstGeom>
          <a:noFill/>
          <a:ln>
            <a:noFill/>
          </a:ln>
        </p:spPr>
      </p:pic>
      <p:sp>
        <p:nvSpPr>
          <p:cNvPr id="290" name="Google Shape;290;p33"/>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Average Treatment Effect Of Interest</a:t>
            </a:r>
            <a:endParaRPr/>
          </a:p>
        </p:txBody>
      </p:sp>
      <p:pic>
        <p:nvPicPr>
          <p:cNvPr id="291" name="Google Shape;291;p33"/>
          <p:cNvPicPr preferRelativeResize="0"/>
          <p:nvPr/>
        </p:nvPicPr>
        <p:blipFill rotWithShape="1">
          <a:blip r:embed="rId4">
            <a:alphaModFix/>
          </a:blip>
          <a:srcRect b="0" l="0" r="0" t="0"/>
          <a:stretch/>
        </p:blipFill>
        <p:spPr>
          <a:xfrm>
            <a:off x="152400" y="1215600"/>
            <a:ext cx="15863" cy="18800"/>
          </a:xfrm>
          <a:prstGeom prst="rect">
            <a:avLst/>
          </a:prstGeom>
          <a:noFill/>
          <a:ln>
            <a:noFill/>
          </a:ln>
        </p:spPr>
      </p:pic>
      <p:sp>
        <p:nvSpPr>
          <p:cNvPr id="292" name="Google Shape;292;p33"/>
          <p:cNvSpPr txBox="1"/>
          <p:nvPr/>
        </p:nvSpPr>
        <p:spPr>
          <a:xfrm>
            <a:off x="820050" y="3490125"/>
            <a:ext cx="7503900" cy="1308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Our average treatment effect is defined as the coefficient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(after_t * treatment) - the coefficient for after_t. This accounts for any natural changes or improvements in the control group due to potential changes in standard of care, or otherwise. Tak</a:t>
            </a:r>
            <a:r>
              <a:rPr lang="en-US"/>
              <a:t>ing</a:t>
            </a:r>
            <a:r>
              <a:rPr b="0" i="0" lang="en-US" sz="1400" u="none" cap="none" strike="noStrike">
                <a:solidFill>
                  <a:srgbClr val="000000"/>
                </a:solidFill>
                <a:latin typeface="Arial"/>
                <a:ea typeface="Arial"/>
                <a:cs typeface="Arial"/>
                <a:sym typeface="Arial"/>
              </a:rPr>
              <a:t> 1 minus this gives us the percentage decrease in </a:t>
            </a:r>
            <a:r>
              <a:rPr lang="en-US"/>
              <a:t>expected </a:t>
            </a:r>
            <a:r>
              <a:rPr b="0" i="0" lang="en-US" sz="1400" u="none" cap="none" strike="noStrike">
                <a:solidFill>
                  <a:srgbClr val="000000"/>
                </a:solidFill>
                <a:latin typeface="Arial"/>
                <a:ea typeface="Arial"/>
                <a:cs typeface="Arial"/>
                <a:sym typeface="Arial"/>
              </a:rPr>
              <a:t>epileptic seizure</a:t>
            </a:r>
            <a:r>
              <a:rPr lang="en-US"/>
              <a:t> counts (based on each patient’s random effects)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93" name="Google Shape;293;p33"/>
          <p:cNvCxnSpPr/>
          <p:nvPr/>
        </p:nvCxnSpPr>
        <p:spPr>
          <a:xfrm flipH="1" rot="10800000">
            <a:off x="3995725" y="2787825"/>
            <a:ext cx="19500" cy="702300"/>
          </a:xfrm>
          <a:prstGeom prst="straightConnector1">
            <a:avLst/>
          </a:prstGeom>
          <a:noFill/>
          <a:ln cap="flat" cmpd="sng" w="19050">
            <a:solidFill>
              <a:srgbClr val="FF0000"/>
            </a:solidFill>
            <a:prstDash val="solid"/>
            <a:round/>
            <a:headEnd len="sm" w="sm" type="none"/>
            <a:tailEnd len="med" w="med" type="triangle"/>
          </a:ln>
        </p:spPr>
      </p:cxnSp>
      <p:sp>
        <p:nvSpPr>
          <p:cNvPr id="294" name="Google Shape;294;p33"/>
          <p:cNvSpPr txBox="1"/>
          <p:nvPr/>
        </p:nvSpPr>
        <p:spPr>
          <a:xfrm>
            <a:off x="2141650" y="2580400"/>
            <a:ext cx="3532800" cy="207300"/>
          </a:xfrm>
          <a:prstGeom prst="rect">
            <a:avLst/>
          </a:prstGeom>
          <a:noFill/>
          <a:ln cap="flat" cmpd="sng" w="19050">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34"/>
          <p:cNvPicPr preferRelativeResize="0"/>
          <p:nvPr/>
        </p:nvPicPr>
        <p:blipFill rotWithShape="1">
          <a:blip r:embed="rId3">
            <a:alphaModFix/>
          </a:blip>
          <a:srcRect b="0" l="0" r="0" t="0"/>
          <a:stretch/>
        </p:blipFill>
        <p:spPr>
          <a:xfrm>
            <a:off x="2107350" y="2387324"/>
            <a:ext cx="4668600" cy="1390500"/>
          </a:xfrm>
          <a:prstGeom prst="rect">
            <a:avLst/>
          </a:prstGeom>
          <a:noFill/>
          <a:ln>
            <a:noFill/>
          </a:ln>
        </p:spPr>
      </p:pic>
      <p:sp>
        <p:nvSpPr>
          <p:cNvPr id="301" name="Google Shape;301;p34"/>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Non-Parametric Bootstrap Confidence Intervals For Poisson Distributed Data</a:t>
            </a:r>
            <a:endParaRPr/>
          </a:p>
        </p:txBody>
      </p:sp>
      <p:pic>
        <p:nvPicPr>
          <p:cNvPr id="302" name="Google Shape;302;p34"/>
          <p:cNvPicPr preferRelativeResize="0"/>
          <p:nvPr/>
        </p:nvPicPr>
        <p:blipFill rotWithShape="1">
          <a:blip r:embed="rId4">
            <a:alphaModFix/>
          </a:blip>
          <a:srcRect b="0" l="0" r="0" t="0"/>
          <a:stretch/>
        </p:blipFill>
        <p:spPr>
          <a:xfrm>
            <a:off x="152400" y="1215600"/>
            <a:ext cx="15863" cy="18800"/>
          </a:xfrm>
          <a:prstGeom prst="rect">
            <a:avLst/>
          </a:prstGeom>
          <a:noFill/>
          <a:ln>
            <a:noFill/>
          </a:ln>
        </p:spPr>
      </p:pic>
      <p:sp>
        <p:nvSpPr>
          <p:cNvPr id="303" name="Google Shape;303;p34"/>
          <p:cNvSpPr txBox="1"/>
          <p:nvPr/>
        </p:nvSpPr>
        <p:spPr>
          <a:xfrm>
            <a:off x="981725" y="1291450"/>
            <a:ext cx="3371700" cy="7023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Sample with replacement from the simulated model </a:t>
            </a:r>
            <a:r>
              <a:rPr lang="en-US"/>
              <a:t>5</a:t>
            </a:r>
            <a:r>
              <a:rPr b="0" i="0" lang="en-US" sz="1400" u="none" cap="none" strike="noStrike">
                <a:solidFill>
                  <a:srgbClr val="000000"/>
                </a:solidFill>
                <a:latin typeface="Arial"/>
                <a:ea typeface="Arial"/>
                <a:cs typeface="Arial"/>
                <a:sym typeface="Arial"/>
              </a:rPr>
              <a:t>0 times to generate one confidence interval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04" name="Google Shape;304;p34"/>
          <p:cNvCxnSpPr/>
          <p:nvPr/>
        </p:nvCxnSpPr>
        <p:spPr>
          <a:xfrm>
            <a:off x="3060250" y="2011425"/>
            <a:ext cx="0" cy="459900"/>
          </a:xfrm>
          <a:prstGeom prst="straightConnector1">
            <a:avLst/>
          </a:prstGeom>
          <a:noFill/>
          <a:ln cap="flat" cmpd="sng" w="19050">
            <a:solidFill>
              <a:srgbClr val="FF0000"/>
            </a:solidFill>
            <a:prstDash val="solid"/>
            <a:round/>
            <a:headEnd len="sm" w="sm" type="none"/>
            <a:tailEnd len="med" w="med" type="triangle"/>
          </a:ln>
        </p:spPr>
      </p:cxnSp>
      <p:cxnSp>
        <p:nvCxnSpPr>
          <p:cNvPr id="305" name="Google Shape;305;p34"/>
          <p:cNvCxnSpPr/>
          <p:nvPr/>
        </p:nvCxnSpPr>
        <p:spPr>
          <a:xfrm>
            <a:off x="1537300" y="3160800"/>
            <a:ext cx="707100" cy="14400"/>
          </a:xfrm>
          <a:prstGeom prst="straightConnector1">
            <a:avLst/>
          </a:prstGeom>
          <a:noFill/>
          <a:ln cap="flat" cmpd="sng" w="19050">
            <a:solidFill>
              <a:srgbClr val="FF0000"/>
            </a:solidFill>
            <a:prstDash val="solid"/>
            <a:round/>
            <a:headEnd len="sm" w="sm" type="none"/>
            <a:tailEnd len="med" w="med" type="triangle"/>
          </a:ln>
        </p:spPr>
      </p:cxnSp>
      <p:cxnSp>
        <p:nvCxnSpPr>
          <p:cNvPr id="306" name="Google Shape;306;p34"/>
          <p:cNvCxnSpPr>
            <a:stCxn id="307" idx="3"/>
          </p:cNvCxnSpPr>
          <p:nvPr/>
        </p:nvCxnSpPr>
        <p:spPr>
          <a:xfrm rot="10800000">
            <a:off x="5683700" y="3160763"/>
            <a:ext cx="1476300" cy="7200"/>
          </a:xfrm>
          <a:prstGeom prst="straightConnector1">
            <a:avLst/>
          </a:prstGeom>
          <a:noFill/>
          <a:ln cap="flat" cmpd="sng" w="19050">
            <a:solidFill>
              <a:srgbClr val="FF0000"/>
            </a:solidFill>
            <a:prstDash val="solid"/>
            <a:round/>
            <a:headEnd len="sm" w="sm" type="none"/>
            <a:tailEnd len="med" w="med" type="triangle"/>
          </a:ln>
        </p:spPr>
      </p:cxnSp>
      <p:sp>
        <p:nvSpPr>
          <p:cNvPr id="308" name="Google Shape;308;p34"/>
          <p:cNvSpPr txBox="1"/>
          <p:nvPr/>
        </p:nvSpPr>
        <p:spPr>
          <a:xfrm>
            <a:off x="254500" y="2284400"/>
            <a:ext cx="1282800" cy="1611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 value(&lt;1) to calculate the</a:t>
            </a:r>
            <a:r>
              <a:rPr lang="en-US"/>
              <a:t> </a:t>
            </a:r>
            <a:r>
              <a:rPr b="0" i="0" lang="en-US" sz="1400" u="none" cap="none" strike="noStrike">
                <a:solidFill>
                  <a:srgbClr val="000000"/>
                </a:solidFill>
                <a:latin typeface="Arial"/>
                <a:ea typeface="Arial"/>
                <a:cs typeface="Arial"/>
                <a:sym typeface="Arial"/>
              </a:rPr>
              <a:t>percentage decrease in expected  convulsions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7" name="Google Shape;307;p34"/>
          <p:cNvSpPr txBox="1"/>
          <p:nvPr/>
        </p:nvSpPr>
        <p:spPr>
          <a:xfrm flipH="1">
            <a:off x="7160000" y="2938013"/>
            <a:ext cx="1888500" cy="459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Coefficient for after_t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09" name="Google Shape;309;p34"/>
          <p:cNvCxnSpPr/>
          <p:nvPr/>
        </p:nvCxnSpPr>
        <p:spPr>
          <a:xfrm flipH="1" rot="10800000">
            <a:off x="1532350" y="3326150"/>
            <a:ext cx="1188000" cy="843300"/>
          </a:xfrm>
          <a:prstGeom prst="straightConnector1">
            <a:avLst/>
          </a:prstGeom>
          <a:noFill/>
          <a:ln cap="flat" cmpd="sng" w="19050">
            <a:solidFill>
              <a:srgbClr val="FF0000"/>
            </a:solidFill>
            <a:prstDash val="solid"/>
            <a:round/>
            <a:headEnd len="sm" w="sm" type="none"/>
            <a:tailEnd len="med" w="med" type="triangle"/>
          </a:ln>
        </p:spPr>
      </p:cxnSp>
      <p:sp>
        <p:nvSpPr>
          <p:cNvPr id="310" name="Google Shape;310;p34"/>
          <p:cNvSpPr txBox="1"/>
          <p:nvPr/>
        </p:nvSpPr>
        <p:spPr>
          <a:xfrm>
            <a:off x="254500" y="4085550"/>
            <a:ext cx="1282800" cy="986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Exponentiate coefficients (Poisson link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1" name="Google Shape;311;p34"/>
          <p:cNvSpPr txBox="1"/>
          <p:nvPr/>
        </p:nvSpPr>
        <p:spPr>
          <a:xfrm>
            <a:off x="2887800" y="3992375"/>
            <a:ext cx="1282800" cy="8301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Coefficient for after_t * treatment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12" name="Google Shape;312;p34"/>
          <p:cNvCxnSpPr>
            <a:stCxn id="311" idx="0"/>
          </p:cNvCxnSpPr>
          <p:nvPr/>
        </p:nvCxnSpPr>
        <p:spPr>
          <a:xfrm flipH="1" rot="10800000">
            <a:off x="3529200" y="3290075"/>
            <a:ext cx="19500" cy="702300"/>
          </a:xfrm>
          <a:prstGeom prst="straightConnector1">
            <a:avLst/>
          </a:prstGeom>
          <a:noFill/>
          <a:ln cap="flat" cmpd="sng" w="19050">
            <a:solidFill>
              <a:srgbClr val="FF0000"/>
            </a:solidFill>
            <a:prstDash val="solid"/>
            <a:round/>
            <a:headEnd len="sm" w="sm" type="none"/>
            <a:tailEnd len="med" w="med" type="triangle"/>
          </a:ln>
        </p:spPr>
      </p:cxnSp>
      <p:cxnSp>
        <p:nvCxnSpPr>
          <p:cNvPr id="313" name="Google Shape;313;p34"/>
          <p:cNvCxnSpPr/>
          <p:nvPr/>
        </p:nvCxnSpPr>
        <p:spPr>
          <a:xfrm flipH="1">
            <a:off x="5375325" y="2162400"/>
            <a:ext cx="731400" cy="784500"/>
          </a:xfrm>
          <a:prstGeom prst="straightConnector1">
            <a:avLst/>
          </a:prstGeom>
          <a:noFill/>
          <a:ln cap="flat" cmpd="sng" w="19050">
            <a:solidFill>
              <a:srgbClr val="FF0000"/>
            </a:solidFill>
            <a:prstDash val="solid"/>
            <a:round/>
            <a:headEnd len="sm" w="sm" type="none"/>
            <a:tailEnd len="med" w="med" type="triangle"/>
          </a:ln>
        </p:spPr>
      </p:cxnSp>
      <p:sp>
        <p:nvSpPr>
          <p:cNvPr id="314" name="Google Shape;314;p34"/>
          <p:cNvSpPr txBox="1"/>
          <p:nvPr/>
        </p:nvSpPr>
        <p:spPr>
          <a:xfrm flipH="1">
            <a:off x="5683775" y="1626771"/>
            <a:ext cx="2565300" cy="5460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Resample and fit model each iteration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35"/>
          <p:cNvPicPr preferRelativeResize="0"/>
          <p:nvPr/>
        </p:nvPicPr>
        <p:blipFill rotWithShape="1">
          <a:blip r:embed="rId3">
            <a:alphaModFix/>
          </a:blip>
          <a:srcRect b="0" l="0" r="0" t="0"/>
          <a:stretch/>
        </p:blipFill>
        <p:spPr>
          <a:xfrm>
            <a:off x="2107350" y="2387324"/>
            <a:ext cx="4668600" cy="1390500"/>
          </a:xfrm>
          <a:prstGeom prst="rect">
            <a:avLst/>
          </a:prstGeom>
          <a:noFill/>
          <a:ln>
            <a:noFill/>
          </a:ln>
        </p:spPr>
      </p:pic>
      <p:sp>
        <p:nvSpPr>
          <p:cNvPr id="321" name="Google Shape;321;p35"/>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Non-Parametric Bootstrap Confidence Intervals For Poisson Distributed Data</a:t>
            </a:r>
            <a:endParaRPr/>
          </a:p>
        </p:txBody>
      </p:sp>
      <p:pic>
        <p:nvPicPr>
          <p:cNvPr id="322" name="Google Shape;322;p35"/>
          <p:cNvPicPr preferRelativeResize="0"/>
          <p:nvPr/>
        </p:nvPicPr>
        <p:blipFill rotWithShape="1">
          <a:blip r:embed="rId4">
            <a:alphaModFix/>
          </a:blip>
          <a:srcRect b="0" l="0" r="0" t="0"/>
          <a:stretch/>
        </p:blipFill>
        <p:spPr>
          <a:xfrm>
            <a:off x="152400" y="1215600"/>
            <a:ext cx="15863" cy="18800"/>
          </a:xfrm>
          <a:prstGeom prst="rect">
            <a:avLst/>
          </a:prstGeom>
          <a:noFill/>
          <a:ln>
            <a:noFill/>
          </a:ln>
        </p:spPr>
      </p:pic>
      <p:cxnSp>
        <p:nvCxnSpPr>
          <p:cNvPr id="323" name="Google Shape;323;p35"/>
          <p:cNvCxnSpPr>
            <a:endCxn id="320" idx="2"/>
          </p:cNvCxnSpPr>
          <p:nvPr/>
        </p:nvCxnSpPr>
        <p:spPr>
          <a:xfrm rot="10800000">
            <a:off x="4441650" y="3777824"/>
            <a:ext cx="871200" cy="345600"/>
          </a:xfrm>
          <a:prstGeom prst="straightConnector1">
            <a:avLst/>
          </a:prstGeom>
          <a:noFill/>
          <a:ln cap="flat" cmpd="sng" w="19050">
            <a:solidFill>
              <a:srgbClr val="FF0000"/>
            </a:solidFill>
            <a:prstDash val="solid"/>
            <a:round/>
            <a:headEnd len="sm" w="sm" type="none"/>
            <a:tailEnd len="med" w="med" type="triangle"/>
          </a:ln>
        </p:spPr>
      </p:cxnSp>
      <p:sp>
        <p:nvSpPr>
          <p:cNvPr id="324" name="Google Shape;324;p35"/>
          <p:cNvSpPr txBox="1"/>
          <p:nvPr/>
        </p:nvSpPr>
        <p:spPr>
          <a:xfrm>
            <a:off x="3384525" y="4123550"/>
            <a:ext cx="4612800" cy="654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Compute 2.5th and 97.5th percentiles based on boot.est estimates to form a 95% confidence interval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325" name="Google Shape;325;p35"/>
          <p:cNvPicPr preferRelativeResize="0"/>
          <p:nvPr/>
        </p:nvPicPr>
        <p:blipFill rotWithShape="1">
          <a:blip r:embed="rId5">
            <a:alphaModFix/>
          </a:blip>
          <a:srcRect b="0" l="0" r="0" t="0"/>
          <a:stretch/>
        </p:blipFill>
        <p:spPr>
          <a:xfrm>
            <a:off x="785450" y="2077675"/>
            <a:ext cx="733425" cy="2009775"/>
          </a:xfrm>
          <a:prstGeom prst="rect">
            <a:avLst/>
          </a:prstGeom>
          <a:noFill/>
          <a:ln cap="flat" cmpd="sng" w="9525">
            <a:solidFill>
              <a:srgbClr val="073763"/>
            </a:solidFill>
            <a:prstDash val="solid"/>
            <a:round/>
            <a:headEnd len="sm" w="sm" type="none"/>
            <a:tailEnd len="sm" w="sm" type="none"/>
          </a:ln>
        </p:spPr>
      </p:pic>
      <p:pic>
        <p:nvPicPr>
          <p:cNvPr id="326" name="Google Shape;326;p35"/>
          <p:cNvPicPr preferRelativeResize="0"/>
          <p:nvPr/>
        </p:nvPicPr>
        <p:blipFill rotWithShape="1">
          <a:blip r:embed="rId6">
            <a:alphaModFix/>
          </a:blip>
          <a:srcRect b="0" l="0" r="0" t="0"/>
          <a:stretch/>
        </p:blipFill>
        <p:spPr>
          <a:xfrm>
            <a:off x="1871413" y="4163938"/>
            <a:ext cx="1000125" cy="771525"/>
          </a:xfrm>
          <a:prstGeom prst="rect">
            <a:avLst/>
          </a:prstGeom>
          <a:noFill/>
          <a:ln cap="flat" cmpd="sng" w="9525">
            <a:solidFill>
              <a:srgbClr val="073763"/>
            </a:solidFill>
            <a:prstDash val="solid"/>
            <a:round/>
            <a:headEnd len="sm" w="sm" type="none"/>
            <a:tailEnd len="sm" w="sm" type="none"/>
          </a:ln>
        </p:spPr>
      </p:pic>
      <p:cxnSp>
        <p:nvCxnSpPr>
          <p:cNvPr id="327" name="Google Shape;327;p35"/>
          <p:cNvCxnSpPr/>
          <p:nvPr/>
        </p:nvCxnSpPr>
        <p:spPr>
          <a:xfrm flipH="1" rot="10800000">
            <a:off x="1518875" y="2709450"/>
            <a:ext cx="666900" cy="600"/>
          </a:xfrm>
          <a:prstGeom prst="straightConnector1">
            <a:avLst/>
          </a:prstGeom>
          <a:noFill/>
          <a:ln cap="flat" cmpd="sng" w="19050">
            <a:solidFill>
              <a:srgbClr val="FF0000"/>
            </a:solidFill>
            <a:prstDash val="solid"/>
            <a:round/>
            <a:headEnd len="sm" w="sm" type="none"/>
            <a:tailEnd len="med" w="med" type="triangle"/>
          </a:ln>
        </p:spPr>
      </p:cxnSp>
      <p:sp>
        <p:nvSpPr>
          <p:cNvPr id="328" name="Google Shape;328;p35"/>
          <p:cNvSpPr txBox="1"/>
          <p:nvPr/>
        </p:nvSpPr>
        <p:spPr>
          <a:xfrm>
            <a:off x="78450" y="1521413"/>
            <a:ext cx="2565300" cy="407700"/>
          </a:xfrm>
          <a:prstGeom prst="rect">
            <a:avLst/>
          </a:prstGeom>
          <a:noFill/>
          <a:ln cap="flat" cmpd="sng" w="9525">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boot.est outputs 50 estimates</a:t>
            </a:r>
            <a:endParaRPr b="0" i="0" sz="1400" u="none" cap="none" strike="noStrike">
              <a:solidFill>
                <a:srgbClr val="000000"/>
              </a:solidFill>
              <a:latin typeface="Arial"/>
              <a:ea typeface="Arial"/>
              <a:cs typeface="Arial"/>
              <a:sym typeface="Arial"/>
            </a:endParaRPr>
          </a:p>
        </p:txBody>
      </p:sp>
      <p:cxnSp>
        <p:nvCxnSpPr>
          <p:cNvPr id="329" name="Google Shape;329;p35"/>
          <p:cNvCxnSpPr/>
          <p:nvPr/>
        </p:nvCxnSpPr>
        <p:spPr>
          <a:xfrm rot="10800000">
            <a:off x="2367138" y="3827350"/>
            <a:ext cx="2700" cy="3366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6"/>
          <p:cNvPicPr preferRelativeResize="0"/>
          <p:nvPr/>
        </p:nvPicPr>
        <p:blipFill rotWithShape="1">
          <a:blip r:embed="rId3">
            <a:alphaModFix/>
          </a:blip>
          <a:srcRect b="0" l="0" r="0" t="0"/>
          <a:stretch/>
        </p:blipFill>
        <p:spPr>
          <a:xfrm>
            <a:off x="2181525" y="1215600"/>
            <a:ext cx="5811462" cy="3775500"/>
          </a:xfrm>
          <a:prstGeom prst="rect">
            <a:avLst/>
          </a:prstGeom>
          <a:noFill/>
          <a:ln>
            <a:noFill/>
          </a:ln>
        </p:spPr>
      </p:pic>
      <p:sp>
        <p:nvSpPr>
          <p:cNvPr id="336" name="Google Shape;336;p36"/>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Simulate 50 Bootstrapped </a:t>
            </a:r>
            <a:endParaRPr/>
          </a:p>
          <a:p>
            <a:pPr indent="0" lvl="0" marL="0" rtl="0" algn="l">
              <a:lnSpc>
                <a:spcPct val="100000"/>
              </a:lnSpc>
              <a:spcBef>
                <a:spcPts val="0"/>
              </a:spcBef>
              <a:spcAft>
                <a:spcPts val="0"/>
              </a:spcAft>
              <a:buClr>
                <a:schemeClr val="lt1"/>
              </a:buClr>
              <a:buSzPts val="3200"/>
              <a:buFont typeface="Roboto"/>
              <a:buNone/>
            </a:pPr>
            <a:r>
              <a:rPr lang="en-US"/>
              <a:t>Confidence Intervals</a:t>
            </a:r>
            <a:endParaRPr/>
          </a:p>
        </p:txBody>
      </p:sp>
      <p:pic>
        <p:nvPicPr>
          <p:cNvPr id="337" name="Google Shape;337;p36"/>
          <p:cNvPicPr preferRelativeResize="0"/>
          <p:nvPr/>
        </p:nvPicPr>
        <p:blipFill rotWithShape="1">
          <a:blip r:embed="rId4">
            <a:alphaModFix/>
          </a:blip>
          <a:srcRect b="0" l="0" r="0" t="0"/>
          <a:stretch/>
        </p:blipFill>
        <p:spPr>
          <a:xfrm>
            <a:off x="152400" y="1215600"/>
            <a:ext cx="15863" cy="18800"/>
          </a:xfrm>
          <a:prstGeom prst="rect">
            <a:avLst/>
          </a:prstGeom>
          <a:noFill/>
          <a:ln>
            <a:noFill/>
          </a:ln>
        </p:spPr>
      </p:pic>
      <p:cxnSp>
        <p:nvCxnSpPr>
          <p:cNvPr id="338" name="Google Shape;338;p36"/>
          <p:cNvCxnSpPr/>
          <p:nvPr/>
        </p:nvCxnSpPr>
        <p:spPr>
          <a:xfrm>
            <a:off x="1760975" y="3554325"/>
            <a:ext cx="506700" cy="7500"/>
          </a:xfrm>
          <a:prstGeom prst="straightConnector1">
            <a:avLst/>
          </a:prstGeom>
          <a:noFill/>
          <a:ln cap="flat" cmpd="sng" w="19050">
            <a:solidFill>
              <a:srgbClr val="FF0000"/>
            </a:solidFill>
            <a:prstDash val="solid"/>
            <a:round/>
            <a:headEnd len="sm" w="sm" type="none"/>
            <a:tailEnd len="med" w="med" type="triangle"/>
          </a:ln>
        </p:spPr>
      </p:cxnSp>
      <p:cxnSp>
        <p:nvCxnSpPr>
          <p:cNvPr id="339" name="Google Shape;339;p36"/>
          <p:cNvCxnSpPr/>
          <p:nvPr/>
        </p:nvCxnSpPr>
        <p:spPr>
          <a:xfrm>
            <a:off x="1747675" y="4236475"/>
            <a:ext cx="433800" cy="649500"/>
          </a:xfrm>
          <a:prstGeom prst="straightConnector1">
            <a:avLst/>
          </a:prstGeom>
          <a:noFill/>
          <a:ln cap="flat" cmpd="sng" w="19050">
            <a:solidFill>
              <a:srgbClr val="FF0000"/>
            </a:solidFill>
            <a:prstDash val="solid"/>
            <a:round/>
            <a:headEnd len="sm" w="sm" type="none"/>
            <a:tailEnd len="med" w="med" type="triangle"/>
          </a:ln>
        </p:spPr>
      </p:cxnSp>
      <p:sp>
        <p:nvSpPr>
          <p:cNvPr id="340" name="Google Shape;340;p36"/>
          <p:cNvSpPr txBox="1"/>
          <p:nvPr/>
        </p:nvSpPr>
        <p:spPr>
          <a:xfrm>
            <a:off x="168275" y="3010875"/>
            <a:ext cx="1592700" cy="12366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Each of the 50 confidence intervals are estimated through 50 rounds of bootstrap estimating</a:t>
            </a:r>
            <a:endParaRPr b="0" i="0" sz="1200" u="none" cap="none" strike="noStrike">
              <a:solidFill>
                <a:srgbClr val="000000"/>
              </a:solidFill>
              <a:latin typeface="Arial"/>
              <a:ea typeface="Arial"/>
              <a:cs typeface="Arial"/>
              <a:sym typeface="Arial"/>
            </a:endParaRPr>
          </a:p>
        </p:txBody>
      </p:sp>
      <p:cxnSp>
        <p:nvCxnSpPr>
          <p:cNvPr id="341" name="Google Shape;341;p36"/>
          <p:cNvCxnSpPr/>
          <p:nvPr/>
        </p:nvCxnSpPr>
        <p:spPr>
          <a:xfrm flipH="1" rot="10800000">
            <a:off x="1769800" y="2190200"/>
            <a:ext cx="442500" cy="8406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Make Decision (for each simulation): </a:t>
            </a:r>
            <a:endParaRPr/>
          </a:p>
          <a:p>
            <a:pPr indent="0" lvl="0" marL="0" rtl="0" algn="l">
              <a:lnSpc>
                <a:spcPct val="100000"/>
              </a:lnSpc>
              <a:spcBef>
                <a:spcPts val="0"/>
              </a:spcBef>
              <a:spcAft>
                <a:spcPts val="0"/>
              </a:spcAft>
              <a:buClr>
                <a:schemeClr val="lt1"/>
              </a:buClr>
              <a:buSzPts val="3200"/>
              <a:buFont typeface="Roboto"/>
              <a:buNone/>
            </a:pPr>
            <a:r>
              <a:rPr lang="en-US"/>
              <a:t>Reject Or Fail To Reject H0</a:t>
            </a:r>
            <a:endParaRPr/>
          </a:p>
        </p:txBody>
      </p:sp>
      <p:pic>
        <p:nvPicPr>
          <p:cNvPr id="348" name="Google Shape;348;p37"/>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pic>
        <p:nvPicPr>
          <p:cNvPr id="349" name="Google Shape;349;p37"/>
          <p:cNvPicPr preferRelativeResize="0"/>
          <p:nvPr/>
        </p:nvPicPr>
        <p:blipFill rotWithShape="1">
          <a:blip r:embed="rId4">
            <a:alphaModFix/>
          </a:blip>
          <a:srcRect b="0" l="0" r="0" t="0"/>
          <a:stretch/>
        </p:blipFill>
        <p:spPr>
          <a:xfrm>
            <a:off x="1528713" y="2338388"/>
            <a:ext cx="5276850" cy="466725"/>
          </a:xfrm>
          <a:prstGeom prst="rect">
            <a:avLst/>
          </a:prstGeom>
          <a:noFill/>
          <a:ln>
            <a:noFill/>
          </a:ln>
        </p:spPr>
      </p:pic>
      <p:cxnSp>
        <p:nvCxnSpPr>
          <p:cNvPr id="350" name="Google Shape;350;p37"/>
          <p:cNvCxnSpPr/>
          <p:nvPr/>
        </p:nvCxnSpPr>
        <p:spPr>
          <a:xfrm rot="10800000">
            <a:off x="4366238" y="2805113"/>
            <a:ext cx="203100" cy="486000"/>
          </a:xfrm>
          <a:prstGeom prst="straightConnector1">
            <a:avLst/>
          </a:prstGeom>
          <a:noFill/>
          <a:ln cap="flat" cmpd="sng" w="19050">
            <a:solidFill>
              <a:srgbClr val="FF0000"/>
            </a:solidFill>
            <a:prstDash val="solid"/>
            <a:round/>
            <a:headEnd len="sm" w="sm" type="none"/>
            <a:tailEnd len="med" w="med" type="triangle"/>
          </a:ln>
        </p:spPr>
      </p:cxnSp>
      <p:cxnSp>
        <p:nvCxnSpPr>
          <p:cNvPr id="351" name="Google Shape;351;p37"/>
          <p:cNvCxnSpPr/>
          <p:nvPr/>
        </p:nvCxnSpPr>
        <p:spPr>
          <a:xfrm flipH="1" rot="10800000">
            <a:off x="4569338" y="2831663"/>
            <a:ext cx="198000" cy="444900"/>
          </a:xfrm>
          <a:prstGeom prst="straightConnector1">
            <a:avLst/>
          </a:prstGeom>
          <a:noFill/>
          <a:ln cap="flat" cmpd="sng" w="19050">
            <a:solidFill>
              <a:srgbClr val="FF0000"/>
            </a:solidFill>
            <a:prstDash val="solid"/>
            <a:round/>
            <a:headEnd len="sm" w="sm" type="none"/>
            <a:tailEnd len="med" w="med" type="triangle"/>
          </a:ln>
        </p:spPr>
      </p:cxnSp>
      <p:sp>
        <p:nvSpPr>
          <p:cNvPr id="352" name="Google Shape;352;p37"/>
          <p:cNvSpPr txBox="1"/>
          <p:nvPr/>
        </p:nvSpPr>
        <p:spPr>
          <a:xfrm>
            <a:off x="2592000" y="3303125"/>
            <a:ext cx="3960000" cy="6636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Delta- Note: This is based on our original dataset, and the ability to see an effect size</a:t>
            </a:r>
            <a:endParaRPr b="0" i="0" sz="1400" u="none" cap="none" strike="noStrike">
              <a:solidFill>
                <a:srgbClr val="000000"/>
              </a:solidFill>
              <a:latin typeface="Arial"/>
              <a:ea typeface="Arial"/>
              <a:cs typeface="Arial"/>
              <a:sym typeface="Arial"/>
            </a:endParaRPr>
          </a:p>
        </p:txBody>
      </p:sp>
      <p:sp>
        <p:nvSpPr>
          <p:cNvPr id="353" name="Google Shape;353;p37"/>
          <p:cNvSpPr txBox="1"/>
          <p:nvPr/>
        </p:nvSpPr>
        <p:spPr>
          <a:xfrm>
            <a:off x="265475" y="4678925"/>
            <a:ext cx="88785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If a different delta is desired and cannot be seen based on current data, the original dataset must be altered</a:t>
            </a:r>
            <a:endParaRPr b="0" i="0" sz="1400" u="none" cap="none" strike="noStrike">
              <a:solidFill>
                <a:srgbClr val="000000"/>
              </a:solidFill>
              <a:latin typeface="Arial"/>
              <a:ea typeface="Arial"/>
              <a:cs typeface="Arial"/>
              <a:sym typeface="Arial"/>
            </a:endParaRPr>
          </a:p>
        </p:txBody>
      </p:sp>
      <p:cxnSp>
        <p:nvCxnSpPr>
          <p:cNvPr id="354" name="Google Shape;354;p37"/>
          <p:cNvCxnSpPr>
            <a:stCxn id="355" idx="1"/>
          </p:cNvCxnSpPr>
          <p:nvPr/>
        </p:nvCxnSpPr>
        <p:spPr>
          <a:xfrm rot="10800000">
            <a:off x="6581550" y="2776325"/>
            <a:ext cx="331800" cy="560700"/>
          </a:xfrm>
          <a:prstGeom prst="straightConnector1">
            <a:avLst/>
          </a:prstGeom>
          <a:noFill/>
          <a:ln cap="flat" cmpd="sng" w="19050">
            <a:solidFill>
              <a:srgbClr val="FF0000"/>
            </a:solidFill>
            <a:prstDash val="solid"/>
            <a:round/>
            <a:headEnd len="sm" w="sm" type="none"/>
            <a:tailEnd len="med" w="med" type="triangle"/>
          </a:ln>
        </p:spPr>
      </p:cxnSp>
      <p:sp>
        <p:nvSpPr>
          <p:cNvPr id="355" name="Google Shape;355;p37"/>
          <p:cNvSpPr txBox="1"/>
          <p:nvPr/>
        </p:nvSpPr>
        <p:spPr>
          <a:xfrm>
            <a:off x="6913350" y="2707325"/>
            <a:ext cx="2075700" cy="1259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If desired effect size is in between the confidence interval bounds, fail to reject, otherwise, reject</a:t>
            </a:r>
            <a:endParaRPr b="0" i="0" sz="1400" u="none" cap="none" strike="noStrike">
              <a:solidFill>
                <a:srgbClr val="000000"/>
              </a:solidFill>
              <a:latin typeface="Arial"/>
              <a:ea typeface="Arial"/>
              <a:cs typeface="Arial"/>
              <a:sym typeface="Arial"/>
            </a:endParaRPr>
          </a:p>
        </p:txBody>
      </p:sp>
      <p:cxnSp>
        <p:nvCxnSpPr>
          <p:cNvPr id="356" name="Google Shape;356;p37"/>
          <p:cNvCxnSpPr>
            <a:stCxn id="357" idx="0"/>
          </p:cNvCxnSpPr>
          <p:nvPr/>
        </p:nvCxnSpPr>
        <p:spPr>
          <a:xfrm flipH="1" rot="10800000">
            <a:off x="1248000" y="2769425"/>
            <a:ext cx="604500" cy="594000"/>
          </a:xfrm>
          <a:prstGeom prst="straightConnector1">
            <a:avLst/>
          </a:prstGeom>
          <a:noFill/>
          <a:ln cap="flat" cmpd="sng" w="19050">
            <a:solidFill>
              <a:srgbClr val="FF0000"/>
            </a:solidFill>
            <a:prstDash val="solid"/>
            <a:round/>
            <a:headEnd len="sm" w="sm" type="none"/>
            <a:tailEnd len="med" w="med" type="triangle"/>
          </a:ln>
        </p:spPr>
      </p:cxnSp>
      <p:sp>
        <p:nvSpPr>
          <p:cNvPr id="357" name="Google Shape;357;p37"/>
          <p:cNvSpPr txBox="1"/>
          <p:nvPr/>
        </p:nvSpPr>
        <p:spPr>
          <a:xfrm>
            <a:off x="265350" y="3363425"/>
            <a:ext cx="1965300" cy="560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Outputs a vector of 0 and 1 decisions</a:t>
            </a:r>
            <a:endParaRPr b="0" i="0" sz="1400" u="none" cap="none" strike="noStrike">
              <a:solidFill>
                <a:srgbClr val="000000"/>
              </a:solidFill>
              <a:latin typeface="Arial"/>
              <a:ea typeface="Arial"/>
              <a:cs typeface="Arial"/>
              <a:sym typeface="Arial"/>
            </a:endParaRPr>
          </a:p>
        </p:txBody>
      </p:sp>
      <p:sp>
        <p:nvSpPr>
          <p:cNvPr id="358" name="Google Shape;358;p37"/>
          <p:cNvSpPr txBox="1"/>
          <p:nvPr/>
        </p:nvSpPr>
        <p:spPr>
          <a:xfrm>
            <a:off x="1955550" y="1378200"/>
            <a:ext cx="4423200" cy="789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Take the output from our sim.pval function that runs all of the modeling and bootstrapping, which output a matrix of 95% confidence intervals</a:t>
            </a:r>
            <a:endParaRPr b="0" i="0" sz="1400" u="none" cap="none" strike="noStrike">
              <a:solidFill>
                <a:srgbClr val="000000"/>
              </a:solidFill>
              <a:latin typeface="Arial"/>
              <a:ea typeface="Arial"/>
              <a:cs typeface="Arial"/>
              <a:sym typeface="Arial"/>
            </a:endParaRPr>
          </a:p>
        </p:txBody>
      </p:sp>
      <p:cxnSp>
        <p:nvCxnSpPr>
          <p:cNvPr id="359" name="Google Shape;359;p37"/>
          <p:cNvCxnSpPr/>
          <p:nvPr/>
        </p:nvCxnSpPr>
        <p:spPr>
          <a:xfrm flipH="1">
            <a:off x="3417850" y="2179075"/>
            <a:ext cx="22200" cy="411600"/>
          </a:xfrm>
          <a:prstGeom prst="straightConnector1">
            <a:avLst/>
          </a:prstGeom>
          <a:noFill/>
          <a:ln cap="flat" cmpd="sng" w="19050">
            <a:solidFill>
              <a:srgbClr val="FF0000"/>
            </a:solidFill>
            <a:prstDash val="solid"/>
            <a:round/>
            <a:headEnd len="sm" w="sm" type="none"/>
            <a:tailEnd len="med" w="med" type="triangle"/>
          </a:ln>
        </p:spPr>
      </p:cxnSp>
      <p:cxnSp>
        <p:nvCxnSpPr>
          <p:cNvPr id="360" name="Google Shape;360;p37"/>
          <p:cNvCxnSpPr/>
          <p:nvPr/>
        </p:nvCxnSpPr>
        <p:spPr>
          <a:xfrm flipH="1">
            <a:off x="5163075" y="2168100"/>
            <a:ext cx="22200" cy="4116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Calculate Power</a:t>
            </a:r>
            <a:endParaRPr/>
          </a:p>
        </p:txBody>
      </p:sp>
      <p:pic>
        <p:nvPicPr>
          <p:cNvPr id="367" name="Google Shape;367;p38"/>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pic>
        <p:nvPicPr>
          <p:cNvPr id="368" name="Google Shape;368;p38"/>
          <p:cNvPicPr preferRelativeResize="0"/>
          <p:nvPr/>
        </p:nvPicPr>
        <p:blipFill rotWithShape="1">
          <a:blip r:embed="rId4">
            <a:alphaModFix/>
          </a:blip>
          <a:srcRect b="0" l="0" r="0" t="0"/>
          <a:stretch/>
        </p:blipFill>
        <p:spPr>
          <a:xfrm>
            <a:off x="2271700" y="2271713"/>
            <a:ext cx="4600575" cy="600075"/>
          </a:xfrm>
          <a:prstGeom prst="rect">
            <a:avLst/>
          </a:prstGeom>
          <a:noFill/>
          <a:ln>
            <a:noFill/>
          </a:ln>
        </p:spPr>
      </p:pic>
      <p:cxnSp>
        <p:nvCxnSpPr>
          <p:cNvPr id="369" name="Google Shape;369;p38"/>
          <p:cNvCxnSpPr/>
          <p:nvPr/>
        </p:nvCxnSpPr>
        <p:spPr>
          <a:xfrm rot="10800000">
            <a:off x="3329400" y="2687825"/>
            <a:ext cx="11100" cy="619500"/>
          </a:xfrm>
          <a:prstGeom prst="straightConnector1">
            <a:avLst/>
          </a:prstGeom>
          <a:noFill/>
          <a:ln cap="flat" cmpd="sng" w="19050">
            <a:solidFill>
              <a:srgbClr val="FF0000"/>
            </a:solidFill>
            <a:prstDash val="solid"/>
            <a:round/>
            <a:headEnd len="sm" w="sm" type="none"/>
            <a:tailEnd len="med" w="med" type="triangle"/>
          </a:ln>
        </p:spPr>
      </p:cxnSp>
      <p:sp>
        <p:nvSpPr>
          <p:cNvPr id="370" name="Google Shape;370;p38"/>
          <p:cNvSpPr txBox="1"/>
          <p:nvPr/>
        </p:nvSpPr>
        <p:spPr>
          <a:xfrm>
            <a:off x="1762050" y="3307325"/>
            <a:ext cx="3145800" cy="431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Count of decisions that reject H0</a:t>
            </a:r>
            <a:endParaRPr b="0" i="0" sz="1400" u="none" cap="none" strike="noStrike">
              <a:solidFill>
                <a:srgbClr val="000000"/>
              </a:solidFill>
              <a:latin typeface="Arial"/>
              <a:ea typeface="Arial"/>
              <a:cs typeface="Arial"/>
              <a:sym typeface="Arial"/>
            </a:endParaRPr>
          </a:p>
        </p:txBody>
      </p:sp>
      <p:sp>
        <p:nvSpPr>
          <p:cNvPr id="371" name="Google Shape;371;p38"/>
          <p:cNvSpPr txBox="1"/>
          <p:nvPr/>
        </p:nvSpPr>
        <p:spPr>
          <a:xfrm>
            <a:off x="3329400" y="1451750"/>
            <a:ext cx="2116500" cy="4314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Count of total decisions</a:t>
            </a:r>
            <a:endParaRPr b="0" i="0" sz="1400" u="none" cap="none" strike="noStrike">
              <a:solidFill>
                <a:srgbClr val="000000"/>
              </a:solidFill>
              <a:latin typeface="Arial"/>
              <a:ea typeface="Arial"/>
              <a:cs typeface="Arial"/>
              <a:sym typeface="Arial"/>
            </a:endParaRPr>
          </a:p>
        </p:txBody>
      </p:sp>
      <p:cxnSp>
        <p:nvCxnSpPr>
          <p:cNvPr id="372" name="Google Shape;372;p38"/>
          <p:cNvCxnSpPr/>
          <p:nvPr/>
        </p:nvCxnSpPr>
        <p:spPr>
          <a:xfrm>
            <a:off x="4479825" y="1891475"/>
            <a:ext cx="8700" cy="556800"/>
          </a:xfrm>
          <a:prstGeom prst="straightConnector1">
            <a:avLst/>
          </a:prstGeom>
          <a:noFill/>
          <a:ln cap="flat" cmpd="sng" w="19050">
            <a:solidFill>
              <a:srgbClr val="FF0000"/>
            </a:solidFill>
            <a:prstDash val="solid"/>
            <a:round/>
            <a:headEnd len="sm" w="sm" type="none"/>
            <a:tailEnd len="med" w="med" type="triangle"/>
          </a:ln>
        </p:spPr>
      </p:cxnSp>
      <p:sp>
        <p:nvSpPr>
          <p:cNvPr id="373" name="Google Shape;373;p38"/>
          <p:cNvSpPr txBox="1"/>
          <p:nvPr/>
        </p:nvSpPr>
        <p:spPr>
          <a:xfrm>
            <a:off x="1177625" y="4343500"/>
            <a:ext cx="71697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With a Delta of 15% we can see our simulation is 76% powered.</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9"/>
          <p:cNvSpPr txBox="1"/>
          <p:nvPr>
            <p:ph type="title"/>
          </p:nvPr>
        </p:nvSpPr>
        <p:spPr>
          <a:xfrm>
            <a:off x="460950" y="0"/>
            <a:ext cx="82221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US"/>
              <a:t>Modifications For Rigid Code: 1 of 3</a:t>
            </a:r>
            <a:endParaRPr/>
          </a:p>
        </p:txBody>
      </p:sp>
      <p:sp>
        <p:nvSpPr>
          <p:cNvPr id="380" name="Google Shape;380;p39"/>
          <p:cNvSpPr txBox="1"/>
          <p:nvPr>
            <p:ph idx="1" type="body"/>
          </p:nvPr>
        </p:nvSpPr>
        <p:spPr>
          <a:xfrm>
            <a:off x="367350" y="3088600"/>
            <a:ext cx="8315700" cy="1650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US">
                <a:solidFill>
                  <a:srgbClr val="000000"/>
                </a:solidFill>
                <a:latin typeface="Arial"/>
                <a:ea typeface="Arial"/>
                <a:cs typeface="Arial"/>
                <a:sym typeface="Arial"/>
              </a:rPr>
              <a:t>Power can only be estimated based on the detectable effect size in the data</a:t>
            </a:r>
            <a:endParaRPr>
              <a:solidFill>
                <a:srgbClr val="000000"/>
              </a:solidFill>
              <a:latin typeface="Arial"/>
              <a:ea typeface="Arial"/>
              <a:cs typeface="Arial"/>
              <a:sym typeface="Arial"/>
            </a:endParaRPr>
          </a:p>
          <a:p>
            <a:pPr indent="-342900" lvl="1" marL="914400" rtl="0" algn="l">
              <a:lnSpc>
                <a:spcPct val="10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If a different delta is desired and cannot be seen based on current data / simulations, the original dataset must be altered</a:t>
            </a:r>
            <a:endParaRPr sz="1800">
              <a:solidFill>
                <a:srgbClr val="000000"/>
              </a:solidFill>
              <a:latin typeface="Arial"/>
              <a:ea typeface="Arial"/>
              <a:cs typeface="Arial"/>
              <a:sym typeface="Arial"/>
            </a:endParaRPr>
          </a:p>
          <a:p>
            <a:pPr indent="-342900" lvl="1" marL="914400" rtl="0" algn="l">
              <a:lnSpc>
                <a:spcPct val="10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Changes for sample size must also be made in the original data</a:t>
            </a:r>
            <a:endParaRPr sz="18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a:latin typeface="Arial"/>
              <a:ea typeface="Arial"/>
              <a:cs typeface="Arial"/>
              <a:sym typeface="Arial"/>
            </a:endParaRPr>
          </a:p>
        </p:txBody>
      </p:sp>
      <p:sp>
        <p:nvSpPr>
          <p:cNvPr id="381" name="Google Shape;381;p39"/>
          <p:cNvSpPr txBox="1"/>
          <p:nvPr/>
        </p:nvSpPr>
        <p:spPr>
          <a:xfrm>
            <a:off x="367400" y="1432825"/>
            <a:ext cx="8315700" cy="1230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Robustness can be adjusted easily by changing the number of:</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Simulations</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Bootstraps per simulation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0"/>
          <p:cNvSpPr txBox="1"/>
          <p:nvPr>
            <p:ph type="title"/>
          </p:nvPr>
        </p:nvSpPr>
        <p:spPr>
          <a:xfrm>
            <a:off x="460950" y="0"/>
            <a:ext cx="82221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US"/>
              <a:t>Modifications For Rigid Code: 2 of 3</a:t>
            </a:r>
            <a:endParaRPr/>
          </a:p>
        </p:txBody>
      </p:sp>
      <p:sp>
        <p:nvSpPr>
          <p:cNvPr id="388" name="Google Shape;388;p40"/>
          <p:cNvSpPr txBox="1"/>
          <p:nvPr/>
        </p:nvSpPr>
        <p:spPr>
          <a:xfrm>
            <a:off x="367400" y="1432825"/>
            <a:ext cx="8315700" cy="34317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Robustness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Changing my number of simulations to 10, and my number of bootstrap sampling also to 10 impacts the robustness of my results, and power drops to 20%</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20 simulations with 10 bootstrapped estimates drops power to 15%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Lower number of simulations and less bootstrapped estimates leads to more fluctuations in power and less robust results</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Ideally the number of simulations would be 100 or even 1,000+ and the number of times an estimate is bootstrapped 100 as well (this takes a lot of computing power and time)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1"/>
          <p:cNvSpPr txBox="1"/>
          <p:nvPr>
            <p:ph type="title"/>
          </p:nvPr>
        </p:nvSpPr>
        <p:spPr>
          <a:xfrm>
            <a:off x="460950" y="0"/>
            <a:ext cx="82221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US"/>
              <a:t>Modifications For Rigid Code: 3 of 3</a:t>
            </a:r>
            <a:endParaRPr/>
          </a:p>
        </p:txBody>
      </p:sp>
      <p:sp>
        <p:nvSpPr>
          <p:cNvPr id="395" name="Google Shape;395;p41"/>
          <p:cNvSpPr txBox="1"/>
          <p:nvPr>
            <p:ph idx="1" type="body"/>
          </p:nvPr>
        </p:nvSpPr>
        <p:spPr>
          <a:xfrm>
            <a:off x="414150" y="1955275"/>
            <a:ext cx="8315700" cy="19329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US">
                <a:solidFill>
                  <a:srgbClr val="000000"/>
                </a:solidFill>
                <a:latin typeface="Arial"/>
                <a:ea typeface="Arial"/>
                <a:cs typeface="Arial"/>
                <a:sym typeface="Arial"/>
              </a:rPr>
              <a:t>Power can only be estimated based on the detectable effect size in the data</a:t>
            </a:r>
            <a:endParaRPr>
              <a:solidFill>
                <a:srgbClr val="000000"/>
              </a:solidFill>
              <a:latin typeface="Arial"/>
              <a:ea typeface="Arial"/>
              <a:cs typeface="Arial"/>
              <a:sym typeface="Arial"/>
            </a:endParaRPr>
          </a:p>
          <a:p>
            <a:pPr indent="-342900" lvl="1" marL="914400" rtl="0" algn="l">
              <a:lnSpc>
                <a:spcPct val="10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In our case, a delta = .10 would lead to power of 96%, a delta = .12 is 94% powered, and delta = .15 is 76% powered</a:t>
            </a:r>
            <a:endParaRPr sz="1800">
              <a:solidFill>
                <a:srgbClr val="000000"/>
              </a:solidFill>
              <a:latin typeface="Arial"/>
              <a:ea typeface="Arial"/>
              <a:cs typeface="Arial"/>
              <a:sym typeface="Arial"/>
            </a:endParaRPr>
          </a:p>
          <a:p>
            <a:pPr indent="-342900" lvl="1" marL="914400" rtl="0" algn="l">
              <a:lnSpc>
                <a:spcPct val="10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Because the data are Poisson distributed, altering the mean also alters the variance, so I did not change my data to test power for altered datasets </a:t>
            </a:r>
            <a:endParaRPr sz="18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460950" y="0"/>
            <a:ext cx="82221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US"/>
              <a:t>sim.glmm Main Takeaways</a:t>
            </a:r>
            <a:endParaRPr/>
          </a:p>
        </p:txBody>
      </p:sp>
      <p:sp>
        <p:nvSpPr>
          <p:cNvPr id="402" name="Google Shape;402;p42"/>
          <p:cNvSpPr txBox="1"/>
          <p:nvPr>
            <p:ph idx="1" type="body"/>
          </p:nvPr>
        </p:nvSpPr>
        <p:spPr>
          <a:xfrm>
            <a:off x="460950" y="1325750"/>
            <a:ext cx="8222100" cy="18891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Accounts for random effects and overdispersion on power and precision estimates</a:t>
            </a:r>
            <a:endParaRPr>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Provides more accurate sample sizes (typically higher) to obtain desired power</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US">
                <a:solidFill>
                  <a:srgbClr val="000000"/>
                </a:solidFill>
                <a:latin typeface="Arial"/>
                <a:ea typeface="Arial"/>
                <a:cs typeface="Arial"/>
                <a:sym typeface="Arial"/>
              </a:rPr>
              <a:t>Actual simulation can be one line of code...utilizes output from glmer/lmer</a:t>
            </a:r>
            <a:endParaRPr>
              <a:solidFill>
                <a:srgbClr val="000000"/>
              </a:solidFill>
              <a:latin typeface="Arial"/>
              <a:ea typeface="Arial"/>
              <a:cs typeface="Arial"/>
              <a:sym typeface="Arial"/>
            </a:endParaRPr>
          </a:p>
        </p:txBody>
      </p:sp>
      <p:sp>
        <p:nvSpPr>
          <p:cNvPr id="403" name="Google Shape;403;p42"/>
          <p:cNvSpPr txBox="1"/>
          <p:nvPr/>
        </p:nvSpPr>
        <p:spPr>
          <a:xfrm>
            <a:off x="460950" y="3477400"/>
            <a:ext cx="8222100" cy="14823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Code is fairly rigid...changes in delta and sample size must be done in the original dataset</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Estimating confidence intervals requires a bit more code and must be coded by hand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42"/>
          <p:cNvSpPr txBox="1"/>
          <p:nvPr/>
        </p:nvSpPr>
        <p:spPr>
          <a:xfrm>
            <a:off x="0" y="2059100"/>
            <a:ext cx="348900" cy="42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405" name="Google Shape;405;p42"/>
          <p:cNvSpPr txBox="1"/>
          <p:nvPr/>
        </p:nvSpPr>
        <p:spPr>
          <a:xfrm>
            <a:off x="0" y="3831400"/>
            <a:ext cx="348900" cy="77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60950" y="0"/>
            <a:ext cx="76632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When to use a GLMM?</a:t>
            </a:r>
            <a:endParaRPr b="0" i="0" sz="3200" u="none" cap="none" strike="noStrike">
              <a:solidFill>
                <a:schemeClr val="lt1"/>
              </a:solidFill>
              <a:latin typeface="Roboto"/>
              <a:ea typeface="Roboto"/>
              <a:cs typeface="Roboto"/>
              <a:sym typeface="Roboto"/>
            </a:endParaRPr>
          </a:p>
        </p:txBody>
      </p:sp>
      <p:sp>
        <p:nvSpPr>
          <p:cNvPr id="87" name="Google Shape;87;p16"/>
          <p:cNvSpPr txBox="1"/>
          <p:nvPr>
            <p:ph idx="1" type="body"/>
          </p:nvPr>
        </p:nvSpPr>
        <p:spPr>
          <a:xfrm>
            <a:off x="431425" y="1156425"/>
            <a:ext cx="8222100" cy="27102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Data are not…</a:t>
            </a:r>
            <a:endParaRPr sz="2200">
              <a:solidFill>
                <a:srgbClr val="000000"/>
              </a:solidFill>
              <a:latin typeface="Arial"/>
              <a:ea typeface="Arial"/>
              <a:cs typeface="Arial"/>
              <a:sym typeface="Arial"/>
            </a:endParaRPr>
          </a:p>
          <a:p>
            <a:pPr indent="-368300" lvl="1" marL="13716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linear</a:t>
            </a:r>
            <a:endParaRPr sz="2200">
              <a:solidFill>
                <a:srgbClr val="000000"/>
              </a:solidFill>
              <a:latin typeface="Arial"/>
              <a:ea typeface="Arial"/>
              <a:cs typeface="Arial"/>
              <a:sym typeface="Arial"/>
            </a:endParaRPr>
          </a:p>
          <a:p>
            <a:pPr indent="-368300" lvl="1" marL="13716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independent</a:t>
            </a:r>
            <a:endParaRPr sz="2200">
              <a:solidFill>
                <a:srgbClr val="000000"/>
              </a:solidFill>
              <a:latin typeface="Arial"/>
              <a:ea typeface="Arial"/>
              <a:cs typeface="Arial"/>
              <a:sym typeface="Arial"/>
            </a:endParaRPr>
          </a:p>
          <a:p>
            <a:pPr indent="-368300" lvl="1" marL="13716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homoscedastic </a:t>
            </a:r>
            <a:endParaRPr sz="2200">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Data…</a:t>
            </a:r>
            <a:endParaRPr sz="2200">
              <a:solidFill>
                <a:srgbClr val="000000"/>
              </a:solidFill>
              <a:latin typeface="Arial"/>
              <a:ea typeface="Arial"/>
              <a:cs typeface="Arial"/>
              <a:sym typeface="Arial"/>
            </a:endParaRPr>
          </a:p>
          <a:p>
            <a:pPr indent="-368300" lvl="1" marL="13716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can be stratified by a large number of small blocks</a:t>
            </a:r>
            <a:endParaRPr sz="2200">
              <a:solidFill>
                <a:srgbClr val="000000"/>
              </a:solidFill>
              <a:latin typeface="Arial"/>
              <a:ea typeface="Arial"/>
              <a:cs typeface="Arial"/>
              <a:sym typeface="Arial"/>
            </a:endParaRPr>
          </a:p>
          <a:p>
            <a:pPr indent="-368300" lvl="1" marL="13716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have repeated and/or nested measures</a:t>
            </a:r>
            <a:endParaRPr sz="2200">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Purpose...</a:t>
            </a:r>
            <a:endParaRPr sz="2200">
              <a:solidFill>
                <a:srgbClr val="000000"/>
              </a:solidFill>
              <a:latin typeface="Arial"/>
              <a:ea typeface="Arial"/>
              <a:cs typeface="Arial"/>
              <a:sym typeface="Arial"/>
            </a:endParaRPr>
          </a:p>
          <a:p>
            <a:pPr indent="-368300" lvl="1" marL="13716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Want to model fixed and random effects</a:t>
            </a:r>
            <a:endParaRPr sz="2200">
              <a:solidFill>
                <a:srgbClr val="000000"/>
              </a:solidFill>
              <a:latin typeface="Arial"/>
              <a:ea typeface="Arial"/>
              <a:cs typeface="Arial"/>
              <a:sym typeface="Arial"/>
            </a:endParaRPr>
          </a:p>
          <a:p>
            <a:pPr indent="-368300" lvl="1" marL="13716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Outcome of interest is change on the individual level</a:t>
            </a:r>
            <a:endParaRPr sz="2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60950" y="0"/>
            <a:ext cx="76632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Examples for Clinical Trials</a:t>
            </a:r>
            <a:endParaRPr b="0" i="0" sz="3200" u="none" cap="none" strike="noStrike">
              <a:solidFill>
                <a:schemeClr val="lt1"/>
              </a:solidFill>
              <a:latin typeface="Roboto"/>
              <a:ea typeface="Roboto"/>
              <a:cs typeface="Roboto"/>
              <a:sym typeface="Roboto"/>
            </a:endParaRPr>
          </a:p>
        </p:txBody>
      </p:sp>
      <p:sp>
        <p:nvSpPr>
          <p:cNvPr id="93" name="Google Shape;93;p17"/>
          <p:cNvSpPr txBox="1"/>
          <p:nvPr>
            <p:ph idx="1" type="body"/>
          </p:nvPr>
        </p:nvSpPr>
        <p:spPr>
          <a:xfrm>
            <a:off x="460950" y="1321825"/>
            <a:ext cx="8222100" cy="27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Evaluate the effectiveness of anticonvulsant medication: Simulate power for a study on the change in average treatment effect for repeated measures</a:t>
            </a:r>
            <a:endParaRPr>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Evaluate the difference between an inhaled drug given twice daily via an inhaler versus non-inhaled in patients with chronic obstructive pulmonary disease: Simulate power given some detectable effect size</a:t>
            </a:r>
            <a:endParaRPr>
              <a:solidFill>
                <a:srgbClr val="000000"/>
              </a:solidFill>
              <a:latin typeface="Arial"/>
              <a:ea typeface="Arial"/>
              <a:cs typeface="Arial"/>
              <a:sym typeface="Arial"/>
            </a:endParaRPr>
          </a:p>
          <a:p>
            <a:pPr indent="0" lvl="0" marL="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Response-adaptive (binary) designs in multi-center clinical trials for premature birth medication: Simulate power based on expected outcomes</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60950" y="0"/>
            <a:ext cx="76632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Advantages of sim.glmm</a:t>
            </a:r>
            <a:endParaRPr b="0" i="0" sz="3200" u="none" cap="none" strike="noStrike">
              <a:solidFill>
                <a:schemeClr val="lt1"/>
              </a:solidFill>
              <a:latin typeface="Roboto"/>
              <a:ea typeface="Roboto"/>
              <a:cs typeface="Roboto"/>
              <a:sym typeface="Roboto"/>
            </a:endParaRPr>
          </a:p>
        </p:txBody>
      </p:sp>
      <p:sp>
        <p:nvSpPr>
          <p:cNvPr id="99" name="Google Shape;99;p18"/>
          <p:cNvSpPr txBox="1"/>
          <p:nvPr>
            <p:ph idx="1" type="body"/>
          </p:nvPr>
        </p:nvSpPr>
        <p:spPr>
          <a:xfrm>
            <a:off x="460950" y="1386800"/>
            <a:ext cx="8222100" cy="27102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Accounts for random effects and overdispersion on power and precision estimates</a:t>
            </a:r>
            <a:endParaRPr sz="2200">
              <a:solidFill>
                <a:srgbClr val="000000"/>
              </a:solidFill>
              <a:latin typeface="Arial"/>
              <a:ea typeface="Arial"/>
              <a:cs typeface="Arial"/>
              <a:sym typeface="Arial"/>
            </a:endParaRPr>
          </a:p>
          <a:p>
            <a:pPr indent="-368300" lvl="1" marL="914400" marR="0" rtl="0" algn="l">
              <a:lnSpc>
                <a:spcPct val="115000"/>
              </a:lnSpc>
              <a:spcBef>
                <a:spcPts val="0"/>
              </a:spcBef>
              <a:spcAft>
                <a:spcPts val="0"/>
              </a:spcAft>
              <a:buClr>
                <a:srgbClr val="000000"/>
              </a:buClr>
              <a:buSzPts val="2200"/>
              <a:buFont typeface="Arial"/>
              <a:buChar char="○"/>
            </a:pPr>
            <a:r>
              <a:rPr lang="en-US" sz="2200">
                <a:solidFill>
                  <a:srgbClr val="000000"/>
                </a:solidFill>
                <a:latin typeface="Arial"/>
                <a:ea typeface="Arial"/>
                <a:cs typeface="Arial"/>
                <a:sym typeface="Arial"/>
              </a:rPr>
              <a:t>More accurate sample sizes (typically higher) to obtain desired power</a:t>
            </a:r>
            <a:endParaRPr sz="2200">
              <a:solidFill>
                <a:srgbClr val="000000"/>
              </a:solidFill>
              <a:latin typeface="Arial"/>
              <a:ea typeface="Arial"/>
              <a:cs typeface="Arial"/>
              <a:sym typeface="Arial"/>
            </a:endParaRPr>
          </a:p>
          <a:p>
            <a:pPr indent="0" lvl="0" marL="914400" marR="0" rtl="0" algn="l">
              <a:lnSpc>
                <a:spcPct val="115000"/>
              </a:lnSpc>
              <a:spcBef>
                <a:spcPts val="1000"/>
              </a:spcBef>
              <a:spcAft>
                <a:spcPts val="0"/>
              </a:spcAft>
              <a:buSzPts val="1800"/>
              <a:buNone/>
            </a:pPr>
            <a:r>
              <a:t/>
            </a:r>
            <a:endParaRPr sz="2200">
              <a:solidFill>
                <a:srgbClr val="000000"/>
              </a:solidFill>
              <a:latin typeface="Arial"/>
              <a:ea typeface="Arial"/>
              <a:cs typeface="Arial"/>
              <a:sym typeface="Arial"/>
            </a:endParaRPr>
          </a:p>
          <a:p>
            <a:pPr indent="-368300" lvl="0" marL="457200" marR="0" rtl="0" algn="l">
              <a:lnSpc>
                <a:spcPct val="115000"/>
              </a:lnSpc>
              <a:spcBef>
                <a:spcPts val="1000"/>
              </a:spcBef>
              <a:spcAft>
                <a:spcPts val="0"/>
              </a:spcAft>
              <a:buClr>
                <a:srgbClr val="000000"/>
              </a:buClr>
              <a:buSzPts val="2200"/>
              <a:buFont typeface="Arial"/>
              <a:buChar char="●"/>
            </a:pPr>
            <a:r>
              <a:rPr lang="en-US" sz="2200">
                <a:solidFill>
                  <a:srgbClr val="000000"/>
                </a:solidFill>
                <a:latin typeface="Arial"/>
                <a:ea typeface="Arial"/>
                <a:cs typeface="Arial"/>
                <a:sym typeface="Arial"/>
              </a:rPr>
              <a:t>Utilizes output from well-known packages such as lme4</a:t>
            </a:r>
            <a:endParaRPr sz="2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83769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sz="3000"/>
              <a:t>Example: Determining treatment effectiveness in a multi-clinic anticonvulsant clinical trial</a:t>
            </a:r>
            <a:endParaRPr b="0" i="0" sz="3000" u="none" cap="none" strike="noStrike">
              <a:solidFill>
                <a:schemeClr val="lt1"/>
              </a:solidFill>
              <a:latin typeface="Roboto"/>
              <a:ea typeface="Roboto"/>
              <a:cs typeface="Roboto"/>
              <a:sym typeface="Roboto"/>
            </a:endParaRPr>
          </a:p>
        </p:txBody>
      </p:sp>
      <p:sp>
        <p:nvSpPr>
          <p:cNvPr id="105" name="Google Shape;105;p19"/>
          <p:cNvSpPr txBox="1"/>
          <p:nvPr>
            <p:ph idx="1" type="body"/>
          </p:nvPr>
        </p:nvSpPr>
        <p:spPr>
          <a:xfrm>
            <a:off x="77400" y="1371750"/>
            <a:ext cx="8222100" cy="27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Medical researchers want to test whether a new anticonvulsant drug can reduce a patient’s rate of epileptic seizures (compared to a placebo)</a:t>
            </a:r>
            <a:endParaRPr>
              <a:solidFill>
                <a:srgbClr val="000000"/>
              </a:solidFill>
              <a:latin typeface="Arial"/>
              <a:ea typeface="Arial"/>
              <a:cs typeface="Arial"/>
              <a:sym typeface="Arial"/>
            </a:endParaRPr>
          </a:p>
          <a:p>
            <a:pPr indent="0" lvl="0" marL="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They are interested in the power required to see an effect size of </a:t>
            </a:r>
            <a:r>
              <a:rPr b="1" lang="en-US">
                <a:solidFill>
                  <a:srgbClr val="000000"/>
                </a:solidFill>
                <a:latin typeface="Arial"/>
                <a:ea typeface="Arial"/>
                <a:cs typeface="Arial"/>
                <a:sym typeface="Arial"/>
              </a:rPr>
              <a:t>15%</a:t>
            </a:r>
            <a:r>
              <a:rPr lang="en-US">
                <a:solidFill>
                  <a:srgbClr val="000000"/>
                </a:solidFill>
                <a:latin typeface="Arial"/>
                <a:ea typeface="Arial"/>
                <a:cs typeface="Arial"/>
                <a:sym typeface="Arial"/>
              </a:rPr>
              <a:t> based on a known sample size</a:t>
            </a:r>
            <a:endParaRPr>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lang="en-US">
                <a:solidFill>
                  <a:srgbClr val="000000"/>
                </a:solidFill>
                <a:latin typeface="Arial"/>
                <a:ea typeface="Arial"/>
                <a:cs typeface="Arial"/>
                <a:sym typeface="Arial"/>
              </a:rPr>
              <a:t>In order to do so, they use information from a previous randomized controlled trial that one of the researchers worked on, which is known to have similar types of patients and design</a:t>
            </a:r>
            <a:endParaRPr>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3550" y="75200"/>
            <a:ext cx="83769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sz="3000"/>
              <a:t>Data</a:t>
            </a:r>
            <a:endParaRPr b="0" i="0" sz="3000" u="none" cap="none" strike="noStrike">
              <a:solidFill>
                <a:schemeClr val="lt1"/>
              </a:solidFill>
              <a:latin typeface="Roboto"/>
              <a:ea typeface="Roboto"/>
              <a:cs typeface="Roboto"/>
              <a:sym typeface="Roboto"/>
            </a:endParaRPr>
          </a:p>
        </p:txBody>
      </p:sp>
      <p:sp>
        <p:nvSpPr>
          <p:cNvPr id="111" name="Google Shape;111;p20"/>
          <p:cNvSpPr txBox="1"/>
          <p:nvPr>
            <p:ph idx="1" type="body"/>
          </p:nvPr>
        </p:nvSpPr>
        <p:spPr>
          <a:xfrm>
            <a:off x="310600" y="1216650"/>
            <a:ext cx="8222100" cy="27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1" lang="en-US">
                <a:solidFill>
                  <a:srgbClr val="000000"/>
                </a:solidFill>
                <a:latin typeface="Arial"/>
                <a:ea typeface="Arial"/>
                <a:cs typeface="Arial"/>
                <a:sym typeface="Arial"/>
              </a:rPr>
              <a:t>Outcome of interest</a:t>
            </a:r>
            <a:r>
              <a:rPr lang="en-US">
                <a:solidFill>
                  <a:srgbClr val="000000"/>
                </a:solidFill>
                <a:latin typeface="Arial"/>
                <a:ea typeface="Arial"/>
                <a:cs typeface="Arial"/>
                <a:sym typeface="Arial"/>
              </a:rPr>
              <a:t>: Number of epileptic seizures experienced </a:t>
            </a:r>
            <a:endParaRPr>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b="1" lang="en-US">
                <a:solidFill>
                  <a:srgbClr val="000000"/>
                </a:solidFill>
                <a:latin typeface="Arial"/>
                <a:ea typeface="Arial"/>
                <a:cs typeface="Arial"/>
                <a:sym typeface="Arial"/>
              </a:rPr>
              <a:t>Number of patients in the trial</a:t>
            </a:r>
            <a:r>
              <a:rPr lang="en-US">
                <a:solidFill>
                  <a:srgbClr val="000000"/>
                </a:solidFill>
                <a:latin typeface="Arial"/>
                <a:ea typeface="Arial"/>
                <a:cs typeface="Arial"/>
                <a:sym typeface="Arial"/>
              </a:rPr>
              <a:t>: 565 (275 control, 290 treatment)</a:t>
            </a:r>
            <a:endParaRPr>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b="1" lang="en-US">
                <a:solidFill>
                  <a:srgbClr val="000000"/>
                </a:solidFill>
                <a:latin typeface="Arial"/>
                <a:ea typeface="Arial"/>
                <a:cs typeface="Arial"/>
                <a:sym typeface="Arial"/>
              </a:rPr>
              <a:t>Number of weeks followed</a:t>
            </a:r>
            <a:r>
              <a:rPr lang="en-US">
                <a:solidFill>
                  <a:srgbClr val="000000"/>
                </a:solidFill>
                <a:latin typeface="Arial"/>
                <a:ea typeface="Arial"/>
                <a:cs typeface="Arial"/>
                <a:sym typeface="Arial"/>
              </a:rPr>
              <a:t>: 1 week baseline, 5 weeks after treatment (drug or placebo)</a:t>
            </a:r>
            <a:endParaRPr>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0" lvl="0" marL="0" marR="0" rtl="0" algn="l">
              <a:lnSpc>
                <a:spcPct val="115000"/>
              </a:lnSpc>
              <a:spcBef>
                <a:spcPts val="1000"/>
              </a:spcBef>
              <a:spcAft>
                <a:spcPts val="0"/>
              </a:spcAft>
              <a:buSzPts val="1800"/>
              <a:buNone/>
            </a:pPr>
            <a:r>
              <a:t/>
            </a:r>
            <a:endParaRPr sz="2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60950" y="0"/>
            <a:ext cx="76632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US"/>
              <a:t>Main Variables</a:t>
            </a:r>
            <a:endParaRPr b="0" i="0" sz="3200" u="none" cap="none" strike="noStrike">
              <a:solidFill>
                <a:schemeClr val="lt1"/>
              </a:solidFill>
              <a:latin typeface="Roboto"/>
              <a:ea typeface="Roboto"/>
              <a:cs typeface="Roboto"/>
              <a:sym typeface="Roboto"/>
            </a:endParaRPr>
          </a:p>
        </p:txBody>
      </p:sp>
      <p:sp>
        <p:nvSpPr>
          <p:cNvPr id="117" name="Google Shape;117;p21"/>
          <p:cNvSpPr txBox="1"/>
          <p:nvPr>
            <p:ph idx="1" type="body"/>
          </p:nvPr>
        </p:nvSpPr>
        <p:spPr>
          <a:xfrm>
            <a:off x="460950" y="1216650"/>
            <a:ext cx="8222100" cy="27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1" lang="en-US">
                <a:solidFill>
                  <a:srgbClr val="000000"/>
                </a:solidFill>
                <a:latin typeface="Arial"/>
                <a:ea typeface="Arial"/>
                <a:cs typeface="Arial"/>
                <a:sym typeface="Arial"/>
              </a:rPr>
              <a:t>Convulsions</a:t>
            </a:r>
            <a:r>
              <a:rPr lang="en-US">
                <a:solidFill>
                  <a:srgbClr val="000000"/>
                </a:solidFill>
                <a:latin typeface="Arial"/>
                <a:ea typeface="Arial"/>
                <a:cs typeface="Arial"/>
                <a:sym typeface="Arial"/>
              </a:rPr>
              <a:t> : Number of seizures experienced by a patient</a:t>
            </a:r>
            <a:endParaRPr>
              <a:solidFill>
                <a:srgbClr val="000000"/>
              </a:solidFill>
              <a:latin typeface="Arial"/>
              <a:ea typeface="Arial"/>
              <a:cs typeface="Arial"/>
              <a:sym typeface="Arial"/>
            </a:endParaRPr>
          </a:p>
          <a:p>
            <a:pPr indent="0" lvl="0" marL="9144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b="1" lang="en-US">
                <a:solidFill>
                  <a:srgbClr val="000000"/>
                </a:solidFill>
                <a:latin typeface="Arial"/>
                <a:ea typeface="Arial"/>
                <a:cs typeface="Arial"/>
                <a:sym typeface="Arial"/>
              </a:rPr>
              <a:t>After_t</a:t>
            </a:r>
            <a:r>
              <a:rPr lang="en-US">
                <a:solidFill>
                  <a:srgbClr val="000000"/>
                </a:solidFill>
                <a:latin typeface="Arial"/>
                <a:ea typeface="Arial"/>
                <a:cs typeface="Arial"/>
                <a:sym typeface="Arial"/>
              </a:rPr>
              <a:t> : Whether or not treatment has begun (factor variable)</a:t>
            </a:r>
            <a:endParaRPr>
              <a:solidFill>
                <a:srgbClr val="000000"/>
              </a:solidFill>
              <a:latin typeface="Arial"/>
              <a:ea typeface="Arial"/>
              <a:cs typeface="Arial"/>
              <a:sym typeface="Arial"/>
            </a:endParaRPr>
          </a:p>
          <a:p>
            <a:pPr indent="-342900" lvl="1" marL="1371600" marR="0" rtl="0" algn="l">
              <a:lnSpc>
                <a:spcPct val="11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0 - Baseline Week</a:t>
            </a:r>
            <a:endParaRPr sz="1800">
              <a:solidFill>
                <a:srgbClr val="000000"/>
              </a:solidFill>
              <a:latin typeface="Arial"/>
              <a:ea typeface="Arial"/>
              <a:cs typeface="Arial"/>
              <a:sym typeface="Arial"/>
            </a:endParaRPr>
          </a:p>
          <a:p>
            <a:pPr indent="-342900" lvl="1" marL="1371600" marR="0" rtl="0" algn="l">
              <a:lnSpc>
                <a:spcPct val="11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1 - Weeks 1-5</a:t>
            </a:r>
            <a:endParaRPr sz="1800">
              <a:solidFill>
                <a:srgbClr val="000000"/>
              </a:solidFill>
              <a:latin typeface="Arial"/>
              <a:ea typeface="Arial"/>
              <a:cs typeface="Arial"/>
              <a:sym typeface="Arial"/>
            </a:endParaRPr>
          </a:p>
          <a:p>
            <a:pPr indent="0" lvl="0" marL="13716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b="1" lang="en-US">
                <a:solidFill>
                  <a:srgbClr val="000000"/>
                </a:solidFill>
                <a:latin typeface="Arial"/>
                <a:ea typeface="Arial"/>
                <a:cs typeface="Arial"/>
                <a:sym typeface="Arial"/>
              </a:rPr>
              <a:t>Treatment</a:t>
            </a:r>
            <a:r>
              <a:rPr lang="en-US">
                <a:solidFill>
                  <a:srgbClr val="000000"/>
                </a:solidFill>
                <a:latin typeface="Arial"/>
                <a:ea typeface="Arial"/>
                <a:cs typeface="Arial"/>
                <a:sym typeface="Arial"/>
              </a:rPr>
              <a:t> : Experimental group (factor variable)</a:t>
            </a:r>
            <a:endParaRPr>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0 - Control group</a:t>
            </a:r>
            <a:endParaRPr sz="1800">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1 - Treatment group</a:t>
            </a:r>
            <a:endParaRPr sz="1800">
              <a:solidFill>
                <a:srgbClr val="000000"/>
              </a:solidFill>
              <a:latin typeface="Arial"/>
              <a:ea typeface="Arial"/>
              <a:cs typeface="Arial"/>
              <a:sym typeface="Arial"/>
            </a:endParaRPr>
          </a:p>
          <a:p>
            <a:pPr indent="0" lvl="0" marL="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a:p>
            <a:pPr indent="0" lvl="0" marL="457200" marR="0" rtl="0" algn="l">
              <a:lnSpc>
                <a:spcPct val="115000"/>
              </a:lnSpc>
              <a:spcBef>
                <a:spcPts val="1000"/>
              </a:spcBef>
              <a:spcAft>
                <a:spcPts val="0"/>
              </a:spcAft>
              <a:buSzPts val="1800"/>
              <a:buNone/>
            </a:pPr>
            <a:r>
              <a:t/>
            </a:r>
            <a:endParaRPr>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60950" y="0"/>
            <a:ext cx="7412400" cy="106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3200"/>
              <a:buFont typeface="Roboto"/>
              <a:buNone/>
            </a:pPr>
            <a:r>
              <a:rPr lang="en-US"/>
              <a:t>Exploratory Analysis</a:t>
            </a:r>
            <a:endParaRPr/>
          </a:p>
        </p:txBody>
      </p:sp>
      <p:pic>
        <p:nvPicPr>
          <p:cNvPr id="124" name="Google Shape;124;p22"/>
          <p:cNvPicPr preferRelativeResize="0"/>
          <p:nvPr/>
        </p:nvPicPr>
        <p:blipFill rotWithShape="1">
          <a:blip r:embed="rId3">
            <a:alphaModFix/>
          </a:blip>
          <a:srcRect b="0" l="0" r="0" t="0"/>
          <a:stretch/>
        </p:blipFill>
        <p:spPr>
          <a:xfrm>
            <a:off x="152400" y="1215600"/>
            <a:ext cx="15863" cy="18800"/>
          </a:xfrm>
          <a:prstGeom prst="rect">
            <a:avLst/>
          </a:prstGeom>
          <a:noFill/>
          <a:ln>
            <a:noFill/>
          </a:ln>
        </p:spPr>
      </p:pic>
      <p:pic>
        <p:nvPicPr>
          <p:cNvPr id="125" name="Google Shape;125;p22"/>
          <p:cNvPicPr preferRelativeResize="0"/>
          <p:nvPr/>
        </p:nvPicPr>
        <p:blipFill rotWithShape="1">
          <a:blip r:embed="rId4">
            <a:alphaModFix/>
          </a:blip>
          <a:srcRect b="0" l="0" r="0" t="0"/>
          <a:stretch/>
        </p:blipFill>
        <p:spPr>
          <a:xfrm>
            <a:off x="1233275" y="1289725"/>
            <a:ext cx="6677430" cy="3775500"/>
          </a:xfrm>
          <a:prstGeom prst="rect">
            <a:avLst/>
          </a:prstGeom>
          <a:noFill/>
          <a:ln>
            <a:noFill/>
          </a:ln>
        </p:spPr>
      </p:pic>
      <p:cxnSp>
        <p:nvCxnSpPr>
          <p:cNvPr id="126" name="Google Shape;126;p22"/>
          <p:cNvCxnSpPr/>
          <p:nvPr/>
        </p:nvCxnSpPr>
        <p:spPr>
          <a:xfrm flipH="1">
            <a:off x="1791900" y="1460100"/>
            <a:ext cx="11100" cy="3340500"/>
          </a:xfrm>
          <a:prstGeom prst="straightConnector1">
            <a:avLst/>
          </a:prstGeom>
          <a:noFill/>
          <a:ln cap="flat" cmpd="sng" w="9525">
            <a:solidFill>
              <a:srgbClr val="FF0000"/>
            </a:solidFill>
            <a:prstDash val="solid"/>
            <a:round/>
            <a:headEnd len="sm" w="sm" type="none"/>
            <a:tailEnd len="sm" w="sm" type="none"/>
          </a:ln>
        </p:spPr>
      </p:cxnSp>
      <p:cxnSp>
        <p:nvCxnSpPr>
          <p:cNvPr id="127" name="Google Shape;127;p22"/>
          <p:cNvCxnSpPr/>
          <p:nvPr/>
        </p:nvCxnSpPr>
        <p:spPr>
          <a:xfrm flipH="1">
            <a:off x="5174200" y="1460100"/>
            <a:ext cx="11100" cy="3340500"/>
          </a:xfrm>
          <a:prstGeom prst="straightConnector1">
            <a:avLst/>
          </a:prstGeom>
          <a:noFill/>
          <a:ln cap="flat" cmpd="sng" w="9525">
            <a:solidFill>
              <a:srgbClr val="FF0000"/>
            </a:solidFill>
            <a:prstDash val="solid"/>
            <a:round/>
            <a:headEnd len="sm" w="sm" type="none"/>
            <a:tailEnd len="sm" w="sm" type="none"/>
          </a:ln>
        </p:spPr>
      </p:cxnSp>
      <p:sp>
        <p:nvSpPr>
          <p:cNvPr id="128" name="Google Shape;128;p22"/>
          <p:cNvSpPr txBox="1"/>
          <p:nvPr/>
        </p:nvSpPr>
        <p:spPr>
          <a:xfrm>
            <a:off x="-74100" y="1706250"/>
            <a:ext cx="1602600" cy="39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Treatment Begins</a:t>
            </a:r>
            <a:endParaRPr b="0" i="0" sz="1200" u="none" cap="none" strike="noStrike">
              <a:solidFill>
                <a:srgbClr val="000000"/>
              </a:solidFill>
              <a:latin typeface="Arial"/>
              <a:ea typeface="Arial"/>
              <a:cs typeface="Arial"/>
              <a:sym typeface="Arial"/>
            </a:endParaRPr>
          </a:p>
        </p:txBody>
      </p:sp>
      <p:cxnSp>
        <p:nvCxnSpPr>
          <p:cNvPr id="129" name="Google Shape;129;p22"/>
          <p:cNvCxnSpPr>
            <a:stCxn id="128" idx="2"/>
          </p:cNvCxnSpPr>
          <p:nvPr/>
        </p:nvCxnSpPr>
        <p:spPr>
          <a:xfrm>
            <a:off x="727200" y="2102250"/>
            <a:ext cx="895500" cy="18900"/>
          </a:xfrm>
          <a:prstGeom prst="straightConnector1">
            <a:avLst/>
          </a:prstGeom>
          <a:noFill/>
          <a:ln cap="flat" cmpd="sng" w="19050">
            <a:solidFill>
              <a:srgbClr val="FF0000"/>
            </a:solidFill>
            <a:prstDash val="solid"/>
            <a:round/>
            <a:headEnd len="sm" w="sm" type="none"/>
            <a:tailEnd len="med" w="med" type="triangle"/>
          </a:ln>
        </p:spPr>
      </p:cxnSp>
      <p:cxnSp>
        <p:nvCxnSpPr>
          <p:cNvPr id="130" name="Google Shape;130;p22"/>
          <p:cNvCxnSpPr/>
          <p:nvPr/>
        </p:nvCxnSpPr>
        <p:spPr>
          <a:xfrm flipH="1" rot="10800000">
            <a:off x="1213800" y="3626125"/>
            <a:ext cx="406800" cy="622200"/>
          </a:xfrm>
          <a:prstGeom prst="straightConnector1">
            <a:avLst/>
          </a:prstGeom>
          <a:noFill/>
          <a:ln cap="flat" cmpd="sng" w="19050">
            <a:solidFill>
              <a:srgbClr val="FF0000"/>
            </a:solidFill>
            <a:prstDash val="solid"/>
            <a:round/>
            <a:headEnd len="sm" w="sm" type="none"/>
            <a:tailEnd len="med" w="med" type="triangle"/>
          </a:ln>
        </p:spPr>
      </p:cxnSp>
      <p:cxnSp>
        <p:nvCxnSpPr>
          <p:cNvPr id="131" name="Google Shape;131;p22"/>
          <p:cNvCxnSpPr/>
          <p:nvPr/>
        </p:nvCxnSpPr>
        <p:spPr>
          <a:xfrm>
            <a:off x="1227900" y="4248325"/>
            <a:ext cx="378600" cy="378600"/>
          </a:xfrm>
          <a:prstGeom prst="straightConnector1">
            <a:avLst/>
          </a:prstGeom>
          <a:noFill/>
          <a:ln cap="flat" cmpd="sng" w="19050">
            <a:solidFill>
              <a:srgbClr val="FF0000"/>
            </a:solidFill>
            <a:prstDash val="solid"/>
            <a:round/>
            <a:headEnd len="sm" w="sm" type="none"/>
            <a:tailEnd len="med" w="med" type="triangle"/>
          </a:ln>
        </p:spPr>
      </p:cxnSp>
      <p:sp>
        <p:nvSpPr>
          <p:cNvPr id="132" name="Google Shape;132;p22"/>
          <p:cNvSpPr txBox="1"/>
          <p:nvPr/>
        </p:nvSpPr>
        <p:spPr>
          <a:xfrm>
            <a:off x="226500" y="3914500"/>
            <a:ext cx="10014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Different Intercepts</a:t>
            </a:r>
            <a:endParaRPr b="0" i="0" sz="1200" u="none" cap="none" strike="noStrike">
              <a:solidFill>
                <a:srgbClr val="000000"/>
              </a:solidFill>
              <a:latin typeface="Arial"/>
              <a:ea typeface="Arial"/>
              <a:cs typeface="Arial"/>
              <a:sym typeface="Arial"/>
            </a:endParaRPr>
          </a:p>
        </p:txBody>
      </p:sp>
      <p:cxnSp>
        <p:nvCxnSpPr>
          <p:cNvPr id="133" name="Google Shape;133;p22"/>
          <p:cNvCxnSpPr/>
          <p:nvPr/>
        </p:nvCxnSpPr>
        <p:spPr>
          <a:xfrm flipH="1">
            <a:off x="6084325" y="2154500"/>
            <a:ext cx="379200" cy="652500"/>
          </a:xfrm>
          <a:prstGeom prst="straightConnector1">
            <a:avLst/>
          </a:prstGeom>
          <a:noFill/>
          <a:ln cap="flat" cmpd="sng" w="19050">
            <a:solidFill>
              <a:srgbClr val="FF0000"/>
            </a:solidFill>
            <a:prstDash val="solid"/>
            <a:round/>
            <a:headEnd len="sm" w="sm" type="none"/>
            <a:tailEnd len="med" w="med" type="triangle"/>
          </a:ln>
        </p:spPr>
      </p:cxnSp>
      <p:cxnSp>
        <p:nvCxnSpPr>
          <p:cNvPr id="134" name="Google Shape;134;p22"/>
          <p:cNvCxnSpPr/>
          <p:nvPr/>
        </p:nvCxnSpPr>
        <p:spPr>
          <a:xfrm>
            <a:off x="6463525" y="2154500"/>
            <a:ext cx="75900" cy="1350300"/>
          </a:xfrm>
          <a:prstGeom prst="straightConnector1">
            <a:avLst/>
          </a:prstGeom>
          <a:noFill/>
          <a:ln cap="flat" cmpd="sng" w="19050">
            <a:solidFill>
              <a:srgbClr val="FF0000"/>
            </a:solidFill>
            <a:prstDash val="solid"/>
            <a:round/>
            <a:headEnd len="sm" w="sm" type="none"/>
            <a:tailEnd len="med" w="med" type="triangle"/>
          </a:ln>
        </p:spPr>
      </p:cxnSp>
      <p:sp>
        <p:nvSpPr>
          <p:cNvPr id="135" name="Google Shape;135;p22"/>
          <p:cNvSpPr txBox="1"/>
          <p:nvPr/>
        </p:nvSpPr>
        <p:spPr>
          <a:xfrm>
            <a:off x="5776525" y="1775900"/>
            <a:ext cx="1449900" cy="37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Different slopes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