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78" r:id="rId3"/>
    <p:sldId id="275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71" r:id="rId12"/>
    <p:sldId id="264" r:id="rId13"/>
    <p:sldId id="266" r:id="rId14"/>
    <p:sldId id="267" r:id="rId15"/>
    <p:sldId id="268" r:id="rId16"/>
    <p:sldId id="265" r:id="rId17"/>
    <p:sldId id="269" r:id="rId18"/>
    <p:sldId id="270" r:id="rId19"/>
    <p:sldId id="272" r:id="rId20"/>
    <p:sldId id="273" r:id="rId21"/>
    <p:sldId id="274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86412"/>
  </p:normalViewPr>
  <p:slideViewPr>
    <p:cSldViewPr snapToGrid="0" snapToObjects="1">
      <p:cViewPr varScale="1">
        <p:scale>
          <a:sx n="96" d="100"/>
          <a:sy n="96" d="100"/>
        </p:scale>
        <p:origin x="4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68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58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91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02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3067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183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80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766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9081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91340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17545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54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wip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ographics_of_Philadelphia" TargetMode="External"/><Relationship Id="rId2" Type="http://schemas.openxmlformats.org/officeDocument/2006/relationships/hyperlink" Target="https://www.opendataphilly.org/dataset/shooting-victi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ys.org/news/2018-02-crime-gun-violence-stabilize-neighborhoods.html" TargetMode="External"/><Relationship Id="rId4" Type="http://schemas.openxmlformats.org/officeDocument/2006/relationships/hyperlink" Target="https://www.pewtrusts.org/en/research-and-analysis/reports/2017/11/philadelphias-po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affic light sitting on the side of a building&#10;&#10;Description automatically generated">
            <a:extLst>
              <a:ext uri="{FF2B5EF4-FFF2-40B4-BE49-F238E27FC236}">
                <a16:creationId xmlns:a16="http://schemas.microsoft.com/office/drawing/2014/main" id="{75A3C27D-6DB3-4F44-BB8A-1F9176CAE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3" b="82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9C7339-A6EE-4D61-A33E-64D65F75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55560" y="1125415"/>
            <a:ext cx="9867482" cy="459321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3A6586F7-A126-4F04-B9AA-AC0323374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1BA6D22B-C59B-4B49-B613-F1A0DF012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0F7EA-B6EA-2D4F-A73E-2C254BE1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Where is the Love?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DDD44-E060-BE4E-B628-FDB5F64D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36735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Shooting Incidents in the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City of Brotherly Love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4E3F2-EB48-5447-A37B-D1A67CF55018}"/>
              </a:ext>
            </a:extLst>
          </p:cNvPr>
          <p:cNvSpPr txBox="1"/>
          <p:nvPr/>
        </p:nvSpPr>
        <p:spPr>
          <a:xfrm>
            <a:off x="4704448" y="5032222"/>
            <a:ext cx="276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Samantha Giordano</a:t>
            </a:r>
          </a:p>
        </p:txBody>
      </p:sp>
    </p:spTree>
    <p:extLst>
      <p:ext uri="{BB962C8B-B14F-4D97-AF65-F5344CB8AC3E}">
        <p14:creationId xmlns:p14="http://schemas.microsoft.com/office/powerpoint/2010/main" val="33862995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1504D-281C-1845-B2DF-1CA94B32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Officer Involved Shootings</a:t>
            </a:r>
            <a:br>
              <a:rPr lang="en-US" sz="4000" cap="all" dirty="0"/>
            </a:br>
            <a:r>
              <a:rPr lang="en-US" sz="4000" cap="all" dirty="0" err="1"/>
              <a:t>odp</a:t>
            </a:r>
            <a:r>
              <a:rPr lang="en-US" sz="4000" cap="all" dirty="0"/>
              <a:t> vs </a:t>
            </a:r>
            <a:r>
              <a:rPr lang="en-US" sz="4000" cap="all" dirty="0" err="1"/>
              <a:t>wp</a:t>
            </a:r>
            <a:endParaRPr lang="en-US" sz="4000" cap="all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D66384-F440-4E48-B6D1-7494F044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38" y="967020"/>
            <a:ext cx="4896000" cy="2997274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48886-8BBF-BE45-8661-A6FA485B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14" y="949685"/>
            <a:ext cx="4915351" cy="299666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D2C29E-92CF-3444-98DE-86E614BDA654}"/>
              </a:ext>
            </a:extLst>
          </p:cNvPr>
          <p:cNvSpPr txBox="1">
            <a:spLocks/>
          </p:cNvSpPr>
          <p:nvPr/>
        </p:nvSpPr>
        <p:spPr>
          <a:xfrm>
            <a:off x="1293505" y="6032674"/>
            <a:ext cx="9601200" cy="642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OpenDataPhilly</a:t>
            </a:r>
            <a:r>
              <a:rPr lang="en-US" dirty="0"/>
              <a:t>: 16 incidents</a:t>
            </a:r>
          </a:p>
          <a:p>
            <a:pPr marL="0" indent="0" algn="ctr">
              <a:buNone/>
            </a:pPr>
            <a:r>
              <a:rPr lang="en-US" dirty="0"/>
              <a:t>Washington Post: 14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50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3F52A-37CF-A24D-AEE7-604F18D9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962" y="2187990"/>
            <a:ext cx="3355942" cy="2681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cap="all" dirty="0"/>
              <a:t>Officer Involved Shootings: Map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EE5EF-DFDD-D44F-A5D6-CA0B3578F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87" y="1476858"/>
            <a:ext cx="4342693" cy="41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465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102A-6CA6-104B-A2A2-EFAC0760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Civilian Shootings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4691-C31F-D94C-902B-EE1B03FEF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4958 incidents</a:t>
            </a:r>
          </a:p>
          <a:p>
            <a:r>
              <a:rPr lang="en-US" dirty="0"/>
              <a:t>Victim Statistics</a:t>
            </a:r>
          </a:p>
          <a:p>
            <a:pPr lvl="1"/>
            <a:r>
              <a:rPr lang="en-US" dirty="0"/>
              <a:t>91.99% male</a:t>
            </a:r>
          </a:p>
          <a:p>
            <a:pPr lvl="1"/>
            <a:r>
              <a:rPr lang="en-US" dirty="0"/>
              <a:t>93.65% shot outside</a:t>
            </a:r>
          </a:p>
          <a:p>
            <a:r>
              <a:rPr lang="en-US" dirty="0"/>
              <a:t>Most shootings in August &amp; July (regardless of year)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E0E4FE-336C-9E47-B83F-881D34B0E1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3303847"/>
              </p:ext>
            </p:extLst>
          </p:nvPr>
        </p:nvGraphicFramePr>
        <p:xfrm>
          <a:off x="6524625" y="2286000"/>
          <a:ext cx="44481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140872501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557886287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1975846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1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Back/Butt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Face/Head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Shoulder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5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5862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29C68-FCD7-0140-9E23-8560CA22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70" y="432895"/>
            <a:ext cx="7015458" cy="9410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cap="all" dirty="0"/>
              <a:t>Civilian Shootings</a:t>
            </a:r>
            <a:br>
              <a:rPr lang="en-US" sz="4600" cap="all" dirty="0"/>
            </a:br>
            <a:r>
              <a:rPr lang="en-US" sz="2700" cap="all" dirty="0"/>
              <a:t>by race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1C173E4-D592-E244-953A-D678E2A6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74237"/>
            <a:ext cx="5659222" cy="35087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114F7A-0A4F-2C4F-BA29-013B803025E8}"/>
              </a:ext>
            </a:extLst>
          </p:cNvPr>
          <p:cNvSpPr txBox="1">
            <a:spLocks/>
          </p:cNvSpPr>
          <p:nvPr/>
        </p:nvSpPr>
        <p:spPr>
          <a:xfrm>
            <a:off x="8151962" y="1774237"/>
            <a:ext cx="3865735" cy="4520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Races</a:t>
            </a:r>
          </a:p>
          <a:p>
            <a:pPr lvl="1"/>
            <a:r>
              <a:rPr lang="en-US" dirty="0"/>
              <a:t>Asian, Black, White, Native American, Other</a:t>
            </a:r>
          </a:p>
          <a:p>
            <a:r>
              <a:rPr lang="en-US" dirty="0"/>
              <a:t>Majority Black</a:t>
            </a:r>
          </a:p>
          <a:p>
            <a:r>
              <a:rPr lang="en-US" dirty="0"/>
              <a:t>As of 2016</a:t>
            </a:r>
          </a:p>
          <a:p>
            <a:pPr lvl="1"/>
            <a:r>
              <a:rPr lang="en-US" dirty="0"/>
              <a:t>44.8% White</a:t>
            </a:r>
          </a:p>
          <a:p>
            <a:pPr lvl="1"/>
            <a:r>
              <a:rPr lang="en-US" dirty="0"/>
              <a:t>44.2% Black</a:t>
            </a:r>
          </a:p>
          <a:p>
            <a:pPr lvl="1"/>
            <a:r>
              <a:rPr lang="en-US" dirty="0"/>
              <a:t>7.4% Asian</a:t>
            </a:r>
          </a:p>
          <a:p>
            <a:pPr lvl="1"/>
            <a:r>
              <a:rPr lang="en-US" dirty="0"/>
              <a:t>0.8% Native American</a:t>
            </a:r>
          </a:p>
          <a:p>
            <a:pPr lvl="1"/>
            <a:r>
              <a:rPr lang="en-US" dirty="0"/>
              <a:t>2.3% Other</a:t>
            </a:r>
          </a:p>
          <a:p>
            <a:r>
              <a:rPr lang="en-US" dirty="0"/>
              <a:t>Race distribution of sample does not follow race distribution of Philly</a:t>
            </a:r>
          </a:p>
        </p:txBody>
      </p:sp>
    </p:spTree>
    <p:extLst>
      <p:ext uri="{BB962C8B-B14F-4D97-AF65-F5344CB8AC3E}">
        <p14:creationId xmlns:p14="http://schemas.microsoft.com/office/powerpoint/2010/main" val="24003980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173E4-D592-E244-953A-D678E2A6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86690"/>
            <a:ext cx="5659222" cy="348381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114F7A-0A4F-2C4F-BA29-013B803025E8}"/>
              </a:ext>
            </a:extLst>
          </p:cNvPr>
          <p:cNvSpPr txBox="1">
            <a:spLocks/>
          </p:cNvSpPr>
          <p:nvPr/>
        </p:nvSpPr>
        <p:spPr>
          <a:xfrm>
            <a:off x="8151962" y="1774237"/>
            <a:ext cx="3865735" cy="452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Majority non-Latino</a:t>
            </a:r>
          </a:p>
          <a:p>
            <a:r>
              <a:rPr lang="en-US" dirty="0"/>
              <a:t>As of 2016</a:t>
            </a:r>
          </a:p>
          <a:p>
            <a:pPr lvl="1"/>
            <a:r>
              <a:rPr lang="en-US" dirty="0"/>
              <a:t>13.6% Hispanic and/or Latino</a:t>
            </a:r>
          </a:p>
          <a:p>
            <a:r>
              <a:rPr lang="en-US" dirty="0"/>
              <a:t>Latino distribution of sample does follow Latino distribution of Philly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6F3D0D6-4BB8-8A49-908A-A26A2D89CAD7}"/>
              </a:ext>
            </a:extLst>
          </p:cNvPr>
          <p:cNvSpPr txBox="1">
            <a:spLocks/>
          </p:cNvSpPr>
          <p:nvPr/>
        </p:nvSpPr>
        <p:spPr>
          <a:xfrm>
            <a:off x="4647070" y="585295"/>
            <a:ext cx="7015458" cy="94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cap="all" dirty="0"/>
              <a:t>Civilian Shootings</a:t>
            </a:r>
            <a:br>
              <a:rPr lang="en-US" sz="4600" cap="all" dirty="0"/>
            </a:br>
            <a:r>
              <a:rPr lang="en-US" sz="2700" cap="all" dirty="0"/>
              <a:t>by </a:t>
            </a:r>
            <a:r>
              <a:rPr lang="en-US" sz="2700" cap="all" dirty="0" err="1"/>
              <a:t>latino</a:t>
            </a:r>
            <a:endParaRPr lang="en-US" sz="2700" cap="all" dirty="0"/>
          </a:p>
        </p:txBody>
      </p:sp>
    </p:spTree>
    <p:extLst>
      <p:ext uri="{BB962C8B-B14F-4D97-AF65-F5344CB8AC3E}">
        <p14:creationId xmlns:p14="http://schemas.microsoft.com/office/powerpoint/2010/main" val="164768384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0A02D-C651-2D4B-8BF7-F41BDF71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962" y="2631779"/>
            <a:ext cx="3355942" cy="1793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cap="all" dirty="0"/>
              <a:t>Civilian Shootings: </a:t>
            </a:r>
            <a:r>
              <a:rPr lang="en-US" sz="2400" cap="all" dirty="0"/>
              <a:t>Age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CD16E-CBEB-5641-8741-0D2B3976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207" y="1685652"/>
            <a:ext cx="5478854" cy="348042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CF20D6E-8450-8D46-8CA6-75745EF1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34" y="5363354"/>
            <a:ext cx="5334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7355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EE79AD-A392-0E4F-B7F8-162A07DC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221" y="481885"/>
            <a:ext cx="7885476" cy="1051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cap="all" dirty="0"/>
              <a:t>Civilian Shootings </a:t>
            </a:r>
            <a:br>
              <a:rPr lang="en-US" sz="4600" cap="all" dirty="0"/>
            </a:br>
            <a:r>
              <a:rPr lang="en-US" sz="2700" cap="all" dirty="0"/>
              <a:t>By Year/race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E7455A7-028C-EE47-B7A7-0624FCFB9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53015"/>
            <a:ext cx="5659222" cy="355116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151151-68CF-F94C-AAA1-1CD0D81C9C83}"/>
              </a:ext>
            </a:extLst>
          </p:cNvPr>
          <p:cNvSpPr txBox="1">
            <a:spLocks/>
          </p:cNvSpPr>
          <p:nvPr/>
        </p:nvSpPr>
        <p:spPr>
          <a:xfrm>
            <a:off x="8151962" y="2016617"/>
            <a:ext cx="3865735" cy="427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2016 most shootings</a:t>
            </a:r>
          </a:p>
          <a:p>
            <a:r>
              <a:rPr lang="en-US" dirty="0"/>
              <a:t>2017 least shootings</a:t>
            </a:r>
          </a:p>
          <a:p>
            <a:r>
              <a:rPr lang="en-US" dirty="0"/>
              <a:t>2018 is incomplete</a:t>
            </a:r>
          </a:p>
          <a:p>
            <a:pPr lvl="1"/>
            <a:r>
              <a:rPr lang="en-US" dirty="0"/>
              <a:t>Could potentially be highest year</a:t>
            </a:r>
          </a:p>
          <a:p>
            <a:r>
              <a:rPr lang="en-US" dirty="0"/>
              <a:t>About 81% - 85% victims are Black</a:t>
            </a:r>
          </a:p>
        </p:txBody>
      </p:sp>
    </p:spTree>
    <p:extLst>
      <p:ext uri="{BB962C8B-B14F-4D97-AF65-F5344CB8AC3E}">
        <p14:creationId xmlns:p14="http://schemas.microsoft.com/office/powerpoint/2010/main" val="285269525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EE79AD-A392-0E4F-B7F8-162A07DC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221" y="481885"/>
            <a:ext cx="7885476" cy="1051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cap="all" dirty="0"/>
              <a:t>Civilian Shootings </a:t>
            </a:r>
            <a:br>
              <a:rPr lang="en-US" sz="4600" cap="all" dirty="0"/>
            </a:br>
            <a:r>
              <a:rPr lang="en-US" sz="2700" cap="all" dirty="0"/>
              <a:t>By district/year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455A7-028C-EE47-B7A7-0624FCFB9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36" y="1753015"/>
            <a:ext cx="5625996" cy="355116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151151-68CF-F94C-AAA1-1CD0D81C9C83}"/>
              </a:ext>
            </a:extLst>
          </p:cNvPr>
          <p:cNvSpPr txBox="1">
            <a:spLocks/>
          </p:cNvSpPr>
          <p:nvPr/>
        </p:nvSpPr>
        <p:spPr>
          <a:xfrm>
            <a:off x="8151962" y="2016617"/>
            <a:ext cx="3865735" cy="427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Most Violent</a:t>
            </a:r>
          </a:p>
          <a:p>
            <a:pPr lvl="1"/>
            <a:r>
              <a:rPr lang="en-US" dirty="0"/>
              <a:t>25 (East), 22 (Central), 24 (East), 35 (Northwest), 39 (Northwest) </a:t>
            </a:r>
          </a:p>
          <a:p>
            <a:pPr lvl="1"/>
            <a:r>
              <a:rPr lang="en-US" dirty="0"/>
              <a:t>Share borders</a:t>
            </a:r>
          </a:p>
          <a:p>
            <a:r>
              <a:rPr lang="en-US" dirty="0"/>
              <a:t>All Southwest districts 200 or more shootings</a:t>
            </a:r>
          </a:p>
          <a:p>
            <a:pPr lvl="1"/>
            <a:r>
              <a:rPr lang="en-US" dirty="0"/>
              <a:t>12, 16, 18, 19</a:t>
            </a:r>
          </a:p>
          <a:p>
            <a:r>
              <a:rPr lang="en-US" dirty="0"/>
              <a:t>3 of 4 Northwest districts 300 or more shootings</a:t>
            </a:r>
          </a:p>
          <a:p>
            <a:pPr lvl="1"/>
            <a:r>
              <a:rPr lang="en-US" dirty="0"/>
              <a:t>14, 35, 39</a:t>
            </a:r>
          </a:p>
        </p:txBody>
      </p:sp>
    </p:spTree>
    <p:extLst>
      <p:ext uri="{BB962C8B-B14F-4D97-AF65-F5344CB8AC3E}">
        <p14:creationId xmlns:p14="http://schemas.microsoft.com/office/powerpoint/2010/main" val="5420949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EE79AD-A392-0E4F-B7F8-162A07DC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221" y="481885"/>
            <a:ext cx="7885476" cy="1051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cap="all" dirty="0"/>
              <a:t>Civilian Shootings </a:t>
            </a:r>
            <a:br>
              <a:rPr lang="en-US" sz="4600" cap="all" dirty="0"/>
            </a:br>
            <a:r>
              <a:rPr lang="en-US" sz="2700" cap="all" dirty="0"/>
              <a:t>By fatal/race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455A7-028C-EE47-B7A7-0624FCFB9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36" y="1760425"/>
            <a:ext cx="5625996" cy="353634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151151-68CF-F94C-AAA1-1CD0D81C9C83}"/>
              </a:ext>
            </a:extLst>
          </p:cNvPr>
          <p:cNvSpPr txBox="1">
            <a:spLocks/>
          </p:cNvSpPr>
          <p:nvPr/>
        </p:nvSpPr>
        <p:spPr>
          <a:xfrm>
            <a:off x="8151962" y="2016617"/>
            <a:ext cx="3865735" cy="427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17.85% killed</a:t>
            </a:r>
          </a:p>
          <a:p>
            <a:r>
              <a:rPr lang="en-US" dirty="0"/>
              <a:t>81.58% were Black</a:t>
            </a:r>
          </a:p>
        </p:txBody>
      </p:sp>
    </p:spTree>
    <p:extLst>
      <p:ext uri="{BB962C8B-B14F-4D97-AF65-F5344CB8AC3E}">
        <p14:creationId xmlns:p14="http://schemas.microsoft.com/office/powerpoint/2010/main" val="359843852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B11F8-23BF-224D-8D04-F6FE05B1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962" y="2504729"/>
            <a:ext cx="3355942" cy="2047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cap="all" dirty="0"/>
              <a:t>Civilian Shootings: Map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88816-6BF6-0744-9CA4-8EC3C48BD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216" y="1388104"/>
            <a:ext cx="4510835" cy="42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83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8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629AEC-F823-EA40-B2E9-4B1D3E06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962" y="2624919"/>
            <a:ext cx="3355942" cy="19682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1" cap="all" dirty="0" err="1"/>
              <a:t>Everytown</a:t>
            </a:r>
            <a:r>
              <a:rPr lang="en-US" i="1" cap="all" dirty="0"/>
              <a:t> for gun safety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289E6E-FC41-A248-A6AA-20E88556E8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8729" y="3638545"/>
            <a:ext cx="2107321" cy="2107321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A68CB3-3D14-7F4B-AD00-48DB522A93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8729" y="1321678"/>
            <a:ext cx="2107322" cy="2107322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E08880-DE45-0C48-AA4A-5372A89D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784" y="1340841"/>
            <a:ext cx="2105744" cy="2105744"/>
          </a:xfrm>
          <a:prstGeom prst="rect">
            <a:avLst/>
          </a:prstGeom>
        </p:spPr>
      </p:pic>
      <p:pic>
        <p:nvPicPr>
          <p:cNvPr id="14" name="Picture 1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6056A64B-B47A-E040-8EF1-596D48DAD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817" y="3617406"/>
            <a:ext cx="2623679" cy="2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03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9274-15C4-FF47-B50E-C8D80470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2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4F0-9C74-5347-B5BC-D5C94CC0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0017"/>
            <a:ext cx="9601200" cy="42373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Officer Involved Shootings</a:t>
            </a:r>
          </a:p>
          <a:p>
            <a:pPr lvl="1"/>
            <a:r>
              <a:rPr lang="en-US" dirty="0"/>
              <a:t>Lowering over time</a:t>
            </a:r>
          </a:p>
          <a:p>
            <a:r>
              <a:rPr lang="en-US" dirty="0"/>
              <a:t>Civilian Shootings</a:t>
            </a:r>
          </a:p>
          <a:p>
            <a:pPr lvl="1"/>
            <a:r>
              <a:rPr lang="en-US" dirty="0"/>
              <a:t>Blacks are being shot at greater rates than other races</a:t>
            </a:r>
          </a:p>
          <a:p>
            <a:pPr lvl="1"/>
            <a:r>
              <a:rPr lang="en-US" dirty="0"/>
              <a:t>Not worsening over time, also not getting lower</a:t>
            </a:r>
          </a:p>
          <a:p>
            <a:pPr lvl="1"/>
            <a:r>
              <a:rPr lang="en-US" dirty="0"/>
              <a:t>Southwest &amp; Northwest Philly seem to be the most violent areas</a:t>
            </a:r>
          </a:p>
          <a:p>
            <a:r>
              <a:rPr lang="en-US" dirty="0"/>
              <a:t>What can be done?</a:t>
            </a:r>
          </a:p>
          <a:p>
            <a:pPr lvl="1"/>
            <a:r>
              <a:rPr lang="en-US" dirty="0"/>
              <a:t>Gun reform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Poverty reduction</a:t>
            </a:r>
          </a:p>
          <a:p>
            <a:pPr lvl="1"/>
            <a:r>
              <a:rPr lang="en-US" dirty="0"/>
              <a:t>Healthy/positive </a:t>
            </a:r>
            <a:r>
              <a:rPr lang="en-US" dirty="0" err="1"/>
              <a:t>convo</a:t>
            </a:r>
            <a:r>
              <a:rPr lang="en-US" dirty="0"/>
              <a:t> between police &amp; community</a:t>
            </a:r>
          </a:p>
          <a:p>
            <a:pPr lvl="1"/>
            <a:r>
              <a:rPr lang="en-US" dirty="0"/>
              <a:t>Community/neighborhood restoration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899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467A-7A18-2A45-A6D3-AB6D5C56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Challenges, Surprises &amp;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6912-7AFB-B84F-8644-3159A116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Figuring out how to create map of Philadelphia</a:t>
            </a:r>
          </a:p>
          <a:p>
            <a:r>
              <a:rPr lang="en-US" dirty="0"/>
              <a:t>Surprises</a:t>
            </a:r>
          </a:p>
          <a:p>
            <a:pPr lvl="1"/>
            <a:r>
              <a:rPr lang="en-US" dirty="0"/>
              <a:t>% of injured victims  in OIS data</a:t>
            </a:r>
          </a:p>
          <a:p>
            <a:pPr lvl="1"/>
            <a:r>
              <a:rPr lang="en-US" dirty="0"/>
              <a:t>Age minimum &amp; maximum</a:t>
            </a:r>
          </a:p>
          <a:p>
            <a:pPr lvl="1"/>
            <a:r>
              <a:rPr lang="en-US" dirty="0"/>
              <a:t>Percentage of fatal shootings</a:t>
            </a:r>
          </a:p>
          <a:p>
            <a:r>
              <a:rPr lang="en-US" dirty="0"/>
              <a:t>Future Research</a:t>
            </a:r>
          </a:p>
          <a:p>
            <a:pPr lvl="1"/>
            <a:r>
              <a:rPr lang="en-US" dirty="0"/>
              <a:t>If race was available for OIS</a:t>
            </a:r>
          </a:p>
          <a:p>
            <a:pPr lvl="1"/>
            <a:r>
              <a:rPr lang="en-US" dirty="0"/>
              <a:t>Socioeconomic, other crime info on districts</a:t>
            </a:r>
          </a:p>
        </p:txBody>
      </p:sp>
    </p:spTree>
    <p:extLst>
      <p:ext uri="{BB962C8B-B14F-4D97-AF65-F5344CB8AC3E}">
        <p14:creationId xmlns:p14="http://schemas.microsoft.com/office/powerpoint/2010/main" val="281564395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A8693-87DB-E14A-97DC-78DD9657A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10877"/>
            <a:ext cx="8361229" cy="123624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6509263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F51C-631A-B146-9122-F7B12388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75C8-818E-B14F-91D8-8A0FFBBD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808"/>
            <a:ext cx="9601200" cy="233238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https://everytownresearch.org/gun-violence-america/</a:t>
            </a:r>
          </a:p>
          <a:p>
            <a:r>
              <a:rPr lang="en-US" dirty="0">
                <a:hlinkClick r:id="rId2"/>
              </a:rPr>
              <a:t>http://data.philly.com/philly/crime/shootings/?</a:t>
            </a:r>
          </a:p>
          <a:p>
            <a:r>
              <a:rPr lang="en-US" dirty="0">
                <a:hlinkClick r:id="rId2"/>
              </a:rPr>
              <a:t>https://www.opendataphilly.org/dataset/shooting-victims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https://en.wikipedia.org/wiki/Demographics_of_Philadelphia</a:t>
            </a:r>
            <a:endParaRPr lang="en-US" dirty="0"/>
          </a:p>
          <a:p>
            <a:r>
              <a:rPr lang="en-US" dirty="0">
                <a:hlinkClick r:id="rId4"/>
              </a:rPr>
              <a:t>https://www.pewtrusts.org/en/research-and-analysis/reports/2017/11/philadelphias-poor</a:t>
            </a:r>
            <a:endParaRPr lang="en-US" dirty="0"/>
          </a:p>
          <a:p>
            <a:r>
              <a:rPr lang="en-US" dirty="0">
                <a:hlinkClick r:id="rId5"/>
              </a:rPr>
              <a:t>https://phys.org/news/2018-02-crime-gun-violence-stabilize-neighborhoods.html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83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647C-F5DF-8D46-ADA0-28ADBBC7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Philadelphia Shootings 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i="1" dirty="0"/>
              <a:t>The Inquirer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5757-4BB5-4C4D-9D20-AC1EED5E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From January 1 – December 5, 2018 </a:t>
            </a:r>
          </a:p>
          <a:p>
            <a:pPr lvl="1"/>
            <a:r>
              <a:rPr lang="en-US" sz="1800" dirty="0"/>
              <a:t>1296 shootings</a:t>
            </a:r>
          </a:p>
          <a:p>
            <a:pPr lvl="2"/>
            <a:r>
              <a:rPr lang="en-US" dirty="0"/>
              <a:t>↑ 14.39% from 2017</a:t>
            </a:r>
          </a:p>
          <a:p>
            <a:pPr lvl="1"/>
            <a:r>
              <a:rPr lang="en-US" sz="1800" dirty="0"/>
              <a:t>234 fatal shootings</a:t>
            </a:r>
          </a:p>
          <a:p>
            <a:pPr lvl="2"/>
            <a:r>
              <a:rPr lang="en-US" dirty="0"/>
              <a:t>↑ 16.42% from 2017</a:t>
            </a:r>
          </a:p>
          <a:p>
            <a:r>
              <a:rPr lang="en-US" sz="1800" dirty="0"/>
              <a:t>From November 5 – December 5, 2018</a:t>
            </a:r>
          </a:p>
          <a:p>
            <a:pPr lvl="1"/>
            <a:r>
              <a:rPr lang="en-US" sz="1800" dirty="0"/>
              <a:t>116 shootings</a:t>
            </a:r>
          </a:p>
          <a:p>
            <a:pPr lvl="2"/>
            <a:r>
              <a:rPr lang="en-US" dirty="0"/>
              <a:t>↑ 20.83% from 2017</a:t>
            </a:r>
          </a:p>
          <a:p>
            <a:pPr lvl="1"/>
            <a:r>
              <a:rPr lang="en-US" sz="1800" dirty="0"/>
              <a:t>22 fatal shootings</a:t>
            </a:r>
          </a:p>
          <a:p>
            <a:pPr lvl="2"/>
            <a:r>
              <a:rPr lang="en-US" dirty="0"/>
              <a:t>↑ 69.23% from 2017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91924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B82F-B576-D746-AEA5-302F1CD4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9A8F-E609-AC42-8A5F-7B7679D6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err="1"/>
              <a:t>OpenDataPhilly</a:t>
            </a:r>
            <a:endParaRPr lang="en-US" dirty="0"/>
          </a:p>
          <a:p>
            <a:pPr lvl="1"/>
            <a:r>
              <a:rPr lang="en-US" dirty="0"/>
              <a:t>Public Safety: Shooting Victims (Downloaded November 26, 2018)</a:t>
            </a:r>
          </a:p>
          <a:p>
            <a:pPr lvl="1"/>
            <a:r>
              <a:rPr lang="en-US" dirty="0"/>
              <a:t>5025 x 25</a:t>
            </a:r>
          </a:p>
          <a:p>
            <a:r>
              <a:rPr lang="en-US" dirty="0"/>
              <a:t>All shootings in Philadelphia since January 1, 2015</a:t>
            </a:r>
          </a:p>
          <a:p>
            <a:pPr lvl="1"/>
            <a:r>
              <a:rPr lang="en-US" dirty="0"/>
              <a:t>Officer Involved &amp; Non-Officer Involved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Date, Long, Lat, Race, Sex, Age, Wound, Latino, Outside, Fatal, District</a:t>
            </a:r>
          </a:p>
          <a:p>
            <a:pPr lvl="1"/>
            <a:r>
              <a:rPr lang="en-US" dirty="0"/>
              <a:t>Officer Involved, Offender Injured, Offender Deceased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F627DD8-E3DA-3F43-9F63-6B70B4C3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476475"/>
            <a:ext cx="6705600" cy="19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42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837-879B-3B47-ADD3-B2BA99D2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93B0-CB85-0444-B7CD-EC50282E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African Americans shot at more often than people of other races?</a:t>
            </a:r>
          </a:p>
          <a:p>
            <a:r>
              <a:rPr lang="en-US" dirty="0"/>
              <a:t>Has there been more shootings over time?</a:t>
            </a:r>
          </a:p>
          <a:p>
            <a:r>
              <a:rPr lang="en-US" dirty="0"/>
              <a:t>Where in Philadelphia are shootings most often occurring?</a:t>
            </a:r>
          </a:p>
          <a:p>
            <a:r>
              <a:rPr lang="en-US" dirty="0"/>
              <a:t>What are the trends with officer involved shootings in the city?</a:t>
            </a:r>
          </a:p>
        </p:txBody>
      </p:sp>
    </p:spTree>
    <p:extLst>
      <p:ext uri="{BB962C8B-B14F-4D97-AF65-F5344CB8AC3E}">
        <p14:creationId xmlns:p14="http://schemas.microsoft.com/office/powerpoint/2010/main" val="11948080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6A8-864B-1D46-889B-F47772F5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87DF-6599-7546-8DD2-C43D46D6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1808"/>
            <a:ext cx="9601200" cy="4976191"/>
          </a:xfrm>
        </p:spPr>
        <p:txBody>
          <a:bodyPr>
            <a:normAutofit/>
          </a:bodyPr>
          <a:lstStyle/>
          <a:p>
            <a:r>
              <a:rPr lang="en-US" dirty="0"/>
              <a:t>Upper case of all race and sex inputs</a:t>
            </a:r>
          </a:p>
          <a:p>
            <a:r>
              <a:rPr lang="en-US" dirty="0"/>
              <a:t>Case where sex=B and race=M</a:t>
            </a:r>
          </a:p>
          <a:p>
            <a:r>
              <a:rPr lang="en-US" dirty="0"/>
              <a:t>Combine wounds</a:t>
            </a:r>
          </a:p>
          <a:p>
            <a:pPr lvl="1"/>
            <a:r>
              <a:rPr lang="en-US" dirty="0"/>
              <a:t>81 unique cases combined down to 7 categories &amp; NA</a:t>
            </a:r>
          </a:p>
          <a:p>
            <a:r>
              <a:rPr lang="en-US" dirty="0"/>
              <a:t>Removed doubled &amp; unnecessary variables</a:t>
            </a:r>
          </a:p>
          <a:p>
            <a:pPr lvl="1"/>
            <a:r>
              <a:rPr lang="en-US" dirty="0"/>
              <a:t>Doubles of longitude/latitude, Inside, unique identifiers</a:t>
            </a:r>
          </a:p>
          <a:p>
            <a:r>
              <a:rPr lang="en-US" dirty="0"/>
              <a:t>Separated Date into Month, Day, Year</a:t>
            </a:r>
          </a:p>
          <a:p>
            <a:r>
              <a:rPr lang="en-US" dirty="0"/>
              <a:t>Separated full dataset into 2 datasets</a:t>
            </a:r>
          </a:p>
          <a:p>
            <a:pPr lvl="1"/>
            <a:r>
              <a:rPr lang="en-US" dirty="0"/>
              <a:t>Officer: officer involved shootings</a:t>
            </a:r>
          </a:p>
          <a:p>
            <a:pPr lvl="1"/>
            <a:r>
              <a:rPr lang="en-US" dirty="0"/>
              <a:t>Civilian: non-officer involved shootings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F37D719-1483-6E4F-881C-D319781F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30" y="156452"/>
            <a:ext cx="3922919" cy="2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4D3D-ACC2-1246-998C-E43AA694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Officer Involved Shootings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5EF2-5CCE-3E43-B61B-6F6F63D8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22035"/>
          </a:xfrm>
        </p:spPr>
        <p:txBody>
          <a:bodyPr>
            <a:normAutofit/>
          </a:bodyPr>
          <a:lstStyle/>
          <a:p>
            <a:r>
              <a:rPr lang="en-US" dirty="0"/>
              <a:t>67 incidents</a:t>
            </a:r>
          </a:p>
          <a:p>
            <a:r>
              <a:rPr lang="en-US" dirty="0"/>
              <a:t>Victim Statistics</a:t>
            </a:r>
          </a:p>
          <a:p>
            <a:pPr lvl="1"/>
            <a:r>
              <a:rPr lang="en-US" dirty="0"/>
              <a:t>23.88% killed</a:t>
            </a:r>
          </a:p>
          <a:p>
            <a:pPr lvl="1"/>
            <a:r>
              <a:rPr lang="en-US" dirty="0"/>
              <a:t>62.69% injured</a:t>
            </a:r>
          </a:p>
          <a:p>
            <a:pPr lvl="1"/>
            <a:r>
              <a:rPr lang="en-US" dirty="0"/>
              <a:t>98.51% male</a:t>
            </a:r>
          </a:p>
          <a:p>
            <a:r>
              <a:rPr lang="en-US" dirty="0"/>
              <a:t>Most shootings in May &amp; August (regardless of year)</a:t>
            </a:r>
          </a:p>
          <a:p>
            <a:r>
              <a:rPr lang="en-US" dirty="0"/>
              <a:t>Top Districts</a:t>
            </a:r>
          </a:p>
          <a:p>
            <a:pPr lvl="1"/>
            <a:r>
              <a:rPr lang="en-US" dirty="0"/>
              <a:t>39 (Northwest) : 8 shootings</a:t>
            </a:r>
          </a:p>
          <a:p>
            <a:pPr lvl="1"/>
            <a:r>
              <a:rPr lang="en-US" dirty="0"/>
              <a:t>18 (Southwest) : 7 shootings</a:t>
            </a:r>
          </a:p>
          <a:p>
            <a:pPr lvl="1"/>
            <a:r>
              <a:rPr lang="en-US" dirty="0"/>
              <a:t>19 (Southwest), 22 (Central), 24 (East), 25 (East), 35 (Northwest) : 6 shootings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48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289F3-5EF6-374D-B21F-38D3D386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638" y="358761"/>
            <a:ext cx="7470089" cy="11260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cap="all" dirty="0"/>
              <a:t>Officer Involved Shootings</a:t>
            </a:r>
            <a:br>
              <a:rPr lang="en-US" sz="4600" cap="all" dirty="0"/>
            </a:br>
            <a:r>
              <a:rPr lang="en-US" sz="2700" cap="all" dirty="0"/>
              <a:t>by year</a:t>
            </a:r>
            <a:endParaRPr lang="en-US" sz="46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981EAD69-4CD6-8E49-A290-2EEE47038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60089"/>
            <a:ext cx="5659222" cy="353701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430CCD-F30D-4B41-A706-557A1DE0D59A}"/>
              </a:ext>
            </a:extLst>
          </p:cNvPr>
          <p:cNvSpPr txBox="1">
            <a:spLocks/>
          </p:cNvSpPr>
          <p:nvPr/>
        </p:nvSpPr>
        <p:spPr>
          <a:xfrm>
            <a:off x="8151962" y="2016617"/>
            <a:ext cx="3865735" cy="427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2015 &amp; 2016 most shootings at about 26</a:t>
            </a:r>
          </a:p>
          <a:p>
            <a:r>
              <a:rPr lang="en-US" dirty="0"/>
              <a:t>Large drop from 2016 to 2017</a:t>
            </a:r>
          </a:p>
          <a:p>
            <a:r>
              <a:rPr lang="en-US" dirty="0"/>
              <a:t>2018 – haven’t finished year so not fully accurate compared to other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846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CCD14-EE63-E247-9BDB-7122A4A9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Officer Involved Shootings</a:t>
            </a:r>
            <a:br>
              <a:rPr lang="en-US" sz="4000" cap="all" dirty="0"/>
            </a:br>
            <a:r>
              <a:rPr lang="en-US" sz="4000" cap="all" dirty="0"/>
              <a:t>philly vs. country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D63590D4-A193-F945-BE78-11397D9E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44" y="949728"/>
            <a:ext cx="4896001" cy="310896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57BBE6D-73ED-B140-A1A9-2722FC9D8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51" y="808751"/>
            <a:ext cx="495451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41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773</Words>
  <Application>Microsoft Macintosh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Where is the Love? </vt:lpstr>
      <vt:lpstr>Everytown for gun safety</vt:lpstr>
      <vt:lpstr>Philadelphia Shootings  (The Inquirer)</vt:lpstr>
      <vt:lpstr>Data</vt:lpstr>
      <vt:lpstr>Goals</vt:lpstr>
      <vt:lpstr>Data Cleaning</vt:lpstr>
      <vt:lpstr>Officer Involved Shootings</vt:lpstr>
      <vt:lpstr>Officer Involved Shootings by year</vt:lpstr>
      <vt:lpstr>Officer Involved Shootings philly vs. country</vt:lpstr>
      <vt:lpstr>Officer Involved Shootings odp vs wp</vt:lpstr>
      <vt:lpstr>Officer Involved Shootings: Map</vt:lpstr>
      <vt:lpstr>Civilian Shootings</vt:lpstr>
      <vt:lpstr>Civilian Shootings by race</vt:lpstr>
      <vt:lpstr>PowerPoint Presentation</vt:lpstr>
      <vt:lpstr>Civilian Shootings: Age</vt:lpstr>
      <vt:lpstr>Civilian Shootings  By Year/race</vt:lpstr>
      <vt:lpstr>Civilian Shootings  By district/year</vt:lpstr>
      <vt:lpstr>Civilian Shootings  By fatal/race</vt:lpstr>
      <vt:lpstr>Civilian Shootings: Map</vt:lpstr>
      <vt:lpstr>Conclusions</vt:lpstr>
      <vt:lpstr>Challenges, Surprises &amp; Future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the Love? </dc:title>
  <dc:creator>Samantha L. Giordano</dc:creator>
  <cp:lastModifiedBy>Samantha L. Giordano</cp:lastModifiedBy>
  <cp:revision>7</cp:revision>
  <dcterms:created xsi:type="dcterms:W3CDTF">2018-12-16T18:06:28Z</dcterms:created>
  <dcterms:modified xsi:type="dcterms:W3CDTF">2018-12-19T22:04:11Z</dcterms:modified>
</cp:coreProperties>
</file>