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bril Fatface"/>
      <p:regular r:id="rId13"/>
    </p:embeddedFon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brilFatfac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4ebc9eda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4ebc9eda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4ebc9eda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4ebc9eda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4ebc9eda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4ebc9eda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4ebc9eda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4ebc9eda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4ebc9eda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4ebc9eda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4ebc9eda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4ebc9eda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1BFC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56075" y="744575"/>
            <a:ext cx="621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30D39"/>
                </a:solidFill>
                <a:latin typeface="Abril Fatface"/>
                <a:ea typeface="Abril Fatface"/>
                <a:cs typeface="Abril Fatface"/>
                <a:sym typeface="Abril Fatface"/>
              </a:rPr>
              <a:t>Library Software</a:t>
            </a:r>
            <a:endParaRPr>
              <a:solidFill>
                <a:srgbClr val="B30D39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78300" y="2834125"/>
            <a:ext cx="3854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>
                <a:latin typeface="Helvetica Neue"/>
                <a:ea typeface="Helvetica Neue"/>
                <a:cs typeface="Helvetica Neue"/>
                <a:sym typeface="Helvetica Neue"/>
              </a:rPr>
              <a:t>By Jaiminkumar Desai, Vanshika Chopra, Samantha Inneo, Divyamshu Mandadi</a:t>
            </a:r>
            <a:endParaRPr sz="316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969900" y="2744025"/>
            <a:ext cx="8168100" cy="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4576275" y="825"/>
            <a:ext cx="4567800" cy="5143500"/>
          </a:xfrm>
          <a:prstGeom prst="rect">
            <a:avLst/>
          </a:prstGeom>
          <a:solidFill>
            <a:srgbClr val="B30D3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0" y="237300"/>
            <a:ext cx="4567800" cy="615000"/>
          </a:xfrm>
          <a:prstGeom prst="rect">
            <a:avLst/>
          </a:prstGeom>
          <a:solidFill>
            <a:srgbClr val="B30D3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C1BFC0"/>
                </a:solidFill>
                <a:latin typeface="Abril Fatface"/>
                <a:ea typeface="Abril Fatface"/>
                <a:cs typeface="Abril Fatface"/>
                <a:sym typeface="Abril Fatface"/>
              </a:rPr>
              <a:t>The Problem</a:t>
            </a:r>
            <a:endParaRPr sz="2820">
              <a:solidFill>
                <a:srgbClr val="C1BFC0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567800" y="237300"/>
            <a:ext cx="4576200" cy="615000"/>
          </a:xfrm>
          <a:prstGeom prst="rect">
            <a:avLst/>
          </a:prstGeom>
          <a:solidFill>
            <a:srgbClr val="C1BFC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B30D39"/>
                </a:solidFill>
                <a:latin typeface="Abril Fatface"/>
                <a:ea typeface="Abril Fatface"/>
                <a:cs typeface="Abril Fatface"/>
                <a:sym typeface="Abril Fatface"/>
              </a:rPr>
              <a:t>The Solution</a:t>
            </a:r>
            <a:endParaRPr sz="2820">
              <a:solidFill>
                <a:srgbClr val="B30D39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337500" y="1002775"/>
            <a:ext cx="3892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30D39"/>
              </a:buClr>
              <a:buSzPts val="1800"/>
              <a:buFont typeface="Helvetica Neue"/>
              <a:buChar char="❖"/>
            </a:pPr>
            <a:r>
              <a:rPr lang="en">
                <a:solidFill>
                  <a:srgbClr val="B30D3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current space booking system in the library is flawed</a:t>
            </a:r>
            <a:endParaRPr>
              <a:solidFill>
                <a:srgbClr val="B30D3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30D39"/>
              </a:buClr>
              <a:buSzPts val="1400"/>
              <a:buFont typeface="Helvetica Neue"/>
              <a:buChar char="➢"/>
            </a:pPr>
            <a:r>
              <a:rPr lang="en">
                <a:solidFill>
                  <a:srgbClr val="B30D3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steps before seeing room availability </a:t>
            </a:r>
            <a:endParaRPr>
              <a:solidFill>
                <a:srgbClr val="B30D3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30D39"/>
              </a:buClr>
              <a:buSzPts val="1800"/>
              <a:buFont typeface="Helvetica Neue"/>
              <a:buChar char="❖"/>
            </a:pPr>
            <a:r>
              <a:rPr lang="en">
                <a:solidFill>
                  <a:srgbClr val="B30D3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colleges have availability on their homepages</a:t>
            </a:r>
            <a:endParaRPr>
              <a:solidFill>
                <a:srgbClr val="B30D3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13775" y="1002775"/>
            <a:ext cx="3892800" cy="27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❖"/>
            </a:pPr>
            <a:r>
              <a:rPr lang="en">
                <a:solidFill>
                  <a:srgbClr val="C1BF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small addition to existing library website</a:t>
            </a:r>
            <a:endParaRPr>
              <a:solidFill>
                <a:srgbClr val="C1BF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❖"/>
            </a:pPr>
            <a:r>
              <a:rPr lang="en">
                <a:solidFill>
                  <a:srgbClr val="C1BF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students to see what is </a:t>
            </a:r>
            <a:r>
              <a:rPr lang="en">
                <a:solidFill>
                  <a:srgbClr val="C1BF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available</a:t>
            </a:r>
            <a:r>
              <a:rPr lang="en">
                <a:solidFill>
                  <a:srgbClr val="C1BF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currently as soon as they open the site</a:t>
            </a:r>
            <a:endParaRPr>
              <a:solidFill>
                <a:srgbClr val="C1BF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30D39"/>
              </a:buClr>
              <a:buSzPts val="1800"/>
              <a:buFont typeface="Helvetica Neue"/>
              <a:buChar char="❖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Update the amount of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available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group rooms in real time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30D39"/>
              </a:buClr>
              <a:buSzPts val="1800"/>
              <a:buFont typeface="Helvetica Neue"/>
              <a:buChar char="❖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Implement seamlessly into the existing website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30D39"/>
              </a:buClr>
              <a:buSzPts val="1400"/>
              <a:buFont typeface="Helvetica Neue"/>
              <a:buChar char="➢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Compatible coding languages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30D39"/>
              </a:buClr>
              <a:buSzPts val="1400"/>
              <a:buFont typeface="Helvetica Neue"/>
              <a:buChar char="➢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Similar visual style to existing website features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30D39"/>
              </a:buClr>
              <a:buSzPts val="1800"/>
              <a:buFont typeface="Helvetica Neue"/>
              <a:buChar char="❖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Use LibCal APIs to retrieve booking information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0" y="237300"/>
            <a:ext cx="9144000" cy="615000"/>
          </a:xfrm>
          <a:prstGeom prst="rect">
            <a:avLst/>
          </a:prstGeom>
          <a:solidFill>
            <a:srgbClr val="B30D3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C1BFC0"/>
                </a:solidFill>
                <a:latin typeface="Abril Fatface"/>
                <a:ea typeface="Abril Fatface"/>
                <a:cs typeface="Abril Fatface"/>
                <a:sym typeface="Abril Fatface"/>
              </a:rPr>
              <a:t>Expectations</a:t>
            </a:r>
            <a:endParaRPr sz="2820">
              <a:solidFill>
                <a:srgbClr val="C1BFC0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30D39"/>
              </a:buClr>
              <a:buSzPts val="1800"/>
              <a:buFont typeface="Helvetica Neue"/>
              <a:buChar char="❖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Project planning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30D39"/>
              </a:buClr>
              <a:buSzPts val="1400"/>
              <a:buFont typeface="Helvetica Neue"/>
              <a:buChar char="➢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Requirements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Elicitation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30D39"/>
              </a:buClr>
              <a:buSzPts val="1400"/>
              <a:buFont typeface="Helvetica Neue"/>
              <a:buChar char="➢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Basic Planning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30D39"/>
              </a:buClr>
              <a:buSzPts val="1400"/>
              <a:buFont typeface="Helvetica Neue"/>
              <a:buChar char="➢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Development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30D39"/>
              </a:buClr>
              <a:buSzPts val="1400"/>
              <a:buFont typeface="Helvetica Neue"/>
              <a:buChar char="➢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Testing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30D39"/>
              </a:buClr>
              <a:buSzPts val="1800"/>
              <a:buFont typeface="Helvetica Neue"/>
              <a:buChar char="❖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Frequent contact with the client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0" y="237300"/>
            <a:ext cx="9144000" cy="615000"/>
          </a:xfrm>
          <a:prstGeom prst="rect">
            <a:avLst/>
          </a:prstGeom>
          <a:solidFill>
            <a:srgbClr val="B30D3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C1BFC0"/>
                </a:solidFill>
                <a:latin typeface="Abril Fatface"/>
                <a:ea typeface="Abril Fatface"/>
                <a:cs typeface="Abril Fatface"/>
                <a:sym typeface="Abril Fatface"/>
              </a:rPr>
              <a:t>Processes</a:t>
            </a:r>
            <a:endParaRPr sz="2820">
              <a:solidFill>
                <a:srgbClr val="C1BFC0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1314450" y="744900"/>
            <a:ext cx="6515100" cy="3653700"/>
          </a:xfrm>
          <a:prstGeom prst="rect">
            <a:avLst/>
          </a:prstGeom>
          <a:solidFill>
            <a:srgbClr val="B30D3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971550"/>
            <a:ext cx="59436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0D39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0">
                <a:solidFill>
                  <a:srgbClr val="C1BFC0"/>
                </a:solidFill>
                <a:latin typeface="Abril Fatface"/>
                <a:ea typeface="Abril Fatface"/>
                <a:cs typeface="Abril Fatface"/>
                <a:sym typeface="Abril Fatface"/>
              </a:rPr>
              <a:t>Demo</a:t>
            </a:r>
            <a:endParaRPr sz="10000">
              <a:solidFill>
                <a:srgbClr val="C1BFC0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682675" y="3228800"/>
            <a:ext cx="68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0" y="46509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C1BFC0"/>
                </a:solidFill>
                <a:latin typeface="Abril Fatface"/>
                <a:ea typeface="Abril Fatface"/>
                <a:cs typeface="Abril Fatface"/>
                <a:sym typeface="Abril Fatface"/>
              </a:rPr>
              <a:t>GitHub: https://github.com/samanthainneo99/SSW540Project</a:t>
            </a:r>
            <a:endParaRPr sz="2000">
              <a:solidFill>
                <a:srgbClr val="C1BFC0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064500" y="1999100"/>
            <a:ext cx="7153500" cy="13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B30D39"/>
                </a:solidFill>
                <a:latin typeface="Abril Fatface"/>
                <a:ea typeface="Abril Fatface"/>
                <a:cs typeface="Abril Fatface"/>
                <a:sym typeface="Abril Fatface"/>
              </a:rPr>
              <a:t>Special Thanks to Romel Espinel  from the library, who served as our client and helped us in various ways throughout the development of this project!</a:t>
            </a:r>
            <a:endParaRPr sz="2000">
              <a:solidFill>
                <a:srgbClr val="B30D39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