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3.wmf" ContentType="image/x-wmf"/>
  <Override PartName="/ppt/media/image32.wmf" ContentType="image/x-wmf"/>
  <Override PartName="/ppt/media/image30.png" ContentType="image/png"/>
  <Override PartName="/ppt/media/image27.png" ContentType="image/png"/>
  <Override PartName="/ppt/media/image26.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jpeg" ContentType="image/jpeg"/>
  <Override PartName="/ppt/media/image25.png" ContentType="image/png"/>
  <Override PartName="/ppt/media/image28.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29.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85"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86"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87"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88" name="PlaceHolder 5"/>
          <p:cNvSpPr>
            <a:spLocks noGrp="1"/>
          </p:cNvSpPr>
          <p:nvPr>
            <p:ph type="sldNum"/>
          </p:nvPr>
        </p:nvSpPr>
        <p:spPr>
          <a:xfrm>
            <a:off x="4278960" y="10157400"/>
            <a:ext cx="3280680" cy="534240"/>
          </a:xfrm>
          <a:prstGeom prst="rect">
            <a:avLst/>
          </a:prstGeom>
        </p:spPr>
        <p:txBody>
          <a:bodyPr lIns="0" rIns="0" tIns="0" bIns="0" anchor="b"/>
          <a:p>
            <a:pPr algn="r"/>
            <a:fld id="{4B2D8205-8D58-4743-83A5-616005D400AF}"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a:p>
            <a:r>
              <a:rPr lang="en-US" sz="2000">
                <a:latin typeface="Arial"/>
              </a:rPr>
              <a:t>Created from exploratory_analysis_prices.Rmd</a:t>
            </a:r>
            <a:endParaRPr/>
          </a:p>
        </p:txBody>
      </p:sp>
      <p:sp>
        <p:nvSpPr>
          <p:cNvPr id="169" name="TextShape 2"/>
          <p:cNvSpPr txBox="1"/>
          <p:nvPr/>
        </p:nvSpPr>
        <p:spPr>
          <a:xfrm>
            <a:off x="3884760" y="8685360"/>
            <a:ext cx="2971440" cy="456840"/>
          </a:xfrm>
          <a:prstGeom prst="rect">
            <a:avLst/>
          </a:prstGeom>
        </p:spPr>
        <p:txBody>
          <a:bodyPr anchor="b"/>
          <a:p>
            <a:pPr algn="r">
              <a:lnSpc>
                <a:spcPct val="100000"/>
              </a:lnSpc>
            </a:pPr>
            <a:fld id="{9F3CFA99-1936-455C-A073-7FDAD7C3AA89}"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343400"/>
            <a:ext cx="5486040" cy="4114440"/>
          </a:xfrm>
          <a:prstGeom prst="rect">
            <a:avLst/>
          </a:prstGeom>
        </p:spPr>
        <p:txBody>
          <a:bodyPr/>
          <a:p>
            <a:pPr>
              <a:lnSpc>
                <a:spcPct val="100000"/>
              </a:lnSpc>
            </a:pPr>
            <a:r>
              <a:rPr lang="en-US" sz="2000">
                <a:latin typeface="Arial"/>
              </a:rPr>
              <a:t>Created in data_processing_prices_reviews.R code</a:t>
            </a:r>
            <a:endParaRPr/>
          </a:p>
          <a:p>
            <a:pPr>
              <a:lnSpc>
                <a:spcPct val="100000"/>
              </a:lnSpc>
            </a:pPr>
            <a:endParaRPr/>
          </a:p>
        </p:txBody>
      </p:sp>
      <p:sp>
        <p:nvSpPr>
          <p:cNvPr id="171" name="TextShape 2"/>
          <p:cNvSpPr txBox="1"/>
          <p:nvPr/>
        </p:nvSpPr>
        <p:spPr>
          <a:xfrm>
            <a:off x="3884760" y="8685360"/>
            <a:ext cx="2971440" cy="456840"/>
          </a:xfrm>
          <a:prstGeom prst="rect">
            <a:avLst/>
          </a:prstGeom>
        </p:spPr>
        <p:txBody>
          <a:bodyPr anchor="b"/>
          <a:p>
            <a:pPr algn="r">
              <a:lnSpc>
                <a:spcPct val="100000"/>
              </a:lnSpc>
            </a:pPr>
            <a:fld id="{59A1B448-C8F1-4BB4-9222-3C68A3755F29}"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343400"/>
            <a:ext cx="5486040" cy="4114440"/>
          </a:xfrm>
          <a:prstGeom prst="rect">
            <a:avLst/>
          </a:prstGeom>
        </p:spPr>
        <p:txBody>
          <a:bodyPr/>
          <a:p>
            <a:r>
              <a:rPr lang="en-US" sz="2000">
                <a:latin typeface="Arial"/>
              </a:rPr>
              <a:t>Created in data_processing_prices_reviews.R code</a:t>
            </a:r>
            <a:endParaRPr/>
          </a:p>
        </p:txBody>
      </p:sp>
      <p:sp>
        <p:nvSpPr>
          <p:cNvPr id="173" name="TextShape 2"/>
          <p:cNvSpPr txBox="1"/>
          <p:nvPr/>
        </p:nvSpPr>
        <p:spPr>
          <a:xfrm>
            <a:off x="3884760" y="8685360"/>
            <a:ext cx="2971440" cy="456840"/>
          </a:xfrm>
          <a:prstGeom prst="rect">
            <a:avLst/>
          </a:prstGeom>
        </p:spPr>
        <p:txBody>
          <a:bodyPr anchor="b"/>
          <a:p>
            <a:pPr algn="r">
              <a:lnSpc>
                <a:spcPct val="100000"/>
              </a:lnSpc>
            </a:pPr>
            <a:fld id="{A373038B-81E8-43BB-B750-96B7447C47F9}"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343400"/>
            <a:ext cx="5486040" cy="4114440"/>
          </a:xfrm>
          <a:prstGeom prst="rect">
            <a:avLst/>
          </a:prstGeom>
        </p:spPr>
        <p:txBody>
          <a:bodyPr/>
          <a:p>
            <a:pPr>
              <a:lnSpc>
                <a:spcPct val="100000"/>
              </a:lnSpc>
            </a:pPr>
            <a:r>
              <a:rPr lang="en-US" sz="2000">
                <a:latin typeface="Arial"/>
              </a:rPr>
              <a:t>Created in data_processing_prices_reviews.R code</a:t>
            </a:r>
            <a:endParaRPr/>
          </a:p>
          <a:p>
            <a:pPr>
              <a:lnSpc>
                <a:spcPct val="100000"/>
              </a:lnSpc>
            </a:pPr>
            <a:r>
              <a:rPr lang="en-US" sz="2000">
                <a:latin typeface="Arial"/>
              </a:rPr>
              <a:t>Created in data_processing_prices_reviews.R code</a:t>
            </a:r>
            <a:endParaRPr/>
          </a:p>
          <a:p>
            <a:pPr>
              <a:lnSpc>
                <a:spcPct val="100000"/>
              </a:lnSpc>
            </a:pPr>
            <a:r>
              <a:rPr lang="en-US" sz="2000">
                <a:latin typeface="Arial"/>
              </a:rPr>
              <a:t>Created in data_processing_prices_reviews.R code</a:t>
            </a:r>
            <a:endParaRPr/>
          </a:p>
          <a:p>
            <a:pPr>
              <a:lnSpc>
                <a:spcPct val="100000"/>
              </a:lnSpc>
            </a:pPr>
            <a:endParaRPr/>
          </a:p>
        </p:txBody>
      </p:sp>
      <p:sp>
        <p:nvSpPr>
          <p:cNvPr id="175" name="TextShape 2"/>
          <p:cNvSpPr txBox="1"/>
          <p:nvPr/>
        </p:nvSpPr>
        <p:spPr>
          <a:xfrm>
            <a:off x="3884760" y="8685360"/>
            <a:ext cx="2971440" cy="456840"/>
          </a:xfrm>
          <a:prstGeom prst="rect">
            <a:avLst/>
          </a:prstGeom>
        </p:spPr>
        <p:txBody>
          <a:bodyPr anchor="b"/>
          <a:p>
            <a:pPr algn="r">
              <a:lnSpc>
                <a:spcPct val="100000"/>
              </a:lnSpc>
            </a:pPr>
            <a:fld id="{651783A9-7DE9-43D3-B815-D4CCEE08132E}"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343400"/>
            <a:ext cx="5486040" cy="4114440"/>
          </a:xfrm>
          <a:prstGeom prst="rect">
            <a:avLst/>
          </a:prstGeom>
        </p:spPr>
        <p:txBody>
          <a:bodyPr/>
          <a:p>
            <a:r>
              <a:rPr lang="en-US" sz="2000">
                <a:latin typeface="Arial"/>
              </a:rPr>
              <a:t>Scraped in the 000_data_collection.py code</a:t>
            </a:r>
            <a:endParaRPr/>
          </a:p>
        </p:txBody>
      </p:sp>
      <p:sp>
        <p:nvSpPr>
          <p:cNvPr id="159" name="TextShape 2"/>
          <p:cNvSpPr txBox="1"/>
          <p:nvPr/>
        </p:nvSpPr>
        <p:spPr>
          <a:xfrm>
            <a:off x="3884760" y="8685360"/>
            <a:ext cx="2971440" cy="456840"/>
          </a:xfrm>
          <a:prstGeom prst="rect">
            <a:avLst/>
          </a:prstGeom>
        </p:spPr>
        <p:txBody>
          <a:bodyPr anchor="b"/>
          <a:p>
            <a:pPr algn="r">
              <a:lnSpc>
                <a:spcPct val="100000"/>
              </a:lnSpc>
            </a:pPr>
            <a:fld id="{A2C64D31-E97A-4BDE-90AE-2B6B751CE46D}"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6040" cy="4114440"/>
          </a:xfrm>
          <a:prstGeom prst="rect">
            <a:avLst/>
          </a:prstGeom>
        </p:spPr>
        <p:txBody>
          <a:bodyPr/>
          <a:p>
            <a:pPr>
              <a:lnSpc>
                <a:spcPct val="100000"/>
              </a:lnSpc>
            </a:pPr>
            <a:r>
              <a:rPr lang="en-US" sz="2000">
                <a:latin typeface="Arial"/>
              </a:rPr>
              <a:t>Prices and Ranks and Product description Scraped in the 000_data_collection.py code</a:t>
            </a:r>
            <a:endParaRPr/>
          </a:p>
          <a:p>
            <a:pPr>
              <a:lnSpc>
                <a:spcPct val="100000"/>
              </a:lnSpc>
            </a:pPr>
            <a:endParaRPr/>
          </a:p>
        </p:txBody>
      </p:sp>
      <p:sp>
        <p:nvSpPr>
          <p:cNvPr id="161" name="TextShape 2"/>
          <p:cNvSpPr txBox="1"/>
          <p:nvPr/>
        </p:nvSpPr>
        <p:spPr>
          <a:xfrm>
            <a:off x="3884760" y="8685360"/>
            <a:ext cx="2971440" cy="456840"/>
          </a:xfrm>
          <a:prstGeom prst="rect">
            <a:avLst/>
          </a:prstGeom>
        </p:spPr>
        <p:txBody>
          <a:bodyPr anchor="b"/>
          <a:p>
            <a:pPr algn="r">
              <a:lnSpc>
                <a:spcPct val="100000"/>
              </a:lnSpc>
            </a:pPr>
            <a:fld id="{5C2E251D-7C9E-47AA-9106-229849EC6EF6}"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6040" cy="4114440"/>
          </a:xfrm>
          <a:prstGeom prst="rect">
            <a:avLst/>
          </a:prstGeom>
        </p:spPr>
        <p:txBody>
          <a:bodyPr/>
          <a:p>
            <a:r>
              <a:rPr lang="en-US" sz="2000">
                <a:latin typeface="Arial"/>
              </a:rPr>
              <a:t>Use tracktor_amazon_prices.ipynb or .py to gather prices from tracktor after doing 001_data_collection to get products with more than 20 reviews</a:t>
            </a:r>
            <a:endParaRPr/>
          </a:p>
        </p:txBody>
      </p:sp>
      <p:sp>
        <p:nvSpPr>
          <p:cNvPr id="163" name="TextShape 2"/>
          <p:cNvSpPr txBox="1"/>
          <p:nvPr/>
        </p:nvSpPr>
        <p:spPr>
          <a:xfrm>
            <a:off x="3884760" y="8685360"/>
            <a:ext cx="2971440" cy="456840"/>
          </a:xfrm>
          <a:prstGeom prst="rect">
            <a:avLst/>
          </a:prstGeom>
        </p:spPr>
        <p:txBody>
          <a:bodyPr anchor="b"/>
          <a:p>
            <a:pPr algn="r">
              <a:lnSpc>
                <a:spcPct val="100000"/>
              </a:lnSpc>
            </a:pPr>
            <a:fld id="{D0F103F7-8D09-4A9E-A238-40290A087FAB}"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6040" cy="4114440"/>
          </a:xfrm>
          <a:prstGeom prst="rect">
            <a:avLst/>
          </a:prstGeom>
        </p:spPr>
        <p:txBody>
          <a:bodyPr/>
          <a:p>
            <a:r>
              <a:rPr lang="en-US" sz="2000">
                <a:latin typeface="Arial"/>
              </a:rPr>
              <a:t>Charts created by exploratory_analysis_prices_reviews.Rmd</a:t>
            </a:r>
            <a:endParaRPr/>
          </a:p>
        </p:txBody>
      </p:sp>
      <p:sp>
        <p:nvSpPr>
          <p:cNvPr id="165" name="TextShape 2"/>
          <p:cNvSpPr txBox="1"/>
          <p:nvPr/>
        </p:nvSpPr>
        <p:spPr>
          <a:xfrm>
            <a:off x="3884760" y="8685360"/>
            <a:ext cx="2971440" cy="456840"/>
          </a:xfrm>
          <a:prstGeom prst="rect">
            <a:avLst/>
          </a:prstGeom>
        </p:spPr>
        <p:txBody>
          <a:bodyPr anchor="b"/>
          <a:p>
            <a:pPr algn="r">
              <a:lnSpc>
                <a:spcPct val="100000"/>
              </a:lnSpc>
            </a:pPr>
            <a:fld id="{E53BBDAD-5A89-4398-B441-08F452EC1F9D}"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6040" cy="4114440"/>
          </a:xfrm>
          <a:prstGeom prst="rect">
            <a:avLst/>
          </a:prstGeom>
        </p:spPr>
        <p:txBody>
          <a:bodyPr/>
          <a:p>
            <a:r>
              <a:rPr lang="en-US" sz="2000">
                <a:latin typeface="Arial"/>
              </a:rPr>
              <a:t>Data collapse created in data_processing_prices_reviews.R (image from head(prices) )</a:t>
            </a:r>
            <a:endParaRPr/>
          </a:p>
        </p:txBody>
      </p:sp>
      <p:sp>
        <p:nvSpPr>
          <p:cNvPr id="167" name="TextShape 2"/>
          <p:cNvSpPr txBox="1"/>
          <p:nvPr/>
        </p:nvSpPr>
        <p:spPr>
          <a:xfrm>
            <a:off x="3884760" y="8685360"/>
            <a:ext cx="2971440" cy="456840"/>
          </a:xfrm>
          <a:prstGeom prst="rect">
            <a:avLst/>
          </a:prstGeom>
        </p:spPr>
        <p:txBody>
          <a:bodyPr anchor="b"/>
          <a:p>
            <a:pPr algn="r">
              <a:lnSpc>
                <a:spcPct val="100000"/>
              </a:lnSpc>
            </a:pPr>
            <a:fld id="{206DA72D-173B-4267-9857-AB96112DB692}"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31" name="PlaceHolder 2"/>
          <p:cNvSpPr>
            <a:spLocks noGrp="1"/>
          </p:cNvSpPr>
          <p:nvPr>
            <p:ph type="body"/>
          </p:nvPr>
        </p:nvSpPr>
        <p:spPr>
          <a:xfrm>
            <a:off x="457200" y="1775160"/>
            <a:ext cx="8229240" cy="2206080"/>
          </a:xfrm>
          <a:prstGeom prst="rect">
            <a:avLst/>
          </a:prstGeom>
        </p:spPr>
        <p:txBody>
          <a:bodyPr lIns="0" rIns="0" tIns="0" bIns="0"/>
          <a:p>
            <a:endParaRPr/>
          </a:p>
        </p:txBody>
      </p:sp>
      <p:sp>
        <p:nvSpPr>
          <p:cNvPr id="32" name="PlaceHolder 3"/>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34"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35"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36" name="PlaceHolder 4"/>
          <p:cNvSpPr>
            <a:spLocks noGrp="1"/>
          </p:cNvSpPr>
          <p:nvPr>
            <p:ph type="body"/>
          </p:nvPr>
        </p:nvSpPr>
        <p:spPr>
          <a:xfrm>
            <a:off x="4674240" y="4191120"/>
            <a:ext cx="4015800" cy="2206080"/>
          </a:xfrm>
          <a:prstGeom prst="rect">
            <a:avLst/>
          </a:prstGeom>
        </p:spPr>
        <p:txBody>
          <a:bodyPr lIns="0" rIns="0" tIns="0" bIns="0"/>
          <a:p>
            <a:endParaRPr/>
          </a:p>
        </p:txBody>
      </p:sp>
      <p:sp>
        <p:nvSpPr>
          <p:cNvPr id="37" name="PlaceHolder 5"/>
          <p:cNvSpPr>
            <a:spLocks noGrp="1"/>
          </p:cNvSpPr>
          <p:nvPr>
            <p:ph type="body"/>
          </p:nvPr>
        </p:nvSpPr>
        <p:spPr>
          <a:xfrm>
            <a:off x="457200" y="4191120"/>
            <a:ext cx="4015800" cy="22060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39" name="PlaceHolder 2"/>
          <p:cNvSpPr>
            <a:spLocks noGrp="1"/>
          </p:cNvSpPr>
          <p:nvPr>
            <p:ph type="body"/>
          </p:nvPr>
        </p:nvSpPr>
        <p:spPr>
          <a:xfrm>
            <a:off x="457200" y="1775160"/>
            <a:ext cx="8229240" cy="4625280"/>
          </a:xfrm>
          <a:prstGeom prst="rect">
            <a:avLst/>
          </a:prstGeom>
        </p:spPr>
        <p:txBody>
          <a:bodyPr lIns="0" rIns="0" tIns="0" bIns="0"/>
          <a:p>
            <a:endParaRPr/>
          </a:p>
        </p:txBody>
      </p:sp>
      <p:sp>
        <p:nvSpPr>
          <p:cNvPr id="40" name="PlaceHolder 3"/>
          <p:cNvSpPr>
            <a:spLocks noGrp="1"/>
          </p:cNvSpPr>
          <p:nvPr>
            <p:ph type="body"/>
          </p:nvPr>
        </p:nvSpPr>
        <p:spPr>
          <a:xfrm>
            <a:off x="457200" y="1775160"/>
            <a:ext cx="8229240" cy="4625280"/>
          </a:xfrm>
          <a:prstGeom prst="rect">
            <a:avLst/>
          </a:prstGeom>
        </p:spPr>
        <p:txBody>
          <a:bodyPr lIns="0" rIns="0" tIns="0" bIns="0"/>
          <a:p>
            <a:endParaRPr/>
          </a:p>
        </p:txBody>
      </p:sp>
      <p:pic>
        <p:nvPicPr>
          <p:cNvPr id="41" name="" descr=""/>
          <p:cNvPicPr/>
          <p:nvPr/>
        </p:nvPicPr>
        <p:blipFill>
          <a:blip r:embed="rId2"/>
          <a:stretch>
            <a:fillRect/>
          </a:stretch>
        </p:blipFill>
        <p:spPr>
          <a:xfrm>
            <a:off x="1673280" y="1775160"/>
            <a:ext cx="5796720" cy="4625280"/>
          </a:xfrm>
          <a:prstGeom prst="rect">
            <a:avLst/>
          </a:prstGeom>
          <a:ln>
            <a:noFill/>
          </a:ln>
        </p:spPr>
      </p:pic>
      <p:pic>
        <p:nvPicPr>
          <p:cNvPr id="42" name="" descr=""/>
          <p:cNvPicPr/>
          <p:nvPr/>
        </p:nvPicPr>
        <p:blipFill>
          <a:blip r:embed="rId3"/>
          <a:stretch>
            <a:fillRect/>
          </a:stretch>
        </p:blipFill>
        <p:spPr>
          <a:xfrm>
            <a:off x="1673280" y="1775160"/>
            <a:ext cx="5796720" cy="462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51" name="PlaceHolder 2"/>
          <p:cNvSpPr>
            <a:spLocks noGrp="1"/>
          </p:cNvSpPr>
          <p:nvPr>
            <p:ph type="subTitle"/>
          </p:nvPr>
        </p:nvSpPr>
        <p:spPr>
          <a:xfrm>
            <a:off x="457200" y="1775160"/>
            <a:ext cx="8229240" cy="4625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53" name="PlaceHolder 2"/>
          <p:cNvSpPr>
            <a:spLocks noGrp="1"/>
          </p:cNvSpPr>
          <p:nvPr>
            <p:ph type="body"/>
          </p:nvPr>
        </p:nvSpPr>
        <p:spPr>
          <a:xfrm>
            <a:off x="457200" y="1775160"/>
            <a:ext cx="8229240" cy="4625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55"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56" name="PlaceHolder 3"/>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55520"/>
            <a:ext cx="8229240" cy="1252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155520"/>
            <a:ext cx="8229240" cy="5807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60"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61" name="PlaceHolder 3"/>
          <p:cNvSpPr>
            <a:spLocks noGrp="1"/>
          </p:cNvSpPr>
          <p:nvPr>
            <p:ph type="body"/>
          </p:nvPr>
        </p:nvSpPr>
        <p:spPr>
          <a:xfrm>
            <a:off x="457200" y="4191120"/>
            <a:ext cx="4015800" cy="2206080"/>
          </a:xfrm>
          <a:prstGeom prst="rect">
            <a:avLst/>
          </a:prstGeom>
        </p:spPr>
        <p:txBody>
          <a:bodyPr lIns="0" rIns="0" tIns="0" bIns="0"/>
          <a:p>
            <a:endParaRPr/>
          </a:p>
        </p:txBody>
      </p:sp>
      <p:sp>
        <p:nvSpPr>
          <p:cNvPr id="62" name="PlaceHolder 4"/>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10" name="PlaceHolder 2"/>
          <p:cNvSpPr>
            <a:spLocks noGrp="1"/>
          </p:cNvSpPr>
          <p:nvPr>
            <p:ph type="subTitle"/>
          </p:nvPr>
        </p:nvSpPr>
        <p:spPr>
          <a:xfrm>
            <a:off x="457200" y="1775160"/>
            <a:ext cx="8229240" cy="4625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64"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65"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66" name="PlaceHolder 4"/>
          <p:cNvSpPr>
            <a:spLocks noGrp="1"/>
          </p:cNvSpPr>
          <p:nvPr>
            <p:ph type="body"/>
          </p:nvPr>
        </p:nvSpPr>
        <p:spPr>
          <a:xfrm>
            <a:off x="4674240" y="4191120"/>
            <a:ext cx="4015800" cy="22060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68"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69"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70" name="PlaceHolder 4"/>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72" name="PlaceHolder 2"/>
          <p:cNvSpPr>
            <a:spLocks noGrp="1"/>
          </p:cNvSpPr>
          <p:nvPr>
            <p:ph type="body"/>
          </p:nvPr>
        </p:nvSpPr>
        <p:spPr>
          <a:xfrm>
            <a:off x="457200" y="1775160"/>
            <a:ext cx="8229240" cy="2206080"/>
          </a:xfrm>
          <a:prstGeom prst="rect">
            <a:avLst/>
          </a:prstGeom>
        </p:spPr>
        <p:txBody>
          <a:bodyPr lIns="0" rIns="0" tIns="0" bIns="0"/>
          <a:p>
            <a:endParaRPr/>
          </a:p>
        </p:txBody>
      </p:sp>
      <p:sp>
        <p:nvSpPr>
          <p:cNvPr id="73" name="PlaceHolder 3"/>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75"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76"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77" name="PlaceHolder 4"/>
          <p:cNvSpPr>
            <a:spLocks noGrp="1"/>
          </p:cNvSpPr>
          <p:nvPr>
            <p:ph type="body"/>
          </p:nvPr>
        </p:nvSpPr>
        <p:spPr>
          <a:xfrm>
            <a:off x="4674240" y="4191120"/>
            <a:ext cx="4015800" cy="2206080"/>
          </a:xfrm>
          <a:prstGeom prst="rect">
            <a:avLst/>
          </a:prstGeom>
        </p:spPr>
        <p:txBody>
          <a:bodyPr lIns="0" rIns="0" tIns="0" bIns="0"/>
          <a:p>
            <a:endParaRPr/>
          </a:p>
        </p:txBody>
      </p:sp>
      <p:sp>
        <p:nvSpPr>
          <p:cNvPr id="78" name="PlaceHolder 5"/>
          <p:cNvSpPr>
            <a:spLocks noGrp="1"/>
          </p:cNvSpPr>
          <p:nvPr>
            <p:ph type="body"/>
          </p:nvPr>
        </p:nvSpPr>
        <p:spPr>
          <a:xfrm>
            <a:off x="457200" y="4191120"/>
            <a:ext cx="4015800" cy="22060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80" name="PlaceHolder 2"/>
          <p:cNvSpPr>
            <a:spLocks noGrp="1"/>
          </p:cNvSpPr>
          <p:nvPr>
            <p:ph type="body"/>
          </p:nvPr>
        </p:nvSpPr>
        <p:spPr>
          <a:xfrm>
            <a:off x="457200" y="1775160"/>
            <a:ext cx="8229240" cy="4625280"/>
          </a:xfrm>
          <a:prstGeom prst="rect">
            <a:avLst/>
          </a:prstGeom>
        </p:spPr>
        <p:txBody>
          <a:bodyPr lIns="0" rIns="0" tIns="0" bIns="0"/>
          <a:p>
            <a:endParaRPr/>
          </a:p>
        </p:txBody>
      </p:sp>
      <p:sp>
        <p:nvSpPr>
          <p:cNvPr id="81" name="PlaceHolder 3"/>
          <p:cNvSpPr>
            <a:spLocks noGrp="1"/>
          </p:cNvSpPr>
          <p:nvPr>
            <p:ph type="body"/>
          </p:nvPr>
        </p:nvSpPr>
        <p:spPr>
          <a:xfrm>
            <a:off x="457200" y="1775160"/>
            <a:ext cx="8229240" cy="4625280"/>
          </a:xfrm>
          <a:prstGeom prst="rect">
            <a:avLst/>
          </a:prstGeom>
        </p:spPr>
        <p:txBody>
          <a:bodyPr lIns="0" rIns="0" tIns="0" bIns="0"/>
          <a:p>
            <a:endParaRPr/>
          </a:p>
        </p:txBody>
      </p:sp>
      <p:pic>
        <p:nvPicPr>
          <p:cNvPr id="82" name="" descr=""/>
          <p:cNvPicPr/>
          <p:nvPr/>
        </p:nvPicPr>
        <p:blipFill>
          <a:blip r:embed="rId2"/>
          <a:stretch>
            <a:fillRect/>
          </a:stretch>
        </p:blipFill>
        <p:spPr>
          <a:xfrm>
            <a:off x="1673280" y="1775160"/>
            <a:ext cx="5796720" cy="4625280"/>
          </a:xfrm>
          <a:prstGeom prst="rect">
            <a:avLst/>
          </a:prstGeom>
          <a:ln>
            <a:noFill/>
          </a:ln>
        </p:spPr>
      </p:pic>
      <p:pic>
        <p:nvPicPr>
          <p:cNvPr id="83" name="" descr=""/>
          <p:cNvPicPr/>
          <p:nvPr/>
        </p:nvPicPr>
        <p:blipFill>
          <a:blip r:embed="rId3"/>
          <a:stretch>
            <a:fillRect/>
          </a:stretch>
        </p:blipFill>
        <p:spPr>
          <a:xfrm>
            <a:off x="1673280" y="1775160"/>
            <a:ext cx="5796720" cy="4625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12" name="PlaceHolder 2"/>
          <p:cNvSpPr>
            <a:spLocks noGrp="1"/>
          </p:cNvSpPr>
          <p:nvPr>
            <p:ph type="body"/>
          </p:nvPr>
        </p:nvSpPr>
        <p:spPr>
          <a:xfrm>
            <a:off x="457200" y="1775160"/>
            <a:ext cx="8229240" cy="4625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14"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15" name="PlaceHolder 3"/>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5520"/>
            <a:ext cx="8229240" cy="12528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155520"/>
            <a:ext cx="8229240" cy="5807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19"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20" name="PlaceHolder 3"/>
          <p:cNvSpPr>
            <a:spLocks noGrp="1"/>
          </p:cNvSpPr>
          <p:nvPr>
            <p:ph type="body"/>
          </p:nvPr>
        </p:nvSpPr>
        <p:spPr>
          <a:xfrm>
            <a:off x="457200" y="4191120"/>
            <a:ext cx="4015800" cy="2206080"/>
          </a:xfrm>
          <a:prstGeom prst="rect">
            <a:avLst/>
          </a:prstGeom>
        </p:spPr>
        <p:txBody>
          <a:bodyPr lIns="0" rIns="0" tIns="0" bIns="0"/>
          <a:p>
            <a:endParaRPr/>
          </a:p>
        </p:txBody>
      </p:sp>
      <p:sp>
        <p:nvSpPr>
          <p:cNvPr id="21" name="PlaceHolder 4"/>
          <p:cNvSpPr>
            <a:spLocks noGrp="1"/>
          </p:cNvSpPr>
          <p:nvPr>
            <p:ph type="body"/>
          </p:nvPr>
        </p:nvSpPr>
        <p:spPr>
          <a:xfrm>
            <a:off x="4674240" y="1775160"/>
            <a:ext cx="4015800" cy="4625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23" name="PlaceHolder 2"/>
          <p:cNvSpPr>
            <a:spLocks noGrp="1"/>
          </p:cNvSpPr>
          <p:nvPr>
            <p:ph type="body"/>
          </p:nvPr>
        </p:nvSpPr>
        <p:spPr>
          <a:xfrm>
            <a:off x="457200" y="1775160"/>
            <a:ext cx="4015800" cy="4625280"/>
          </a:xfrm>
          <a:prstGeom prst="rect">
            <a:avLst/>
          </a:prstGeom>
        </p:spPr>
        <p:txBody>
          <a:bodyPr lIns="0" rIns="0" tIns="0" bIns="0"/>
          <a:p>
            <a:endParaRPr/>
          </a:p>
        </p:txBody>
      </p:sp>
      <p:sp>
        <p:nvSpPr>
          <p:cNvPr id="24"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25" name="PlaceHolder 4"/>
          <p:cNvSpPr>
            <a:spLocks noGrp="1"/>
          </p:cNvSpPr>
          <p:nvPr>
            <p:ph type="body"/>
          </p:nvPr>
        </p:nvSpPr>
        <p:spPr>
          <a:xfrm>
            <a:off x="4674240" y="4191120"/>
            <a:ext cx="4015800" cy="22060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55520"/>
            <a:ext cx="8229240" cy="1252800"/>
          </a:xfrm>
          <a:prstGeom prst="rect">
            <a:avLst/>
          </a:prstGeom>
        </p:spPr>
        <p:txBody>
          <a:bodyPr lIns="0" rIns="0" tIns="0" bIns="0" anchor="ctr"/>
          <a:p>
            <a:endParaRPr/>
          </a:p>
        </p:txBody>
      </p:sp>
      <p:sp>
        <p:nvSpPr>
          <p:cNvPr id="27" name="PlaceHolder 2"/>
          <p:cNvSpPr>
            <a:spLocks noGrp="1"/>
          </p:cNvSpPr>
          <p:nvPr>
            <p:ph type="body"/>
          </p:nvPr>
        </p:nvSpPr>
        <p:spPr>
          <a:xfrm>
            <a:off x="457200" y="1775160"/>
            <a:ext cx="4015800" cy="2206080"/>
          </a:xfrm>
          <a:prstGeom prst="rect">
            <a:avLst/>
          </a:prstGeom>
        </p:spPr>
        <p:txBody>
          <a:bodyPr lIns="0" rIns="0" tIns="0" bIns="0"/>
          <a:p>
            <a:endParaRPr/>
          </a:p>
        </p:txBody>
      </p:sp>
      <p:sp>
        <p:nvSpPr>
          <p:cNvPr id="28" name="PlaceHolder 3"/>
          <p:cNvSpPr>
            <a:spLocks noGrp="1"/>
          </p:cNvSpPr>
          <p:nvPr>
            <p:ph type="body"/>
          </p:nvPr>
        </p:nvSpPr>
        <p:spPr>
          <a:xfrm>
            <a:off x="4674240" y="1775160"/>
            <a:ext cx="4015800" cy="2206080"/>
          </a:xfrm>
          <a:prstGeom prst="rect">
            <a:avLst/>
          </a:prstGeom>
        </p:spPr>
        <p:txBody>
          <a:bodyPr lIns="0" rIns="0" tIns="0" bIns="0"/>
          <a:p>
            <a:endParaRPr/>
          </a:p>
        </p:txBody>
      </p:sp>
      <p:sp>
        <p:nvSpPr>
          <p:cNvPr id="29" name="PlaceHolder 4"/>
          <p:cNvSpPr>
            <a:spLocks noGrp="1"/>
          </p:cNvSpPr>
          <p:nvPr>
            <p:ph type="body"/>
          </p:nvPr>
        </p:nvSpPr>
        <p:spPr>
          <a:xfrm>
            <a:off x="457200" y="4191120"/>
            <a:ext cx="8229240" cy="22060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1436040"/>
            <a:ext cx="9143640" cy="45360"/>
          </a:xfrm>
          <a:prstGeom prst="rect">
            <a:avLst/>
          </a:prstGeom>
          <a:solidFill>
            <a:srgbClr val="ffffff"/>
          </a:solidFill>
          <a:ln w="47880">
            <a:noFill/>
          </a:ln>
        </p:spPr>
      </p:sp>
      <p:sp>
        <p:nvSpPr>
          <p:cNvPr id="1" name="CustomShape 2"/>
          <p:cNvSpPr/>
          <p:nvPr/>
        </p:nvSpPr>
        <p:spPr>
          <a:xfrm>
            <a:off x="0" y="0"/>
            <a:ext cx="9143640" cy="1433520"/>
          </a:xfrm>
          <a:prstGeom prst="rect">
            <a:avLst/>
          </a:prstGeom>
          <a:solidFill>
            <a:srgbClr val="000000"/>
          </a:solidFill>
          <a:ln w="47880">
            <a:noFill/>
          </a:ln>
        </p:spPr>
      </p:sp>
      <p:sp>
        <p:nvSpPr>
          <p:cNvPr id="2" name="CustomShape 3"/>
          <p:cNvSpPr/>
          <p:nvPr/>
        </p:nvSpPr>
        <p:spPr>
          <a:xfrm>
            <a:off x="0" y="0"/>
            <a:ext cx="9143640" cy="5135040"/>
          </a:xfrm>
          <a:prstGeom prst="rect">
            <a:avLst/>
          </a:prstGeom>
          <a:solidFill>
            <a:srgbClr val="000000"/>
          </a:solidFill>
          <a:ln w="47880">
            <a:noFill/>
          </a:ln>
        </p:spPr>
      </p:sp>
      <p:sp>
        <p:nvSpPr>
          <p:cNvPr id="3" name="PlaceHolder 4"/>
          <p:cNvSpPr>
            <a:spLocks noGrp="1"/>
          </p:cNvSpPr>
          <p:nvPr>
            <p:ph type="title"/>
          </p:nvPr>
        </p:nvSpPr>
        <p:spPr>
          <a:xfrm>
            <a:off x="685800" y="3355920"/>
            <a:ext cx="8076960" cy="1672920"/>
          </a:xfrm>
          <a:prstGeom prst="rect">
            <a:avLst/>
          </a:prstGeom>
        </p:spPr>
        <p:txBody>
          <a:bodyPr rIns="45720" tIns="0" bIns="0"/>
          <a:p>
            <a:pPr>
              <a:lnSpc>
                <a:spcPct val="100000"/>
              </a:lnSpc>
            </a:pPr>
            <a:r>
              <a:rPr b="1" lang="en-US" sz="4700">
                <a:solidFill>
                  <a:srgbClr val="f0ad00"/>
                </a:solidFill>
                <a:latin typeface="Corbel"/>
              </a:rPr>
              <a:t>Click to edit the title text formatHaga clic para modificar el estilo de título del patrón</a:t>
            </a:r>
            <a:endParaRPr/>
          </a:p>
        </p:txBody>
      </p:sp>
      <p:sp>
        <p:nvSpPr>
          <p:cNvPr id="4" name="PlaceHolder 5"/>
          <p:cNvSpPr>
            <a:spLocks noGrp="1"/>
          </p:cNvSpPr>
          <p:nvPr>
            <p:ph type="dt"/>
          </p:nvPr>
        </p:nvSpPr>
        <p:spPr>
          <a:xfrm>
            <a:off x="457200" y="6477120"/>
            <a:ext cx="2133360" cy="273960"/>
          </a:xfrm>
          <a:prstGeom prst="rect">
            <a:avLst/>
          </a:prstGeom>
        </p:spPr>
        <p:txBody>
          <a:bodyPr lIns="109800" rIns="45720" tIns="45000" bIns="0" anchor="b"/>
          <a:p>
            <a:pPr>
              <a:lnSpc>
                <a:spcPct val="100000"/>
              </a:lnSpc>
            </a:pPr>
            <a:r>
              <a:rPr lang="en-US" sz="1200">
                <a:solidFill>
                  <a:srgbClr val="ffffff"/>
                </a:solidFill>
                <a:latin typeface="Corbel"/>
              </a:rPr>
              <a:t>7/19/15</a:t>
            </a:r>
            <a:endParaRPr/>
          </a:p>
        </p:txBody>
      </p:sp>
      <p:sp>
        <p:nvSpPr>
          <p:cNvPr id="5" name="PlaceHolder 6"/>
          <p:cNvSpPr>
            <a:spLocks noGrp="1"/>
          </p:cNvSpPr>
          <p:nvPr>
            <p:ph type="ftr"/>
          </p:nvPr>
        </p:nvSpPr>
        <p:spPr>
          <a:xfrm>
            <a:off x="2640600" y="6477120"/>
            <a:ext cx="5507280" cy="273960"/>
          </a:xfrm>
          <a:prstGeom prst="rect">
            <a:avLst/>
          </a:prstGeom>
        </p:spPr>
        <p:txBody>
          <a:bodyPr lIns="45720" rIns="45720" tIns="45000" bIns="0" anchor="b"/>
          <a:p>
            <a:endParaRPr/>
          </a:p>
        </p:txBody>
      </p:sp>
      <p:sp>
        <p:nvSpPr>
          <p:cNvPr id="6" name="PlaceHolder 7"/>
          <p:cNvSpPr>
            <a:spLocks noGrp="1"/>
          </p:cNvSpPr>
          <p:nvPr>
            <p:ph type="sldNum"/>
          </p:nvPr>
        </p:nvSpPr>
        <p:spPr>
          <a:xfrm>
            <a:off x="8204400" y="6477120"/>
            <a:ext cx="733680" cy="273960"/>
          </a:xfrm>
          <a:prstGeom prst="rect">
            <a:avLst/>
          </a:prstGeom>
        </p:spPr>
        <p:txBody>
          <a:bodyPr lIns="90000" rIns="90000" tIns="45000" bIns="0" anchor="b"/>
          <a:p>
            <a:pPr algn="r">
              <a:lnSpc>
                <a:spcPct val="100000"/>
              </a:lnSpc>
            </a:pPr>
            <a:fld id="{B1D47CBF-9EB0-4992-B7AF-D39D2244062B}" type="slidenum">
              <a:rPr lang="en-US" sz="1200">
                <a:solidFill>
                  <a:srgbClr val="ffffff"/>
                </a:solidFill>
                <a:latin typeface="Corbel"/>
              </a:rPr>
              <a:t>&lt;number&gt;</a:t>
            </a:fld>
            <a:endParaRPr/>
          </a:p>
        </p:txBody>
      </p:sp>
      <p:sp>
        <p:nvSpPr>
          <p:cNvPr id="7" name="CustomShape 8"/>
          <p:cNvSpPr/>
          <p:nvPr/>
        </p:nvSpPr>
        <p:spPr>
          <a:xfrm>
            <a:off x="0" y="5128200"/>
            <a:ext cx="9143640" cy="45360"/>
          </a:xfrm>
          <a:prstGeom prst="rect">
            <a:avLst/>
          </a:prstGeom>
          <a:solidFill>
            <a:srgbClr val="ffffff"/>
          </a:solidFill>
          <a:ln w="47880">
            <a:noFill/>
          </a:ln>
        </p:spPr>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orbel"/>
              </a:rPr>
              <a:t>Click to edit the outline text format</a:t>
            </a:r>
            <a:endParaRPr/>
          </a:p>
          <a:p>
            <a:pPr lvl="1">
              <a:buSzPct val="75000"/>
              <a:buFont typeface="StarSymbol"/>
              <a:buChar char=""/>
            </a:pPr>
            <a:r>
              <a:rPr lang="en-US" sz="2400">
                <a:latin typeface="Corbel"/>
              </a:rPr>
              <a:t>Second Outline Level</a:t>
            </a:r>
            <a:endParaRPr/>
          </a:p>
          <a:p>
            <a:pPr lvl="2">
              <a:buSzPct val="45000"/>
              <a:buFont typeface="StarSymbol"/>
              <a:buChar char=""/>
            </a:pPr>
            <a:r>
              <a:rPr lang="en-US" sz="2000">
                <a:latin typeface="Corbel"/>
              </a:rPr>
              <a:t>Third Outline Level</a:t>
            </a:r>
            <a:endParaRPr/>
          </a:p>
          <a:p>
            <a:pPr lvl="3">
              <a:buSzPct val="75000"/>
              <a:buFont typeface="StarSymbol"/>
              <a:buChar char=""/>
            </a:pPr>
            <a:r>
              <a:rPr lang="en-US" sz="2000">
                <a:latin typeface="Corbel"/>
              </a:rPr>
              <a:t>Fourth Outline Level</a:t>
            </a:r>
            <a:endParaRPr/>
          </a:p>
          <a:p>
            <a:pPr lvl="4">
              <a:buSzPct val="45000"/>
              <a:buFont typeface="StarSymbol"/>
              <a:buChar char=""/>
            </a:pPr>
            <a:r>
              <a:rPr lang="en-US" sz="2000">
                <a:latin typeface="Corbel"/>
              </a:rPr>
              <a:t>Fifth Outline Level</a:t>
            </a:r>
            <a:endParaRPr/>
          </a:p>
          <a:p>
            <a:pPr lvl="5">
              <a:buSzPct val="45000"/>
              <a:buFont typeface="StarSymbol"/>
              <a:buChar char=""/>
            </a:pPr>
            <a:r>
              <a:rPr lang="en-US" sz="2000">
                <a:latin typeface="Corbel"/>
              </a:rPr>
              <a:t>Sixth Outline Level</a:t>
            </a:r>
            <a:endParaRPr/>
          </a:p>
          <a:p>
            <a:pPr lvl="6">
              <a:buSzPct val="45000"/>
              <a:buFont typeface="StarSymbol"/>
              <a:buChar char=""/>
            </a:pPr>
            <a:r>
              <a:rPr lang="en-US" sz="2000">
                <a:latin typeface="Corbe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1436040"/>
            <a:ext cx="9143640" cy="45360"/>
          </a:xfrm>
          <a:prstGeom prst="rect">
            <a:avLst/>
          </a:prstGeom>
          <a:solidFill>
            <a:srgbClr val="ffffff"/>
          </a:solidFill>
          <a:ln w="47880">
            <a:noFill/>
          </a:ln>
        </p:spPr>
      </p:sp>
      <p:sp>
        <p:nvSpPr>
          <p:cNvPr id="44" name="CustomShape 2"/>
          <p:cNvSpPr/>
          <p:nvPr/>
        </p:nvSpPr>
        <p:spPr>
          <a:xfrm>
            <a:off x="0" y="0"/>
            <a:ext cx="9143640" cy="1433520"/>
          </a:xfrm>
          <a:prstGeom prst="rect">
            <a:avLst/>
          </a:prstGeom>
          <a:solidFill>
            <a:srgbClr val="000000"/>
          </a:solidFill>
          <a:ln w="47880">
            <a:noFill/>
          </a:ln>
        </p:spPr>
      </p:sp>
      <p:sp>
        <p:nvSpPr>
          <p:cNvPr id="45" name="PlaceHolder 3"/>
          <p:cNvSpPr>
            <a:spLocks noGrp="1"/>
          </p:cNvSpPr>
          <p:nvPr>
            <p:ph type="title"/>
          </p:nvPr>
        </p:nvSpPr>
        <p:spPr>
          <a:xfrm>
            <a:off x="457200" y="155520"/>
            <a:ext cx="8229240" cy="1252440"/>
          </a:xfrm>
          <a:prstGeom prst="rect">
            <a:avLst/>
          </a:prstGeom>
        </p:spPr>
        <p:txBody>
          <a:bodyPr rIns="45720" tIns="45000" bIns="45000" anchor="ctr"/>
          <a:p>
            <a:pPr>
              <a:lnSpc>
                <a:spcPct val="100000"/>
              </a:lnSpc>
            </a:pPr>
            <a:r>
              <a:rPr b="1" lang="en-US" sz="4500">
                <a:solidFill>
                  <a:srgbClr val="f0ad00"/>
                </a:solidFill>
                <a:latin typeface="Corbel"/>
              </a:rPr>
              <a:t>Click to edit the title text formatHaga clic para modificar el estilo de título del patrón</a:t>
            </a:r>
            <a:endParaRPr/>
          </a:p>
        </p:txBody>
      </p:sp>
      <p:sp>
        <p:nvSpPr>
          <p:cNvPr id="46" name="PlaceHolder 4"/>
          <p:cNvSpPr>
            <a:spLocks noGrp="1"/>
          </p:cNvSpPr>
          <p:nvPr>
            <p:ph type="body"/>
          </p:nvPr>
        </p:nvSpPr>
        <p:spPr>
          <a:xfrm>
            <a:off x="457200" y="1775160"/>
            <a:ext cx="8229240" cy="4625280"/>
          </a:xfrm>
          <a:prstGeom prst="rect">
            <a:avLst/>
          </a:prstGeom>
        </p:spPr>
        <p:txBody>
          <a:bodyPr lIns="54720" rIns="90000" tIns="91440" bIns="45000"/>
          <a:p>
            <a:pPr>
              <a:buSzPct val="45000"/>
              <a:buFont typeface="StarSymbol"/>
              <a:buChar char=""/>
            </a:pPr>
            <a:r>
              <a:rPr lang="en-US" sz="3200">
                <a:solidFill>
                  <a:srgbClr val="000000"/>
                </a:solidFill>
                <a:latin typeface="Corbel"/>
              </a:rPr>
              <a:t>Click to edit the outline text format</a:t>
            </a:r>
            <a:endParaRPr/>
          </a:p>
          <a:p>
            <a:pPr lvl="1">
              <a:buSzPct val="75000"/>
              <a:buFont typeface="StarSymbol"/>
              <a:buChar char=""/>
            </a:pPr>
            <a:r>
              <a:rPr lang="en-US" sz="3200">
                <a:solidFill>
                  <a:srgbClr val="000000"/>
                </a:solidFill>
                <a:latin typeface="Corbel"/>
              </a:rPr>
              <a:t>Second Outline Level</a:t>
            </a:r>
            <a:endParaRPr/>
          </a:p>
          <a:p>
            <a:pPr lvl="2">
              <a:buSzPct val="45000"/>
              <a:buFont typeface="StarSymbol"/>
              <a:buChar char=""/>
            </a:pPr>
            <a:r>
              <a:rPr lang="en-US" sz="3200">
                <a:solidFill>
                  <a:srgbClr val="000000"/>
                </a:solidFill>
                <a:latin typeface="Corbel"/>
              </a:rPr>
              <a:t>Third Outline Level</a:t>
            </a:r>
            <a:endParaRPr/>
          </a:p>
          <a:p>
            <a:pPr lvl="3">
              <a:buSzPct val="75000"/>
              <a:buFont typeface="StarSymbol"/>
              <a:buChar char=""/>
            </a:pPr>
            <a:r>
              <a:rPr lang="en-US" sz="3200">
                <a:solidFill>
                  <a:srgbClr val="000000"/>
                </a:solidFill>
                <a:latin typeface="Corbel"/>
              </a:rPr>
              <a:t>Fourth Outline Level</a:t>
            </a:r>
            <a:endParaRPr/>
          </a:p>
          <a:p>
            <a:pPr lvl="4">
              <a:buSzPct val="45000"/>
              <a:buFont typeface="StarSymbol"/>
              <a:buChar char=""/>
            </a:pPr>
            <a:r>
              <a:rPr lang="en-US" sz="3200">
                <a:solidFill>
                  <a:srgbClr val="000000"/>
                </a:solidFill>
                <a:latin typeface="Corbel"/>
              </a:rPr>
              <a:t>Fifth Outline Level</a:t>
            </a:r>
            <a:endParaRPr/>
          </a:p>
          <a:p>
            <a:pPr lvl="5">
              <a:buSzPct val="45000"/>
              <a:buFont typeface="StarSymbol"/>
              <a:buChar char=""/>
            </a:pPr>
            <a:r>
              <a:rPr lang="en-US" sz="3200">
                <a:solidFill>
                  <a:srgbClr val="000000"/>
                </a:solidFill>
                <a:latin typeface="Corbel"/>
              </a:rPr>
              <a:t>Sixth Outline Level</a:t>
            </a:r>
            <a:endParaRPr/>
          </a:p>
          <a:p>
            <a:pPr>
              <a:lnSpc>
                <a:spcPct val="100000"/>
              </a:lnSpc>
              <a:buSzPct val="80000"/>
              <a:buFont typeface="Wingdings 2" charset="2"/>
              <a:buChar char=""/>
            </a:pPr>
            <a:r>
              <a:rPr lang="en-US" sz="3200">
                <a:solidFill>
                  <a:srgbClr val="000000"/>
                </a:solidFill>
                <a:latin typeface="Corbel"/>
              </a:rPr>
              <a:t>Seventh Outline LevelHaga clic para modificar el estilo de texto del patrón</a:t>
            </a:r>
            <a:endParaRPr/>
          </a:p>
          <a:p>
            <a:pPr lvl="1">
              <a:lnSpc>
                <a:spcPct val="100000"/>
              </a:lnSpc>
              <a:buSzPct val="90000"/>
              <a:buFont typeface="Wingdings" charset="2"/>
              <a:buChar char=""/>
            </a:pPr>
            <a:r>
              <a:rPr lang="en-US" sz="2800">
                <a:solidFill>
                  <a:srgbClr val="000000"/>
                </a:solidFill>
                <a:latin typeface="Corbel"/>
              </a:rPr>
              <a:t>Segundo nivel</a:t>
            </a:r>
            <a:endParaRPr/>
          </a:p>
          <a:p>
            <a:pPr lvl="2">
              <a:lnSpc>
                <a:spcPct val="100000"/>
              </a:lnSpc>
              <a:buFont typeface="Arial"/>
              <a:buChar char="▪"/>
            </a:pPr>
            <a:r>
              <a:rPr lang="en-US" sz="2400">
                <a:solidFill>
                  <a:srgbClr val="000000"/>
                </a:solidFill>
                <a:latin typeface="Corbel"/>
              </a:rPr>
              <a:t>Tercer nivel</a:t>
            </a:r>
            <a:endParaRPr/>
          </a:p>
          <a:p>
            <a:pPr lvl="3">
              <a:lnSpc>
                <a:spcPct val="100000"/>
              </a:lnSpc>
              <a:buFont typeface="Arial"/>
              <a:buChar char="▪"/>
            </a:pPr>
            <a:r>
              <a:rPr lang="en-US" sz="2000">
                <a:solidFill>
                  <a:srgbClr val="000000"/>
                </a:solidFill>
                <a:latin typeface="Corbel"/>
              </a:rPr>
              <a:t>Cuarto nivel</a:t>
            </a:r>
            <a:endParaRPr/>
          </a:p>
          <a:p>
            <a:pPr lvl="4">
              <a:lnSpc>
                <a:spcPct val="100000"/>
              </a:lnSpc>
              <a:buFont typeface="Wingdings 3" charset="2"/>
              <a:buChar char=""/>
            </a:pPr>
            <a:r>
              <a:rPr lang="en-US" sz="2000">
                <a:solidFill>
                  <a:srgbClr val="000000"/>
                </a:solidFill>
                <a:latin typeface="Corbel"/>
              </a:rPr>
              <a:t>Quinto nivel</a:t>
            </a:r>
            <a:endParaRPr/>
          </a:p>
        </p:txBody>
      </p:sp>
      <p:sp>
        <p:nvSpPr>
          <p:cNvPr id="47" name="PlaceHolder 5"/>
          <p:cNvSpPr>
            <a:spLocks noGrp="1"/>
          </p:cNvSpPr>
          <p:nvPr>
            <p:ph type="dt"/>
          </p:nvPr>
        </p:nvSpPr>
        <p:spPr>
          <a:xfrm>
            <a:off x="457200" y="6477120"/>
            <a:ext cx="2133360" cy="273960"/>
          </a:xfrm>
          <a:prstGeom prst="rect">
            <a:avLst/>
          </a:prstGeom>
        </p:spPr>
        <p:txBody>
          <a:bodyPr lIns="109800" rIns="45720" tIns="45000" bIns="0" anchor="b"/>
          <a:p>
            <a:pPr>
              <a:lnSpc>
                <a:spcPct val="100000"/>
              </a:lnSpc>
            </a:pPr>
            <a:r>
              <a:rPr lang="en-US" sz="1200">
                <a:solidFill>
                  <a:srgbClr val="454545"/>
                </a:solidFill>
                <a:latin typeface="Corbel"/>
              </a:rPr>
              <a:t>7/19/15</a:t>
            </a:r>
            <a:endParaRPr/>
          </a:p>
        </p:txBody>
      </p:sp>
      <p:sp>
        <p:nvSpPr>
          <p:cNvPr id="48" name="PlaceHolder 6"/>
          <p:cNvSpPr>
            <a:spLocks noGrp="1"/>
          </p:cNvSpPr>
          <p:nvPr>
            <p:ph type="ftr"/>
          </p:nvPr>
        </p:nvSpPr>
        <p:spPr>
          <a:xfrm>
            <a:off x="2640600" y="6477120"/>
            <a:ext cx="5507280" cy="273960"/>
          </a:xfrm>
          <a:prstGeom prst="rect">
            <a:avLst/>
          </a:prstGeom>
        </p:spPr>
        <p:txBody>
          <a:bodyPr lIns="45720" rIns="45720" tIns="45000" bIns="0" anchor="b"/>
          <a:p>
            <a:endParaRPr/>
          </a:p>
        </p:txBody>
      </p:sp>
      <p:sp>
        <p:nvSpPr>
          <p:cNvPr id="49" name="PlaceHolder 7"/>
          <p:cNvSpPr>
            <a:spLocks noGrp="1"/>
          </p:cNvSpPr>
          <p:nvPr>
            <p:ph type="sldNum"/>
          </p:nvPr>
        </p:nvSpPr>
        <p:spPr>
          <a:xfrm>
            <a:off x="8204400" y="6477120"/>
            <a:ext cx="733680" cy="273960"/>
          </a:xfrm>
          <a:prstGeom prst="rect">
            <a:avLst/>
          </a:prstGeom>
        </p:spPr>
        <p:txBody>
          <a:bodyPr lIns="90000" rIns="90000" tIns="45000" bIns="0" anchor="b"/>
          <a:p>
            <a:pPr algn="r">
              <a:lnSpc>
                <a:spcPct val="100000"/>
              </a:lnSpc>
            </a:pPr>
            <a:fld id="{92B3D9C6-F0AE-4368-91F5-FD969AA49B5D}" type="slidenum">
              <a:rPr lang="en-US" sz="1200">
                <a:solidFill>
                  <a:srgbClr val="454545"/>
                </a:solidFill>
                <a:latin typeface="Corbe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85800" y="3355920"/>
            <a:ext cx="8076960" cy="1672920"/>
          </a:xfrm>
          <a:prstGeom prst="rect">
            <a:avLst/>
          </a:prstGeom>
        </p:spPr>
        <p:txBody>
          <a:bodyPr rIns="45720" tIns="0" bIns="0"/>
          <a:p>
            <a:pPr>
              <a:lnSpc>
                <a:spcPct val="100000"/>
              </a:lnSpc>
            </a:pPr>
            <a:r>
              <a:rPr b="1" lang="en-US" sz="4700">
                <a:solidFill>
                  <a:srgbClr val="f0ad00"/>
                </a:solidFill>
                <a:latin typeface="Corbel"/>
              </a:rPr>
              <a:t>July 10, 2015</a:t>
            </a:r>
            <a:endParaRPr/>
          </a:p>
        </p:txBody>
      </p:sp>
      <p:sp>
        <p:nvSpPr>
          <p:cNvPr id="90" name="TextShape 2"/>
          <p:cNvSpPr txBox="1"/>
          <p:nvPr/>
        </p:nvSpPr>
        <p:spPr>
          <a:xfrm>
            <a:off x="685800" y="1828800"/>
            <a:ext cx="8076960" cy="1499400"/>
          </a:xfrm>
          <a:prstGeom prst="rect">
            <a:avLst/>
          </a:prstGeom>
        </p:spPr>
        <p:txBody>
          <a:bodyPr lIns="118800" rIns="45720" tIns="0" bIns="0" anchor="b"/>
          <a:p>
            <a:pPr>
              <a:lnSpc>
                <a:spcPct val="100000"/>
              </a:lnSpc>
            </a:pPr>
            <a:r>
              <a:rPr lang="en-US" sz="4400">
                <a:solidFill>
                  <a:srgbClr val="ffffff"/>
                </a:solidFill>
                <a:latin typeface="Corbel"/>
              </a:rPr>
              <a:t>Are Amazon Prices Influenced by Reviews?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Analysis : Prices</a:t>
            </a:r>
            <a:endParaRPr/>
          </a:p>
        </p:txBody>
      </p:sp>
      <p:pic>
        <p:nvPicPr>
          <p:cNvPr id="116" name="Picture 2" descr=""/>
          <p:cNvPicPr/>
          <p:nvPr/>
        </p:nvPicPr>
        <p:blipFill>
          <a:blip r:embed="rId1"/>
          <a:stretch>
            <a:fillRect/>
          </a:stretch>
        </p:blipFill>
        <p:spPr>
          <a:xfrm>
            <a:off x="4343040" y="2650680"/>
            <a:ext cx="4692960" cy="3213720"/>
          </a:xfrm>
          <a:prstGeom prst="rect">
            <a:avLst/>
          </a:prstGeom>
          <a:ln w="9360">
            <a:solidFill>
              <a:srgbClr val="000000"/>
            </a:solidFill>
            <a:miter/>
          </a:ln>
        </p:spPr>
      </p:pic>
      <p:pic>
        <p:nvPicPr>
          <p:cNvPr id="117" name="Picture 4" descr=""/>
          <p:cNvPicPr/>
          <p:nvPr/>
        </p:nvPicPr>
        <p:blipFill>
          <a:blip r:embed="rId2"/>
          <a:stretch>
            <a:fillRect/>
          </a:stretch>
        </p:blipFill>
        <p:spPr>
          <a:xfrm>
            <a:off x="179640" y="2650680"/>
            <a:ext cx="4326120" cy="3213720"/>
          </a:xfrm>
          <a:prstGeom prst="rect">
            <a:avLst/>
          </a:prstGeom>
          <a:ln w="9360">
            <a:solidFill>
              <a:srgbClr val="000000"/>
            </a:solidFill>
            <a:miter/>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Analysis : Prices</a:t>
            </a:r>
            <a:endParaRPr/>
          </a:p>
        </p:txBody>
      </p:sp>
      <p:sp>
        <p:nvSpPr>
          <p:cNvPr id="119" name="TextShape 2"/>
          <p:cNvSpPr txBox="1"/>
          <p:nvPr/>
        </p:nvSpPr>
        <p:spPr>
          <a:xfrm>
            <a:off x="395640" y="1597320"/>
            <a:ext cx="7776360" cy="82332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Tracktor.com’s frequency of price captures vary by product</a:t>
            </a:r>
            <a:endParaRPr/>
          </a:p>
        </p:txBody>
      </p:sp>
      <p:pic>
        <p:nvPicPr>
          <p:cNvPr id="120" name="Imagen 1" descr=""/>
          <p:cNvPicPr/>
          <p:nvPr/>
        </p:nvPicPr>
        <p:blipFill>
          <a:blip r:embed="rId1"/>
          <a:stretch>
            <a:fillRect/>
          </a:stretch>
        </p:blipFill>
        <p:spPr>
          <a:xfrm>
            <a:off x="1725480" y="2565000"/>
            <a:ext cx="5976360" cy="3388320"/>
          </a:xfrm>
          <a:prstGeom prst="rect">
            <a:avLst/>
          </a:prstGeom>
          <a:ln>
            <a:noFill/>
          </a:ln>
        </p:spPr>
      </p:pic>
      <p:pic>
        <p:nvPicPr>
          <p:cNvPr id="121" name="Imagen 2" descr=""/>
          <p:cNvPicPr/>
          <p:nvPr/>
        </p:nvPicPr>
        <p:blipFill>
          <a:blip r:embed="rId2"/>
          <a:stretch>
            <a:fillRect/>
          </a:stretch>
        </p:blipFill>
        <p:spPr>
          <a:xfrm>
            <a:off x="1907640" y="6309360"/>
            <a:ext cx="5343120" cy="4284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Analysis</a:t>
            </a:r>
            <a:endParaRPr/>
          </a:p>
        </p:txBody>
      </p:sp>
      <p:pic>
        <p:nvPicPr>
          <p:cNvPr id="123" name="Picture 3" descr=""/>
          <p:cNvPicPr/>
          <p:nvPr/>
        </p:nvPicPr>
        <p:blipFill>
          <a:blip r:embed="rId1"/>
          <a:stretch>
            <a:fillRect/>
          </a:stretch>
        </p:blipFill>
        <p:spPr>
          <a:xfrm>
            <a:off x="55440" y="3285000"/>
            <a:ext cx="4433040" cy="3384000"/>
          </a:xfrm>
          <a:prstGeom prst="rect">
            <a:avLst/>
          </a:prstGeom>
          <a:ln w="9360">
            <a:solidFill>
              <a:srgbClr val="000000"/>
            </a:solidFill>
            <a:miter/>
          </a:ln>
        </p:spPr>
      </p:pic>
      <p:pic>
        <p:nvPicPr>
          <p:cNvPr id="124" name="Picture 4" descr=""/>
          <p:cNvPicPr/>
          <p:nvPr/>
        </p:nvPicPr>
        <p:blipFill>
          <a:blip r:embed="rId2"/>
          <a:stretch>
            <a:fillRect/>
          </a:stretch>
        </p:blipFill>
        <p:spPr>
          <a:xfrm>
            <a:off x="4469040" y="3285000"/>
            <a:ext cx="4566960" cy="3384000"/>
          </a:xfrm>
          <a:prstGeom prst="rect">
            <a:avLst/>
          </a:prstGeom>
          <a:ln w="9360">
            <a:solidFill>
              <a:srgbClr val="000000"/>
            </a:solidFill>
            <a:miter/>
          </a:ln>
        </p:spPr>
      </p:pic>
      <p:sp>
        <p:nvSpPr>
          <p:cNvPr id="125" name="TextShape 2"/>
          <p:cNvSpPr txBox="1"/>
          <p:nvPr/>
        </p:nvSpPr>
        <p:spPr>
          <a:xfrm>
            <a:off x="55440" y="1700640"/>
            <a:ext cx="8980560" cy="143964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The literature suggests that new review information has a larger impact on demand for products with few reviews or new reviews</a:t>
            </a:r>
            <a:endParaRPr/>
          </a:p>
          <a:p>
            <a:pPr>
              <a:lnSpc>
                <a:spcPct val="100000"/>
              </a:lnSpc>
            </a:pPr>
            <a:endParaRPr/>
          </a:p>
          <a:p>
            <a:pPr>
              <a:lnSpc>
                <a:spcPct val="100000"/>
              </a:lnSpc>
              <a:buSzPct val="80000"/>
              <a:buFont typeface="Wingdings 2" charset="2"/>
              <a:buChar char=""/>
            </a:pPr>
            <a:r>
              <a:rPr lang="en-US" sz="3200">
                <a:solidFill>
                  <a:srgbClr val="000000"/>
                </a:solidFill>
                <a:latin typeface="Corbel"/>
              </a:rPr>
              <a:t>Here we see that the time period between most reviews is pretty low and that the time in between reviews is slightly increasing with product age (as expected)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6" name="6 Imagen" descr=""/>
          <p:cNvPicPr/>
          <p:nvPr/>
        </p:nvPicPr>
        <p:blipFill>
          <a:blip r:embed="rId1"/>
          <a:stretch>
            <a:fillRect/>
          </a:stretch>
        </p:blipFill>
        <p:spPr>
          <a:xfrm>
            <a:off x="3420000" y="1559160"/>
            <a:ext cx="3453840" cy="3453840"/>
          </a:xfrm>
          <a:prstGeom prst="rect">
            <a:avLst/>
          </a:prstGeom>
          <a:ln>
            <a:noFill/>
          </a:ln>
        </p:spPr>
      </p:pic>
      <p:pic>
        <p:nvPicPr>
          <p:cNvPr id="127" name="5 Marcador de contenido" descr=""/>
          <p:cNvPicPr/>
          <p:nvPr/>
        </p:nvPicPr>
        <p:blipFill>
          <a:blip r:embed="rId2"/>
          <a:stretch>
            <a:fillRect/>
          </a:stretch>
        </p:blipFill>
        <p:spPr>
          <a:xfrm>
            <a:off x="0" y="1559160"/>
            <a:ext cx="3528000" cy="3643560"/>
          </a:xfrm>
          <a:prstGeom prst="rect">
            <a:avLst/>
          </a:prstGeom>
          <a:ln>
            <a:noFill/>
          </a:ln>
        </p:spPr>
      </p:pic>
      <p:sp>
        <p:nvSpPr>
          <p:cNvPr id="128"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Analysis</a:t>
            </a:r>
            <a:endParaRPr/>
          </a:p>
        </p:txBody>
      </p:sp>
      <p:sp>
        <p:nvSpPr>
          <p:cNvPr id="129" name="CustomShape 2"/>
          <p:cNvSpPr/>
          <p:nvPr/>
        </p:nvSpPr>
        <p:spPr>
          <a:xfrm>
            <a:off x="6732360" y="1845000"/>
            <a:ext cx="2304000" cy="4632480"/>
          </a:xfrm>
          <a:prstGeom prst="rect">
            <a:avLst/>
          </a:prstGeom>
          <a:noFill/>
          <a:ln>
            <a:noFill/>
          </a:ln>
        </p:spPr>
        <p:txBody>
          <a:bodyPr lIns="54720" rIns="90000" tIns="91440" bIns="45000"/>
          <a:p>
            <a:pPr>
              <a:lnSpc>
                <a:spcPct val="100000"/>
              </a:lnSpc>
              <a:buSzPct val="80000"/>
              <a:buFont typeface="Wingdings 2" charset="2"/>
              <a:buChar char=""/>
            </a:pPr>
            <a:r>
              <a:rPr lang="en-US" sz="3200">
                <a:solidFill>
                  <a:srgbClr val="000000"/>
                </a:solidFill>
                <a:latin typeface="Corbel"/>
              </a:rPr>
              <a:t>Price Changes seem to be similarly distributed across product price groups</a:t>
            </a:r>
            <a:endParaRPr/>
          </a:p>
          <a:p>
            <a:pPr>
              <a:lnSpc>
                <a:spcPct val="100000"/>
              </a:lnSpc>
            </a:pPr>
            <a:endParaRPr/>
          </a:p>
          <a:p>
            <a:pPr>
              <a:lnSpc>
                <a:spcPct val="100000"/>
              </a:lnSpc>
              <a:buSzPct val="80000"/>
              <a:buFont typeface="Wingdings 2" charset="2"/>
              <a:buChar char=""/>
            </a:pPr>
            <a:r>
              <a:rPr lang="en-US" sz="3200">
                <a:solidFill>
                  <a:srgbClr val="000000"/>
                </a:solidFill>
                <a:latin typeface="Corbel"/>
              </a:rPr>
              <a:t>Most reviews are positive across price categories </a:t>
            </a:r>
            <a:endParaRPr/>
          </a:p>
          <a:p>
            <a:pPr>
              <a:lnSpc>
                <a:spcPct val="100000"/>
              </a:lnSpc>
            </a:pPr>
            <a:endParaRPr/>
          </a:p>
        </p:txBody>
      </p:sp>
      <p:graphicFrame>
        <p:nvGraphicFramePr>
          <p:cNvPr id="130" name="Table 3"/>
          <p:cNvGraphicFramePr/>
          <p:nvPr/>
        </p:nvGraphicFramePr>
        <p:xfrm>
          <a:off x="611640" y="5445360"/>
          <a:ext cx="5184360" cy="1218960"/>
        </p:xfrm>
        <a:graphic>
          <a:graphicData uri="http://schemas.openxmlformats.org/drawingml/2006/table">
            <a:tbl>
              <a:tblPr/>
              <a:tblGrid>
                <a:gridCol w="1230120"/>
                <a:gridCol w="1317960"/>
                <a:gridCol w="1317960"/>
                <a:gridCol w="1318320"/>
              </a:tblGrid>
              <a:tr h="390600">
                <a:tc>
                  <a:txBody>
                    <a:bodyPr/>
                    <a:p>
                      <a:pPr>
                        <a:lnSpc>
                          <a:spcPct val="100000"/>
                        </a:lnSpc>
                      </a:pPr>
                      <a:r>
                        <a:rPr b="1" lang="en-US" sz="1000">
                          <a:solidFill>
                            <a:srgbClr val="ffffff"/>
                          </a:solidFill>
                          <a:latin typeface="Corbel"/>
                        </a:rPr>
                        <a:t>Price Group</a:t>
                      </a:r>
                      <a:endParaRPr/>
                    </a:p>
                  </a:txBody>
                  <a:tcPr/>
                </a:tc>
                <a:tc>
                  <a:txBody>
                    <a:bodyPr/>
                    <a:p>
                      <a:pPr>
                        <a:lnSpc>
                          <a:spcPct val="100000"/>
                        </a:lnSpc>
                      </a:pPr>
                      <a:r>
                        <a:rPr b="1" lang="en-US" sz="1000">
                          <a:solidFill>
                            <a:srgbClr val="ffffff"/>
                          </a:solidFill>
                          <a:latin typeface="Corbel"/>
                        </a:rPr>
                        <a:t>Product Count</a:t>
                      </a:r>
                      <a:endParaRPr/>
                    </a:p>
                  </a:txBody>
                  <a:tcPr/>
                </a:tc>
                <a:tc>
                  <a:txBody>
                    <a:bodyPr/>
                    <a:p>
                      <a:pPr>
                        <a:lnSpc>
                          <a:spcPct val="100000"/>
                        </a:lnSpc>
                      </a:pPr>
                      <a:r>
                        <a:rPr b="1" lang="en-US" sz="1000">
                          <a:solidFill>
                            <a:srgbClr val="ffffff"/>
                          </a:solidFill>
                          <a:latin typeface="Corbel"/>
                        </a:rPr>
                        <a:t>Price Change Count</a:t>
                      </a:r>
                      <a:endParaRPr/>
                    </a:p>
                  </a:txBody>
                  <a:tcPr/>
                </a:tc>
                <a:tc>
                  <a:txBody>
                    <a:bodyPr/>
                    <a:p>
                      <a:pPr>
                        <a:lnSpc>
                          <a:spcPct val="100000"/>
                        </a:lnSpc>
                      </a:pPr>
                      <a:r>
                        <a:rPr b="1" lang="en-US" sz="1000">
                          <a:solidFill>
                            <a:srgbClr val="ffffff"/>
                          </a:solidFill>
                          <a:latin typeface="Corbel"/>
                        </a:rPr>
                        <a:t>Review Count</a:t>
                      </a:r>
                      <a:endParaRPr/>
                    </a:p>
                  </a:txBody>
                  <a:tcPr/>
                </a:tc>
              </a:tr>
              <a:tr h="241200">
                <a:tc>
                  <a:txBody>
                    <a:bodyPr/>
                    <a:p>
                      <a:pPr algn="ctr">
                        <a:lnSpc>
                          <a:spcPct val="100000"/>
                        </a:lnSpc>
                      </a:pPr>
                      <a:r>
                        <a:rPr lang="en-US" sz="1000">
                          <a:solidFill>
                            <a:srgbClr val="000000"/>
                          </a:solidFill>
                          <a:latin typeface="Corbel"/>
                        </a:rPr>
                        <a:t>&lt;$50</a:t>
                      </a:r>
                      <a:endParaRPr/>
                    </a:p>
                  </a:txBody>
                  <a:tcPr/>
                </a:tc>
                <a:tc>
                  <a:txBody>
                    <a:bodyPr/>
                    <a:p>
                      <a:pPr algn="ctr">
                        <a:lnSpc>
                          <a:spcPct val="100000"/>
                        </a:lnSpc>
                      </a:pPr>
                      <a:r>
                        <a:rPr lang="en-US" sz="1000">
                          <a:solidFill>
                            <a:srgbClr val="000000"/>
                          </a:solidFill>
                          <a:latin typeface="Corbel"/>
                        </a:rPr>
                        <a:t>14</a:t>
                      </a:r>
                      <a:endParaRPr/>
                    </a:p>
                  </a:txBody>
                  <a:tcPr/>
                </a:tc>
                <a:tc>
                  <a:txBody>
                    <a:bodyPr/>
                    <a:p>
                      <a:pPr algn="ctr">
                        <a:lnSpc>
                          <a:spcPct val="100000"/>
                        </a:lnSpc>
                      </a:pPr>
                      <a:r>
                        <a:rPr lang="en-US" sz="1000">
                          <a:solidFill>
                            <a:srgbClr val="000000"/>
                          </a:solidFill>
                          <a:latin typeface="Corbel"/>
                        </a:rPr>
                        <a:t>225</a:t>
                      </a:r>
                      <a:endParaRPr/>
                    </a:p>
                  </a:txBody>
                  <a:tcPr/>
                </a:tc>
                <a:tc>
                  <a:txBody>
                    <a:bodyPr/>
                    <a:p>
                      <a:pPr algn="ctr">
                        <a:lnSpc>
                          <a:spcPct val="100000"/>
                        </a:lnSpc>
                      </a:pPr>
                      <a:r>
                        <a:rPr lang="en-US" sz="1000">
                          <a:solidFill>
                            <a:srgbClr val="000000"/>
                          </a:solidFill>
                          <a:latin typeface="Corbel"/>
                        </a:rPr>
                        <a:t>5,420</a:t>
                      </a:r>
                      <a:endParaRPr/>
                    </a:p>
                  </a:txBody>
                  <a:tcPr/>
                </a:tc>
              </a:tr>
              <a:tr h="241200">
                <a:tc>
                  <a:txBody>
                    <a:bodyPr/>
                    <a:p>
                      <a:pPr algn="ctr">
                        <a:lnSpc>
                          <a:spcPct val="100000"/>
                        </a:lnSpc>
                      </a:pPr>
                      <a:r>
                        <a:rPr lang="en-US" sz="1000">
                          <a:solidFill>
                            <a:srgbClr val="000000"/>
                          </a:solidFill>
                          <a:latin typeface="Corbel"/>
                        </a:rPr>
                        <a:t>$50-$100</a:t>
                      </a:r>
                      <a:endParaRPr/>
                    </a:p>
                  </a:txBody>
                  <a:tcPr/>
                </a:tc>
                <a:tc>
                  <a:txBody>
                    <a:bodyPr/>
                    <a:p>
                      <a:pPr algn="ctr">
                        <a:lnSpc>
                          <a:spcPct val="100000"/>
                        </a:lnSpc>
                      </a:pPr>
                      <a:r>
                        <a:rPr lang="en-US" sz="1000">
                          <a:solidFill>
                            <a:srgbClr val="000000"/>
                          </a:solidFill>
                          <a:latin typeface="Corbel"/>
                        </a:rPr>
                        <a:t>43</a:t>
                      </a:r>
                      <a:endParaRPr/>
                    </a:p>
                  </a:txBody>
                  <a:tcPr/>
                </a:tc>
                <a:tc>
                  <a:txBody>
                    <a:bodyPr/>
                    <a:p>
                      <a:pPr algn="ctr">
                        <a:lnSpc>
                          <a:spcPct val="100000"/>
                        </a:lnSpc>
                      </a:pPr>
                      <a:r>
                        <a:rPr lang="en-US" sz="1000">
                          <a:solidFill>
                            <a:srgbClr val="000000"/>
                          </a:solidFill>
                          <a:latin typeface="Corbel"/>
                        </a:rPr>
                        <a:t>831</a:t>
                      </a:r>
                      <a:endParaRPr/>
                    </a:p>
                  </a:txBody>
                  <a:tcPr/>
                </a:tc>
                <a:tc>
                  <a:txBody>
                    <a:bodyPr/>
                    <a:p>
                      <a:pPr algn="ctr">
                        <a:lnSpc>
                          <a:spcPct val="100000"/>
                        </a:lnSpc>
                      </a:pPr>
                      <a:r>
                        <a:rPr lang="en-US" sz="1000">
                          <a:solidFill>
                            <a:srgbClr val="000000"/>
                          </a:solidFill>
                          <a:latin typeface="Corbel"/>
                        </a:rPr>
                        <a:t>2,261</a:t>
                      </a:r>
                      <a:endParaRPr/>
                    </a:p>
                  </a:txBody>
                  <a:tcPr/>
                </a:tc>
              </a:tr>
              <a:tr h="241200">
                <a:tc>
                  <a:txBody>
                    <a:bodyPr/>
                    <a:p>
                      <a:pPr algn="ctr">
                        <a:lnSpc>
                          <a:spcPct val="100000"/>
                        </a:lnSpc>
                      </a:pPr>
                      <a:r>
                        <a:rPr lang="en-US" sz="1000">
                          <a:solidFill>
                            <a:srgbClr val="000000"/>
                          </a:solidFill>
                          <a:latin typeface="Corbel"/>
                        </a:rPr>
                        <a:t>$100-$150</a:t>
                      </a:r>
                      <a:endParaRPr/>
                    </a:p>
                  </a:txBody>
                  <a:tcPr/>
                </a:tc>
                <a:tc>
                  <a:txBody>
                    <a:bodyPr/>
                    <a:p>
                      <a:pPr algn="ctr">
                        <a:lnSpc>
                          <a:spcPct val="100000"/>
                        </a:lnSpc>
                      </a:pPr>
                      <a:r>
                        <a:rPr lang="en-US" sz="1000">
                          <a:solidFill>
                            <a:srgbClr val="000000"/>
                          </a:solidFill>
                          <a:latin typeface="Corbel"/>
                        </a:rPr>
                        <a:t>31</a:t>
                      </a:r>
                      <a:endParaRPr/>
                    </a:p>
                  </a:txBody>
                  <a:tcPr/>
                </a:tc>
                <a:tc>
                  <a:txBody>
                    <a:bodyPr/>
                    <a:p>
                      <a:pPr algn="ctr">
                        <a:lnSpc>
                          <a:spcPct val="100000"/>
                        </a:lnSpc>
                      </a:pPr>
                      <a:r>
                        <a:rPr lang="en-US" sz="1000">
                          <a:solidFill>
                            <a:srgbClr val="000000"/>
                          </a:solidFill>
                          <a:latin typeface="Corbel"/>
                        </a:rPr>
                        <a:t>901</a:t>
                      </a:r>
                      <a:endParaRPr/>
                    </a:p>
                  </a:txBody>
                  <a:tcPr/>
                </a:tc>
                <a:tc>
                  <a:txBody>
                    <a:bodyPr/>
                    <a:p>
                      <a:pPr algn="ctr">
                        <a:lnSpc>
                          <a:spcPct val="100000"/>
                        </a:lnSpc>
                      </a:pPr>
                      <a:r>
                        <a:rPr lang="en-US" sz="1000">
                          <a:solidFill>
                            <a:srgbClr val="000000"/>
                          </a:solidFill>
                          <a:latin typeface="Corbel"/>
                        </a:rPr>
                        <a:t>5,822</a:t>
                      </a:r>
                      <a:endParaRPr/>
                    </a:p>
                  </a:txBody>
                  <a:tcPr/>
                </a:tc>
              </a:tr>
              <a:tr h="241200">
                <a:tc>
                  <a:txBody>
                    <a:bodyPr/>
                    <a:p>
                      <a:pPr algn="ctr">
                        <a:lnSpc>
                          <a:spcPct val="100000"/>
                        </a:lnSpc>
                      </a:pPr>
                      <a:r>
                        <a:rPr lang="en-US" sz="1000">
                          <a:solidFill>
                            <a:srgbClr val="000000"/>
                          </a:solidFill>
                          <a:latin typeface="Corbel"/>
                        </a:rPr>
                        <a:t>$150-$250</a:t>
                      </a:r>
                      <a:endParaRPr/>
                    </a:p>
                  </a:txBody>
                  <a:tcPr/>
                </a:tc>
                <a:tc>
                  <a:txBody>
                    <a:bodyPr/>
                    <a:p>
                      <a:pPr algn="ctr">
                        <a:lnSpc>
                          <a:spcPct val="100000"/>
                        </a:lnSpc>
                      </a:pPr>
                      <a:r>
                        <a:rPr lang="en-US" sz="1000">
                          <a:solidFill>
                            <a:srgbClr val="000000"/>
                          </a:solidFill>
                          <a:latin typeface="Corbel"/>
                        </a:rPr>
                        <a:t>22</a:t>
                      </a:r>
                      <a:endParaRPr/>
                    </a:p>
                  </a:txBody>
                  <a:tcPr/>
                </a:tc>
                <a:tc>
                  <a:txBody>
                    <a:bodyPr/>
                    <a:p>
                      <a:pPr algn="ctr">
                        <a:lnSpc>
                          <a:spcPct val="100000"/>
                        </a:lnSpc>
                      </a:pPr>
                      <a:r>
                        <a:rPr lang="en-US" sz="1000">
                          <a:solidFill>
                            <a:srgbClr val="000000"/>
                          </a:solidFill>
                          <a:latin typeface="Corbel"/>
                        </a:rPr>
                        <a:t>874</a:t>
                      </a:r>
                      <a:endParaRPr/>
                    </a:p>
                  </a:txBody>
                  <a:tcPr/>
                </a:tc>
                <a:tc>
                  <a:txBody>
                    <a:bodyPr/>
                    <a:p>
                      <a:pPr algn="ctr">
                        <a:lnSpc>
                          <a:spcPct val="100000"/>
                        </a:lnSpc>
                      </a:pPr>
                      <a:r>
                        <a:rPr lang="en-US" sz="1000">
                          <a:solidFill>
                            <a:srgbClr val="000000"/>
                          </a:solidFill>
                          <a:latin typeface="Corbel"/>
                        </a:rPr>
                        <a:t>1,607</a:t>
                      </a:r>
                      <a:endParaRPr/>
                    </a:p>
                  </a:txBody>
                  <a:tcPr/>
                </a:tc>
              </a:tr>
            </a:tbl>
          </a:graphicData>
        </a:graphic>
      </p:graphicFrame>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0" y="155520"/>
            <a:ext cx="9396000" cy="1257120"/>
          </a:xfrm>
          <a:prstGeom prst="rect">
            <a:avLst/>
          </a:prstGeom>
        </p:spPr>
        <p:txBody>
          <a:bodyPr rIns="45720" tIns="45000" bIns="45000" anchor="ctr"/>
          <a:p>
            <a:pPr>
              <a:lnSpc>
                <a:spcPct val="100000"/>
              </a:lnSpc>
            </a:pPr>
            <a:r>
              <a:rPr b="1" lang="en-US" sz="3200">
                <a:solidFill>
                  <a:srgbClr val="f0ad00"/>
                </a:solidFill>
                <a:latin typeface="Corbel"/>
              </a:rPr>
              <a:t>Correlation between Price % Change and Review Score Changes by Review Window Period (days)</a:t>
            </a:r>
            <a:endParaRPr/>
          </a:p>
        </p:txBody>
      </p:sp>
      <p:pic>
        <p:nvPicPr>
          <p:cNvPr id="132" name="4 Imagen" descr=""/>
          <p:cNvPicPr/>
          <p:nvPr/>
        </p:nvPicPr>
        <p:blipFill>
          <a:blip r:embed="rId1"/>
          <a:stretch>
            <a:fillRect/>
          </a:stretch>
        </p:blipFill>
        <p:spPr>
          <a:xfrm>
            <a:off x="28080" y="1890720"/>
            <a:ext cx="4710600" cy="4057920"/>
          </a:xfrm>
          <a:prstGeom prst="rect">
            <a:avLst/>
          </a:prstGeom>
          <a:ln>
            <a:noFill/>
          </a:ln>
        </p:spPr>
      </p:pic>
      <p:sp>
        <p:nvSpPr>
          <p:cNvPr id="133" name="TextShape 2"/>
          <p:cNvSpPr txBox="1"/>
          <p:nvPr/>
        </p:nvSpPr>
        <p:spPr>
          <a:xfrm>
            <a:off x="4500000" y="1543680"/>
            <a:ext cx="4556880" cy="5197320"/>
          </a:xfrm>
          <a:prstGeom prst="rect">
            <a:avLst/>
          </a:prstGeom>
        </p:spPr>
        <p:txBody>
          <a:bodyPr lIns="54720" rIns="90000" tIns="91440" bIns="45000"/>
          <a:p>
            <a:pPr>
              <a:lnSpc>
                <a:spcPct val="100000"/>
              </a:lnSpc>
              <a:buSzPct val="80000"/>
              <a:buFont typeface="Wingdings 2" charset="2"/>
              <a:buChar char=""/>
            </a:pPr>
            <a:r>
              <a:rPr lang="en-US" sz="1400">
                <a:solidFill>
                  <a:srgbClr val="000000"/>
                </a:solidFill>
                <a:latin typeface="Corbel"/>
              </a:rPr>
              <a:t>The chart shows the correlation between the % price change and the change in star rankings (rankings from 1-5) over different time windows. </a:t>
            </a:r>
            <a:endParaRPr/>
          </a:p>
          <a:p>
            <a:pPr>
              <a:lnSpc>
                <a:spcPct val="100000"/>
              </a:lnSpc>
            </a:pPr>
            <a:endParaRPr/>
          </a:p>
          <a:p>
            <a:pPr>
              <a:lnSpc>
                <a:spcPct val="100000"/>
              </a:lnSpc>
              <a:buSzPct val="80000"/>
              <a:buFont typeface="Wingdings 2" charset="2"/>
              <a:buChar char=""/>
            </a:pPr>
            <a:r>
              <a:rPr lang="en-US" sz="1400">
                <a:solidFill>
                  <a:srgbClr val="000000"/>
                </a:solidFill>
                <a:latin typeface="Corbel"/>
              </a:rPr>
              <a:t>The first and last date of available prices by product were used to construct  a template of daily prices (along with new price changes from tracktor) and then reviews were matched to these dates.  </a:t>
            </a:r>
            <a:endParaRPr/>
          </a:p>
          <a:p>
            <a:pPr>
              <a:lnSpc>
                <a:spcPct val="100000"/>
              </a:lnSpc>
            </a:pPr>
            <a:endParaRPr/>
          </a:p>
          <a:p>
            <a:pPr>
              <a:lnSpc>
                <a:spcPct val="100000"/>
              </a:lnSpc>
              <a:buSzPct val="80000"/>
              <a:buFont typeface="Wingdings 2" charset="2"/>
              <a:buChar char=""/>
            </a:pPr>
            <a:r>
              <a:rPr lang="en-US" sz="1400">
                <a:solidFill>
                  <a:srgbClr val="000000"/>
                </a:solidFill>
                <a:latin typeface="Corbel"/>
              </a:rPr>
              <a:t>The daily price (either from tracktor or from the day before if that date’s price is not on tracktor) and  the price from the beginning of the window (subtract the number of days in the window (1-65) from date)  are identified and used calculate the % change in price. </a:t>
            </a:r>
            <a:endParaRPr/>
          </a:p>
          <a:p>
            <a:pPr>
              <a:lnSpc>
                <a:spcPct val="100000"/>
              </a:lnSpc>
            </a:pPr>
            <a:endParaRPr/>
          </a:p>
          <a:p>
            <a:pPr>
              <a:lnSpc>
                <a:spcPct val="100000"/>
              </a:lnSpc>
              <a:buSzPct val="80000"/>
              <a:buFont typeface="Wingdings 2" charset="2"/>
              <a:buChar char=""/>
            </a:pPr>
            <a:r>
              <a:rPr lang="en-US" sz="1400">
                <a:solidFill>
                  <a:srgbClr val="000000"/>
                </a:solidFill>
                <a:latin typeface="Corbel"/>
              </a:rPr>
              <a:t> </a:t>
            </a:r>
            <a:r>
              <a:rPr lang="en-US" sz="1400">
                <a:solidFill>
                  <a:srgbClr val="000000"/>
                </a:solidFill>
                <a:latin typeface="Corbel"/>
              </a:rPr>
              <a:t>Review scores are calculated by matching the same dates as the price dates and then computing the difference between the new cumulative review score and the old cumulative review scores.  </a:t>
            </a:r>
            <a:endParaRPr/>
          </a:p>
          <a:p>
            <a:pPr>
              <a:lnSpc>
                <a:spcPct val="100000"/>
              </a:lnSpc>
            </a:pPr>
            <a:endParaRPr/>
          </a:p>
          <a:p>
            <a:pPr>
              <a:lnSpc>
                <a:spcPct val="100000"/>
              </a:lnSpc>
              <a:buSzPct val="80000"/>
              <a:buFont typeface="Wingdings 2" charset="2"/>
              <a:buChar char=""/>
            </a:pPr>
            <a:r>
              <a:rPr lang="en-US" sz="1400">
                <a:solidFill>
                  <a:srgbClr val="000000"/>
                </a:solidFill>
                <a:latin typeface="Corbel"/>
              </a:rPr>
              <a:t>The red line excludes any days where the price did NOT change in the window period AND there were no new reviews in the window period.  The black line includes these days in the correlation calculation.</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Sentiment Analysis</a:t>
            </a:r>
            <a:endParaRPr/>
          </a:p>
        </p:txBody>
      </p:sp>
      <p:sp>
        <p:nvSpPr>
          <p:cNvPr id="135" name="TextShape 2"/>
          <p:cNvSpPr txBox="1"/>
          <p:nvPr/>
        </p:nvSpPr>
        <p:spPr>
          <a:xfrm>
            <a:off x="0" y="1775160"/>
            <a:ext cx="9143640" cy="482184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Sentiment dictionary:  AFINN-111 </a:t>
            </a:r>
            <a:endParaRPr/>
          </a:p>
          <a:p>
            <a:pPr lvl="1">
              <a:lnSpc>
                <a:spcPct val="100000"/>
              </a:lnSpc>
              <a:buSzPct val="90000"/>
              <a:buFont typeface="Wingdings" charset="2"/>
              <a:buChar char=""/>
            </a:pPr>
            <a:r>
              <a:rPr lang="en-US" sz="2800">
                <a:solidFill>
                  <a:srgbClr val="000000"/>
                </a:solidFill>
                <a:latin typeface="Corbel"/>
              </a:rPr>
              <a:t>2477 words and phrases scored on a scale [-5,5]</a:t>
            </a:r>
            <a:endParaRPr/>
          </a:p>
          <a:p>
            <a:pPr>
              <a:lnSpc>
                <a:spcPct val="100000"/>
              </a:lnSpc>
              <a:buSzPct val="80000"/>
              <a:buFont typeface="Wingdings 2" charset="2"/>
              <a:buChar char=""/>
            </a:pPr>
            <a:r>
              <a:rPr lang="en-US" sz="3200">
                <a:solidFill>
                  <a:srgbClr val="000000"/>
                </a:solidFill>
                <a:latin typeface="Corbel"/>
              </a:rPr>
              <a:t>“</a:t>
            </a:r>
            <a:r>
              <a:rPr lang="en-US" sz="3200">
                <a:solidFill>
                  <a:srgbClr val="000000"/>
                </a:solidFill>
                <a:latin typeface="Corbel"/>
              </a:rPr>
              <a:t>SMART” stopwords list from R’s tm package</a:t>
            </a:r>
            <a:endParaRPr/>
          </a:p>
          <a:p>
            <a:endParaRPr/>
          </a:p>
          <a:p>
            <a:pPr>
              <a:lnSpc>
                <a:spcPct val="100000"/>
              </a:lnSpc>
              <a:buSzPct val="80000"/>
              <a:buFont typeface="Wingdings 2" charset="2"/>
              <a:buChar char=""/>
            </a:pPr>
            <a:r>
              <a:rPr lang="en-US" sz="3200">
                <a:solidFill>
                  <a:srgbClr val="000000"/>
                </a:solidFill>
                <a:latin typeface="Corbel"/>
              </a:rPr>
              <a:t>Simple (and flawed) linear regression gives R</a:t>
            </a:r>
            <a:r>
              <a:rPr lang="en-US" sz="3200" baseline="30000">
                <a:solidFill>
                  <a:srgbClr val="000000"/>
                </a:solidFill>
                <a:latin typeface="Corbel"/>
              </a:rPr>
              <a:t>2</a:t>
            </a:r>
            <a:r>
              <a:rPr lang="en-US" sz="3200">
                <a:solidFill>
                  <a:srgbClr val="000000"/>
                </a:solidFill>
                <a:latin typeface="Corbel"/>
              </a:rPr>
              <a:t> ~0.125</a:t>
            </a:r>
            <a:endParaRPr/>
          </a:p>
          <a:p>
            <a:pPr lvl="1">
              <a:lnSpc>
                <a:spcPct val="100000"/>
              </a:lnSpc>
              <a:buSzPct val="90000"/>
              <a:buFont typeface="Wingdings" charset="2"/>
              <a:buChar char=""/>
            </a:pPr>
            <a:r>
              <a:rPr lang="en-US" sz="2800">
                <a:solidFill>
                  <a:srgbClr val="000000"/>
                </a:solidFill>
                <a:latin typeface="Corbel"/>
              </a:rPr>
              <a:t>Try to regress review stars on some measure of text sentiment at the individual review level</a:t>
            </a:r>
            <a:endParaRPr/>
          </a:p>
          <a:p>
            <a:endParaRPr/>
          </a:p>
        </p:txBody>
      </p:sp>
      <p:sp>
        <p:nvSpPr>
          <p:cNvPr id="136" name="TextShape 3"/>
          <p:cNvSpPr txBox="1"/>
          <p:nvPr/>
        </p:nvSpPr>
        <p:spPr>
          <a:xfrm>
            <a:off x="0" y="1775160"/>
            <a:ext cx="9143640" cy="482184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7" name="3 Imagen" descr=""/>
          <p:cNvPicPr/>
          <p:nvPr/>
        </p:nvPicPr>
        <p:blipFill>
          <a:blip r:embed="rId1"/>
          <a:srcRect l="0" t="100000" r="193349" b="0"/>
          <a:stretch>
            <a:fillRect/>
          </a:stretch>
        </p:blipFill>
        <p:spPr>
          <a:xfrm>
            <a:off x="5436000" y="1556640"/>
            <a:ext cx="3603600" cy="3478320"/>
          </a:xfrm>
          <a:prstGeom prst="rect">
            <a:avLst/>
          </a:prstGeom>
          <a:ln>
            <a:noFill/>
          </a:ln>
        </p:spPr>
      </p:pic>
      <p:sp>
        <p:nvSpPr>
          <p:cNvPr id="138"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Text Analysis - Tokenization</a:t>
            </a:r>
            <a:endParaRPr/>
          </a:p>
        </p:txBody>
      </p:sp>
      <p:sp>
        <p:nvSpPr>
          <p:cNvPr id="139" name="TextShape 2"/>
          <p:cNvSpPr txBox="1"/>
          <p:nvPr/>
        </p:nvSpPr>
        <p:spPr>
          <a:xfrm>
            <a:off x="179640" y="1628640"/>
            <a:ext cx="8229240" cy="4625280"/>
          </a:xfrm>
          <a:prstGeom prst="rect">
            <a:avLst/>
          </a:prstGeom>
        </p:spPr>
        <p:txBody>
          <a:bodyPr lIns="54720" rIns="90000" tIns="91440" bIns="45000"/>
          <a:p>
            <a:pPr>
              <a:lnSpc>
                <a:spcPct val="100000"/>
              </a:lnSpc>
              <a:buSzPct val="80000"/>
              <a:buFont typeface="Wingdings 2" charset="2"/>
              <a:buChar char=""/>
            </a:pPr>
            <a:r>
              <a:rPr lang="en-US" sz="2800">
                <a:solidFill>
                  <a:srgbClr val="000000"/>
                </a:solidFill>
                <a:latin typeface="Corbel"/>
              </a:rPr>
              <a:t>Stop words </a:t>
            </a:r>
            <a:endParaRPr/>
          </a:p>
          <a:p>
            <a:pPr lvl="1">
              <a:lnSpc>
                <a:spcPct val="100000"/>
              </a:lnSpc>
              <a:buSzPct val="90000"/>
              <a:buFont typeface="Wingdings" charset="2"/>
              <a:buChar char=""/>
            </a:pPr>
            <a:r>
              <a:rPr lang="en-US" sz="2400">
                <a:solidFill>
                  <a:srgbClr val="000000"/>
                </a:solidFill>
                <a:latin typeface="Corbel"/>
              </a:rPr>
              <a:t>Python’s NLTK package</a:t>
            </a:r>
            <a:endParaRPr/>
          </a:p>
          <a:p>
            <a:pPr lvl="1">
              <a:lnSpc>
                <a:spcPct val="100000"/>
              </a:lnSpc>
              <a:buSzPct val="90000"/>
              <a:buFont typeface="Wingdings" charset="2"/>
              <a:buChar char=""/>
            </a:pPr>
            <a:r>
              <a:rPr lang="en-US" sz="2400">
                <a:solidFill>
                  <a:srgbClr val="000000"/>
                </a:solidFill>
                <a:latin typeface="Corbel"/>
              </a:rPr>
              <a:t>Product specific stop words: </a:t>
            </a:r>
            <a:endParaRPr/>
          </a:p>
          <a:p>
            <a:pPr lvl="2">
              <a:lnSpc>
                <a:spcPct val="100000"/>
              </a:lnSpc>
              <a:buFont typeface="Arial"/>
              <a:buChar char="▪"/>
            </a:pPr>
            <a:r>
              <a:rPr lang="en-US" sz="2400">
                <a:solidFill>
                  <a:srgbClr val="000000"/>
                </a:solidFill>
                <a:latin typeface="Corbel"/>
              </a:rPr>
              <a:t>Drill, tool, amazon</a:t>
            </a:r>
            <a:endParaRPr/>
          </a:p>
          <a:p>
            <a:pPr lvl="1">
              <a:lnSpc>
                <a:spcPct val="100000"/>
              </a:lnSpc>
              <a:buSzPct val="90000"/>
              <a:buFont typeface="Wingdings" charset="2"/>
              <a:buChar char=""/>
            </a:pPr>
            <a:r>
              <a:rPr lang="en-US" sz="2400">
                <a:solidFill>
                  <a:srgbClr val="000000"/>
                </a:solidFill>
                <a:latin typeface="Corbel"/>
              </a:rPr>
              <a:t>Stop words added into token list:</a:t>
            </a:r>
            <a:endParaRPr/>
          </a:p>
          <a:p>
            <a:pPr lvl="2">
              <a:lnSpc>
                <a:spcPct val="100000"/>
              </a:lnSpc>
              <a:buFont typeface="Arial"/>
              <a:buChar char="▪"/>
            </a:pPr>
            <a:r>
              <a:rPr lang="en-US" sz="2400">
                <a:solidFill>
                  <a:srgbClr val="000000"/>
                </a:solidFill>
                <a:latin typeface="Corbel"/>
              </a:rPr>
              <a:t>Not, don, again, very only</a:t>
            </a:r>
            <a:endParaRPr/>
          </a:p>
          <a:p>
            <a:pPr>
              <a:lnSpc>
                <a:spcPct val="100000"/>
              </a:lnSpc>
              <a:buSzPct val="80000"/>
              <a:buFont typeface="Wingdings 2" charset="2"/>
              <a:buChar char=""/>
            </a:pPr>
            <a:r>
              <a:rPr lang="en-US" sz="2800">
                <a:solidFill>
                  <a:srgbClr val="000000"/>
                </a:solidFill>
                <a:latin typeface="Corbel"/>
              </a:rPr>
              <a:t>Porter Stemming  to stem tokens</a:t>
            </a:r>
            <a:endParaRPr/>
          </a:p>
          <a:p>
            <a:pPr>
              <a:lnSpc>
                <a:spcPct val="100000"/>
              </a:lnSpc>
              <a:buSzPct val="80000"/>
              <a:buFont typeface="Wingdings 2" charset="2"/>
              <a:buChar char=""/>
            </a:pPr>
            <a:r>
              <a:rPr lang="en-US" sz="2800">
                <a:solidFill>
                  <a:srgbClr val="000000"/>
                </a:solidFill>
                <a:latin typeface="Corbel"/>
              </a:rPr>
              <a:t>14,257 reviews in the corpus with </a:t>
            </a:r>
            <a:endParaRPr/>
          </a:p>
          <a:p>
            <a:pPr>
              <a:lnSpc>
                <a:spcPct val="100000"/>
              </a:lnSpc>
              <a:buSzPct val="80000"/>
              <a:buFont typeface="Wingdings 2" charset="2"/>
              <a:buChar char=""/>
            </a:pPr>
            <a:r>
              <a:rPr lang="en-US" sz="2800">
                <a:solidFill>
                  <a:srgbClr val="000000"/>
                </a:solidFill>
                <a:latin typeface="Corbel"/>
              </a:rPr>
              <a:t>at least one word/ token in review body</a:t>
            </a:r>
            <a:endParaRPr/>
          </a:p>
          <a:p>
            <a:pPr>
              <a:lnSpc>
                <a:spcPct val="100000"/>
              </a:lnSpc>
              <a:buSzPct val="80000"/>
              <a:buFont typeface="Wingdings 2" charset="2"/>
              <a:buChar char=""/>
            </a:pPr>
            <a:r>
              <a:rPr lang="en-US" sz="2800">
                <a:solidFill>
                  <a:srgbClr val="000000"/>
                </a:solidFill>
                <a:latin typeface="Corbel"/>
              </a:rPr>
              <a:t>9,079 total tokens in the corpus</a:t>
            </a:r>
            <a:endParaRPr/>
          </a:p>
          <a:p>
            <a:pPr>
              <a:lnSpc>
                <a:spcPct val="100000"/>
              </a:lnSpc>
              <a:buSzPct val="80000"/>
              <a:buFont typeface="Wingdings 2" charset="2"/>
              <a:buChar char=""/>
            </a:pPr>
            <a:r>
              <a:rPr lang="en-US" sz="2800">
                <a:solidFill>
                  <a:srgbClr val="000000"/>
                </a:solidFill>
                <a:latin typeface="Corbel"/>
              </a:rPr>
              <a:t>75% of reviews had fewer than 30 tokens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155520"/>
            <a:ext cx="8229240" cy="1252440"/>
          </a:xfrm>
          <a:prstGeom prst="rect">
            <a:avLst/>
          </a:prstGeom>
        </p:spPr>
        <p:txBody>
          <a:bodyPr rIns="45720" tIns="45000" bIns="45000" anchor="ctr"/>
          <a:p>
            <a:pPr>
              <a:lnSpc>
                <a:spcPct val="100000"/>
              </a:lnSpc>
            </a:pPr>
            <a:r>
              <a:rPr b="1" lang="en-US" sz="4500">
                <a:solidFill>
                  <a:srgbClr val="f0ad00"/>
                </a:solidFill>
                <a:latin typeface="Corbel"/>
              </a:rPr>
              <a:t>Distribution of Review Tokens</a:t>
            </a:r>
            <a:endParaRPr/>
          </a:p>
        </p:txBody>
      </p:sp>
      <p:pic>
        <p:nvPicPr>
          <p:cNvPr id="141" name="5 Imagen" descr=""/>
          <p:cNvPicPr/>
          <p:nvPr/>
        </p:nvPicPr>
        <p:blipFill>
          <a:blip r:embed="rId1"/>
          <a:stretch>
            <a:fillRect/>
          </a:stretch>
        </p:blipFill>
        <p:spPr>
          <a:xfrm>
            <a:off x="129600" y="1989000"/>
            <a:ext cx="4355640" cy="4314600"/>
          </a:xfrm>
          <a:prstGeom prst="rect">
            <a:avLst/>
          </a:prstGeom>
          <a:ln>
            <a:noFill/>
          </a:ln>
        </p:spPr>
      </p:pic>
      <p:pic>
        <p:nvPicPr>
          <p:cNvPr id="142" name="6 Imagen" descr=""/>
          <p:cNvPicPr/>
          <p:nvPr/>
        </p:nvPicPr>
        <p:blipFill>
          <a:blip r:embed="rId2"/>
          <a:stretch>
            <a:fillRect/>
          </a:stretch>
        </p:blipFill>
        <p:spPr>
          <a:xfrm>
            <a:off x="4721040" y="1956600"/>
            <a:ext cx="4009680" cy="43146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251640" y="155520"/>
            <a:ext cx="8748000" cy="1252440"/>
          </a:xfrm>
          <a:prstGeom prst="rect">
            <a:avLst/>
          </a:prstGeom>
        </p:spPr>
        <p:txBody>
          <a:bodyPr rIns="45720" tIns="45000" bIns="45000" anchor="ctr"/>
          <a:p>
            <a:pPr algn="ctr">
              <a:lnSpc>
                <a:spcPct val="100000"/>
              </a:lnSpc>
            </a:pPr>
            <a:r>
              <a:rPr b="1" lang="en-US" sz="4500">
                <a:solidFill>
                  <a:srgbClr val="f0ad00"/>
                </a:solidFill>
                <a:latin typeface="Corbel"/>
              </a:rPr>
              <a:t>LDA for Product Feature Extraction?</a:t>
            </a:r>
            <a:endParaRPr/>
          </a:p>
        </p:txBody>
      </p:sp>
      <p:pic>
        <p:nvPicPr>
          <p:cNvPr id="144" name="Picture 2" descr=""/>
          <p:cNvPicPr/>
          <p:nvPr/>
        </p:nvPicPr>
        <p:blipFill>
          <a:blip r:embed="rId1"/>
          <a:stretch>
            <a:fillRect/>
          </a:stretch>
        </p:blipFill>
        <p:spPr>
          <a:xfrm>
            <a:off x="201240" y="1845000"/>
            <a:ext cx="6458760" cy="2448000"/>
          </a:xfrm>
          <a:prstGeom prst="rect">
            <a:avLst/>
          </a:prstGeom>
          <a:ln w="9360">
            <a:solidFill>
              <a:srgbClr val="000000"/>
            </a:solidFill>
            <a:miter/>
          </a:ln>
        </p:spPr>
      </p:pic>
      <p:pic>
        <p:nvPicPr>
          <p:cNvPr id="145" name="Picture 3" descr=""/>
          <p:cNvPicPr/>
          <p:nvPr/>
        </p:nvPicPr>
        <p:blipFill>
          <a:blip r:embed="rId2"/>
          <a:stretch>
            <a:fillRect/>
          </a:stretch>
        </p:blipFill>
        <p:spPr>
          <a:xfrm>
            <a:off x="899640" y="4762080"/>
            <a:ext cx="4286520" cy="1511640"/>
          </a:xfrm>
          <a:prstGeom prst="rect">
            <a:avLst/>
          </a:prstGeom>
          <a:ln w="9360">
            <a:solidFill>
              <a:srgbClr val="000000"/>
            </a:solidFill>
            <a:miter/>
          </a:ln>
        </p:spPr>
      </p:pic>
      <p:pic>
        <p:nvPicPr>
          <p:cNvPr id="146" name="Picture 4" descr=""/>
          <p:cNvPicPr/>
          <p:nvPr/>
        </p:nvPicPr>
        <p:blipFill>
          <a:blip r:embed="rId3"/>
          <a:stretch>
            <a:fillRect/>
          </a:stretch>
        </p:blipFill>
        <p:spPr>
          <a:xfrm>
            <a:off x="6948360" y="2997000"/>
            <a:ext cx="2009520" cy="3543120"/>
          </a:xfrm>
          <a:prstGeom prst="rect">
            <a:avLst/>
          </a:prstGeom>
          <a:ln w="9360">
            <a:solidFill>
              <a:srgbClr val="000000"/>
            </a:solidFill>
            <a:miter/>
          </a:ln>
        </p:spPr>
      </p:pic>
      <p:sp>
        <p:nvSpPr>
          <p:cNvPr id="147" name="CustomShape 2"/>
          <p:cNvSpPr/>
          <p:nvPr/>
        </p:nvSpPr>
        <p:spPr>
          <a:xfrm>
            <a:off x="6804360" y="2637000"/>
            <a:ext cx="2195280" cy="576360"/>
          </a:xfrm>
          <a:prstGeom prst="rect">
            <a:avLst/>
          </a:prstGeom>
          <a:noFill/>
          <a:ln>
            <a:noFill/>
          </a:ln>
        </p:spPr>
        <p:txBody>
          <a:bodyPr lIns="90000" rIns="90000" tIns="45000" bIns="45000"/>
          <a:p>
            <a:pPr>
              <a:lnSpc>
                <a:spcPct val="100000"/>
              </a:lnSpc>
            </a:pPr>
            <a:r>
              <a:rPr b="1" lang="en-US" sz="1600">
                <a:solidFill>
                  <a:srgbClr val="000000"/>
                </a:solidFill>
                <a:latin typeface="Corbel"/>
              </a:rPr>
              <a:t>Top 20 Words in Corpus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 </a:t>
            </a:r>
            <a:r>
              <a:rPr b="1" lang="en-US" sz="4500">
                <a:solidFill>
                  <a:srgbClr val="f0ad00"/>
                </a:solidFill>
                <a:latin typeface="Corbel"/>
              </a:rPr>
              <a:t>Steps for Replicating this Project Across Larger Segments</a:t>
            </a:r>
            <a:endParaRPr/>
          </a:p>
        </p:txBody>
      </p:sp>
      <p:sp>
        <p:nvSpPr>
          <p:cNvPr id="149" name="TextShape 2"/>
          <p:cNvSpPr txBox="1"/>
          <p:nvPr/>
        </p:nvSpPr>
        <p:spPr>
          <a:xfrm>
            <a:off x="0" y="1700640"/>
            <a:ext cx="9036000" cy="5157000"/>
          </a:xfrm>
          <a:prstGeom prst="rect">
            <a:avLst/>
          </a:prstGeom>
        </p:spPr>
        <p:txBody>
          <a:bodyPr lIns="54720" rIns="90000" tIns="91440" bIns="45000"/>
          <a:p>
            <a:pPr>
              <a:lnSpc>
                <a:spcPct val="100000"/>
              </a:lnSpc>
            </a:pPr>
            <a:r>
              <a:rPr lang="en-US" sz="3200">
                <a:solidFill>
                  <a:srgbClr val="000000"/>
                </a:solidFill>
                <a:latin typeface="Corbel"/>
              </a:rPr>
              <a:t>Collecting Pricing Data:</a:t>
            </a:r>
            <a:endParaRPr/>
          </a:p>
          <a:p>
            <a:pPr>
              <a:lnSpc>
                <a:spcPct val="100000"/>
              </a:lnSpc>
              <a:buSzPct val="80000"/>
              <a:buFont typeface="Wingdings 2" charset="2"/>
              <a:buChar char=""/>
            </a:pPr>
            <a:r>
              <a:rPr lang="en-US" sz="3200">
                <a:solidFill>
                  <a:srgbClr val="000000"/>
                </a:solidFill>
                <a:latin typeface="Corbel"/>
              </a:rPr>
              <a:t>Amazon</a:t>
            </a:r>
            <a:endParaRPr/>
          </a:p>
          <a:p>
            <a:pPr lvl="1">
              <a:lnSpc>
                <a:spcPct val="100000"/>
              </a:lnSpc>
              <a:buSzPct val="90000"/>
              <a:buFont typeface="Wingdings" charset="2"/>
              <a:buChar char=""/>
            </a:pPr>
            <a:r>
              <a:rPr lang="en-US" sz="2800">
                <a:solidFill>
                  <a:srgbClr val="000000"/>
                </a:solidFill>
                <a:latin typeface="Corbel"/>
              </a:rPr>
              <a:t>Collect price and sales rank information daily for 30-60 days from Amazon</a:t>
            </a:r>
            <a:endParaRPr/>
          </a:p>
          <a:p>
            <a:pPr lvl="1">
              <a:lnSpc>
                <a:spcPct val="100000"/>
              </a:lnSpc>
              <a:buSzPct val="90000"/>
              <a:buFont typeface="Wingdings" charset="2"/>
              <a:buChar char=""/>
            </a:pPr>
            <a:r>
              <a:rPr lang="en-US" sz="2800">
                <a:solidFill>
                  <a:srgbClr val="000000"/>
                </a:solidFill>
                <a:latin typeface="Corbel"/>
              </a:rPr>
              <a:t>Run the 000_data_collection._meta py (or ipynb) daily (or more frequently if desired, but need to change filename to include hours)</a:t>
            </a:r>
            <a:r>
              <a:rPr lang="en-US" sz="2800">
                <a:solidFill>
                  <a:srgbClr val="000000"/>
                </a:solidFill>
                <a:latin typeface="Corbel"/>
              </a:rPr>
              <a:t>	</a:t>
            </a:r>
            <a:endParaRPr/>
          </a:p>
          <a:p>
            <a:pPr lvl="1">
              <a:lnSpc>
                <a:spcPct val="100000"/>
              </a:lnSpc>
              <a:buSzPct val="90000"/>
              <a:buFont typeface="Wingdings" charset="2"/>
              <a:buChar char=""/>
            </a:pPr>
            <a:r>
              <a:rPr lang="en-US" sz="2800">
                <a:solidFill>
                  <a:srgbClr val="000000"/>
                </a:solidFill>
                <a:latin typeface="Corbel"/>
              </a:rPr>
              <a:t>Output file with prices is:</a:t>
            </a:r>
            <a:endParaRPr/>
          </a:p>
          <a:p>
            <a:pPr lvl="2">
              <a:lnSpc>
                <a:spcPct val="100000"/>
              </a:lnSpc>
              <a:buFont typeface="Arial"/>
              <a:buChar char="▪"/>
            </a:pPr>
            <a:r>
              <a:rPr lang="en-US">
                <a:solidFill>
                  <a:srgbClr val="000000"/>
                </a:solidFill>
                <a:latin typeface="Corbel"/>
              </a:rPr>
              <a:t>“</a:t>
            </a:r>
            <a:r>
              <a:rPr lang="en-US">
                <a:solidFill>
                  <a:srgbClr val="000000"/>
                </a:solidFill>
                <a:latin typeface="Corbel"/>
              </a:rPr>
              <a:t>/media/jupiter/hadoopuser/amazon/data”+category_name + "_final_“+time.strftime("%Y%m%d") + ".json"</a:t>
            </a:r>
            <a:endParaRPr/>
          </a:p>
          <a:p>
            <a:pPr>
              <a:lnSpc>
                <a:spcPct val="100000"/>
              </a:lnSpc>
              <a:buSzPct val="80000"/>
              <a:buFont typeface="Wingdings 2" charset="2"/>
              <a:buChar char=""/>
            </a:pPr>
            <a:r>
              <a:rPr lang="en-US" sz="3200">
                <a:solidFill>
                  <a:srgbClr val="000000"/>
                </a:solidFill>
                <a:latin typeface="Corbel"/>
              </a:rPr>
              <a:t>Tracktor.com</a:t>
            </a:r>
            <a:r>
              <a:rPr lang="en-US" sz="3200">
                <a:solidFill>
                  <a:srgbClr val="000000"/>
                </a:solidFill>
                <a:latin typeface="Corbel"/>
              </a:rPr>
              <a:t>	</a:t>
            </a:r>
            <a:endParaRPr/>
          </a:p>
          <a:p>
            <a:pPr lvl="1">
              <a:lnSpc>
                <a:spcPct val="100000"/>
              </a:lnSpc>
              <a:buSzPct val="90000"/>
              <a:buFont typeface="Wingdings" charset="2"/>
              <a:buChar char=""/>
            </a:pPr>
            <a:r>
              <a:rPr lang="en-US" sz="2800">
                <a:solidFill>
                  <a:srgbClr val="000000"/>
                </a:solidFill>
                <a:latin typeface="Corbel"/>
              </a:rPr>
              <a:t>Run the tracktor_amazon_prices.ipynb or .py files</a:t>
            </a:r>
            <a:endParaRPr/>
          </a:p>
          <a:p>
            <a:pPr lvl="1">
              <a:lnSpc>
                <a:spcPct val="100000"/>
              </a:lnSpc>
              <a:buSzPct val="90000"/>
              <a:buFont typeface="Wingdings" charset="2"/>
              <a:buChar char=""/>
            </a:pPr>
            <a:r>
              <a:rPr lang="en-US" sz="2800">
                <a:solidFill>
                  <a:srgbClr val="000000"/>
                </a:solidFill>
                <a:latin typeface="Corbel"/>
              </a:rPr>
              <a:t>Output file: </a:t>
            </a:r>
            <a:endParaRPr/>
          </a:p>
          <a:p>
            <a:pPr lvl="2">
              <a:lnSpc>
                <a:spcPct val="100000"/>
              </a:lnSpc>
              <a:buFont typeface="Arial"/>
              <a:buChar char="▪"/>
            </a:pPr>
            <a:r>
              <a:rPr lang="en-US">
                <a:solidFill>
                  <a:srgbClr val="000000"/>
                </a:solidFill>
                <a:latin typeface="Corbel"/>
              </a:rPr>
              <a:t>“</a:t>
            </a:r>
            <a:r>
              <a:rPr lang="en-US">
                <a:solidFill>
                  <a:srgbClr val="000000"/>
                </a:solidFill>
                <a:latin typeface="Corbel"/>
              </a:rPr>
              <a:t>/media/jupiter/hadoopuser/amazon/data”+ category_name +”prices.json”</a:t>
            </a:r>
            <a:endParaRPr/>
          </a:p>
          <a:p>
            <a:endParaRPr/>
          </a:p>
          <a:p>
            <a:pPr>
              <a:lnSpc>
                <a:spcPct val="100000"/>
              </a:lnSpc>
              <a:buSzPct val="80000"/>
              <a:buFont typeface="Wingdings 2" charset="2"/>
              <a:buChar char=""/>
            </a:pPr>
            <a:r>
              <a:rPr lang="en-US" sz="3200">
                <a:solidFill>
                  <a:srgbClr val="000000"/>
                </a:solidFill>
                <a:latin typeface="Corbel"/>
              </a:rPr>
              <a:t>Both files methods produce .json files which are easy to upload to mongodb</a:t>
            </a:r>
            <a:endParaRPr/>
          </a:p>
          <a:p>
            <a:endParaRPr/>
          </a:p>
          <a:p>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155520"/>
            <a:ext cx="8229240" cy="1252440"/>
          </a:xfrm>
          <a:prstGeom prst="rect">
            <a:avLst/>
          </a:prstGeom>
        </p:spPr>
        <p:txBody>
          <a:bodyPr rIns="45720" tIns="45000" bIns="45000" anchor="ctr"/>
          <a:p>
            <a:pPr>
              <a:lnSpc>
                <a:spcPct val="100000"/>
              </a:lnSpc>
            </a:pPr>
            <a:r>
              <a:rPr b="1" lang="en-US" sz="4500">
                <a:solidFill>
                  <a:srgbClr val="f0ad00"/>
                </a:solidFill>
                <a:latin typeface="Corbel"/>
              </a:rPr>
              <a:t>General Business Question</a:t>
            </a:r>
            <a:endParaRPr/>
          </a:p>
        </p:txBody>
      </p:sp>
      <p:sp>
        <p:nvSpPr>
          <p:cNvPr id="92" name="TextShape 2"/>
          <p:cNvSpPr txBox="1"/>
          <p:nvPr/>
        </p:nvSpPr>
        <p:spPr>
          <a:xfrm>
            <a:off x="457200" y="1775160"/>
            <a:ext cx="8229240" cy="4625280"/>
          </a:xfrm>
          <a:prstGeom prst="rect">
            <a:avLst/>
          </a:prstGeom>
        </p:spPr>
        <p:txBody>
          <a:bodyPr lIns="54720" rIns="90000" tIns="91440" bIns="45000"/>
          <a:p>
            <a:pPr>
              <a:lnSpc>
                <a:spcPct val="100000"/>
              </a:lnSpc>
              <a:buSzPct val="80000"/>
              <a:buFont typeface="Wingdings 2" charset="2"/>
              <a:buChar char=""/>
            </a:pPr>
            <a:r>
              <a:rPr i="1" lang="en-US" sz="3200">
                <a:solidFill>
                  <a:srgbClr val="000000"/>
                </a:solidFill>
                <a:latin typeface="Corbel"/>
              </a:rPr>
              <a:t>Business Proposal:</a:t>
            </a:r>
            <a:endParaRPr/>
          </a:p>
          <a:p>
            <a:pPr>
              <a:lnSpc>
                <a:spcPct val="100000"/>
              </a:lnSpc>
            </a:pPr>
            <a:r>
              <a:rPr i="1" lang="en-US" sz="3200">
                <a:solidFill>
                  <a:srgbClr val="000000"/>
                </a:solidFill>
                <a:latin typeface="Corbel"/>
              </a:rPr>
              <a:t>	</a:t>
            </a:r>
            <a:r>
              <a:rPr lang="en-US" sz="3200">
                <a:solidFill>
                  <a:srgbClr val="000000"/>
                </a:solidFill>
                <a:latin typeface="Corbel"/>
              </a:rPr>
              <a:t>Customer reviews are becoming increasingly abundant in the online retail market.  With many consumers looking at product reviews online and then deciding to complete purchases either online or in stores, it seems as though customer sentiment can have a somewhat substantial impact on demand and potential customers’ willingness to pay.   With this is mind, there could be some room for retailers to optimize product pricing and/or influence demand based on some measure of customer sentiment.</a:t>
            </a:r>
            <a:endParaRPr/>
          </a:p>
          <a:p>
            <a:pPr>
              <a:lnSpc>
                <a:spcPct val="100000"/>
              </a:lnSpc>
            </a:pPr>
            <a:endParaRPr/>
          </a:p>
          <a:p>
            <a:pPr>
              <a:lnSpc>
                <a:spcPct val="100000"/>
              </a:lnSpc>
            </a:pPr>
            <a:r>
              <a:rPr i="1" lang="en-US" sz="3200">
                <a:solidFill>
                  <a:srgbClr val="000000"/>
                </a:solidFill>
                <a:latin typeface="Corbel"/>
              </a:rPr>
              <a:t> </a:t>
            </a:r>
            <a:endParaRPr/>
          </a:p>
          <a:p>
            <a:pPr>
              <a:lnSpc>
                <a:spcPct val="100000"/>
              </a:lnSpc>
              <a:buSzPct val="80000"/>
              <a:buFont typeface="Wingdings 2" charset="2"/>
              <a:buChar char=""/>
            </a:pPr>
            <a:r>
              <a:rPr i="1" lang="en-US" sz="3200">
                <a:solidFill>
                  <a:srgbClr val="000000"/>
                </a:solidFill>
                <a:latin typeface="Corbel"/>
              </a:rPr>
              <a:t>Proposed Solution:</a:t>
            </a:r>
            <a:endParaRPr/>
          </a:p>
          <a:p>
            <a:pPr>
              <a:lnSpc>
                <a:spcPct val="100000"/>
              </a:lnSpc>
            </a:pPr>
            <a:r>
              <a:rPr lang="en-US" sz="3200">
                <a:solidFill>
                  <a:srgbClr val="000000"/>
                </a:solidFill>
                <a:latin typeface="Corbel"/>
              </a:rPr>
              <a:t>	</a:t>
            </a:r>
            <a:r>
              <a:rPr lang="en-US" sz="3200">
                <a:solidFill>
                  <a:srgbClr val="000000"/>
                </a:solidFill>
                <a:latin typeface="Corbel"/>
              </a:rPr>
              <a:t>Text mining for sentiment analysis is becoming an increasingly popular method of analyzing user sentiments beyond typical product numerical score methods (1-5).  One aspect of this project is to determine if text sentiment provides more or additional information than the typical numeric product ranking when explaining product price changes.  Perhaps another feature of this analysis can be to identify “topics” in reviews that seem to affect score or price of the product.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Collect Reviews</a:t>
            </a:r>
            <a:endParaRPr/>
          </a:p>
        </p:txBody>
      </p:sp>
      <p:sp>
        <p:nvSpPr>
          <p:cNvPr id="151" name="TextShape 2"/>
          <p:cNvSpPr txBox="1"/>
          <p:nvPr/>
        </p:nvSpPr>
        <p:spPr>
          <a:xfrm>
            <a:off x="457200" y="1775160"/>
            <a:ext cx="8578800" cy="462528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Collect reviews at a less frequent period</a:t>
            </a:r>
            <a:endParaRPr/>
          </a:p>
          <a:p>
            <a:pPr lvl="1">
              <a:lnSpc>
                <a:spcPct val="100000"/>
              </a:lnSpc>
              <a:buSzPct val="90000"/>
              <a:buFont typeface="Wingdings" charset="2"/>
              <a:buChar char=""/>
            </a:pPr>
            <a:r>
              <a:rPr lang="en-US" sz="2800">
                <a:solidFill>
                  <a:srgbClr val="000000"/>
                </a:solidFill>
                <a:latin typeface="Corbel"/>
              </a:rPr>
              <a:t>Ideally at the end of price gathering collection period</a:t>
            </a:r>
            <a:endParaRPr/>
          </a:p>
          <a:p>
            <a:pPr>
              <a:lnSpc>
                <a:spcPct val="100000"/>
              </a:lnSpc>
              <a:buSzPct val="80000"/>
              <a:buFont typeface="Wingdings 2" charset="2"/>
              <a:buChar char=""/>
            </a:pPr>
            <a:r>
              <a:rPr lang="en-US" sz="3200">
                <a:solidFill>
                  <a:srgbClr val="000000"/>
                </a:solidFill>
                <a:latin typeface="Corbel"/>
              </a:rPr>
              <a:t>Use the 001_data_collection_get_reviews .ipynb or .py files </a:t>
            </a:r>
            <a:endParaRPr/>
          </a:p>
          <a:p>
            <a:pPr lvl="1">
              <a:lnSpc>
                <a:spcPct val="100000"/>
              </a:lnSpc>
              <a:buSzPct val="90000"/>
              <a:buFont typeface="Wingdings" charset="2"/>
              <a:buChar char=""/>
            </a:pPr>
            <a:r>
              <a:rPr lang="en-US" sz="2800">
                <a:solidFill>
                  <a:srgbClr val="000000"/>
                </a:solidFill>
                <a:latin typeface="Corbel"/>
              </a:rPr>
              <a:t>Personally prefer the ipython notebook for this because the process sometimes halts and it’s easier to troubleshoot with the segment I commented out (troubleshooting is only included in this file, not the .py script)</a:t>
            </a:r>
            <a:endParaRPr/>
          </a:p>
          <a:p>
            <a:pPr lvl="1">
              <a:lnSpc>
                <a:spcPct val="100000"/>
              </a:lnSpc>
              <a:buSzPct val="90000"/>
              <a:buFont typeface="Wingdings" charset="2"/>
              <a:buChar char=""/>
            </a:pPr>
            <a:r>
              <a:rPr lang="en-US" sz="2800">
                <a:solidFill>
                  <a:srgbClr val="000000"/>
                </a:solidFill>
                <a:latin typeface="Corbel"/>
              </a:rPr>
              <a:t>Final output file is:</a:t>
            </a:r>
            <a:endParaRPr/>
          </a:p>
          <a:p>
            <a:pPr lvl="2">
              <a:lnSpc>
                <a:spcPct val="100000"/>
              </a:lnSpc>
              <a:buFont typeface="Arial"/>
              <a:buChar char="▪"/>
            </a:pPr>
            <a:r>
              <a:rPr lang="en-US" sz="2400">
                <a:solidFill>
                  <a:srgbClr val="000000"/>
                </a:solidFill>
                <a:latin typeface="Corbel"/>
              </a:rPr>
              <a:t>“</a:t>
            </a:r>
            <a:r>
              <a:rPr lang="en-US" sz="2400">
                <a:solidFill>
                  <a:srgbClr val="000000"/>
                </a:solidFill>
                <a:latin typeface="Corbel"/>
              </a:rPr>
              <a:t>/media/jupiter/hadoopuser/amazon/data”+category_name+"_reviews_" + time.strftime("%Y%m%d") + ".json", "w")</a:t>
            </a:r>
            <a:endParaRPr/>
          </a:p>
          <a:p>
            <a:pPr lvl="2">
              <a:lnSpc>
                <a:spcPct val="100000"/>
              </a:lnSpc>
              <a:buFont typeface="Arial"/>
              <a:buChar char="▪"/>
            </a:pPr>
            <a:r>
              <a:rPr lang="en-US" sz="2400">
                <a:solidFill>
                  <a:srgbClr val="000000"/>
                </a:solidFill>
                <a:latin typeface="Corbel"/>
              </a:rPr>
              <a:t>Upload this .json file to mongoDB</a:t>
            </a:r>
            <a:endParaRPr/>
          </a:p>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Manipulation</a:t>
            </a:r>
            <a:endParaRPr/>
          </a:p>
        </p:txBody>
      </p:sp>
      <p:sp>
        <p:nvSpPr>
          <p:cNvPr id="153" name="TextShape 2"/>
          <p:cNvSpPr txBox="1"/>
          <p:nvPr/>
        </p:nvSpPr>
        <p:spPr>
          <a:xfrm>
            <a:off x="457200" y="1775160"/>
            <a:ext cx="8578800" cy="462528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Collect reviews at a less frequent period</a:t>
            </a:r>
            <a:endParaRPr/>
          </a:p>
          <a:p>
            <a:pPr lvl="1">
              <a:lnSpc>
                <a:spcPct val="100000"/>
              </a:lnSpc>
              <a:buSzPct val="90000"/>
              <a:buFont typeface="Wingdings" charset="2"/>
              <a:buChar char=""/>
            </a:pPr>
            <a:r>
              <a:rPr lang="en-US" sz="2800">
                <a:solidFill>
                  <a:srgbClr val="000000"/>
                </a:solidFill>
                <a:latin typeface="Corbel"/>
              </a:rPr>
              <a:t>Ideally at the end of price gathering collection period</a:t>
            </a:r>
            <a:endParaRPr/>
          </a:p>
          <a:p>
            <a:pPr>
              <a:lnSpc>
                <a:spcPct val="100000"/>
              </a:lnSpc>
              <a:buSzPct val="80000"/>
              <a:buFont typeface="Wingdings 2" charset="2"/>
              <a:buChar char=""/>
            </a:pPr>
            <a:r>
              <a:rPr lang="en-US" sz="3200">
                <a:solidFill>
                  <a:srgbClr val="000000"/>
                </a:solidFill>
                <a:latin typeface="Corbel"/>
              </a:rPr>
              <a:t>Use the 001_data_collection_get_reviews .ipynb or .py files </a:t>
            </a:r>
            <a:endParaRPr/>
          </a:p>
          <a:p>
            <a:pPr lvl="1">
              <a:lnSpc>
                <a:spcPct val="100000"/>
              </a:lnSpc>
              <a:buSzPct val="90000"/>
              <a:buFont typeface="Wingdings" charset="2"/>
              <a:buChar char=""/>
            </a:pPr>
            <a:r>
              <a:rPr lang="en-US" sz="2800">
                <a:solidFill>
                  <a:srgbClr val="000000"/>
                </a:solidFill>
                <a:latin typeface="Corbel"/>
              </a:rPr>
              <a:t>Personally prefer the ipython notebook for this because the process sometimes halts and it’s easier to troubleshoot with the segment I commented out (troubleshooting is only included in this file, not the .py script)</a:t>
            </a:r>
            <a:endParaRPr/>
          </a:p>
          <a:p>
            <a:pPr lvl="1">
              <a:lnSpc>
                <a:spcPct val="100000"/>
              </a:lnSpc>
              <a:buSzPct val="90000"/>
              <a:buFont typeface="Wingdings" charset="2"/>
              <a:buChar char=""/>
            </a:pPr>
            <a:r>
              <a:rPr lang="en-US" sz="2800">
                <a:solidFill>
                  <a:srgbClr val="000000"/>
                </a:solidFill>
                <a:latin typeface="Corbel"/>
              </a:rPr>
              <a:t>Final output file is:</a:t>
            </a:r>
            <a:endParaRPr/>
          </a:p>
          <a:p>
            <a:pPr lvl="2">
              <a:lnSpc>
                <a:spcPct val="100000"/>
              </a:lnSpc>
              <a:buFont typeface="Arial"/>
              <a:buChar char="▪"/>
            </a:pPr>
            <a:r>
              <a:rPr lang="en-US" sz="2400">
                <a:solidFill>
                  <a:srgbClr val="000000"/>
                </a:solidFill>
                <a:latin typeface="Corbel"/>
              </a:rPr>
              <a:t>“</a:t>
            </a:r>
            <a:r>
              <a:rPr lang="en-US" sz="2400">
                <a:solidFill>
                  <a:srgbClr val="000000"/>
                </a:solidFill>
                <a:latin typeface="Corbel"/>
              </a:rPr>
              <a:t>/media/jupiter/hadoopuser/amazon/data”+category_name+"_reviews_" + time.strftime("%Y%m%d") + ".json", "w")</a:t>
            </a:r>
            <a:endParaRPr/>
          </a:p>
          <a:p>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Supporting Material</a:t>
            </a:r>
            <a:endParaRPr/>
          </a:p>
        </p:txBody>
      </p:sp>
      <p:sp>
        <p:nvSpPr>
          <p:cNvPr id="155" name="TextShape 2"/>
          <p:cNvSpPr txBox="1"/>
          <p:nvPr/>
        </p:nvSpPr>
        <p:spPr>
          <a:xfrm>
            <a:off x="467640" y="1845000"/>
            <a:ext cx="8229240" cy="462528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Supporting exploratory analysis</a:t>
            </a:r>
            <a:endParaRPr/>
          </a:p>
        </p:txBody>
      </p:sp>
      <p:pic>
        <p:nvPicPr>
          <p:cNvPr id="156" name="" descr=""/>
          <p:cNvPicPr/>
          <p:nvPr/>
        </p:nvPicPr>
        <p:blipFill>
          <a:blip r:embed="rId1"/>
          <a:stretch>
            <a:fillRect/>
          </a:stretch>
        </p:blipFill>
        <p:spPr>
          <a:xfrm>
            <a:off x="609480" y="2705040"/>
            <a:ext cx="3137040" cy="4064040"/>
          </a:xfrm>
          <a:prstGeom prst="rect">
            <a:avLst/>
          </a:prstGeom>
          <a:ln>
            <a:noFill/>
          </a:ln>
        </p:spPr>
      </p:pic>
      <p:pic>
        <p:nvPicPr>
          <p:cNvPr id="157" name="" descr=""/>
          <p:cNvPicPr/>
          <p:nvPr/>
        </p:nvPicPr>
        <p:blipFill>
          <a:blip r:embed="rId2"/>
          <a:stretch>
            <a:fillRect/>
          </a:stretch>
        </p:blipFill>
        <p:spPr>
          <a:xfrm>
            <a:off x="4927680" y="2984400"/>
            <a:ext cx="2311560" cy="32637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0" y="155520"/>
            <a:ext cx="9036000" cy="1252440"/>
          </a:xfrm>
          <a:prstGeom prst="rect">
            <a:avLst/>
          </a:prstGeom>
        </p:spPr>
        <p:txBody>
          <a:bodyPr rIns="45720" tIns="45000" bIns="45000" anchor="ctr"/>
          <a:p>
            <a:pPr algn="ctr">
              <a:lnSpc>
                <a:spcPct val="100000"/>
              </a:lnSpc>
            </a:pPr>
            <a:r>
              <a:rPr b="1" lang="en-US" sz="3600">
                <a:solidFill>
                  <a:srgbClr val="f0ad00"/>
                </a:solidFill>
                <a:latin typeface="Corbel"/>
              </a:rPr>
              <a:t>Data Collection:</a:t>
            </a:r>
            <a:r>
              <a:rPr b="1" lang="en-US" sz="3600">
                <a:solidFill>
                  <a:srgbClr val="f0ad00"/>
                </a:solidFill>
                <a:latin typeface="Corbel"/>
              </a:rPr>
              <a:t>
</a:t>
            </a:r>
            <a:r>
              <a:rPr b="1" lang="en-US" sz="3600">
                <a:solidFill>
                  <a:srgbClr val="f0ad00"/>
                </a:solidFill>
                <a:latin typeface="Corbel"/>
              </a:rPr>
              <a:t>Identifying Target Products </a:t>
            </a:r>
            <a:r>
              <a:rPr b="1" lang="en-US" sz="3600">
                <a:solidFill>
                  <a:srgbClr val="f0ad00"/>
                </a:solidFill>
                <a:latin typeface="Corbel"/>
              </a:rPr>
              <a:t>
</a:t>
            </a:r>
            <a:r>
              <a:rPr b="1" lang="en-US" sz="3600">
                <a:solidFill>
                  <a:srgbClr val="f0ad00"/>
                </a:solidFill>
                <a:latin typeface="Corbel"/>
              </a:rPr>
              <a:t>and Collecting Amazon Product Ids</a:t>
            </a:r>
            <a:endParaRPr/>
          </a:p>
        </p:txBody>
      </p:sp>
      <p:pic>
        <p:nvPicPr>
          <p:cNvPr id="94" name="Picture 3" descr=""/>
          <p:cNvPicPr/>
          <p:nvPr/>
        </p:nvPicPr>
        <p:blipFill>
          <a:blip r:embed="rId1"/>
          <a:stretch>
            <a:fillRect/>
          </a:stretch>
        </p:blipFill>
        <p:spPr>
          <a:xfrm>
            <a:off x="34200" y="3630960"/>
            <a:ext cx="1218960" cy="3152520"/>
          </a:xfrm>
          <a:prstGeom prst="rect">
            <a:avLst/>
          </a:prstGeom>
          <a:ln>
            <a:noFill/>
          </a:ln>
        </p:spPr>
      </p:pic>
      <p:pic>
        <p:nvPicPr>
          <p:cNvPr id="95" name="Picture 2" descr=""/>
          <p:cNvPicPr/>
          <p:nvPr/>
        </p:nvPicPr>
        <p:blipFill>
          <a:blip r:embed="rId2"/>
          <a:stretch>
            <a:fillRect/>
          </a:stretch>
        </p:blipFill>
        <p:spPr>
          <a:xfrm>
            <a:off x="1087920" y="1537200"/>
            <a:ext cx="8055720" cy="4400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0" y="0"/>
            <a:ext cx="9216720" cy="1281960"/>
          </a:xfrm>
          <a:prstGeom prst="rect">
            <a:avLst/>
          </a:prstGeom>
        </p:spPr>
        <p:txBody>
          <a:bodyPr rIns="45720" tIns="45000" bIns="45000" anchor="ctr"/>
          <a:p>
            <a:pPr algn="ctr">
              <a:lnSpc>
                <a:spcPct val="100000"/>
              </a:lnSpc>
            </a:pPr>
            <a:r>
              <a:rPr b="1" lang="en-US" sz="4500">
                <a:solidFill>
                  <a:srgbClr val="f0ad00"/>
                </a:solidFill>
                <a:latin typeface="Corbel"/>
              </a:rPr>
              <a:t>Data Collection:</a:t>
            </a:r>
            <a:r>
              <a:rPr b="1" lang="en-US" sz="4500">
                <a:solidFill>
                  <a:srgbClr val="f0ad00"/>
                </a:solidFill>
                <a:latin typeface="Corbel"/>
              </a:rPr>
              <a:t>
</a:t>
            </a:r>
            <a:r>
              <a:rPr b="1" lang="en-US" sz="3300">
                <a:solidFill>
                  <a:srgbClr val="f0ad00"/>
                </a:solidFill>
                <a:latin typeface="Corbel"/>
              </a:rPr>
              <a:t>Collecting Amazon product information</a:t>
            </a:r>
            <a:endParaRPr/>
          </a:p>
        </p:txBody>
      </p:sp>
      <p:pic>
        <p:nvPicPr>
          <p:cNvPr id="97" name="Picture 2" descr=""/>
          <p:cNvPicPr/>
          <p:nvPr/>
        </p:nvPicPr>
        <p:blipFill>
          <a:blip r:embed="rId1"/>
          <a:stretch>
            <a:fillRect/>
          </a:stretch>
        </p:blipFill>
        <p:spPr>
          <a:xfrm>
            <a:off x="0" y="1630440"/>
            <a:ext cx="4567320" cy="2619360"/>
          </a:xfrm>
          <a:prstGeom prst="rect">
            <a:avLst/>
          </a:prstGeom>
          <a:ln>
            <a:noFill/>
          </a:ln>
        </p:spPr>
      </p:pic>
      <p:pic>
        <p:nvPicPr>
          <p:cNvPr id="98" name="Picture 3" descr=""/>
          <p:cNvPicPr/>
          <p:nvPr/>
        </p:nvPicPr>
        <p:blipFill>
          <a:blip r:embed="rId2"/>
          <a:stretch>
            <a:fillRect/>
          </a:stretch>
        </p:blipFill>
        <p:spPr>
          <a:xfrm>
            <a:off x="4644000" y="1772640"/>
            <a:ext cx="4152960" cy="1902600"/>
          </a:xfrm>
          <a:prstGeom prst="rect">
            <a:avLst/>
          </a:prstGeom>
          <a:ln>
            <a:noFill/>
          </a:ln>
        </p:spPr>
      </p:pic>
      <p:pic>
        <p:nvPicPr>
          <p:cNvPr id="99" name="Picture 4" descr=""/>
          <p:cNvPicPr/>
          <p:nvPr/>
        </p:nvPicPr>
        <p:blipFill>
          <a:blip r:embed="rId3"/>
          <a:stretch>
            <a:fillRect/>
          </a:stretch>
        </p:blipFill>
        <p:spPr>
          <a:xfrm>
            <a:off x="1187640" y="3891960"/>
            <a:ext cx="6174360" cy="2914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0" name="Picture 2" descr=""/>
          <p:cNvPicPr/>
          <p:nvPr/>
        </p:nvPicPr>
        <p:blipFill>
          <a:blip r:embed="rId1"/>
          <a:stretch>
            <a:fillRect/>
          </a:stretch>
        </p:blipFill>
        <p:spPr>
          <a:xfrm>
            <a:off x="1194480" y="1774800"/>
            <a:ext cx="6754320" cy="4625640"/>
          </a:xfrm>
          <a:prstGeom prst="rect">
            <a:avLst/>
          </a:prstGeom>
          <a:ln>
            <a:noFill/>
          </a:ln>
        </p:spPr>
      </p:pic>
      <p:sp>
        <p:nvSpPr>
          <p:cNvPr id="101"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Collection:</a:t>
            </a:r>
            <a:r>
              <a:rPr b="1" lang="en-US" sz="4500">
                <a:solidFill>
                  <a:srgbClr val="f0ad00"/>
                </a:solidFill>
                <a:latin typeface="Corbel"/>
              </a:rPr>
              <a:t>
</a:t>
            </a:r>
            <a:r>
              <a:rPr b="1" lang="en-US" sz="3300">
                <a:solidFill>
                  <a:srgbClr val="f0ad00"/>
                </a:solidFill>
                <a:latin typeface="Corbel"/>
              </a:rPr>
              <a:t>Collecting Amazon review information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Picture 2" descr=""/>
          <p:cNvPicPr/>
          <p:nvPr/>
        </p:nvPicPr>
        <p:blipFill>
          <a:blip r:embed="rId1"/>
          <a:stretch>
            <a:fillRect/>
          </a:stretch>
        </p:blipFill>
        <p:spPr>
          <a:xfrm>
            <a:off x="395640" y="1628640"/>
            <a:ext cx="8229240" cy="1133640"/>
          </a:xfrm>
          <a:prstGeom prst="rect">
            <a:avLst/>
          </a:prstGeom>
          <a:ln>
            <a:noFill/>
          </a:ln>
        </p:spPr>
      </p:pic>
      <p:sp>
        <p:nvSpPr>
          <p:cNvPr id="103"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Collection:</a:t>
            </a:r>
            <a:r>
              <a:rPr b="1" lang="en-US" sz="4500">
                <a:solidFill>
                  <a:srgbClr val="f0ad00"/>
                </a:solidFill>
                <a:latin typeface="Corbel"/>
              </a:rPr>
              <a:t>
</a:t>
            </a:r>
            <a:r>
              <a:rPr b="1" lang="en-US" sz="3300">
                <a:solidFill>
                  <a:srgbClr val="f0ad00"/>
                </a:solidFill>
                <a:latin typeface="Corbel"/>
              </a:rPr>
              <a:t>Collecting Amazon historical price information</a:t>
            </a:r>
            <a:endParaRPr/>
          </a:p>
        </p:txBody>
      </p:sp>
      <p:pic>
        <p:nvPicPr>
          <p:cNvPr id="104" name="Picture 3" descr=""/>
          <p:cNvPicPr/>
          <p:nvPr/>
        </p:nvPicPr>
        <p:blipFill>
          <a:blip r:embed="rId2"/>
          <a:stretch>
            <a:fillRect/>
          </a:stretch>
        </p:blipFill>
        <p:spPr>
          <a:xfrm>
            <a:off x="467640" y="2893320"/>
            <a:ext cx="8136720" cy="3838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ETL Process</a:t>
            </a:r>
            <a:endParaRPr/>
          </a:p>
        </p:txBody>
      </p:sp>
      <p:sp>
        <p:nvSpPr>
          <p:cNvPr id="106" name="TextShape 2"/>
          <p:cNvSpPr txBox="1"/>
          <p:nvPr/>
        </p:nvSpPr>
        <p:spPr>
          <a:xfrm>
            <a:off x="323640" y="2133000"/>
            <a:ext cx="8434800" cy="462528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Identified  111 products (all with over 20 reviews each) that had price information available on Traktor.com</a:t>
            </a:r>
            <a:endParaRPr/>
          </a:p>
          <a:p>
            <a:pPr>
              <a:lnSpc>
                <a:spcPct val="100000"/>
              </a:lnSpc>
            </a:pPr>
            <a:endParaRPr/>
          </a:p>
          <a:p>
            <a:pPr>
              <a:lnSpc>
                <a:spcPct val="100000"/>
              </a:lnSpc>
              <a:buSzPct val="80000"/>
              <a:buFont typeface="Wingdings 2" charset="2"/>
              <a:buChar char=""/>
            </a:pPr>
            <a:r>
              <a:rPr lang="en-US" sz="3200">
                <a:solidFill>
                  <a:srgbClr val="000000"/>
                </a:solidFill>
                <a:latin typeface="Corbel"/>
              </a:rPr>
              <a:t>All scraped data was stored in .json file and loaded into MongoDB (a document-oriented database)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Price Changes and Review Scores Over Time</a:t>
            </a:r>
            <a:endParaRPr/>
          </a:p>
        </p:txBody>
      </p:sp>
      <p:pic>
        <p:nvPicPr>
          <p:cNvPr id="108" name="4 Imagen" descr=""/>
          <p:cNvPicPr/>
          <p:nvPr/>
        </p:nvPicPr>
        <p:blipFill>
          <a:blip r:embed="rId1"/>
          <a:stretch>
            <a:fillRect/>
          </a:stretch>
        </p:blipFill>
        <p:spPr>
          <a:xfrm>
            <a:off x="0" y="1693080"/>
            <a:ext cx="4427640" cy="4587120"/>
          </a:xfrm>
          <a:prstGeom prst="rect">
            <a:avLst/>
          </a:prstGeom>
          <a:ln>
            <a:noFill/>
          </a:ln>
        </p:spPr>
      </p:pic>
      <p:pic>
        <p:nvPicPr>
          <p:cNvPr id="109" name="6 Imagen" descr=""/>
          <p:cNvPicPr/>
          <p:nvPr/>
        </p:nvPicPr>
        <p:blipFill>
          <a:blip r:embed="rId2"/>
          <a:stretch>
            <a:fillRect/>
          </a:stretch>
        </p:blipFill>
        <p:spPr>
          <a:xfrm>
            <a:off x="4492440" y="1628640"/>
            <a:ext cx="4471920" cy="46512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155520"/>
            <a:ext cx="8229240" cy="1252440"/>
          </a:xfrm>
          <a:prstGeom prst="rect">
            <a:avLst/>
          </a:prstGeom>
        </p:spPr>
        <p:txBody>
          <a:bodyPr rIns="45720" tIns="45000" bIns="45000" anchor="ctr"/>
          <a:p>
            <a:pPr algn="ctr">
              <a:lnSpc>
                <a:spcPct val="100000"/>
              </a:lnSpc>
            </a:pPr>
            <a:r>
              <a:rPr b="1" lang="en-US" sz="4500">
                <a:solidFill>
                  <a:srgbClr val="f0ad00"/>
                </a:solidFill>
                <a:latin typeface="Corbel"/>
              </a:rPr>
              <a:t>Data Analysis: Prices</a:t>
            </a:r>
            <a:endParaRPr/>
          </a:p>
        </p:txBody>
      </p:sp>
      <p:pic>
        <p:nvPicPr>
          <p:cNvPr id="111" name="Picture 2" descr=""/>
          <p:cNvPicPr/>
          <p:nvPr/>
        </p:nvPicPr>
        <p:blipFill>
          <a:blip r:embed="rId1"/>
          <a:stretch>
            <a:fillRect/>
          </a:stretch>
        </p:blipFill>
        <p:spPr>
          <a:xfrm>
            <a:off x="870480" y="3679560"/>
            <a:ext cx="7176960" cy="3098880"/>
          </a:xfrm>
          <a:prstGeom prst="rect">
            <a:avLst/>
          </a:prstGeom>
          <a:ln>
            <a:noFill/>
          </a:ln>
        </p:spPr>
      </p:pic>
      <p:pic>
        <p:nvPicPr>
          <p:cNvPr id="112" name="Picture 3" descr=""/>
          <p:cNvPicPr/>
          <p:nvPr/>
        </p:nvPicPr>
        <p:blipFill>
          <a:blip r:embed="rId2"/>
          <a:stretch>
            <a:fillRect/>
          </a:stretch>
        </p:blipFill>
        <p:spPr>
          <a:xfrm>
            <a:off x="928800" y="3414240"/>
            <a:ext cx="7118280" cy="264960"/>
          </a:xfrm>
          <a:prstGeom prst="rect">
            <a:avLst/>
          </a:prstGeom>
          <a:ln>
            <a:noFill/>
          </a:ln>
        </p:spPr>
      </p:pic>
      <p:sp>
        <p:nvSpPr>
          <p:cNvPr id="113" name="CustomShape 2"/>
          <p:cNvSpPr/>
          <p:nvPr/>
        </p:nvSpPr>
        <p:spPr>
          <a:xfrm>
            <a:off x="502920" y="5229360"/>
            <a:ext cx="8640720" cy="1151640"/>
          </a:xfrm>
          <a:prstGeom prst="ellipse">
            <a:avLst/>
          </a:prstGeom>
          <a:noFill/>
          <a:ln w="47880">
            <a:solidFill>
              <a:srgbClr val="b17f00"/>
            </a:solidFill>
            <a:round/>
          </a:ln>
        </p:spPr>
      </p:sp>
      <p:sp>
        <p:nvSpPr>
          <p:cNvPr id="114" name="TextShape 3"/>
          <p:cNvSpPr txBox="1"/>
          <p:nvPr/>
        </p:nvSpPr>
        <p:spPr>
          <a:xfrm>
            <a:off x="347040" y="1628640"/>
            <a:ext cx="8434800" cy="1917720"/>
          </a:xfrm>
          <a:prstGeom prst="rect">
            <a:avLst/>
          </a:prstGeom>
        </p:spPr>
        <p:txBody>
          <a:bodyPr lIns="54720" rIns="90000" tIns="91440" bIns="45000"/>
          <a:p>
            <a:pPr>
              <a:lnSpc>
                <a:spcPct val="100000"/>
              </a:lnSpc>
              <a:buSzPct val="80000"/>
              <a:buFont typeface="Wingdings 2" charset="2"/>
              <a:buChar char=""/>
            </a:pPr>
            <a:r>
              <a:rPr lang="en-US" sz="3200">
                <a:solidFill>
                  <a:srgbClr val="000000"/>
                </a:solidFill>
                <a:latin typeface="Corbel"/>
              </a:rPr>
              <a:t>Created business rules to smooth prices over time</a:t>
            </a:r>
            <a:endParaRPr/>
          </a:p>
          <a:p>
            <a:pPr lvl="1">
              <a:lnSpc>
                <a:spcPct val="100000"/>
              </a:lnSpc>
              <a:buSzPct val="90000"/>
              <a:buFont typeface="Wingdings" charset="2"/>
              <a:buChar char=""/>
            </a:pPr>
            <a:r>
              <a:rPr lang="en-US" sz="2800">
                <a:solidFill>
                  <a:srgbClr val="000000"/>
                </a:solidFill>
                <a:latin typeface="Corbel"/>
              </a:rPr>
              <a:t>Flash Sales</a:t>
            </a:r>
            <a:endParaRPr/>
          </a:p>
          <a:p>
            <a:pPr lvl="2">
              <a:lnSpc>
                <a:spcPct val="100000"/>
              </a:lnSpc>
              <a:buFont typeface="Arial"/>
              <a:buChar char="▪"/>
            </a:pPr>
            <a:r>
              <a:rPr lang="en-US" sz="2400">
                <a:solidFill>
                  <a:srgbClr val="000000"/>
                </a:solidFill>
                <a:latin typeface="Corbel"/>
              </a:rPr>
              <a:t>If price change was exact opposite value of previous  period’s price change (up to 3 days), then both price changes were excluded</a:t>
            </a:r>
            <a:endParaRPr/>
          </a:p>
          <a:p>
            <a:pPr lvl="1">
              <a:lnSpc>
                <a:spcPct val="100000"/>
              </a:lnSpc>
              <a:buSzPct val="90000"/>
              <a:buFont typeface="Wingdings" charset="2"/>
              <a:buChar char=""/>
            </a:pPr>
            <a:r>
              <a:rPr lang="en-US" sz="2800">
                <a:solidFill>
                  <a:srgbClr val="000000"/>
                </a:solidFill>
                <a:latin typeface="Corbel"/>
              </a:rPr>
              <a:t>More than one price capture in a day</a:t>
            </a:r>
            <a:endParaRPr/>
          </a:p>
          <a:p>
            <a:pPr lvl="2">
              <a:lnSpc>
                <a:spcPct val="100000"/>
              </a:lnSpc>
              <a:buFont typeface="Arial"/>
              <a:buChar char="▪"/>
            </a:pPr>
            <a:r>
              <a:rPr lang="en-US" sz="2400">
                <a:solidFill>
                  <a:srgbClr val="000000"/>
                </a:solidFill>
                <a:latin typeface="Corbel"/>
              </a:rPr>
              <a:t>The largest price change in a day was considered the price change for that day</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