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9202400"/>
  <p:notesSz cx="6858000" cy="9144000"/>
  <p:defaultTextStyle>
    <a:defPPr>
      <a:defRPr lang="en-US"/>
    </a:defPPr>
    <a:lvl1pPr marL="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32249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6449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96746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328994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61242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993491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325740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657988" algn="l" defTabSz="133224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0" userDrawn="1">
          <p15:clr>
            <a:srgbClr val="A4A3A4"/>
          </p15:clr>
        </p15:guide>
        <p15:guide id="2" pos="4902" userDrawn="1">
          <p15:clr>
            <a:srgbClr val="A4A3A4"/>
          </p15:clr>
        </p15:guide>
        <p15:guide id="3" pos="5193" userDrawn="1">
          <p15:clr>
            <a:srgbClr val="A4A3A4"/>
          </p15:clr>
        </p15:guide>
        <p15:guide id="4" pos="12379" userDrawn="1">
          <p15:clr>
            <a:srgbClr val="A4A3A4"/>
          </p15:clr>
        </p15:guide>
        <p15:guide id="5" pos="12671" userDrawn="1">
          <p15:clr>
            <a:srgbClr val="A4A3A4"/>
          </p15:clr>
        </p15:guide>
        <p15:guide id="6" pos="1207" userDrawn="1">
          <p15:clr>
            <a:srgbClr val="A4A3A4"/>
          </p15:clr>
        </p15:guide>
        <p15:guide id="7" pos="1704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0BF495-82C8-9735-0053-EABA57DA7FE4}" name="Chiu, Samantha L" initials="CSL" userId="S::slchiu@uiowa.edu::b6c63ef9-6528-40fe-b38d-f64e04c93b7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2B6"/>
    <a:srgbClr val="F8766D"/>
    <a:srgbClr val="D9D9D9"/>
    <a:srgbClr val="CDDDAC"/>
    <a:srgbClr val="BFB1D0"/>
    <a:srgbClr val="FFCD00"/>
    <a:srgbClr val="F7C142"/>
    <a:srgbClr val="F8C95B"/>
    <a:srgbClr val="F6B82A"/>
    <a:srgbClr val="F2C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97" autoAdjust="0"/>
    <p:restoredTop sz="96224" autoAdjust="0"/>
  </p:normalViewPr>
  <p:slideViewPr>
    <p:cSldViewPr snapToGrid="0" snapToObjects="1">
      <p:cViewPr>
        <p:scale>
          <a:sx n="98" d="100"/>
          <a:sy n="98" d="100"/>
        </p:scale>
        <p:origin x="-4596" y="72"/>
      </p:cViewPr>
      <p:guideLst>
        <p:guide orient="horz" pos="11910"/>
        <p:guide pos="4902"/>
        <p:guide pos="5193"/>
        <p:guide pos="12379"/>
        <p:guide pos="12671"/>
        <p:guide pos="1207"/>
        <p:guide pos="170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lchiu\AppData\Roaming\Microsoft\Excel\TSdesign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12B2B6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design'!$C$25:$C$38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30</c:v>
                </c:pt>
                <c:pt idx="5">
                  <c:v>60</c:v>
                </c:pt>
                <c:pt idx="6">
                  <c:v>30</c:v>
                </c:pt>
                <c:pt idx="7">
                  <c:v>12</c:v>
                </c:pt>
                <c:pt idx="8">
                  <c:v>12</c:v>
                </c:pt>
                <c:pt idx="9">
                  <c:v>30</c:v>
                </c:pt>
                <c:pt idx="10">
                  <c:v>60</c:v>
                </c:pt>
                <c:pt idx="11">
                  <c:v>30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AD-4F66-A0AA-6D51C333A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 (msec)</a:t>
                </a:r>
              </a:p>
            </c:rich>
          </c:tx>
          <c:layout>
            <c:manualLayout>
              <c:xMode val="edge"/>
              <c:yMode val="edge"/>
              <c:x val="0.42163757655293094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8766D"/>
              </a:solidFill>
              <a:round/>
            </a:ln>
            <a:effectLst/>
          </c:spPr>
          <c:marker>
            <c:symbol val="none"/>
          </c:marker>
          <c:cat>
            <c:numRef>
              <c:f>'blocked1.5day design'!$A$25:$A$38</c:f>
              <c:numCache>
                <c:formatCode>General</c:formatCode>
                <c:ptCount val="14"/>
                <c:pt idx="0">
                  <c:v>-40</c:v>
                </c:pt>
                <c:pt idx="1">
                  <c:v>-30</c:v>
                </c:pt>
                <c:pt idx="2">
                  <c:v>-20</c:v>
                </c:pt>
                <c:pt idx="3">
                  <c:v>-10</c:v>
                </c:pt>
                <c:pt idx="4">
                  <c:v>0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</c:numCache>
            </c:numRef>
          </c:cat>
          <c:val>
            <c:numRef>
              <c:f>'blocked1.5day design'!$B$25:$B$38</c:f>
              <c:numCache>
                <c:formatCode>General</c:formatCode>
                <c:ptCount val="14"/>
                <c:pt idx="0">
                  <c:v>0</c:v>
                </c:pt>
                <c:pt idx="1">
                  <c:v>6</c:v>
                </c:pt>
                <c:pt idx="2">
                  <c:v>30</c:v>
                </c:pt>
                <c:pt idx="3">
                  <c:v>60</c:v>
                </c:pt>
                <c:pt idx="4">
                  <c:v>30</c:v>
                </c:pt>
                <c:pt idx="5">
                  <c:v>12</c:v>
                </c:pt>
                <c:pt idx="6">
                  <c:v>12</c:v>
                </c:pt>
                <c:pt idx="7">
                  <c:v>30</c:v>
                </c:pt>
                <c:pt idx="8">
                  <c:v>60</c:v>
                </c:pt>
                <c:pt idx="9">
                  <c:v>30</c:v>
                </c:pt>
                <c:pt idx="10">
                  <c:v>12</c:v>
                </c:pt>
                <c:pt idx="11">
                  <c:v>6</c:v>
                </c:pt>
                <c:pt idx="12">
                  <c:v>6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A-4A28-ABC7-61D460293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244400"/>
        <c:axId val="2028255632"/>
      </c:lineChart>
      <c:catAx>
        <c:axId val="202824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55632"/>
        <c:crosses val="autoZero"/>
        <c:auto val="1"/>
        <c:lblAlgn val="ctr"/>
        <c:lblOffset val="100"/>
        <c:noMultiLvlLbl val="0"/>
      </c:catAx>
      <c:valAx>
        <c:axId val="202825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44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643379-8606-4B29-9AF4-F8552789CB04}" authorId="{A80BF495-82C8-9735-0053-EABA57DA7FE4}" created="2022-11-22T16:27:50.090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VOT distributions: change it to step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557F2-5FDF-4B12-B599-55569092FA5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EBDD-53EB-4D2E-861B-D0DAC12D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in speech that come from differences in gender, speaking rate, age, accent, and unique voices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Listeners account for variability by generalizing speech across individuals AND separating speech information between individuals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listeners account for variability from a novel talker?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1: Talker Adaptation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listeners learn a talker’s voice, then encounter a new talker. Then on day 2, listeners learn the new talker, and then hear the first talker’s voice again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Talkers will learn a new voice through distributional learning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plot with distributional learning + the boundaries based on 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Hypotheses: we should see learning across subjects (left goes left, right goes right)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trained and untrained voice, we should see a similar effect of training direction if generalization, and no effect of training direction if individuation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in day 1, no learning day 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talker was learned, but then not retained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talker was generalized from the first, but then shifted back to the center after learning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Seems like overall shifting between talkers &amp; no real retention of anything; just one boundary movement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2: Talker A’s weakened retention: decay of learning or interference?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same as Exp1, but no second talker learning, just test again after a couple days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Is actually decay of learning; same weakened effect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3 &amp; 4: can Talker B be learned at all?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Exp 3, distributional learning, but both distributions at once, then test; Exp 4: supervised learning for both participants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answer is no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5EBDD-53EB-4D2E-861B-D0DAC12DC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65191"/>
            <a:ext cx="23317200" cy="41160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881360"/>
            <a:ext cx="19202400" cy="490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68988"/>
            <a:ext cx="6172200" cy="1638427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68988"/>
            <a:ext cx="18059400" cy="163842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80562"/>
            <a:ext cx="24688800" cy="12672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2339321"/>
            <a:ext cx="23317200" cy="3813810"/>
          </a:xfrm>
          <a:prstGeom prst="rect">
            <a:avLst/>
          </a:prstGeom>
        </p:spPr>
        <p:txBody>
          <a:bodyPr anchor="t"/>
          <a:lstStyle>
            <a:lvl1pPr algn="l">
              <a:defRPr sz="1146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138798"/>
            <a:ext cx="23317200" cy="42005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84">
                <a:solidFill>
                  <a:schemeClr val="tx1">
                    <a:tint val="75000"/>
                  </a:schemeClr>
                </a:solidFill>
              </a:defRPr>
            </a:lvl1pPr>
            <a:lvl2pPr marL="1305725" indent="0">
              <a:buNone/>
              <a:defRPr sz="5096">
                <a:solidFill>
                  <a:schemeClr val="tx1">
                    <a:tint val="75000"/>
                  </a:schemeClr>
                </a:solidFill>
              </a:defRPr>
            </a:lvl2pPr>
            <a:lvl3pPr marL="2611449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917175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4pPr>
            <a:lvl5pPr marL="5222900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5pPr>
            <a:lvl6pPr marL="652862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6pPr>
            <a:lvl7pPr marL="783434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7pPr>
            <a:lvl8pPr marL="9140074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8pPr>
            <a:lvl9pPr marL="10445798" indent="0">
              <a:buNone/>
              <a:defRPr sz="40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480562"/>
            <a:ext cx="12115800" cy="12672696"/>
          </a:xfrm>
          <a:prstGeom prst="rect">
            <a:avLst/>
          </a:prstGeom>
        </p:spPr>
        <p:txBody>
          <a:bodyPr/>
          <a:lstStyle>
            <a:lvl1pPr>
              <a:defRPr sz="8036"/>
            </a:lvl1pPr>
            <a:lvl2pPr>
              <a:defRPr sz="6860"/>
            </a:lvl2pPr>
            <a:lvl3pPr>
              <a:defRPr sz="5684"/>
            </a:lvl3pPr>
            <a:lvl4pPr>
              <a:defRPr sz="5096"/>
            </a:lvl4pPr>
            <a:lvl5pPr>
              <a:defRPr sz="5096"/>
            </a:lvl5pPr>
            <a:lvl6pPr>
              <a:defRPr sz="5096"/>
            </a:lvl6pPr>
            <a:lvl7pPr>
              <a:defRPr sz="5096"/>
            </a:lvl7pPr>
            <a:lvl8pPr>
              <a:defRPr sz="5096"/>
            </a:lvl8pPr>
            <a:lvl9pPr>
              <a:defRPr sz="50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98316"/>
            <a:ext cx="12120564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089650"/>
            <a:ext cx="12120564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4298316"/>
            <a:ext cx="12125325" cy="17913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60" b="1"/>
            </a:lvl1pPr>
            <a:lvl2pPr marL="1305725" indent="0">
              <a:buNone/>
              <a:defRPr sz="5684" b="1"/>
            </a:lvl2pPr>
            <a:lvl3pPr marL="2611449" indent="0">
              <a:buNone/>
              <a:defRPr sz="5096" b="1"/>
            </a:lvl3pPr>
            <a:lvl4pPr marL="3917175" indent="0">
              <a:buNone/>
              <a:defRPr sz="4606" b="1"/>
            </a:lvl4pPr>
            <a:lvl5pPr marL="5222900" indent="0">
              <a:buNone/>
              <a:defRPr sz="4606" b="1"/>
            </a:lvl5pPr>
            <a:lvl6pPr marL="6528624" indent="0">
              <a:buNone/>
              <a:defRPr sz="4606" b="1"/>
            </a:lvl6pPr>
            <a:lvl7pPr marL="7834348" indent="0">
              <a:buNone/>
              <a:defRPr sz="4606" b="1"/>
            </a:lvl7pPr>
            <a:lvl8pPr marL="9140074" indent="0">
              <a:buNone/>
              <a:defRPr sz="4606" b="1"/>
            </a:lvl8pPr>
            <a:lvl9pPr marL="10445798" indent="0">
              <a:buNone/>
              <a:defRPr sz="4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6089650"/>
            <a:ext cx="12125325" cy="11063606"/>
          </a:xfrm>
          <a:prstGeom prst="rect">
            <a:avLst/>
          </a:prstGeom>
        </p:spPr>
        <p:txBody>
          <a:bodyPr/>
          <a:lstStyle>
            <a:lvl1pPr>
              <a:defRPr sz="6860"/>
            </a:lvl1pPr>
            <a:lvl2pPr>
              <a:defRPr sz="5684"/>
            </a:lvl2pPr>
            <a:lvl3pPr>
              <a:defRPr sz="5096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86"/>
            <a:ext cx="24688800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64540"/>
            <a:ext cx="9024939" cy="3253740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64542"/>
            <a:ext cx="15335250" cy="16388716"/>
          </a:xfrm>
          <a:prstGeom prst="rect">
            <a:avLst/>
          </a:prstGeom>
        </p:spPr>
        <p:txBody>
          <a:bodyPr/>
          <a:lstStyle>
            <a:lvl1pPr>
              <a:defRPr sz="9114"/>
            </a:lvl1pPr>
            <a:lvl2pPr>
              <a:defRPr sz="8036"/>
            </a:lvl2pPr>
            <a:lvl3pPr>
              <a:defRPr sz="6860"/>
            </a:lvl3pPr>
            <a:lvl4pPr>
              <a:defRPr sz="5684"/>
            </a:lvl4pPr>
            <a:lvl5pPr>
              <a:defRPr sz="5684"/>
            </a:lvl5pPr>
            <a:lvl6pPr>
              <a:defRPr sz="5684"/>
            </a:lvl6pPr>
            <a:lvl7pPr>
              <a:defRPr sz="5684"/>
            </a:lvl7pPr>
            <a:lvl8pPr>
              <a:defRPr sz="5684"/>
            </a:lvl8pPr>
            <a:lvl9pPr>
              <a:defRPr sz="56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4018282"/>
            <a:ext cx="9024939" cy="13134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3441680"/>
            <a:ext cx="16459200" cy="1586866"/>
          </a:xfrm>
          <a:prstGeom prst="rect">
            <a:avLst/>
          </a:prstGeom>
        </p:spPr>
        <p:txBody>
          <a:bodyPr anchor="b"/>
          <a:lstStyle>
            <a:lvl1pPr algn="l">
              <a:defRPr sz="56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715770"/>
            <a:ext cx="16459200" cy="1152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14"/>
            </a:lvl1pPr>
            <a:lvl2pPr marL="1305725" indent="0">
              <a:buNone/>
              <a:defRPr sz="8036"/>
            </a:lvl2pPr>
            <a:lvl3pPr marL="2611449" indent="0">
              <a:buNone/>
              <a:defRPr sz="6860"/>
            </a:lvl3pPr>
            <a:lvl4pPr marL="3917175" indent="0">
              <a:buNone/>
              <a:defRPr sz="5684"/>
            </a:lvl4pPr>
            <a:lvl5pPr marL="5222900" indent="0">
              <a:buNone/>
              <a:defRPr sz="5684"/>
            </a:lvl5pPr>
            <a:lvl6pPr marL="6528624" indent="0">
              <a:buNone/>
              <a:defRPr sz="5684"/>
            </a:lvl6pPr>
            <a:lvl7pPr marL="7834348" indent="0">
              <a:buNone/>
              <a:defRPr sz="5684"/>
            </a:lvl7pPr>
            <a:lvl8pPr marL="9140074" indent="0">
              <a:buNone/>
              <a:defRPr sz="5684"/>
            </a:lvl8pPr>
            <a:lvl9pPr marL="10445798" indent="0">
              <a:buNone/>
              <a:defRPr sz="56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5028546"/>
            <a:ext cx="16459200" cy="22536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18"/>
            </a:lvl1pPr>
            <a:lvl2pPr marL="1305725" indent="0">
              <a:buNone/>
              <a:defRPr sz="3430"/>
            </a:lvl2pPr>
            <a:lvl3pPr marL="2611449" indent="0">
              <a:buNone/>
              <a:defRPr sz="2842"/>
            </a:lvl3pPr>
            <a:lvl4pPr marL="3917175" indent="0">
              <a:buNone/>
              <a:defRPr sz="2548"/>
            </a:lvl4pPr>
            <a:lvl5pPr marL="5222900" indent="0">
              <a:buNone/>
              <a:defRPr sz="2548"/>
            </a:lvl5pPr>
            <a:lvl6pPr marL="6528624" indent="0">
              <a:buNone/>
              <a:defRPr sz="2548"/>
            </a:lvl6pPr>
            <a:lvl7pPr marL="7834348" indent="0">
              <a:buNone/>
              <a:defRPr sz="2548"/>
            </a:lvl7pPr>
            <a:lvl8pPr marL="9140074" indent="0">
              <a:buNone/>
              <a:defRPr sz="2548"/>
            </a:lvl8pPr>
            <a:lvl9pPr marL="10445798" indent="0">
              <a:buNone/>
              <a:defRPr sz="2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806AC2E7-7D05-FC4A-9DD7-FD1620ACD022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7797781"/>
            <a:ext cx="8686800" cy="102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7797781"/>
            <a:ext cx="6400800" cy="1022350"/>
          </a:xfrm>
          <a:prstGeom prst="rect">
            <a:avLst/>
          </a:prstGeom>
        </p:spPr>
        <p:txBody>
          <a:bodyPr/>
          <a:lstStyle/>
          <a:p>
            <a:fld id="{BEFADF51-EBB0-954E-AE90-31AB48F601DA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314166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27432000" cy="331097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92872-5379-4016-ADFE-7FB63ECEEA9A}"/>
              </a:ext>
            </a:extLst>
          </p:cNvPr>
          <p:cNvSpPr/>
          <p:nvPr userDrawn="1"/>
        </p:nvSpPr>
        <p:spPr>
          <a:xfrm>
            <a:off x="0" y="18979748"/>
            <a:ext cx="27432000" cy="222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C7DA8-B402-431B-82ED-6906DC4BA1EF}"/>
              </a:ext>
            </a:extLst>
          </p:cNvPr>
          <p:cNvSpPr/>
          <p:nvPr userDrawn="1"/>
        </p:nvSpPr>
        <p:spPr>
          <a:xfrm>
            <a:off x="0" y="18867131"/>
            <a:ext cx="27432000" cy="146304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9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725" rtl="0" eaLnBrk="1" latinLnBrk="0" hangingPunct="1">
        <a:spcBef>
          <a:spcPct val="0"/>
        </a:spcBef>
        <a:buNone/>
        <a:defRPr sz="12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294" indent="-979294" algn="l" defTabSz="1305725" rtl="0" eaLnBrk="1" latinLnBrk="0" hangingPunct="1">
        <a:spcBef>
          <a:spcPct val="20000"/>
        </a:spcBef>
        <a:buFont typeface="Arial"/>
        <a:buChar char="•"/>
        <a:defRPr sz="9114" kern="1200">
          <a:solidFill>
            <a:schemeClr val="tx1"/>
          </a:solidFill>
          <a:latin typeface="+mn-lt"/>
          <a:ea typeface="+mn-ea"/>
          <a:cs typeface="+mn-cs"/>
        </a:defRPr>
      </a:lvl1pPr>
      <a:lvl2pPr marL="2121803" indent="-816078" algn="l" defTabSz="1305725" rtl="0" eaLnBrk="1" latinLnBrk="0" hangingPunct="1">
        <a:spcBef>
          <a:spcPct val="20000"/>
        </a:spcBef>
        <a:buFont typeface="Arial"/>
        <a:buChar char="–"/>
        <a:defRPr sz="8036" kern="1200">
          <a:solidFill>
            <a:schemeClr val="tx1"/>
          </a:solidFill>
          <a:latin typeface="+mn-lt"/>
          <a:ea typeface="+mn-ea"/>
          <a:cs typeface="+mn-cs"/>
        </a:defRPr>
      </a:lvl2pPr>
      <a:lvl3pPr marL="3264312" indent="-652862" algn="l" defTabSz="1305725" rtl="0" eaLnBrk="1" latinLnBrk="0" hangingPunct="1">
        <a:spcBef>
          <a:spcPct val="20000"/>
        </a:spcBef>
        <a:buFont typeface="Arial"/>
        <a:buChar char="•"/>
        <a:defRPr sz="6860" kern="1200">
          <a:solidFill>
            <a:schemeClr val="tx1"/>
          </a:solidFill>
          <a:latin typeface="+mn-lt"/>
          <a:ea typeface="+mn-ea"/>
          <a:cs typeface="+mn-cs"/>
        </a:defRPr>
      </a:lvl3pPr>
      <a:lvl4pPr marL="4570037" indent="-652862" algn="l" defTabSz="1305725" rtl="0" eaLnBrk="1" latinLnBrk="0" hangingPunct="1">
        <a:spcBef>
          <a:spcPct val="20000"/>
        </a:spcBef>
        <a:buFont typeface="Arial"/>
        <a:buChar char="–"/>
        <a:defRPr sz="5684" kern="1200">
          <a:solidFill>
            <a:schemeClr val="tx1"/>
          </a:solidFill>
          <a:latin typeface="+mn-lt"/>
          <a:ea typeface="+mn-ea"/>
          <a:cs typeface="+mn-cs"/>
        </a:defRPr>
      </a:lvl4pPr>
      <a:lvl5pPr marL="5875762" indent="-652862" algn="l" defTabSz="1305725" rtl="0" eaLnBrk="1" latinLnBrk="0" hangingPunct="1">
        <a:spcBef>
          <a:spcPct val="20000"/>
        </a:spcBef>
        <a:buFont typeface="Arial"/>
        <a:buChar char="»"/>
        <a:defRPr sz="5684" kern="1200">
          <a:solidFill>
            <a:schemeClr val="tx1"/>
          </a:solidFill>
          <a:latin typeface="+mn-lt"/>
          <a:ea typeface="+mn-ea"/>
          <a:cs typeface="+mn-cs"/>
        </a:defRPr>
      </a:lvl5pPr>
      <a:lvl6pPr marL="718148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6pPr>
      <a:lvl7pPr marL="8487212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7pPr>
      <a:lvl8pPr marL="9792936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8pPr>
      <a:lvl9pPr marL="11098661" indent="-652862" algn="l" defTabSz="1305725" rtl="0" eaLnBrk="1" latinLnBrk="0" hangingPunct="1">
        <a:spcBef>
          <a:spcPct val="20000"/>
        </a:spcBef>
        <a:buFont typeface="Arial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1pPr>
      <a:lvl2pPr marL="130572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2pPr>
      <a:lvl3pPr marL="2611449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3pPr>
      <a:lvl4pPr marL="3917175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4pPr>
      <a:lvl5pPr marL="5222900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5pPr>
      <a:lvl6pPr marL="652862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6pPr>
      <a:lvl7pPr marL="783434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7pPr>
      <a:lvl8pPr marL="9140074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8pPr>
      <a:lvl9pPr marL="10445798" algn="l" defTabSz="1305725" rtl="0" eaLnBrk="1" latinLnBrk="0" hangingPunct="1">
        <a:defRPr sz="5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3" Type="http://schemas.microsoft.com/office/2018/10/relationships/comments" Target="../comments/modernComment_100_0.xm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2.xml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chart" Target="../charts/chart1.xml"/><Relationship Id="rId23" Type="http://schemas.openxmlformats.org/officeDocument/2006/relationships/image" Target="../media/image18.png"/><Relationship Id="rId10" Type="http://schemas.openxmlformats.org/officeDocument/2006/relationships/image" Target="../media/image7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>
            <a:extLst>
              <a:ext uri="{FF2B5EF4-FFF2-40B4-BE49-F238E27FC236}">
                <a16:creationId xmlns:a16="http://schemas.microsoft.com/office/drawing/2014/main" id="{368D6D64-1592-4E85-8DDB-0DA791D45C30}"/>
              </a:ext>
            </a:extLst>
          </p:cNvPr>
          <p:cNvSpPr/>
          <p:nvPr/>
        </p:nvSpPr>
        <p:spPr>
          <a:xfrm>
            <a:off x="4181376" y="14785381"/>
            <a:ext cx="825017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B41B99F-5167-C296-D1FB-0D82C29BB3EE}"/>
              </a:ext>
            </a:extLst>
          </p:cNvPr>
          <p:cNvSpPr/>
          <p:nvPr/>
        </p:nvSpPr>
        <p:spPr>
          <a:xfrm>
            <a:off x="932096" y="14785381"/>
            <a:ext cx="868985" cy="4040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691" y="396249"/>
            <a:ext cx="230778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Adapting to novel talkers in speech perception: Balancing</a:t>
            </a:r>
          </a:p>
          <a:p>
            <a:r>
              <a:rPr lang="en-US" sz="5040" dirty="0">
                <a:solidFill>
                  <a:srgbClr val="FFCD00"/>
                </a:solidFill>
                <a:latin typeface="Arial Black"/>
                <a:cs typeface="Arial Black"/>
              </a:rPr>
              <a:t>generalization and individuation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691" y="2110886"/>
            <a:ext cx="26262039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6" b="1" dirty="0">
                <a:solidFill>
                  <a:schemeClr val="bg1"/>
                </a:solidFill>
                <a:cs typeface="Arial Black"/>
              </a:rPr>
              <a:t>Samantha Chiu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Bob McMurray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Joe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3136" b="1" dirty="0">
                <a:solidFill>
                  <a:schemeClr val="bg1"/>
                </a:solidFill>
                <a:cs typeface="Arial Black"/>
              </a:rPr>
              <a:t>, Cheyenne Munson Toscano</a:t>
            </a:r>
            <a:r>
              <a:rPr lang="en-US" sz="3136" b="1" baseline="30000" dirty="0">
                <a:solidFill>
                  <a:schemeClr val="bg1"/>
                </a:solidFill>
                <a:cs typeface="Arial Black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690" y="2671321"/>
            <a:ext cx="262117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1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University of Iowa and </a:t>
            </a:r>
            <a:r>
              <a:rPr lang="en-US" sz="2352" baseline="30000" dirty="0">
                <a:solidFill>
                  <a:schemeClr val="bg1"/>
                </a:solidFill>
                <a:cs typeface="Arial Black"/>
              </a:rPr>
              <a:t>2</a:t>
            </a:r>
            <a:r>
              <a:rPr lang="en-US" sz="2352" dirty="0">
                <a:solidFill>
                  <a:schemeClr val="bg1"/>
                </a:solidFill>
                <a:cs typeface="Arial Black"/>
              </a:rPr>
              <a:t>Villanova University</a:t>
            </a:r>
          </a:p>
        </p:txBody>
      </p:sp>
      <p:sp>
        <p:nvSpPr>
          <p:cNvPr id="21" name="Text Box 652"/>
          <p:cNvSpPr txBox="1">
            <a:spLocks noChangeArrowheads="1"/>
          </p:cNvSpPr>
          <p:nvPr/>
        </p:nvSpPr>
        <p:spPr bwMode="auto">
          <a:xfrm>
            <a:off x="675846" y="3659822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Introduction</a:t>
            </a:r>
          </a:p>
        </p:txBody>
      </p:sp>
      <p:sp>
        <p:nvSpPr>
          <p:cNvPr id="22" name="Text Box 656"/>
          <p:cNvSpPr txBox="1">
            <a:spLocks noChangeArrowheads="1"/>
          </p:cNvSpPr>
          <p:nvPr/>
        </p:nvSpPr>
        <p:spPr bwMode="auto">
          <a:xfrm>
            <a:off x="701530" y="7085455"/>
            <a:ext cx="65444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latin typeface="Arial Black" charset="0"/>
                <a:ea typeface="Arial Black" charset="0"/>
                <a:cs typeface="Arial Black" charset="0"/>
              </a:rPr>
              <a:t>Experiment 1 &amp; 2: Methods</a:t>
            </a:r>
          </a:p>
        </p:txBody>
      </p:sp>
      <p:sp>
        <p:nvSpPr>
          <p:cNvPr id="27" name="Text Box 676"/>
          <p:cNvSpPr txBox="1">
            <a:spLocks noChangeArrowheads="1"/>
          </p:cNvSpPr>
          <p:nvPr/>
        </p:nvSpPr>
        <p:spPr bwMode="auto">
          <a:xfrm>
            <a:off x="721284" y="4059204"/>
            <a:ext cx="85803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Listeners need to account for variability due to talker and coarticulation to categorize speech sounds.</a:t>
            </a:r>
            <a:endParaRPr lang="en-US" sz="25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Listeners can account for variability from differences in gender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speaking rate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accent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and individual voices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4,5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by generalizing speech across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separating speech information between individuals</a:t>
            </a:r>
            <a:r>
              <a:rPr lang="en-US" sz="2500" baseline="30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baseline="30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5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 listeners account for variability from novel talkers?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C6DAAA-F869-4113-A307-5CC2C6CF710B}"/>
              </a:ext>
            </a:extLst>
          </p:cNvPr>
          <p:cNvSpPr/>
          <p:nvPr/>
        </p:nvSpPr>
        <p:spPr bwMode="auto">
          <a:xfrm>
            <a:off x="24131848" y="4"/>
            <a:ext cx="2749332" cy="1100189"/>
          </a:xfrm>
          <a:prstGeom prst="rect">
            <a:avLst/>
          </a:prstGeom>
          <a:solidFill>
            <a:srgbClr val="FFC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1" tIns="44806" rIns="89611" bIns="44806" numCol="1" rtlCol="0" anchor="t" anchorCtr="0" compatLnSpc="1">
            <a:prstTxWarp prst="textNoShape">
              <a:avLst/>
            </a:prstTxWarp>
          </a:bodyPr>
          <a:lstStyle/>
          <a:p>
            <a:pPr defTabSz="89611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52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B88E2-6E27-AF4B-A409-84B15214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1481" y="283252"/>
            <a:ext cx="2380417" cy="69308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FDA05-BA4B-E3D1-18E0-7FC3DDE7D9F8}"/>
              </a:ext>
            </a:extLst>
          </p:cNvPr>
          <p:cNvGrpSpPr/>
          <p:nvPr/>
        </p:nvGrpSpPr>
        <p:grpSpPr>
          <a:xfrm>
            <a:off x="17299848" y="16495238"/>
            <a:ext cx="9454156" cy="2203272"/>
            <a:chOff x="7962277" y="16705347"/>
            <a:chExt cx="8618022" cy="2203272"/>
          </a:xfrm>
        </p:grpSpPr>
        <p:sp>
          <p:nvSpPr>
            <p:cNvPr id="25" name="Text Box 671"/>
            <p:cNvSpPr txBox="1">
              <a:spLocks noChangeArrowheads="1"/>
            </p:cNvSpPr>
            <p:nvPr/>
          </p:nvSpPr>
          <p:spPr bwMode="auto">
            <a:xfrm>
              <a:off x="7962277" y="16705347"/>
              <a:ext cx="7482699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Conclusions &amp; Future Directions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6A27EB-6DF7-55E1-1D14-D26487911585}"/>
                </a:ext>
              </a:extLst>
            </p:cNvPr>
            <p:cNvSpPr txBox="1"/>
            <p:nvPr/>
          </p:nvSpPr>
          <p:spPr>
            <a:xfrm>
              <a:off x="8002526" y="17277403"/>
              <a:ext cx="857777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can adapt to, but not learn or retain, a novel talkers’ VOT categories.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500" dirty="0"/>
                <a:t>Listeners will continually adjust their VOT boundary to match the current voice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918B6A-6B71-450C-ABE9-E8D434C260B9}"/>
              </a:ext>
            </a:extLst>
          </p:cNvPr>
          <p:cNvSpPr txBox="1"/>
          <p:nvPr/>
        </p:nvSpPr>
        <p:spPr>
          <a:xfrm>
            <a:off x="7106743" y="16452929"/>
            <a:ext cx="10114786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/>
              <a:t>References</a:t>
            </a:r>
          </a:p>
          <a:p>
            <a:pPr marL="457200" indent="-457200">
              <a:buAutoNum type="arabicPeriod"/>
            </a:pPr>
            <a:r>
              <a:rPr lang="en-US" sz="1200" dirty="0"/>
              <a:t>Strand, E. A., &amp; Johnson, K. (1996). Gradient and Visual Speaker Normalization in the Perception of Fricatives. Natural Language Processing and Speech Technology, 14–26. https://doi.org/10.1515/9783110821895-003</a:t>
            </a:r>
          </a:p>
          <a:p>
            <a:pPr marL="457200" indent="-457200">
              <a:buAutoNum type="arabicPeriod"/>
            </a:pPr>
            <a:r>
              <a:rPr lang="en-US" sz="1200" dirty="0"/>
              <a:t>Miller, J.L., </a:t>
            </a:r>
            <a:r>
              <a:rPr lang="en-US" sz="1200" dirty="0" err="1"/>
              <a:t>Volaitis</a:t>
            </a:r>
            <a:r>
              <a:rPr lang="en-US" sz="1200" dirty="0"/>
              <a:t>, L.E. Effect of speaking rate on the perceptual structure of a phonetic category. Perception &amp; Psychophysics 46, 505–512 (1989). https://doi.org/10.3758/BF03208147 </a:t>
            </a:r>
          </a:p>
          <a:p>
            <a:pPr marL="457200" indent="-457200">
              <a:buAutoNum type="arabicPeriod"/>
            </a:pPr>
            <a:r>
              <a:rPr lang="en-US" sz="1200" dirty="0"/>
              <a:t>Bradlow, A. R., &amp; Bent, T. (2008). Perceptual adaptation to non-native speech. </a:t>
            </a:r>
            <a:r>
              <a:rPr lang="en-US" sz="1200" i="1" dirty="0"/>
              <a:t>Cognition</a:t>
            </a:r>
            <a:r>
              <a:rPr lang="en-US" sz="1200" dirty="0"/>
              <a:t>, </a:t>
            </a:r>
            <a:r>
              <a:rPr lang="en-US" sz="1200" i="1" dirty="0"/>
              <a:t>106</a:t>
            </a:r>
            <a:r>
              <a:rPr lang="en-US" sz="1200" dirty="0"/>
              <a:t>(2), 707–729. https://doi.org/10.1016/j.cognition.2007.04.005&lt;/div&gt;</a:t>
            </a:r>
          </a:p>
          <a:p>
            <a:pPr marL="457200" indent="-457200">
              <a:buFontTx/>
              <a:buAutoNum type="arabicPeriod"/>
            </a:pPr>
            <a:r>
              <a:rPr lang="en-US" sz="1200" dirty="0" err="1"/>
              <a:t>Kraljic</a:t>
            </a:r>
            <a:r>
              <a:rPr lang="en-US" sz="1200" dirty="0"/>
              <a:t>, T., &amp; Samuel, A. G. (2006). Generalization in perceptual learning for speech. </a:t>
            </a:r>
            <a:r>
              <a:rPr lang="en-US" sz="1200" i="1" dirty="0"/>
              <a:t>Psychonomic Bulletin &amp; Review</a:t>
            </a:r>
            <a:r>
              <a:rPr lang="en-US" sz="1200" dirty="0"/>
              <a:t>, </a:t>
            </a:r>
            <a:r>
              <a:rPr lang="en-US" sz="1200" i="1" dirty="0"/>
              <a:t>13</a:t>
            </a:r>
            <a:r>
              <a:rPr lang="en-US" sz="1200" dirty="0"/>
              <a:t>(2), 262–268. https://doi.org/10.3758/BF03193841</a:t>
            </a:r>
          </a:p>
          <a:p>
            <a:pPr marL="457200" indent="-457200">
              <a:buFontTx/>
              <a:buAutoNum type="arabicPeriod"/>
            </a:pPr>
            <a:r>
              <a:rPr lang="en-US" sz="1200" dirty="0"/>
              <a:t>Eisner, F., &amp; McQueen, J. M. (2005). The specificity of perceptual learning in speech processing. </a:t>
            </a:r>
            <a:r>
              <a:rPr lang="en-US" sz="1200" i="1" dirty="0"/>
              <a:t>Perception and Psychophysics</a:t>
            </a:r>
            <a:r>
              <a:rPr lang="en-US" sz="1200" dirty="0"/>
              <a:t>, </a:t>
            </a:r>
            <a:r>
              <a:rPr lang="en-US" sz="1200" i="1" dirty="0"/>
              <a:t>67</a:t>
            </a:r>
            <a:r>
              <a:rPr lang="en-US" sz="1200" dirty="0"/>
              <a:t>(2), 224–238. https://doi.org/10.3758/BF03206487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673E048-5C8A-9D9A-82E5-80F386ADA129}"/>
              </a:ext>
            </a:extLst>
          </p:cNvPr>
          <p:cNvGrpSpPr/>
          <p:nvPr/>
        </p:nvGrpSpPr>
        <p:grpSpPr>
          <a:xfrm>
            <a:off x="932097" y="14733184"/>
            <a:ext cx="4844591" cy="1097878"/>
            <a:chOff x="4786783" y="4588314"/>
            <a:chExt cx="4694549" cy="1097878"/>
          </a:xfrm>
        </p:grpSpPr>
        <p:pic>
          <p:nvPicPr>
            <p:cNvPr id="6" name="Graphic 5" descr="Man with shaved side hair">
              <a:extLst>
                <a:ext uri="{FF2B5EF4-FFF2-40B4-BE49-F238E27FC236}">
                  <a16:creationId xmlns:a16="http://schemas.microsoft.com/office/drawing/2014/main" id="{EBBE46C6-11C5-C588-CF5B-C713DE334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11" name="Graphic 10" descr="A man with wavy hair">
              <a:extLst>
                <a:ext uri="{FF2B5EF4-FFF2-40B4-BE49-F238E27FC236}">
                  <a16:creationId xmlns:a16="http://schemas.microsoft.com/office/drawing/2014/main" id="{F6CF3424-4FB0-6B17-B026-C77E505C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2AA78ED-84AB-01DB-62E5-BD3207C8AC5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642105" y="5137253"/>
              <a:ext cx="611395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BB5DFD-940C-18DA-AC4B-021B138AB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5504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20D5919-CCE1-B98E-2234-33740CDB155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772468" y="5145411"/>
              <a:ext cx="708864" cy="2932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C3499FB-6CBE-AAAD-D36B-76AA680D9EE7}"/>
              </a:ext>
            </a:extLst>
          </p:cNvPr>
          <p:cNvSpPr txBox="1"/>
          <p:nvPr/>
        </p:nvSpPr>
        <p:spPr>
          <a:xfrm>
            <a:off x="2447263" y="14980927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86ED75-BE27-8810-8DEF-BF47A7CAA49B}"/>
              </a:ext>
            </a:extLst>
          </p:cNvPr>
          <p:cNvSpPr txBox="1"/>
          <p:nvPr/>
        </p:nvSpPr>
        <p:spPr>
          <a:xfrm>
            <a:off x="5779059" y="14971558"/>
            <a:ext cx="1018391" cy="3657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Test (both talkers)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B344F18-3188-F290-9A7A-3ED2B480DF51}"/>
              </a:ext>
            </a:extLst>
          </p:cNvPr>
          <p:cNvGrpSpPr/>
          <p:nvPr/>
        </p:nvGrpSpPr>
        <p:grpSpPr>
          <a:xfrm>
            <a:off x="932097" y="15775142"/>
            <a:ext cx="4827007" cy="1051403"/>
            <a:chOff x="4786783" y="4611551"/>
            <a:chExt cx="4677510" cy="1051403"/>
          </a:xfrm>
        </p:grpSpPr>
        <p:pic>
          <p:nvPicPr>
            <p:cNvPr id="191" name="Graphic 190" descr="A man with wavy hair">
              <a:extLst>
                <a:ext uri="{FF2B5EF4-FFF2-40B4-BE49-F238E27FC236}">
                  <a16:creationId xmlns:a16="http://schemas.microsoft.com/office/drawing/2014/main" id="{DD227586-9126-9D88-9C5E-D13DCE627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56" name="Graphic 255" descr="Man with shaved side hair">
              <a:extLst>
                <a:ext uri="{FF2B5EF4-FFF2-40B4-BE49-F238E27FC236}">
                  <a16:creationId xmlns:a16="http://schemas.microsoft.com/office/drawing/2014/main" id="{3D6E4B3E-D354-AE0B-67D2-728C80CC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CEFC7D59-EA9C-F866-6146-14A33750333E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F3CA704B-2905-4DBB-963A-E340FD65BEA6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19E18F4C-47C6-3803-298B-4F2BA3A6F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542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64151A2-B819-7F84-7908-4C9092C3C906}"/>
              </a:ext>
            </a:extLst>
          </p:cNvPr>
          <p:cNvGrpSpPr/>
          <p:nvPr/>
        </p:nvGrpSpPr>
        <p:grpSpPr>
          <a:xfrm>
            <a:off x="919327" y="16778057"/>
            <a:ext cx="4844592" cy="1097878"/>
            <a:chOff x="4786783" y="4588314"/>
            <a:chExt cx="4694550" cy="1097878"/>
          </a:xfrm>
        </p:grpSpPr>
        <p:pic>
          <p:nvPicPr>
            <p:cNvPr id="264" name="Graphic 263" descr="Man with shaved side hair">
              <a:extLst>
                <a:ext uri="{FF2B5EF4-FFF2-40B4-BE49-F238E27FC236}">
                  <a16:creationId xmlns:a16="http://schemas.microsoft.com/office/drawing/2014/main" id="{8F6E32BF-08AC-C491-65DC-3390494A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04065" y="4628200"/>
              <a:ext cx="868404" cy="1034422"/>
            </a:xfrm>
            <a:prstGeom prst="rect">
              <a:avLst/>
            </a:prstGeom>
          </p:spPr>
        </p:pic>
        <p:pic>
          <p:nvPicPr>
            <p:cNvPr id="265" name="Graphic 264" descr="A man with wavy hair">
              <a:extLst>
                <a:ext uri="{FF2B5EF4-FFF2-40B4-BE49-F238E27FC236}">
                  <a16:creationId xmlns:a16="http://schemas.microsoft.com/office/drawing/2014/main" id="{A551F933-A0EC-4535-6A7C-AC557B55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86783" y="4588314"/>
              <a:ext cx="855323" cy="1097878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69D5CC4E-8C72-6496-41E8-F185E0008ECB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81C2F31-4A99-4476-14EE-1603114E90BB}"/>
                </a:ext>
              </a:extLst>
            </p:cNvPr>
            <p:cNvCxnSpPr>
              <a:cxnSpLocks/>
              <a:endCxn id="264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E173E22-9D19-B421-4DD1-59566A0865C6}"/>
                </a:ext>
              </a:extLst>
            </p:cNvPr>
            <p:cNvCxnSpPr>
              <a:cxnSpLocks/>
              <a:stCxn id="264" idx="3"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D71BD9E-A7E5-7387-6744-9BDFBA6F84ED}"/>
              </a:ext>
            </a:extLst>
          </p:cNvPr>
          <p:cNvGrpSpPr/>
          <p:nvPr/>
        </p:nvGrpSpPr>
        <p:grpSpPr>
          <a:xfrm>
            <a:off x="919327" y="17852099"/>
            <a:ext cx="4844592" cy="1051403"/>
            <a:chOff x="4786783" y="4611551"/>
            <a:chExt cx="4694550" cy="1051403"/>
          </a:xfrm>
        </p:grpSpPr>
        <p:pic>
          <p:nvPicPr>
            <p:cNvPr id="273" name="Graphic 272" descr="A man with wavy hair">
              <a:extLst>
                <a:ext uri="{FF2B5EF4-FFF2-40B4-BE49-F238E27FC236}">
                  <a16:creationId xmlns:a16="http://schemas.microsoft.com/office/drawing/2014/main" id="{B3938F13-ED3A-8BCA-0D91-3C826CCB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947803" y="4628200"/>
              <a:ext cx="780927" cy="1034422"/>
            </a:xfrm>
            <a:prstGeom prst="rect">
              <a:avLst/>
            </a:prstGeom>
          </p:spPr>
        </p:pic>
        <p:pic>
          <p:nvPicPr>
            <p:cNvPr id="274" name="Graphic 273" descr="Man with shaved side hair">
              <a:extLst>
                <a:ext uri="{FF2B5EF4-FFF2-40B4-BE49-F238E27FC236}">
                  <a16:creationId xmlns:a16="http://schemas.microsoft.com/office/drawing/2014/main" id="{B0F07C57-B5F9-AE7E-48F7-4E50ACC8A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786783" y="4611551"/>
              <a:ext cx="855323" cy="1051403"/>
            </a:xfrm>
            <a:prstGeom prst="rect">
              <a:avLst/>
            </a:prstGeom>
          </p:spPr>
        </p:pic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A63EFDF-1004-E755-3F40-EC878D368766}"/>
                </a:ext>
              </a:extLst>
            </p:cNvPr>
            <p:cNvCxnSpPr>
              <a:cxnSpLocks/>
              <a:stCxn id="274" idx="3"/>
            </p:cNvCxnSpPr>
            <p:nvPr/>
          </p:nvCxnSpPr>
          <p:spPr>
            <a:xfrm>
              <a:off x="5642106" y="5137253"/>
              <a:ext cx="612917" cy="8113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10697CA9-A102-960C-F63B-65E1394C06B9}"/>
                </a:ext>
              </a:extLst>
            </p:cNvPr>
            <p:cNvCxnSpPr>
              <a:cxnSpLocks/>
              <a:endCxn id="273" idx="1"/>
            </p:cNvCxnSpPr>
            <p:nvPr/>
          </p:nvCxnSpPr>
          <p:spPr>
            <a:xfrm>
              <a:off x="7241873" y="5145366"/>
              <a:ext cx="708864" cy="45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5E75EE6-B2B4-FBE3-4BC8-1F4F770C7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469" y="5136865"/>
              <a:ext cx="708864" cy="0"/>
            </a:xfrm>
            <a:prstGeom prst="straightConnector1">
              <a:avLst/>
            </a:prstGeom>
            <a:ln w="952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A956345B-F94B-48DF-70F2-27277F1CB7A0}"/>
              </a:ext>
            </a:extLst>
          </p:cNvPr>
          <p:cNvSpPr txBox="1"/>
          <p:nvPr/>
        </p:nvSpPr>
        <p:spPr>
          <a:xfrm>
            <a:off x="1181489" y="15040003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16EC35B-0506-7E2E-3561-CF3302B1BF15}"/>
              </a:ext>
            </a:extLst>
          </p:cNvPr>
          <p:cNvSpPr txBox="1"/>
          <p:nvPr/>
        </p:nvSpPr>
        <p:spPr>
          <a:xfrm>
            <a:off x="1182704" y="1608387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F7C12F2-2B57-B75F-C6E1-A7C57FBA3332}"/>
              </a:ext>
            </a:extLst>
          </p:cNvPr>
          <p:cNvSpPr txBox="1"/>
          <p:nvPr/>
        </p:nvSpPr>
        <p:spPr>
          <a:xfrm>
            <a:off x="4388989" y="1713366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90DD97F-3A96-A74D-351B-068FF7CCAEDA}"/>
              </a:ext>
            </a:extLst>
          </p:cNvPr>
          <p:cNvSpPr txBox="1"/>
          <p:nvPr/>
        </p:nvSpPr>
        <p:spPr>
          <a:xfrm>
            <a:off x="4435414" y="1817910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C7E0CC6-7120-5F0B-33D3-572FBE634693}"/>
              </a:ext>
            </a:extLst>
          </p:cNvPr>
          <p:cNvSpPr txBox="1"/>
          <p:nvPr/>
        </p:nvSpPr>
        <p:spPr>
          <a:xfrm>
            <a:off x="4400162" y="1610890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4C77F73-E4A4-2E85-C0A0-3E17D63587F4}"/>
              </a:ext>
            </a:extLst>
          </p:cNvPr>
          <p:cNvSpPr txBox="1"/>
          <p:nvPr/>
        </p:nvSpPr>
        <p:spPr>
          <a:xfrm>
            <a:off x="1157056" y="1713799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C70517-558D-9240-363B-4741F768BCD7}"/>
              </a:ext>
            </a:extLst>
          </p:cNvPr>
          <p:cNvSpPr txBox="1"/>
          <p:nvPr/>
        </p:nvSpPr>
        <p:spPr>
          <a:xfrm>
            <a:off x="1122411" y="18179106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08C8C-C486-280E-FB22-3D27B4164961}"/>
              </a:ext>
            </a:extLst>
          </p:cNvPr>
          <p:cNvGrpSpPr/>
          <p:nvPr/>
        </p:nvGrpSpPr>
        <p:grpSpPr>
          <a:xfrm>
            <a:off x="677428" y="12580771"/>
            <a:ext cx="7086600" cy="1828800"/>
            <a:chOff x="677428" y="9978260"/>
            <a:chExt cx="7086600" cy="2523068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5430818"/>
                </p:ext>
              </p:extLst>
            </p:nvPr>
          </p:nvGraphicFramePr>
          <p:xfrm>
            <a:off x="677428" y="9978260"/>
            <a:ext cx="7086600" cy="2523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222ADA9-F98A-51D5-6ECC-7BAC6EF3FF88}"/>
                </a:ext>
              </a:extLst>
            </p:cNvPr>
            <p:cNvSpPr txBox="1"/>
            <p:nvPr/>
          </p:nvSpPr>
          <p:spPr>
            <a:xfrm>
              <a:off x="6808380" y="10270075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12B2B6"/>
                  </a:solidFill>
                </a:rPr>
                <a:t>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1E8591-8220-7AD3-7E32-BE72DC095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219" y="1019373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C4186-69DE-7F6F-C05B-FF3C48774F9A}"/>
              </a:ext>
            </a:extLst>
          </p:cNvPr>
          <p:cNvGrpSpPr/>
          <p:nvPr/>
        </p:nvGrpSpPr>
        <p:grpSpPr>
          <a:xfrm>
            <a:off x="675846" y="11046956"/>
            <a:ext cx="7086600" cy="1828800"/>
            <a:chOff x="675846" y="7803540"/>
            <a:chExt cx="7086600" cy="2286000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9C2D82C0-3F8F-2463-AF08-AF706A5E90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8308447"/>
                </p:ext>
              </p:extLst>
            </p:nvPr>
          </p:nvGraphicFramePr>
          <p:xfrm>
            <a:off x="675846" y="7803540"/>
            <a:ext cx="7086600" cy="228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1AFBE3-39D8-8BEB-450A-40AB763D6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4998" y="7999998"/>
              <a:ext cx="0" cy="18288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02C849-0C8A-6634-76FD-A969AB7FBC11}"/>
                </a:ext>
              </a:extLst>
            </p:cNvPr>
            <p:cNvSpPr txBox="1"/>
            <p:nvPr/>
          </p:nvSpPr>
          <p:spPr>
            <a:xfrm>
              <a:off x="1572242" y="8033381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8766D"/>
                  </a:solidFill>
                </a:rPr>
                <a:t>L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32415D-9AA6-966B-B9DC-49055D8D0284}"/>
              </a:ext>
            </a:extLst>
          </p:cNvPr>
          <p:cNvSpPr txBox="1"/>
          <p:nvPr/>
        </p:nvSpPr>
        <p:spPr>
          <a:xfrm>
            <a:off x="4373202" y="150467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FBE93D-2F4D-3ADB-73F0-266B93D5BDD6}"/>
              </a:ext>
            </a:extLst>
          </p:cNvPr>
          <p:cNvSpPr txBox="1"/>
          <p:nvPr/>
        </p:nvSpPr>
        <p:spPr>
          <a:xfrm>
            <a:off x="17282607" y="4218252"/>
            <a:ext cx="10124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Without interference of learning Talker B, will listeners retain Talker A?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DB21AC4-2004-C28F-A786-96A5C15364CF}"/>
              </a:ext>
            </a:extLst>
          </p:cNvPr>
          <p:cNvGrpSpPr/>
          <p:nvPr/>
        </p:nvGrpSpPr>
        <p:grpSpPr>
          <a:xfrm>
            <a:off x="21987191" y="12125278"/>
            <a:ext cx="5027612" cy="3933825"/>
            <a:chOff x="27809824" y="6961188"/>
            <a:chExt cx="5524500" cy="4371975"/>
          </a:xfrm>
        </p:grpSpPr>
        <p:sp>
          <p:nvSpPr>
            <p:cNvPr id="180" name="AutoShape 65">
              <a:extLst>
                <a:ext uri="{FF2B5EF4-FFF2-40B4-BE49-F238E27FC236}">
                  <a16:creationId xmlns:a16="http://schemas.microsoft.com/office/drawing/2014/main" id="{CA64AC57-7584-9B1C-7ED3-82713A123C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09827" y="6961190"/>
              <a:ext cx="5514977" cy="436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68">
              <a:extLst>
                <a:ext uri="{FF2B5EF4-FFF2-40B4-BE49-F238E27FC236}">
                  <a16:creationId xmlns:a16="http://schemas.microsoft.com/office/drawing/2014/main" id="{E678BDB7-7CF6-E37B-8C58-2755C8FF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9824" y="6961188"/>
              <a:ext cx="5524500" cy="4371975"/>
            </a:xfrm>
            <a:prstGeom prst="rect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69">
              <a:extLst>
                <a:ext uri="{FF2B5EF4-FFF2-40B4-BE49-F238E27FC236}">
                  <a16:creationId xmlns:a16="http://schemas.microsoft.com/office/drawing/2014/main" id="{5D1A23F5-2E5F-9F48-5937-EBA66E7EE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70">
              <a:extLst>
                <a:ext uri="{FF2B5EF4-FFF2-40B4-BE49-F238E27FC236}">
                  <a16:creationId xmlns:a16="http://schemas.microsoft.com/office/drawing/2014/main" id="{8748369E-B525-1EA0-57D2-03F86CD2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3409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71">
              <a:extLst>
                <a:ext uri="{FF2B5EF4-FFF2-40B4-BE49-F238E27FC236}">
                  <a16:creationId xmlns:a16="http://schemas.microsoft.com/office/drawing/2014/main" id="{20876526-0EF7-9940-26C0-1DA5D3B0C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4154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72">
              <a:extLst>
                <a:ext uri="{FF2B5EF4-FFF2-40B4-BE49-F238E27FC236}">
                  <a16:creationId xmlns:a16="http://schemas.microsoft.com/office/drawing/2014/main" id="{5377502F-4D5E-81E6-7B00-22AD101A2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4978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73">
              <a:extLst>
                <a:ext uri="{FF2B5EF4-FFF2-40B4-BE49-F238E27FC236}">
                  <a16:creationId xmlns:a16="http://schemas.microsoft.com/office/drawing/2014/main" id="{0F3510D2-7945-15C8-64C7-570D7874B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581901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74">
              <a:extLst>
                <a:ext uri="{FF2B5EF4-FFF2-40B4-BE49-F238E27FC236}">
                  <a16:creationId xmlns:a16="http://schemas.microsoft.com/office/drawing/2014/main" id="{6063277A-ACEE-E054-1CE3-2050068E9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107997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75">
              <a:extLst>
                <a:ext uri="{FF2B5EF4-FFF2-40B4-BE49-F238E27FC236}">
                  <a16:creationId xmlns:a16="http://schemas.microsoft.com/office/drawing/2014/main" id="{28A34A70-2BF1-E8F0-DA7D-20D38255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987266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76">
              <a:extLst>
                <a:ext uri="{FF2B5EF4-FFF2-40B4-BE49-F238E27FC236}">
                  <a16:creationId xmlns:a16="http://schemas.microsoft.com/office/drawing/2014/main" id="{94FB549C-7276-0B57-3691-A0C8D68C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956676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77">
              <a:extLst>
                <a:ext uri="{FF2B5EF4-FFF2-40B4-BE49-F238E27FC236}">
                  <a16:creationId xmlns:a16="http://schemas.microsoft.com/office/drawing/2014/main" id="{45AF50FF-F4B4-519C-13D7-0CC50439D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8040688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78">
              <a:extLst>
                <a:ext uri="{FF2B5EF4-FFF2-40B4-BE49-F238E27FC236}">
                  <a16:creationId xmlns:a16="http://schemas.microsoft.com/office/drawing/2014/main" id="{3F5F5D66-FE29-34EF-BFFB-B2C5C29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4813" y="7123113"/>
              <a:ext cx="4111625" cy="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79">
              <a:extLst>
                <a:ext uri="{FF2B5EF4-FFF2-40B4-BE49-F238E27FC236}">
                  <a16:creationId xmlns:a16="http://schemas.microsoft.com/office/drawing/2014/main" id="{BE66A144-F424-09CE-03A5-49769E719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80">
              <a:extLst>
                <a:ext uri="{FF2B5EF4-FFF2-40B4-BE49-F238E27FC236}">
                  <a16:creationId xmlns:a16="http://schemas.microsoft.com/office/drawing/2014/main" id="{2D78EED9-0A78-2590-EE1C-CEDBD4AF8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81">
              <a:extLst>
                <a:ext uri="{FF2B5EF4-FFF2-40B4-BE49-F238E27FC236}">
                  <a16:creationId xmlns:a16="http://schemas.microsoft.com/office/drawing/2014/main" id="{75C39115-7ADA-5A00-B713-E8D6F35C3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82">
              <a:extLst>
                <a:ext uri="{FF2B5EF4-FFF2-40B4-BE49-F238E27FC236}">
                  <a16:creationId xmlns:a16="http://schemas.microsoft.com/office/drawing/2014/main" id="{32FF75E6-33F3-047C-0529-4426396AB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83">
              <a:extLst>
                <a:ext uri="{FF2B5EF4-FFF2-40B4-BE49-F238E27FC236}">
                  <a16:creationId xmlns:a16="http://schemas.microsoft.com/office/drawing/2014/main" id="{C1C38822-1798-CAF6-B4A7-B1C964C5A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84">
              <a:extLst>
                <a:ext uri="{FF2B5EF4-FFF2-40B4-BE49-F238E27FC236}">
                  <a16:creationId xmlns:a16="http://schemas.microsoft.com/office/drawing/2014/main" id="{47922F01-9F72-5680-7C34-012A84A34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85">
              <a:extLst>
                <a:ext uri="{FF2B5EF4-FFF2-40B4-BE49-F238E27FC236}">
                  <a16:creationId xmlns:a16="http://schemas.microsoft.com/office/drawing/2014/main" id="{58051810-1732-BC2F-FA2E-40DF7CAF1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86">
              <a:extLst>
                <a:ext uri="{FF2B5EF4-FFF2-40B4-BE49-F238E27FC236}">
                  <a16:creationId xmlns:a16="http://schemas.microsoft.com/office/drawing/2014/main" id="{F1476CED-3460-A868-8047-E1F227608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7027863"/>
              <a:ext cx="0" cy="3886200"/>
            </a:xfrm>
            <a:prstGeom prst="line">
              <a:avLst/>
            </a:prstGeom>
            <a:noFill/>
            <a:ln w="9525" cap="flat">
              <a:solidFill>
                <a:srgbClr val="EBEB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7">
              <a:extLst>
                <a:ext uri="{FF2B5EF4-FFF2-40B4-BE49-F238E27FC236}">
                  <a16:creationId xmlns:a16="http://schemas.microsoft.com/office/drawing/2014/main" id="{473A8EE3-EDC3-49A3-6493-022C08E8A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199313"/>
              <a:ext cx="3502025" cy="3532188"/>
            </a:xfrm>
            <a:custGeom>
              <a:avLst/>
              <a:gdLst>
                <a:gd name="T0" fmla="*/ 0 w 367"/>
                <a:gd name="T1" fmla="*/ 368 h 370"/>
                <a:gd name="T2" fmla="*/ 52 w 367"/>
                <a:gd name="T3" fmla="*/ 370 h 370"/>
                <a:gd name="T4" fmla="*/ 105 w 367"/>
                <a:gd name="T5" fmla="*/ 367 h 370"/>
                <a:gd name="T6" fmla="*/ 157 w 367"/>
                <a:gd name="T7" fmla="*/ 269 h 370"/>
                <a:gd name="T8" fmla="*/ 210 w 367"/>
                <a:gd name="T9" fmla="*/ 73 h 370"/>
                <a:gd name="T10" fmla="*/ 262 w 367"/>
                <a:gd name="T11" fmla="*/ 10 h 370"/>
                <a:gd name="T12" fmla="*/ 315 w 367"/>
                <a:gd name="T13" fmla="*/ 5 h 370"/>
                <a:gd name="T14" fmla="*/ 367 w 367"/>
                <a:gd name="T1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70">
                  <a:moveTo>
                    <a:pt x="0" y="368"/>
                  </a:moveTo>
                  <a:lnTo>
                    <a:pt x="52" y="370"/>
                  </a:lnTo>
                  <a:lnTo>
                    <a:pt x="105" y="367"/>
                  </a:lnTo>
                  <a:lnTo>
                    <a:pt x="157" y="269"/>
                  </a:lnTo>
                  <a:lnTo>
                    <a:pt x="210" y="73"/>
                  </a:lnTo>
                  <a:lnTo>
                    <a:pt x="262" y="10"/>
                  </a:lnTo>
                  <a:lnTo>
                    <a:pt x="315" y="5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8">
              <a:extLst>
                <a:ext uri="{FF2B5EF4-FFF2-40B4-BE49-F238E27FC236}">
                  <a16:creationId xmlns:a16="http://schemas.microsoft.com/office/drawing/2014/main" id="{EF3B19E7-72E5-A806-813D-AFFDFB26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9613" y="7227888"/>
              <a:ext cx="3502025" cy="3494088"/>
            </a:xfrm>
            <a:custGeom>
              <a:avLst/>
              <a:gdLst>
                <a:gd name="T0" fmla="*/ 0 w 367"/>
                <a:gd name="T1" fmla="*/ 366 h 366"/>
                <a:gd name="T2" fmla="*/ 52 w 367"/>
                <a:gd name="T3" fmla="*/ 360 h 366"/>
                <a:gd name="T4" fmla="*/ 105 w 367"/>
                <a:gd name="T5" fmla="*/ 361 h 366"/>
                <a:gd name="T6" fmla="*/ 157 w 367"/>
                <a:gd name="T7" fmla="*/ 282 h 366"/>
                <a:gd name="T8" fmla="*/ 210 w 367"/>
                <a:gd name="T9" fmla="*/ 73 h 366"/>
                <a:gd name="T10" fmla="*/ 262 w 367"/>
                <a:gd name="T11" fmla="*/ 16 h 366"/>
                <a:gd name="T12" fmla="*/ 315 w 367"/>
                <a:gd name="T13" fmla="*/ 3 h 366"/>
                <a:gd name="T14" fmla="*/ 367 w 367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66">
                  <a:moveTo>
                    <a:pt x="0" y="366"/>
                  </a:moveTo>
                  <a:lnTo>
                    <a:pt x="52" y="360"/>
                  </a:lnTo>
                  <a:lnTo>
                    <a:pt x="105" y="361"/>
                  </a:lnTo>
                  <a:lnTo>
                    <a:pt x="157" y="282"/>
                  </a:lnTo>
                  <a:lnTo>
                    <a:pt x="210" y="73"/>
                  </a:lnTo>
                  <a:lnTo>
                    <a:pt x="262" y="16"/>
                  </a:lnTo>
                  <a:lnTo>
                    <a:pt x="315" y="3"/>
                  </a:lnTo>
                  <a:lnTo>
                    <a:pt x="367" y="0"/>
                  </a:lnTo>
                </a:path>
              </a:pathLst>
            </a:cu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89">
              <a:extLst>
                <a:ext uri="{FF2B5EF4-FFF2-40B4-BE49-F238E27FC236}">
                  <a16:creationId xmlns:a16="http://schemas.microsoft.com/office/drawing/2014/main" id="{75E934C0-B683-3261-85A1-883E4AD3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4813" y="7027863"/>
              <a:ext cx="4111625" cy="3886200"/>
            </a:xfrm>
            <a:prstGeom prst="rect">
              <a:avLst/>
            </a:prstGeom>
            <a:noFill/>
            <a:ln w="952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0">
              <a:extLst>
                <a:ext uri="{FF2B5EF4-FFF2-40B4-BE49-F238E27FC236}">
                  <a16:creationId xmlns:a16="http://schemas.microsoft.com/office/drawing/2014/main" id="{D14FB4B2-B5D1-9004-1D3A-0250A845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107521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91">
              <a:extLst>
                <a:ext uri="{FF2B5EF4-FFF2-40B4-BE49-F238E27FC236}">
                  <a16:creationId xmlns:a16="http://schemas.microsoft.com/office/drawing/2014/main" id="{D4E7C693-1639-F370-8630-847F843A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982503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92">
              <a:extLst>
                <a:ext uri="{FF2B5EF4-FFF2-40B4-BE49-F238E27FC236}">
                  <a16:creationId xmlns:a16="http://schemas.microsoft.com/office/drawing/2014/main" id="{48C699B5-91DF-7A0D-EF07-1A69DB5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8909051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93">
              <a:extLst>
                <a:ext uri="{FF2B5EF4-FFF2-40B4-BE49-F238E27FC236}">
                  <a16:creationId xmlns:a16="http://schemas.microsoft.com/office/drawing/2014/main" id="{75577643-A6AB-4D50-A633-7B531402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993063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0.75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94">
              <a:extLst>
                <a:ext uri="{FF2B5EF4-FFF2-40B4-BE49-F238E27FC236}">
                  <a16:creationId xmlns:a16="http://schemas.microsoft.com/office/drawing/2014/main" id="{BEB3CB37-81F2-C334-F6F3-C366B8F7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1438" y="7075488"/>
              <a:ext cx="2667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1.00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Line 95">
              <a:extLst>
                <a:ext uri="{FF2B5EF4-FFF2-40B4-BE49-F238E27FC236}">
                  <a16:creationId xmlns:a16="http://schemas.microsoft.com/office/drawing/2014/main" id="{176E3B4C-E93A-D4D2-35B4-2BE232A7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107997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96">
              <a:extLst>
                <a:ext uri="{FF2B5EF4-FFF2-40B4-BE49-F238E27FC236}">
                  <a16:creationId xmlns:a16="http://schemas.microsoft.com/office/drawing/2014/main" id="{F82DFB5C-4471-46E1-C1BE-33979CE4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987266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97">
              <a:extLst>
                <a:ext uri="{FF2B5EF4-FFF2-40B4-BE49-F238E27FC236}">
                  <a16:creationId xmlns:a16="http://schemas.microsoft.com/office/drawing/2014/main" id="{DE5B813A-A3B8-B09D-C276-81380F630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956676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98">
              <a:extLst>
                <a:ext uri="{FF2B5EF4-FFF2-40B4-BE49-F238E27FC236}">
                  <a16:creationId xmlns:a16="http://schemas.microsoft.com/office/drawing/2014/main" id="{A6CC4F30-F96F-310E-B4E5-77EE3290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8040688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99">
              <a:extLst>
                <a:ext uri="{FF2B5EF4-FFF2-40B4-BE49-F238E27FC236}">
                  <a16:creationId xmlns:a16="http://schemas.microsoft.com/office/drawing/2014/main" id="{81C856DC-81B6-D317-B415-B132AAAAC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6713" y="7123113"/>
              <a:ext cx="38100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00">
              <a:extLst>
                <a:ext uri="{FF2B5EF4-FFF2-40B4-BE49-F238E27FC236}">
                  <a16:creationId xmlns:a16="http://schemas.microsoft.com/office/drawing/2014/main" id="{3F858229-47C2-84E0-5A2D-895D8E3C7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496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1">
              <a:extLst>
                <a:ext uri="{FF2B5EF4-FFF2-40B4-BE49-F238E27FC236}">
                  <a16:creationId xmlns:a16="http://schemas.microsoft.com/office/drawing/2014/main" id="{10212B2C-AEF1-A6DE-B09B-789559567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49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02">
              <a:extLst>
                <a:ext uri="{FF2B5EF4-FFF2-40B4-BE49-F238E27FC236}">
                  <a16:creationId xmlns:a16="http://schemas.microsoft.com/office/drawing/2014/main" id="{D8D68FE7-3D32-704D-312D-D2E215E7C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513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03">
              <a:extLst>
                <a:ext uri="{FF2B5EF4-FFF2-40B4-BE49-F238E27FC236}">
                  <a16:creationId xmlns:a16="http://schemas.microsoft.com/office/drawing/2014/main" id="{F8D21F21-F699-9E82-15E8-799AB6EA0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8213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04">
              <a:extLst>
                <a:ext uri="{FF2B5EF4-FFF2-40B4-BE49-F238E27FC236}">
                  <a16:creationId xmlns:a16="http://schemas.microsoft.com/office/drawing/2014/main" id="{53EF57A4-9D6B-AAE6-2AFE-7CB64FA36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530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105">
              <a:extLst>
                <a:ext uri="{FF2B5EF4-FFF2-40B4-BE49-F238E27FC236}">
                  <a16:creationId xmlns:a16="http://schemas.microsoft.com/office/drawing/2014/main" id="{BE6CDE68-3E04-1DA8-3A3D-E7A3C6E98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9925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106">
              <a:extLst>
                <a:ext uri="{FF2B5EF4-FFF2-40B4-BE49-F238E27FC236}">
                  <a16:creationId xmlns:a16="http://schemas.microsoft.com/office/drawing/2014/main" id="{D56FFCDA-9486-025F-F30E-26D34E7B2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4750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07">
              <a:extLst>
                <a:ext uri="{FF2B5EF4-FFF2-40B4-BE49-F238E27FC236}">
                  <a16:creationId xmlns:a16="http://schemas.microsoft.com/office/drawing/2014/main" id="{A834FCD8-E125-4652-0C07-3DF372F11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1638" y="10914063"/>
              <a:ext cx="0" cy="3810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108">
              <a:extLst>
                <a:ext uri="{FF2B5EF4-FFF2-40B4-BE49-F238E27FC236}">
                  <a16:creationId xmlns:a16="http://schemas.microsoft.com/office/drawing/2014/main" id="{2E7A9854-C7CA-6F31-E515-1456FB9C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24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109">
              <a:extLst>
                <a:ext uri="{FF2B5EF4-FFF2-40B4-BE49-F238E27FC236}">
                  <a16:creationId xmlns:a16="http://schemas.microsoft.com/office/drawing/2014/main" id="{64EA150B-58F4-77D3-8F1A-0573B640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77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110">
              <a:extLst>
                <a:ext uri="{FF2B5EF4-FFF2-40B4-BE49-F238E27FC236}">
                  <a16:creationId xmlns:a16="http://schemas.microsoft.com/office/drawing/2014/main" id="{61E62A8D-7F1C-6132-7F3C-27B7978E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41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111">
              <a:extLst>
                <a:ext uri="{FF2B5EF4-FFF2-40B4-BE49-F238E27FC236}">
                  <a16:creationId xmlns:a16="http://schemas.microsoft.com/office/drawing/2014/main" id="{B1FB975F-8EC4-3684-8F36-DD3A094B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1063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3" name="Rectangle 112">
              <a:extLst>
                <a:ext uri="{FF2B5EF4-FFF2-40B4-BE49-F238E27FC236}">
                  <a16:creationId xmlns:a16="http://schemas.microsoft.com/office/drawing/2014/main" id="{C8A412E8-42CF-467A-BE15-B0250D46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5888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113">
              <a:extLst>
                <a:ext uri="{FF2B5EF4-FFF2-40B4-BE49-F238E27FC236}">
                  <a16:creationId xmlns:a16="http://schemas.microsoft.com/office/drawing/2014/main" id="{36C72913-537B-E64B-ECE6-B08F2370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2775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Rectangle 114">
              <a:extLst>
                <a:ext uri="{FF2B5EF4-FFF2-40B4-BE49-F238E27FC236}">
                  <a16:creationId xmlns:a16="http://schemas.microsoft.com/office/drawing/2014/main" id="{B759D4A1-C312-E232-96BE-F6F0F334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7600" y="10980738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115">
              <a:extLst>
                <a:ext uri="{FF2B5EF4-FFF2-40B4-BE49-F238E27FC236}">
                  <a16:creationId xmlns:a16="http://schemas.microsoft.com/office/drawing/2014/main" id="{AF2298F2-4230-6C63-F998-1B94E52E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5913" y="10980738"/>
              <a:ext cx="1714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4D4D4D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7" name="Rectangle 116">
              <a:extLst>
                <a:ext uri="{FF2B5EF4-FFF2-40B4-BE49-F238E27FC236}">
                  <a16:creationId xmlns:a16="http://schemas.microsoft.com/office/drawing/2014/main" id="{3B0640E3-D7D5-D29B-6086-AB74DF6A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8675" y="11123613"/>
              <a:ext cx="73342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VOT Step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9" name="Rectangle 118">
              <a:extLst>
                <a:ext uri="{FF2B5EF4-FFF2-40B4-BE49-F238E27FC236}">
                  <a16:creationId xmlns:a16="http://schemas.microsoft.com/office/drawing/2014/main" id="{C42C8DD7-7596-8E46-4F1B-B209DD90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9313" y="8574088"/>
              <a:ext cx="65881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119">
              <a:extLst>
                <a:ext uri="{FF2B5EF4-FFF2-40B4-BE49-F238E27FC236}">
                  <a16:creationId xmlns:a16="http://schemas.microsoft.com/office/drawing/2014/main" id="{BA57BDC8-BCC7-8804-9698-EF5BD703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661401"/>
              <a:ext cx="639763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direction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1" name="Rectangle 120">
              <a:extLst>
                <a:ext uri="{FF2B5EF4-FFF2-40B4-BE49-F238E27FC236}">
                  <a16:creationId xmlns:a16="http://schemas.microsoft.com/office/drawing/2014/main" id="{34867703-4473-CDF5-C0B5-85FE2323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8851901"/>
              <a:ext cx="220663" cy="22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21">
              <a:extLst>
                <a:ext uri="{FF2B5EF4-FFF2-40B4-BE49-F238E27FC236}">
                  <a16:creationId xmlns:a16="http://schemas.microsoft.com/office/drawing/2014/main" id="{7314E293-D48C-65EE-375D-6CBFB5164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8966201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22">
              <a:extLst>
                <a:ext uri="{FF2B5EF4-FFF2-40B4-BE49-F238E27FC236}">
                  <a16:creationId xmlns:a16="http://schemas.microsoft.com/office/drawing/2014/main" id="{F7766313-A327-19F0-EE50-3D68E703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88" y="9080501"/>
              <a:ext cx="220663" cy="219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23">
              <a:extLst>
                <a:ext uri="{FF2B5EF4-FFF2-40B4-BE49-F238E27FC236}">
                  <a16:creationId xmlns:a16="http://schemas.microsoft.com/office/drawing/2014/main" id="{C70C5DF6-DB31-FE2E-AC5A-59CE78215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5038" y="9185276"/>
              <a:ext cx="182563" cy="0"/>
            </a:xfrm>
            <a:prstGeom prst="line">
              <a:avLst/>
            </a:prstGeom>
            <a:noFill/>
            <a:ln w="28575" cap="flat">
              <a:solidFill>
                <a:srgbClr val="12B2B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24">
              <a:extLst>
                <a:ext uri="{FF2B5EF4-FFF2-40B4-BE49-F238E27FC236}">
                  <a16:creationId xmlns:a16="http://schemas.microsoft.com/office/drawing/2014/main" id="{209A1B5B-DDC8-3EFA-DC34-696AB283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8918576"/>
              <a:ext cx="1143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125">
              <a:extLst>
                <a:ext uri="{FF2B5EF4-FFF2-40B4-BE49-F238E27FC236}">
                  <a16:creationId xmlns:a16="http://schemas.microsoft.com/office/drawing/2014/main" id="{56509B8F-1272-3480-0549-E32ECDB2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3325" y="9137651"/>
              <a:ext cx="13335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2" name="AutoShape 127">
            <a:extLst>
              <a:ext uri="{FF2B5EF4-FFF2-40B4-BE49-F238E27FC236}">
                <a16:creationId xmlns:a16="http://schemas.microsoft.com/office/drawing/2014/main" id="{1F966F4B-1985-11A8-7FEF-01F84A1572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511732" y="12151344"/>
            <a:ext cx="5010289" cy="390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129">
            <a:extLst>
              <a:ext uri="{FF2B5EF4-FFF2-40B4-BE49-F238E27FC236}">
                <a16:creationId xmlns:a16="http://schemas.microsoft.com/office/drawing/2014/main" id="{98B8FBBD-27DD-E2D2-107D-C2812B36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5" y="12151344"/>
            <a:ext cx="4365689" cy="39094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130">
            <a:extLst>
              <a:ext uri="{FF2B5EF4-FFF2-40B4-BE49-F238E27FC236}">
                <a16:creationId xmlns:a16="http://schemas.microsoft.com/office/drawing/2014/main" id="{EB008E14-A372-D8C4-C142-31ABF129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732" y="12151344"/>
            <a:ext cx="5018942" cy="3909402"/>
          </a:xfrm>
          <a:prstGeom prst="rect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131">
            <a:extLst>
              <a:ext uri="{FF2B5EF4-FFF2-40B4-BE49-F238E27FC236}">
                <a16:creationId xmlns:a16="http://schemas.microsoft.com/office/drawing/2014/main" id="{ECCD24D5-F04B-D9A7-411D-74D97C4E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Line 132">
            <a:extLst>
              <a:ext uri="{FF2B5EF4-FFF2-40B4-BE49-F238E27FC236}">
                <a16:creationId xmlns:a16="http://schemas.microsoft.com/office/drawing/2014/main" id="{79979D8C-BB44-95B2-A710-A1E015FF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173536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Line 133">
            <a:extLst>
              <a:ext uri="{FF2B5EF4-FFF2-40B4-BE49-F238E27FC236}">
                <a16:creationId xmlns:a16="http://schemas.microsoft.com/office/drawing/2014/main" id="{8A92F64E-A19C-FAD0-388A-2B979E67F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354464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Line 134">
            <a:extLst>
              <a:ext uri="{FF2B5EF4-FFF2-40B4-BE49-F238E27FC236}">
                <a16:creationId xmlns:a16="http://schemas.microsoft.com/office/drawing/2014/main" id="{6EB1E5E6-351A-9C25-7921-9C9725296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533972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Line 135">
            <a:extLst>
              <a:ext uri="{FF2B5EF4-FFF2-40B4-BE49-F238E27FC236}">
                <a16:creationId xmlns:a16="http://schemas.microsoft.com/office/drawing/2014/main" id="{E934C03B-5A26-35EB-9097-43F21B0B6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706383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Line 136">
            <a:extLst>
              <a:ext uri="{FF2B5EF4-FFF2-40B4-BE49-F238E27FC236}">
                <a16:creationId xmlns:a16="http://schemas.microsoft.com/office/drawing/2014/main" id="{064DAB6A-F509-CA5A-5418-2C0C57B3C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5592299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137">
            <a:extLst>
              <a:ext uri="{FF2B5EF4-FFF2-40B4-BE49-F238E27FC236}">
                <a16:creationId xmlns:a16="http://schemas.microsoft.com/office/drawing/2014/main" id="{88BC08DC-9392-0830-8C24-DE66BDE26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4763290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138">
            <a:extLst>
              <a:ext uri="{FF2B5EF4-FFF2-40B4-BE49-F238E27FC236}">
                <a16:creationId xmlns:a16="http://schemas.microsoft.com/office/drawing/2014/main" id="{4D05C607-FA44-0DD6-1923-5F0700564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94421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139">
            <a:extLst>
              <a:ext uri="{FF2B5EF4-FFF2-40B4-BE49-F238E27FC236}">
                <a16:creationId xmlns:a16="http://schemas.microsoft.com/office/drawing/2014/main" id="{511FA33C-3038-8264-3BA8-858ECD3A3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3116628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140">
            <a:extLst>
              <a:ext uri="{FF2B5EF4-FFF2-40B4-BE49-F238E27FC236}">
                <a16:creationId xmlns:a16="http://schemas.microsoft.com/office/drawing/2014/main" id="{A72830C3-A5EA-1CED-7854-B596CE380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7762" y="12296137"/>
            <a:ext cx="3735362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141">
            <a:extLst>
              <a:ext uri="{FF2B5EF4-FFF2-40B4-BE49-F238E27FC236}">
                <a16:creationId xmlns:a16="http://schemas.microsoft.com/office/drawing/2014/main" id="{EFDA890A-BAF0-3333-3E1E-80ADCA125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142">
            <a:extLst>
              <a:ext uri="{FF2B5EF4-FFF2-40B4-BE49-F238E27FC236}">
                <a16:creationId xmlns:a16="http://schemas.microsoft.com/office/drawing/2014/main" id="{BCB83A75-8D6E-1490-A65E-A947DB01B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143">
            <a:extLst>
              <a:ext uri="{FF2B5EF4-FFF2-40B4-BE49-F238E27FC236}">
                <a16:creationId xmlns:a16="http://schemas.microsoft.com/office/drawing/2014/main" id="{5464484A-3BD5-11AA-99E9-CB8E31CDB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144">
            <a:extLst>
              <a:ext uri="{FF2B5EF4-FFF2-40B4-BE49-F238E27FC236}">
                <a16:creationId xmlns:a16="http://schemas.microsoft.com/office/drawing/2014/main" id="{0359619F-F5DB-2D6C-7D42-691CB513E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145">
            <a:extLst>
              <a:ext uri="{FF2B5EF4-FFF2-40B4-BE49-F238E27FC236}">
                <a16:creationId xmlns:a16="http://schemas.microsoft.com/office/drawing/2014/main" id="{BEECCB6F-79BA-89D8-A64F-557BF707F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146">
            <a:extLst>
              <a:ext uri="{FF2B5EF4-FFF2-40B4-BE49-F238E27FC236}">
                <a16:creationId xmlns:a16="http://schemas.microsoft.com/office/drawing/2014/main" id="{17AE6E74-2601-F764-9080-7EDBDE6F6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147">
            <a:extLst>
              <a:ext uri="{FF2B5EF4-FFF2-40B4-BE49-F238E27FC236}">
                <a16:creationId xmlns:a16="http://schemas.microsoft.com/office/drawing/2014/main" id="{7CE5D1B5-29E7-7354-9F55-99DA1EB23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148">
            <a:extLst>
              <a:ext uri="{FF2B5EF4-FFF2-40B4-BE49-F238E27FC236}">
                <a16:creationId xmlns:a16="http://schemas.microsoft.com/office/drawing/2014/main" id="{12F6F0BA-6924-12A4-50EB-E50F1D610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2210965"/>
            <a:ext cx="0" cy="3475024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149">
            <a:extLst>
              <a:ext uri="{FF2B5EF4-FFF2-40B4-BE49-F238E27FC236}">
                <a16:creationId xmlns:a16="http://schemas.microsoft.com/office/drawing/2014/main" id="{4916DCDB-E78E-86F7-F54E-0B9549CBB6F0}"/>
              </a:ext>
            </a:extLst>
          </p:cNvPr>
          <p:cNvSpPr>
            <a:spLocks/>
          </p:cNvSpPr>
          <p:nvPr/>
        </p:nvSpPr>
        <p:spPr bwMode="auto">
          <a:xfrm>
            <a:off x="18274669" y="12364274"/>
            <a:ext cx="3181548" cy="3158468"/>
          </a:xfrm>
          <a:custGeom>
            <a:avLst/>
            <a:gdLst>
              <a:gd name="T0" fmla="*/ 0 w 367"/>
              <a:gd name="T1" fmla="*/ 370 h 370"/>
              <a:gd name="T2" fmla="*/ 52 w 367"/>
              <a:gd name="T3" fmla="*/ 364 h 370"/>
              <a:gd name="T4" fmla="*/ 105 w 367"/>
              <a:gd name="T5" fmla="*/ 366 h 370"/>
              <a:gd name="T6" fmla="*/ 157 w 367"/>
              <a:gd name="T7" fmla="*/ 247 h 370"/>
              <a:gd name="T8" fmla="*/ 210 w 367"/>
              <a:gd name="T9" fmla="*/ 72 h 370"/>
              <a:gd name="T10" fmla="*/ 262 w 367"/>
              <a:gd name="T11" fmla="*/ 15 h 370"/>
              <a:gd name="T12" fmla="*/ 315 w 367"/>
              <a:gd name="T13" fmla="*/ 4 h 370"/>
              <a:gd name="T14" fmla="*/ 367 w 367"/>
              <a:gd name="T15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70">
                <a:moveTo>
                  <a:pt x="0" y="370"/>
                </a:moveTo>
                <a:lnTo>
                  <a:pt x="52" y="364"/>
                </a:lnTo>
                <a:lnTo>
                  <a:pt x="105" y="366"/>
                </a:lnTo>
                <a:lnTo>
                  <a:pt x="157" y="247"/>
                </a:lnTo>
                <a:lnTo>
                  <a:pt x="210" y="72"/>
                </a:lnTo>
                <a:lnTo>
                  <a:pt x="262" y="15"/>
                </a:lnTo>
                <a:lnTo>
                  <a:pt x="315" y="4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F8766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150">
            <a:extLst>
              <a:ext uri="{FF2B5EF4-FFF2-40B4-BE49-F238E27FC236}">
                <a16:creationId xmlns:a16="http://schemas.microsoft.com/office/drawing/2014/main" id="{05DF3E57-AEA2-967D-024D-94652E6C0836}"/>
              </a:ext>
            </a:extLst>
          </p:cNvPr>
          <p:cNvSpPr>
            <a:spLocks/>
          </p:cNvSpPr>
          <p:nvPr/>
        </p:nvSpPr>
        <p:spPr bwMode="auto">
          <a:xfrm>
            <a:off x="18274669" y="12398343"/>
            <a:ext cx="3181548" cy="3124399"/>
          </a:xfrm>
          <a:custGeom>
            <a:avLst/>
            <a:gdLst>
              <a:gd name="T0" fmla="*/ 0 w 367"/>
              <a:gd name="T1" fmla="*/ 365 h 366"/>
              <a:gd name="T2" fmla="*/ 52 w 367"/>
              <a:gd name="T3" fmla="*/ 366 h 366"/>
              <a:gd name="T4" fmla="*/ 105 w 367"/>
              <a:gd name="T5" fmla="*/ 354 h 366"/>
              <a:gd name="T6" fmla="*/ 157 w 367"/>
              <a:gd name="T7" fmla="*/ 262 h 366"/>
              <a:gd name="T8" fmla="*/ 210 w 367"/>
              <a:gd name="T9" fmla="*/ 54 h 366"/>
              <a:gd name="T10" fmla="*/ 262 w 367"/>
              <a:gd name="T11" fmla="*/ 8 h 366"/>
              <a:gd name="T12" fmla="*/ 315 w 367"/>
              <a:gd name="T13" fmla="*/ 12 h 366"/>
              <a:gd name="T14" fmla="*/ 367 w 367"/>
              <a:gd name="T1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366">
                <a:moveTo>
                  <a:pt x="0" y="365"/>
                </a:moveTo>
                <a:lnTo>
                  <a:pt x="52" y="366"/>
                </a:lnTo>
                <a:lnTo>
                  <a:pt x="105" y="354"/>
                </a:lnTo>
                <a:lnTo>
                  <a:pt x="157" y="262"/>
                </a:lnTo>
                <a:lnTo>
                  <a:pt x="210" y="54"/>
                </a:lnTo>
                <a:lnTo>
                  <a:pt x="262" y="8"/>
                </a:lnTo>
                <a:lnTo>
                  <a:pt x="315" y="12"/>
                </a:lnTo>
                <a:lnTo>
                  <a:pt x="367" y="0"/>
                </a:lnTo>
              </a:path>
            </a:pathLst>
          </a:custGeom>
          <a:noFill/>
          <a:ln w="28575" cap="flat">
            <a:solidFill>
              <a:srgbClr val="12B2B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Rectangle 151">
            <a:extLst>
              <a:ext uri="{FF2B5EF4-FFF2-40B4-BE49-F238E27FC236}">
                <a16:creationId xmlns:a16="http://schemas.microsoft.com/office/drawing/2014/main" id="{D743DB15-DA0E-CDBB-BA0F-5A555266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62" y="12210965"/>
            <a:ext cx="3735362" cy="3475024"/>
          </a:xfrm>
          <a:prstGeom prst="rect">
            <a:avLst/>
          </a:prstGeom>
          <a:noFill/>
          <a:ln w="9525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Rectangle 152">
            <a:extLst>
              <a:ext uri="{FF2B5EF4-FFF2-40B4-BE49-F238E27FC236}">
                <a16:creationId xmlns:a16="http://schemas.microsoft.com/office/drawing/2014/main" id="{08D855FC-A5CD-C0EA-7713-78FE3CEA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5549713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Rectangle 153">
            <a:extLst>
              <a:ext uri="{FF2B5EF4-FFF2-40B4-BE49-F238E27FC236}">
                <a16:creationId xmlns:a16="http://schemas.microsoft.com/office/drawing/2014/main" id="{7B45F5F6-06DF-FE24-5E2B-E40BFEA0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4720704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8" name="Rectangle 154">
            <a:extLst>
              <a:ext uri="{FF2B5EF4-FFF2-40B4-BE49-F238E27FC236}">
                <a16:creationId xmlns:a16="http://schemas.microsoft.com/office/drawing/2014/main" id="{019B131F-581B-D149-21BB-C32A1A32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90163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9" name="Rectangle 155">
            <a:extLst>
              <a:ext uri="{FF2B5EF4-FFF2-40B4-BE49-F238E27FC236}">
                <a16:creationId xmlns:a16="http://schemas.microsoft.com/office/drawing/2014/main" id="{1876C4CF-BB1D-DD69-392D-52028D57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3074042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0.75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0" name="Rectangle 156">
            <a:extLst>
              <a:ext uri="{FF2B5EF4-FFF2-40B4-BE49-F238E27FC236}">
                <a16:creationId xmlns:a16="http://schemas.microsoft.com/office/drawing/2014/main" id="{AA1D2705-DBEE-9F58-312B-523E5ED5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895" y="12253551"/>
            <a:ext cx="242294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1.00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Line 157">
            <a:extLst>
              <a:ext uri="{FF2B5EF4-FFF2-40B4-BE49-F238E27FC236}">
                <a16:creationId xmlns:a16="http://schemas.microsoft.com/office/drawing/2014/main" id="{67654358-DFD8-6E6C-2C43-402C4706B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5592299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Line 158">
            <a:extLst>
              <a:ext uri="{FF2B5EF4-FFF2-40B4-BE49-F238E27FC236}">
                <a16:creationId xmlns:a16="http://schemas.microsoft.com/office/drawing/2014/main" id="{A2131C40-DF9A-4A26-58D2-8039FF68D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4763290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Line 159">
            <a:extLst>
              <a:ext uri="{FF2B5EF4-FFF2-40B4-BE49-F238E27FC236}">
                <a16:creationId xmlns:a16="http://schemas.microsoft.com/office/drawing/2014/main" id="{AFB44E98-BE58-0093-3DB2-A27A588B1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94421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Line 160">
            <a:extLst>
              <a:ext uri="{FF2B5EF4-FFF2-40B4-BE49-F238E27FC236}">
                <a16:creationId xmlns:a16="http://schemas.microsoft.com/office/drawing/2014/main" id="{B906DEB9-7995-5756-A302-E15476F65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3116628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Line 161">
            <a:extLst>
              <a:ext uri="{FF2B5EF4-FFF2-40B4-BE49-F238E27FC236}">
                <a16:creationId xmlns:a16="http://schemas.microsoft.com/office/drawing/2014/main" id="{80FBF845-E1A0-FF72-B4C9-F1E888510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3148" y="12296137"/>
            <a:ext cx="34613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Line 162">
            <a:extLst>
              <a:ext uri="{FF2B5EF4-FFF2-40B4-BE49-F238E27FC236}">
                <a16:creationId xmlns:a16="http://schemas.microsoft.com/office/drawing/2014/main" id="{BB70561E-1102-1962-3BB6-2565C7246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466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Line 163">
            <a:extLst>
              <a:ext uri="{FF2B5EF4-FFF2-40B4-BE49-F238E27FC236}">
                <a16:creationId xmlns:a16="http://schemas.microsoft.com/office/drawing/2014/main" id="{ED7D3C16-7C74-418D-36C3-E4C4925D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2464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Line 164">
            <a:extLst>
              <a:ext uri="{FF2B5EF4-FFF2-40B4-BE49-F238E27FC236}">
                <a16:creationId xmlns:a16="http://schemas.microsoft.com/office/drawing/2014/main" id="{84693855-0E0C-9149-263F-5B212A691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712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Line 165">
            <a:extLst>
              <a:ext uri="{FF2B5EF4-FFF2-40B4-BE49-F238E27FC236}">
                <a16:creationId xmlns:a16="http://schemas.microsoft.com/office/drawing/2014/main" id="{3D28B506-5F75-4B5D-E14F-2E6A40E34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6129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Line 166">
            <a:extLst>
              <a:ext uri="{FF2B5EF4-FFF2-40B4-BE49-F238E27FC236}">
                <a16:creationId xmlns:a16="http://schemas.microsoft.com/office/drawing/2014/main" id="{5257BD78-50F3-EC6F-DFC5-470702614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9475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Line 167">
            <a:extLst>
              <a:ext uri="{FF2B5EF4-FFF2-40B4-BE49-F238E27FC236}">
                <a16:creationId xmlns:a16="http://schemas.microsoft.com/office/drawing/2014/main" id="{B3BE9A41-A6BF-7679-9EDF-A9DBAD856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6173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168">
            <a:extLst>
              <a:ext uri="{FF2B5EF4-FFF2-40B4-BE49-F238E27FC236}">
                <a16:creationId xmlns:a16="http://schemas.microsoft.com/office/drawing/2014/main" id="{B307075C-D6C7-6AFB-B526-C71EEADCE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4800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169">
            <a:extLst>
              <a:ext uri="{FF2B5EF4-FFF2-40B4-BE49-F238E27FC236}">
                <a16:creationId xmlns:a16="http://schemas.microsoft.com/office/drawing/2014/main" id="{FA9157A9-E289-DEBC-5456-11EA4AEE0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6217" y="15685989"/>
            <a:ext cx="0" cy="34069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Rectangle 170">
            <a:extLst>
              <a:ext uri="{FF2B5EF4-FFF2-40B4-BE49-F238E27FC236}">
                <a16:creationId xmlns:a16="http://schemas.microsoft.com/office/drawing/2014/main" id="{AEE135FC-EBBD-3649-A97F-28694520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274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5" name="Rectangle 171">
            <a:extLst>
              <a:ext uri="{FF2B5EF4-FFF2-40B4-BE49-F238E27FC236}">
                <a16:creationId xmlns:a16="http://schemas.microsoft.com/office/drawing/2014/main" id="{3A01DAD7-A8A7-1C47-1599-F0B564BF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72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6" name="Rectangle 172">
            <a:extLst>
              <a:ext uri="{FF2B5EF4-FFF2-40B4-BE49-F238E27FC236}">
                <a16:creationId xmlns:a16="http://schemas.microsoft.com/office/drawing/2014/main" id="{C6A6E9DD-1113-80D0-E26E-A6D7C6E2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792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173">
            <a:extLst>
              <a:ext uri="{FF2B5EF4-FFF2-40B4-BE49-F238E27FC236}">
                <a16:creationId xmlns:a16="http://schemas.microsoft.com/office/drawing/2014/main" id="{E4F56ACB-15EF-0C8F-0560-4970795E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209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8" name="Rectangle 174">
            <a:extLst>
              <a:ext uri="{FF2B5EF4-FFF2-40B4-BE49-F238E27FC236}">
                <a16:creationId xmlns:a16="http://schemas.microsoft.com/office/drawing/2014/main" id="{8B6FF24B-E264-9D51-2663-53156FE2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2837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9" name="Rectangle 175">
            <a:extLst>
              <a:ext uri="{FF2B5EF4-FFF2-40B4-BE49-F238E27FC236}">
                <a16:creationId xmlns:a16="http://schemas.microsoft.com/office/drawing/2014/main" id="{15BE9279-11F6-8A7C-A75C-3A764AAC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253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0" name="Rectangle 176">
            <a:extLst>
              <a:ext uri="{FF2B5EF4-FFF2-40B4-BE49-F238E27FC236}">
                <a16:creationId xmlns:a16="http://schemas.microsoft.com/office/drawing/2014/main" id="{F08E7173-1113-6933-D9FF-7F635EE0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880" y="15745609"/>
            <a:ext cx="10384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1" name="Rectangle 177">
            <a:extLst>
              <a:ext uri="{FF2B5EF4-FFF2-40B4-BE49-F238E27FC236}">
                <a16:creationId xmlns:a16="http://schemas.microsoft.com/office/drawing/2014/main" id="{1A39BBBC-C08C-AD37-9B1A-315E17E6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337" y="15745609"/>
            <a:ext cx="155760" cy="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2" name="Rectangle 178">
            <a:extLst>
              <a:ext uri="{FF2B5EF4-FFF2-40B4-BE49-F238E27FC236}">
                <a16:creationId xmlns:a16="http://schemas.microsoft.com/office/drawing/2014/main" id="{3C0C4846-CDC2-8D7B-FF9B-91E54939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6615" y="15873367"/>
            <a:ext cx="666308" cy="18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VOT Step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3" name="Rectangle 179">
            <a:extLst>
              <a:ext uri="{FF2B5EF4-FFF2-40B4-BE49-F238E27FC236}">
                <a16:creationId xmlns:a16="http://schemas.microsoft.com/office/drawing/2014/main" id="{BD5CEA81-A00D-DFA8-839A-8930C331FE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43560" y="13849031"/>
            <a:ext cx="1476317" cy="19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Proportion /p/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8" name="Rectangle 184">
            <a:extLst>
              <a:ext uri="{FF2B5EF4-FFF2-40B4-BE49-F238E27FC236}">
                <a16:creationId xmlns:a16="http://schemas.microsoft.com/office/drawing/2014/main" id="{6DCEC81E-C3E4-E47A-10ED-22E14339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498" y="14046425"/>
            <a:ext cx="200470" cy="1958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853AB6F-7371-5F93-E351-F4FA7154AB08}"/>
              </a:ext>
            </a:extLst>
          </p:cNvPr>
          <p:cNvSpPr txBox="1"/>
          <p:nvPr/>
        </p:nvSpPr>
        <p:spPr>
          <a:xfrm>
            <a:off x="18036430" y="10477722"/>
            <a:ext cx="34546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</a:t>
            </a:r>
            <a:br>
              <a:rPr lang="en-US" sz="2500" dirty="0"/>
            </a:br>
            <a:r>
              <a:rPr lang="en-US" sz="2500" dirty="0"/>
              <a:t>both talkers present? </a:t>
            </a:r>
          </a:p>
          <a:p>
            <a:pPr algn="ctr">
              <a:spcAft>
                <a:spcPts val="2400"/>
              </a:spcAft>
            </a:pPr>
            <a:r>
              <a:rPr lang="en-US" sz="2500" dirty="0"/>
              <a:t>Experiment 3: </a:t>
            </a:r>
            <a:br>
              <a:rPr lang="en-US" sz="2500" dirty="0"/>
            </a:br>
            <a:r>
              <a:rPr lang="en-US" sz="2500" dirty="0"/>
              <a:t>Interleaved Exposure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E4B2180-4EF1-F4C6-06C5-6F90F1C7237C}"/>
              </a:ext>
            </a:extLst>
          </p:cNvPr>
          <p:cNvSpPr txBox="1"/>
          <p:nvPr/>
        </p:nvSpPr>
        <p:spPr>
          <a:xfrm>
            <a:off x="22015377" y="10477092"/>
            <a:ext cx="5532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/>
              <a:t>Will learning occur with both talkers present and with feedback? </a:t>
            </a:r>
          </a:p>
          <a:p>
            <a:pPr marL="796925" indent="457200">
              <a:spcAft>
                <a:spcPts val="1200"/>
              </a:spcAft>
            </a:pPr>
            <a:r>
              <a:rPr lang="en-US" sz="2500" dirty="0"/>
              <a:t>Experiment 4:</a:t>
            </a:r>
            <a:br>
              <a:rPr lang="en-US" sz="2500" dirty="0"/>
            </a:br>
            <a:r>
              <a:rPr lang="en-US" sz="2500" dirty="0"/>
              <a:t>Supervised Learning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0D1375A-F572-6088-EEDB-A862B81D5E41}"/>
              </a:ext>
            </a:extLst>
          </p:cNvPr>
          <p:cNvSpPr txBox="1"/>
          <p:nvPr/>
        </p:nvSpPr>
        <p:spPr>
          <a:xfrm>
            <a:off x="679205" y="14343077"/>
            <a:ext cx="1324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A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E7DF8E7-824D-B5A9-21A9-0F4C9048C80C}"/>
              </a:ext>
            </a:extLst>
          </p:cNvPr>
          <p:cNvSpPr txBox="1"/>
          <p:nvPr/>
        </p:nvSpPr>
        <p:spPr>
          <a:xfrm>
            <a:off x="3917705" y="14343077"/>
            <a:ext cx="134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Talker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AD3AE-4CA1-FA7A-79AE-7BDB29642BCF}"/>
              </a:ext>
            </a:extLst>
          </p:cNvPr>
          <p:cNvSpPr txBox="1"/>
          <p:nvPr/>
        </p:nvSpPr>
        <p:spPr>
          <a:xfrm>
            <a:off x="19568017" y="971823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28423-C635-B284-5577-801837AF683E}"/>
              </a:ext>
            </a:extLst>
          </p:cNvPr>
          <p:cNvSpPr txBox="1"/>
          <p:nvPr/>
        </p:nvSpPr>
        <p:spPr>
          <a:xfrm>
            <a:off x="17981611" y="969923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404DF-F43B-3210-1295-B0C390D552AD}"/>
              </a:ext>
            </a:extLst>
          </p:cNvPr>
          <p:cNvSpPr txBox="1"/>
          <p:nvPr/>
        </p:nvSpPr>
        <p:spPr>
          <a:xfrm>
            <a:off x="22289155" y="970372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B2B6"/>
                </a:solidFill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23CE8-17F9-2A71-6086-C8FAD813BA03}"/>
              </a:ext>
            </a:extLst>
          </p:cNvPr>
          <p:cNvSpPr txBox="1"/>
          <p:nvPr/>
        </p:nvSpPr>
        <p:spPr>
          <a:xfrm>
            <a:off x="23996587" y="972271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8766D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763B4C-93DC-5C75-D530-B21CECFD3F45}"/>
              </a:ext>
            </a:extLst>
          </p:cNvPr>
          <p:cNvSpPr txBox="1"/>
          <p:nvPr/>
        </p:nvSpPr>
        <p:spPr>
          <a:xfrm>
            <a:off x="721652" y="7569179"/>
            <a:ext cx="8555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Participants were recruited using Prolific </a:t>
            </a:r>
            <a:r>
              <a:rPr lang="en-US" sz="2000" dirty="0"/>
              <a:t>(www.prolific.co)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 two sessions, participants learned two novel talkers with two unique VOT categories.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Each session included a half-hour training block for one talker then one test block for each talker.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1: Do listeners generalize or separate information to a novel talker?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Session 2: Do listeners separate information between two novel talkers?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026395A-56C6-6239-8831-223184139610}"/>
              </a:ext>
            </a:extLst>
          </p:cNvPr>
          <p:cNvGrpSpPr/>
          <p:nvPr/>
        </p:nvGrpSpPr>
        <p:grpSpPr>
          <a:xfrm>
            <a:off x="9298215" y="3476484"/>
            <a:ext cx="7701717" cy="8950634"/>
            <a:chOff x="9221788" y="3644591"/>
            <a:chExt cx="7701717" cy="8950634"/>
          </a:xfrm>
        </p:grpSpPr>
        <p:sp>
          <p:nvSpPr>
            <p:cNvPr id="26" name="Text Box 675"/>
            <p:cNvSpPr txBox="1">
              <a:spLocks noChangeArrowheads="1"/>
            </p:cNvSpPr>
            <p:nvPr/>
          </p:nvSpPr>
          <p:spPr bwMode="auto">
            <a:xfrm>
              <a:off x="9524349" y="3644591"/>
              <a:ext cx="7399156" cy="10156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3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1</a:t>
              </a:r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: Distributional Learning of Multiple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(n=160)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2C5293-BF29-0281-F524-12CEC2671573}"/>
                </a:ext>
              </a:extLst>
            </p:cNvPr>
            <p:cNvSpPr txBox="1"/>
            <p:nvPr/>
          </p:nvSpPr>
          <p:spPr>
            <a:xfrm>
              <a:off x="9889354" y="468445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9ADAFB-5D67-E880-E4A9-A8E9D9694B2D}"/>
                </a:ext>
              </a:extLst>
            </p:cNvPr>
            <p:cNvSpPr txBox="1"/>
            <p:nvPr/>
          </p:nvSpPr>
          <p:spPr>
            <a:xfrm>
              <a:off x="13150016" y="8117047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23A44-3267-8695-48F6-F43CC0375C69}"/>
                </a:ext>
              </a:extLst>
            </p:cNvPr>
            <p:cNvSpPr txBox="1"/>
            <p:nvPr/>
          </p:nvSpPr>
          <p:spPr>
            <a:xfrm>
              <a:off x="9891741" y="811843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2: Talker 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559A55-7206-F498-F544-4FAAE18F35DF}"/>
                </a:ext>
              </a:extLst>
            </p:cNvPr>
            <p:cNvSpPr txBox="1"/>
            <p:nvPr/>
          </p:nvSpPr>
          <p:spPr>
            <a:xfrm>
              <a:off x="13150017" y="4685913"/>
              <a:ext cx="3145536" cy="548640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Session 1: Talker B</a:t>
              </a:r>
            </a:p>
          </p:txBody>
        </p: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id="{A31A6B09-7474-DF1C-7546-5772726F25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21788" y="4587875"/>
              <a:ext cx="7183437" cy="8007350"/>
              <a:chOff x="5809" y="2890"/>
              <a:chExt cx="4525" cy="5044"/>
            </a:xfrm>
          </p:grpSpPr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02F6AC0D-397F-0D97-BF87-B660E5C0628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09" y="2890"/>
                <a:ext cx="4510" cy="5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7EC136DB-7925-0E6A-DB87-CE7DAEA1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4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95394F7-D8F2-5EC3-FDEC-615270877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9" y="2890"/>
                <a:ext cx="4525" cy="5044"/>
              </a:xfrm>
              <a:prstGeom prst="rect">
                <a:avLst/>
              </a:prstGeom>
              <a:noFill/>
              <a:ln w="1111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9EEDC817-5095-E963-E575-81EC59D1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09CE7FC5-14D8-2C27-B482-A13C7C00B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EBC61567-A1EC-9449-EC01-F42D76EE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AE478532-75A3-59A9-F91E-EC7BD325E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D588D286-AF20-11D4-CB26-76D4A9B27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D9332CDB-EEAB-409C-34B7-C5AF5F2D3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A935FAB2-F43F-7945-7DDF-21DE7109E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E5757A29-5330-A1E3-7DBC-78FA8424C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2DF01351-2A35-7F3B-CB15-229005DFB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5485283F-B891-E90D-D969-8B62ADDC0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9B5428C-B4F9-D5A5-4B0B-E702BE9AB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B45AB2A1-46CD-B865-FBB3-C037FA83B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94877DC9-DEB9-4E6C-B1B8-073B13BBA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812C9C29-6B99-CF39-6ABE-59EC46E8D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2">
                <a:extLst>
                  <a:ext uri="{FF2B5EF4-FFF2-40B4-BE49-F238E27FC236}">
                    <a16:creationId xmlns:a16="http://schemas.microsoft.com/office/drawing/2014/main" id="{0BE8BD67-C897-05A0-926E-1CBD1C94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6AB2C6FE-D740-593C-EFB1-6F70002F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157E85AD-74A7-70B9-2CDD-60F3F789B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A0AC7347-88C1-EF60-A2D0-2AAB2240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AB2EFE81-3E26-A991-CA05-8F3B29713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73"/>
                <a:ext cx="1706" cy="1589"/>
              </a:xfrm>
              <a:custGeom>
                <a:avLst/>
                <a:gdLst>
                  <a:gd name="T0" fmla="*/ 0 w 233"/>
                  <a:gd name="T1" fmla="*/ 215 h 217"/>
                  <a:gd name="T2" fmla="*/ 33 w 233"/>
                  <a:gd name="T3" fmla="*/ 217 h 217"/>
                  <a:gd name="T4" fmla="*/ 67 w 233"/>
                  <a:gd name="T5" fmla="*/ 210 h 217"/>
                  <a:gd name="T6" fmla="*/ 100 w 233"/>
                  <a:gd name="T7" fmla="*/ 126 h 217"/>
                  <a:gd name="T8" fmla="*/ 133 w 233"/>
                  <a:gd name="T9" fmla="*/ 18 h 217"/>
                  <a:gd name="T10" fmla="*/ 167 w 233"/>
                  <a:gd name="T11" fmla="*/ 9 h 217"/>
                  <a:gd name="T12" fmla="*/ 200 w 233"/>
                  <a:gd name="T13" fmla="*/ 4 h 217"/>
                  <a:gd name="T14" fmla="*/ 233 w 233"/>
                  <a:gd name="T15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7">
                    <a:moveTo>
                      <a:pt x="0" y="215"/>
                    </a:moveTo>
                    <a:lnTo>
                      <a:pt x="33" y="217"/>
                    </a:lnTo>
                    <a:lnTo>
                      <a:pt x="67" y="210"/>
                    </a:lnTo>
                    <a:lnTo>
                      <a:pt x="100" y="126"/>
                    </a:lnTo>
                    <a:lnTo>
                      <a:pt x="133" y="18"/>
                    </a:lnTo>
                    <a:lnTo>
                      <a:pt x="167" y="9"/>
                    </a:lnTo>
                    <a:lnTo>
                      <a:pt x="200" y="4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>
                <a:extLst>
                  <a:ext uri="{FF2B5EF4-FFF2-40B4-BE49-F238E27FC236}">
                    <a16:creationId xmlns:a16="http://schemas.microsoft.com/office/drawing/2014/main" id="{8169B9AC-E36E-DFA8-537A-F7B3531E9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3366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5 h 215"/>
                  <a:gd name="T4" fmla="*/ 67 w 233"/>
                  <a:gd name="T5" fmla="*/ 214 h 215"/>
                  <a:gd name="T6" fmla="*/ 100 w 233"/>
                  <a:gd name="T7" fmla="*/ 166 h 215"/>
                  <a:gd name="T8" fmla="*/ 133 w 233"/>
                  <a:gd name="T9" fmla="*/ 57 h 215"/>
                  <a:gd name="T10" fmla="*/ 167 w 233"/>
                  <a:gd name="T11" fmla="*/ 12 h 215"/>
                  <a:gd name="T12" fmla="*/ 200 w 233"/>
                  <a:gd name="T13" fmla="*/ 6 h 215"/>
                  <a:gd name="T14" fmla="*/ 233 w 233"/>
                  <a:gd name="T1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5"/>
                    </a:lnTo>
                    <a:lnTo>
                      <a:pt x="67" y="214"/>
                    </a:lnTo>
                    <a:lnTo>
                      <a:pt x="100" y="166"/>
                    </a:lnTo>
                    <a:lnTo>
                      <a:pt x="133" y="57"/>
                    </a:lnTo>
                    <a:lnTo>
                      <a:pt x="167" y="12"/>
                    </a:lnTo>
                    <a:lnTo>
                      <a:pt x="200" y="6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4B5E1AD3-79CD-E3BA-DF67-C7F7A95A9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49EFB99A-1690-1F5C-AB92-C3EE4DD7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0">
                <a:extLst>
                  <a:ext uri="{FF2B5EF4-FFF2-40B4-BE49-F238E27FC236}">
                    <a16:creationId xmlns:a16="http://schemas.microsoft.com/office/drawing/2014/main" id="{B1A86C5E-A430-74D8-8287-4A2ECE984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1">
                <a:extLst>
                  <a:ext uri="{FF2B5EF4-FFF2-40B4-BE49-F238E27FC236}">
                    <a16:creationId xmlns:a16="http://schemas.microsoft.com/office/drawing/2014/main" id="{F9DC0BAE-94A4-F44D-A454-ED4EA1808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2">
                <a:extLst>
                  <a:ext uri="{FF2B5EF4-FFF2-40B4-BE49-F238E27FC236}">
                    <a16:creationId xmlns:a16="http://schemas.microsoft.com/office/drawing/2014/main" id="{AEDF858A-D990-6377-8AFE-9C0AD117B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56C701E8-A238-604C-8C15-23BEDAB23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34">
                <a:extLst>
                  <a:ext uri="{FF2B5EF4-FFF2-40B4-BE49-F238E27FC236}">
                    <a16:creationId xmlns:a16="http://schemas.microsoft.com/office/drawing/2014/main" id="{98CB5C66-2F36-4602-881A-936E39659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35">
                <a:extLst>
                  <a:ext uri="{FF2B5EF4-FFF2-40B4-BE49-F238E27FC236}">
                    <a16:creationId xmlns:a16="http://schemas.microsoft.com/office/drawing/2014/main" id="{E2737E9E-7270-CFB7-0447-B861A531E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36">
                <a:extLst>
                  <a:ext uri="{FF2B5EF4-FFF2-40B4-BE49-F238E27FC236}">
                    <a16:creationId xmlns:a16="http://schemas.microsoft.com/office/drawing/2014/main" id="{7ECFA38D-C42F-FE57-C52C-5930C99D0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37">
                <a:extLst>
                  <a:ext uri="{FF2B5EF4-FFF2-40B4-BE49-F238E27FC236}">
                    <a16:creationId xmlns:a16="http://schemas.microsoft.com/office/drawing/2014/main" id="{79620AB8-25F6-8DF8-6324-D51399AC7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38">
                <a:extLst>
                  <a:ext uri="{FF2B5EF4-FFF2-40B4-BE49-F238E27FC236}">
                    <a16:creationId xmlns:a16="http://schemas.microsoft.com/office/drawing/2014/main" id="{97B84BBE-3098-76EA-0574-571882078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39">
                <a:extLst>
                  <a:ext uri="{FF2B5EF4-FFF2-40B4-BE49-F238E27FC236}">
                    <a16:creationId xmlns:a16="http://schemas.microsoft.com/office/drawing/2014/main" id="{2C6F0EDF-2643-1041-3A10-DFE2CECE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40">
                <a:extLst>
                  <a:ext uri="{FF2B5EF4-FFF2-40B4-BE49-F238E27FC236}">
                    <a16:creationId xmlns:a16="http://schemas.microsoft.com/office/drawing/2014/main" id="{3146250B-F2FA-2B5A-3F77-67A85F857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41">
                <a:extLst>
                  <a:ext uri="{FF2B5EF4-FFF2-40B4-BE49-F238E27FC236}">
                    <a16:creationId xmlns:a16="http://schemas.microsoft.com/office/drawing/2014/main" id="{AFD293E8-CA04-BD4B-1CCD-98A5898FC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42">
                <a:extLst>
                  <a:ext uri="{FF2B5EF4-FFF2-40B4-BE49-F238E27FC236}">
                    <a16:creationId xmlns:a16="http://schemas.microsoft.com/office/drawing/2014/main" id="{3104D3A3-85D5-A01C-7FC8-9CF0950FF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43">
                <a:extLst>
                  <a:ext uri="{FF2B5EF4-FFF2-40B4-BE49-F238E27FC236}">
                    <a16:creationId xmlns:a16="http://schemas.microsoft.com/office/drawing/2014/main" id="{F8CB8091-6863-F088-B941-57C53DC50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4">
                <a:extLst>
                  <a:ext uri="{FF2B5EF4-FFF2-40B4-BE49-F238E27FC236}">
                    <a16:creationId xmlns:a16="http://schemas.microsoft.com/office/drawing/2014/main" id="{5AB331AC-ED99-E665-3CE0-E7FF70D7E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45">
                <a:extLst>
                  <a:ext uri="{FF2B5EF4-FFF2-40B4-BE49-F238E27FC236}">
                    <a16:creationId xmlns:a16="http://schemas.microsoft.com/office/drawing/2014/main" id="{158733EA-9FD4-7D90-2C36-3F3603127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46">
                <a:extLst>
                  <a:ext uri="{FF2B5EF4-FFF2-40B4-BE49-F238E27FC236}">
                    <a16:creationId xmlns:a16="http://schemas.microsoft.com/office/drawing/2014/main" id="{CC0FC125-E594-1055-AF7D-C35508DA9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7">
                <a:extLst>
                  <a:ext uri="{FF2B5EF4-FFF2-40B4-BE49-F238E27FC236}">
                    <a16:creationId xmlns:a16="http://schemas.microsoft.com/office/drawing/2014/main" id="{EF18387F-4780-6487-5DC1-E9122A20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77"/>
                <a:ext cx="1706" cy="1567"/>
              </a:xfrm>
              <a:custGeom>
                <a:avLst/>
                <a:gdLst>
                  <a:gd name="T0" fmla="*/ 0 w 233"/>
                  <a:gd name="T1" fmla="*/ 210 h 214"/>
                  <a:gd name="T2" fmla="*/ 33 w 233"/>
                  <a:gd name="T3" fmla="*/ 214 h 214"/>
                  <a:gd name="T4" fmla="*/ 67 w 233"/>
                  <a:gd name="T5" fmla="*/ 208 h 214"/>
                  <a:gd name="T6" fmla="*/ 100 w 233"/>
                  <a:gd name="T7" fmla="*/ 148 h 214"/>
                  <a:gd name="T8" fmla="*/ 133 w 233"/>
                  <a:gd name="T9" fmla="*/ 43 h 214"/>
                  <a:gd name="T10" fmla="*/ 167 w 233"/>
                  <a:gd name="T11" fmla="*/ 8 h 214"/>
                  <a:gd name="T12" fmla="*/ 200 w 233"/>
                  <a:gd name="T13" fmla="*/ 0 h 214"/>
                  <a:gd name="T14" fmla="*/ 233 w 233"/>
                  <a:gd name="T15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4">
                    <a:moveTo>
                      <a:pt x="0" y="210"/>
                    </a:moveTo>
                    <a:lnTo>
                      <a:pt x="33" y="214"/>
                    </a:lnTo>
                    <a:lnTo>
                      <a:pt x="67" y="208"/>
                    </a:lnTo>
                    <a:lnTo>
                      <a:pt x="100" y="148"/>
                    </a:lnTo>
                    <a:lnTo>
                      <a:pt x="133" y="43"/>
                    </a:lnTo>
                    <a:lnTo>
                      <a:pt x="167" y="8"/>
                    </a:lnTo>
                    <a:lnTo>
                      <a:pt x="200" y="0"/>
                    </a:lnTo>
                    <a:lnTo>
                      <a:pt x="23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8">
                <a:extLst>
                  <a:ext uri="{FF2B5EF4-FFF2-40B4-BE49-F238E27FC236}">
                    <a16:creationId xmlns:a16="http://schemas.microsoft.com/office/drawing/2014/main" id="{39AEDBE9-DB0C-7C9D-C9DB-4E6A301E3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" y="5548"/>
                <a:ext cx="1706" cy="1574"/>
              </a:xfrm>
              <a:custGeom>
                <a:avLst/>
                <a:gdLst>
                  <a:gd name="T0" fmla="*/ 0 w 233"/>
                  <a:gd name="T1" fmla="*/ 215 h 215"/>
                  <a:gd name="T2" fmla="*/ 33 w 233"/>
                  <a:gd name="T3" fmla="*/ 214 h 215"/>
                  <a:gd name="T4" fmla="*/ 67 w 233"/>
                  <a:gd name="T5" fmla="*/ 215 h 215"/>
                  <a:gd name="T6" fmla="*/ 100 w 233"/>
                  <a:gd name="T7" fmla="*/ 149 h 215"/>
                  <a:gd name="T8" fmla="*/ 133 w 233"/>
                  <a:gd name="T9" fmla="*/ 38 h 215"/>
                  <a:gd name="T10" fmla="*/ 167 w 233"/>
                  <a:gd name="T11" fmla="*/ 10 h 215"/>
                  <a:gd name="T12" fmla="*/ 200 w 233"/>
                  <a:gd name="T13" fmla="*/ 0 h 215"/>
                  <a:gd name="T14" fmla="*/ 233 w 233"/>
                  <a:gd name="T1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15">
                    <a:moveTo>
                      <a:pt x="0" y="215"/>
                    </a:moveTo>
                    <a:lnTo>
                      <a:pt x="33" y="214"/>
                    </a:lnTo>
                    <a:lnTo>
                      <a:pt x="67" y="215"/>
                    </a:lnTo>
                    <a:lnTo>
                      <a:pt x="100" y="149"/>
                    </a:lnTo>
                    <a:lnTo>
                      <a:pt x="133" y="38"/>
                    </a:lnTo>
                    <a:lnTo>
                      <a:pt x="167" y="10"/>
                    </a:lnTo>
                    <a:lnTo>
                      <a:pt x="200" y="0"/>
                    </a:lnTo>
                    <a:lnTo>
                      <a:pt x="233" y="2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49">
                <a:extLst>
                  <a:ext uri="{FF2B5EF4-FFF2-40B4-BE49-F238E27FC236}">
                    <a16:creationId xmlns:a16="http://schemas.microsoft.com/office/drawing/2014/main" id="{BC7B614C-0095-03A2-0CAC-6D43370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0">
                <a:extLst>
                  <a:ext uri="{FF2B5EF4-FFF2-40B4-BE49-F238E27FC236}">
                    <a16:creationId xmlns:a16="http://schemas.microsoft.com/office/drawing/2014/main" id="{647FA57E-ADE3-496D-8D31-C68C91A3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51">
                <a:extLst>
                  <a:ext uri="{FF2B5EF4-FFF2-40B4-BE49-F238E27FC236}">
                    <a16:creationId xmlns:a16="http://schemas.microsoft.com/office/drawing/2014/main" id="{1026AABF-6612-FC5C-C373-2A72926FD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77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id="{AF71F1B3-279C-1387-35E1-EF6DB4F88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36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53">
                <a:extLst>
                  <a:ext uri="{FF2B5EF4-FFF2-40B4-BE49-F238E27FC236}">
                    <a16:creationId xmlns:a16="http://schemas.microsoft.com/office/drawing/2014/main" id="{ABE0BA25-28AC-59D4-37AE-94E41C2B1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952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54">
                <a:extLst>
                  <a:ext uri="{FF2B5EF4-FFF2-40B4-BE49-F238E27FC236}">
                    <a16:creationId xmlns:a16="http://schemas.microsoft.com/office/drawing/2014/main" id="{A229CA32-4643-27B3-F75A-2A4DD2398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53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55">
                <a:extLst>
                  <a:ext uri="{FF2B5EF4-FFF2-40B4-BE49-F238E27FC236}">
                    <a16:creationId xmlns:a16="http://schemas.microsoft.com/office/drawing/2014/main" id="{43856E03-0595-10FD-F200-FA4689A4C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98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56">
                <a:extLst>
                  <a:ext uri="{FF2B5EF4-FFF2-40B4-BE49-F238E27FC236}">
                    <a16:creationId xmlns:a16="http://schemas.microsoft.com/office/drawing/2014/main" id="{5B37714D-E2B0-DC1E-C594-865CED8E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57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57">
                <a:extLst>
                  <a:ext uri="{FF2B5EF4-FFF2-40B4-BE49-F238E27FC236}">
                    <a16:creationId xmlns:a16="http://schemas.microsoft.com/office/drawing/2014/main" id="{6B13EA76-EE21-1F19-D84A-8E9C2960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4157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58">
                <a:extLst>
                  <a:ext uri="{FF2B5EF4-FFF2-40B4-BE49-F238E27FC236}">
                    <a16:creationId xmlns:a16="http://schemas.microsoft.com/office/drawing/2014/main" id="{F64FFDC9-D56B-26DD-0620-C7AAF774B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73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59">
                <a:extLst>
                  <a:ext uri="{FF2B5EF4-FFF2-40B4-BE49-F238E27FC236}">
                    <a16:creationId xmlns:a16="http://schemas.microsoft.com/office/drawing/2014/main" id="{D20ED2D1-36A9-64CC-F073-8BCCB5FA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332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60">
                <a:extLst>
                  <a:ext uri="{FF2B5EF4-FFF2-40B4-BE49-F238E27FC236}">
                    <a16:creationId xmlns:a16="http://schemas.microsoft.com/office/drawing/2014/main" id="{6925389B-F1B3-E7C1-7E52-7A07725BF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61">
                <a:extLst>
                  <a:ext uri="{FF2B5EF4-FFF2-40B4-BE49-F238E27FC236}">
                    <a16:creationId xmlns:a16="http://schemas.microsoft.com/office/drawing/2014/main" id="{057A2A31-9F04-3103-939B-263C3C4D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62">
                <a:extLst>
                  <a:ext uri="{FF2B5EF4-FFF2-40B4-BE49-F238E27FC236}">
                    <a16:creationId xmlns:a16="http://schemas.microsoft.com/office/drawing/2014/main" id="{2E0FD976-03D9-9D08-0868-7CFDAE8B2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63">
                <a:extLst>
                  <a:ext uri="{FF2B5EF4-FFF2-40B4-BE49-F238E27FC236}">
                    <a16:creationId xmlns:a16="http://schemas.microsoft.com/office/drawing/2014/main" id="{FE2A730F-CCBC-267A-0BB1-A23005521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64">
                <a:extLst>
                  <a:ext uri="{FF2B5EF4-FFF2-40B4-BE49-F238E27FC236}">
                    <a16:creationId xmlns:a16="http://schemas.microsoft.com/office/drawing/2014/main" id="{BB97FBD8-256B-D01C-DA0E-EDFC559AD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5">
                <a:extLst>
                  <a:ext uri="{FF2B5EF4-FFF2-40B4-BE49-F238E27FC236}">
                    <a16:creationId xmlns:a16="http://schemas.microsoft.com/office/drawing/2014/main" id="{90254AF6-CBF8-5700-C6AD-623DA24A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66">
                <a:extLst>
                  <a:ext uri="{FF2B5EF4-FFF2-40B4-BE49-F238E27FC236}">
                    <a16:creationId xmlns:a16="http://schemas.microsoft.com/office/drawing/2014/main" id="{5BD4EAE0-C7E3-4670-DB82-B672C512F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67">
                <a:extLst>
                  <a:ext uri="{FF2B5EF4-FFF2-40B4-BE49-F238E27FC236}">
                    <a16:creationId xmlns:a16="http://schemas.microsoft.com/office/drawing/2014/main" id="{8A3D45CF-A246-1538-287B-C6200941D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3285"/>
                <a:ext cx="0" cy="1772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77F5063C-A0F7-3EB9-7039-DBE7117E4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73"/>
                <a:ext cx="1662" cy="1589"/>
              </a:xfrm>
              <a:custGeom>
                <a:avLst/>
                <a:gdLst>
                  <a:gd name="T0" fmla="*/ 0 w 227"/>
                  <a:gd name="T1" fmla="*/ 215 h 217"/>
                  <a:gd name="T2" fmla="*/ 6 w 227"/>
                  <a:gd name="T3" fmla="*/ 215 h 217"/>
                  <a:gd name="T4" fmla="*/ 12 w 227"/>
                  <a:gd name="T5" fmla="*/ 216 h 217"/>
                  <a:gd name="T6" fmla="*/ 18 w 227"/>
                  <a:gd name="T7" fmla="*/ 216 h 217"/>
                  <a:gd name="T8" fmla="*/ 24 w 227"/>
                  <a:gd name="T9" fmla="*/ 217 h 217"/>
                  <a:gd name="T10" fmla="*/ 30 w 227"/>
                  <a:gd name="T11" fmla="*/ 216 h 217"/>
                  <a:gd name="T12" fmla="*/ 36 w 227"/>
                  <a:gd name="T13" fmla="*/ 215 h 217"/>
                  <a:gd name="T14" fmla="*/ 42 w 227"/>
                  <a:gd name="T15" fmla="*/ 214 h 217"/>
                  <a:gd name="T16" fmla="*/ 48 w 227"/>
                  <a:gd name="T17" fmla="*/ 213 h 217"/>
                  <a:gd name="T18" fmla="*/ 54 w 227"/>
                  <a:gd name="T19" fmla="*/ 212 h 217"/>
                  <a:gd name="T20" fmla="*/ 60 w 227"/>
                  <a:gd name="T21" fmla="*/ 211 h 217"/>
                  <a:gd name="T22" fmla="*/ 60 w 227"/>
                  <a:gd name="T23" fmla="*/ 211 h 217"/>
                  <a:gd name="T24" fmla="*/ 63 w 227"/>
                  <a:gd name="T25" fmla="*/ 205 h 217"/>
                  <a:gd name="T26" fmla="*/ 65 w 227"/>
                  <a:gd name="T27" fmla="*/ 199 h 217"/>
                  <a:gd name="T28" fmla="*/ 68 w 227"/>
                  <a:gd name="T29" fmla="*/ 193 h 217"/>
                  <a:gd name="T30" fmla="*/ 71 w 227"/>
                  <a:gd name="T31" fmla="*/ 187 h 217"/>
                  <a:gd name="T32" fmla="*/ 73 w 227"/>
                  <a:gd name="T33" fmla="*/ 181 h 217"/>
                  <a:gd name="T34" fmla="*/ 76 w 227"/>
                  <a:gd name="T35" fmla="*/ 175 h 217"/>
                  <a:gd name="T36" fmla="*/ 79 w 227"/>
                  <a:gd name="T37" fmla="*/ 169 h 217"/>
                  <a:gd name="T38" fmla="*/ 81 w 227"/>
                  <a:gd name="T39" fmla="*/ 163 h 217"/>
                  <a:gd name="T40" fmla="*/ 84 w 227"/>
                  <a:gd name="T41" fmla="*/ 157 h 217"/>
                  <a:gd name="T42" fmla="*/ 86 w 227"/>
                  <a:gd name="T43" fmla="*/ 151 h 217"/>
                  <a:gd name="T44" fmla="*/ 89 w 227"/>
                  <a:gd name="T45" fmla="*/ 145 h 217"/>
                  <a:gd name="T46" fmla="*/ 92 w 227"/>
                  <a:gd name="T47" fmla="*/ 139 h 217"/>
                  <a:gd name="T48" fmla="*/ 94 w 227"/>
                  <a:gd name="T49" fmla="*/ 134 h 217"/>
                  <a:gd name="T50" fmla="*/ 96 w 227"/>
                  <a:gd name="T51" fmla="*/ 128 h 217"/>
                  <a:gd name="T52" fmla="*/ 98 w 227"/>
                  <a:gd name="T53" fmla="*/ 122 h 217"/>
                  <a:gd name="T54" fmla="*/ 100 w 227"/>
                  <a:gd name="T55" fmla="*/ 116 h 217"/>
                  <a:gd name="T56" fmla="*/ 102 w 227"/>
                  <a:gd name="T57" fmla="*/ 110 h 217"/>
                  <a:gd name="T58" fmla="*/ 103 w 227"/>
                  <a:gd name="T59" fmla="*/ 104 h 217"/>
                  <a:gd name="T60" fmla="*/ 105 w 227"/>
                  <a:gd name="T61" fmla="*/ 98 h 217"/>
                  <a:gd name="T62" fmla="*/ 107 w 227"/>
                  <a:gd name="T63" fmla="*/ 92 h 217"/>
                  <a:gd name="T64" fmla="*/ 109 w 227"/>
                  <a:gd name="T65" fmla="*/ 86 h 217"/>
                  <a:gd name="T66" fmla="*/ 111 w 227"/>
                  <a:gd name="T67" fmla="*/ 80 h 217"/>
                  <a:gd name="T68" fmla="*/ 113 w 227"/>
                  <a:gd name="T69" fmla="*/ 74 h 217"/>
                  <a:gd name="T70" fmla="*/ 115 w 227"/>
                  <a:gd name="T71" fmla="*/ 68 h 217"/>
                  <a:gd name="T72" fmla="*/ 117 w 227"/>
                  <a:gd name="T73" fmla="*/ 62 h 217"/>
                  <a:gd name="T74" fmla="*/ 119 w 227"/>
                  <a:gd name="T75" fmla="*/ 56 h 217"/>
                  <a:gd name="T76" fmla="*/ 120 w 227"/>
                  <a:gd name="T77" fmla="*/ 50 h 217"/>
                  <a:gd name="T78" fmla="*/ 122 w 227"/>
                  <a:gd name="T79" fmla="*/ 44 h 217"/>
                  <a:gd name="T80" fmla="*/ 124 w 227"/>
                  <a:gd name="T81" fmla="*/ 38 h 217"/>
                  <a:gd name="T82" fmla="*/ 126 w 227"/>
                  <a:gd name="T83" fmla="*/ 32 h 217"/>
                  <a:gd name="T84" fmla="*/ 129 w 227"/>
                  <a:gd name="T85" fmla="*/ 27 h 217"/>
                  <a:gd name="T86" fmla="*/ 135 w 227"/>
                  <a:gd name="T87" fmla="*/ 23 h 217"/>
                  <a:gd name="T88" fmla="*/ 140 w 227"/>
                  <a:gd name="T89" fmla="*/ 19 h 217"/>
                  <a:gd name="T90" fmla="*/ 145 w 227"/>
                  <a:gd name="T91" fmla="*/ 15 h 217"/>
                  <a:gd name="T92" fmla="*/ 151 w 227"/>
                  <a:gd name="T93" fmla="*/ 11 h 217"/>
                  <a:gd name="T94" fmla="*/ 156 w 227"/>
                  <a:gd name="T95" fmla="*/ 7 h 217"/>
                  <a:gd name="T96" fmla="*/ 161 w 227"/>
                  <a:gd name="T97" fmla="*/ 4 h 217"/>
                  <a:gd name="T98" fmla="*/ 167 w 227"/>
                  <a:gd name="T99" fmla="*/ 3 h 217"/>
                  <a:gd name="T100" fmla="*/ 173 w 227"/>
                  <a:gd name="T101" fmla="*/ 2 h 217"/>
                  <a:gd name="T102" fmla="*/ 179 w 227"/>
                  <a:gd name="T103" fmla="*/ 2 h 217"/>
                  <a:gd name="T104" fmla="*/ 185 w 227"/>
                  <a:gd name="T105" fmla="*/ 1 h 217"/>
                  <a:gd name="T106" fmla="*/ 191 w 227"/>
                  <a:gd name="T107" fmla="*/ 0 h 217"/>
                  <a:gd name="T108" fmla="*/ 197 w 227"/>
                  <a:gd name="T109" fmla="*/ 0 h 217"/>
                  <a:gd name="T110" fmla="*/ 203 w 227"/>
                  <a:gd name="T111" fmla="*/ 1 h 217"/>
                  <a:gd name="T112" fmla="*/ 209 w 227"/>
                  <a:gd name="T113" fmla="*/ 1 h 217"/>
                  <a:gd name="T114" fmla="*/ 215 w 227"/>
                  <a:gd name="T115" fmla="*/ 1 h 217"/>
                  <a:gd name="T116" fmla="*/ 221 w 227"/>
                  <a:gd name="T117" fmla="*/ 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7" h="217">
                    <a:moveTo>
                      <a:pt x="6" y="215"/>
                    </a:moveTo>
                    <a:lnTo>
                      <a:pt x="12" y="216"/>
                    </a:lnTo>
                    <a:moveTo>
                      <a:pt x="18" y="216"/>
                    </a:moveTo>
                    <a:lnTo>
                      <a:pt x="24" y="217"/>
                    </a:lnTo>
                    <a:moveTo>
                      <a:pt x="30" y="216"/>
                    </a:moveTo>
                    <a:lnTo>
                      <a:pt x="36" y="215"/>
                    </a:lnTo>
                    <a:moveTo>
                      <a:pt x="42" y="214"/>
                    </a:moveTo>
                    <a:lnTo>
                      <a:pt x="48" y="213"/>
                    </a:lnTo>
                    <a:moveTo>
                      <a:pt x="54" y="212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3" y="205"/>
                    </a:moveTo>
                    <a:lnTo>
                      <a:pt x="65" y="199"/>
                    </a:lnTo>
                    <a:moveTo>
                      <a:pt x="68" y="193"/>
                    </a:moveTo>
                    <a:lnTo>
                      <a:pt x="71" y="187"/>
                    </a:lnTo>
                    <a:moveTo>
                      <a:pt x="73" y="181"/>
                    </a:moveTo>
                    <a:lnTo>
                      <a:pt x="76" y="175"/>
                    </a:lnTo>
                    <a:moveTo>
                      <a:pt x="79" y="169"/>
                    </a:moveTo>
                    <a:lnTo>
                      <a:pt x="81" y="163"/>
                    </a:lnTo>
                    <a:moveTo>
                      <a:pt x="84" y="157"/>
                    </a:moveTo>
                    <a:lnTo>
                      <a:pt x="86" y="151"/>
                    </a:lnTo>
                    <a:moveTo>
                      <a:pt x="89" y="145"/>
                    </a:moveTo>
                    <a:lnTo>
                      <a:pt x="92" y="139"/>
                    </a:lnTo>
                    <a:moveTo>
                      <a:pt x="94" y="134"/>
                    </a:moveTo>
                    <a:lnTo>
                      <a:pt x="96" y="128"/>
                    </a:lnTo>
                    <a:moveTo>
                      <a:pt x="98" y="122"/>
                    </a:moveTo>
                    <a:lnTo>
                      <a:pt x="100" y="116"/>
                    </a:lnTo>
                    <a:moveTo>
                      <a:pt x="102" y="110"/>
                    </a:moveTo>
                    <a:lnTo>
                      <a:pt x="103" y="104"/>
                    </a:lnTo>
                    <a:moveTo>
                      <a:pt x="105" y="98"/>
                    </a:moveTo>
                    <a:lnTo>
                      <a:pt x="107" y="92"/>
                    </a:lnTo>
                    <a:moveTo>
                      <a:pt x="109" y="86"/>
                    </a:moveTo>
                    <a:lnTo>
                      <a:pt x="111" y="80"/>
                    </a:lnTo>
                    <a:moveTo>
                      <a:pt x="113" y="74"/>
                    </a:moveTo>
                    <a:lnTo>
                      <a:pt x="115" y="68"/>
                    </a:lnTo>
                    <a:moveTo>
                      <a:pt x="117" y="62"/>
                    </a:moveTo>
                    <a:lnTo>
                      <a:pt x="119" y="56"/>
                    </a:lnTo>
                    <a:moveTo>
                      <a:pt x="120" y="50"/>
                    </a:moveTo>
                    <a:lnTo>
                      <a:pt x="122" y="44"/>
                    </a:lnTo>
                    <a:moveTo>
                      <a:pt x="124" y="38"/>
                    </a:moveTo>
                    <a:lnTo>
                      <a:pt x="126" y="32"/>
                    </a:lnTo>
                    <a:moveTo>
                      <a:pt x="129" y="27"/>
                    </a:moveTo>
                    <a:lnTo>
                      <a:pt x="135" y="23"/>
                    </a:lnTo>
                    <a:moveTo>
                      <a:pt x="140" y="19"/>
                    </a:moveTo>
                    <a:lnTo>
                      <a:pt x="145" y="15"/>
                    </a:lnTo>
                    <a:moveTo>
                      <a:pt x="151" y="11"/>
                    </a:moveTo>
                    <a:lnTo>
                      <a:pt x="156" y="7"/>
                    </a:lnTo>
                    <a:moveTo>
                      <a:pt x="161" y="4"/>
                    </a:moveTo>
                    <a:lnTo>
                      <a:pt x="167" y="3"/>
                    </a:lnTo>
                    <a:moveTo>
                      <a:pt x="173" y="2"/>
                    </a:moveTo>
                    <a:lnTo>
                      <a:pt x="179" y="2"/>
                    </a:lnTo>
                    <a:moveTo>
                      <a:pt x="185" y="1"/>
                    </a:moveTo>
                    <a:lnTo>
                      <a:pt x="191" y="0"/>
                    </a:lnTo>
                    <a:moveTo>
                      <a:pt x="197" y="0"/>
                    </a:moveTo>
                    <a:lnTo>
                      <a:pt x="203" y="1"/>
                    </a:lnTo>
                    <a:moveTo>
                      <a:pt x="209" y="1"/>
                    </a:moveTo>
                    <a:lnTo>
                      <a:pt x="215" y="1"/>
                    </a:lnTo>
                    <a:moveTo>
                      <a:pt x="221" y="2"/>
                    </a:move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9">
                <a:extLst>
                  <a:ext uri="{FF2B5EF4-FFF2-40B4-BE49-F238E27FC236}">
                    <a16:creationId xmlns:a16="http://schemas.microsoft.com/office/drawing/2014/main" id="{A0A04F77-D143-F5C6-D209-681F040F8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3388"/>
                <a:ext cx="1662" cy="1559"/>
              </a:xfrm>
              <a:custGeom>
                <a:avLst/>
                <a:gdLst>
                  <a:gd name="T0" fmla="*/ 0 w 227"/>
                  <a:gd name="T1" fmla="*/ 213 h 213"/>
                  <a:gd name="T2" fmla="*/ 6 w 227"/>
                  <a:gd name="T3" fmla="*/ 213 h 213"/>
                  <a:gd name="T4" fmla="*/ 12 w 227"/>
                  <a:gd name="T5" fmla="*/ 213 h 213"/>
                  <a:gd name="T6" fmla="*/ 18 w 227"/>
                  <a:gd name="T7" fmla="*/ 213 h 213"/>
                  <a:gd name="T8" fmla="*/ 24 w 227"/>
                  <a:gd name="T9" fmla="*/ 213 h 213"/>
                  <a:gd name="T10" fmla="*/ 30 w 227"/>
                  <a:gd name="T11" fmla="*/ 213 h 213"/>
                  <a:gd name="T12" fmla="*/ 36 w 227"/>
                  <a:gd name="T13" fmla="*/ 212 h 213"/>
                  <a:gd name="T14" fmla="*/ 42 w 227"/>
                  <a:gd name="T15" fmla="*/ 212 h 213"/>
                  <a:gd name="T16" fmla="*/ 48 w 227"/>
                  <a:gd name="T17" fmla="*/ 212 h 213"/>
                  <a:gd name="T18" fmla="*/ 54 w 227"/>
                  <a:gd name="T19" fmla="*/ 211 h 213"/>
                  <a:gd name="T20" fmla="*/ 60 w 227"/>
                  <a:gd name="T21" fmla="*/ 211 h 213"/>
                  <a:gd name="T22" fmla="*/ 60 w 227"/>
                  <a:gd name="T23" fmla="*/ 211 h 213"/>
                  <a:gd name="T24" fmla="*/ 64 w 227"/>
                  <a:gd name="T25" fmla="*/ 205 h 213"/>
                  <a:gd name="T26" fmla="*/ 67 w 227"/>
                  <a:gd name="T27" fmla="*/ 199 h 213"/>
                  <a:gd name="T28" fmla="*/ 71 w 227"/>
                  <a:gd name="T29" fmla="*/ 193 h 213"/>
                  <a:gd name="T30" fmla="*/ 74 w 227"/>
                  <a:gd name="T31" fmla="*/ 187 h 213"/>
                  <a:gd name="T32" fmla="*/ 78 w 227"/>
                  <a:gd name="T33" fmla="*/ 181 h 213"/>
                  <a:gd name="T34" fmla="*/ 81 w 227"/>
                  <a:gd name="T35" fmla="*/ 175 h 213"/>
                  <a:gd name="T36" fmla="*/ 85 w 227"/>
                  <a:gd name="T37" fmla="*/ 169 h 213"/>
                  <a:gd name="T38" fmla="*/ 89 w 227"/>
                  <a:gd name="T39" fmla="*/ 163 h 213"/>
                  <a:gd name="T40" fmla="*/ 92 w 227"/>
                  <a:gd name="T41" fmla="*/ 157 h 213"/>
                  <a:gd name="T42" fmla="*/ 94 w 227"/>
                  <a:gd name="T43" fmla="*/ 154 h 213"/>
                  <a:gd name="T44" fmla="*/ 95 w 227"/>
                  <a:gd name="T45" fmla="*/ 152 h 213"/>
                  <a:gd name="T46" fmla="*/ 96 w 227"/>
                  <a:gd name="T47" fmla="*/ 146 h 213"/>
                  <a:gd name="T48" fmla="*/ 98 w 227"/>
                  <a:gd name="T49" fmla="*/ 140 h 213"/>
                  <a:gd name="T50" fmla="*/ 100 w 227"/>
                  <a:gd name="T51" fmla="*/ 134 h 213"/>
                  <a:gd name="T52" fmla="*/ 101 w 227"/>
                  <a:gd name="T53" fmla="*/ 128 h 213"/>
                  <a:gd name="T54" fmla="*/ 103 w 227"/>
                  <a:gd name="T55" fmla="*/ 122 h 213"/>
                  <a:gd name="T56" fmla="*/ 105 w 227"/>
                  <a:gd name="T57" fmla="*/ 116 h 213"/>
                  <a:gd name="T58" fmla="*/ 107 w 227"/>
                  <a:gd name="T59" fmla="*/ 110 h 213"/>
                  <a:gd name="T60" fmla="*/ 108 w 227"/>
                  <a:gd name="T61" fmla="*/ 104 h 213"/>
                  <a:gd name="T62" fmla="*/ 110 w 227"/>
                  <a:gd name="T63" fmla="*/ 98 h 213"/>
                  <a:gd name="T64" fmla="*/ 112 w 227"/>
                  <a:gd name="T65" fmla="*/ 92 h 213"/>
                  <a:gd name="T66" fmla="*/ 114 w 227"/>
                  <a:gd name="T67" fmla="*/ 86 h 213"/>
                  <a:gd name="T68" fmla="*/ 115 w 227"/>
                  <a:gd name="T69" fmla="*/ 80 h 213"/>
                  <a:gd name="T70" fmla="*/ 117 w 227"/>
                  <a:gd name="T71" fmla="*/ 74 h 213"/>
                  <a:gd name="T72" fmla="*/ 119 w 227"/>
                  <a:gd name="T73" fmla="*/ 68 h 213"/>
                  <a:gd name="T74" fmla="*/ 120 w 227"/>
                  <a:gd name="T75" fmla="*/ 62 h 213"/>
                  <a:gd name="T76" fmla="*/ 122 w 227"/>
                  <a:gd name="T77" fmla="*/ 56 h 213"/>
                  <a:gd name="T78" fmla="*/ 124 w 227"/>
                  <a:gd name="T79" fmla="*/ 50 h 213"/>
                  <a:gd name="T80" fmla="*/ 126 w 227"/>
                  <a:gd name="T81" fmla="*/ 44 h 213"/>
                  <a:gd name="T82" fmla="*/ 127 w 227"/>
                  <a:gd name="T83" fmla="*/ 39 h 213"/>
                  <a:gd name="T84" fmla="*/ 132 w 227"/>
                  <a:gd name="T85" fmla="*/ 35 h 213"/>
                  <a:gd name="T86" fmla="*/ 137 w 227"/>
                  <a:gd name="T87" fmla="*/ 31 h 213"/>
                  <a:gd name="T88" fmla="*/ 142 w 227"/>
                  <a:gd name="T89" fmla="*/ 27 h 213"/>
                  <a:gd name="T90" fmla="*/ 147 w 227"/>
                  <a:gd name="T91" fmla="*/ 23 h 213"/>
                  <a:gd name="T92" fmla="*/ 152 w 227"/>
                  <a:gd name="T93" fmla="*/ 19 h 213"/>
                  <a:gd name="T94" fmla="*/ 157 w 227"/>
                  <a:gd name="T95" fmla="*/ 15 h 213"/>
                  <a:gd name="T96" fmla="*/ 160 w 227"/>
                  <a:gd name="T97" fmla="*/ 13 h 213"/>
                  <a:gd name="T98" fmla="*/ 162 w 227"/>
                  <a:gd name="T99" fmla="*/ 12 h 213"/>
                  <a:gd name="T100" fmla="*/ 168 w 227"/>
                  <a:gd name="T101" fmla="*/ 11 h 213"/>
                  <a:gd name="T102" fmla="*/ 174 w 227"/>
                  <a:gd name="T103" fmla="*/ 9 h 213"/>
                  <a:gd name="T104" fmla="*/ 180 w 227"/>
                  <a:gd name="T105" fmla="*/ 8 h 213"/>
                  <a:gd name="T106" fmla="*/ 186 w 227"/>
                  <a:gd name="T107" fmla="*/ 6 h 213"/>
                  <a:gd name="T108" fmla="*/ 192 w 227"/>
                  <a:gd name="T109" fmla="*/ 5 h 213"/>
                  <a:gd name="T110" fmla="*/ 194 w 227"/>
                  <a:gd name="T111" fmla="*/ 4 h 213"/>
                  <a:gd name="T112" fmla="*/ 198 w 227"/>
                  <a:gd name="T113" fmla="*/ 4 h 213"/>
                  <a:gd name="T114" fmla="*/ 204 w 227"/>
                  <a:gd name="T115" fmla="*/ 3 h 213"/>
                  <a:gd name="T116" fmla="*/ 210 w 227"/>
                  <a:gd name="T117" fmla="*/ 2 h 213"/>
                  <a:gd name="T118" fmla="*/ 216 w 227"/>
                  <a:gd name="T119" fmla="*/ 1 h 213"/>
                  <a:gd name="T120" fmla="*/ 222 w 227"/>
                  <a:gd name="T121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7" h="213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3"/>
                    </a:lnTo>
                    <a:moveTo>
                      <a:pt x="30" y="213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2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9" y="163"/>
                    </a:lnTo>
                    <a:moveTo>
                      <a:pt x="92" y="157"/>
                    </a:moveTo>
                    <a:lnTo>
                      <a:pt x="94" y="154"/>
                    </a:lnTo>
                    <a:lnTo>
                      <a:pt x="95" y="152"/>
                    </a:lnTo>
                    <a:moveTo>
                      <a:pt x="96" y="146"/>
                    </a:moveTo>
                    <a:lnTo>
                      <a:pt x="98" y="140"/>
                    </a:lnTo>
                    <a:moveTo>
                      <a:pt x="100" y="134"/>
                    </a:moveTo>
                    <a:lnTo>
                      <a:pt x="101" y="128"/>
                    </a:lnTo>
                    <a:moveTo>
                      <a:pt x="103" y="122"/>
                    </a:moveTo>
                    <a:lnTo>
                      <a:pt x="105" y="116"/>
                    </a:lnTo>
                    <a:moveTo>
                      <a:pt x="107" y="110"/>
                    </a:moveTo>
                    <a:lnTo>
                      <a:pt x="108" y="104"/>
                    </a:lnTo>
                    <a:moveTo>
                      <a:pt x="110" y="98"/>
                    </a:moveTo>
                    <a:lnTo>
                      <a:pt x="112" y="92"/>
                    </a:lnTo>
                    <a:moveTo>
                      <a:pt x="114" y="86"/>
                    </a:moveTo>
                    <a:lnTo>
                      <a:pt x="115" y="80"/>
                    </a:lnTo>
                    <a:moveTo>
                      <a:pt x="117" y="74"/>
                    </a:moveTo>
                    <a:lnTo>
                      <a:pt x="119" y="68"/>
                    </a:lnTo>
                    <a:moveTo>
                      <a:pt x="120" y="62"/>
                    </a:moveTo>
                    <a:lnTo>
                      <a:pt x="122" y="56"/>
                    </a:lnTo>
                    <a:moveTo>
                      <a:pt x="124" y="50"/>
                    </a:moveTo>
                    <a:lnTo>
                      <a:pt x="126" y="44"/>
                    </a:lnTo>
                    <a:moveTo>
                      <a:pt x="127" y="39"/>
                    </a:moveTo>
                    <a:lnTo>
                      <a:pt x="132" y="35"/>
                    </a:lnTo>
                    <a:moveTo>
                      <a:pt x="137" y="31"/>
                    </a:moveTo>
                    <a:lnTo>
                      <a:pt x="142" y="27"/>
                    </a:lnTo>
                    <a:moveTo>
                      <a:pt x="147" y="23"/>
                    </a:moveTo>
                    <a:lnTo>
                      <a:pt x="152" y="19"/>
                    </a:lnTo>
                    <a:moveTo>
                      <a:pt x="157" y="15"/>
                    </a:moveTo>
                    <a:lnTo>
                      <a:pt x="160" y="13"/>
                    </a:lnTo>
                    <a:lnTo>
                      <a:pt x="162" y="12"/>
                    </a:lnTo>
                    <a:moveTo>
                      <a:pt x="168" y="11"/>
                    </a:moveTo>
                    <a:lnTo>
                      <a:pt x="174" y="9"/>
                    </a:lnTo>
                    <a:moveTo>
                      <a:pt x="180" y="8"/>
                    </a:moveTo>
                    <a:lnTo>
                      <a:pt x="186" y="6"/>
                    </a:lnTo>
                    <a:moveTo>
                      <a:pt x="192" y="5"/>
                    </a:moveTo>
                    <a:lnTo>
                      <a:pt x="194" y="4"/>
                    </a:lnTo>
                    <a:lnTo>
                      <a:pt x="198" y="4"/>
                    </a:lnTo>
                    <a:moveTo>
                      <a:pt x="204" y="3"/>
                    </a:moveTo>
                    <a:lnTo>
                      <a:pt x="210" y="2"/>
                    </a:lnTo>
                    <a:moveTo>
                      <a:pt x="216" y="1"/>
                    </a:moveTo>
                    <a:lnTo>
                      <a:pt x="222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70">
                <a:extLst>
                  <a:ext uri="{FF2B5EF4-FFF2-40B4-BE49-F238E27FC236}">
                    <a16:creationId xmlns:a16="http://schemas.microsoft.com/office/drawing/2014/main" id="{D4FF342A-8491-4231-5D43-88A64FCDB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285"/>
                <a:ext cx="1999" cy="1772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71">
                <a:extLst>
                  <a:ext uri="{FF2B5EF4-FFF2-40B4-BE49-F238E27FC236}">
                    <a16:creationId xmlns:a16="http://schemas.microsoft.com/office/drawing/2014/main" id="{AAD1EB60-B5FA-3B20-9766-99F3AB0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id="{9233C419-92EC-4901-7AD8-261EFFF24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94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id="{1B2AFD54-9718-56EB-A044-6858DCF0E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536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74">
                <a:extLst>
                  <a:ext uri="{FF2B5EF4-FFF2-40B4-BE49-F238E27FC236}">
                    <a16:creationId xmlns:a16="http://schemas.microsoft.com/office/drawing/2014/main" id="{B0E924E5-A717-4FF5-07CB-0B01F046B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11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75">
                <a:extLst>
                  <a:ext uri="{FF2B5EF4-FFF2-40B4-BE49-F238E27FC236}">
                    <a16:creationId xmlns:a16="http://schemas.microsoft.com/office/drawing/2014/main" id="{E18C0201-CD60-6CE7-70D5-AA0884939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709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76">
                <a:extLst>
                  <a:ext uri="{FF2B5EF4-FFF2-40B4-BE49-F238E27FC236}">
                    <a16:creationId xmlns:a16="http://schemas.microsoft.com/office/drawing/2014/main" id="{52EA77CB-F60D-950A-2B49-71502AE0C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7158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77">
                <a:extLst>
                  <a:ext uri="{FF2B5EF4-FFF2-40B4-BE49-F238E27FC236}">
                    <a16:creationId xmlns:a16="http://schemas.microsoft.com/office/drawing/2014/main" id="{DBF3F5E7-036E-C4F8-8D0F-5B7465787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74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78">
                <a:extLst>
                  <a:ext uri="{FF2B5EF4-FFF2-40B4-BE49-F238E27FC236}">
                    <a16:creationId xmlns:a16="http://schemas.microsoft.com/office/drawing/2014/main" id="{1A475DB0-ACBD-3472-E56E-DEF161D3C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6331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79">
                <a:extLst>
                  <a:ext uri="{FF2B5EF4-FFF2-40B4-BE49-F238E27FC236}">
                    <a16:creationId xmlns:a16="http://schemas.microsoft.com/office/drawing/2014/main" id="{56292050-CDE8-BB1F-5590-B0161187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91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80">
                <a:extLst>
                  <a:ext uri="{FF2B5EF4-FFF2-40B4-BE49-F238E27FC236}">
                    <a16:creationId xmlns:a16="http://schemas.microsoft.com/office/drawing/2014/main" id="{1EF1FCBF-697A-CD64-F332-B859F3FD4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6" y="5504"/>
                <a:ext cx="1999" cy="0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81">
                <a:extLst>
                  <a:ext uri="{FF2B5EF4-FFF2-40B4-BE49-F238E27FC236}">
                    <a16:creationId xmlns:a16="http://schemas.microsoft.com/office/drawing/2014/main" id="{0338F934-CE80-74BD-EEF8-D217D4411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82">
                <a:extLst>
                  <a:ext uri="{FF2B5EF4-FFF2-40B4-BE49-F238E27FC236}">
                    <a16:creationId xmlns:a16="http://schemas.microsoft.com/office/drawing/2014/main" id="{8F7A05DA-3E89-54AF-7CEA-32C46021C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83">
                <a:extLst>
                  <a:ext uri="{FF2B5EF4-FFF2-40B4-BE49-F238E27FC236}">
                    <a16:creationId xmlns:a16="http://schemas.microsoft.com/office/drawing/2014/main" id="{589F1E88-8898-FC89-2721-AE1E43B8F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84">
                <a:extLst>
                  <a:ext uri="{FF2B5EF4-FFF2-40B4-BE49-F238E27FC236}">
                    <a16:creationId xmlns:a16="http://schemas.microsoft.com/office/drawing/2014/main" id="{6B69C01F-CA3D-F2DA-BFDA-EBC56B9A5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85">
                <a:extLst>
                  <a:ext uri="{FF2B5EF4-FFF2-40B4-BE49-F238E27FC236}">
                    <a16:creationId xmlns:a16="http://schemas.microsoft.com/office/drawing/2014/main" id="{1B36E261-2060-0DAD-25EC-E0A26B2EF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86">
                <a:extLst>
                  <a:ext uri="{FF2B5EF4-FFF2-40B4-BE49-F238E27FC236}">
                    <a16:creationId xmlns:a16="http://schemas.microsoft.com/office/drawing/2014/main" id="{E92147F7-4748-C760-A53A-50AD0D974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87">
                <a:extLst>
                  <a:ext uri="{FF2B5EF4-FFF2-40B4-BE49-F238E27FC236}">
                    <a16:creationId xmlns:a16="http://schemas.microsoft.com/office/drawing/2014/main" id="{6DE188A5-D23C-D403-2862-F21A9D67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88">
                <a:extLst>
                  <a:ext uri="{FF2B5EF4-FFF2-40B4-BE49-F238E27FC236}">
                    <a16:creationId xmlns:a16="http://schemas.microsoft.com/office/drawing/2014/main" id="{91B5B625-7D53-5FF0-B8FC-6798ECC77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5460"/>
                <a:ext cx="0" cy="1771"/>
              </a:xfrm>
              <a:prstGeom prst="line">
                <a:avLst/>
              </a:prstGeom>
              <a:noFill/>
              <a:ln w="11113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9">
                <a:extLst>
                  <a:ext uri="{FF2B5EF4-FFF2-40B4-BE49-F238E27FC236}">
                    <a16:creationId xmlns:a16="http://schemas.microsoft.com/office/drawing/2014/main" id="{132B8760-0AC2-EE64-3B56-1B69A1593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40"/>
                <a:ext cx="1662" cy="1611"/>
              </a:xfrm>
              <a:custGeom>
                <a:avLst/>
                <a:gdLst>
                  <a:gd name="T0" fmla="*/ 6 w 227"/>
                  <a:gd name="T1" fmla="*/ 219 h 220"/>
                  <a:gd name="T2" fmla="*/ 18 w 227"/>
                  <a:gd name="T3" fmla="*/ 220 h 220"/>
                  <a:gd name="T4" fmla="*/ 30 w 227"/>
                  <a:gd name="T5" fmla="*/ 220 h 220"/>
                  <a:gd name="T6" fmla="*/ 42 w 227"/>
                  <a:gd name="T7" fmla="*/ 218 h 220"/>
                  <a:gd name="T8" fmla="*/ 54 w 227"/>
                  <a:gd name="T9" fmla="*/ 217 h 220"/>
                  <a:gd name="T10" fmla="*/ 60 w 227"/>
                  <a:gd name="T11" fmla="*/ 216 h 220"/>
                  <a:gd name="T12" fmla="*/ 66 w 227"/>
                  <a:gd name="T13" fmla="*/ 204 h 220"/>
                  <a:gd name="T14" fmla="*/ 71 w 227"/>
                  <a:gd name="T15" fmla="*/ 192 h 220"/>
                  <a:gd name="T16" fmla="*/ 77 w 227"/>
                  <a:gd name="T17" fmla="*/ 180 h 220"/>
                  <a:gd name="T18" fmla="*/ 83 w 227"/>
                  <a:gd name="T19" fmla="*/ 168 h 220"/>
                  <a:gd name="T20" fmla="*/ 89 w 227"/>
                  <a:gd name="T21" fmla="*/ 156 h 220"/>
                  <a:gd name="T22" fmla="*/ 94 w 227"/>
                  <a:gd name="T23" fmla="*/ 145 h 220"/>
                  <a:gd name="T24" fmla="*/ 96 w 227"/>
                  <a:gd name="T25" fmla="*/ 139 h 220"/>
                  <a:gd name="T26" fmla="*/ 99 w 227"/>
                  <a:gd name="T27" fmla="*/ 127 h 220"/>
                  <a:gd name="T28" fmla="*/ 102 w 227"/>
                  <a:gd name="T29" fmla="*/ 115 h 220"/>
                  <a:gd name="T30" fmla="*/ 106 w 227"/>
                  <a:gd name="T31" fmla="*/ 103 h 220"/>
                  <a:gd name="T32" fmla="*/ 109 w 227"/>
                  <a:gd name="T33" fmla="*/ 91 h 220"/>
                  <a:gd name="T34" fmla="*/ 112 w 227"/>
                  <a:gd name="T35" fmla="*/ 79 h 220"/>
                  <a:gd name="T36" fmla="*/ 116 w 227"/>
                  <a:gd name="T37" fmla="*/ 67 h 220"/>
                  <a:gd name="T38" fmla="*/ 119 w 227"/>
                  <a:gd name="T39" fmla="*/ 55 h 220"/>
                  <a:gd name="T40" fmla="*/ 122 w 227"/>
                  <a:gd name="T41" fmla="*/ 43 h 220"/>
                  <a:gd name="T42" fmla="*/ 126 w 227"/>
                  <a:gd name="T43" fmla="*/ 31 h 220"/>
                  <a:gd name="T44" fmla="*/ 127 w 227"/>
                  <a:gd name="T45" fmla="*/ 26 h 220"/>
                  <a:gd name="T46" fmla="*/ 139 w 227"/>
                  <a:gd name="T47" fmla="*/ 19 h 220"/>
                  <a:gd name="T48" fmla="*/ 151 w 227"/>
                  <a:gd name="T49" fmla="*/ 13 h 220"/>
                  <a:gd name="T50" fmla="*/ 160 w 227"/>
                  <a:gd name="T51" fmla="*/ 8 h 220"/>
                  <a:gd name="T52" fmla="*/ 169 w 227"/>
                  <a:gd name="T53" fmla="*/ 6 h 220"/>
                  <a:gd name="T54" fmla="*/ 181 w 227"/>
                  <a:gd name="T55" fmla="*/ 4 h 220"/>
                  <a:gd name="T56" fmla="*/ 193 w 227"/>
                  <a:gd name="T57" fmla="*/ 1 h 220"/>
                  <a:gd name="T58" fmla="*/ 199 w 227"/>
                  <a:gd name="T59" fmla="*/ 1 h 220"/>
                  <a:gd name="T60" fmla="*/ 211 w 227"/>
                  <a:gd name="T61" fmla="*/ 0 h 220"/>
                  <a:gd name="T62" fmla="*/ 223 w 227"/>
                  <a:gd name="T63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7" h="220">
                    <a:moveTo>
                      <a:pt x="6" y="219"/>
                    </a:moveTo>
                    <a:lnTo>
                      <a:pt x="12" y="220"/>
                    </a:lnTo>
                    <a:moveTo>
                      <a:pt x="18" y="220"/>
                    </a:moveTo>
                    <a:lnTo>
                      <a:pt x="24" y="220"/>
                    </a:lnTo>
                    <a:moveTo>
                      <a:pt x="30" y="220"/>
                    </a:moveTo>
                    <a:lnTo>
                      <a:pt x="36" y="219"/>
                    </a:lnTo>
                    <a:moveTo>
                      <a:pt x="42" y="218"/>
                    </a:moveTo>
                    <a:lnTo>
                      <a:pt x="48" y="217"/>
                    </a:lnTo>
                    <a:moveTo>
                      <a:pt x="54" y="217"/>
                    </a:moveTo>
                    <a:lnTo>
                      <a:pt x="60" y="216"/>
                    </a:lnTo>
                    <a:lnTo>
                      <a:pt x="60" y="216"/>
                    </a:lnTo>
                    <a:moveTo>
                      <a:pt x="63" y="210"/>
                    </a:moveTo>
                    <a:lnTo>
                      <a:pt x="66" y="204"/>
                    </a:lnTo>
                    <a:moveTo>
                      <a:pt x="69" y="198"/>
                    </a:moveTo>
                    <a:lnTo>
                      <a:pt x="71" y="192"/>
                    </a:lnTo>
                    <a:moveTo>
                      <a:pt x="74" y="186"/>
                    </a:moveTo>
                    <a:lnTo>
                      <a:pt x="77" y="180"/>
                    </a:lnTo>
                    <a:moveTo>
                      <a:pt x="80" y="174"/>
                    </a:moveTo>
                    <a:lnTo>
                      <a:pt x="83" y="168"/>
                    </a:lnTo>
                    <a:moveTo>
                      <a:pt x="86" y="162"/>
                    </a:moveTo>
                    <a:lnTo>
                      <a:pt x="89" y="156"/>
                    </a:lnTo>
                    <a:moveTo>
                      <a:pt x="92" y="150"/>
                    </a:moveTo>
                    <a:lnTo>
                      <a:pt x="94" y="145"/>
                    </a:lnTo>
                    <a:lnTo>
                      <a:pt x="94" y="145"/>
                    </a:lnTo>
                    <a:moveTo>
                      <a:pt x="96" y="139"/>
                    </a:moveTo>
                    <a:lnTo>
                      <a:pt x="97" y="133"/>
                    </a:lnTo>
                    <a:moveTo>
                      <a:pt x="99" y="127"/>
                    </a:moveTo>
                    <a:lnTo>
                      <a:pt x="101" y="121"/>
                    </a:lnTo>
                    <a:moveTo>
                      <a:pt x="102" y="115"/>
                    </a:moveTo>
                    <a:lnTo>
                      <a:pt x="104" y="109"/>
                    </a:lnTo>
                    <a:moveTo>
                      <a:pt x="106" y="103"/>
                    </a:moveTo>
                    <a:lnTo>
                      <a:pt x="107" y="97"/>
                    </a:lnTo>
                    <a:moveTo>
                      <a:pt x="109" y="91"/>
                    </a:moveTo>
                    <a:lnTo>
                      <a:pt x="111" y="85"/>
                    </a:lnTo>
                    <a:moveTo>
                      <a:pt x="112" y="79"/>
                    </a:moveTo>
                    <a:lnTo>
                      <a:pt x="114" y="73"/>
                    </a:lnTo>
                    <a:moveTo>
                      <a:pt x="116" y="67"/>
                    </a:moveTo>
                    <a:lnTo>
                      <a:pt x="117" y="61"/>
                    </a:lnTo>
                    <a:moveTo>
                      <a:pt x="119" y="55"/>
                    </a:moveTo>
                    <a:lnTo>
                      <a:pt x="121" y="49"/>
                    </a:lnTo>
                    <a:moveTo>
                      <a:pt x="122" y="43"/>
                    </a:moveTo>
                    <a:lnTo>
                      <a:pt x="124" y="37"/>
                    </a:lnTo>
                    <a:moveTo>
                      <a:pt x="126" y="31"/>
                    </a:moveTo>
                    <a:lnTo>
                      <a:pt x="127" y="26"/>
                    </a:lnTo>
                    <a:lnTo>
                      <a:pt x="127" y="26"/>
                    </a:lnTo>
                    <a:moveTo>
                      <a:pt x="133" y="23"/>
                    </a:moveTo>
                    <a:lnTo>
                      <a:pt x="139" y="19"/>
                    </a:lnTo>
                    <a:moveTo>
                      <a:pt x="145" y="16"/>
                    </a:moveTo>
                    <a:lnTo>
                      <a:pt x="151" y="13"/>
                    </a:lnTo>
                    <a:moveTo>
                      <a:pt x="157" y="10"/>
                    </a:moveTo>
                    <a:lnTo>
                      <a:pt x="160" y="8"/>
                    </a:lnTo>
                    <a:lnTo>
                      <a:pt x="163" y="7"/>
                    </a:lnTo>
                    <a:moveTo>
                      <a:pt x="169" y="6"/>
                    </a:moveTo>
                    <a:lnTo>
                      <a:pt x="175" y="5"/>
                    </a:lnTo>
                    <a:moveTo>
                      <a:pt x="181" y="4"/>
                    </a:moveTo>
                    <a:lnTo>
                      <a:pt x="187" y="2"/>
                    </a:lnTo>
                    <a:moveTo>
                      <a:pt x="193" y="1"/>
                    </a:moveTo>
                    <a:lnTo>
                      <a:pt x="194" y="1"/>
                    </a:lnTo>
                    <a:lnTo>
                      <a:pt x="199" y="1"/>
                    </a:lnTo>
                    <a:moveTo>
                      <a:pt x="205" y="1"/>
                    </a:moveTo>
                    <a:lnTo>
                      <a:pt x="211" y="0"/>
                    </a:lnTo>
                    <a:moveTo>
                      <a:pt x="217" y="0"/>
                    </a:moveTo>
                    <a:lnTo>
                      <a:pt x="223" y="0"/>
                    </a:lnTo>
                  </a:path>
                </a:pathLst>
              </a:cu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0">
                <a:extLst>
                  <a:ext uri="{FF2B5EF4-FFF2-40B4-BE49-F238E27FC236}">
                    <a16:creationId xmlns:a16="http://schemas.microsoft.com/office/drawing/2014/main" id="{8F826453-1283-AFC0-B6A1-4BB5A66E6A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67" y="5562"/>
                <a:ext cx="1662" cy="1567"/>
              </a:xfrm>
              <a:custGeom>
                <a:avLst/>
                <a:gdLst>
                  <a:gd name="T0" fmla="*/ 0 w 227"/>
                  <a:gd name="T1" fmla="*/ 214 h 214"/>
                  <a:gd name="T2" fmla="*/ 6 w 227"/>
                  <a:gd name="T3" fmla="*/ 213 h 214"/>
                  <a:gd name="T4" fmla="*/ 12 w 227"/>
                  <a:gd name="T5" fmla="*/ 213 h 214"/>
                  <a:gd name="T6" fmla="*/ 18 w 227"/>
                  <a:gd name="T7" fmla="*/ 213 h 214"/>
                  <a:gd name="T8" fmla="*/ 24 w 227"/>
                  <a:gd name="T9" fmla="*/ 212 h 214"/>
                  <a:gd name="T10" fmla="*/ 30 w 227"/>
                  <a:gd name="T11" fmla="*/ 212 h 214"/>
                  <a:gd name="T12" fmla="*/ 36 w 227"/>
                  <a:gd name="T13" fmla="*/ 212 h 214"/>
                  <a:gd name="T14" fmla="*/ 42 w 227"/>
                  <a:gd name="T15" fmla="*/ 212 h 214"/>
                  <a:gd name="T16" fmla="*/ 48 w 227"/>
                  <a:gd name="T17" fmla="*/ 211 h 214"/>
                  <a:gd name="T18" fmla="*/ 54 w 227"/>
                  <a:gd name="T19" fmla="*/ 211 h 214"/>
                  <a:gd name="T20" fmla="*/ 60 w 227"/>
                  <a:gd name="T21" fmla="*/ 211 h 214"/>
                  <a:gd name="T22" fmla="*/ 60 w 227"/>
                  <a:gd name="T23" fmla="*/ 211 h 214"/>
                  <a:gd name="T24" fmla="*/ 64 w 227"/>
                  <a:gd name="T25" fmla="*/ 205 h 214"/>
                  <a:gd name="T26" fmla="*/ 67 w 227"/>
                  <a:gd name="T27" fmla="*/ 199 h 214"/>
                  <a:gd name="T28" fmla="*/ 71 w 227"/>
                  <a:gd name="T29" fmla="*/ 193 h 214"/>
                  <a:gd name="T30" fmla="*/ 74 w 227"/>
                  <a:gd name="T31" fmla="*/ 187 h 214"/>
                  <a:gd name="T32" fmla="*/ 78 w 227"/>
                  <a:gd name="T33" fmla="*/ 181 h 214"/>
                  <a:gd name="T34" fmla="*/ 81 w 227"/>
                  <a:gd name="T35" fmla="*/ 175 h 214"/>
                  <a:gd name="T36" fmla="*/ 85 w 227"/>
                  <a:gd name="T37" fmla="*/ 169 h 214"/>
                  <a:gd name="T38" fmla="*/ 88 w 227"/>
                  <a:gd name="T39" fmla="*/ 163 h 214"/>
                  <a:gd name="T40" fmla="*/ 92 w 227"/>
                  <a:gd name="T41" fmla="*/ 157 h 214"/>
                  <a:gd name="T42" fmla="*/ 94 w 227"/>
                  <a:gd name="T43" fmla="*/ 153 h 214"/>
                  <a:gd name="T44" fmla="*/ 95 w 227"/>
                  <a:gd name="T45" fmla="*/ 151 h 214"/>
                  <a:gd name="T46" fmla="*/ 96 w 227"/>
                  <a:gd name="T47" fmla="*/ 145 h 214"/>
                  <a:gd name="T48" fmla="*/ 98 w 227"/>
                  <a:gd name="T49" fmla="*/ 139 h 214"/>
                  <a:gd name="T50" fmla="*/ 100 w 227"/>
                  <a:gd name="T51" fmla="*/ 133 h 214"/>
                  <a:gd name="T52" fmla="*/ 102 w 227"/>
                  <a:gd name="T53" fmla="*/ 127 h 214"/>
                  <a:gd name="T54" fmla="*/ 103 w 227"/>
                  <a:gd name="T55" fmla="*/ 121 h 214"/>
                  <a:gd name="T56" fmla="*/ 105 w 227"/>
                  <a:gd name="T57" fmla="*/ 115 h 214"/>
                  <a:gd name="T58" fmla="*/ 107 w 227"/>
                  <a:gd name="T59" fmla="*/ 109 h 214"/>
                  <a:gd name="T60" fmla="*/ 109 w 227"/>
                  <a:gd name="T61" fmla="*/ 103 h 214"/>
                  <a:gd name="T62" fmla="*/ 110 w 227"/>
                  <a:gd name="T63" fmla="*/ 97 h 214"/>
                  <a:gd name="T64" fmla="*/ 112 w 227"/>
                  <a:gd name="T65" fmla="*/ 91 h 214"/>
                  <a:gd name="T66" fmla="*/ 114 w 227"/>
                  <a:gd name="T67" fmla="*/ 85 h 214"/>
                  <a:gd name="T68" fmla="*/ 116 w 227"/>
                  <a:gd name="T69" fmla="*/ 79 h 214"/>
                  <a:gd name="T70" fmla="*/ 118 w 227"/>
                  <a:gd name="T71" fmla="*/ 73 h 214"/>
                  <a:gd name="T72" fmla="*/ 119 w 227"/>
                  <a:gd name="T73" fmla="*/ 67 h 214"/>
                  <a:gd name="T74" fmla="*/ 121 w 227"/>
                  <a:gd name="T75" fmla="*/ 61 h 214"/>
                  <a:gd name="T76" fmla="*/ 123 w 227"/>
                  <a:gd name="T77" fmla="*/ 55 h 214"/>
                  <a:gd name="T78" fmla="*/ 125 w 227"/>
                  <a:gd name="T79" fmla="*/ 49 h 214"/>
                  <a:gd name="T80" fmla="*/ 126 w 227"/>
                  <a:gd name="T81" fmla="*/ 43 h 214"/>
                  <a:gd name="T82" fmla="*/ 130 w 227"/>
                  <a:gd name="T83" fmla="*/ 38 h 214"/>
                  <a:gd name="T84" fmla="*/ 135 w 227"/>
                  <a:gd name="T85" fmla="*/ 33 h 214"/>
                  <a:gd name="T86" fmla="*/ 140 w 227"/>
                  <a:gd name="T87" fmla="*/ 28 h 214"/>
                  <a:gd name="T88" fmla="*/ 144 w 227"/>
                  <a:gd name="T89" fmla="*/ 23 h 214"/>
                  <a:gd name="T90" fmla="*/ 149 w 227"/>
                  <a:gd name="T91" fmla="*/ 18 h 214"/>
                  <a:gd name="T92" fmla="*/ 154 w 227"/>
                  <a:gd name="T93" fmla="*/ 13 h 214"/>
                  <a:gd name="T94" fmla="*/ 159 w 227"/>
                  <a:gd name="T95" fmla="*/ 8 h 214"/>
                  <a:gd name="T96" fmla="*/ 160 w 227"/>
                  <a:gd name="T97" fmla="*/ 7 h 214"/>
                  <a:gd name="T98" fmla="*/ 165 w 227"/>
                  <a:gd name="T99" fmla="*/ 6 h 214"/>
                  <a:gd name="T100" fmla="*/ 171 w 227"/>
                  <a:gd name="T101" fmla="*/ 5 h 214"/>
                  <a:gd name="T102" fmla="*/ 177 w 227"/>
                  <a:gd name="T103" fmla="*/ 4 h 214"/>
                  <a:gd name="T104" fmla="*/ 183 w 227"/>
                  <a:gd name="T105" fmla="*/ 2 h 214"/>
                  <a:gd name="T106" fmla="*/ 189 w 227"/>
                  <a:gd name="T107" fmla="*/ 1 h 214"/>
                  <a:gd name="T108" fmla="*/ 194 w 227"/>
                  <a:gd name="T109" fmla="*/ 0 h 214"/>
                  <a:gd name="T110" fmla="*/ 200 w 227"/>
                  <a:gd name="T111" fmla="*/ 0 h 214"/>
                  <a:gd name="T112" fmla="*/ 206 w 227"/>
                  <a:gd name="T113" fmla="*/ 0 h 214"/>
                  <a:gd name="T114" fmla="*/ 212 w 227"/>
                  <a:gd name="T115" fmla="*/ 1 h 214"/>
                  <a:gd name="T116" fmla="*/ 218 w 227"/>
                  <a:gd name="T117" fmla="*/ 1 h 214"/>
                  <a:gd name="T118" fmla="*/ 224 w 227"/>
                  <a:gd name="T119" fmla="*/ 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7" h="214">
                    <a:moveTo>
                      <a:pt x="6" y="213"/>
                    </a:moveTo>
                    <a:lnTo>
                      <a:pt x="12" y="213"/>
                    </a:lnTo>
                    <a:moveTo>
                      <a:pt x="18" y="213"/>
                    </a:moveTo>
                    <a:lnTo>
                      <a:pt x="24" y="212"/>
                    </a:lnTo>
                    <a:moveTo>
                      <a:pt x="30" y="212"/>
                    </a:moveTo>
                    <a:lnTo>
                      <a:pt x="36" y="212"/>
                    </a:lnTo>
                    <a:moveTo>
                      <a:pt x="42" y="212"/>
                    </a:moveTo>
                    <a:lnTo>
                      <a:pt x="48" y="211"/>
                    </a:lnTo>
                    <a:moveTo>
                      <a:pt x="54" y="211"/>
                    </a:moveTo>
                    <a:lnTo>
                      <a:pt x="60" y="211"/>
                    </a:lnTo>
                    <a:lnTo>
                      <a:pt x="60" y="211"/>
                    </a:lnTo>
                    <a:moveTo>
                      <a:pt x="64" y="205"/>
                    </a:moveTo>
                    <a:lnTo>
                      <a:pt x="67" y="199"/>
                    </a:lnTo>
                    <a:moveTo>
                      <a:pt x="71" y="193"/>
                    </a:moveTo>
                    <a:lnTo>
                      <a:pt x="74" y="187"/>
                    </a:lnTo>
                    <a:moveTo>
                      <a:pt x="78" y="181"/>
                    </a:moveTo>
                    <a:lnTo>
                      <a:pt x="81" y="175"/>
                    </a:lnTo>
                    <a:moveTo>
                      <a:pt x="85" y="169"/>
                    </a:moveTo>
                    <a:lnTo>
                      <a:pt x="88" y="163"/>
                    </a:lnTo>
                    <a:moveTo>
                      <a:pt x="92" y="157"/>
                    </a:moveTo>
                    <a:lnTo>
                      <a:pt x="94" y="153"/>
                    </a:lnTo>
                    <a:lnTo>
                      <a:pt x="95" y="151"/>
                    </a:lnTo>
                    <a:moveTo>
                      <a:pt x="96" y="145"/>
                    </a:moveTo>
                    <a:lnTo>
                      <a:pt x="98" y="139"/>
                    </a:lnTo>
                    <a:moveTo>
                      <a:pt x="100" y="133"/>
                    </a:moveTo>
                    <a:lnTo>
                      <a:pt x="102" y="127"/>
                    </a:lnTo>
                    <a:moveTo>
                      <a:pt x="103" y="121"/>
                    </a:moveTo>
                    <a:lnTo>
                      <a:pt x="105" y="115"/>
                    </a:lnTo>
                    <a:moveTo>
                      <a:pt x="107" y="109"/>
                    </a:moveTo>
                    <a:lnTo>
                      <a:pt x="109" y="103"/>
                    </a:lnTo>
                    <a:moveTo>
                      <a:pt x="110" y="97"/>
                    </a:moveTo>
                    <a:lnTo>
                      <a:pt x="112" y="91"/>
                    </a:lnTo>
                    <a:moveTo>
                      <a:pt x="114" y="85"/>
                    </a:moveTo>
                    <a:lnTo>
                      <a:pt x="116" y="79"/>
                    </a:lnTo>
                    <a:moveTo>
                      <a:pt x="118" y="73"/>
                    </a:moveTo>
                    <a:lnTo>
                      <a:pt x="119" y="67"/>
                    </a:lnTo>
                    <a:moveTo>
                      <a:pt x="121" y="61"/>
                    </a:moveTo>
                    <a:lnTo>
                      <a:pt x="123" y="55"/>
                    </a:lnTo>
                    <a:moveTo>
                      <a:pt x="125" y="49"/>
                    </a:moveTo>
                    <a:lnTo>
                      <a:pt x="126" y="43"/>
                    </a:lnTo>
                    <a:moveTo>
                      <a:pt x="130" y="38"/>
                    </a:moveTo>
                    <a:lnTo>
                      <a:pt x="135" y="33"/>
                    </a:lnTo>
                    <a:moveTo>
                      <a:pt x="140" y="28"/>
                    </a:moveTo>
                    <a:lnTo>
                      <a:pt x="144" y="23"/>
                    </a:lnTo>
                    <a:moveTo>
                      <a:pt x="149" y="18"/>
                    </a:moveTo>
                    <a:lnTo>
                      <a:pt x="154" y="13"/>
                    </a:lnTo>
                    <a:moveTo>
                      <a:pt x="159" y="8"/>
                    </a:moveTo>
                    <a:lnTo>
                      <a:pt x="160" y="7"/>
                    </a:lnTo>
                    <a:lnTo>
                      <a:pt x="165" y="6"/>
                    </a:lnTo>
                    <a:moveTo>
                      <a:pt x="171" y="5"/>
                    </a:moveTo>
                    <a:lnTo>
                      <a:pt x="177" y="4"/>
                    </a:lnTo>
                    <a:moveTo>
                      <a:pt x="183" y="2"/>
                    </a:moveTo>
                    <a:lnTo>
                      <a:pt x="189" y="1"/>
                    </a:lnTo>
                    <a:moveTo>
                      <a:pt x="194" y="0"/>
                    </a:moveTo>
                    <a:lnTo>
                      <a:pt x="200" y="0"/>
                    </a:lnTo>
                    <a:moveTo>
                      <a:pt x="206" y="0"/>
                    </a:moveTo>
                    <a:lnTo>
                      <a:pt x="212" y="1"/>
                    </a:lnTo>
                    <a:moveTo>
                      <a:pt x="218" y="1"/>
                    </a:moveTo>
                    <a:lnTo>
                      <a:pt x="224" y="1"/>
                    </a:lnTo>
                  </a:path>
                </a:pathLst>
              </a:cu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91">
                <a:extLst>
                  <a:ext uri="{FF2B5EF4-FFF2-40B4-BE49-F238E27FC236}">
                    <a16:creationId xmlns:a16="http://schemas.microsoft.com/office/drawing/2014/main" id="{A64C2035-D12B-C8E9-A629-2B8FCCE0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460"/>
                <a:ext cx="1999" cy="1771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92">
                <a:extLst>
                  <a:ext uri="{FF2B5EF4-FFF2-40B4-BE49-F238E27FC236}">
                    <a16:creationId xmlns:a16="http://schemas.microsoft.com/office/drawing/2014/main" id="{12140772-F51D-9F90-E43E-4941AF8B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93">
                <a:extLst>
                  <a:ext uri="{FF2B5EF4-FFF2-40B4-BE49-F238E27FC236}">
                    <a16:creationId xmlns:a16="http://schemas.microsoft.com/office/drawing/2014/main" id="{4B45EE8E-3B03-DA49-6830-BF6F73CEA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94">
                <a:extLst>
                  <a:ext uri="{FF2B5EF4-FFF2-40B4-BE49-F238E27FC236}">
                    <a16:creationId xmlns:a16="http://schemas.microsoft.com/office/drawing/2014/main" id="{73E09B54-C2D7-BE87-6B0C-FD8EFEECA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Rectangle 95">
                <a:extLst>
                  <a:ext uri="{FF2B5EF4-FFF2-40B4-BE49-F238E27FC236}">
                    <a16:creationId xmlns:a16="http://schemas.microsoft.com/office/drawing/2014/main" id="{6183697A-9F2C-3085-1A7E-0E3C25263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96">
                <a:extLst>
                  <a:ext uri="{FF2B5EF4-FFF2-40B4-BE49-F238E27FC236}">
                    <a16:creationId xmlns:a16="http://schemas.microsoft.com/office/drawing/2014/main" id="{C51F6525-1284-748E-13FC-617EE62B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97">
                <a:extLst>
                  <a:ext uri="{FF2B5EF4-FFF2-40B4-BE49-F238E27FC236}">
                    <a16:creationId xmlns:a16="http://schemas.microsoft.com/office/drawing/2014/main" id="{917868BE-04B9-FE49-BD11-C52A0BE14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5335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98">
                <a:extLst>
                  <a:ext uri="{FF2B5EF4-FFF2-40B4-BE49-F238E27FC236}">
                    <a16:creationId xmlns:a16="http://schemas.microsoft.com/office/drawing/2014/main" id="{3C96E73E-7D66-B3ED-1008-A37DF02D8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99">
                <a:extLst>
                  <a:ext uri="{FF2B5EF4-FFF2-40B4-BE49-F238E27FC236}">
                    <a16:creationId xmlns:a16="http://schemas.microsoft.com/office/drawing/2014/main" id="{A891EFA3-C570-F7EB-9622-EC40D1520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108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00">
                <a:extLst>
                  <a:ext uri="{FF2B5EF4-FFF2-40B4-BE49-F238E27FC236}">
                    <a16:creationId xmlns:a16="http://schemas.microsoft.com/office/drawing/2014/main" id="{2052755F-A4EE-6742-6620-366A8BD11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5159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01">
                <a:extLst>
                  <a:ext uri="{FF2B5EF4-FFF2-40B4-BE49-F238E27FC236}">
                    <a16:creationId xmlns:a16="http://schemas.microsoft.com/office/drawing/2014/main" id="{AE338A95-ECCC-772D-0E09-0993B7C5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102">
                <a:extLst>
                  <a:ext uri="{FF2B5EF4-FFF2-40B4-BE49-F238E27FC236}">
                    <a16:creationId xmlns:a16="http://schemas.microsoft.com/office/drawing/2014/main" id="{1E91FDD4-CCD9-6D0B-30E7-1D6DA682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5284"/>
                <a:ext cx="1999" cy="176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03">
                <a:extLst>
                  <a:ext uri="{FF2B5EF4-FFF2-40B4-BE49-F238E27FC236}">
                    <a16:creationId xmlns:a16="http://schemas.microsoft.com/office/drawing/2014/main" id="{F174F88C-585F-93DD-F14F-49FA8768F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5335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104">
                <a:extLst>
                  <a:ext uri="{FF2B5EF4-FFF2-40B4-BE49-F238E27FC236}">
                    <a16:creationId xmlns:a16="http://schemas.microsoft.com/office/drawing/2014/main" id="{424E76B5-389D-E156-8484-A4DC3E17B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05">
                <a:extLst>
                  <a:ext uri="{FF2B5EF4-FFF2-40B4-BE49-F238E27FC236}">
                    <a16:creationId xmlns:a16="http://schemas.microsoft.com/office/drawing/2014/main" id="{3581F765-7287-3E59-BDA5-A31D1284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106">
                <a:extLst>
                  <a:ext uri="{FF2B5EF4-FFF2-40B4-BE49-F238E27FC236}">
                    <a16:creationId xmlns:a16="http://schemas.microsoft.com/office/drawing/2014/main" id="{DCADA9A4-8438-25C4-A737-FB1119B7D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Rectangle 107">
                <a:extLst>
                  <a:ext uri="{FF2B5EF4-FFF2-40B4-BE49-F238E27FC236}">
                    <a16:creationId xmlns:a16="http://schemas.microsoft.com/office/drawing/2014/main" id="{8DFD1881-A22D-28A4-1E71-B22097A7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108">
                <a:extLst>
                  <a:ext uri="{FF2B5EF4-FFF2-40B4-BE49-F238E27FC236}">
                    <a16:creationId xmlns:a16="http://schemas.microsoft.com/office/drawing/2014/main" id="{49E52398-0090-5AD5-6523-4C8DC9774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09">
                <a:extLst>
                  <a:ext uri="{FF2B5EF4-FFF2-40B4-BE49-F238E27FC236}">
                    <a16:creationId xmlns:a16="http://schemas.microsoft.com/office/drawing/2014/main" id="{E08FE743-AB47-F67A-B644-DB025944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3160"/>
                <a:ext cx="33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110">
                <a:extLst>
                  <a:ext uri="{FF2B5EF4-FFF2-40B4-BE49-F238E27FC236}">
                    <a16:creationId xmlns:a16="http://schemas.microsoft.com/office/drawing/2014/main" id="{279E2B35-2513-EFA7-B779-3A1CBCA44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11">
                <a:extLst>
                  <a:ext uri="{FF2B5EF4-FFF2-40B4-BE49-F238E27FC236}">
                    <a16:creationId xmlns:a16="http://schemas.microsoft.com/office/drawing/2014/main" id="{5C92423D-53E6-A033-CCDF-2D91E8CB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2941"/>
                <a:ext cx="1999" cy="169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12">
                <a:extLst>
                  <a:ext uri="{FF2B5EF4-FFF2-40B4-BE49-F238E27FC236}">
                    <a16:creationId xmlns:a16="http://schemas.microsoft.com/office/drawing/2014/main" id="{074233A1-2C0B-A668-1818-C3D1FBC38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2992"/>
                <a:ext cx="44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113">
                <a:extLst>
                  <a:ext uri="{FF2B5EF4-FFF2-40B4-BE49-F238E27FC236}">
                    <a16:creationId xmlns:a16="http://schemas.microsoft.com/office/drawing/2014/main" id="{D63CC62F-D41D-7031-777D-453B8508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14">
                <a:extLst>
                  <a:ext uri="{FF2B5EF4-FFF2-40B4-BE49-F238E27FC236}">
                    <a16:creationId xmlns:a16="http://schemas.microsoft.com/office/drawing/2014/main" id="{A7486DC6-16EC-4420-DB17-63712759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110"/>
                <a:ext cx="1999" cy="175"/>
              </a:xfrm>
              <a:prstGeom prst="rect">
                <a:avLst/>
              </a:prstGeom>
              <a:noFill/>
              <a:ln w="11113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15">
                <a:extLst>
                  <a:ext uri="{FF2B5EF4-FFF2-40B4-BE49-F238E27FC236}">
                    <a16:creationId xmlns:a16="http://schemas.microsoft.com/office/drawing/2014/main" id="{60B0D858-F3D2-4F6E-32F5-33680BC9B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" y="3160"/>
                <a:ext cx="41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Line 116">
                <a:extLst>
                  <a:ext uri="{FF2B5EF4-FFF2-40B4-BE49-F238E27FC236}">
                    <a16:creationId xmlns:a16="http://schemas.microsoft.com/office/drawing/2014/main" id="{D5DA97F9-764F-CC44-D331-9E816CECB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17">
                <a:extLst>
                  <a:ext uri="{FF2B5EF4-FFF2-40B4-BE49-F238E27FC236}">
                    <a16:creationId xmlns:a16="http://schemas.microsoft.com/office/drawing/2014/main" id="{16E41551-8763-FB18-134D-1EA146728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118">
                <a:extLst>
                  <a:ext uri="{FF2B5EF4-FFF2-40B4-BE49-F238E27FC236}">
                    <a16:creationId xmlns:a16="http://schemas.microsoft.com/office/drawing/2014/main" id="{B87DA6FA-CF2B-91A8-0FDD-8D15E53E0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119">
                <a:extLst>
                  <a:ext uri="{FF2B5EF4-FFF2-40B4-BE49-F238E27FC236}">
                    <a16:creationId xmlns:a16="http://schemas.microsoft.com/office/drawing/2014/main" id="{002E310A-4F02-C64B-121A-35A79676A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120">
                <a:extLst>
                  <a:ext uri="{FF2B5EF4-FFF2-40B4-BE49-F238E27FC236}">
                    <a16:creationId xmlns:a16="http://schemas.microsoft.com/office/drawing/2014/main" id="{F97E3CA3-F847-5D02-5E07-5A10C5148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3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121">
                <a:extLst>
                  <a:ext uri="{FF2B5EF4-FFF2-40B4-BE49-F238E27FC236}">
                    <a16:creationId xmlns:a16="http://schemas.microsoft.com/office/drawing/2014/main" id="{D4CAEF0F-9B90-FF93-91ED-E9667F497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122">
                <a:extLst>
                  <a:ext uri="{FF2B5EF4-FFF2-40B4-BE49-F238E27FC236}">
                    <a16:creationId xmlns:a16="http://schemas.microsoft.com/office/drawing/2014/main" id="{E0EE1991-9BB1-7D3F-E47E-B3128E8FE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30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123">
                <a:extLst>
                  <a:ext uri="{FF2B5EF4-FFF2-40B4-BE49-F238E27FC236}">
                    <a16:creationId xmlns:a16="http://schemas.microsoft.com/office/drawing/2014/main" id="{BB5C29BA-BD0F-BEC8-9D97-71E4AA930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1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4">
                <a:extLst>
                  <a:ext uri="{FF2B5EF4-FFF2-40B4-BE49-F238E27FC236}">
                    <a16:creationId xmlns:a16="http://schemas.microsoft.com/office/drawing/2014/main" id="{ED2AD607-9EB3-DCC3-7EA0-B846167BE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9" name="Rectangle 125">
                <a:extLst>
                  <a:ext uri="{FF2B5EF4-FFF2-40B4-BE49-F238E27FC236}">
                    <a16:creationId xmlns:a16="http://schemas.microsoft.com/office/drawing/2014/main" id="{79C46052-7199-A3B6-2E19-6FF05550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0" name="Rectangle 126">
                <a:extLst>
                  <a:ext uri="{FF2B5EF4-FFF2-40B4-BE49-F238E27FC236}">
                    <a16:creationId xmlns:a16="http://schemas.microsoft.com/office/drawing/2014/main" id="{6B7C38E3-9358-F13D-13B1-B2120044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1" name="Rectangle 127">
                <a:extLst>
                  <a:ext uri="{FF2B5EF4-FFF2-40B4-BE49-F238E27FC236}">
                    <a16:creationId xmlns:a16="http://schemas.microsoft.com/office/drawing/2014/main" id="{1490E690-64BB-D5E5-2521-DB5E90F52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2" name="Rectangle 128">
                <a:extLst>
                  <a:ext uri="{FF2B5EF4-FFF2-40B4-BE49-F238E27FC236}">
                    <a16:creationId xmlns:a16="http://schemas.microsoft.com/office/drawing/2014/main" id="{326E5615-7811-7071-9A68-09528632C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5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3" name="Rectangle 129">
                <a:extLst>
                  <a:ext uri="{FF2B5EF4-FFF2-40B4-BE49-F238E27FC236}">
                    <a16:creationId xmlns:a16="http://schemas.microsoft.com/office/drawing/2014/main" id="{29CDF177-503F-5D2C-D05E-D2909AEAB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4" name="Rectangle 130">
                <a:extLst>
                  <a:ext uri="{FF2B5EF4-FFF2-40B4-BE49-F238E27FC236}">
                    <a16:creationId xmlns:a16="http://schemas.microsoft.com/office/drawing/2014/main" id="{8514A6B2-2488-D39E-9129-8C4617BD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5" name="Rectangle 131">
                <a:extLst>
                  <a:ext uri="{FF2B5EF4-FFF2-40B4-BE49-F238E27FC236}">
                    <a16:creationId xmlns:a16="http://schemas.microsoft.com/office/drawing/2014/main" id="{3DE34921-8B16-66DA-4222-FE751CA6E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5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6" name="Line 132">
                <a:extLst>
                  <a:ext uri="{FF2B5EF4-FFF2-40B4-BE49-F238E27FC236}">
                    <a16:creationId xmlns:a16="http://schemas.microsoft.com/office/drawing/2014/main" id="{E0FE5B0C-7718-0AD0-E81D-5E45EF644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3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33">
                <a:extLst>
                  <a:ext uri="{FF2B5EF4-FFF2-40B4-BE49-F238E27FC236}">
                    <a16:creationId xmlns:a16="http://schemas.microsoft.com/office/drawing/2014/main" id="{ADAA8FC0-50A1-7A84-EFC3-3A2EE9E3D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34">
                <a:extLst>
                  <a:ext uri="{FF2B5EF4-FFF2-40B4-BE49-F238E27FC236}">
                    <a16:creationId xmlns:a16="http://schemas.microsoft.com/office/drawing/2014/main" id="{15E001E5-566D-F9F0-604E-F56CF57B4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06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35">
                <a:extLst>
                  <a:ext uri="{FF2B5EF4-FFF2-40B4-BE49-F238E27FC236}">
                    <a16:creationId xmlns:a16="http://schemas.microsoft.com/office/drawing/2014/main" id="{A91CA843-66E7-91E1-AD39-4574F1365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55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36">
                <a:extLst>
                  <a:ext uri="{FF2B5EF4-FFF2-40B4-BE49-F238E27FC236}">
                    <a16:creationId xmlns:a16="http://schemas.microsoft.com/office/drawing/2014/main" id="{CA62F169-4CD6-3729-FB5C-F1AE2F5A8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9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37">
                <a:extLst>
                  <a:ext uri="{FF2B5EF4-FFF2-40B4-BE49-F238E27FC236}">
                    <a16:creationId xmlns:a16="http://schemas.microsoft.com/office/drawing/2014/main" id="{96FFA317-880D-D3D9-219D-DF7808A96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8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38">
                <a:extLst>
                  <a:ext uri="{FF2B5EF4-FFF2-40B4-BE49-F238E27FC236}">
                    <a16:creationId xmlns:a16="http://schemas.microsoft.com/office/drawing/2014/main" id="{DE6B32BB-6E57-CB33-4D9A-FF7FE217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7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39">
                <a:extLst>
                  <a:ext uri="{FF2B5EF4-FFF2-40B4-BE49-F238E27FC236}">
                    <a16:creationId xmlns:a16="http://schemas.microsoft.com/office/drawing/2014/main" id="{C05EF03A-4F42-2A4D-A6AD-7EA742426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9" y="7231"/>
                <a:ext cx="0" cy="22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40">
                <a:extLst>
                  <a:ext uri="{FF2B5EF4-FFF2-40B4-BE49-F238E27FC236}">
                    <a16:creationId xmlns:a16="http://schemas.microsoft.com/office/drawing/2014/main" id="{74B536D5-E6E2-9F1B-7162-F06D4C8AC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9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Rectangle 141">
                <a:extLst>
                  <a:ext uri="{FF2B5EF4-FFF2-40B4-BE49-F238E27FC236}">
                    <a16:creationId xmlns:a16="http://schemas.microsoft.com/office/drawing/2014/main" id="{69AC6FB4-B5AA-C463-DF5B-46E85E54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6" name="Rectangle 142">
                <a:extLst>
                  <a:ext uri="{FF2B5EF4-FFF2-40B4-BE49-F238E27FC236}">
                    <a16:creationId xmlns:a16="http://schemas.microsoft.com/office/drawing/2014/main" id="{C16DE3DF-5944-E84A-B0CD-DCFE50E72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2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7" name="Rectangle 143">
                <a:extLst>
                  <a:ext uri="{FF2B5EF4-FFF2-40B4-BE49-F238E27FC236}">
                    <a16:creationId xmlns:a16="http://schemas.microsoft.com/office/drawing/2014/main" id="{83EB3871-2AC1-3A45-C27F-E1B1870D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8" name="Rectangle 144">
                <a:extLst>
                  <a:ext uri="{FF2B5EF4-FFF2-40B4-BE49-F238E27FC236}">
                    <a16:creationId xmlns:a16="http://schemas.microsoft.com/office/drawing/2014/main" id="{75BF13D2-93E5-E34F-AB04-BEF2D123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9" name="Rectangle 145">
                <a:extLst>
                  <a:ext uri="{FF2B5EF4-FFF2-40B4-BE49-F238E27FC236}">
                    <a16:creationId xmlns:a16="http://schemas.microsoft.com/office/drawing/2014/main" id="{379C97A5-F60A-7115-34CA-DFC6C2B60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4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0" name="Rectangle 146">
                <a:extLst>
                  <a:ext uri="{FF2B5EF4-FFF2-40B4-BE49-F238E27FC236}">
                    <a16:creationId xmlns:a16="http://schemas.microsoft.com/office/drawing/2014/main" id="{2518D137-9D08-ACA3-47DE-033A6864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3" y="7275"/>
                <a:ext cx="88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" name="Rectangle 147">
                <a:extLst>
                  <a:ext uri="{FF2B5EF4-FFF2-40B4-BE49-F238E27FC236}">
                    <a16:creationId xmlns:a16="http://schemas.microsoft.com/office/drawing/2014/main" id="{7A9299EB-5058-A4CD-E463-22A6CEA85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3" y="7275"/>
                <a:ext cx="132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Rectangle 148">
                <a:extLst>
                  <a:ext uri="{FF2B5EF4-FFF2-40B4-BE49-F238E27FC236}">
                    <a16:creationId xmlns:a16="http://schemas.microsoft.com/office/drawing/2014/main" id="{712E0E28-419D-DD51-8918-4765373C5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94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" name="Rectangle 149">
                <a:extLst>
                  <a:ext uri="{FF2B5EF4-FFF2-40B4-BE49-F238E27FC236}">
                    <a16:creationId xmlns:a16="http://schemas.microsoft.com/office/drawing/2014/main" id="{405F839A-69A3-F394-D661-08C353C1A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53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Rectangle 150">
                <a:extLst>
                  <a:ext uri="{FF2B5EF4-FFF2-40B4-BE49-F238E27FC236}">
                    <a16:creationId xmlns:a16="http://schemas.microsoft.com/office/drawing/2014/main" id="{FCBA0291-7C00-5125-B825-33C2E2E90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4120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" name="Rectangle 151">
                <a:extLst>
                  <a:ext uri="{FF2B5EF4-FFF2-40B4-BE49-F238E27FC236}">
                    <a16:creationId xmlns:a16="http://schemas.microsoft.com/office/drawing/2014/main" id="{CD150A77-EC6E-5E68-069B-558CEFAE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70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" name="Rectangle 152">
                <a:extLst>
                  <a:ext uri="{FF2B5EF4-FFF2-40B4-BE49-F238E27FC236}">
                    <a16:creationId xmlns:a16="http://schemas.microsoft.com/office/drawing/2014/main" id="{827CDCEA-CC92-C20A-134A-9B2E99712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3292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" name="Line 153">
                <a:extLst>
                  <a:ext uri="{FF2B5EF4-FFF2-40B4-BE49-F238E27FC236}">
                    <a16:creationId xmlns:a16="http://schemas.microsoft.com/office/drawing/2014/main" id="{6C557E7B-A727-9438-34E0-A98DCB88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98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154">
                <a:extLst>
                  <a:ext uri="{FF2B5EF4-FFF2-40B4-BE49-F238E27FC236}">
                    <a16:creationId xmlns:a16="http://schemas.microsoft.com/office/drawing/2014/main" id="{901CE445-7183-A1CF-0432-55DF0DAC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57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55">
                <a:extLst>
                  <a:ext uri="{FF2B5EF4-FFF2-40B4-BE49-F238E27FC236}">
                    <a16:creationId xmlns:a16="http://schemas.microsoft.com/office/drawing/2014/main" id="{D7D6F02C-3293-7DB2-EB7C-EAEDC516C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4157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56">
                <a:extLst>
                  <a:ext uri="{FF2B5EF4-FFF2-40B4-BE49-F238E27FC236}">
                    <a16:creationId xmlns:a16="http://schemas.microsoft.com/office/drawing/2014/main" id="{22D346F4-BC26-BB88-CD15-ED9AFEC66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73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57">
                <a:extLst>
                  <a:ext uri="{FF2B5EF4-FFF2-40B4-BE49-F238E27FC236}">
                    <a16:creationId xmlns:a16="http://schemas.microsoft.com/office/drawing/2014/main" id="{B5CB1EA4-DE36-58F9-D4CB-45B6C8C5A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3329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58">
                <a:extLst>
                  <a:ext uri="{FF2B5EF4-FFF2-40B4-BE49-F238E27FC236}">
                    <a16:creationId xmlns:a16="http://schemas.microsoft.com/office/drawing/2014/main" id="{59305C3A-A24A-221C-8765-3C0CE7D6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7121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Rectangle 159">
                <a:extLst>
                  <a:ext uri="{FF2B5EF4-FFF2-40B4-BE49-F238E27FC236}">
                    <a16:creationId xmlns:a16="http://schemas.microsoft.com/office/drawing/2014/main" id="{16AC51AE-D04F-D24C-93AD-C00B6997B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70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" name="Rectangle 160">
                <a:extLst>
                  <a:ext uri="{FF2B5EF4-FFF2-40B4-BE49-F238E27FC236}">
                    <a16:creationId xmlns:a16="http://schemas.microsoft.com/office/drawing/2014/main" id="{0C69E3BB-7064-1289-44ED-F3590AF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6294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5" name="Rectangle 161">
                <a:extLst>
                  <a:ext uri="{FF2B5EF4-FFF2-40B4-BE49-F238E27FC236}">
                    <a16:creationId xmlns:a16="http://schemas.microsoft.com/office/drawing/2014/main" id="{6C6F442A-072E-A64D-0FD0-D0A4BDB6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87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6" name="Rectangle 162">
                <a:extLst>
                  <a:ext uri="{FF2B5EF4-FFF2-40B4-BE49-F238E27FC236}">
                    <a16:creationId xmlns:a16="http://schemas.microsoft.com/office/drawing/2014/main" id="{A1756F17-4FB9-77D1-E140-054BD6FC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3" y="5467"/>
                <a:ext cx="205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7" name="Line 163">
                <a:extLst>
                  <a:ext uri="{FF2B5EF4-FFF2-40B4-BE49-F238E27FC236}">
                    <a16:creationId xmlns:a16="http://schemas.microsoft.com/office/drawing/2014/main" id="{F0A54F64-E450-B241-2B79-9FC1D1699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7158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64">
                <a:extLst>
                  <a:ext uri="{FF2B5EF4-FFF2-40B4-BE49-F238E27FC236}">
                    <a16:creationId xmlns:a16="http://schemas.microsoft.com/office/drawing/2014/main" id="{E55AA40F-A180-6A1F-3D35-6D6625C2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74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165">
                <a:extLst>
                  <a:ext uri="{FF2B5EF4-FFF2-40B4-BE49-F238E27FC236}">
                    <a16:creationId xmlns:a16="http://schemas.microsoft.com/office/drawing/2014/main" id="{5699ADC9-4CCB-2CD1-5CBD-0E4D020B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6331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166">
                <a:extLst>
                  <a:ext uri="{FF2B5EF4-FFF2-40B4-BE49-F238E27FC236}">
                    <a16:creationId xmlns:a16="http://schemas.microsoft.com/office/drawing/2014/main" id="{B252ED0A-3949-6291-8C40-D4B6B4873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91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167">
                <a:extLst>
                  <a:ext uri="{FF2B5EF4-FFF2-40B4-BE49-F238E27FC236}">
                    <a16:creationId xmlns:a16="http://schemas.microsoft.com/office/drawing/2014/main" id="{C7F06338-B212-617C-2493-029E04F75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0" y="5504"/>
                <a:ext cx="29" cy="0"/>
              </a:xfrm>
              <a:prstGeom prst="line">
                <a:avLst/>
              </a:prstGeom>
              <a:noFill/>
              <a:ln w="11113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68">
                <a:extLst>
                  <a:ext uri="{FF2B5EF4-FFF2-40B4-BE49-F238E27FC236}">
                    <a16:creationId xmlns:a16="http://schemas.microsoft.com/office/drawing/2014/main" id="{D652DD18-5178-DC4E-F266-620612DE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0" y="7385"/>
                <a:ext cx="53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" name="Rectangle 169">
                <a:extLst>
                  <a:ext uri="{FF2B5EF4-FFF2-40B4-BE49-F238E27FC236}">
                    <a16:creationId xmlns:a16="http://schemas.microsoft.com/office/drawing/2014/main" id="{BEBFDC8B-0E35-95FC-19DD-5C8837B4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5329" y="5181"/>
                <a:ext cx="119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" name="Rectangle 171">
                <a:extLst>
                  <a:ext uri="{FF2B5EF4-FFF2-40B4-BE49-F238E27FC236}">
                    <a16:creationId xmlns:a16="http://schemas.microsoft.com/office/drawing/2014/main" id="{B7EEE1DD-EE01-1FC6-5508-C38E3DB38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7541"/>
                <a:ext cx="6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TalkerStatus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Rectangle 172">
                <a:extLst>
                  <a:ext uri="{FF2B5EF4-FFF2-40B4-BE49-F238E27FC236}">
                    <a16:creationId xmlns:a16="http://schemas.microsoft.com/office/drawing/2014/main" id="{D5E63BAC-8FEF-579E-9C7B-B9D80D88D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173">
                <a:extLst>
                  <a:ext uri="{FF2B5EF4-FFF2-40B4-BE49-F238E27FC236}">
                    <a16:creationId xmlns:a16="http://schemas.microsoft.com/office/drawing/2014/main" id="{0F976841-5BDE-CAD2-C9EA-C04744DA5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5" y="7593"/>
                <a:ext cx="132" cy="0"/>
              </a:xfrm>
              <a:prstGeom prst="line">
                <a:avLst/>
              </a:pr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74">
                <a:extLst>
                  <a:ext uri="{FF2B5EF4-FFF2-40B4-BE49-F238E27FC236}">
                    <a16:creationId xmlns:a16="http://schemas.microsoft.com/office/drawing/2014/main" id="{788208D1-5C34-F404-AFAD-07AEDB575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9" y="7512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75">
                <a:extLst>
                  <a:ext uri="{FF2B5EF4-FFF2-40B4-BE49-F238E27FC236}">
                    <a16:creationId xmlns:a16="http://schemas.microsoft.com/office/drawing/2014/main" id="{18B0CAAF-38A8-BCE6-B5C3-32DF4E3B48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8" y="7603"/>
                <a:ext cx="95" cy="0"/>
              </a:xfrm>
              <a:custGeom>
                <a:avLst/>
                <a:gdLst>
                  <a:gd name="T0" fmla="*/ 0 w 13"/>
                  <a:gd name="T1" fmla="*/ 6 w 13"/>
                  <a:gd name="T2" fmla="*/ 12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6" y="0"/>
                    </a:moveTo>
                    <a:lnTo>
                      <a:pt x="12" y="0"/>
                    </a:lnTo>
                  </a:path>
                </a:pathLst>
              </a:custGeom>
              <a:noFill/>
              <a:ln w="349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76">
                <a:extLst>
                  <a:ext uri="{FF2B5EF4-FFF2-40B4-BE49-F238E27FC236}">
                    <a16:creationId xmlns:a16="http://schemas.microsoft.com/office/drawing/2014/main" id="{FC8A8ECF-0722-2659-1FC2-0B06E217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" y="7556"/>
                <a:ext cx="33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Trained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Rectangle 177">
                <a:extLst>
                  <a:ext uri="{FF2B5EF4-FFF2-40B4-BE49-F238E27FC236}">
                    <a16:creationId xmlns:a16="http://schemas.microsoft.com/office/drawing/2014/main" id="{D29F4B3C-1039-F32A-2415-48363382C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" y="7556"/>
                <a:ext cx="417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Untrained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Rectangle 178">
                <a:extLst>
                  <a:ext uri="{FF2B5EF4-FFF2-40B4-BE49-F238E27FC236}">
                    <a16:creationId xmlns:a16="http://schemas.microsoft.com/office/drawing/2014/main" id="{60805606-A1AB-20AE-7563-8E15FAB77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5" y="7612"/>
                <a:ext cx="1889" cy="2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179">
                <a:extLst>
                  <a:ext uri="{FF2B5EF4-FFF2-40B4-BE49-F238E27FC236}">
                    <a16:creationId xmlns:a16="http://schemas.microsoft.com/office/drawing/2014/main" id="{CE28312C-69E4-D4C2-C44A-713443255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4" y="7539"/>
                <a:ext cx="103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180">
                <a:extLst>
                  <a:ext uri="{FF2B5EF4-FFF2-40B4-BE49-F238E27FC236}">
                    <a16:creationId xmlns:a16="http://schemas.microsoft.com/office/drawing/2014/main" id="{C8CDA44E-2B0A-789E-5AA3-E72D3CB5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7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81">
                <a:extLst>
                  <a:ext uri="{FF2B5EF4-FFF2-40B4-BE49-F238E27FC236}">
                    <a16:creationId xmlns:a16="http://schemas.microsoft.com/office/drawing/2014/main" id="{6AC1D0B6-02E6-EECA-6C5A-14710595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1" y="7592"/>
                <a:ext cx="139" cy="0"/>
              </a:xfrm>
              <a:prstGeom prst="line">
                <a:avLst/>
              </a:prstGeom>
              <a:noFill/>
              <a:ln w="349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82">
                <a:extLst>
                  <a:ext uri="{FF2B5EF4-FFF2-40B4-BE49-F238E27FC236}">
                    <a16:creationId xmlns:a16="http://schemas.microsoft.com/office/drawing/2014/main" id="{CEF54D6B-61AB-3D12-488C-B2744DEB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4" y="7663"/>
                <a:ext cx="168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83">
                <a:extLst>
                  <a:ext uri="{FF2B5EF4-FFF2-40B4-BE49-F238E27FC236}">
                    <a16:creationId xmlns:a16="http://schemas.microsoft.com/office/drawing/2014/main" id="{00CFEF72-B1E4-BB24-AA59-001FB3CB0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29" y="7592"/>
                <a:ext cx="131" cy="0"/>
              </a:xfrm>
              <a:prstGeom prst="line">
                <a:avLst/>
              </a:prstGeom>
              <a:noFill/>
              <a:ln w="3492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184">
                <a:extLst>
                  <a:ext uri="{FF2B5EF4-FFF2-40B4-BE49-F238E27FC236}">
                    <a16:creationId xmlns:a16="http://schemas.microsoft.com/office/drawing/2014/main" id="{8E1A1561-248C-368E-1D86-11D2253E8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6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L,R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185">
                <a:extLst>
                  <a:ext uri="{FF2B5EF4-FFF2-40B4-BE49-F238E27FC236}">
                    <a16:creationId xmlns:a16="http://schemas.microsoft.com/office/drawing/2014/main" id="{008141D2-895D-F511-88D6-E89690293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4" y="7554"/>
                <a:ext cx="176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R,L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9B4FCC-697D-49CB-16C5-8D9CD9D63122}"/>
              </a:ext>
            </a:extLst>
          </p:cNvPr>
          <p:cNvGrpSpPr/>
          <p:nvPr/>
        </p:nvGrpSpPr>
        <p:grpSpPr>
          <a:xfrm>
            <a:off x="25559305" y="7516364"/>
            <a:ext cx="914400" cy="914400"/>
            <a:chOff x="21390296" y="4366633"/>
            <a:chExt cx="2017988" cy="1805568"/>
          </a:xfrm>
        </p:grpSpPr>
        <p:pic>
          <p:nvPicPr>
            <p:cNvPr id="3" name="Graphic 2" descr="Woman with afro hair">
              <a:extLst>
                <a:ext uri="{FF2B5EF4-FFF2-40B4-BE49-F238E27FC236}">
                  <a16:creationId xmlns:a16="http://schemas.microsoft.com/office/drawing/2014/main" id="{EE385AFE-B785-EB81-371C-BB05F50E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390296" y="4366633"/>
              <a:ext cx="2017988" cy="1805568"/>
            </a:xfrm>
            <a:prstGeom prst="rect">
              <a:avLst/>
            </a:prstGeom>
          </p:spPr>
        </p:pic>
        <p:pic>
          <p:nvPicPr>
            <p:cNvPr id="5" name="Graphic 4" descr="Face with three eyes">
              <a:extLst>
                <a:ext uri="{FF2B5EF4-FFF2-40B4-BE49-F238E27FC236}">
                  <a16:creationId xmlns:a16="http://schemas.microsoft.com/office/drawing/2014/main" id="{F8205A67-DFA9-2E55-C0C5-3D123A9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252147" y="5381692"/>
              <a:ext cx="623060" cy="676465"/>
            </a:xfrm>
            <a:prstGeom prst="rect">
              <a:avLst/>
            </a:prstGeom>
          </p:spPr>
        </p:pic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F4597481-FFEB-AB64-13A6-3BD20F49E8BE}"/>
              </a:ext>
            </a:extLst>
          </p:cNvPr>
          <p:cNvGrpSpPr/>
          <p:nvPr/>
        </p:nvGrpSpPr>
        <p:grpSpPr>
          <a:xfrm>
            <a:off x="17159040" y="3669002"/>
            <a:ext cx="9796936" cy="5295626"/>
            <a:chOff x="17159040" y="3669002"/>
            <a:chExt cx="9796936" cy="5295626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B4744F6E-71C7-BA05-40E9-B7F091050514}"/>
                </a:ext>
              </a:extLst>
            </p:cNvPr>
            <p:cNvGrpSpPr/>
            <p:nvPr/>
          </p:nvGrpSpPr>
          <p:grpSpPr>
            <a:xfrm>
              <a:off x="17159040" y="3669002"/>
              <a:ext cx="9796936" cy="3496522"/>
              <a:chOff x="17159040" y="3669002"/>
              <a:chExt cx="9796936" cy="3496522"/>
            </a:xfrm>
          </p:grpSpPr>
          <p:sp>
            <p:nvSpPr>
              <p:cNvPr id="104" name="Text Box 671">
                <a:extLst>
                  <a:ext uri="{FF2B5EF4-FFF2-40B4-BE49-F238E27FC236}">
                    <a16:creationId xmlns:a16="http://schemas.microsoft.com/office/drawing/2014/main" id="{E562172F-08E9-FDB8-F3FA-DF501CA9A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59040" y="3669002"/>
                <a:ext cx="9388414" cy="516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accent4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Experiment 2</a:t>
                </a:r>
                <a:r>
                  <a:rPr lang="en-US" sz="3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: Interference or Decay? </a:t>
                </a:r>
                <a:r>
                  <a:rPr lang="en-US" sz="2000" dirty="0">
                    <a:solidFill>
                      <a:srgbClr val="000000"/>
                    </a:solidFill>
                    <a:latin typeface="Arial Black" charset="0"/>
                    <a:ea typeface="Arial Black" charset="0"/>
                    <a:cs typeface="Arial Black" charset="0"/>
                  </a:rPr>
                  <a:t>(n=160)</a:t>
                </a:r>
              </a:p>
            </p:txBody>
          </p:sp>
          <p:sp>
            <p:nvSpPr>
              <p:cNvPr id="113" name="Text Box 676">
                <a:extLst>
                  <a:ext uri="{FF2B5EF4-FFF2-40B4-BE49-F238E27FC236}">
                    <a16:creationId xmlns:a16="http://schemas.microsoft.com/office/drawing/2014/main" id="{7113ABB5-A1BF-57C4-8564-3FBAE791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63557" y="5501773"/>
                <a:ext cx="2792419" cy="1663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5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Listeners can learn a new talker </a:t>
                </a:r>
                <a:r>
                  <a:rPr lang="en-US" sz="25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but learning decays over time. </a:t>
                </a:r>
                <a:endParaRPr lang="en-US" sz="25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0" name="Group 188">
              <a:extLst>
                <a:ext uri="{FF2B5EF4-FFF2-40B4-BE49-F238E27FC236}">
                  <a16:creationId xmlns:a16="http://schemas.microsoft.com/office/drawing/2014/main" id="{B7FABD7F-4D72-D0CF-201B-173C50D221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302163" y="4691070"/>
              <a:ext cx="6610350" cy="4273558"/>
              <a:chOff x="10899" y="2955"/>
              <a:chExt cx="4164" cy="2692"/>
            </a:xfrm>
          </p:grpSpPr>
          <p:sp>
            <p:nvSpPr>
              <p:cNvPr id="491" name="AutoShape 187">
                <a:extLst>
                  <a:ext uri="{FF2B5EF4-FFF2-40B4-BE49-F238E27FC236}">
                    <a16:creationId xmlns:a16="http://schemas.microsoft.com/office/drawing/2014/main" id="{379CDA23-238A-9DA9-CFD8-D75CFF58204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899" y="2966"/>
                <a:ext cx="4152" cy="2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89">
                <a:extLst>
                  <a:ext uri="{FF2B5EF4-FFF2-40B4-BE49-F238E27FC236}">
                    <a16:creationId xmlns:a16="http://schemas.microsoft.com/office/drawing/2014/main" id="{13FEB104-7EB2-21FC-2693-78CD3B908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55"/>
                <a:ext cx="4164" cy="25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190">
                <a:extLst>
                  <a:ext uri="{FF2B5EF4-FFF2-40B4-BE49-F238E27FC236}">
                    <a16:creationId xmlns:a16="http://schemas.microsoft.com/office/drawing/2014/main" id="{6A3B1144-F015-A6B0-E8DD-ED4DFDA6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2966"/>
                <a:ext cx="4164" cy="268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91">
                <a:extLst>
                  <a:ext uri="{FF2B5EF4-FFF2-40B4-BE49-F238E27FC236}">
                    <a16:creationId xmlns:a16="http://schemas.microsoft.com/office/drawing/2014/main" id="{79A168F6-3EB2-BBCF-DDF4-038633568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192">
                <a:extLst>
                  <a:ext uri="{FF2B5EF4-FFF2-40B4-BE49-F238E27FC236}">
                    <a16:creationId xmlns:a16="http://schemas.microsoft.com/office/drawing/2014/main" id="{7282E762-7FDB-8869-4E95-EA64ECA8B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78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193">
                <a:extLst>
                  <a:ext uri="{FF2B5EF4-FFF2-40B4-BE49-F238E27FC236}">
                    <a16:creationId xmlns:a16="http://schemas.microsoft.com/office/drawing/2014/main" id="{6C5D18A0-4322-DDBD-6EE9-BB9937542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330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194">
                <a:extLst>
                  <a:ext uri="{FF2B5EF4-FFF2-40B4-BE49-F238E27FC236}">
                    <a16:creationId xmlns:a16="http://schemas.microsoft.com/office/drawing/2014/main" id="{411167BB-6B5C-32E2-B80D-BEFB5801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87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195">
                <a:extLst>
                  <a:ext uri="{FF2B5EF4-FFF2-40B4-BE49-F238E27FC236}">
                    <a16:creationId xmlns:a16="http://schemas.microsoft.com/office/drawing/2014/main" id="{74F4D459-87A0-E3CF-EEA2-65E9DB16F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423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96">
                <a:extLst>
                  <a:ext uri="{FF2B5EF4-FFF2-40B4-BE49-F238E27FC236}">
                    <a16:creationId xmlns:a16="http://schemas.microsoft.com/office/drawing/2014/main" id="{043DEEE5-39EC-6CBB-195C-71A315FBF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5009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197">
                <a:extLst>
                  <a:ext uri="{FF2B5EF4-FFF2-40B4-BE49-F238E27FC236}">
                    <a16:creationId xmlns:a16="http://schemas.microsoft.com/office/drawing/2014/main" id="{CECFD829-995D-A7D2-6C12-11848C84C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558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198">
                <a:extLst>
                  <a:ext uri="{FF2B5EF4-FFF2-40B4-BE49-F238E27FC236}">
                    <a16:creationId xmlns:a16="http://schemas.microsoft.com/office/drawing/2014/main" id="{E4B816C2-CB64-2126-1E50-C126859CE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4102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Line 199">
                <a:extLst>
                  <a:ext uri="{FF2B5EF4-FFF2-40B4-BE49-F238E27FC236}">
                    <a16:creationId xmlns:a16="http://schemas.microsoft.com/office/drawing/2014/main" id="{00421ABD-2850-DC14-70CD-EBEC52B43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651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Line 200">
                <a:extLst>
                  <a:ext uri="{FF2B5EF4-FFF2-40B4-BE49-F238E27FC236}">
                    <a16:creationId xmlns:a16="http://schemas.microsoft.com/office/drawing/2014/main" id="{FEF6476E-E338-4252-FD99-24CD6866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" y="3194"/>
                <a:ext cx="1868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Line 201">
                <a:extLst>
                  <a:ext uri="{FF2B5EF4-FFF2-40B4-BE49-F238E27FC236}">
                    <a16:creationId xmlns:a16="http://schemas.microsoft.com/office/drawing/2014/main" id="{013A074D-C17D-3283-531B-34C0B9EE3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202">
                <a:extLst>
                  <a:ext uri="{FF2B5EF4-FFF2-40B4-BE49-F238E27FC236}">
                    <a16:creationId xmlns:a16="http://schemas.microsoft.com/office/drawing/2014/main" id="{EC7D1D0B-2A1E-04CD-1391-CAEF3840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203">
                <a:extLst>
                  <a:ext uri="{FF2B5EF4-FFF2-40B4-BE49-F238E27FC236}">
                    <a16:creationId xmlns:a16="http://schemas.microsoft.com/office/drawing/2014/main" id="{9E1A016A-B9B1-1778-F4A0-B6E5E1DD3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204">
                <a:extLst>
                  <a:ext uri="{FF2B5EF4-FFF2-40B4-BE49-F238E27FC236}">
                    <a16:creationId xmlns:a16="http://schemas.microsoft.com/office/drawing/2014/main" id="{B2C8D00D-67A9-2B70-E19C-7EDB9DD45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205">
                <a:extLst>
                  <a:ext uri="{FF2B5EF4-FFF2-40B4-BE49-F238E27FC236}">
                    <a16:creationId xmlns:a16="http://schemas.microsoft.com/office/drawing/2014/main" id="{6BAA410D-4F23-4FC3-8B75-D531039D5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206">
                <a:extLst>
                  <a:ext uri="{FF2B5EF4-FFF2-40B4-BE49-F238E27FC236}">
                    <a16:creationId xmlns:a16="http://schemas.microsoft.com/office/drawing/2014/main" id="{93095805-70A8-713A-2CCE-43EF8E372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207">
                <a:extLst>
                  <a:ext uri="{FF2B5EF4-FFF2-40B4-BE49-F238E27FC236}">
                    <a16:creationId xmlns:a16="http://schemas.microsoft.com/office/drawing/2014/main" id="{9D566E84-19EA-A132-5265-229BF52C3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208">
                <a:extLst>
                  <a:ext uri="{FF2B5EF4-FFF2-40B4-BE49-F238E27FC236}">
                    <a16:creationId xmlns:a16="http://schemas.microsoft.com/office/drawing/2014/main" id="{8F21B0DA-CA75-FD1C-D0E4-521E8C6C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09">
                <a:extLst>
                  <a:ext uri="{FF2B5EF4-FFF2-40B4-BE49-F238E27FC236}">
                    <a16:creationId xmlns:a16="http://schemas.microsoft.com/office/drawing/2014/main" id="{ABE84474-FDAD-54FF-5F90-1055317CB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35"/>
                <a:ext cx="1592" cy="1751"/>
              </a:xfrm>
              <a:custGeom>
                <a:avLst/>
                <a:gdLst>
                  <a:gd name="T0" fmla="*/ 0 w 265"/>
                  <a:gd name="T1" fmla="*/ 299 h 299"/>
                  <a:gd name="T2" fmla="*/ 38 w 265"/>
                  <a:gd name="T3" fmla="*/ 296 h 299"/>
                  <a:gd name="T4" fmla="*/ 76 w 265"/>
                  <a:gd name="T5" fmla="*/ 294 h 299"/>
                  <a:gd name="T6" fmla="*/ 114 w 265"/>
                  <a:gd name="T7" fmla="*/ 197 h 299"/>
                  <a:gd name="T8" fmla="*/ 151 w 265"/>
                  <a:gd name="T9" fmla="*/ 47 h 299"/>
                  <a:gd name="T10" fmla="*/ 189 w 265"/>
                  <a:gd name="T11" fmla="*/ 10 h 299"/>
                  <a:gd name="T12" fmla="*/ 227 w 265"/>
                  <a:gd name="T13" fmla="*/ 0 h 299"/>
                  <a:gd name="T14" fmla="*/ 265 w 265"/>
                  <a:gd name="T15" fmla="*/ 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9">
                    <a:moveTo>
                      <a:pt x="0" y="299"/>
                    </a:moveTo>
                    <a:lnTo>
                      <a:pt x="38" y="296"/>
                    </a:lnTo>
                    <a:lnTo>
                      <a:pt x="76" y="294"/>
                    </a:lnTo>
                    <a:lnTo>
                      <a:pt x="114" y="197"/>
                    </a:lnTo>
                    <a:lnTo>
                      <a:pt x="151" y="47"/>
                    </a:lnTo>
                    <a:lnTo>
                      <a:pt x="189" y="10"/>
                    </a:lnTo>
                    <a:lnTo>
                      <a:pt x="227" y="0"/>
                    </a:lnTo>
                    <a:lnTo>
                      <a:pt x="265" y="3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10">
                <a:extLst>
                  <a:ext uri="{FF2B5EF4-FFF2-40B4-BE49-F238E27FC236}">
                    <a16:creationId xmlns:a16="http://schemas.microsoft.com/office/drawing/2014/main" id="{DDFDB7F9-E062-DFC8-B4A1-34937CD20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4" y="3253"/>
                <a:ext cx="1592" cy="1727"/>
              </a:xfrm>
              <a:custGeom>
                <a:avLst/>
                <a:gdLst>
                  <a:gd name="T0" fmla="*/ 0 w 265"/>
                  <a:gd name="T1" fmla="*/ 295 h 295"/>
                  <a:gd name="T2" fmla="*/ 38 w 265"/>
                  <a:gd name="T3" fmla="*/ 289 h 295"/>
                  <a:gd name="T4" fmla="*/ 76 w 265"/>
                  <a:gd name="T5" fmla="*/ 293 h 295"/>
                  <a:gd name="T6" fmla="*/ 114 w 265"/>
                  <a:gd name="T7" fmla="*/ 223 h 295"/>
                  <a:gd name="T8" fmla="*/ 151 w 265"/>
                  <a:gd name="T9" fmla="*/ 75 h 295"/>
                  <a:gd name="T10" fmla="*/ 189 w 265"/>
                  <a:gd name="T11" fmla="*/ 21 h 295"/>
                  <a:gd name="T12" fmla="*/ 227 w 265"/>
                  <a:gd name="T13" fmla="*/ 15 h 295"/>
                  <a:gd name="T14" fmla="*/ 265 w 265"/>
                  <a:gd name="T15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5">
                    <a:moveTo>
                      <a:pt x="0" y="295"/>
                    </a:moveTo>
                    <a:lnTo>
                      <a:pt x="38" y="289"/>
                    </a:lnTo>
                    <a:lnTo>
                      <a:pt x="76" y="293"/>
                    </a:lnTo>
                    <a:lnTo>
                      <a:pt x="114" y="223"/>
                    </a:lnTo>
                    <a:lnTo>
                      <a:pt x="151" y="75"/>
                    </a:lnTo>
                    <a:lnTo>
                      <a:pt x="189" y="21"/>
                    </a:lnTo>
                    <a:lnTo>
                      <a:pt x="227" y="15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211">
                <a:extLst>
                  <a:ext uri="{FF2B5EF4-FFF2-40B4-BE49-F238E27FC236}">
                    <a16:creationId xmlns:a16="http://schemas.microsoft.com/office/drawing/2014/main" id="{F15CC175-E277-D247-CAFB-F7CF51FC8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142"/>
                <a:ext cx="1868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212">
                <a:extLst>
                  <a:ext uri="{FF2B5EF4-FFF2-40B4-BE49-F238E27FC236}">
                    <a16:creationId xmlns:a16="http://schemas.microsoft.com/office/drawing/2014/main" id="{1A8CA3A9-2DE0-6365-F8FE-3BCA7D4EF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13">
                <a:extLst>
                  <a:ext uri="{FF2B5EF4-FFF2-40B4-BE49-F238E27FC236}">
                    <a16:creationId xmlns:a16="http://schemas.microsoft.com/office/drawing/2014/main" id="{280B59A6-C480-68A8-B663-F97D4E44D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78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214">
                <a:extLst>
                  <a:ext uri="{FF2B5EF4-FFF2-40B4-BE49-F238E27FC236}">
                    <a16:creationId xmlns:a16="http://schemas.microsoft.com/office/drawing/2014/main" id="{83E90F99-CF5F-3BF6-C03B-ADD1507B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330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215">
                <a:extLst>
                  <a:ext uri="{FF2B5EF4-FFF2-40B4-BE49-F238E27FC236}">
                    <a16:creationId xmlns:a16="http://schemas.microsoft.com/office/drawing/2014/main" id="{65BF6E97-4E9C-D4BC-0A88-7C1996DA1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87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216">
                <a:extLst>
                  <a:ext uri="{FF2B5EF4-FFF2-40B4-BE49-F238E27FC236}">
                    <a16:creationId xmlns:a16="http://schemas.microsoft.com/office/drawing/2014/main" id="{AADED7E5-5DBA-9415-77AB-A2D01EDD0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423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217">
                <a:extLst>
                  <a:ext uri="{FF2B5EF4-FFF2-40B4-BE49-F238E27FC236}">
                    <a16:creationId xmlns:a16="http://schemas.microsoft.com/office/drawing/2014/main" id="{3F685558-03EA-97B7-E46C-97F1C23B9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5009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218">
                <a:extLst>
                  <a:ext uri="{FF2B5EF4-FFF2-40B4-BE49-F238E27FC236}">
                    <a16:creationId xmlns:a16="http://schemas.microsoft.com/office/drawing/2014/main" id="{0906BCC4-2D57-A95D-8CC9-D569AD6C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558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219">
                <a:extLst>
                  <a:ext uri="{FF2B5EF4-FFF2-40B4-BE49-F238E27FC236}">
                    <a16:creationId xmlns:a16="http://schemas.microsoft.com/office/drawing/2014/main" id="{8C8DDCD3-7109-1B71-256C-510468361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4102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220">
                <a:extLst>
                  <a:ext uri="{FF2B5EF4-FFF2-40B4-BE49-F238E27FC236}">
                    <a16:creationId xmlns:a16="http://schemas.microsoft.com/office/drawing/2014/main" id="{6651DC32-6FDB-AB48-1461-90C0738A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651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21">
                <a:extLst>
                  <a:ext uri="{FF2B5EF4-FFF2-40B4-BE49-F238E27FC236}">
                    <a16:creationId xmlns:a16="http://schemas.microsoft.com/office/drawing/2014/main" id="{1B65DD3D-4D46-1B36-E5B7-BDA33CC6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46" y="3194"/>
                <a:ext cx="1869" cy="0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22">
                <a:extLst>
                  <a:ext uri="{FF2B5EF4-FFF2-40B4-BE49-F238E27FC236}">
                    <a16:creationId xmlns:a16="http://schemas.microsoft.com/office/drawing/2014/main" id="{4C7D7916-CBA5-8019-47C2-2C643E85D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223">
                <a:extLst>
                  <a:ext uri="{FF2B5EF4-FFF2-40B4-BE49-F238E27FC236}">
                    <a16:creationId xmlns:a16="http://schemas.microsoft.com/office/drawing/2014/main" id="{66015684-A60E-ECA4-1146-0B43866F9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Line 224">
                <a:extLst>
                  <a:ext uri="{FF2B5EF4-FFF2-40B4-BE49-F238E27FC236}">
                    <a16:creationId xmlns:a16="http://schemas.microsoft.com/office/drawing/2014/main" id="{B3B9FDD6-98BE-6C9F-E377-F606581F7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225">
                <a:extLst>
                  <a:ext uri="{FF2B5EF4-FFF2-40B4-BE49-F238E27FC236}">
                    <a16:creationId xmlns:a16="http://schemas.microsoft.com/office/drawing/2014/main" id="{B3A17274-E9B5-B13A-7476-419BC772B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226">
                <a:extLst>
                  <a:ext uri="{FF2B5EF4-FFF2-40B4-BE49-F238E27FC236}">
                    <a16:creationId xmlns:a16="http://schemas.microsoft.com/office/drawing/2014/main" id="{27F1087A-35AE-3790-6CA1-E2EF09389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227">
                <a:extLst>
                  <a:ext uri="{FF2B5EF4-FFF2-40B4-BE49-F238E27FC236}">
                    <a16:creationId xmlns:a16="http://schemas.microsoft.com/office/drawing/2014/main" id="{620D4EEB-2844-4E1E-A1A9-11BBDFB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228">
                <a:extLst>
                  <a:ext uri="{FF2B5EF4-FFF2-40B4-BE49-F238E27FC236}">
                    <a16:creationId xmlns:a16="http://schemas.microsoft.com/office/drawing/2014/main" id="{CCCFEB9B-3F54-E5BE-48F9-50413F330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229">
                <a:extLst>
                  <a:ext uri="{FF2B5EF4-FFF2-40B4-BE49-F238E27FC236}">
                    <a16:creationId xmlns:a16="http://schemas.microsoft.com/office/drawing/2014/main" id="{1835F5F5-8BDE-647B-B979-243B339D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3142"/>
                <a:ext cx="0" cy="1943"/>
              </a:xfrm>
              <a:prstGeom prst="line">
                <a:avLst/>
              </a:prstGeom>
              <a:noFill/>
              <a:ln w="9525" cap="flat">
                <a:solidFill>
                  <a:srgbClr val="EBEBE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30">
                <a:extLst>
                  <a:ext uri="{FF2B5EF4-FFF2-40B4-BE49-F238E27FC236}">
                    <a16:creationId xmlns:a16="http://schemas.microsoft.com/office/drawing/2014/main" id="{CB24E0FD-F3DF-309C-D65D-F6D0B734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47"/>
                <a:ext cx="1592" cy="1744"/>
              </a:xfrm>
              <a:custGeom>
                <a:avLst/>
                <a:gdLst>
                  <a:gd name="T0" fmla="*/ 0 w 265"/>
                  <a:gd name="T1" fmla="*/ 298 h 298"/>
                  <a:gd name="T2" fmla="*/ 38 w 265"/>
                  <a:gd name="T3" fmla="*/ 296 h 298"/>
                  <a:gd name="T4" fmla="*/ 76 w 265"/>
                  <a:gd name="T5" fmla="*/ 296 h 298"/>
                  <a:gd name="T6" fmla="*/ 114 w 265"/>
                  <a:gd name="T7" fmla="*/ 197 h 298"/>
                  <a:gd name="T8" fmla="*/ 152 w 265"/>
                  <a:gd name="T9" fmla="*/ 49 h 298"/>
                  <a:gd name="T10" fmla="*/ 190 w 265"/>
                  <a:gd name="T11" fmla="*/ 11 h 298"/>
                  <a:gd name="T12" fmla="*/ 228 w 265"/>
                  <a:gd name="T13" fmla="*/ 0 h 298"/>
                  <a:gd name="T14" fmla="*/ 265 w 265"/>
                  <a:gd name="T15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298">
                    <a:moveTo>
                      <a:pt x="0" y="298"/>
                    </a:moveTo>
                    <a:lnTo>
                      <a:pt x="38" y="296"/>
                    </a:lnTo>
                    <a:lnTo>
                      <a:pt x="76" y="296"/>
                    </a:lnTo>
                    <a:lnTo>
                      <a:pt x="114" y="197"/>
                    </a:lnTo>
                    <a:lnTo>
                      <a:pt x="152" y="49"/>
                    </a:lnTo>
                    <a:lnTo>
                      <a:pt x="190" y="11"/>
                    </a:lnTo>
                    <a:lnTo>
                      <a:pt x="228" y="0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31">
                <a:extLst>
                  <a:ext uri="{FF2B5EF4-FFF2-40B4-BE49-F238E27FC236}">
                    <a16:creationId xmlns:a16="http://schemas.microsoft.com/office/drawing/2014/main" id="{68777054-AB36-734F-594F-EB138F9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5" y="3235"/>
                <a:ext cx="1592" cy="1762"/>
              </a:xfrm>
              <a:custGeom>
                <a:avLst/>
                <a:gdLst>
                  <a:gd name="T0" fmla="*/ 0 w 265"/>
                  <a:gd name="T1" fmla="*/ 301 h 301"/>
                  <a:gd name="T2" fmla="*/ 38 w 265"/>
                  <a:gd name="T3" fmla="*/ 299 h 301"/>
                  <a:gd name="T4" fmla="*/ 76 w 265"/>
                  <a:gd name="T5" fmla="*/ 299 h 301"/>
                  <a:gd name="T6" fmla="*/ 114 w 265"/>
                  <a:gd name="T7" fmla="*/ 215 h 301"/>
                  <a:gd name="T8" fmla="*/ 152 w 265"/>
                  <a:gd name="T9" fmla="*/ 57 h 301"/>
                  <a:gd name="T10" fmla="*/ 190 w 265"/>
                  <a:gd name="T11" fmla="*/ 15 h 301"/>
                  <a:gd name="T12" fmla="*/ 228 w 265"/>
                  <a:gd name="T13" fmla="*/ 3 h 301"/>
                  <a:gd name="T14" fmla="*/ 265 w 265"/>
                  <a:gd name="T1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301">
                    <a:moveTo>
                      <a:pt x="0" y="301"/>
                    </a:moveTo>
                    <a:lnTo>
                      <a:pt x="38" y="299"/>
                    </a:lnTo>
                    <a:lnTo>
                      <a:pt x="76" y="299"/>
                    </a:lnTo>
                    <a:lnTo>
                      <a:pt x="114" y="215"/>
                    </a:lnTo>
                    <a:lnTo>
                      <a:pt x="152" y="57"/>
                    </a:lnTo>
                    <a:lnTo>
                      <a:pt x="190" y="15"/>
                    </a:lnTo>
                    <a:lnTo>
                      <a:pt x="228" y="3"/>
                    </a:lnTo>
                    <a:lnTo>
                      <a:pt x="265" y="0"/>
                    </a:lnTo>
                  </a:path>
                </a:pathLst>
              </a:cu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232">
                <a:extLst>
                  <a:ext uri="{FF2B5EF4-FFF2-40B4-BE49-F238E27FC236}">
                    <a16:creationId xmlns:a16="http://schemas.microsoft.com/office/drawing/2014/main" id="{63DFB744-B0C0-545F-43C6-C612C996E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142"/>
                <a:ext cx="1869" cy="1943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233">
                <a:extLst>
                  <a:ext uri="{FF2B5EF4-FFF2-40B4-BE49-F238E27FC236}">
                    <a16:creationId xmlns:a16="http://schemas.microsoft.com/office/drawing/2014/main" id="{ED21098F-5E39-1272-B072-83CD07F7D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234">
                <a:extLst>
                  <a:ext uri="{FF2B5EF4-FFF2-40B4-BE49-F238E27FC236}">
                    <a16:creationId xmlns:a16="http://schemas.microsoft.com/office/drawing/2014/main" id="{C7F53C8B-799B-0B17-5EBF-F33E12CA1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6" y="3007"/>
                <a:ext cx="1868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235">
                <a:extLst>
                  <a:ext uri="{FF2B5EF4-FFF2-40B4-BE49-F238E27FC236}">
                    <a16:creationId xmlns:a16="http://schemas.microsoft.com/office/drawing/2014/main" id="{90EC04E3-111F-8666-A0A7-DB42CB99E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4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9" name="Rectangle 236">
                <a:extLst>
                  <a:ext uri="{FF2B5EF4-FFF2-40B4-BE49-F238E27FC236}">
                    <a16:creationId xmlns:a16="http://schemas.microsoft.com/office/drawing/2014/main" id="{7A666D73-BC62-1E04-31F6-5D22476B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237">
                <a:extLst>
                  <a:ext uri="{FF2B5EF4-FFF2-40B4-BE49-F238E27FC236}">
                    <a16:creationId xmlns:a16="http://schemas.microsoft.com/office/drawing/2014/main" id="{76C796C4-0224-DC8A-A1A3-96EDBB4A8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6" y="3007"/>
                <a:ext cx="1869" cy="135"/>
              </a:xfrm>
              <a:prstGeom prst="rect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238">
                <a:extLst>
                  <a:ext uri="{FF2B5EF4-FFF2-40B4-BE49-F238E27FC236}">
                    <a16:creationId xmlns:a16="http://schemas.microsoft.com/office/drawing/2014/main" id="{2B88B8FD-755F-D35D-2003-F86266F3E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1" y="3048"/>
                <a:ext cx="36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Arial" panose="020B0604020202020204" pitchFamily="34" charset="0"/>
                  </a:rPr>
                  <a:t>Session 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2" name="Line 239">
                <a:extLst>
                  <a:ext uri="{FF2B5EF4-FFF2-40B4-BE49-F238E27FC236}">
                    <a16:creationId xmlns:a16="http://schemas.microsoft.com/office/drawing/2014/main" id="{5A1575A6-92AC-DE4D-A8DF-11E275F75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74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240">
                <a:extLst>
                  <a:ext uri="{FF2B5EF4-FFF2-40B4-BE49-F238E27FC236}">
                    <a16:creationId xmlns:a16="http://schemas.microsoft.com/office/drawing/2014/main" id="{D385780D-8AF4-875B-EB70-883F93CFC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02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241">
                <a:extLst>
                  <a:ext uri="{FF2B5EF4-FFF2-40B4-BE49-F238E27FC236}">
                    <a16:creationId xmlns:a16="http://schemas.microsoft.com/office/drawing/2014/main" id="{ABE232A2-5831-DF2A-474A-D7C9B4F60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3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242">
                <a:extLst>
                  <a:ext uri="{FF2B5EF4-FFF2-40B4-BE49-F238E27FC236}">
                    <a16:creationId xmlns:a16="http://schemas.microsoft.com/office/drawing/2014/main" id="{2AF49596-6CE4-DE00-7CB9-60D2D52C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5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243">
                <a:extLst>
                  <a:ext uri="{FF2B5EF4-FFF2-40B4-BE49-F238E27FC236}">
                    <a16:creationId xmlns:a16="http://schemas.microsoft.com/office/drawing/2014/main" id="{272AEC5A-B770-7338-AEBA-77C82B242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244">
                <a:extLst>
                  <a:ext uri="{FF2B5EF4-FFF2-40B4-BE49-F238E27FC236}">
                    <a16:creationId xmlns:a16="http://schemas.microsoft.com/office/drawing/2014/main" id="{0C478065-46E1-C3A9-4744-D004B0011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09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245">
                <a:extLst>
                  <a:ext uri="{FF2B5EF4-FFF2-40B4-BE49-F238E27FC236}">
                    <a16:creationId xmlns:a16="http://schemas.microsoft.com/office/drawing/2014/main" id="{E21080A5-7A13-9349-567F-DBB4922A9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3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246">
                <a:extLst>
                  <a:ext uri="{FF2B5EF4-FFF2-40B4-BE49-F238E27FC236}">
                    <a16:creationId xmlns:a16="http://schemas.microsoft.com/office/drawing/2014/main" id="{AADF4D7D-A2A0-B4D3-41FA-DFAED0C2F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247">
                <a:extLst>
                  <a:ext uri="{FF2B5EF4-FFF2-40B4-BE49-F238E27FC236}">
                    <a16:creationId xmlns:a16="http://schemas.microsoft.com/office/drawing/2014/main" id="{CA9D2A5C-4ED1-5AB7-2BBC-4117ABDD4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8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248">
                <a:extLst>
                  <a:ext uri="{FF2B5EF4-FFF2-40B4-BE49-F238E27FC236}">
                    <a16:creationId xmlns:a16="http://schemas.microsoft.com/office/drawing/2014/main" id="{49ADAF82-E6AF-97D3-CA23-86207C185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6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249">
                <a:extLst>
                  <a:ext uri="{FF2B5EF4-FFF2-40B4-BE49-F238E27FC236}">
                    <a16:creationId xmlns:a16="http://schemas.microsoft.com/office/drawing/2014/main" id="{ECF841D9-7C52-BACB-11C2-062B3E04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250">
                <a:extLst>
                  <a:ext uri="{FF2B5EF4-FFF2-40B4-BE49-F238E27FC236}">
                    <a16:creationId xmlns:a16="http://schemas.microsoft.com/office/drawing/2014/main" id="{7D6891D0-91B6-9014-4834-2F6BBB66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Rectangle 251">
                <a:extLst>
                  <a:ext uri="{FF2B5EF4-FFF2-40B4-BE49-F238E27FC236}">
                    <a16:creationId xmlns:a16="http://schemas.microsoft.com/office/drawing/2014/main" id="{223CE247-ADCE-A047-C2DD-2DB4C6344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5" name="Rectangle 252">
                <a:extLst>
                  <a:ext uri="{FF2B5EF4-FFF2-40B4-BE49-F238E27FC236}">
                    <a16:creationId xmlns:a16="http://schemas.microsoft.com/office/drawing/2014/main" id="{F6731CF3-E5B1-D80F-B657-484DD05CF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3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6" name="Rectangle 253">
                <a:extLst>
                  <a:ext uri="{FF2B5EF4-FFF2-40B4-BE49-F238E27FC236}">
                    <a16:creationId xmlns:a16="http://schemas.microsoft.com/office/drawing/2014/main" id="{EA0D8260-B804-8A53-15F5-7B5E7AB5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7" name="Rectangle 254">
                <a:extLst>
                  <a:ext uri="{FF2B5EF4-FFF2-40B4-BE49-F238E27FC236}">
                    <a16:creationId xmlns:a16="http://schemas.microsoft.com/office/drawing/2014/main" id="{CD0D3D9B-D356-7726-661B-01D3A866E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2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8" name="Line 255">
                <a:extLst>
                  <a:ext uri="{FF2B5EF4-FFF2-40B4-BE49-F238E27FC236}">
                    <a16:creationId xmlns:a16="http://schemas.microsoft.com/office/drawing/2014/main" id="{7E376BD3-D5FB-DBFD-4D7D-035CE3DE6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8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Line 256">
                <a:extLst>
                  <a:ext uri="{FF2B5EF4-FFF2-40B4-BE49-F238E27FC236}">
                    <a16:creationId xmlns:a16="http://schemas.microsoft.com/office/drawing/2014/main" id="{52B5C851-A0CE-B767-2681-7FF3A879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13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Line 257">
                <a:extLst>
                  <a:ext uri="{FF2B5EF4-FFF2-40B4-BE49-F238E27FC236}">
                    <a16:creationId xmlns:a16="http://schemas.microsoft.com/office/drawing/2014/main" id="{33E70498-2A21-7D41-D626-33B08EA5C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41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Line 258">
                <a:extLst>
                  <a:ext uri="{FF2B5EF4-FFF2-40B4-BE49-F238E27FC236}">
                    <a16:creationId xmlns:a16="http://schemas.microsoft.com/office/drawing/2014/main" id="{B29D3E28-3A61-2C37-44ED-00B0BBF19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0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259">
                <a:extLst>
                  <a:ext uri="{FF2B5EF4-FFF2-40B4-BE49-F238E27FC236}">
                    <a16:creationId xmlns:a16="http://schemas.microsoft.com/office/drawing/2014/main" id="{1647C168-B949-7983-D4C4-01556F4B8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98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Line 260">
                <a:extLst>
                  <a:ext uri="{FF2B5EF4-FFF2-40B4-BE49-F238E27FC236}">
                    <a16:creationId xmlns:a16="http://schemas.microsoft.com/office/drawing/2014/main" id="{3FF48B65-EC63-0041-A73C-725BBBB78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26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Line 261">
                <a:extLst>
                  <a:ext uri="{FF2B5EF4-FFF2-40B4-BE49-F238E27FC236}">
                    <a16:creationId xmlns:a16="http://schemas.microsoft.com/office/drawing/2014/main" id="{3CF11C8D-6D46-8ED4-8469-24C3085CB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55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Line 262">
                <a:extLst>
                  <a:ext uri="{FF2B5EF4-FFF2-40B4-BE49-F238E27FC236}">
                    <a16:creationId xmlns:a16="http://schemas.microsoft.com/office/drawing/2014/main" id="{659A76E3-931C-D876-F23F-5E53BE115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77" y="5085"/>
                <a:ext cx="0" cy="18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263">
                <a:extLst>
                  <a:ext uri="{FF2B5EF4-FFF2-40B4-BE49-F238E27FC236}">
                    <a16:creationId xmlns:a16="http://schemas.microsoft.com/office/drawing/2014/main" id="{18E2D733-1DE4-9822-7A7C-4099327C6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7" name="Rectangle 264">
                <a:extLst>
                  <a:ext uri="{FF2B5EF4-FFF2-40B4-BE49-F238E27FC236}">
                    <a16:creationId xmlns:a16="http://schemas.microsoft.com/office/drawing/2014/main" id="{B7D5CE64-8493-64D8-EF00-16BA3785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8" name="Rectangle 265">
                <a:extLst>
                  <a:ext uri="{FF2B5EF4-FFF2-40B4-BE49-F238E27FC236}">
                    <a16:creationId xmlns:a16="http://schemas.microsoft.com/office/drawing/2014/main" id="{AC6A036B-369A-6590-D717-6DCF87851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5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9" name="Rectangle 266">
                <a:extLst>
                  <a:ext uri="{FF2B5EF4-FFF2-40B4-BE49-F238E27FC236}">
                    <a16:creationId xmlns:a16="http://schemas.microsoft.com/office/drawing/2014/main" id="{4B0DDD14-D3E0-56E0-0C54-27AD0BE3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4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0" name="Rectangle 267">
                <a:extLst>
                  <a:ext uri="{FF2B5EF4-FFF2-40B4-BE49-F238E27FC236}">
                    <a16:creationId xmlns:a16="http://schemas.microsoft.com/office/drawing/2014/main" id="{1FFCE6F2-D08F-CA94-E0A9-06619284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1" name="Rectangle 268">
                <a:extLst>
                  <a:ext uri="{FF2B5EF4-FFF2-40B4-BE49-F238E27FC236}">
                    <a16:creationId xmlns:a16="http://schemas.microsoft.com/office/drawing/2014/main" id="{7D11E834-0AEF-7E3D-603A-5D613549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0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2" name="Rectangle 269">
                <a:extLst>
                  <a:ext uri="{FF2B5EF4-FFF2-40B4-BE49-F238E27FC236}">
                    <a16:creationId xmlns:a16="http://schemas.microsoft.com/office/drawing/2014/main" id="{A6CBEAEC-ECFF-6B33-40F6-7C2549D9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9" y="5121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3" name="Rectangle 270">
                <a:extLst>
                  <a:ext uri="{FF2B5EF4-FFF2-40B4-BE49-F238E27FC236}">
                    <a16:creationId xmlns:a16="http://schemas.microsoft.com/office/drawing/2014/main" id="{95DEFF7F-0BAC-FF08-4B40-7C428231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3" y="5121"/>
                <a:ext cx="10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4" name="Rectangle 271">
                <a:extLst>
                  <a:ext uri="{FF2B5EF4-FFF2-40B4-BE49-F238E27FC236}">
                    <a16:creationId xmlns:a16="http://schemas.microsoft.com/office/drawing/2014/main" id="{E0BC4E46-6330-3953-3AC4-4352EF18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980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272">
                <a:extLst>
                  <a:ext uri="{FF2B5EF4-FFF2-40B4-BE49-F238E27FC236}">
                    <a16:creationId xmlns:a16="http://schemas.microsoft.com/office/drawing/2014/main" id="{DBDF2343-8664-58F2-03AC-E6D1F43F7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529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6" name="Rectangle 273">
                <a:extLst>
                  <a:ext uri="{FF2B5EF4-FFF2-40B4-BE49-F238E27FC236}">
                    <a16:creationId xmlns:a16="http://schemas.microsoft.com/office/drawing/2014/main" id="{E4DBCBA6-BC38-14D7-EC1F-F2EFB52E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073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7" name="Rectangle 274">
                <a:extLst>
                  <a:ext uri="{FF2B5EF4-FFF2-40B4-BE49-F238E27FC236}">
                    <a16:creationId xmlns:a16="http://schemas.microsoft.com/office/drawing/2014/main" id="{5F097086-8C5D-DAB9-877F-10B7F3350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622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8" name="Rectangle 275">
                <a:extLst>
                  <a:ext uri="{FF2B5EF4-FFF2-40B4-BE49-F238E27FC236}">
                    <a16:creationId xmlns:a16="http://schemas.microsoft.com/office/drawing/2014/main" id="{CFEC6520-FF45-9F57-7A38-D02050977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3165"/>
                <a:ext cx="16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Arial" panose="020B0604020202020204" pitchFamily="34" charset="0"/>
                  </a:rPr>
                  <a:t>1.00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9" name="Line 276">
                <a:extLst>
                  <a:ext uri="{FF2B5EF4-FFF2-40B4-BE49-F238E27FC236}">
                    <a16:creationId xmlns:a16="http://schemas.microsoft.com/office/drawing/2014/main" id="{B782088E-335A-D3BD-C49C-00D184D80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5009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Line 277">
                <a:extLst>
                  <a:ext uri="{FF2B5EF4-FFF2-40B4-BE49-F238E27FC236}">
                    <a16:creationId xmlns:a16="http://schemas.microsoft.com/office/drawing/2014/main" id="{6074B686-6C21-C807-404A-1F2A523B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558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Line 278">
                <a:extLst>
                  <a:ext uri="{FF2B5EF4-FFF2-40B4-BE49-F238E27FC236}">
                    <a16:creationId xmlns:a16="http://schemas.microsoft.com/office/drawing/2014/main" id="{65F73A82-054B-759C-AFFB-DBD367BF0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4102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Line 279">
                <a:extLst>
                  <a:ext uri="{FF2B5EF4-FFF2-40B4-BE49-F238E27FC236}">
                    <a16:creationId xmlns:a16="http://schemas.microsoft.com/office/drawing/2014/main" id="{B091964E-65AC-1057-9D5B-603F9C5F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651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Line 280">
                <a:extLst>
                  <a:ext uri="{FF2B5EF4-FFF2-40B4-BE49-F238E27FC236}">
                    <a16:creationId xmlns:a16="http://schemas.microsoft.com/office/drawing/2014/main" id="{3C7C4279-FFE9-C7A0-275E-F9F6894F7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1" y="3194"/>
                <a:ext cx="2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281">
                <a:extLst>
                  <a:ext uri="{FF2B5EF4-FFF2-40B4-BE49-F238E27FC236}">
                    <a16:creationId xmlns:a16="http://schemas.microsoft.com/office/drawing/2014/main" id="{936253A2-64C2-DE15-AE09-E23779A0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9" y="5214"/>
                <a:ext cx="43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VOT Step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5" name="Rectangle 282">
                <a:extLst>
                  <a:ext uri="{FF2B5EF4-FFF2-40B4-BE49-F238E27FC236}">
                    <a16:creationId xmlns:a16="http://schemas.microsoft.com/office/drawing/2014/main" id="{9853B89C-C8C4-FCBE-8907-5AC81E8E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510" y="4051"/>
                <a:ext cx="978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Proportion /p/ response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7" name="Rectangle 284">
                <a:extLst>
                  <a:ext uri="{FF2B5EF4-FFF2-40B4-BE49-F238E27FC236}">
                    <a16:creationId xmlns:a16="http://schemas.microsoft.com/office/drawing/2014/main" id="{5BB5C870-9F78-A0A5-5923-87F440B78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" y="5350"/>
                <a:ext cx="847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FullTrainedDirection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8" name="Rectangle 285">
                <a:extLst>
                  <a:ext uri="{FF2B5EF4-FFF2-40B4-BE49-F238E27FC236}">
                    <a16:creationId xmlns:a16="http://schemas.microsoft.com/office/drawing/2014/main" id="{7343DCC2-E4D8-B2CD-EAB9-A98839AD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Line 286">
                <a:extLst>
                  <a:ext uri="{FF2B5EF4-FFF2-40B4-BE49-F238E27FC236}">
                    <a16:creationId xmlns:a16="http://schemas.microsoft.com/office/drawing/2014/main" id="{D24FCDA7-FB47-9873-728E-E257D1771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3" y="5385"/>
                <a:ext cx="108" cy="0"/>
              </a:xfrm>
              <a:prstGeom prst="line">
                <a:avLst/>
              </a:prstGeom>
              <a:noFill/>
              <a:ln w="2857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287">
                <a:extLst>
                  <a:ext uri="{FF2B5EF4-FFF2-40B4-BE49-F238E27FC236}">
                    <a16:creationId xmlns:a16="http://schemas.microsoft.com/office/drawing/2014/main" id="{7686121A-79D3-879E-BBA4-EA775163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5" y="5431"/>
                <a:ext cx="138" cy="1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288">
                <a:extLst>
                  <a:ext uri="{FF2B5EF4-FFF2-40B4-BE49-F238E27FC236}">
                    <a16:creationId xmlns:a16="http://schemas.microsoft.com/office/drawing/2014/main" id="{042BD1C9-1E8B-E1D4-00D4-DADB9B572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7" y="5385"/>
                <a:ext cx="114" cy="0"/>
              </a:xfrm>
              <a:prstGeom prst="line">
                <a:avLst/>
              </a:prstGeom>
              <a:noFill/>
              <a:ln w="28575" cap="flat">
                <a:solidFill>
                  <a:srgbClr val="00BFC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289">
                <a:extLst>
                  <a:ext uri="{FF2B5EF4-FFF2-40B4-BE49-F238E27FC236}">
                    <a16:creationId xmlns:a16="http://schemas.microsoft.com/office/drawing/2014/main" id="{063C684F-0338-3638-C4CE-B5D56306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1" y="5356"/>
                <a:ext cx="72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Rectangle 290">
                <a:extLst>
                  <a:ext uri="{FF2B5EF4-FFF2-40B4-BE49-F238E27FC236}">
                    <a16:creationId xmlns:a16="http://schemas.microsoft.com/office/drawing/2014/main" id="{4EFFAC65-822D-4BBB-FC96-9C679D2D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5" y="5356"/>
                <a:ext cx="84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5" name="Text Box 676">
            <a:extLst>
              <a:ext uri="{FF2B5EF4-FFF2-40B4-BE49-F238E27FC236}">
                <a16:creationId xmlns:a16="http://schemas.microsoft.com/office/drawing/2014/main" id="{66BD305F-108B-E3AF-7BC7-150AF9B8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037" y="12120057"/>
            <a:ext cx="8254625" cy="419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Experiment 1 Conclusions: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can learn a talker’s VOTs from distributional learning (Session 1: Talker A)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generalize VOT boundaries to a novel talker (Session 1: Talker B)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Listeners do not retain VOT boundaries of multiple talkers (Session 2)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A: Interference from Talker B or decay of learning over time? </a:t>
            </a:r>
          </a:p>
          <a:p>
            <a:pPr marL="914400" lvl="1" indent="-342900">
              <a:lnSpc>
                <a:spcPct val="107000"/>
              </a:lnSpc>
              <a:buFont typeface="Arial" panose="020B0604020202020204" pitchFamily="34" charset="0"/>
              <a:buChar char="▫"/>
            </a:pPr>
            <a:r>
              <a:rPr lang="en-US" sz="25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Talker B: Need stronger learning cue?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1B8E2B-49F3-0052-B5A5-25922E37702F}"/>
              </a:ext>
            </a:extLst>
          </p:cNvPr>
          <p:cNvGrpSpPr/>
          <p:nvPr/>
        </p:nvGrpSpPr>
        <p:grpSpPr>
          <a:xfrm>
            <a:off x="17262821" y="8787134"/>
            <a:ext cx="9844846" cy="7720380"/>
            <a:chOff x="17870003" y="10799084"/>
            <a:chExt cx="9844846" cy="7720380"/>
          </a:xfrm>
        </p:grpSpPr>
        <p:sp>
          <p:nvSpPr>
            <p:cNvPr id="24" name="Text Box 667"/>
            <p:cNvSpPr txBox="1">
              <a:spLocks noChangeArrowheads="1"/>
            </p:cNvSpPr>
            <p:nvPr/>
          </p:nvSpPr>
          <p:spPr bwMode="auto">
            <a:xfrm>
              <a:off x="17870003" y="10799084"/>
              <a:ext cx="984484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Experiment 3 &amp; 4: Learning Two Talkers </a:t>
              </a:r>
              <a:r>
                <a:rPr lang="en-US" sz="2000" dirty="0">
                  <a:solidFill>
                    <a:srgbClr val="000000"/>
                  </a:solidFill>
                  <a:latin typeface="Arial Black" charset="0"/>
                  <a:ea typeface="Arial Black" charset="0"/>
                  <a:cs typeface="Arial Black" charset="0"/>
                </a:rPr>
                <a:t>(n=64)</a:t>
              </a:r>
            </a:p>
          </p:txBody>
        </p:sp>
        <p:sp>
          <p:nvSpPr>
            <p:cNvPr id="154" name="Text Box 676">
              <a:extLst>
                <a:ext uri="{FF2B5EF4-FFF2-40B4-BE49-F238E27FC236}">
                  <a16:creationId xmlns:a16="http://schemas.microsoft.com/office/drawing/2014/main" id="{12CF0233-ABE4-BA33-1982-2FE68FC19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680" y="18045360"/>
              <a:ext cx="8577773" cy="474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5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Listeners do not appear to learn two distinct talkers at all.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B0C7BAD-C936-A9C5-B44F-9E53CE0D2C3C}"/>
                </a:ext>
              </a:extLst>
            </p:cNvPr>
            <p:cNvGrpSpPr/>
            <p:nvPr/>
          </p:nvGrpSpPr>
          <p:grpSpPr>
            <a:xfrm>
              <a:off x="18312805" y="11360671"/>
              <a:ext cx="4298483" cy="1188276"/>
              <a:chOff x="17969908" y="10136856"/>
              <a:chExt cx="4298483" cy="1188276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D5AA204-6C6B-3E09-72BF-C0553B9320D2}"/>
                  </a:ext>
                </a:extLst>
              </p:cNvPr>
              <p:cNvGrpSpPr/>
              <p:nvPr/>
            </p:nvGrpSpPr>
            <p:grpSpPr>
              <a:xfrm>
                <a:off x="17969908" y="10136856"/>
                <a:ext cx="3280092" cy="1188276"/>
                <a:chOff x="14555178" y="10748112"/>
                <a:chExt cx="3280092" cy="1188276"/>
              </a:xfrm>
            </p:grpSpPr>
            <p:pic>
              <p:nvPicPr>
                <p:cNvPr id="138" name="Graphic 137" descr="Man with shaved side hair">
                  <a:extLst>
                    <a:ext uri="{FF2B5EF4-FFF2-40B4-BE49-F238E27FC236}">
                      <a16:creationId xmlns:a16="http://schemas.microsoft.com/office/drawing/2014/main" id="{AFF66B9E-D51B-52C9-44CB-F207A4AFD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35695" y="10800853"/>
                  <a:ext cx="830196" cy="1097878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954B8B8E-0612-B8FF-9670-E4A1C529644F}"/>
                    </a:ext>
                  </a:extLst>
                </p:cNvPr>
                <p:cNvCxnSpPr>
                  <a:cxnSpLocks/>
                  <a:stCxn id="138" idx="3"/>
                  <a:endCxn id="279" idx="1"/>
                </p:cNvCxnSpPr>
                <p:nvPr/>
              </p:nvCxnSpPr>
              <p:spPr>
                <a:xfrm>
                  <a:off x="17065891" y="11349792"/>
                  <a:ext cx="769379" cy="3795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8" name="Graphic 157" descr="A man with wavy hair">
                  <a:extLst>
                    <a:ext uri="{FF2B5EF4-FFF2-40B4-BE49-F238E27FC236}">
                      <a16:creationId xmlns:a16="http://schemas.microsoft.com/office/drawing/2014/main" id="{DB3A9525-F4A2-EAD5-87FD-7C1E7A5D9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55178" y="10748112"/>
                  <a:ext cx="925750" cy="1188276"/>
                </a:xfrm>
                <a:prstGeom prst="rect">
                  <a:avLst/>
                </a:prstGeom>
              </p:spPr>
            </p:pic>
            <p:sp>
              <p:nvSpPr>
                <p:cNvPr id="159" name="Plus Sign 158">
                  <a:extLst>
                    <a:ext uri="{FF2B5EF4-FFF2-40B4-BE49-F238E27FC236}">
                      <a16:creationId xmlns:a16="http://schemas.microsoft.com/office/drawing/2014/main" id="{BC4CECCC-2E64-C979-7694-D33D849B45B5}"/>
                    </a:ext>
                  </a:extLst>
                </p:cNvPr>
                <p:cNvSpPr/>
                <p:nvPr/>
              </p:nvSpPr>
              <p:spPr>
                <a:xfrm>
                  <a:off x="15488105" y="11013060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02A9F9F-1E28-6177-6D2D-7D63D60A34D1}"/>
                  </a:ext>
                </a:extLst>
              </p:cNvPr>
              <p:cNvSpPr txBox="1"/>
              <p:nvPr/>
            </p:nvSpPr>
            <p:spPr>
              <a:xfrm>
                <a:off x="21250000" y="10542276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927A50E7-9F85-985C-F0D3-04AD4A8206B2}"/>
                </a:ext>
              </a:extLst>
            </p:cNvPr>
            <p:cNvGrpSpPr/>
            <p:nvPr/>
          </p:nvGrpSpPr>
          <p:grpSpPr>
            <a:xfrm>
              <a:off x="22718980" y="11397862"/>
              <a:ext cx="4158124" cy="1097878"/>
              <a:chOff x="22310759" y="10174047"/>
              <a:chExt cx="4158124" cy="109787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4ADC4C1-90FF-7029-B1C1-8FE94C57CFD1}"/>
                  </a:ext>
                </a:extLst>
              </p:cNvPr>
              <p:cNvGrpSpPr/>
              <p:nvPr/>
            </p:nvGrpSpPr>
            <p:grpSpPr>
              <a:xfrm>
                <a:off x="22310759" y="10174047"/>
                <a:ext cx="3139733" cy="1097878"/>
                <a:chOff x="14020201" y="9528657"/>
                <a:chExt cx="3139733" cy="1097878"/>
              </a:xfrm>
            </p:grpSpPr>
            <p:pic>
              <p:nvPicPr>
                <p:cNvPr id="130" name="Graphic 129" descr="A man with wavy hair">
                  <a:extLst>
                    <a:ext uri="{FF2B5EF4-FFF2-40B4-BE49-F238E27FC236}">
                      <a16:creationId xmlns:a16="http://schemas.microsoft.com/office/drawing/2014/main" id="{C7BEE71E-C41E-30E4-9B1E-D5A2B3AA6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32368" y="9528657"/>
                  <a:ext cx="855323" cy="1097878"/>
                </a:xfrm>
                <a:prstGeom prst="rect">
                  <a:avLst/>
                </a:prstGeom>
              </p:spPr>
            </p:pic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36B02FA-1999-84F0-61E6-336E4C2A807B}"/>
                    </a:ext>
                  </a:extLst>
                </p:cNvPr>
                <p:cNvCxnSpPr>
                  <a:cxnSpLocks/>
                  <a:stCxn id="130" idx="3"/>
                  <a:endCxn id="282" idx="1"/>
                </p:cNvCxnSpPr>
                <p:nvPr/>
              </p:nvCxnSpPr>
              <p:spPr>
                <a:xfrm flipV="1">
                  <a:off x="16487691" y="10073853"/>
                  <a:ext cx="672243" cy="3743"/>
                </a:xfrm>
                <a:prstGeom prst="straightConnector1">
                  <a:avLst/>
                </a:prstGeom>
                <a:ln w="952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5" name="Graphic 134" descr="Man with shaved side hair">
                  <a:extLst>
                    <a:ext uri="{FF2B5EF4-FFF2-40B4-BE49-F238E27FC236}">
                      <a16:creationId xmlns:a16="http://schemas.microsoft.com/office/drawing/2014/main" id="{421290FF-0FBC-7DAD-5FC2-8C38AF94C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20201" y="9583172"/>
                  <a:ext cx="868404" cy="1034422"/>
                </a:xfrm>
                <a:prstGeom prst="rect">
                  <a:avLst/>
                </a:prstGeom>
              </p:spPr>
            </p:pic>
            <p:sp>
              <p:nvSpPr>
                <p:cNvPr id="137" name="Plus Sign 136">
                  <a:extLst>
                    <a:ext uri="{FF2B5EF4-FFF2-40B4-BE49-F238E27FC236}">
                      <a16:creationId xmlns:a16="http://schemas.microsoft.com/office/drawing/2014/main" id="{471D7670-F208-62D8-BF78-66182CDB00D6}"/>
                    </a:ext>
                  </a:extLst>
                </p:cNvPr>
                <p:cNvSpPr/>
                <p:nvPr/>
              </p:nvSpPr>
              <p:spPr>
                <a:xfrm>
                  <a:off x="14912730" y="9766384"/>
                  <a:ext cx="725247" cy="724731"/>
                </a:xfrm>
                <a:prstGeom prst="mathPlus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982DAEA-47B9-8AFC-1558-93D7D5936EC6}"/>
                  </a:ext>
                </a:extLst>
              </p:cNvPr>
              <p:cNvSpPr txBox="1"/>
              <p:nvPr/>
            </p:nvSpPr>
            <p:spPr>
              <a:xfrm>
                <a:off x="25450492" y="10519188"/>
                <a:ext cx="101839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Test</a:t>
                </a: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9F68CA3-254F-6B98-4C8A-9194A9B257D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664466" y="1868837"/>
            <a:ext cx="1216714" cy="121671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1064</Words>
  <Application>Microsoft Office PowerPoint</Application>
  <PresentationFormat>Custom</PresentationFormat>
  <Paragraphs>193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Courier New</vt:lpstr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 Ruggle</dc:creator>
  <cp:lastModifiedBy>Samantha Chiu</cp:lastModifiedBy>
  <cp:revision>67</cp:revision>
  <dcterms:created xsi:type="dcterms:W3CDTF">2014-02-18T19:43:21Z</dcterms:created>
  <dcterms:modified xsi:type="dcterms:W3CDTF">2022-12-01T06:02:34Z</dcterms:modified>
</cp:coreProperties>
</file>