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43891200" cy="32918400"/>
  <p:notesSz cx="6980238" cy="9144000"/>
  <p:defaultTextStyle>
    <a:defPPr>
      <a:defRPr lang="en-US"/>
    </a:defPPr>
    <a:lvl1pPr algn="l" rtl="0" eaLnBrk="0" fontAlgn="base" hangingPunct="0">
      <a:spcBef>
        <a:spcPct val="0"/>
      </a:spcBef>
      <a:spcAft>
        <a:spcPct val="0"/>
      </a:spcAft>
      <a:defRPr sz="600" kern="1200">
        <a:solidFill>
          <a:schemeClr val="tx2"/>
        </a:solidFill>
        <a:latin typeface="Arial" charset="0"/>
        <a:ea typeface="+mn-ea"/>
        <a:cs typeface="+mn-cs"/>
      </a:defRPr>
    </a:lvl1pPr>
    <a:lvl2pPr marL="457200" algn="l" rtl="0" eaLnBrk="0" fontAlgn="base" hangingPunct="0">
      <a:spcBef>
        <a:spcPct val="0"/>
      </a:spcBef>
      <a:spcAft>
        <a:spcPct val="0"/>
      </a:spcAft>
      <a:defRPr sz="600" kern="1200">
        <a:solidFill>
          <a:schemeClr val="tx2"/>
        </a:solidFill>
        <a:latin typeface="Arial" charset="0"/>
        <a:ea typeface="+mn-ea"/>
        <a:cs typeface="+mn-cs"/>
      </a:defRPr>
    </a:lvl2pPr>
    <a:lvl3pPr marL="914400" algn="l" rtl="0" eaLnBrk="0" fontAlgn="base" hangingPunct="0">
      <a:spcBef>
        <a:spcPct val="0"/>
      </a:spcBef>
      <a:spcAft>
        <a:spcPct val="0"/>
      </a:spcAft>
      <a:defRPr sz="600" kern="1200">
        <a:solidFill>
          <a:schemeClr val="tx2"/>
        </a:solidFill>
        <a:latin typeface="Arial" charset="0"/>
        <a:ea typeface="+mn-ea"/>
        <a:cs typeface="+mn-cs"/>
      </a:defRPr>
    </a:lvl3pPr>
    <a:lvl4pPr marL="1371600" algn="l" rtl="0" eaLnBrk="0" fontAlgn="base" hangingPunct="0">
      <a:spcBef>
        <a:spcPct val="0"/>
      </a:spcBef>
      <a:spcAft>
        <a:spcPct val="0"/>
      </a:spcAft>
      <a:defRPr sz="600" kern="1200">
        <a:solidFill>
          <a:schemeClr val="tx2"/>
        </a:solidFill>
        <a:latin typeface="Arial" charset="0"/>
        <a:ea typeface="+mn-ea"/>
        <a:cs typeface="+mn-cs"/>
      </a:defRPr>
    </a:lvl4pPr>
    <a:lvl5pPr marL="1828800" algn="l" rtl="0" eaLnBrk="0" fontAlgn="base" hangingPunct="0">
      <a:spcBef>
        <a:spcPct val="0"/>
      </a:spcBef>
      <a:spcAft>
        <a:spcPct val="0"/>
      </a:spcAft>
      <a:defRPr sz="600" kern="1200">
        <a:solidFill>
          <a:schemeClr val="tx2"/>
        </a:solidFill>
        <a:latin typeface="Arial" charset="0"/>
        <a:ea typeface="+mn-ea"/>
        <a:cs typeface="+mn-cs"/>
      </a:defRPr>
    </a:lvl5pPr>
    <a:lvl6pPr marL="2286000" algn="l" defTabSz="914400" rtl="0" eaLnBrk="1" latinLnBrk="0" hangingPunct="1">
      <a:defRPr sz="600" kern="1200">
        <a:solidFill>
          <a:schemeClr val="tx2"/>
        </a:solidFill>
        <a:latin typeface="Arial" charset="0"/>
        <a:ea typeface="+mn-ea"/>
        <a:cs typeface="+mn-cs"/>
      </a:defRPr>
    </a:lvl6pPr>
    <a:lvl7pPr marL="2743200" algn="l" defTabSz="914400" rtl="0" eaLnBrk="1" latinLnBrk="0" hangingPunct="1">
      <a:defRPr sz="600" kern="1200">
        <a:solidFill>
          <a:schemeClr val="tx2"/>
        </a:solidFill>
        <a:latin typeface="Arial" charset="0"/>
        <a:ea typeface="+mn-ea"/>
        <a:cs typeface="+mn-cs"/>
      </a:defRPr>
    </a:lvl7pPr>
    <a:lvl8pPr marL="3200400" algn="l" defTabSz="914400" rtl="0" eaLnBrk="1" latinLnBrk="0" hangingPunct="1">
      <a:defRPr sz="600" kern="1200">
        <a:solidFill>
          <a:schemeClr val="tx2"/>
        </a:solidFill>
        <a:latin typeface="Arial" charset="0"/>
        <a:ea typeface="+mn-ea"/>
        <a:cs typeface="+mn-cs"/>
      </a:defRPr>
    </a:lvl8pPr>
    <a:lvl9pPr marL="3657600" algn="l" defTabSz="914400" rtl="0" eaLnBrk="1" latinLnBrk="0" hangingPunct="1">
      <a:defRPr sz="6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17424">
          <p15:clr>
            <a:srgbClr val="A4A3A4"/>
          </p15:clr>
        </p15:guide>
        <p15:guide id="2" pos="24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orbeck" initials="S" lastIdx="8" clrIdx="0"/>
  <p:cmAuthor id="1" name="Nicole" initials="N" lastIdx="2" clrIdx="1"/>
  <p:cmAuthor id="2" name="Nikki" initials="ND" lastIdx="1" clrIdx="2"/>
  <p:cmAuthor id="3" name="justin storbeck" initials="js" lastIdx="1" clrIdx="3">
    <p:extLst>
      <p:ext uri="{19B8F6BF-5375-455C-9EA6-DF929625EA0E}">
        <p15:presenceInfo xmlns:p15="http://schemas.microsoft.com/office/powerpoint/2012/main" userId="700101bd72e80c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74C0"/>
    <a:srgbClr val="0099CC"/>
    <a:srgbClr val="F8F8F8"/>
    <a:srgbClr val="CC99FF"/>
    <a:srgbClr val="000000"/>
    <a:srgbClr val="00CC99"/>
    <a:srgbClr val="66FF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129" autoAdjust="0"/>
    <p:restoredTop sz="94985" autoAdjust="0"/>
  </p:normalViewPr>
  <p:slideViewPr>
    <p:cSldViewPr>
      <p:cViewPr>
        <p:scale>
          <a:sx n="30" d="100"/>
          <a:sy n="30" d="100"/>
        </p:scale>
        <p:origin x="618" y="24"/>
      </p:cViewPr>
      <p:guideLst>
        <p:guide orient="horz" pos="17424"/>
        <p:guide pos="243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14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Users\jordanwylie\Desktop\QANLab\Conferences\Social%20Neuro%20Conferernce\grap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3200" b="0" i="0" baseline="0" dirty="0">
                <a:effectLst/>
                <a:latin typeface="Calibri" panose="020F0502020204030204" pitchFamily="34" charset="0"/>
                <a:cs typeface="Calibri" panose="020F0502020204030204" pitchFamily="34" charset="0"/>
              </a:rPr>
              <a:t>Accuracy by Trial Type and Emotion Condition</a:t>
            </a:r>
            <a:endParaRPr lang="en-US" sz="3200" dirty="0">
              <a:effectLst/>
              <a:latin typeface="Calibri" panose="020F0502020204030204" pitchFamily="34" charset="0"/>
              <a:cs typeface="Calibri" panose="020F0502020204030204" pitchFamily="34" charset="0"/>
            </a:endParaRP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Sheet1!$A$27</c:f>
              <c:strCache>
                <c:ptCount val="1"/>
                <c:pt idx="0">
                  <c:v>Happy</c:v>
                </c:pt>
              </c:strCache>
            </c:strRef>
          </c:tx>
          <c:spPr>
            <a:solidFill>
              <a:srgbClr val="0074C0"/>
            </a:solidFill>
            <a:ln>
              <a:noFill/>
            </a:ln>
            <a:effectLst/>
          </c:spPr>
          <c:invertIfNegative val="0"/>
          <c:errBars>
            <c:errBarType val="both"/>
            <c:errValType val="cust"/>
            <c:noEndCap val="0"/>
            <c:plus>
              <c:numRef>
                <c:f>Sheet1!$D$27:$E$27</c:f>
                <c:numCache>
                  <c:formatCode>General</c:formatCode>
                  <c:ptCount val="2"/>
                  <c:pt idx="0">
                    <c:v>4.5369112440473902E-3</c:v>
                  </c:pt>
                  <c:pt idx="1">
                    <c:v>2.640064470631524E-2</c:v>
                  </c:pt>
                </c:numCache>
              </c:numRef>
            </c:plus>
            <c:minus>
              <c:numRef>
                <c:f>Sheet1!$D$27:$E$27</c:f>
                <c:numCache>
                  <c:formatCode>General</c:formatCode>
                  <c:ptCount val="2"/>
                  <c:pt idx="0">
                    <c:v>4.5369112440473902E-3</c:v>
                  </c:pt>
                  <c:pt idx="1">
                    <c:v>2.640064470631524E-2</c:v>
                  </c:pt>
                </c:numCache>
              </c:numRef>
            </c:minus>
            <c:spPr>
              <a:noFill/>
              <a:ln w="9525" cap="flat" cmpd="sng" algn="ctr">
                <a:solidFill>
                  <a:schemeClr val="tx1">
                    <a:lumMod val="65000"/>
                    <a:lumOff val="35000"/>
                  </a:schemeClr>
                </a:solidFill>
                <a:round/>
              </a:ln>
              <a:effectLst/>
            </c:spPr>
          </c:errBars>
          <c:cat>
            <c:strRef>
              <c:f>Sheet1!$B$26:$C$26</c:f>
              <c:strCache>
                <c:ptCount val="1"/>
                <c:pt idx="0">
                  <c:v>Mean</c:v>
                </c:pt>
              </c:strCache>
            </c:strRef>
          </c:cat>
          <c:val>
            <c:numRef>
              <c:f>Sheet1!$B$27:$C$27</c:f>
              <c:numCache>
                <c:formatCode>General</c:formatCode>
                <c:ptCount val="2"/>
                <c:pt idx="0">
                  <c:v>0.98770000000000002</c:v>
                </c:pt>
                <c:pt idx="1">
                  <c:v>0.87649999999999995</c:v>
                </c:pt>
              </c:numCache>
            </c:numRef>
          </c:val>
          <c:extLst xmlns:c16r2="http://schemas.microsoft.com/office/drawing/2015/06/chart">
            <c:ext xmlns:c16="http://schemas.microsoft.com/office/drawing/2014/chart" uri="{C3380CC4-5D6E-409C-BE32-E72D297353CC}">
              <c16:uniqueId val="{00000000-8E8C-3E49-BEC5-B41F9B6F574C}"/>
            </c:ext>
          </c:extLst>
        </c:ser>
        <c:ser>
          <c:idx val="1"/>
          <c:order val="1"/>
          <c:tx>
            <c:strRef>
              <c:f>Sheet1!$A$28</c:f>
              <c:strCache>
                <c:ptCount val="1"/>
                <c:pt idx="0">
                  <c:v>Sad</c:v>
                </c:pt>
              </c:strCache>
            </c:strRef>
          </c:tx>
          <c:spPr>
            <a:solidFill>
              <a:srgbClr val="FF0000">
                <a:alpha val="80000"/>
              </a:srgbClr>
            </a:solidFill>
            <a:ln>
              <a:noFill/>
            </a:ln>
            <a:effectLst/>
          </c:spPr>
          <c:invertIfNegative val="0"/>
          <c:errBars>
            <c:errBarType val="both"/>
            <c:errValType val="cust"/>
            <c:noEndCap val="0"/>
            <c:plus>
              <c:numRef>
                <c:f>Sheet1!$D$28:$E$28</c:f>
                <c:numCache>
                  <c:formatCode>General</c:formatCode>
                  <c:ptCount val="2"/>
                  <c:pt idx="0">
                    <c:v>5.8799999999999998E-3</c:v>
                  </c:pt>
                  <c:pt idx="1">
                    <c:v>1.6400000000000001E-2</c:v>
                  </c:pt>
                </c:numCache>
              </c:numRef>
            </c:plus>
            <c:minus>
              <c:numRef>
                <c:f>Sheet1!$D$28:$E$28</c:f>
                <c:numCache>
                  <c:formatCode>General</c:formatCode>
                  <c:ptCount val="2"/>
                  <c:pt idx="0">
                    <c:v>5.8799999999999998E-3</c:v>
                  </c:pt>
                  <c:pt idx="1">
                    <c:v>1.6400000000000001E-2</c:v>
                  </c:pt>
                </c:numCache>
              </c:numRef>
            </c:minus>
            <c:spPr>
              <a:noFill/>
              <a:ln w="9525" cap="flat" cmpd="sng" algn="ctr">
                <a:solidFill>
                  <a:schemeClr val="tx1">
                    <a:lumMod val="65000"/>
                    <a:lumOff val="35000"/>
                  </a:schemeClr>
                </a:solidFill>
                <a:round/>
              </a:ln>
              <a:effectLst/>
            </c:spPr>
          </c:errBars>
          <c:cat>
            <c:strRef>
              <c:f>Sheet1!$B$26:$C$26</c:f>
              <c:strCache>
                <c:ptCount val="1"/>
                <c:pt idx="0">
                  <c:v>Mean</c:v>
                </c:pt>
              </c:strCache>
            </c:strRef>
          </c:cat>
          <c:val>
            <c:numRef>
              <c:f>Sheet1!$B$28:$C$28</c:f>
              <c:numCache>
                <c:formatCode>General</c:formatCode>
                <c:ptCount val="2"/>
                <c:pt idx="0">
                  <c:v>0.98029999999999995</c:v>
                </c:pt>
                <c:pt idx="1">
                  <c:v>0.89929999999999999</c:v>
                </c:pt>
              </c:numCache>
            </c:numRef>
          </c:val>
          <c:extLst xmlns:c16r2="http://schemas.microsoft.com/office/drawing/2015/06/chart">
            <c:ext xmlns:c16="http://schemas.microsoft.com/office/drawing/2014/chart" uri="{C3380CC4-5D6E-409C-BE32-E72D297353CC}">
              <c16:uniqueId val="{00000001-8E8C-3E49-BEC5-B41F9B6F574C}"/>
            </c:ext>
          </c:extLst>
        </c:ser>
        <c:dLbls>
          <c:showLegendKey val="0"/>
          <c:showVal val="0"/>
          <c:showCatName val="0"/>
          <c:showSerName val="0"/>
          <c:showPercent val="0"/>
          <c:showBubbleSize val="0"/>
        </c:dLbls>
        <c:gapWidth val="219"/>
        <c:overlap val="-27"/>
        <c:axId val="364330056"/>
        <c:axId val="5587976"/>
      </c:barChart>
      <c:catAx>
        <c:axId val="364330056"/>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2800">
                    <a:latin typeface="Calibri" panose="020F0502020204030204" pitchFamily="34" charset="0"/>
                    <a:cs typeface="Calibri" panose="020F0502020204030204" pitchFamily="34" charset="0"/>
                  </a:rPr>
                  <a:t>    Go Trials                                        NoGo</a:t>
                </a:r>
                <a:r>
                  <a:rPr lang="en-US" sz="2800" baseline="0">
                    <a:latin typeface="Calibri" panose="020F0502020204030204" pitchFamily="34" charset="0"/>
                    <a:cs typeface="Calibri" panose="020F0502020204030204" pitchFamily="34" charset="0"/>
                  </a:rPr>
                  <a:t> Trials</a:t>
                </a:r>
                <a:endParaRPr lang="en-US" sz="2800">
                  <a:latin typeface="Calibri" panose="020F0502020204030204" pitchFamily="34" charset="0"/>
                  <a:cs typeface="Calibri" panose="020F0502020204030204" pitchFamily="34" charset="0"/>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crossAx val="5587976"/>
        <c:crosses val="autoZero"/>
        <c:auto val="1"/>
        <c:lblAlgn val="ctr"/>
        <c:lblOffset val="100"/>
        <c:noMultiLvlLbl val="0"/>
      </c:catAx>
      <c:valAx>
        <c:axId val="5587976"/>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2800">
                    <a:latin typeface="Calibri" panose="020F0502020204030204" pitchFamily="34" charset="0"/>
                    <a:cs typeface="Calibri" panose="020F0502020204030204" pitchFamily="34" charset="0"/>
                  </a:rPr>
                  <a:t>Mean Accuracy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433005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77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3853" y="0"/>
            <a:ext cx="3024770" cy="457200"/>
          </a:xfrm>
          <a:prstGeom prst="rect">
            <a:avLst/>
          </a:prstGeom>
        </p:spPr>
        <p:txBody>
          <a:bodyPr vert="horz" lIns="91440" tIns="45720" rIns="91440" bIns="45720" rtlCol="0"/>
          <a:lstStyle>
            <a:lvl1pPr algn="r">
              <a:defRPr sz="1200"/>
            </a:lvl1pPr>
          </a:lstStyle>
          <a:p>
            <a:fld id="{9BCCCB6B-64FE-4CAE-A887-335B7409C754}" type="datetimeFigureOut">
              <a:rPr lang="en-US" smtClean="0"/>
              <a:pPr/>
              <a:t>4/27/2018</a:t>
            </a:fld>
            <a:endParaRPr lang="en-US"/>
          </a:p>
        </p:txBody>
      </p:sp>
      <p:sp>
        <p:nvSpPr>
          <p:cNvPr id="4" name="Slide Image Placeholder 3"/>
          <p:cNvSpPr>
            <a:spLocks noGrp="1" noRot="1" noChangeAspect="1"/>
          </p:cNvSpPr>
          <p:nvPr>
            <p:ph type="sldImg" idx="2"/>
          </p:nvPr>
        </p:nvSpPr>
        <p:spPr>
          <a:xfrm>
            <a:off x="1203325" y="685800"/>
            <a:ext cx="4573588"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024" y="4343400"/>
            <a:ext cx="558419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302477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3853" y="8685213"/>
            <a:ext cx="3024770" cy="457200"/>
          </a:xfrm>
          <a:prstGeom prst="rect">
            <a:avLst/>
          </a:prstGeom>
        </p:spPr>
        <p:txBody>
          <a:bodyPr vert="horz" lIns="91440" tIns="45720" rIns="91440" bIns="45720" rtlCol="0" anchor="b"/>
          <a:lstStyle>
            <a:lvl1pPr algn="r">
              <a:defRPr sz="1200"/>
            </a:lvl1pPr>
          </a:lstStyle>
          <a:p>
            <a:fld id="{5B8D9915-F3A2-4E3C-B4B9-8022F1EDEB20}" type="slidenum">
              <a:rPr lang="en-US" smtClean="0"/>
              <a:pPr/>
              <a:t>‹#›</a:t>
            </a:fld>
            <a:endParaRPr lang="en-US"/>
          </a:p>
        </p:txBody>
      </p:sp>
    </p:spTree>
    <p:extLst>
      <p:ext uri="{BB962C8B-B14F-4D97-AF65-F5344CB8AC3E}">
        <p14:creationId xmlns:p14="http://schemas.microsoft.com/office/powerpoint/2010/main" val="392224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8D9915-F3A2-4E3C-B4B9-8022F1EDEB20}" type="slidenum">
              <a:rPr lang="en-US" smtClean="0"/>
              <a:pPr/>
              <a:t>1</a:t>
            </a:fld>
            <a:endParaRPr lang="en-US"/>
          </a:p>
        </p:txBody>
      </p:sp>
    </p:spTree>
    <p:extLst>
      <p:ext uri="{BB962C8B-B14F-4D97-AF65-F5344CB8AC3E}">
        <p14:creationId xmlns:p14="http://schemas.microsoft.com/office/powerpoint/2010/main" val="933907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172B978-C384-4A79-B573-729FFD058877}"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A15325B-AF98-417C-BC8F-427D2645A6BE}"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3" y="2925763"/>
            <a:ext cx="9326562"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5" y="2925763"/>
            <a:ext cx="27827288"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B7FB1AC-FF84-4191-8E8C-3A9DB95F2334}"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3F7B45F-3A29-4BD9-9A99-D7327A322C28}"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6080A755-713A-422A-9AA2-DC53C662F261}"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5" y="9509125"/>
            <a:ext cx="18576925"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09125"/>
            <a:ext cx="18576925"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82045C8-7025-441F-B1EE-37B7B50F2A4F}"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ADED54CD-F1E6-4E2C-BAF8-C5B9F9197F46}"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E58C1D65-6508-49A0-BC6D-8178094D79F5}"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B391ADDA-8FE8-4881-87DC-3E91E070836B}"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9E2D7494-1FEC-472B-B0CC-C56D5B816EB5}"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A3B567DF-F6BE-4D96-AA2D-5FBA1C8F406C}"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2475" y="2925763"/>
            <a:ext cx="37306250" cy="5486400"/>
          </a:xfrm>
          <a:prstGeom prst="rect">
            <a:avLst/>
          </a:prstGeom>
          <a:noFill/>
          <a:ln w="9525">
            <a:noFill/>
            <a:miter lim="800000"/>
            <a:headEnd/>
            <a:tailEnd/>
          </a:ln>
        </p:spPr>
        <p:txBody>
          <a:bodyPr vert="horz" wrap="square" lIns="438840" tIns="219422" rIns="438840" bIns="219422"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292475" y="9509125"/>
            <a:ext cx="37306250" cy="19751675"/>
          </a:xfrm>
          <a:prstGeom prst="rect">
            <a:avLst/>
          </a:prstGeom>
          <a:noFill/>
          <a:ln w="9525">
            <a:noFill/>
            <a:miter lim="800000"/>
            <a:headEnd/>
            <a:tailEnd/>
          </a:ln>
        </p:spPr>
        <p:txBody>
          <a:bodyPr vert="horz" wrap="square" lIns="438840" tIns="219422" rIns="438840" bIns="21942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292475" y="29992638"/>
            <a:ext cx="9144000" cy="2193925"/>
          </a:xfrm>
          <a:prstGeom prst="rect">
            <a:avLst/>
          </a:prstGeom>
          <a:noFill/>
          <a:ln w="9525">
            <a:noFill/>
            <a:miter lim="800000"/>
            <a:headEnd/>
            <a:tailEnd/>
          </a:ln>
          <a:effectLst/>
        </p:spPr>
        <p:txBody>
          <a:bodyPr vert="horz" wrap="square" lIns="438840" tIns="219422" rIns="438840" bIns="219422" numCol="1" anchor="t" anchorCtr="0" compatLnSpc="1">
            <a:prstTxWarp prst="textNoShape">
              <a:avLst/>
            </a:prstTxWarp>
          </a:bodyPr>
          <a:lstStyle>
            <a:lvl1pPr>
              <a:defRPr sz="6700">
                <a:solidFill>
                  <a:schemeClr val="tx1"/>
                </a:solidFill>
                <a:latin typeface="Times New Roman" pitchFamily="18" charset="0"/>
              </a:defRPr>
            </a:lvl1pPr>
          </a:lstStyle>
          <a:p>
            <a:pPr>
              <a:defRPr/>
            </a:pPr>
            <a:endParaRPr lang="en-US" altLang="en-US"/>
          </a:p>
        </p:txBody>
      </p:sp>
      <p:sp>
        <p:nvSpPr>
          <p:cNvPr id="1029" name="Rectangle 5"/>
          <p:cNvSpPr>
            <a:spLocks noGrp="1" noChangeArrowheads="1"/>
          </p:cNvSpPr>
          <p:nvPr>
            <p:ph type="ftr" sz="quarter" idx="3"/>
          </p:nvPr>
        </p:nvSpPr>
        <p:spPr bwMode="auto">
          <a:xfrm>
            <a:off x="14995525" y="29992638"/>
            <a:ext cx="13900150" cy="2193925"/>
          </a:xfrm>
          <a:prstGeom prst="rect">
            <a:avLst/>
          </a:prstGeom>
          <a:noFill/>
          <a:ln w="9525">
            <a:noFill/>
            <a:miter lim="800000"/>
            <a:headEnd/>
            <a:tailEnd/>
          </a:ln>
          <a:effectLst/>
        </p:spPr>
        <p:txBody>
          <a:bodyPr vert="horz" wrap="square" lIns="438840" tIns="219422" rIns="438840" bIns="219422" numCol="1" anchor="t" anchorCtr="0" compatLnSpc="1">
            <a:prstTxWarp prst="textNoShape">
              <a:avLst/>
            </a:prstTxWarp>
          </a:bodyPr>
          <a:lstStyle>
            <a:lvl1pPr algn="ctr">
              <a:defRPr sz="6700">
                <a:solidFill>
                  <a:schemeClr val="tx1"/>
                </a:solidFill>
                <a:latin typeface="Times New Roman" pitchFamily="18"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31454725" y="29992638"/>
            <a:ext cx="9144000" cy="2193925"/>
          </a:xfrm>
          <a:prstGeom prst="rect">
            <a:avLst/>
          </a:prstGeom>
          <a:noFill/>
          <a:ln w="9525">
            <a:noFill/>
            <a:miter lim="800000"/>
            <a:headEnd/>
            <a:tailEnd/>
          </a:ln>
          <a:effectLst/>
        </p:spPr>
        <p:txBody>
          <a:bodyPr vert="horz" wrap="square" lIns="438840" tIns="219422" rIns="438840" bIns="219422" numCol="1" anchor="t" anchorCtr="0" compatLnSpc="1">
            <a:prstTxWarp prst="textNoShape">
              <a:avLst/>
            </a:prstTxWarp>
          </a:bodyPr>
          <a:lstStyle>
            <a:lvl1pPr algn="r">
              <a:defRPr sz="6700">
                <a:solidFill>
                  <a:schemeClr val="tx1"/>
                </a:solidFill>
                <a:latin typeface="Times New Roman" pitchFamily="18" charset="0"/>
              </a:defRPr>
            </a:lvl1pPr>
          </a:lstStyle>
          <a:p>
            <a:pPr>
              <a:defRPr/>
            </a:pPr>
            <a:fld id="{9ABB8B0D-C213-4DF6-8630-AF57D3D3483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Times New Roman" pitchFamily="18" charset="0"/>
        </a:defRPr>
      </a:lvl2pPr>
      <a:lvl3pPr algn="ctr" defTabSz="4389438" rtl="0" eaLnBrk="0" fontAlgn="base" hangingPunct="0">
        <a:spcBef>
          <a:spcPct val="0"/>
        </a:spcBef>
        <a:spcAft>
          <a:spcPct val="0"/>
        </a:spcAft>
        <a:defRPr sz="21100">
          <a:solidFill>
            <a:schemeClr val="tx2"/>
          </a:solidFill>
          <a:latin typeface="Times New Roman" pitchFamily="18" charset="0"/>
        </a:defRPr>
      </a:lvl3pPr>
      <a:lvl4pPr algn="ctr" defTabSz="4389438" rtl="0" eaLnBrk="0" fontAlgn="base" hangingPunct="0">
        <a:spcBef>
          <a:spcPct val="0"/>
        </a:spcBef>
        <a:spcAft>
          <a:spcPct val="0"/>
        </a:spcAft>
        <a:defRPr sz="21100">
          <a:solidFill>
            <a:schemeClr val="tx2"/>
          </a:solidFill>
          <a:latin typeface="Times New Roman" pitchFamily="18" charset="0"/>
        </a:defRPr>
      </a:lvl4pPr>
      <a:lvl5pPr algn="ctr" defTabSz="4389438" rtl="0" eaLnBrk="0" fontAlgn="base" hangingPunct="0">
        <a:spcBef>
          <a:spcPct val="0"/>
        </a:spcBef>
        <a:spcAft>
          <a:spcPct val="0"/>
        </a:spcAft>
        <a:defRPr sz="21100">
          <a:solidFill>
            <a:schemeClr val="tx2"/>
          </a:solidFill>
          <a:latin typeface="Times New Roman" pitchFamily="18" charset="0"/>
        </a:defRPr>
      </a:lvl5pPr>
      <a:lvl6pPr marL="457200" algn="ctr" defTabSz="4389438" rtl="0" eaLnBrk="0" fontAlgn="base" hangingPunct="0">
        <a:spcBef>
          <a:spcPct val="0"/>
        </a:spcBef>
        <a:spcAft>
          <a:spcPct val="0"/>
        </a:spcAft>
        <a:defRPr sz="21100">
          <a:solidFill>
            <a:schemeClr val="tx2"/>
          </a:solidFill>
          <a:latin typeface="Times New Roman" pitchFamily="18" charset="0"/>
        </a:defRPr>
      </a:lvl6pPr>
      <a:lvl7pPr marL="914400" algn="ctr" defTabSz="4389438" rtl="0" eaLnBrk="0" fontAlgn="base" hangingPunct="0">
        <a:spcBef>
          <a:spcPct val="0"/>
        </a:spcBef>
        <a:spcAft>
          <a:spcPct val="0"/>
        </a:spcAft>
        <a:defRPr sz="21100">
          <a:solidFill>
            <a:schemeClr val="tx2"/>
          </a:solidFill>
          <a:latin typeface="Times New Roman" pitchFamily="18" charset="0"/>
        </a:defRPr>
      </a:lvl7pPr>
      <a:lvl8pPr marL="1371600" algn="ctr" defTabSz="4389438" rtl="0" eaLnBrk="0" fontAlgn="base" hangingPunct="0">
        <a:spcBef>
          <a:spcPct val="0"/>
        </a:spcBef>
        <a:spcAft>
          <a:spcPct val="0"/>
        </a:spcAft>
        <a:defRPr sz="21100">
          <a:solidFill>
            <a:schemeClr val="tx2"/>
          </a:solidFill>
          <a:latin typeface="Times New Roman" pitchFamily="18" charset="0"/>
        </a:defRPr>
      </a:lvl8pPr>
      <a:lvl9pPr marL="1828800" algn="ctr" defTabSz="4389438" rtl="0" eaLnBrk="0" fontAlgn="base" hangingPunct="0">
        <a:spcBef>
          <a:spcPct val="0"/>
        </a:spcBef>
        <a:spcAft>
          <a:spcPct val="0"/>
        </a:spcAft>
        <a:defRPr sz="21100">
          <a:solidFill>
            <a:schemeClr val="tx2"/>
          </a:solidFill>
          <a:latin typeface="Times New Roman" pitchFamily="18" charset="0"/>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defRPr>
      </a:lvl2pPr>
      <a:lvl3pPr marL="5486400" indent="-1096963" algn="l" defTabSz="4389438" rtl="0" eaLnBrk="0" fontAlgn="base" hangingPunct="0">
        <a:spcBef>
          <a:spcPct val="20000"/>
        </a:spcBef>
        <a:spcAft>
          <a:spcPct val="0"/>
        </a:spcAft>
        <a:buChar char="•"/>
        <a:defRPr sz="11500">
          <a:solidFill>
            <a:schemeClr val="tx1"/>
          </a:solidFill>
          <a:latin typeface="+mn-lt"/>
        </a:defRPr>
      </a:lvl3pPr>
      <a:lvl4pPr marL="7680325" indent="-1096963" algn="l" defTabSz="4389438" rtl="0" eaLnBrk="0" fontAlgn="base" hangingPunct="0">
        <a:spcBef>
          <a:spcPct val="20000"/>
        </a:spcBef>
        <a:spcAft>
          <a:spcPct val="0"/>
        </a:spcAft>
        <a:buChar char="–"/>
        <a:defRPr sz="9600">
          <a:solidFill>
            <a:schemeClr val="tx1"/>
          </a:solidFill>
          <a:latin typeface="+mn-lt"/>
        </a:defRPr>
      </a:lvl4pPr>
      <a:lvl5pPr marL="9875838" indent="-1096963" algn="l" defTabSz="4389438" rtl="0" eaLnBrk="0" fontAlgn="base" hangingPunct="0">
        <a:spcBef>
          <a:spcPct val="20000"/>
        </a:spcBef>
        <a:spcAft>
          <a:spcPct val="0"/>
        </a:spcAft>
        <a:buChar char="»"/>
        <a:defRPr sz="9600">
          <a:solidFill>
            <a:schemeClr val="tx1"/>
          </a:solidFill>
          <a:latin typeface="+mn-lt"/>
        </a:defRPr>
      </a:lvl5pPr>
      <a:lvl6pPr marL="10333038" indent="-1096963" algn="l" defTabSz="4389438" rtl="0" eaLnBrk="0" fontAlgn="base" hangingPunct="0">
        <a:spcBef>
          <a:spcPct val="20000"/>
        </a:spcBef>
        <a:spcAft>
          <a:spcPct val="0"/>
        </a:spcAft>
        <a:buChar char="»"/>
        <a:defRPr sz="9600">
          <a:solidFill>
            <a:schemeClr val="tx1"/>
          </a:solidFill>
          <a:latin typeface="+mn-lt"/>
        </a:defRPr>
      </a:lvl6pPr>
      <a:lvl7pPr marL="10790238" indent="-1096963" algn="l" defTabSz="4389438" rtl="0" eaLnBrk="0" fontAlgn="base" hangingPunct="0">
        <a:spcBef>
          <a:spcPct val="20000"/>
        </a:spcBef>
        <a:spcAft>
          <a:spcPct val="0"/>
        </a:spcAft>
        <a:buChar char="»"/>
        <a:defRPr sz="9600">
          <a:solidFill>
            <a:schemeClr val="tx1"/>
          </a:solidFill>
          <a:latin typeface="+mn-lt"/>
        </a:defRPr>
      </a:lvl7pPr>
      <a:lvl8pPr marL="11247438" indent="-1096963" algn="l" defTabSz="4389438" rtl="0" eaLnBrk="0" fontAlgn="base" hangingPunct="0">
        <a:spcBef>
          <a:spcPct val="20000"/>
        </a:spcBef>
        <a:spcAft>
          <a:spcPct val="0"/>
        </a:spcAft>
        <a:buChar char="»"/>
        <a:defRPr sz="9600">
          <a:solidFill>
            <a:schemeClr val="tx1"/>
          </a:solidFill>
          <a:latin typeface="+mn-lt"/>
        </a:defRPr>
      </a:lvl8pPr>
      <a:lvl9pPr marL="11704638" indent="-1096963" algn="l" defTabSz="4389438"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jpeg"/><Relationship Id="rId2" Type="http://schemas.openxmlformats.org/officeDocument/2006/relationships/notesSlide" Target="../notesSlides/notesSlide1.xml"/><Relationship Id="rId16"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chart" Target="../charts/chart1.xml"/><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2F9B7F6D-4FBF-5844-A313-A45B9059F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1885" y="15586149"/>
            <a:ext cx="5343648" cy="3588384"/>
          </a:xfrm>
          <a:prstGeom prst="rect">
            <a:avLst/>
          </a:prstGeom>
        </p:spPr>
      </p:pic>
      <p:pic>
        <p:nvPicPr>
          <p:cNvPr id="26" name="Picture 25">
            <a:extLst>
              <a:ext uri="{FF2B5EF4-FFF2-40B4-BE49-F238E27FC236}">
                <a16:creationId xmlns:a16="http://schemas.microsoft.com/office/drawing/2014/main" xmlns="" id="{D51FDC08-74D8-D64D-AD9F-01C8C7A0A8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490353" y="15565152"/>
            <a:ext cx="5665641" cy="3912500"/>
          </a:xfrm>
          <a:prstGeom prst="rect">
            <a:avLst/>
          </a:prstGeom>
        </p:spPr>
      </p:pic>
      <p:pic>
        <p:nvPicPr>
          <p:cNvPr id="54" name="Picture 5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84931" y="2125509"/>
            <a:ext cx="3797643" cy="3789862"/>
          </a:xfrm>
          <a:prstGeom prst="rect">
            <a:avLst/>
          </a:prstGeom>
        </p:spPr>
      </p:pic>
      <p:sp>
        <p:nvSpPr>
          <p:cNvPr id="2051" name="Rectangle 2"/>
          <p:cNvSpPr>
            <a:spLocks noGrp="1" noChangeArrowheads="1"/>
          </p:cNvSpPr>
          <p:nvPr>
            <p:ph type="title"/>
          </p:nvPr>
        </p:nvSpPr>
        <p:spPr>
          <a:xfrm>
            <a:off x="1143000" y="231983"/>
            <a:ext cx="41681400" cy="5749463"/>
          </a:xfrm>
          <a:noFill/>
          <a:ln>
            <a:solidFill>
              <a:schemeClr val="tx1"/>
            </a:solidFill>
          </a:ln>
        </p:spPr>
        <p:txBody>
          <a:bodyPr/>
          <a:lstStyle/>
          <a:p>
            <a:r>
              <a:rPr lang="en-US" sz="9600" b="1" dirty="0">
                <a:solidFill>
                  <a:srgbClr val="0070C0"/>
                </a:solidFill>
                <a:latin typeface="Calibri"/>
                <a:cs typeface="Calibri"/>
              </a:rPr>
              <a:t>Do Happy Versus Sad States Influence Bio-Behavioral Markers of Inhibition?</a:t>
            </a:r>
            <a:r>
              <a:rPr lang="en-US" sz="7200" b="1" dirty="0">
                <a:solidFill>
                  <a:srgbClr val="292934"/>
                </a:solidFill>
                <a:latin typeface="Calibri"/>
                <a:cs typeface="Calibri"/>
              </a:rPr>
              <a:t/>
            </a:r>
            <a:br>
              <a:rPr lang="en-US" sz="7200" b="1" dirty="0">
                <a:solidFill>
                  <a:srgbClr val="292934"/>
                </a:solidFill>
                <a:latin typeface="Calibri"/>
                <a:cs typeface="Calibri"/>
              </a:rPr>
            </a:br>
            <a:r>
              <a:rPr lang="en-US" sz="1800" b="1" dirty="0">
                <a:solidFill>
                  <a:srgbClr val="292934"/>
                </a:solidFill>
                <a:latin typeface="Calibri"/>
                <a:cs typeface="Calibri"/>
              </a:rPr>
              <a:t/>
            </a:r>
            <a:br>
              <a:rPr lang="en-US" sz="1800" b="1" dirty="0">
                <a:solidFill>
                  <a:srgbClr val="292934"/>
                </a:solidFill>
                <a:latin typeface="Calibri"/>
                <a:cs typeface="Calibri"/>
              </a:rPr>
            </a:br>
            <a:r>
              <a:rPr lang="en-US" sz="1800" b="1" dirty="0">
                <a:solidFill>
                  <a:srgbClr val="292934"/>
                </a:solidFill>
                <a:latin typeface="Calibri"/>
                <a:cs typeface="Calibri"/>
              </a:rPr>
              <a:t/>
            </a:r>
            <a:br>
              <a:rPr lang="en-US" sz="1800" b="1" dirty="0">
                <a:solidFill>
                  <a:srgbClr val="292934"/>
                </a:solidFill>
                <a:latin typeface="Calibri"/>
                <a:cs typeface="Calibri"/>
              </a:rPr>
            </a:br>
            <a:r>
              <a:rPr lang="en-US" sz="1800" b="1" dirty="0">
                <a:solidFill>
                  <a:srgbClr val="292934"/>
                </a:solidFill>
                <a:latin typeface="Calibri"/>
                <a:cs typeface="Calibri"/>
              </a:rPr>
              <a:t/>
            </a:r>
            <a:br>
              <a:rPr lang="en-US" sz="1800" b="1" dirty="0">
                <a:solidFill>
                  <a:srgbClr val="292934"/>
                </a:solidFill>
                <a:latin typeface="Calibri"/>
                <a:cs typeface="Calibri"/>
              </a:rPr>
            </a:br>
            <a:r>
              <a:rPr lang="en-US" sz="1800" b="1" dirty="0">
                <a:solidFill>
                  <a:srgbClr val="292934"/>
                </a:solidFill>
                <a:latin typeface="Calibri"/>
                <a:cs typeface="Calibri"/>
              </a:rPr>
              <a:t/>
            </a:r>
            <a:br>
              <a:rPr lang="en-US" sz="1800" b="1" dirty="0">
                <a:solidFill>
                  <a:srgbClr val="292934"/>
                </a:solidFill>
                <a:latin typeface="Calibri"/>
                <a:cs typeface="Calibri"/>
              </a:rPr>
            </a:br>
            <a:r>
              <a:rPr lang="en-US" altLang="en-US" sz="6400" b="1" dirty="0">
                <a:latin typeface="Calibri"/>
                <a:cs typeface="Calibri"/>
              </a:rPr>
              <a:t>Jordan </a:t>
            </a:r>
            <a:r>
              <a:rPr lang="en-US" altLang="en-US" sz="6400" b="1" dirty="0" smtClean="0">
                <a:latin typeface="Calibri"/>
                <a:cs typeface="Calibri"/>
              </a:rPr>
              <a:t>Wylie</a:t>
            </a:r>
            <a:r>
              <a:rPr lang="en-US" altLang="en-US" sz="6400" b="1" baseline="30000" dirty="0" smtClean="0">
                <a:latin typeface="Calibri"/>
                <a:cs typeface="Calibri"/>
              </a:rPr>
              <a:t>1,3</a:t>
            </a:r>
            <a:r>
              <a:rPr lang="en-US" altLang="en-US" sz="6400" b="1" dirty="0" smtClean="0">
                <a:latin typeface="Calibri"/>
                <a:cs typeface="Calibri"/>
              </a:rPr>
              <a:t>, </a:t>
            </a:r>
            <a:r>
              <a:rPr lang="en-US" altLang="en-US" sz="6400" b="1" dirty="0">
                <a:latin typeface="Calibri"/>
                <a:cs typeface="Calibri"/>
              </a:rPr>
              <a:t>Samantha </a:t>
            </a:r>
            <a:r>
              <a:rPr lang="en-US" altLang="en-US" sz="6400" b="1" dirty="0" smtClean="0">
                <a:latin typeface="Calibri"/>
                <a:cs typeface="Calibri"/>
              </a:rPr>
              <a:t>Chiu</a:t>
            </a:r>
            <a:r>
              <a:rPr lang="en-US" altLang="en-US" sz="6400" b="1" baseline="30000" dirty="0" smtClean="0">
                <a:latin typeface="Calibri"/>
                <a:cs typeface="Calibri"/>
              </a:rPr>
              <a:t>2,3</a:t>
            </a:r>
            <a:r>
              <a:rPr lang="en-US" altLang="en-US" sz="6400" b="1" dirty="0" smtClean="0">
                <a:latin typeface="Calibri"/>
                <a:cs typeface="Calibri"/>
              </a:rPr>
              <a:t>, </a:t>
            </a:r>
            <a:r>
              <a:rPr lang="en-US" altLang="en-US" sz="6400" b="1" dirty="0">
                <a:latin typeface="Calibri"/>
                <a:cs typeface="Calibri"/>
              </a:rPr>
              <a:t>Jennifer </a:t>
            </a:r>
            <a:r>
              <a:rPr lang="en-US" altLang="en-US" sz="6400" b="1" dirty="0" smtClean="0">
                <a:latin typeface="Calibri"/>
                <a:cs typeface="Calibri"/>
              </a:rPr>
              <a:t>Stewart</a:t>
            </a:r>
            <a:r>
              <a:rPr lang="en-US" altLang="en-US" sz="6400" b="1" baseline="30000" dirty="0" smtClean="0">
                <a:latin typeface="Calibri"/>
                <a:cs typeface="Calibri"/>
              </a:rPr>
              <a:t>1,3</a:t>
            </a:r>
            <a:r>
              <a:rPr lang="en-US" altLang="en-US" sz="6400" b="1" dirty="0" smtClean="0">
                <a:latin typeface="Calibri"/>
                <a:cs typeface="Calibri"/>
              </a:rPr>
              <a:t>, </a:t>
            </a:r>
            <a:r>
              <a:rPr lang="en-US" altLang="en-US" sz="6400" b="1" dirty="0">
                <a:latin typeface="Calibri"/>
                <a:cs typeface="Calibri"/>
              </a:rPr>
              <a:t>Justin </a:t>
            </a:r>
            <a:r>
              <a:rPr lang="en-US" altLang="en-US" sz="6400" b="1" dirty="0" smtClean="0">
                <a:latin typeface="Calibri"/>
                <a:cs typeface="Calibri"/>
              </a:rPr>
              <a:t>Storbeck</a:t>
            </a:r>
            <a:r>
              <a:rPr lang="en-US" altLang="en-US" sz="6400" b="1" baseline="30000" dirty="0" smtClean="0">
                <a:latin typeface="Calibri"/>
                <a:cs typeface="Calibri"/>
              </a:rPr>
              <a:t>1,3</a:t>
            </a:r>
            <a:r>
              <a:rPr lang="en-US" altLang="en-US" sz="6400" b="1" dirty="0">
                <a:latin typeface="Calibri"/>
                <a:cs typeface="Calibri"/>
              </a:rPr>
              <a:t/>
            </a:r>
            <a:br>
              <a:rPr lang="en-US" altLang="en-US" sz="6400" b="1" dirty="0">
                <a:latin typeface="Calibri"/>
                <a:cs typeface="Calibri"/>
              </a:rPr>
            </a:br>
            <a:r>
              <a:rPr lang="en-US" altLang="en-US" sz="6400" dirty="0">
                <a:latin typeface="Calibri"/>
                <a:cs typeface="Calibri"/>
              </a:rPr>
              <a:t>The Graduate Center, </a:t>
            </a:r>
            <a:r>
              <a:rPr lang="en-US" altLang="en-US" sz="6400" dirty="0" smtClean="0">
                <a:latin typeface="Calibri"/>
                <a:cs typeface="Calibri"/>
              </a:rPr>
              <a:t>CUNY</a:t>
            </a:r>
            <a:r>
              <a:rPr lang="en-US" altLang="en-US" sz="6400" baseline="30000" dirty="0" smtClean="0">
                <a:latin typeface="Calibri"/>
                <a:cs typeface="Calibri"/>
              </a:rPr>
              <a:t>1</a:t>
            </a:r>
            <a:r>
              <a:rPr lang="en-US" altLang="en-US" sz="6400" dirty="0" smtClean="0">
                <a:latin typeface="Calibri"/>
                <a:cs typeface="Calibri"/>
              </a:rPr>
              <a:t>, Macaulay Honors College</a:t>
            </a:r>
            <a:r>
              <a:rPr lang="en-US" altLang="en-US" sz="6400" baseline="30000" dirty="0">
                <a:latin typeface="Calibri"/>
                <a:cs typeface="Calibri"/>
              </a:rPr>
              <a:t>2</a:t>
            </a:r>
            <a:r>
              <a:rPr lang="en-US" altLang="en-US" sz="6400" dirty="0" smtClean="0">
                <a:latin typeface="Calibri"/>
                <a:cs typeface="Calibri"/>
              </a:rPr>
              <a:t>, CUNY &amp; </a:t>
            </a:r>
            <a:r>
              <a:rPr lang="en-US" altLang="en-US" sz="6400" dirty="0">
                <a:latin typeface="Calibri"/>
                <a:cs typeface="Calibri"/>
              </a:rPr>
              <a:t>Queens </a:t>
            </a:r>
            <a:r>
              <a:rPr lang="en-US" altLang="en-US" sz="6400" dirty="0" smtClean="0">
                <a:latin typeface="Calibri"/>
                <a:cs typeface="Calibri"/>
              </a:rPr>
              <a:t>College</a:t>
            </a:r>
            <a:r>
              <a:rPr lang="en-US" altLang="en-US" sz="6400" baseline="30000" dirty="0" smtClean="0">
                <a:latin typeface="Calibri"/>
                <a:cs typeface="Calibri"/>
              </a:rPr>
              <a:t>3</a:t>
            </a:r>
            <a:endParaRPr lang="en-US" sz="6400" dirty="0">
              <a:latin typeface="Calibri"/>
              <a:cs typeface="Calibri"/>
            </a:endParaRPr>
          </a:p>
        </p:txBody>
      </p:sp>
      <p:sp>
        <p:nvSpPr>
          <p:cNvPr id="2053" name="Text Box 19"/>
          <p:cNvSpPr txBox="1">
            <a:spLocks noChangeArrowheads="1"/>
          </p:cNvSpPr>
          <p:nvPr/>
        </p:nvSpPr>
        <p:spPr bwMode="auto">
          <a:xfrm>
            <a:off x="31807352" y="6045032"/>
            <a:ext cx="11017048" cy="17740231"/>
          </a:xfrm>
          <a:prstGeom prst="rect">
            <a:avLst/>
          </a:prstGeom>
          <a:noFill/>
          <a:ln w="9525">
            <a:solidFill>
              <a:schemeClr val="tx1"/>
            </a:solidFill>
            <a:miter lim="800000"/>
            <a:headEnd/>
            <a:tailEnd/>
          </a:ln>
        </p:spPr>
        <p:txBody>
          <a:bodyPr wrap="square" lIns="457128" tIns="45710" rIns="457128" bIns="45720">
            <a:spAutoFit/>
          </a:bodyPr>
          <a:lstStyle/>
          <a:p>
            <a:pPr algn="ctr">
              <a:buFont typeface="Wingdings" pitchFamily="2" charset="2"/>
              <a:buNone/>
            </a:pPr>
            <a:r>
              <a:rPr lang="en-US" altLang="en-US" sz="4000" b="1" dirty="0">
                <a:solidFill>
                  <a:srgbClr val="0070C0"/>
                </a:solidFill>
                <a:latin typeface="Calibri"/>
                <a:cs typeface="Calibri"/>
              </a:rPr>
              <a:t>Results</a:t>
            </a:r>
            <a:endParaRPr lang="en-US" sz="2580" dirty="0">
              <a:latin typeface="Calibri"/>
              <a:cs typeface="Calibri"/>
            </a:endParaRPr>
          </a:p>
          <a:p>
            <a:r>
              <a:rPr lang="en-US" sz="2580" u="sng" dirty="0">
                <a:latin typeface="Calibri"/>
                <a:cs typeface="Calibri"/>
              </a:rPr>
              <a:t>Main Effects</a:t>
            </a:r>
            <a:r>
              <a:rPr lang="en-US" sz="2580" dirty="0">
                <a:latin typeface="Calibri"/>
                <a:cs typeface="Calibri"/>
              </a:rPr>
              <a:t>:</a:t>
            </a:r>
          </a:p>
          <a:p>
            <a:r>
              <a:rPr lang="en-US" sz="2580" dirty="0">
                <a:latin typeface="Calibri"/>
                <a:cs typeface="Calibri"/>
              </a:rPr>
              <a:t>N200 amplitudes were higher for No-Go versus Go trials, F(1,26) = 27.23, p&lt;.001</a:t>
            </a:r>
          </a:p>
          <a:p>
            <a:r>
              <a:rPr lang="en-US" sz="2580" dirty="0">
                <a:latin typeface="Calibri"/>
                <a:cs typeface="Calibri"/>
              </a:rPr>
              <a:t>N200 amplitudes were stronger over frontal compared to </a:t>
            </a:r>
            <a:r>
              <a:rPr lang="en-US" sz="2580" dirty="0" err="1">
                <a:latin typeface="Calibri"/>
                <a:cs typeface="Calibri"/>
              </a:rPr>
              <a:t>centro</a:t>
            </a:r>
            <a:r>
              <a:rPr lang="en-US" sz="2580" dirty="0">
                <a:latin typeface="Calibri"/>
                <a:cs typeface="Calibri"/>
              </a:rPr>
              <a:t>-parietal regions, p&lt;.001</a:t>
            </a:r>
          </a:p>
          <a:p>
            <a:r>
              <a:rPr lang="en-US" sz="2580" dirty="0">
                <a:latin typeface="Calibri"/>
                <a:cs typeface="Calibri"/>
              </a:rPr>
              <a:t>P300 amplitudes were higher for No-Go versus Go trials, F(1,26) = 14.94, p=.001</a:t>
            </a:r>
          </a:p>
          <a:p>
            <a:r>
              <a:rPr lang="en-US" sz="2580" dirty="0">
                <a:latin typeface="Calibri"/>
                <a:cs typeface="Calibri"/>
              </a:rPr>
              <a:t>P300 amplitudes differed by condition, F(1,26) = 6.81, p=.015</a:t>
            </a:r>
          </a:p>
          <a:p>
            <a:r>
              <a:rPr lang="en-US" sz="2580" dirty="0">
                <a:latin typeface="Calibri"/>
                <a:cs typeface="Calibri"/>
              </a:rPr>
              <a:t>There was no effect of emotion on Go/No-Go Reaction Time.</a:t>
            </a:r>
          </a:p>
          <a:p>
            <a:r>
              <a:rPr lang="en-US" sz="2580" dirty="0">
                <a:latin typeface="Calibri"/>
                <a:cs typeface="Calibri"/>
              </a:rPr>
              <a:t>There was no effect of emotion on Go/No-Go accuracy.</a:t>
            </a:r>
          </a:p>
          <a:p>
            <a:r>
              <a:rPr lang="en-US" sz="2580" u="sng" dirty="0">
                <a:latin typeface="Calibri"/>
                <a:cs typeface="Calibri"/>
              </a:rPr>
              <a:t>Emotion by Trial Type:</a:t>
            </a:r>
          </a:p>
          <a:p>
            <a:r>
              <a:rPr lang="en-US" sz="2580" dirty="0">
                <a:latin typeface="Calibri"/>
                <a:cs typeface="Calibri"/>
              </a:rPr>
              <a:t>Sadness increased N200 amplitudes of No-Go trials, F(1,26) = 6.46, p=.02</a:t>
            </a:r>
          </a:p>
          <a:p>
            <a:r>
              <a:rPr lang="en-US" sz="2580" dirty="0">
                <a:latin typeface="Calibri"/>
                <a:cs typeface="Calibri"/>
              </a:rPr>
              <a:t>There was no effect of emotion on P300 amplitudes by trial type.</a:t>
            </a:r>
          </a:p>
          <a:p>
            <a:r>
              <a:rPr lang="en-US" sz="2580" u="sng" dirty="0">
                <a:latin typeface="Calibri"/>
                <a:cs typeface="Calibri"/>
              </a:rPr>
              <a:t>Trial Type by Location:</a:t>
            </a:r>
          </a:p>
          <a:p>
            <a:r>
              <a:rPr lang="en-US" sz="2580" dirty="0">
                <a:latin typeface="Calibri"/>
                <a:cs typeface="Calibri"/>
              </a:rPr>
              <a:t>N200  amplitudes were highest for No-Go trials in right (versus left) frontotemporal as opposed to frontocentral regions, p&lt;.001.</a:t>
            </a:r>
          </a:p>
          <a:p>
            <a:endParaRPr lang="en-US" altLang="en-US" b="1" dirty="0">
              <a:solidFill>
                <a:srgbClr val="0070C0"/>
              </a:solidFill>
              <a:latin typeface="Calibri"/>
              <a:cs typeface="Calibri"/>
            </a:endParaRPr>
          </a:p>
          <a:p>
            <a:pPr algn="ctr">
              <a:buFont typeface="Wingdings" pitchFamily="2" charset="2"/>
              <a:buNone/>
            </a:pPr>
            <a:r>
              <a:rPr lang="en-US" altLang="en-US" sz="4000" b="1" dirty="0">
                <a:solidFill>
                  <a:srgbClr val="0070C0"/>
                </a:solidFill>
                <a:latin typeface="Calibri"/>
                <a:cs typeface="Calibri"/>
              </a:rPr>
              <a:t>Discussion</a:t>
            </a:r>
            <a:endParaRPr lang="en-US" altLang="en-US" sz="3800" b="1" dirty="0">
              <a:solidFill>
                <a:srgbClr val="0070C0"/>
              </a:solidFill>
              <a:latin typeface="Calibri"/>
              <a:cs typeface="Calibri"/>
            </a:endParaRPr>
          </a:p>
          <a:p>
            <a:pPr algn="ctr">
              <a:buFont typeface="Wingdings" pitchFamily="2" charset="2"/>
              <a:buNone/>
            </a:pPr>
            <a:endParaRPr lang="en-US" altLang="en-US" sz="2400" dirty="0"/>
          </a:p>
          <a:p>
            <a:r>
              <a:rPr lang="en-US" sz="2600" dirty="0">
                <a:latin typeface="Calibri" panose="020F0502020204030204" pitchFamily="34" charset="0"/>
                <a:cs typeface="Calibri" panose="020F0502020204030204" pitchFamily="34" charset="0"/>
              </a:rPr>
              <a:t>Emotions have a considerable influence on a number of psychological processes - one such influence is on the executive function inhibition. Overall, we found support for increased N200 amplitudes and decreased P300 amplitudes induced by sadness in the go/</a:t>
            </a:r>
            <a:r>
              <a:rPr lang="en-US" sz="2600" dirty="0" err="1">
                <a:latin typeface="Calibri" panose="020F0502020204030204" pitchFamily="34" charset="0"/>
                <a:cs typeface="Calibri" panose="020F0502020204030204" pitchFamily="34" charset="0"/>
              </a:rPr>
              <a:t>nogo</a:t>
            </a:r>
            <a:r>
              <a:rPr lang="en-US" sz="2600" dirty="0">
                <a:latin typeface="Calibri" panose="020F0502020204030204" pitchFamily="34" charset="0"/>
                <a:cs typeface="Calibri" panose="020F0502020204030204" pitchFamily="34" charset="0"/>
              </a:rPr>
              <a:t> paradigm, aligning with prior evidence that emotional and motivational content affects behavioral performance (Pessoa, 2009). Thus, findings suggest sadness enhances inhibition, which can be beneficial for high-level cognition (problem solving) and goal achievement (reducing undesirable behavior). The findings also provide insight into how overall executive functioning can be influenced by emotions, as inhibition shares EF capacity with other functions. The neurological findings complement behavioral and spatial findings and strengthens the correlation between emotion and inhibition.</a:t>
            </a:r>
          </a:p>
          <a:p>
            <a:endParaRPr lang="en-US" altLang="en-US" dirty="0">
              <a:latin typeface="Calibri" panose="020F0502020204030204" pitchFamily="34" charset="0"/>
              <a:cs typeface="Calibri" panose="020F0502020204030204" pitchFamily="34" charset="0"/>
            </a:endParaRPr>
          </a:p>
          <a:p>
            <a:pPr algn="ctr"/>
            <a:r>
              <a:rPr lang="en-US" altLang="en-US" sz="3800" b="1" dirty="0">
                <a:solidFill>
                  <a:srgbClr val="0070C0"/>
                </a:solidFill>
                <a:latin typeface="Calibri"/>
                <a:cs typeface="Calibri"/>
              </a:rPr>
              <a:t>Future </a:t>
            </a:r>
            <a:r>
              <a:rPr lang="en-US" altLang="en-US" sz="4000" b="1" dirty="0">
                <a:solidFill>
                  <a:srgbClr val="0070C0"/>
                </a:solidFill>
                <a:latin typeface="Calibri"/>
                <a:cs typeface="Calibri"/>
              </a:rPr>
              <a:t>Directions</a:t>
            </a:r>
          </a:p>
          <a:p>
            <a:pPr algn="ctr"/>
            <a:endParaRPr lang="en-US" altLang="en-US" sz="1050" b="1" dirty="0">
              <a:solidFill>
                <a:srgbClr val="0070C0"/>
              </a:solidFill>
              <a:latin typeface="Calibri"/>
              <a:cs typeface="Calibri"/>
            </a:endParaRPr>
          </a:p>
          <a:p>
            <a:r>
              <a:rPr lang="en-US" sz="2600" dirty="0">
                <a:latin typeface="Calibri" panose="020F0502020204030204" pitchFamily="34" charset="0"/>
                <a:cs typeface="Calibri" panose="020F0502020204030204" pitchFamily="34" charset="0"/>
              </a:rPr>
              <a:t>To better understand how exactly emotions interact with and influence EF and inhibitory processes, future research should study emotions that include other important factors of emotion, such as motivational direction and arousal. Moreover, while Go/No-Go paradigms explicate behavioral inhibition, future research should examine such relationships between emotion and EF in socially/motivationally complex situations, as they more accurately reflect the conflict-laden inhibition experienced in everyday life. Such conflicts may elicit different cognition and deplete resources in a way that diverge from studying the emotions in isolation.</a:t>
            </a:r>
          </a:p>
          <a:p>
            <a:endParaRPr lang="en-US" altLang="en-US" sz="2600" dirty="0">
              <a:latin typeface="Calibri" panose="020F0502020204030204" pitchFamily="34" charset="0"/>
              <a:cs typeface="Calibri" panose="020F0502020204030204" pitchFamily="34" charset="0"/>
            </a:endParaRPr>
          </a:p>
        </p:txBody>
      </p:sp>
      <p:sp>
        <p:nvSpPr>
          <p:cNvPr id="2056" name="Text Box 10"/>
          <p:cNvSpPr txBox="1">
            <a:spLocks noChangeArrowheads="1"/>
          </p:cNvSpPr>
          <p:nvPr/>
        </p:nvSpPr>
        <p:spPr bwMode="auto">
          <a:xfrm>
            <a:off x="1143000" y="6000754"/>
            <a:ext cx="10959302" cy="14591879"/>
          </a:xfrm>
          <a:prstGeom prst="rect">
            <a:avLst/>
          </a:prstGeom>
          <a:noFill/>
          <a:ln w="9525">
            <a:solidFill>
              <a:schemeClr val="tx1"/>
            </a:solidFill>
            <a:miter lim="800000"/>
            <a:headEnd/>
            <a:tailEnd/>
          </a:ln>
        </p:spPr>
        <p:txBody>
          <a:bodyPr wrap="square" lIns="457128" tIns="45710" rIns="457128" bIns="45710">
            <a:noAutofit/>
          </a:bodyPr>
          <a:lstStyle/>
          <a:p>
            <a:pPr algn="ctr"/>
            <a:endParaRPr lang="en-US" sz="1200" b="1" dirty="0">
              <a:solidFill>
                <a:srgbClr val="0074C0"/>
              </a:solidFill>
              <a:latin typeface="Calibri"/>
              <a:cs typeface="Calibri"/>
            </a:endParaRPr>
          </a:p>
          <a:p>
            <a:pPr algn="ctr"/>
            <a:r>
              <a:rPr lang="en-US" sz="4000" b="1" dirty="0">
                <a:solidFill>
                  <a:srgbClr val="0074C0"/>
                </a:solidFill>
                <a:latin typeface="Calibri"/>
                <a:cs typeface="Calibri"/>
              </a:rPr>
              <a:t>Introduction</a:t>
            </a:r>
            <a:endParaRPr lang="en-US" sz="3800" dirty="0">
              <a:latin typeface="Calibri" charset="0"/>
              <a:ea typeface="Calibri" charset="0"/>
              <a:cs typeface="Calibri" charset="0"/>
            </a:endParaRPr>
          </a:p>
          <a:p>
            <a:endParaRPr lang="en-US" sz="400" dirty="0">
              <a:latin typeface="Calibri" charset="0"/>
              <a:ea typeface="Calibri" charset="0"/>
              <a:cs typeface="Calibri" charset="0"/>
            </a:endParaRPr>
          </a:p>
          <a:p>
            <a:r>
              <a:rPr lang="en-US" sz="2580" dirty="0">
                <a:latin typeface="Calibri" charset="0"/>
                <a:ea typeface="Calibri" charset="0"/>
                <a:cs typeface="Calibri" charset="0"/>
              </a:rPr>
              <a:t>Research has repeatedly demonstrated that emotions have considerable influence on executive functioning (EF). However, exactly how EF is composed, which systems allow individuals to update, inhibit, and shift, and how emotions interact with these potentially different systems remains unclear (Bandura, 1991; </a:t>
            </a:r>
            <a:r>
              <a:rPr lang="en-US" sz="2580" dirty="0" err="1">
                <a:latin typeface="Calibri" charset="0"/>
                <a:ea typeface="Calibri" charset="0"/>
                <a:cs typeface="Calibri" charset="0"/>
              </a:rPr>
              <a:t>Banich</a:t>
            </a:r>
            <a:r>
              <a:rPr lang="en-US" sz="2580" dirty="0">
                <a:latin typeface="Calibri" charset="0"/>
                <a:ea typeface="Calibri" charset="0"/>
                <a:cs typeface="Calibri" charset="0"/>
              </a:rPr>
              <a:t>, 2009; Miyake et al., 2000; Duncan et al., 1996). Moreover, research has established </a:t>
            </a:r>
            <a:r>
              <a:rPr lang="en-US" sz="2580" dirty="0" err="1">
                <a:latin typeface="Calibri" charset="0"/>
                <a:ea typeface="Calibri" charset="0"/>
                <a:cs typeface="Calibri" charset="0"/>
              </a:rPr>
              <a:t>priotization</a:t>
            </a:r>
            <a:r>
              <a:rPr lang="en-US" sz="2580" dirty="0">
                <a:latin typeface="Calibri" charset="0"/>
                <a:ea typeface="Calibri" charset="0"/>
                <a:cs typeface="Calibri" charset="0"/>
              </a:rPr>
              <a:t> of emotional content on EF, thus positioning emotion, both state and trait, to greatly impact subsequent performance (e.g., </a:t>
            </a:r>
            <a:r>
              <a:rPr lang="en-US" sz="2580" dirty="0" err="1">
                <a:latin typeface="Calibri" charset="0"/>
                <a:ea typeface="Calibri" charset="0"/>
                <a:cs typeface="Calibri" charset="0"/>
              </a:rPr>
              <a:t>Coan</a:t>
            </a:r>
            <a:r>
              <a:rPr lang="en-US" sz="2580" dirty="0">
                <a:latin typeface="Calibri" charset="0"/>
                <a:ea typeface="Calibri" charset="0"/>
                <a:cs typeface="Calibri" charset="0"/>
              </a:rPr>
              <a:t> &amp; Allen, 2004; Pessoa, 2009). </a:t>
            </a:r>
          </a:p>
          <a:p>
            <a:endParaRPr lang="en-US" sz="2580" dirty="0">
              <a:latin typeface="Calibri" charset="0"/>
              <a:ea typeface="Calibri" charset="0"/>
              <a:cs typeface="Calibri" charset="0"/>
            </a:endParaRPr>
          </a:p>
          <a:p>
            <a:r>
              <a:rPr lang="en-US" sz="2580" dirty="0">
                <a:latin typeface="Calibri" charset="0"/>
                <a:ea typeface="Calibri" charset="0"/>
                <a:cs typeface="Calibri" charset="0"/>
              </a:rPr>
              <a:t>The present study utilized electroencephalogram (EEG) technology to investigate some of these lingering questions about emotion and EF. Specifically, inhibition is now thought to be a critical component of general executive functioning (Miyake &amp; Friedman, 2012), and yet, very little research has examined how emotion interacts with such a critical EF process of inhibition. Inhibition is critical for suppressing behaviors that are inappropriate, unsafe, or no longer required and prevent interference from non-goal relevant stimuli (Miyake &amp; Friedman, 2012; </a:t>
            </a:r>
            <a:r>
              <a:rPr lang="en-US" sz="2580" dirty="0" err="1">
                <a:latin typeface="Calibri" charset="0"/>
                <a:ea typeface="Calibri" charset="0"/>
                <a:cs typeface="Calibri" charset="0"/>
              </a:rPr>
              <a:t>Nigg</a:t>
            </a:r>
            <a:r>
              <a:rPr lang="en-US" sz="2580" dirty="0">
                <a:latin typeface="Calibri" charset="0"/>
                <a:ea typeface="Calibri" charset="0"/>
                <a:cs typeface="Calibri" charset="0"/>
              </a:rPr>
              <a:t>, 2000). </a:t>
            </a:r>
          </a:p>
          <a:p>
            <a:endParaRPr lang="en-US" sz="1600" dirty="0">
              <a:latin typeface="Calibri" charset="0"/>
              <a:ea typeface="Calibri" charset="0"/>
              <a:cs typeface="Calibri" charset="0"/>
            </a:endParaRPr>
          </a:p>
          <a:p>
            <a:endParaRPr lang="en-US" sz="1600" dirty="0">
              <a:latin typeface="Calibri" charset="0"/>
              <a:ea typeface="Calibri" charset="0"/>
              <a:cs typeface="Calibri" charset="0"/>
            </a:endParaRPr>
          </a:p>
          <a:p>
            <a:pPr algn="ctr"/>
            <a:r>
              <a:rPr lang="en-US" sz="2800" b="1" dirty="0">
                <a:solidFill>
                  <a:srgbClr val="0074C0"/>
                </a:solidFill>
                <a:latin typeface="Calibri"/>
                <a:cs typeface="Calibri"/>
              </a:rPr>
              <a:t>Primary Aims:</a:t>
            </a:r>
          </a:p>
          <a:p>
            <a:pPr algn="ctr"/>
            <a:endParaRPr lang="en-US" sz="1800" dirty="0">
              <a:latin typeface="Calibri" charset="0"/>
              <a:ea typeface="Calibri" charset="0"/>
              <a:cs typeface="Calibri" charset="0"/>
            </a:endParaRPr>
          </a:p>
          <a:p>
            <a:r>
              <a:rPr lang="en-US" sz="2580" dirty="0">
                <a:latin typeface="Calibri" charset="0"/>
                <a:ea typeface="Calibri" charset="0"/>
                <a:cs typeface="Calibri" charset="0"/>
              </a:rPr>
              <a:t>Evaluate the influence emotional states have on the executive function, inhibition. Specifically, the ability to stop a dominant response.</a:t>
            </a:r>
          </a:p>
          <a:p>
            <a:endParaRPr lang="en-US" sz="2580" dirty="0">
              <a:latin typeface="Calibri" charset="0"/>
              <a:ea typeface="Calibri" charset="0"/>
              <a:cs typeface="Calibri" charset="0"/>
            </a:endParaRPr>
          </a:p>
          <a:p>
            <a:r>
              <a:rPr lang="en-US" sz="2580" dirty="0">
                <a:latin typeface="Calibri" charset="0"/>
                <a:ea typeface="Calibri" charset="0"/>
                <a:cs typeface="Calibri" charset="0"/>
              </a:rPr>
              <a:t>Examine how valence (happy vs. sadness) impacts behavioral inhibition.</a:t>
            </a:r>
          </a:p>
          <a:p>
            <a:endParaRPr lang="en-US" sz="2580" dirty="0">
              <a:latin typeface="Calibri" charset="0"/>
              <a:ea typeface="Calibri" charset="0"/>
              <a:cs typeface="Calibri" charset="0"/>
            </a:endParaRPr>
          </a:p>
          <a:p>
            <a:r>
              <a:rPr lang="en-US" sz="2580" dirty="0">
                <a:latin typeface="Calibri" charset="0"/>
                <a:ea typeface="Calibri" charset="0"/>
                <a:cs typeface="Calibri" charset="0"/>
              </a:rPr>
              <a:t>Identify whether sadness and happiness have unique influences on bio-markers reflective of successful inhibition. </a:t>
            </a:r>
          </a:p>
          <a:p>
            <a:pPr algn="ctr"/>
            <a:endParaRPr lang="en-US" sz="2400" b="1" dirty="0">
              <a:solidFill>
                <a:srgbClr val="0074C0"/>
              </a:solidFill>
              <a:latin typeface="Calibri"/>
              <a:cs typeface="Calibri"/>
            </a:endParaRPr>
          </a:p>
          <a:p>
            <a:pPr algn="ctr"/>
            <a:r>
              <a:rPr lang="en-US" sz="2800" b="1" dirty="0">
                <a:solidFill>
                  <a:srgbClr val="0074C0"/>
                </a:solidFill>
                <a:latin typeface="Calibri"/>
                <a:cs typeface="Calibri"/>
              </a:rPr>
              <a:t>Hypotheses:</a:t>
            </a:r>
          </a:p>
          <a:p>
            <a:pPr algn="ctr"/>
            <a:endParaRPr lang="en-US" sz="1800" dirty="0">
              <a:latin typeface="Calibri" charset="0"/>
              <a:ea typeface="Calibri" charset="0"/>
              <a:cs typeface="Calibri" charset="0"/>
            </a:endParaRPr>
          </a:p>
          <a:p>
            <a:r>
              <a:rPr lang="en-US" sz="2580" dirty="0">
                <a:latin typeface="Calibri" charset="0"/>
                <a:ea typeface="Calibri" charset="0"/>
                <a:cs typeface="Calibri" charset="0"/>
              </a:rPr>
              <a:t>It was predicted that: 1. Sadness (relative to happiness) would enhance No-Go behavioral inhibition accuracy; 2. Sadness would reduce Go behavioral reaction time (RT); 3. Sadness would amplify No-Go N200 ERP amplitude; 4. Sadness would reduce Go and No-Go P300 ERP amplitudes.</a:t>
            </a:r>
          </a:p>
        </p:txBody>
      </p:sp>
      <p:sp>
        <p:nvSpPr>
          <p:cNvPr id="2063" name="Text Box 1185"/>
          <p:cNvSpPr txBox="1">
            <a:spLocks noChangeArrowheads="1"/>
          </p:cNvSpPr>
          <p:nvPr/>
        </p:nvSpPr>
        <p:spPr bwMode="auto">
          <a:xfrm>
            <a:off x="14802788" y="26220515"/>
            <a:ext cx="14581149" cy="634785"/>
          </a:xfrm>
          <a:prstGeom prst="rect">
            <a:avLst/>
          </a:prstGeom>
          <a:noFill/>
          <a:ln w="9525">
            <a:noFill/>
            <a:miter lim="800000"/>
            <a:headEnd/>
            <a:tailEnd/>
          </a:ln>
        </p:spPr>
        <p:txBody>
          <a:bodyPr wrap="square" lIns="95235" tIns="9523" rIns="95235" bIns="9523">
            <a:noAutofit/>
          </a:bodyPr>
          <a:lstStyle/>
          <a:p>
            <a:pPr algn="ctr" defTabSz="190500">
              <a:spcBef>
                <a:spcPct val="50000"/>
              </a:spcBef>
            </a:pPr>
            <a:r>
              <a:rPr lang="en-US" sz="4000" b="1" dirty="0">
                <a:solidFill>
                  <a:srgbClr val="0070C0"/>
                </a:solidFill>
              </a:rPr>
              <a:t>Method</a:t>
            </a:r>
          </a:p>
        </p:txBody>
      </p:sp>
      <p:sp>
        <p:nvSpPr>
          <p:cNvPr id="73" name="TextBox 72"/>
          <p:cNvSpPr txBox="1"/>
          <p:nvPr/>
        </p:nvSpPr>
        <p:spPr>
          <a:xfrm>
            <a:off x="29337000" y="29565600"/>
            <a:ext cx="2819400" cy="461665"/>
          </a:xfrm>
          <a:prstGeom prst="rect">
            <a:avLst/>
          </a:prstGeom>
          <a:noFill/>
        </p:spPr>
        <p:txBody>
          <a:bodyPr wrap="square" rtlCol="0">
            <a:spAutoFit/>
          </a:bodyPr>
          <a:lstStyle/>
          <a:p>
            <a:pPr algn="ctr"/>
            <a:endParaRPr lang="en-US" sz="2400" dirty="0"/>
          </a:p>
        </p:txBody>
      </p:sp>
      <p:sp>
        <p:nvSpPr>
          <p:cNvPr id="100" name="Rectangle 99"/>
          <p:cNvSpPr/>
          <p:nvPr/>
        </p:nvSpPr>
        <p:spPr bwMode="auto">
          <a:xfrm>
            <a:off x="1143000" y="26166878"/>
            <a:ext cx="41681400" cy="6511936"/>
          </a:xfrm>
          <a:prstGeom prst="rect">
            <a:avLst/>
          </a:prstGeom>
          <a:noFill/>
          <a:ln w="9525" cap="flat" cmpd="sng" algn="ctr">
            <a:solidFill>
              <a:schemeClr val="tx1"/>
            </a:solidFill>
            <a:prstDash val="solid"/>
            <a:round/>
            <a:headEnd type="none" w="med" len="med"/>
            <a:tailEnd type="none" w="med" len="med"/>
          </a:ln>
          <a:effectLst/>
        </p:spPr>
        <p:txBody>
          <a:bodyPr vert="horz" wrap="square" lIns="95235" tIns="9523" rIns="95235" bIns="9523" numCol="1" rtlCol="0" anchor="t" anchorCtr="0" compatLnSpc="1">
            <a:prstTxWarp prst="textNoShape">
              <a:avLst/>
            </a:prstTxWarp>
            <a:noAutofit/>
          </a:bodyPr>
          <a:lstStyle/>
          <a:p>
            <a:pPr marL="0" marR="0" indent="0" algn="l" defTabSz="190500" rtl="0" eaLnBrk="0" fontAlgn="base" latinLnBrk="0" hangingPunct="0">
              <a:lnSpc>
                <a:spcPct val="100000"/>
              </a:lnSpc>
              <a:spcBef>
                <a:spcPct val="0"/>
              </a:spcBef>
              <a:spcAft>
                <a:spcPct val="0"/>
              </a:spcAft>
              <a:buClrTx/>
              <a:buSzTx/>
              <a:buFontTx/>
              <a:buNone/>
              <a:tabLst/>
            </a:pPr>
            <a:endParaRPr kumimoji="0" lang="en-US" sz="600" b="0" i="0" u="none" strike="noStrike" cap="none" normalizeH="0" baseline="0">
              <a:ln>
                <a:noFill/>
              </a:ln>
              <a:solidFill>
                <a:schemeClr val="tx2"/>
              </a:solidFill>
              <a:effectLst/>
              <a:latin typeface="Arial" charset="0"/>
            </a:endParaRPr>
          </a:p>
        </p:txBody>
      </p:sp>
      <p:sp>
        <p:nvSpPr>
          <p:cNvPr id="13" name="TextBox 12"/>
          <p:cNvSpPr txBox="1"/>
          <p:nvPr/>
        </p:nvSpPr>
        <p:spPr>
          <a:xfrm>
            <a:off x="1600200" y="8077200"/>
            <a:ext cx="184731" cy="184666"/>
          </a:xfrm>
          <a:prstGeom prst="rect">
            <a:avLst/>
          </a:prstGeom>
          <a:noFill/>
        </p:spPr>
        <p:txBody>
          <a:bodyPr wrap="none" rtlCol="0">
            <a:spAutoFit/>
          </a:bodyPr>
          <a:lstStyle/>
          <a:p>
            <a:endParaRPr lang="en-US" dirty="0"/>
          </a:p>
        </p:txBody>
      </p:sp>
      <p:sp>
        <p:nvSpPr>
          <p:cNvPr id="83" name="Text Box 1147"/>
          <p:cNvSpPr txBox="1">
            <a:spLocks noChangeArrowheads="1"/>
          </p:cNvSpPr>
          <p:nvPr/>
        </p:nvSpPr>
        <p:spPr bwMode="auto">
          <a:xfrm>
            <a:off x="31807350" y="24348986"/>
            <a:ext cx="11017050" cy="1754306"/>
          </a:xfrm>
          <a:prstGeom prst="rect">
            <a:avLst/>
          </a:prstGeom>
          <a:noFill/>
          <a:ln w="9525">
            <a:solidFill>
              <a:schemeClr val="tx1"/>
            </a:solidFill>
            <a:miter lim="800000"/>
            <a:headEnd/>
            <a:tailEnd/>
          </a:ln>
        </p:spPr>
        <p:txBody>
          <a:bodyPr wrap="square" lIns="457128" tIns="45710" rIns="457128" bIns="45710">
            <a:spAutoFit/>
          </a:bodyPr>
          <a:lstStyle/>
          <a:p>
            <a:pPr algn="ctr"/>
            <a:r>
              <a:rPr lang="en-US" altLang="en-US" sz="2000" b="1" dirty="0">
                <a:solidFill>
                  <a:srgbClr val="0070C0"/>
                </a:solidFill>
                <a:latin typeface="Calibri"/>
                <a:cs typeface="Calibri"/>
              </a:rPr>
              <a:t>References</a:t>
            </a:r>
          </a:p>
          <a:p>
            <a:r>
              <a:rPr lang="en-US" altLang="en-US" sz="800" dirty="0">
                <a:solidFill>
                  <a:schemeClr val="tx1"/>
                </a:solidFill>
                <a:latin typeface="Calibri"/>
                <a:cs typeface="Calibri"/>
              </a:rPr>
              <a:t>Bandura, A. (1991). Social cognitive theory of self-regulation. Organizational behavior and human decision processes, 50(2), 248-287.</a:t>
            </a:r>
          </a:p>
          <a:p>
            <a:r>
              <a:rPr lang="en-US" altLang="en-US" sz="800" dirty="0" err="1">
                <a:solidFill>
                  <a:schemeClr val="tx1"/>
                </a:solidFill>
                <a:latin typeface="Calibri"/>
                <a:cs typeface="Calibri"/>
              </a:rPr>
              <a:t>Banich</a:t>
            </a:r>
            <a:r>
              <a:rPr lang="en-US" altLang="en-US" sz="800" dirty="0">
                <a:solidFill>
                  <a:schemeClr val="tx1"/>
                </a:solidFill>
                <a:latin typeface="Calibri"/>
                <a:cs typeface="Calibri"/>
              </a:rPr>
              <a:t>, M. T. (2009). Executive function: The search for an integrated account. Current directions in psychological science, 18(2), 89-94.</a:t>
            </a:r>
          </a:p>
          <a:p>
            <a:r>
              <a:rPr lang="en-US" altLang="en-US" sz="800" dirty="0">
                <a:solidFill>
                  <a:schemeClr val="tx1"/>
                </a:solidFill>
                <a:latin typeface="Calibri"/>
                <a:cs typeface="Calibri"/>
              </a:rPr>
              <a:t>Duncan, J., Emslie, H., Williams, P., Johnson, R., &amp; Freer, C. (1996). Intelligence and the frontal lobe: The organization of goal-directed behavior. Cognitive psychology, 30(3), 257-303.</a:t>
            </a:r>
          </a:p>
          <a:p>
            <a:r>
              <a:rPr lang="en-US" altLang="en-US" sz="800" dirty="0">
                <a:solidFill>
                  <a:schemeClr val="tx1"/>
                </a:solidFill>
                <a:latin typeface="Calibri"/>
                <a:cs typeface="Calibri"/>
              </a:rPr>
              <a:t>Hofmann, W., </a:t>
            </a:r>
            <a:r>
              <a:rPr lang="en-US" altLang="en-US" sz="800" dirty="0" err="1">
                <a:solidFill>
                  <a:schemeClr val="tx1"/>
                </a:solidFill>
                <a:latin typeface="Calibri"/>
                <a:cs typeface="Calibri"/>
              </a:rPr>
              <a:t>Schmeichel</a:t>
            </a:r>
            <a:r>
              <a:rPr lang="en-US" altLang="en-US" sz="800" dirty="0">
                <a:solidFill>
                  <a:schemeClr val="tx1"/>
                </a:solidFill>
                <a:latin typeface="Calibri"/>
                <a:cs typeface="Calibri"/>
              </a:rPr>
              <a:t>, B. J., &amp; Baddeley, A. D. (2012). Executive functions and self-regulation. Trends in cognitive sciences, 16(3), 174-180.</a:t>
            </a:r>
          </a:p>
          <a:p>
            <a:r>
              <a:rPr lang="en-US" altLang="en-US" sz="800" dirty="0">
                <a:solidFill>
                  <a:schemeClr val="tx1"/>
                </a:solidFill>
                <a:latin typeface="Calibri"/>
                <a:cs typeface="Calibri"/>
              </a:rPr>
              <a:t>Friedman, N. P., &amp; Miyake, A. (2004). The relations among inhibition and interference control functions: a latent-variable analysis. Journal of experimental psychology: General, 133(1), 101.</a:t>
            </a:r>
          </a:p>
          <a:p>
            <a:r>
              <a:rPr lang="en-US" altLang="en-US" sz="800" dirty="0">
                <a:solidFill>
                  <a:schemeClr val="tx1"/>
                </a:solidFill>
                <a:latin typeface="Calibri"/>
                <a:cs typeface="Calibri"/>
              </a:rPr>
              <a:t>Miyake, A., Friedman, N. P., Emerson, M. J., </a:t>
            </a:r>
            <a:r>
              <a:rPr lang="en-US" altLang="en-US" sz="800" dirty="0" err="1">
                <a:solidFill>
                  <a:schemeClr val="tx1"/>
                </a:solidFill>
                <a:latin typeface="Calibri"/>
                <a:cs typeface="Calibri"/>
              </a:rPr>
              <a:t>Witzki</a:t>
            </a:r>
            <a:r>
              <a:rPr lang="en-US" altLang="en-US" sz="800" dirty="0">
                <a:solidFill>
                  <a:schemeClr val="tx1"/>
                </a:solidFill>
                <a:latin typeface="Calibri"/>
                <a:cs typeface="Calibri"/>
              </a:rPr>
              <a:t>, A. H., </a:t>
            </a:r>
            <a:r>
              <a:rPr lang="en-US" altLang="en-US" sz="800" dirty="0" err="1">
                <a:solidFill>
                  <a:schemeClr val="tx1"/>
                </a:solidFill>
                <a:latin typeface="Calibri"/>
                <a:cs typeface="Calibri"/>
              </a:rPr>
              <a:t>Howerter</a:t>
            </a:r>
            <a:r>
              <a:rPr lang="en-US" altLang="en-US" sz="800" dirty="0">
                <a:solidFill>
                  <a:schemeClr val="tx1"/>
                </a:solidFill>
                <a:latin typeface="Calibri"/>
                <a:cs typeface="Calibri"/>
              </a:rPr>
              <a:t>, A., &amp; Wager, T. D. (2000). The unity and diversity of executive functions and their contributions to complex “frontal lobe” tasks: A latent variable analysis. Cognitive psychology, 41(1), 49-100.</a:t>
            </a:r>
          </a:p>
          <a:p>
            <a:r>
              <a:rPr lang="en-US" altLang="en-US" sz="800" dirty="0">
                <a:solidFill>
                  <a:schemeClr val="tx1"/>
                </a:solidFill>
                <a:latin typeface="Calibri"/>
                <a:cs typeface="Calibri"/>
              </a:rPr>
              <a:t>Mitchell, R. L., &amp; Phillips, L. H. (2007). The psychological, neurochemical and functional neuroanatomical mediators of the effects of positive and negative mood on executive functions. </a:t>
            </a:r>
            <a:r>
              <a:rPr lang="en-US" altLang="en-US" sz="800" dirty="0" err="1">
                <a:solidFill>
                  <a:schemeClr val="tx1"/>
                </a:solidFill>
                <a:latin typeface="Calibri"/>
                <a:cs typeface="Calibri"/>
              </a:rPr>
              <a:t>Neuropsychologia</a:t>
            </a:r>
            <a:r>
              <a:rPr lang="en-US" altLang="en-US" sz="800" dirty="0">
                <a:solidFill>
                  <a:schemeClr val="tx1"/>
                </a:solidFill>
                <a:latin typeface="Calibri"/>
                <a:cs typeface="Calibri"/>
              </a:rPr>
              <a:t>, 45(4), 617-629.</a:t>
            </a:r>
          </a:p>
          <a:p>
            <a:r>
              <a:rPr lang="en-US" altLang="en-US" sz="800" dirty="0" err="1">
                <a:solidFill>
                  <a:schemeClr val="tx1"/>
                </a:solidFill>
                <a:latin typeface="Calibri"/>
                <a:cs typeface="Calibri"/>
              </a:rPr>
              <a:t>Nigg</a:t>
            </a:r>
            <a:r>
              <a:rPr lang="en-US" altLang="en-US" sz="800" dirty="0">
                <a:solidFill>
                  <a:schemeClr val="tx1"/>
                </a:solidFill>
                <a:latin typeface="Calibri"/>
                <a:cs typeface="Calibri"/>
              </a:rPr>
              <a:t>, J. T. (2000). On inhibition/disinhibition in developmental psychopathology: views from cognitive and personality psychology and a working inhibition taxonomy. Psychological bulletin, 126(2), 220.</a:t>
            </a:r>
          </a:p>
          <a:p>
            <a:r>
              <a:rPr lang="en-US" altLang="en-US" sz="800" dirty="0">
                <a:solidFill>
                  <a:schemeClr val="tx1"/>
                </a:solidFill>
                <a:latin typeface="Calibri"/>
                <a:cs typeface="Calibri"/>
              </a:rPr>
              <a:t>Pessoa, L. (2009). How do emotion and motivation direct executive control?. Trends in cognitive sciences, 13(4), 160-166.</a:t>
            </a:r>
          </a:p>
          <a:p>
            <a:r>
              <a:rPr lang="en-US" altLang="en-US" sz="800" dirty="0">
                <a:solidFill>
                  <a:schemeClr val="tx1"/>
                </a:solidFill>
                <a:latin typeface="Calibri"/>
                <a:cs typeface="Calibri"/>
              </a:rPr>
              <a:t>Storbeck, J. (2016). Is happiness a cure-all for mental fatigue?: mood interacts with situational requirements in predicting performance. Motivation and Emotion, 40(3), 489-497.</a:t>
            </a:r>
          </a:p>
        </p:txBody>
      </p:sp>
      <p:sp>
        <p:nvSpPr>
          <p:cNvPr id="51" name="Text Box 1185"/>
          <p:cNvSpPr txBox="1">
            <a:spLocks noChangeArrowheads="1"/>
          </p:cNvSpPr>
          <p:nvPr/>
        </p:nvSpPr>
        <p:spPr bwMode="auto">
          <a:xfrm>
            <a:off x="12494969" y="5508551"/>
            <a:ext cx="19196786" cy="1496559"/>
          </a:xfrm>
          <a:prstGeom prst="rect">
            <a:avLst/>
          </a:prstGeom>
          <a:noFill/>
          <a:ln w="9525">
            <a:noFill/>
            <a:miter lim="800000"/>
            <a:headEnd/>
            <a:tailEnd/>
          </a:ln>
        </p:spPr>
        <p:txBody>
          <a:bodyPr wrap="square" lIns="95235" tIns="9523" rIns="95235" bIns="9523">
            <a:spAutoFit/>
          </a:bodyPr>
          <a:lstStyle/>
          <a:p>
            <a:pPr algn="ctr">
              <a:spcBef>
                <a:spcPts val="0"/>
              </a:spcBef>
            </a:pPr>
            <a:endParaRPr lang="en-US" altLang="en-US" sz="4200" b="1" dirty="0">
              <a:solidFill>
                <a:srgbClr val="0070C0"/>
              </a:solidFill>
              <a:latin typeface="Arial" pitchFamily="34" charset="0"/>
              <a:cs typeface="Arial" pitchFamily="34" charset="0"/>
            </a:endParaRPr>
          </a:p>
          <a:p>
            <a:pPr algn="ctr">
              <a:spcBef>
                <a:spcPts val="0"/>
              </a:spcBef>
            </a:pPr>
            <a:r>
              <a:rPr lang="en-US" altLang="en-US" sz="5400" b="1" dirty="0">
                <a:solidFill>
                  <a:srgbClr val="0070C0"/>
                </a:solidFill>
                <a:latin typeface="Arial" pitchFamily="34" charset="0"/>
                <a:cs typeface="Arial" pitchFamily="34" charset="0"/>
              </a:rPr>
              <a:t>Effects of Emotion on Bio-Behavioral Indices of Inhibition</a:t>
            </a:r>
            <a:endParaRPr lang="en-US" altLang="en-US" sz="5400" dirty="0">
              <a:solidFill>
                <a:srgbClr val="0070C0"/>
              </a:solidFill>
              <a:latin typeface="Arial" pitchFamily="34" charset="0"/>
              <a:cs typeface="Arial" pitchFamily="34" charset="0"/>
            </a:endParaRPr>
          </a:p>
        </p:txBody>
      </p:sp>
      <p:sp>
        <p:nvSpPr>
          <p:cNvPr id="53" name="Text Box 1181"/>
          <p:cNvSpPr txBox="1">
            <a:spLocks noChangeArrowheads="1"/>
          </p:cNvSpPr>
          <p:nvPr/>
        </p:nvSpPr>
        <p:spPr bwMode="auto">
          <a:xfrm>
            <a:off x="6458002" y="27911172"/>
            <a:ext cx="4824823" cy="942562"/>
          </a:xfrm>
          <a:prstGeom prst="rect">
            <a:avLst/>
          </a:prstGeom>
          <a:solidFill>
            <a:schemeClr val="accent1">
              <a:lumMod val="20000"/>
              <a:lumOff val="80000"/>
            </a:schemeClr>
          </a:solidFill>
          <a:ln w="9525">
            <a:solidFill>
              <a:schemeClr val="tx1"/>
            </a:solidFill>
            <a:miter lim="800000"/>
            <a:headEnd/>
            <a:tailEnd/>
          </a:ln>
        </p:spPr>
        <p:txBody>
          <a:bodyPr wrap="square" lIns="95235" tIns="9523" rIns="95235" bIns="9523">
            <a:spAutoFit/>
          </a:bodyPr>
          <a:lstStyle/>
          <a:p>
            <a:pPr algn="ctr" defTabSz="190500">
              <a:spcBef>
                <a:spcPct val="50000"/>
              </a:spcBef>
            </a:pPr>
            <a:r>
              <a:rPr lang="en-US" sz="3000" b="1" dirty="0">
                <a:latin typeface="Calibri"/>
                <a:cs typeface="Calibri"/>
              </a:rPr>
              <a:t>Mood Induction Condition (B/W) – Video Clip</a:t>
            </a:r>
          </a:p>
        </p:txBody>
      </p:sp>
      <p:sp>
        <p:nvSpPr>
          <p:cNvPr id="55" name="Text Box 1183"/>
          <p:cNvSpPr txBox="1">
            <a:spLocks noChangeArrowheads="1"/>
          </p:cNvSpPr>
          <p:nvPr/>
        </p:nvSpPr>
        <p:spPr bwMode="auto">
          <a:xfrm>
            <a:off x="11749289" y="27446482"/>
            <a:ext cx="8361689" cy="480897"/>
          </a:xfrm>
          <a:prstGeom prst="rect">
            <a:avLst/>
          </a:prstGeom>
          <a:solidFill>
            <a:srgbClr val="0070C0">
              <a:alpha val="50000"/>
            </a:srgbClr>
          </a:solidFill>
          <a:ln w="9525">
            <a:solidFill>
              <a:schemeClr val="tx1"/>
            </a:solidFill>
            <a:miter lim="800000"/>
            <a:headEnd/>
            <a:tailEnd/>
          </a:ln>
        </p:spPr>
        <p:txBody>
          <a:bodyPr wrap="square" lIns="95235" tIns="9523" rIns="95235" bIns="9523">
            <a:spAutoFit/>
          </a:bodyPr>
          <a:lstStyle/>
          <a:p>
            <a:pPr algn="ctr" defTabSz="190500">
              <a:spcBef>
                <a:spcPct val="50000"/>
              </a:spcBef>
            </a:pPr>
            <a:r>
              <a:rPr lang="en-US" sz="3000" b="1" dirty="0">
                <a:latin typeface="Calibri"/>
                <a:cs typeface="Calibri"/>
              </a:rPr>
              <a:t>Go/No-Go Task* (W/IN)</a:t>
            </a:r>
          </a:p>
        </p:txBody>
      </p:sp>
      <p:sp>
        <p:nvSpPr>
          <p:cNvPr id="61" name="TextBox 60"/>
          <p:cNvSpPr txBox="1"/>
          <p:nvPr/>
        </p:nvSpPr>
        <p:spPr>
          <a:xfrm>
            <a:off x="11886255" y="28193785"/>
            <a:ext cx="1905000" cy="954107"/>
          </a:xfrm>
          <a:prstGeom prst="rect">
            <a:avLst/>
          </a:prstGeom>
          <a:noFill/>
          <a:ln>
            <a:solidFill>
              <a:schemeClr val="tx1"/>
            </a:solidFill>
          </a:ln>
        </p:spPr>
        <p:txBody>
          <a:bodyPr wrap="square" rtlCol="0">
            <a:spAutoFit/>
          </a:bodyPr>
          <a:lstStyle/>
          <a:p>
            <a:pPr algn="ctr"/>
            <a:r>
              <a:rPr lang="en-US" sz="2800" dirty="0">
                <a:latin typeface="Calibri"/>
                <a:cs typeface="Calibri"/>
              </a:rPr>
              <a:t>Go Trial (70%)</a:t>
            </a:r>
          </a:p>
        </p:txBody>
      </p:sp>
      <p:sp>
        <p:nvSpPr>
          <p:cNvPr id="62" name="TextBox 61"/>
          <p:cNvSpPr txBox="1"/>
          <p:nvPr/>
        </p:nvSpPr>
        <p:spPr>
          <a:xfrm>
            <a:off x="11886255" y="29143006"/>
            <a:ext cx="1905000" cy="954107"/>
          </a:xfrm>
          <a:prstGeom prst="rect">
            <a:avLst/>
          </a:prstGeom>
          <a:noFill/>
          <a:ln>
            <a:solidFill>
              <a:schemeClr val="tx1"/>
            </a:solidFill>
          </a:ln>
        </p:spPr>
        <p:txBody>
          <a:bodyPr wrap="square" rtlCol="0">
            <a:spAutoFit/>
          </a:bodyPr>
          <a:lstStyle/>
          <a:p>
            <a:pPr algn="ctr"/>
            <a:r>
              <a:rPr lang="en-US" sz="2800" dirty="0">
                <a:latin typeface="Calibri"/>
                <a:cs typeface="Calibri"/>
              </a:rPr>
              <a:t>No Go Trial (30%)</a:t>
            </a:r>
          </a:p>
        </p:txBody>
      </p:sp>
      <p:sp>
        <p:nvSpPr>
          <p:cNvPr id="75" name="Line 1182"/>
          <p:cNvSpPr>
            <a:spLocks noChangeShapeType="1"/>
          </p:cNvSpPr>
          <p:nvPr/>
        </p:nvSpPr>
        <p:spPr bwMode="auto">
          <a:xfrm>
            <a:off x="20343348" y="30276603"/>
            <a:ext cx="746119" cy="0"/>
          </a:xfrm>
          <a:prstGeom prst="line">
            <a:avLst/>
          </a:prstGeom>
          <a:noFill/>
          <a:ln w="63500">
            <a:solidFill>
              <a:schemeClr val="tx1"/>
            </a:solidFill>
            <a:round/>
            <a:headEnd/>
            <a:tailEnd type="triangle" w="med" len="med"/>
          </a:ln>
        </p:spPr>
        <p:txBody>
          <a:bodyPr wrap="square" lIns="95235" tIns="9523" rIns="95235" bIns="9523">
            <a:spAutoFit/>
          </a:bodyPr>
          <a:lstStyle/>
          <a:p>
            <a:endParaRPr lang="en-US" dirty="0"/>
          </a:p>
        </p:txBody>
      </p:sp>
      <p:sp>
        <p:nvSpPr>
          <p:cNvPr id="77" name="Text Box 1181"/>
          <p:cNvSpPr txBox="1">
            <a:spLocks noChangeArrowheads="1"/>
          </p:cNvSpPr>
          <p:nvPr/>
        </p:nvSpPr>
        <p:spPr bwMode="auto">
          <a:xfrm>
            <a:off x="21896183" y="28801460"/>
            <a:ext cx="6114182" cy="3527885"/>
          </a:xfrm>
          <a:prstGeom prst="rect">
            <a:avLst/>
          </a:prstGeom>
          <a:noFill/>
          <a:ln w="9525">
            <a:solidFill>
              <a:schemeClr val="tx1"/>
            </a:solidFill>
            <a:miter lim="800000"/>
            <a:headEnd/>
            <a:tailEnd/>
          </a:ln>
        </p:spPr>
        <p:txBody>
          <a:bodyPr wrap="square" lIns="95235" tIns="9523" rIns="95235" bIns="9523">
            <a:spAutoFit/>
          </a:bodyPr>
          <a:lstStyle/>
          <a:p>
            <a:pPr algn="ctr"/>
            <a:r>
              <a:rPr lang="en-US" sz="2400" dirty="0">
                <a:latin typeface="Calibri"/>
                <a:cs typeface="Calibri"/>
              </a:rPr>
              <a:t>PANAS: Questions assessing emotional states (happy, cheerful, sad, unpleasant)</a:t>
            </a:r>
          </a:p>
          <a:p>
            <a:pPr algn="ctr"/>
            <a:endParaRPr lang="en-US" sz="1200" dirty="0">
              <a:latin typeface="Calibri"/>
              <a:cs typeface="Calibri"/>
            </a:endParaRPr>
          </a:p>
          <a:p>
            <a:pPr algn="ctr"/>
            <a:r>
              <a:rPr lang="en-US" sz="2400" dirty="0">
                <a:latin typeface="Calibri"/>
                <a:cs typeface="Calibri"/>
              </a:rPr>
              <a:t>Mood induction was successful if participants in the happy condition endorsed positive emotions more than the sad condition; and the sad condition endorsed negative emotions more than the happy condition.</a:t>
            </a:r>
          </a:p>
          <a:p>
            <a:pPr algn="ctr"/>
            <a:endParaRPr lang="en-US" sz="2400" dirty="0">
              <a:latin typeface="Calibri"/>
              <a:cs typeface="Calibri"/>
            </a:endParaRPr>
          </a:p>
          <a:p>
            <a:pPr algn="ctr"/>
            <a:r>
              <a:rPr lang="en-US" sz="2400" dirty="0">
                <a:latin typeface="Calibri"/>
                <a:cs typeface="Calibri"/>
              </a:rPr>
              <a:t>Manipulations were successful </a:t>
            </a:r>
            <a:r>
              <a:rPr lang="en-US" sz="2400" i="1" dirty="0" err="1">
                <a:latin typeface="Calibri"/>
                <a:cs typeface="Calibri"/>
              </a:rPr>
              <a:t>p</a:t>
            </a:r>
            <a:r>
              <a:rPr lang="en-US" sz="2400" dirty="0" err="1">
                <a:latin typeface="Calibri"/>
                <a:cs typeface="Calibri"/>
              </a:rPr>
              <a:t>s</a:t>
            </a:r>
            <a:r>
              <a:rPr lang="en-US" sz="2400" dirty="0">
                <a:latin typeface="Calibri"/>
                <a:cs typeface="Calibri"/>
              </a:rPr>
              <a:t>&lt;.01</a:t>
            </a:r>
            <a:endParaRPr lang="en-US" sz="1100" dirty="0">
              <a:latin typeface="Calibri"/>
              <a:cs typeface="Calibri"/>
            </a:endParaRPr>
          </a:p>
        </p:txBody>
      </p:sp>
      <p:sp>
        <p:nvSpPr>
          <p:cNvPr id="91" name="Line 1182"/>
          <p:cNvSpPr>
            <a:spLocks noChangeShapeType="1"/>
          </p:cNvSpPr>
          <p:nvPr/>
        </p:nvSpPr>
        <p:spPr bwMode="auto">
          <a:xfrm>
            <a:off x="13976532" y="30426621"/>
            <a:ext cx="374418" cy="0"/>
          </a:xfrm>
          <a:prstGeom prst="line">
            <a:avLst/>
          </a:prstGeom>
          <a:noFill/>
          <a:ln w="63500">
            <a:solidFill>
              <a:schemeClr val="tx1"/>
            </a:solidFill>
            <a:round/>
            <a:headEnd/>
            <a:tailEnd type="triangle" w="med" len="med"/>
          </a:ln>
        </p:spPr>
        <p:txBody>
          <a:bodyPr wrap="square" lIns="95235" tIns="9523" rIns="95235" bIns="9523">
            <a:spAutoFit/>
          </a:bodyPr>
          <a:lstStyle/>
          <a:p>
            <a:endParaRPr lang="en-US" dirty="0"/>
          </a:p>
        </p:txBody>
      </p:sp>
      <p:sp>
        <p:nvSpPr>
          <p:cNvPr id="94" name="Text Box 1181"/>
          <p:cNvSpPr txBox="1">
            <a:spLocks noChangeArrowheads="1"/>
          </p:cNvSpPr>
          <p:nvPr/>
        </p:nvSpPr>
        <p:spPr bwMode="auto">
          <a:xfrm>
            <a:off x="30297998" y="29687329"/>
            <a:ext cx="3051753" cy="1127228"/>
          </a:xfrm>
          <a:prstGeom prst="rect">
            <a:avLst/>
          </a:prstGeom>
          <a:noFill/>
          <a:ln w="9525">
            <a:solidFill>
              <a:schemeClr val="tx1"/>
            </a:solidFill>
            <a:miter lim="800000"/>
            <a:headEnd/>
            <a:tailEnd/>
          </a:ln>
        </p:spPr>
        <p:txBody>
          <a:bodyPr wrap="square" lIns="95235" tIns="9523" rIns="95235" bIns="9523">
            <a:spAutoFit/>
          </a:bodyPr>
          <a:lstStyle/>
          <a:p>
            <a:pPr algn="ctr"/>
            <a:r>
              <a:rPr lang="en-US" sz="2400" dirty="0">
                <a:latin typeface="Calibri"/>
                <a:cs typeface="Calibri"/>
              </a:rPr>
              <a:t>Demographic and Personality Questionnaires</a:t>
            </a:r>
          </a:p>
        </p:txBody>
      </p:sp>
      <p:sp>
        <p:nvSpPr>
          <p:cNvPr id="95" name="Text Box 1183"/>
          <p:cNvSpPr txBox="1">
            <a:spLocks noChangeArrowheads="1"/>
          </p:cNvSpPr>
          <p:nvPr/>
        </p:nvSpPr>
        <p:spPr bwMode="auto">
          <a:xfrm>
            <a:off x="29995074" y="28935059"/>
            <a:ext cx="3657600" cy="480897"/>
          </a:xfrm>
          <a:prstGeom prst="rect">
            <a:avLst/>
          </a:prstGeom>
          <a:solidFill>
            <a:srgbClr val="0070C0">
              <a:alpha val="50000"/>
            </a:srgbClr>
          </a:solidFill>
          <a:ln w="9525">
            <a:solidFill>
              <a:schemeClr val="tx1"/>
            </a:solidFill>
            <a:miter lim="800000"/>
            <a:headEnd/>
            <a:tailEnd/>
          </a:ln>
        </p:spPr>
        <p:txBody>
          <a:bodyPr wrap="square" lIns="95235" tIns="9523" rIns="95235" bIns="9523">
            <a:spAutoFit/>
          </a:bodyPr>
          <a:lstStyle/>
          <a:p>
            <a:pPr algn="ctr" defTabSz="190500">
              <a:spcBef>
                <a:spcPts val="0"/>
              </a:spcBef>
            </a:pPr>
            <a:r>
              <a:rPr lang="en-US" sz="3000" b="1" dirty="0">
                <a:latin typeface="Calibri"/>
                <a:cs typeface="Calibri"/>
              </a:rPr>
              <a:t>Questionnaires</a:t>
            </a:r>
          </a:p>
        </p:txBody>
      </p:sp>
      <p:sp>
        <p:nvSpPr>
          <p:cNvPr id="96" name="Text Box 1181"/>
          <p:cNvSpPr txBox="1">
            <a:spLocks noChangeArrowheads="1"/>
          </p:cNvSpPr>
          <p:nvPr/>
        </p:nvSpPr>
        <p:spPr bwMode="auto">
          <a:xfrm>
            <a:off x="34554601" y="27566331"/>
            <a:ext cx="7842262" cy="4312715"/>
          </a:xfrm>
          <a:prstGeom prst="rect">
            <a:avLst/>
          </a:prstGeom>
          <a:noFill/>
          <a:ln w="9525">
            <a:solidFill>
              <a:schemeClr val="tx1"/>
            </a:solidFill>
            <a:miter lim="800000"/>
            <a:headEnd/>
            <a:tailEnd/>
          </a:ln>
        </p:spPr>
        <p:txBody>
          <a:bodyPr wrap="square" lIns="95235" tIns="9523" rIns="95235" bIns="9523">
            <a:spAutoFit/>
          </a:bodyPr>
          <a:lstStyle/>
          <a:p>
            <a:pPr defTabSz="190500">
              <a:spcBef>
                <a:spcPts val="0"/>
              </a:spcBef>
            </a:pPr>
            <a:r>
              <a:rPr lang="en-US" sz="3000" b="1" dirty="0">
                <a:solidFill>
                  <a:schemeClr val="tx1"/>
                </a:solidFill>
                <a:latin typeface="Calibri"/>
                <a:cs typeface="Calibri"/>
              </a:rPr>
              <a:t>*Go/</a:t>
            </a:r>
            <a:r>
              <a:rPr lang="en-US" sz="3000" b="1" dirty="0" err="1">
                <a:solidFill>
                  <a:schemeClr val="tx1"/>
                </a:solidFill>
                <a:latin typeface="Calibri"/>
                <a:cs typeface="Calibri"/>
              </a:rPr>
              <a:t>NoGo</a:t>
            </a:r>
            <a:r>
              <a:rPr lang="en-US" sz="3000" b="1" dirty="0">
                <a:solidFill>
                  <a:schemeClr val="tx1"/>
                </a:solidFill>
                <a:latin typeface="Calibri"/>
                <a:cs typeface="Calibri"/>
              </a:rPr>
              <a:t> Task</a:t>
            </a:r>
          </a:p>
          <a:p>
            <a:pPr defTabSz="190500">
              <a:spcBef>
                <a:spcPts val="0"/>
              </a:spcBef>
            </a:pPr>
            <a:r>
              <a:rPr lang="en-US" sz="900" b="1" dirty="0">
                <a:solidFill>
                  <a:schemeClr val="bg1"/>
                </a:solidFill>
                <a:latin typeface="Calibri"/>
                <a:cs typeface="Calibri"/>
              </a:rPr>
              <a:t>m</a:t>
            </a:r>
            <a:endParaRPr lang="en-US" sz="2800" dirty="0">
              <a:solidFill>
                <a:schemeClr val="bg1"/>
              </a:solidFill>
              <a:latin typeface="Calibri"/>
              <a:cs typeface="Calibri"/>
            </a:endParaRPr>
          </a:p>
          <a:p>
            <a:pPr defTabSz="190500">
              <a:spcBef>
                <a:spcPts val="0"/>
              </a:spcBef>
            </a:pPr>
            <a:r>
              <a:rPr lang="en-US" sz="2400" dirty="0">
                <a:latin typeface="Calibri"/>
                <a:cs typeface="Calibri"/>
              </a:rPr>
              <a:t>6 participants were excluded for performance below 60%. Following </a:t>
            </a:r>
            <a:r>
              <a:rPr lang="en-US" sz="2400" dirty="0">
                <a:solidFill>
                  <a:schemeClr val="tx1"/>
                </a:solidFill>
                <a:latin typeface="Calibri"/>
                <a:cs typeface="Calibri"/>
              </a:rPr>
              <a:t>20</a:t>
            </a:r>
            <a:r>
              <a:rPr lang="en-US" sz="2400" dirty="0">
                <a:latin typeface="Calibri"/>
                <a:cs typeface="Calibri"/>
              </a:rPr>
              <a:t> practice trials, Ps completed a total of 200 trials. In random order, 100 trial long blocks were presented, which either had the ‘A’ key denoting Go or the ‘L’ key. 70% of the trials within each block were associated with the Go response. Presentation duration of cued letter was from from 200 </a:t>
            </a:r>
            <a:r>
              <a:rPr lang="en-US" sz="2400" dirty="0" err="1">
                <a:latin typeface="Calibri"/>
                <a:cs typeface="Calibri"/>
              </a:rPr>
              <a:t>ms</a:t>
            </a:r>
            <a:r>
              <a:rPr lang="en-US" sz="2400" dirty="0">
                <a:latin typeface="Calibri"/>
                <a:cs typeface="Calibri"/>
              </a:rPr>
              <a:t>, which followed a 500 </a:t>
            </a:r>
            <a:r>
              <a:rPr lang="en-US" sz="2400" dirty="0" err="1">
                <a:latin typeface="Calibri"/>
                <a:cs typeface="Calibri"/>
              </a:rPr>
              <a:t>ms</a:t>
            </a:r>
            <a:r>
              <a:rPr lang="en-US" sz="2400" dirty="0">
                <a:latin typeface="Calibri"/>
                <a:cs typeface="Calibri"/>
              </a:rPr>
              <a:t> fixation cross. After 200 </a:t>
            </a:r>
            <a:r>
              <a:rPr lang="en-US" sz="2400" dirty="0" err="1">
                <a:latin typeface="Calibri"/>
                <a:cs typeface="Calibri"/>
              </a:rPr>
              <a:t>ms</a:t>
            </a:r>
            <a:r>
              <a:rPr lang="en-US" sz="2400" dirty="0">
                <a:latin typeface="Calibri"/>
                <a:cs typeface="Calibri"/>
              </a:rPr>
              <a:t>, a blank screen was displayed for 500 </a:t>
            </a:r>
            <a:r>
              <a:rPr lang="en-US" sz="2400" dirty="0" err="1">
                <a:latin typeface="Calibri"/>
                <a:cs typeface="Calibri"/>
              </a:rPr>
              <a:t>ms</a:t>
            </a:r>
            <a:r>
              <a:rPr lang="en-US" sz="2400" dirty="0">
                <a:latin typeface="Calibri"/>
                <a:cs typeface="Calibri"/>
              </a:rPr>
              <a:t> for Go response and 1500 </a:t>
            </a:r>
            <a:r>
              <a:rPr lang="en-US" sz="2400" dirty="0" err="1">
                <a:latin typeface="Calibri"/>
                <a:cs typeface="Calibri"/>
              </a:rPr>
              <a:t>ms</a:t>
            </a:r>
            <a:r>
              <a:rPr lang="en-US" sz="2400" dirty="0">
                <a:latin typeface="Calibri"/>
                <a:cs typeface="Calibri"/>
              </a:rPr>
              <a:t> for No Go response to encourage responding. 1000 </a:t>
            </a:r>
            <a:r>
              <a:rPr lang="en-US" sz="2400" dirty="0" err="1">
                <a:latin typeface="Calibri"/>
                <a:cs typeface="Calibri"/>
              </a:rPr>
              <a:t>ms</a:t>
            </a:r>
            <a:r>
              <a:rPr lang="en-US" sz="2400" dirty="0">
                <a:latin typeface="Calibri"/>
                <a:cs typeface="Calibri"/>
              </a:rPr>
              <a:t> delay between trials</a:t>
            </a:r>
          </a:p>
        </p:txBody>
      </p:sp>
      <p:sp>
        <p:nvSpPr>
          <p:cNvPr id="7" name="TextBox 6"/>
          <p:cNvSpPr txBox="1"/>
          <p:nvPr/>
        </p:nvSpPr>
        <p:spPr>
          <a:xfrm>
            <a:off x="1143000" y="20754960"/>
            <a:ext cx="10959302" cy="5246478"/>
          </a:xfrm>
          <a:prstGeom prst="rect">
            <a:avLst/>
          </a:prstGeom>
          <a:noFill/>
          <a:ln>
            <a:solidFill>
              <a:schemeClr val="tx1"/>
            </a:solidFill>
          </a:ln>
        </p:spPr>
        <p:txBody>
          <a:bodyPr wrap="square" rtlCol="0">
            <a:noAutofit/>
          </a:bodyPr>
          <a:lstStyle/>
          <a:p>
            <a:pPr algn="ctr"/>
            <a:r>
              <a:rPr lang="en-US" altLang="en-US" sz="4000" b="1" dirty="0">
                <a:solidFill>
                  <a:srgbClr val="0070C0"/>
                </a:solidFill>
                <a:latin typeface="Calibri"/>
                <a:cs typeface="Calibri"/>
              </a:rPr>
              <a:t>Design</a:t>
            </a:r>
            <a:endParaRPr lang="en-US" altLang="en-US" sz="2600" b="1" dirty="0">
              <a:solidFill>
                <a:schemeClr val="tx1"/>
              </a:solidFill>
              <a:latin typeface="Calibri"/>
              <a:cs typeface="Calibri"/>
            </a:endParaRPr>
          </a:p>
          <a:p>
            <a:pPr lvl="1"/>
            <a:r>
              <a:rPr lang="en-US" sz="2580" dirty="0">
                <a:latin typeface="Calibri" charset="0"/>
                <a:ea typeface="Calibri" charset="0"/>
                <a:cs typeface="Calibri" charset="0"/>
              </a:rPr>
              <a:t>Participants (N=39) from Queens College were recruited to participate for course credit. Only participants (N=28) who met an accuracy cutoff of 60%</a:t>
            </a:r>
          </a:p>
          <a:p>
            <a:pPr lvl="1"/>
            <a:r>
              <a:rPr lang="en-US" sz="2580" dirty="0">
                <a:latin typeface="Calibri" charset="0"/>
                <a:ea typeface="Calibri" charset="0"/>
                <a:cs typeface="Calibri" charset="0"/>
              </a:rPr>
              <a:t>were included in analyses.</a:t>
            </a:r>
          </a:p>
          <a:p>
            <a:pPr lvl="1"/>
            <a:endParaRPr lang="en-US" sz="1800" dirty="0">
              <a:latin typeface="Calibri" charset="0"/>
              <a:ea typeface="Calibri" charset="0"/>
              <a:cs typeface="Calibri" charset="0"/>
            </a:endParaRPr>
          </a:p>
          <a:p>
            <a:pPr lvl="1"/>
            <a:r>
              <a:rPr lang="en-US" sz="2580" dirty="0">
                <a:latin typeface="Calibri"/>
                <a:cs typeface="Calibri"/>
              </a:rPr>
              <a:t>Using a 2 between-subjects by 2 within-subjects design, suppression of dominant responses was tested with a Go/No-Go task. Consenting Ps were randomly assigned to emotion condition (happy or sad). Movie clips used in previous research was utilized for the Induction, each lasted 5-minutes in total. Following induction and practice trials, Ps completed 200 experimental trials of the Go/No-Go task. This was followed by the mood manipulation check and demographic, and personality questionnaires.</a:t>
            </a:r>
          </a:p>
        </p:txBody>
      </p:sp>
      <p:sp>
        <p:nvSpPr>
          <p:cNvPr id="8" name="TextBox 7"/>
          <p:cNvSpPr txBox="1"/>
          <p:nvPr/>
        </p:nvSpPr>
        <p:spPr>
          <a:xfrm>
            <a:off x="45996376" y="8172654"/>
            <a:ext cx="184666" cy="184666"/>
          </a:xfrm>
          <a:prstGeom prst="rect">
            <a:avLst/>
          </a:prstGeom>
          <a:noFill/>
        </p:spPr>
        <p:txBody>
          <a:bodyPr wrap="none" rtlCol="0">
            <a:spAutoFit/>
          </a:bodyPr>
          <a:lstStyle/>
          <a:p>
            <a:endParaRPr lang="en-US" dirty="0"/>
          </a:p>
        </p:txBody>
      </p:sp>
      <p:sp>
        <p:nvSpPr>
          <p:cNvPr id="9" name="TextBox 8"/>
          <p:cNvSpPr txBox="1"/>
          <p:nvPr/>
        </p:nvSpPr>
        <p:spPr>
          <a:xfrm>
            <a:off x="6687311" y="29943991"/>
            <a:ext cx="184666" cy="184666"/>
          </a:xfrm>
          <a:prstGeom prst="rect">
            <a:avLst/>
          </a:prstGeom>
          <a:noFill/>
        </p:spPr>
        <p:txBody>
          <a:bodyPr wrap="none" rtlCol="0">
            <a:spAutoFit/>
          </a:bodyPr>
          <a:lstStyle/>
          <a:p>
            <a:endParaRPr lang="en-US" dirty="0"/>
          </a:p>
        </p:txBody>
      </p:sp>
      <p:sp>
        <p:nvSpPr>
          <p:cNvPr id="11" name="TextBox 10"/>
          <p:cNvSpPr txBox="1"/>
          <p:nvPr/>
        </p:nvSpPr>
        <p:spPr>
          <a:xfrm>
            <a:off x="-1632950" y="12564102"/>
            <a:ext cx="184666" cy="184666"/>
          </a:xfrm>
          <a:prstGeom prst="rect">
            <a:avLst/>
          </a:prstGeom>
          <a:noFill/>
        </p:spPr>
        <p:txBody>
          <a:bodyPr wrap="none" rtlCol="0">
            <a:spAutoFit/>
          </a:bodyPr>
          <a:lstStyle/>
          <a:p>
            <a:endParaRPr lang="en-US" dirty="0"/>
          </a:p>
        </p:txBody>
      </p:sp>
      <p:pic>
        <p:nvPicPr>
          <p:cNvPr id="52" name="Picture 51" descr="Screen Shot 2015-05-19 at 10.19.34 PM.png"/>
          <p:cNvPicPr>
            <a:picLocks noChangeAspect="1"/>
          </p:cNvPicPr>
          <p:nvPr/>
        </p:nvPicPr>
        <p:blipFill rotWithShape="1">
          <a:blip r:embed="rId6">
            <a:extLst>
              <a:ext uri="{28A0092B-C50C-407E-A947-70E740481C1C}">
                <a14:useLocalDpi xmlns:a14="http://schemas.microsoft.com/office/drawing/2010/main" val="0"/>
              </a:ext>
            </a:extLst>
          </a:blip>
          <a:srcRect l="4462" t="5151" r="5385" b="3810"/>
          <a:stretch/>
        </p:blipFill>
        <p:spPr>
          <a:xfrm>
            <a:off x="37337999" y="2038709"/>
            <a:ext cx="3124201" cy="2438401"/>
          </a:xfrm>
          <a:prstGeom prst="rect">
            <a:avLst/>
          </a:prstGeom>
        </p:spPr>
      </p:pic>
      <p:sp>
        <p:nvSpPr>
          <p:cNvPr id="84" name="Line 1182">
            <a:extLst>
              <a:ext uri="{FF2B5EF4-FFF2-40B4-BE49-F238E27FC236}">
                <a16:creationId xmlns:a16="http://schemas.microsoft.com/office/drawing/2014/main" xmlns="" id="{C656EF37-050A-AF43-AF2D-B5C13C43B8B5}"/>
              </a:ext>
            </a:extLst>
          </p:cNvPr>
          <p:cNvSpPr>
            <a:spLocks noChangeShapeType="1"/>
          </p:cNvSpPr>
          <p:nvPr/>
        </p:nvSpPr>
        <p:spPr bwMode="auto">
          <a:xfrm>
            <a:off x="6218463" y="30448337"/>
            <a:ext cx="689624" cy="0"/>
          </a:xfrm>
          <a:prstGeom prst="line">
            <a:avLst/>
          </a:prstGeom>
          <a:noFill/>
          <a:ln w="63500">
            <a:solidFill>
              <a:schemeClr val="tx1"/>
            </a:solidFill>
            <a:round/>
            <a:headEnd/>
            <a:tailEnd type="triangle" w="med" len="med"/>
          </a:ln>
        </p:spPr>
        <p:txBody>
          <a:bodyPr wrap="square" lIns="95235" tIns="9523" rIns="95235" bIns="9523">
            <a:spAutoFit/>
          </a:bodyPr>
          <a:lstStyle/>
          <a:p>
            <a:endParaRPr lang="en-US" dirty="0"/>
          </a:p>
        </p:txBody>
      </p:sp>
      <p:sp>
        <p:nvSpPr>
          <p:cNvPr id="42" name="TextBox 41">
            <a:extLst>
              <a:ext uri="{FF2B5EF4-FFF2-40B4-BE49-F238E27FC236}">
                <a16:creationId xmlns:a16="http://schemas.microsoft.com/office/drawing/2014/main" xmlns="" id="{CB3B1A9E-014A-9543-B13F-A65E2A4F1F72}"/>
              </a:ext>
            </a:extLst>
          </p:cNvPr>
          <p:cNvSpPr txBox="1"/>
          <p:nvPr/>
        </p:nvSpPr>
        <p:spPr>
          <a:xfrm>
            <a:off x="11856205" y="30496533"/>
            <a:ext cx="1905000" cy="954107"/>
          </a:xfrm>
          <a:prstGeom prst="rect">
            <a:avLst/>
          </a:prstGeom>
          <a:noFill/>
          <a:ln>
            <a:solidFill>
              <a:schemeClr val="tx1"/>
            </a:solidFill>
          </a:ln>
        </p:spPr>
        <p:txBody>
          <a:bodyPr wrap="square" rtlCol="0">
            <a:spAutoFit/>
          </a:bodyPr>
          <a:lstStyle/>
          <a:p>
            <a:pPr algn="ctr"/>
            <a:r>
              <a:rPr lang="en-US" sz="2800" dirty="0">
                <a:latin typeface="Calibri"/>
                <a:cs typeface="Calibri"/>
              </a:rPr>
              <a:t>Go Trial (70%)</a:t>
            </a:r>
          </a:p>
        </p:txBody>
      </p:sp>
      <p:sp>
        <p:nvSpPr>
          <p:cNvPr id="43" name="TextBox 42">
            <a:extLst>
              <a:ext uri="{FF2B5EF4-FFF2-40B4-BE49-F238E27FC236}">
                <a16:creationId xmlns:a16="http://schemas.microsoft.com/office/drawing/2014/main" xmlns="" id="{AEB9280B-280D-F145-9718-071ECA65940C}"/>
              </a:ext>
            </a:extLst>
          </p:cNvPr>
          <p:cNvSpPr txBox="1"/>
          <p:nvPr/>
        </p:nvSpPr>
        <p:spPr>
          <a:xfrm>
            <a:off x="11856205" y="31471687"/>
            <a:ext cx="1905000" cy="954107"/>
          </a:xfrm>
          <a:prstGeom prst="rect">
            <a:avLst/>
          </a:prstGeom>
          <a:noFill/>
          <a:ln>
            <a:solidFill>
              <a:schemeClr val="tx1"/>
            </a:solidFill>
          </a:ln>
        </p:spPr>
        <p:txBody>
          <a:bodyPr wrap="square" rtlCol="0">
            <a:spAutoFit/>
          </a:bodyPr>
          <a:lstStyle/>
          <a:p>
            <a:pPr algn="ctr"/>
            <a:r>
              <a:rPr lang="en-US" sz="2800" dirty="0">
                <a:latin typeface="Calibri"/>
                <a:cs typeface="Calibri"/>
              </a:rPr>
              <a:t>No Go Trial (30%)</a:t>
            </a:r>
          </a:p>
        </p:txBody>
      </p:sp>
      <p:sp>
        <p:nvSpPr>
          <p:cNvPr id="6" name="TextBox 5">
            <a:extLst>
              <a:ext uri="{FF2B5EF4-FFF2-40B4-BE49-F238E27FC236}">
                <a16:creationId xmlns:a16="http://schemas.microsoft.com/office/drawing/2014/main" xmlns="" id="{EE9465AA-0AFB-4245-B856-80FE87CE09C5}"/>
              </a:ext>
            </a:extLst>
          </p:cNvPr>
          <p:cNvSpPr txBox="1"/>
          <p:nvPr/>
        </p:nvSpPr>
        <p:spPr>
          <a:xfrm>
            <a:off x="11297971" y="28089705"/>
            <a:ext cx="461665" cy="2014422"/>
          </a:xfrm>
          <a:prstGeom prst="rect">
            <a:avLst/>
          </a:prstGeom>
          <a:noFill/>
        </p:spPr>
        <p:txBody>
          <a:bodyPr vert="vert270" wrap="square" rtlCol="0">
            <a:spAutoFit/>
          </a:bodyPr>
          <a:lstStyle/>
          <a:p>
            <a:r>
              <a:rPr lang="en-US" sz="1800" dirty="0"/>
              <a:t>Block 1 (100 trials)</a:t>
            </a:r>
          </a:p>
        </p:txBody>
      </p:sp>
      <p:sp>
        <p:nvSpPr>
          <p:cNvPr id="47" name="TextBox 46">
            <a:extLst>
              <a:ext uri="{FF2B5EF4-FFF2-40B4-BE49-F238E27FC236}">
                <a16:creationId xmlns:a16="http://schemas.microsoft.com/office/drawing/2014/main" xmlns="" id="{2FC2B0BC-E429-5944-A517-8F7B9599F5D0}"/>
              </a:ext>
            </a:extLst>
          </p:cNvPr>
          <p:cNvSpPr txBox="1"/>
          <p:nvPr/>
        </p:nvSpPr>
        <p:spPr>
          <a:xfrm>
            <a:off x="11297972" y="30412235"/>
            <a:ext cx="461665" cy="2084274"/>
          </a:xfrm>
          <a:prstGeom prst="rect">
            <a:avLst/>
          </a:prstGeom>
          <a:noFill/>
        </p:spPr>
        <p:txBody>
          <a:bodyPr vert="vert270" wrap="square" rtlCol="0">
            <a:spAutoFit/>
          </a:bodyPr>
          <a:lstStyle/>
          <a:p>
            <a:r>
              <a:rPr lang="en-US" sz="1800" dirty="0"/>
              <a:t>Block 2 (100 trials)</a:t>
            </a:r>
          </a:p>
        </p:txBody>
      </p:sp>
      <p:sp>
        <p:nvSpPr>
          <p:cNvPr id="48" name="Text Box 1181">
            <a:extLst>
              <a:ext uri="{FF2B5EF4-FFF2-40B4-BE49-F238E27FC236}">
                <a16:creationId xmlns:a16="http://schemas.microsoft.com/office/drawing/2014/main" xmlns="" id="{1BDB3E30-AE62-D04C-AF36-A7D3EAF16DD4}"/>
              </a:ext>
            </a:extLst>
          </p:cNvPr>
          <p:cNvSpPr txBox="1">
            <a:spLocks noChangeArrowheads="1"/>
          </p:cNvSpPr>
          <p:nvPr/>
        </p:nvSpPr>
        <p:spPr bwMode="auto">
          <a:xfrm>
            <a:off x="7019603" y="30973586"/>
            <a:ext cx="1723959" cy="711074"/>
          </a:xfrm>
          <a:prstGeom prst="rect">
            <a:avLst/>
          </a:prstGeom>
          <a:noFill/>
          <a:ln w="9525">
            <a:solidFill>
              <a:schemeClr val="tx1"/>
            </a:solidFill>
            <a:miter lim="800000"/>
            <a:headEnd/>
            <a:tailEnd/>
          </a:ln>
        </p:spPr>
        <p:txBody>
          <a:bodyPr wrap="square" lIns="95235" tIns="9523" rIns="95235" bIns="9523">
            <a:spAutoFit/>
          </a:bodyPr>
          <a:lstStyle/>
          <a:p>
            <a:pPr algn="ctr" defTabSz="190500">
              <a:spcBef>
                <a:spcPct val="50000"/>
              </a:spcBef>
            </a:pPr>
            <a:r>
              <a:rPr lang="en-US" sz="2800" dirty="0">
                <a:latin typeface="Calibri"/>
                <a:cs typeface="Calibri"/>
              </a:rPr>
              <a:t>Sad:</a:t>
            </a:r>
          </a:p>
          <a:p>
            <a:pPr algn="ctr" defTabSz="190500">
              <a:spcBef>
                <a:spcPts val="0"/>
              </a:spcBef>
            </a:pPr>
            <a:r>
              <a:rPr lang="en-US" sz="1600" dirty="0">
                <a:latin typeface="Calibri"/>
                <a:cs typeface="Calibri"/>
              </a:rPr>
              <a:t>“The Champ”</a:t>
            </a:r>
            <a:endParaRPr lang="en-US" sz="2800" i="1" dirty="0">
              <a:latin typeface="Calibri"/>
              <a:cs typeface="Calibri"/>
            </a:endParaRPr>
          </a:p>
        </p:txBody>
      </p:sp>
      <p:sp>
        <p:nvSpPr>
          <p:cNvPr id="58" name="Text Box 1183">
            <a:extLst>
              <a:ext uri="{FF2B5EF4-FFF2-40B4-BE49-F238E27FC236}">
                <a16:creationId xmlns:a16="http://schemas.microsoft.com/office/drawing/2014/main" xmlns="" id="{C5065AC2-581F-204C-9B13-42A39DA98E6E}"/>
              </a:ext>
            </a:extLst>
          </p:cNvPr>
          <p:cNvSpPr txBox="1">
            <a:spLocks noChangeArrowheads="1"/>
          </p:cNvSpPr>
          <p:nvPr/>
        </p:nvSpPr>
        <p:spPr bwMode="auto">
          <a:xfrm>
            <a:off x="21400287" y="27879065"/>
            <a:ext cx="7105974" cy="480896"/>
          </a:xfrm>
          <a:prstGeom prst="rect">
            <a:avLst/>
          </a:prstGeom>
          <a:solidFill>
            <a:srgbClr val="0070C0">
              <a:alpha val="50000"/>
            </a:srgbClr>
          </a:solidFill>
          <a:ln w="9525">
            <a:solidFill>
              <a:schemeClr val="tx1"/>
            </a:solidFill>
            <a:miter lim="800000"/>
            <a:headEnd/>
            <a:tailEnd/>
          </a:ln>
        </p:spPr>
        <p:txBody>
          <a:bodyPr wrap="square" lIns="95235" tIns="9523" rIns="95235" bIns="9523">
            <a:spAutoFit/>
          </a:bodyPr>
          <a:lstStyle/>
          <a:p>
            <a:pPr algn="ctr" defTabSz="190500">
              <a:spcBef>
                <a:spcPts val="0"/>
              </a:spcBef>
            </a:pPr>
            <a:r>
              <a:rPr lang="en-US" sz="3000" b="1" dirty="0">
                <a:latin typeface="Calibri"/>
                <a:cs typeface="Calibri"/>
              </a:rPr>
              <a:t>Manipulation Check</a:t>
            </a:r>
          </a:p>
        </p:txBody>
      </p:sp>
      <p:sp>
        <p:nvSpPr>
          <p:cNvPr id="59" name="Line 1182">
            <a:extLst>
              <a:ext uri="{FF2B5EF4-FFF2-40B4-BE49-F238E27FC236}">
                <a16:creationId xmlns:a16="http://schemas.microsoft.com/office/drawing/2014/main" xmlns="" id="{6BC3B9F4-9576-E148-A5DA-63A0C84A9103}"/>
              </a:ext>
            </a:extLst>
          </p:cNvPr>
          <p:cNvSpPr>
            <a:spLocks noChangeShapeType="1"/>
          </p:cNvSpPr>
          <p:nvPr/>
        </p:nvSpPr>
        <p:spPr bwMode="auto">
          <a:xfrm>
            <a:off x="28585686" y="30250943"/>
            <a:ext cx="746119" cy="0"/>
          </a:xfrm>
          <a:prstGeom prst="line">
            <a:avLst/>
          </a:prstGeom>
          <a:noFill/>
          <a:ln w="63500">
            <a:solidFill>
              <a:schemeClr val="tx1"/>
            </a:solidFill>
            <a:round/>
            <a:headEnd/>
            <a:tailEnd type="triangle" w="med" len="med"/>
          </a:ln>
        </p:spPr>
        <p:txBody>
          <a:bodyPr wrap="square" lIns="95235" tIns="9523" rIns="95235" bIns="9523">
            <a:spAutoFit/>
          </a:bodyPr>
          <a:lstStyle/>
          <a:p>
            <a:endParaRPr lang="en-US" dirty="0"/>
          </a:p>
        </p:txBody>
      </p:sp>
      <p:pic>
        <p:nvPicPr>
          <p:cNvPr id="15" name="Picture 14">
            <a:extLst>
              <a:ext uri="{FF2B5EF4-FFF2-40B4-BE49-F238E27FC236}">
                <a16:creationId xmlns:a16="http://schemas.microsoft.com/office/drawing/2014/main" xmlns="" id="{C2EBF91E-33FD-834B-9469-D36BB72182C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084100" y="28119513"/>
            <a:ext cx="1923480" cy="1442611"/>
          </a:xfrm>
          <a:prstGeom prst="rect">
            <a:avLst/>
          </a:prstGeom>
          <a:ln w="25400">
            <a:solidFill>
              <a:schemeClr val="tx1"/>
            </a:solidFill>
          </a:ln>
        </p:spPr>
      </p:pic>
      <p:pic>
        <p:nvPicPr>
          <p:cNvPr id="17" name="Picture 16">
            <a:extLst>
              <a:ext uri="{FF2B5EF4-FFF2-40B4-BE49-F238E27FC236}">
                <a16:creationId xmlns:a16="http://schemas.microsoft.com/office/drawing/2014/main" xmlns="" id="{68B879F7-F1F2-C140-B315-8F2178070AB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248348" y="28895771"/>
            <a:ext cx="2157184" cy="1617888"/>
          </a:xfrm>
          <a:prstGeom prst="rect">
            <a:avLst/>
          </a:prstGeom>
          <a:ln w="25400">
            <a:solidFill>
              <a:schemeClr val="tx1"/>
            </a:solidFill>
          </a:ln>
        </p:spPr>
      </p:pic>
      <p:sp>
        <p:nvSpPr>
          <p:cNvPr id="64" name="Text Box 1185">
            <a:extLst>
              <a:ext uri="{FF2B5EF4-FFF2-40B4-BE49-F238E27FC236}">
                <a16:creationId xmlns:a16="http://schemas.microsoft.com/office/drawing/2014/main" xmlns="" id="{00E9D19C-E179-7C4F-BB3C-17DD1405DFBF}"/>
              </a:ext>
            </a:extLst>
          </p:cNvPr>
          <p:cNvSpPr txBox="1">
            <a:spLocks noChangeArrowheads="1"/>
          </p:cNvSpPr>
          <p:nvPr/>
        </p:nvSpPr>
        <p:spPr bwMode="auto">
          <a:xfrm>
            <a:off x="12404655" y="7329865"/>
            <a:ext cx="19196786" cy="696340"/>
          </a:xfrm>
          <a:prstGeom prst="rect">
            <a:avLst/>
          </a:prstGeom>
          <a:noFill/>
          <a:ln w="9525">
            <a:noFill/>
            <a:miter lim="800000"/>
            <a:headEnd/>
            <a:tailEnd/>
          </a:ln>
        </p:spPr>
        <p:txBody>
          <a:bodyPr wrap="square" lIns="95235" tIns="9523" rIns="95235" bIns="9523">
            <a:spAutoFit/>
          </a:bodyPr>
          <a:lstStyle/>
          <a:p>
            <a:pPr algn="ctr">
              <a:spcBef>
                <a:spcPts val="0"/>
              </a:spcBef>
            </a:pPr>
            <a:r>
              <a:rPr lang="en-US" altLang="en-US" sz="4400" b="1" dirty="0">
                <a:solidFill>
                  <a:srgbClr val="0070C0"/>
                </a:solidFill>
                <a:latin typeface="Arial" pitchFamily="34" charset="0"/>
                <a:cs typeface="Arial" pitchFamily="34" charset="0"/>
              </a:rPr>
              <a:t>Go/</a:t>
            </a:r>
            <a:r>
              <a:rPr lang="en-US" altLang="en-US" sz="4400" b="1" dirty="0" err="1">
                <a:solidFill>
                  <a:srgbClr val="0070C0"/>
                </a:solidFill>
                <a:latin typeface="Arial" pitchFamily="34" charset="0"/>
                <a:cs typeface="Arial" pitchFamily="34" charset="0"/>
              </a:rPr>
              <a:t>NoGo</a:t>
            </a:r>
            <a:r>
              <a:rPr lang="en-US" altLang="en-US" sz="4400" b="1" dirty="0">
                <a:solidFill>
                  <a:srgbClr val="0070C0"/>
                </a:solidFill>
                <a:latin typeface="Arial" pitchFamily="34" charset="0"/>
                <a:cs typeface="Arial" pitchFamily="34" charset="0"/>
              </a:rPr>
              <a:t> Task Performance</a:t>
            </a:r>
            <a:endParaRPr lang="en-US" altLang="en-US" sz="4400" dirty="0">
              <a:solidFill>
                <a:srgbClr val="0070C0"/>
              </a:solidFill>
              <a:latin typeface="Arial" pitchFamily="34" charset="0"/>
              <a:cs typeface="Arial" pitchFamily="34" charset="0"/>
            </a:endParaRPr>
          </a:p>
        </p:txBody>
      </p:sp>
      <p:sp>
        <p:nvSpPr>
          <p:cNvPr id="65" name="Text Box 1185">
            <a:extLst>
              <a:ext uri="{FF2B5EF4-FFF2-40B4-BE49-F238E27FC236}">
                <a16:creationId xmlns:a16="http://schemas.microsoft.com/office/drawing/2014/main" xmlns="" id="{3DF04FA7-C1BD-414E-BE12-5CCBC3277DDA}"/>
              </a:ext>
            </a:extLst>
          </p:cNvPr>
          <p:cNvSpPr txBox="1">
            <a:spLocks noChangeArrowheads="1"/>
          </p:cNvSpPr>
          <p:nvPr/>
        </p:nvSpPr>
        <p:spPr bwMode="auto">
          <a:xfrm>
            <a:off x="12404655" y="14047626"/>
            <a:ext cx="19196786" cy="696340"/>
          </a:xfrm>
          <a:prstGeom prst="rect">
            <a:avLst/>
          </a:prstGeom>
          <a:noFill/>
          <a:ln w="9525">
            <a:noFill/>
            <a:miter lim="800000"/>
            <a:headEnd/>
            <a:tailEnd/>
          </a:ln>
        </p:spPr>
        <p:txBody>
          <a:bodyPr wrap="square" lIns="95235" tIns="9523" rIns="95235" bIns="9523">
            <a:spAutoFit/>
          </a:bodyPr>
          <a:lstStyle/>
          <a:p>
            <a:pPr algn="ctr">
              <a:spcBef>
                <a:spcPts val="0"/>
              </a:spcBef>
            </a:pPr>
            <a:r>
              <a:rPr lang="en-US" altLang="en-US" sz="4400" b="1" dirty="0">
                <a:solidFill>
                  <a:srgbClr val="0070C0"/>
                </a:solidFill>
                <a:latin typeface="Arial" pitchFamily="34" charset="0"/>
                <a:cs typeface="Arial" pitchFamily="34" charset="0"/>
              </a:rPr>
              <a:t>Event-Related Potential Components</a:t>
            </a:r>
            <a:endParaRPr lang="en-US" altLang="en-US" sz="4400" dirty="0">
              <a:solidFill>
                <a:srgbClr val="0070C0"/>
              </a:solidFill>
              <a:latin typeface="Arial" pitchFamily="34" charset="0"/>
              <a:cs typeface="Arial" pitchFamily="34" charset="0"/>
            </a:endParaRPr>
          </a:p>
        </p:txBody>
      </p:sp>
      <p:cxnSp>
        <p:nvCxnSpPr>
          <p:cNvPr id="3" name="Straight Arrow Connector 2"/>
          <p:cNvCxnSpPr/>
          <p:nvPr/>
        </p:nvCxnSpPr>
        <p:spPr bwMode="auto">
          <a:xfrm>
            <a:off x="14130638" y="29697950"/>
            <a:ext cx="2924157" cy="2631323"/>
          </a:xfrm>
          <a:prstGeom prst="straightConnector1">
            <a:avLst/>
          </a:prstGeom>
          <a:solidFill>
            <a:schemeClr val="accent1"/>
          </a:solidFill>
          <a:ln w="57150" cap="flat" cmpd="sng" algn="ctr">
            <a:solidFill>
              <a:schemeClr val="tx1"/>
            </a:solidFill>
            <a:prstDash val="sysDash"/>
            <a:round/>
            <a:headEnd type="none" w="med" len="med"/>
            <a:tailEnd type="triangle"/>
          </a:ln>
          <a:effectLst/>
        </p:spPr>
      </p:cxnSp>
      <p:pic>
        <p:nvPicPr>
          <p:cNvPr id="66" name="Picture 65">
            <a:extLst>
              <a:ext uri="{FF2B5EF4-FFF2-40B4-BE49-F238E27FC236}">
                <a16:creationId xmlns:a16="http://schemas.microsoft.com/office/drawing/2014/main" xmlns="" id="{89AFC740-AA46-424D-B057-00476648069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455207" y="30075579"/>
            <a:ext cx="1923480" cy="1442611"/>
          </a:xfrm>
          <a:prstGeom prst="rect">
            <a:avLst/>
          </a:prstGeom>
          <a:ln w="25400">
            <a:solidFill>
              <a:schemeClr val="tx1"/>
            </a:solidFill>
          </a:ln>
        </p:spPr>
      </p:pic>
      <p:pic>
        <p:nvPicPr>
          <p:cNvPr id="21" name="Picture 20">
            <a:extLst>
              <a:ext uri="{FF2B5EF4-FFF2-40B4-BE49-F238E27FC236}">
                <a16:creationId xmlns:a16="http://schemas.microsoft.com/office/drawing/2014/main" xmlns="" id="{D79895B0-6705-174A-8D81-AE2240AE0E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709596" y="30810144"/>
            <a:ext cx="2204357" cy="1653267"/>
          </a:xfrm>
          <a:prstGeom prst="rect">
            <a:avLst/>
          </a:prstGeom>
          <a:ln w="25400">
            <a:solidFill>
              <a:schemeClr val="tx1"/>
            </a:solidFill>
          </a:ln>
        </p:spPr>
      </p:pic>
      <p:sp>
        <p:nvSpPr>
          <p:cNvPr id="68" name="Text Box 1185">
            <a:extLst>
              <a:ext uri="{FF2B5EF4-FFF2-40B4-BE49-F238E27FC236}">
                <a16:creationId xmlns:a16="http://schemas.microsoft.com/office/drawing/2014/main" xmlns="" id="{37E77E1A-EDDF-B745-BDCE-F4D41919045F}"/>
              </a:ext>
            </a:extLst>
          </p:cNvPr>
          <p:cNvSpPr txBox="1">
            <a:spLocks noChangeArrowheads="1"/>
          </p:cNvSpPr>
          <p:nvPr/>
        </p:nvSpPr>
        <p:spPr bwMode="auto">
          <a:xfrm>
            <a:off x="21395831" y="14786598"/>
            <a:ext cx="11530891" cy="634785"/>
          </a:xfrm>
          <a:prstGeom prst="rect">
            <a:avLst/>
          </a:prstGeom>
          <a:noFill/>
          <a:ln w="9525">
            <a:noFill/>
            <a:miter lim="800000"/>
            <a:headEnd/>
            <a:tailEnd/>
          </a:ln>
        </p:spPr>
        <p:txBody>
          <a:bodyPr wrap="square" lIns="95235" tIns="9523" rIns="95235" bIns="9523">
            <a:spAutoFit/>
          </a:bodyPr>
          <a:lstStyle/>
          <a:p>
            <a:pPr algn="ctr">
              <a:spcBef>
                <a:spcPts val="0"/>
              </a:spcBef>
            </a:pPr>
            <a:r>
              <a:rPr lang="en-US" altLang="en-US" sz="4000" b="1" dirty="0">
                <a:solidFill>
                  <a:srgbClr val="0070C0"/>
                </a:solidFill>
                <a:latin typeface="Arial" pitchFamily="34" charset="0"/>
                <a:cs typeface="Arial" pitchFamily="34" charset="0"/>
              </a:rPr>
              <a:t>P300 Component</a:t>
            </a:r>
            <a:endParaRPr lang="en-US" altLang="en-US" sz="4000" dirty="0">
              <a:solidFill>
                <a:srgbClr val="0070C0"/>
              </a:solidFill>
              <a:latin typeface="Arial" pitchFamily="34" charset="0"/>
              <a:cs typeface="Arial" pitchFamily="34" charset="0"/>
            </a:endParaRPr>
          </a:p>
        </p:txBody>
      </p:sp>
      <p:sp>
        <p:nvSpPr>
          <p:cNvPr id="70" name="Text Box 1185">
            <a:extLst>
              <a:ext uri="{FF2B5EF4-FFF2-40B4-BE49-F238E27FC236}">
                <a16:creationId xmlns:a16="http://schemas.microsoft.com/office/drawing/2014/main" xmlns="" id="{76C44257-6806-F547-A968-91704CC3FEB6}"/>
              </a:ext>
            </a:extLst>
          </p:cNvPr>
          <p:cNvSpPr txBox="1">
            <a:spLocks noChangeArrowheads="1"/>
          </p:cNvSpPr>
          <p:nvPr/>
        </p:nvSpPr>
        <p:spPr bwMode="auto">
          <a:xfrm>
            <a:off x="10546734" y="14936100"/>
            <a:ext cx="11530891" cy="634785"/>
          </a:xfrm>
          <a:prstGeom prst="rect">
            <a:avLst/>
          </a:prstGeom>
          <a:noFill/>
          <a:ln w="9525">
            <a:noFill/>
            <a:miter lim="800000"/>
            <a:headEnd/>
            <a:tailEnd/>
          </a:ln>
        </p:spPr>
        <p:txBody>
          <a:bodyPr wrap="square" lIns="95235" tIns="9523" rIns="95235" bIns="9523">
            <a:spAutoFit/>
          </a:bodyPr>
          <a:lstStyle/>
          <a:p>
            <a:pPr algn="ctr">
              <a:spcBef>
                <a:spcPts val="0"/>
              </a:spcBef>
            </a:pPr>
            <a:r>
              <a:rPr lang="en-US" altLang="en-US" sz="4000" b="1" dirty="0">
                <a:solidFill>
                  <a:srgbClr val="0070C0"/>
                </a:solidFill>
                <a:latin typeface="Arial" pitchFamily="34" charset="0"/>
                <a:cs typeface="Arial" pitchFamily="34" charset="0"/>
              </a:rPr>
              <a:t>N200 Component</a:t>
            </a:r>
            <a:endParaRPr lang="en-US" altLang="en-US" sz="4000" dirty="0">
              <a:solidFill>
                <a:srgbClr val="0070C0"/>
              </a:solidFill>
              <a:latin typeface="Arial" pitchFamily="34" charset="0"/>
              <a:cs typeface="Arial" pitchFamily="34" charset="0"/>
            </a:endParaRPr>
          </a:p>
        </p:txBody>
      </p:sp>
      <p:sp>
        <p:nvSpPr>
          <p:cNvPr id="74" name="Text Box 1181">
            <a:extLst>
              <a:ext uri="{FF2B5EF4-FFF2-40B4-BE49-F238E27FC236}">
                <a16:creationId xmlns:a16="http://schemas.microsoft.com/office/drawing/2014/main" xmlns="" id="{09160FA9-E01D-7348-8B4B-5B7DC733CE64}"/>
              </a:ext>
            </a:extLst>
          </p:cNvPr>
          <p:cNvSpPr txBox="1">
            <a:spLocks noChangeArrowheads="1"/>
          </p:cNvSpPr>
          <p:nvPr/>
        </p:nvSpPr>
        <p:spPr bwMode="auto">
          <a:xfrm>
            <a:off x="2623768" y="31257056"/>
            <a:ext cx="3051753" cy="757896"/>
          </a:xfrm>
          <a:prstGeom prst="rect">
            <a:avLst/>
          </a:prstGeom>
          <a:noFill/>
          <a:ln w="9525">
            <a:solidFill>
              <a:schemeClr val="tx1"/>
            </a:solidFill>
            <a:miter lim="800000"/>
            <a:headEnd/>
            <a:tailEnd/>
          </a:ln>
        </p:spPr>
        <p:txBody>
          <a:bodyPr wrap="square" lIns="95235" tIns="9523" rIns="95235" bIns="9523">
            <a:spAutoFit/>
          </a:bodyPr>
          <a:lstStyle/>
          <a:p>
            <a:pPr algn="ctr"/>
            <a:r>
              <a:rPr lang="en-US" sz="2400" dirty="0">
                <a:latin typeface="Calibri"/>
                <a:cs typeface="Calibri"/>
              </a:rPr>
              <a:t>Fixation cross for 5 minutes</a:t>
            </a:r>
          </a:p>
        </p:txBody>
      </p:sp>
      <p:sp>
        <p:nvSpPr>
          <p:cNvPr id="76" name="Text Box 1183">
            <a:extLst>
              <a:ext uri="{FF2B5EF4-FFF2-40B4-BE49-F238E27FC236}">
                <a16:creationId xmlns:a16="http://schemas.microsoft.com/office/drawing/2014/main" xmlns="" id="{2CF3C874-E0F0-6648-BBD9-131CB1771D64}"/>
              </a:ext>
            </a:extLst>
          </p:cNvPr>
          <p:cNvSpPr txBox="1">
            <a:spLocks noChangeArrowheads="1"/>
          </p:cNvSpPr>
          <p:nvPr/>
        </p:nvSpPr>
        <p:spPr bwMode="auto">
          <a:xfrm>
            <a:off x="2285368" y="27912552"/>
            <a:ext cx="3657600" cy="942562"/>
          </a:xfrm>
          <a:prstGeom prst="rect">
            <a:avLst/>
          </a:prstGeom>
          <a:solidFill>
            <a:schemeClr val="accent2">
              <a:lumMod val="40000"/>
              <a:lumOff val="60000"/>
              <a:alpha val="50000"/>
            </a:schemeClr>
          </a:solidFill>
          <a:ln w="9525">
            <a:solidFill>
              <a:schemeClr val="tx1"/>
            </a:solidFill>
            <a:miter lim="800000"/>
            <a:headEnd/>
            <a:tailEnd/>
          </a:ln>
        </p:spPr>
        <p:txBody>
          <a:bodyPr wrap="square" lIns="95235" tIns="9523" rIns="95235" bIns="9523">
            <a:spAutoFit/>
          </a:bodyPr>
          <a:lstStyle/>
          <a:p>
            <a:pPr algn="ctr" defTabSz="190500">
              <a:spcBef>
                <a:spcPts val="0"/>
              </a:spcBef>
            </a:pPr>
            <a:r>
              <a:rPr lang="en-US" sz="3000" b="1" dirty="0">
                <a:latin typeface="Calibri"/>
                <a:cs typeface="Calibri"/>
              </a:rPr>
              <a:t>Resting State Baseline </a:t>
            </a:r>
          </a:p>
        </p:txBody>
      </p:sp>
      <p:pic>
        <p:nvPicPr>
          <p:cNvPr id="78" name="Picture 77">
            <a:extLst>
              <a:ext uri="{FF2B5EF4-FFF2-40B4-BE49-F238E27FC236}">
                <a16:creationId xmlns:a16="http://schemas.microsoft.com/office/drawing/2014/main" xmlns="" id="{77D12653-4CD7-B74A-AB3B-B59C48F491C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75630" y="29115778"/>
            <a:ext cx="2477075" cy="1857808"/>
          </a:xfrm>
          <a:prstGeom prst="rect">
            <a:avLst/>
          </a:prstGeom>
          <a:ln w="25400">
            <a:solidFill>
              <a:schemeClr val="tx1"/>
            </a:solidFill>
          </a:ln>
        </p:spPr>
      </p:pic>
      <p:sp>
        <p:nvSpPr>
          <p:cNvPr id="79" name="Line 1182">
            <a:extLst>
              <a:ext uri="{FF2B5EF4-FFF2-40B4-BE49-F238E27FC236}">
                <a16:creationId xmlns:a16="http://schemas.microsoft.com/office/drawing/2014/main" xmlns="" id="{40826248-ACE4-7841-BCFD-682E8EB74201}"/>
              </a:ext>
            </a:extLst>
          </p:cNvPr>
          <p:cNvSpPr>
            <a:spLocks noChangeShapeType="1"/>
          </p:cNvSpPr>
          <p:nvPr/>
        </p:nvSpPr>
        <p:spPr bwMode="auto">
          <a:xfrm>
            <a:off x="10822514" y="30448968"/>
            <a:ext cx="689624" cy="0"/>
          </a:xfrm>
          <a:prstGeom prst="line">
            <a:avLst/>
          </a:prstGeom>
          <a:noFill/>
          <a:ln w="63500">
            <a:solidFill>
              <a:schemeClr val="tx1"/>
            </a:solidFill>
            <a:round/>
            <a:headEnd/>
            <a:tailEnd type="triangle" w="med" len="med"/>
          </a:ln>
        </p:spPr>
        <p:txBody>
          <a:bodyPr wrap="square" lIns="95235" tIns="9523" rIns="95235" bIns="9523">
            <a:spAutoFit/>
          </a:bodyPr>
          <a:lstStyle/>
          <a:p>
            <a:endParaRPr lang="en-US" dirty="0"/>
          </a:p>
        </p:txBody>
      </p:sp>
      <p:sp>
        <p:nvSpPr>
          <p:cNvPr id="81" name="Text Box 1183">
            <a:extLst>
              <a:ext uri="{FF2B5EF4-FFF2-40B4-BE49-F238E27FC236}">
                <a16:creationId xmlns:a16="http://schemas.microsoft.com/office/drawing/2014/main" xmlns="" id="{E0BBB61F-BDE8-F248-BFC6-CEB5F12FA1AB}"/>
              </a:ext>
            </a:extLst>
          </p:cNvPr>
          <p:cNvSpPr txBox="1">
            <a:spLocks noChangeArrowheads="1"/>
          </p:cNvSpPr>
          <p:nvPr/>
        </p:nvSpPr>
        <p:spPr bwMode="auto">
          <a:xfrm>
            <a:off x="2285368" y="26854906"/>
            <a:ext cx="27786919" cy="477297"/>
          </a:xfrm>
          <a:prstGeom prst="rect">
            <a:avLst/>
          </a:prstGeom>
          <a:solidFill>
            <a:schemeClr val="accent2">
              <a:lumMod val="40000"/>
              <a:lumOff val="60000"/>
              <a:alpha val="50000"/>
            </a:schemeClr>
          </a:solidFill>
          <a:ln w="9525">
            <a:solidFill>
              <a:schemeClr val="tx1"/>
            </a:solidFill>
            <a:miter lim="800000"/>
            <a:headEnd/>
            <a:tailEnd/>
          </a:ln>
        </p:spPr>
        <p:txBody>
          <a:bodyPr wrap="square" lIns="95235" tIns="9523" rIns="95235" bIns="9523">
            <a:spAutoFit/>
          </a:bodyPr>
          <a:lstStyle/>
          <a:p>
            <a:pPr algn="ctr" defTabSz="190500">
              <a:spcBef>
                <a:spcPts val="0"/>
              </a:spcBef>
            </a:pPr>
            <a:r>
              <a:rPr lang="en-US" sz="3000" b="1" dirty="0">
                <a:latin typeface="Calibri"/>
                <a:cs typeface="Calibri"/>
              </a:rPr>
              <a:t>EEG RECORDING</a:t>
            </a:r>
          </a:p>
        </p:txBody>
      </p:sp>
      <p:sp>
        <p:nvSpPr>
          <p:cNvPr id="82" name="Text Box 1185">
            <a:extLst>
              <a:ext uri="{FF2B5EF4-FFF2-40B4-BE49-F238E27FC236}">
                <a16:creationId xmlns:a16="http://schemas.microsoft.com/office/drawing/2014/main" xmlns="" id="{45BCD29D-C8E9-8940-BE9A-AECC011FACA1}"/>
              </a:ext>
            </a:extLst>
          </p:cNvPr>
          <p:cNvSpPr txBox="1">
            <a:spLocks noChangeArrowheads="1"/>
          </p:cNvSpPr>
          <p:nvPr/>
        </p:nvSpPr>
        <p:spPr bwMode="auto">
          <a:xfrm>
            <a:off x="16769358" y="20957506"/>
            <a:ext cx="11530891" cy="696340"/>
          </a:xfrm>
          <a:prstGeom prst="rect">
            <a:avLst/>
          </a:prstGeom>
          <a:noFill/>
          <a:ln w="9525">
            <a:noFill/>
            <a:miter lim="800000"/>
            <a:headEnd/>
            <a:tailEnd/>
          </a:ln>
        </p:spPr>
        <p:txBody>
          <a:bodyPr wrap="square" lIns="95235" tIns="9523" rIns="95235" bIns="9523">
            <a:spAutoFit/>
          </a:bodyPr>
          <a:lstStyle/>
          <a:p>
            <a:pPr algn="ctr">
              <a:spcBef>
                <a:spcPts val="0"/>
              </a:spcBef>
            </a:pPr>
            <a:r>
              <a:rPr lang="en-US" altLang="en-US" sz="4400" b="1" dirty="0">
                <a:solidFill>
                  <a:srgbClr val="0070C0"/>
                </a:solidFill>
                <a:latin typeface="Arial" pitchFamily="34" charset="0"/>
                <a:cs typeface="Arial" pitchFamily="34" charset="0"/>
              </a:rPr>
              <a:t>EEG Data Analysis</a:t>
            </a:r>
            <a:endParaRPr lang="en-US" altLang="en-US" sz="4400" dirty="0">
              <a:solidFill>
                <a:srgbClr val="0070C0"/>
              </a:solidFill>
              <a:latin typeface="Arial" pitchFamily="34" charset="0"/>
              <a:cs typeface="Arial" pitchFamily="34" charset="0"/>
            </a:endParaRPr>
          </a:p>
        </p:txBody>
      </p:sp>
      <p:sp>
        <p:nvSpPr>
          <p:cNvPr id="85" name="Text Box 1185">
            <a:extLst>
              <a:ext uri="{FF2B5EF4-FFF2-40B4-BE49-F238E27FC236}">
                <a16:creationId xmlns:a16="http://schemas.microsoft.com/office/drawing/2014/main" xmlns="" id="{D9FDC41A-BC45-3643-B6A3-ECE83E48F3CE}"/>
              </a:ext>
            </a:extLst>
          </p:cNvPr>
          <p:cNvSpPr txBox="1">
            <a:spLocks noChangeArrowheads="1"/>
          </p:cNvSpPr>
          <p:nvPr/>
        </p:nvSpPr>
        <p:spPr bwMode="auto">
          <a:xfrm>
            <a:off x="21239573" y="22151342"/>
            <a:ext cx="9538041" cy="3466329"/>
          </a:xfrm>
          <a:prstGeom prst="rect">
            <a:avLst/>
          </a:prstGeom>
          <a:noFill/>
          <a:ln w="63500" cmpd="dbl">
            <a:solidFill>
              <a:srgbClr val="0074C0"/>
            </a:solidFill>
            <a:miter lim="800000"/>
            <a:headEnd/>
            <a:tailEnd/>
          </a:ln>
        </p:spPr>
        <p:txBody>
          <a:bodyPr wrap="square" lIns="95235" tIns="9523" rIns="95235" bIns="9523" anchor="ctr">
            <a:spAutoFit/>
          </a:bodyPr>
          <a:lstStyle/>
          <a:p>
            <a:pPr algn="ctr">
              <a:spcBef>
                <a:spcPts val="0"/>
              </a:spcBef>
            </a:pPr>
            <a:endParaRPr lang="en-US" altLang="en-US" sz="3200" dirty="0">
              <a:solidFill>
                <a:schemeClr val="tx1"/>
              </a:solidFill>
              <a:latin typeface="Arial" pitchFamily="34" charset="0"/>
              <a:cs typeface="Arial" pitchFamily="34" charset="0"/>
            </a:endParaRPr>
          </a:p>
          <a:p>
            <a:pPr algn="ctr">
              <a:spcBef>
                <a:spcPts val="0"/>
              </a:spcBef>
            </a:pPr>
            <a:r>
              <a:rPr lang="en-US" altLang="en-US" sz="3200" dirty="0">
                <a:solidFill>
                  <a:schemeClr val="tx1"/>
                </a:solidFill>
                <a:latin typeface="Arial" pitchFamily="34" charset="0"/>
                <a:cs typeface="Arial" pitchFamily="34" charset="0"/>
              </a:rPr>
              <a:t>ERP data were filtered at 1.-30Hz, blink-corrected, artifact-rejected, baseline corrected and re-referenced (average reference). Electrodes from three scalp locations (</a:t>
            </a:r>
            <a:r>
              <a:rPr lang="en-US" altLang="en-US" sz="3200" dirty="0" err="1">
                <a:solidFill>
                  <a:schemeClr val="tx1"/>
                </a:solidFill>
                <a:latin typeface="Arial" pitchFamily="34" charset="0"/>
                <a:cs typeface="Arial" pitchFamily="34" charset="0"/>
              </a:rPr>
              <a:t>fronto</a:t>
            </a:r>
            <a:r>
              <a:rPr lang="en-US" altLang="en-US" sz="3200" dirty="0">
                <a:solidFill>
                  <a:schemeClr val="tx1"/>
                </a:solidFill>
                <a:latin typeface="Arial" pitchFamily="34" charset="0"/>
                <a:cs typeface="Arial" pitchFamily="34" charset="0"/>
              </a:rPr>
              <a:t>-temporal, </a:t>
            </a:r>
            <a:r>
              <a:rPr lang="en-US" altLang="en-US" sz="3200" dirty="0" err="1">
                <a:solidFill>
                  <a:schemeClr val="tx1"/>
                </a:solidFill>
                <a:latin typeface="Arial" pitchFamily="34" charset="0"/>
                <a:cs typeface="Arial" pitchFamily="34" charset="0"/>
              </a:rPr>
              <a:t>fronto</a:t>
            </a:r>
            <a:r>
              <a:rPr lang="en-US" altLang="en-US" sz="3200" dirty="0">
                <a:solidFill>
                  <a:schemeClr val="tx1"/>
                </a:solidFill>
                <a:latin typeface="Arial" pitchFamily="34" charset="0"/>
                <a:cs typeface="Arial" pitchFamily="34" charset="0"/>
              </a:rPr>
              <a:t>-central, </a:t>
            </a:r>
            <a:r>
              <a:rPr lang="en-US" altLang="en-US" sz="3200" dirty="0" err="1">
                <a:solidFill>
                  <a:schemeClr val="tx1"/>
                </a:solidFill>
                <a:latin typeface="Arial" pitchFamily="34" charset="0"/>
                <a:cs typeface="Arial" pitchFamily="34" charset="0"/>
              </a:rPr>
              <a:t>centro</a:t>
            </a:r>
            <a:r>
              <a:rPr lang="en-US" altLang="en-US" sz="3200" dirty="0">
                <a:solidFill>
                  <a:schemeClr val="tx1"/>
                </a:solidFill>
                <a:latin typeface="Arial" pitchFamily="34" charset="0"/>
                <a:cs typeface="Arial" pitchFamily="34" charset="0"/>
              </a:rPr>
              <a:t>-parietal) were pooled for analysis.</a:t>
            </a:r>
          </a:p>
          <a:p>
            <a:pPr algn="ctr">
              <a:spcBef>
                <a:spcPts val="0"/>
              </a:spcBef>
            </a:pPr>
            <a:endParaRPr lang="en-US" altLang="en-US" sz="3200" dirty="0">
              <a:solidFill>
                <a:schemeClr val="tx1"/>
              </a:solidFill>
              <a:latin typeface="Arial" pitchFamily="34" charset="0"/>
              <a:cs typeface="Arial" pitchFamily="34" charset="0"/>
            </a:endParaRPr>
          </a:p>
        </p:txBody>
      </p:sp>
      <p:pic>
        <p:nvPicPr>
          <p:cNvPr id="4" name="Picture 3">
            <a:extLst>
              <a:ext uri="{FF2B5EF4-FFF2-40B4-BE49-F238E27FC236}">
                <a16:creationId xmlns:a16="http://schemas.microsoft.com/office/drawing/2014/main" xmlns="" id="{BB255E1F-6143-4A93-91BA-B0C124AFEF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312180" y="21771929"/>
            <a:ext cx="4089857" cy="4089857"/>
          </a:xfrm>
          <a:prstGeom prst="rect">
            <a:avLst/>
          </a:prstGeom>
        </p:spPr>
      </p:pic>
      <p:graphicFrame>
        <p:nvGraphicFramePr>
          <p:cNvPr id="57" name="Chart 56">
            <a:extLst>
              <a:ext uri="{FF2B5EF4-FFF2-40B4-BE49-F238E27FC236}">
                <a16:creationId xmlns:a16="http://schemas.microsoft.com/office/drawing/2014/main" xmlns="" id="{F58A927E-DAA8-A84C-8F78-9D4DDDD36107}"/>
              </a:ext>
            </a:extLst>
          </p:cNvPr>
          <p:cNvGraphicFramePr>
            <a:graphicFrameLocks/>
          </p:cNvGraphicFramePr>
          <p:nvPr>
            <p:extLst>
              <p:ext uri="{D42A27DB-BD31-4B8C-83A1-F6EECF244321}">
                <p14:modId xmlns:p14="http://schemas.microsoft.com/office/powerpoint/2010/main" val="1110287510"/>
              </p:ext>
            </p:extLst>
          </p:nvPr>
        </p:nvGraphicFramePr>
        <p:xfrm>
          <a:off x="17350118" y="8182845"/>
          <a:ext cx="9209418" cy="5666863"/>
        </p:xfrm>
        <a:graphic>
          <a:graphicData uri="http://schemas.openxmlformats.org/drawingml/2006/chart">
            <c:chart xmlns:c="http://schemas.openxmlformats.org/drawingml/2006/chart" xmlns:r="http://schemas.openxmlformats.org/officeDocument/2006/relationships" r:id="rId11"/>
          </a:graphicData>
        </a:graphic>
      </p:graphicFrame>
      <p:pic>
        <p:nvPicPr>
          <p:cNvPr id="5" name="Picture 4">
            <a:extLst>
              <a:ext uri="{FF2B5EF4-FFF2-40B4-BE49-F238E27FC236}">
                <a16:creationId xmlns:a16="http://schemas.microsoft.com/office/drawing/2014/main" xmlns="" id="{22478E1F-B6CC-8D41-A7F0-E509BA297009}"/>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888156" y="29226934"/>
            <a:ext cx="1755014" cy="1305547"/>
          </a:xfrm>
          <a:prstGeom prst="rect">
            <a:avLst/>
          </a:prstGeom>
          <a:ln w="22225">
            <a:solidFill>
              <a:schemeClr val="tx1"/>
            </a:solidFill>
          </a:ln>
        </p:spPr>
      </p:pic>
      <p:pic>
        <p:nvPicPr>
          <p:cNvPr id="12" name="Picture 11">
            <a:extLst>
              <a:ext uri="{FF2B5EF4-FFF2-40B4-BE49-F238E27FC236}">
                <a16:creationId xmlns:a16="http://schemas.microsoft.com/office/drawing/2014/main" xmlns="" id="{8BA57CCC-66C9-C340-A7B1-5930B0DA4C05}"/>
              </a:ext>
            </a:extLst>
          </p:cNvPr>
          <p:cNvPicPr>
            <a:picLocks noChangeAspect="1"/>
          </p:cNvPicPr>
          <p:nvPr/>
        </p:nvPicPr>
        <p:blipFill rotWithShape="1">
          <a:blip r:embed="rId13">
            <a:extLst>
              <a:ext uri="{28A0092B-C50C-407E-A947-70E740481C1C}">
                <a14:useLocalDpi xmlns:a14="http://schemas.microsoft.com/office/drawing/2010/main" val="0"/>
              </a:ext>
            </a:extLst>
          </a:blip>
          <a:srcRect l="18199" r="22424"/>
          <a:stretch/>
        </p:blipFill>
        <p:spPr>
          <a:xfrm>
            <a:off x="8862353" y="30811166"/>
            <a:ext cx="1765987" cy="1414047"/>
          </a:xfrm>
          <a:prstGeom prst="rect">
            <a:avLst/>
          </a:prstGeom>
          <a:ln w="25400">
            <a:solidFill>
              <a:schemeClr val="tx1"/>
            </a:solidFill>
          </a:ln>
        </p:spPr>
      </p:pic>
      <p:sp>
        <p:nvSpPr>
          <p:cNvPr id="56" name="Text Box 1181"/>
          <p:cNvSpPr txBox="1">
            <a:spLocks noChangeArrowheads="1"/>
          </p:cNvSpPr>
          <p:nvPr/>
        </p:nvSpPr>
        <p:spPr bwMode="auto">
          <a:xfrm>
            <a:off x="7019603" y="29496989"/>
            <a:ext cx="1723959" cy="696340"/>
          </a:xfrm>
          <a:prstGeom prst="rect">
            <a:avLst/>
          </a:prstGeom>
          <a:noFill/>
          <a:ln w="9525">
            <a:solidFill>
              <a:schemeClr val="tx1"/>
            </a:solidFill>
            <a:miter lim="800000"/>
            <a:headEnd/>
            <a:tailEnd/>
          </a:ln>
        </p:spPr>
        <p:txBody>
          <a:bodyPr wrap="square" lIns="95235" tIns="9523" rIns="95235" bIns="9523">
            <a:spAutoFit/>
          </a:bodyPr>
          <a:lstStyle/>
          <a:p>
            <a:pPr algn="ctr" defTabSz="190500">
              <a:spcBef>
                <a:spcPct val="50000"/>
              </a:spcBef>
            </a:pPr>
            <a:r>
              <a:rPr lang="en-US" sz="2800" dirty="0">
                <a:latin typeface="Calibri"/>
                <a:cs typeface="Calibri"/>
              </a:rPr>
              <a:t>Happy:</a:t>
            </a:r>
          </a:p>
          <a:p>
            <a:pPr algn="ctr" defTabSz="190500">
              <a:spcBef>
                <a:spcPts val="0"/>
              </a:spcBef>
            </a:pPr>
            <a:r>
              <a:rPr lang="en-US" sz="1600" dirty="0">
                <a:latin typeface="Calibri"/>
                <a:cs typeface="Calibri"/>
              </a:rPr>
              <a:t>“Seinfeld”</a:t>
            </a:r>
            <a:endParaRPr lang="en-US" sz="2000" i="1" dirty="0">
              <a:latin typeface="Calibri"/>
              <a:cs typeface="Calibri"/>
            </a:endParaRPr>
          </a:p>
        </p:txBody>
      </p:sp>
      <p:sp>
        <p:nvSpPr>
          <p:cNvPr id="63" name="Text Box 1185">
            <a:extLst>
              <a:ext uri="{FF2B5EF4-FFF2-40B4-BE49-F238E27FC236}">
                <a16:creationId xmlns:a16="http://schemas.microsoft.com/office/drawing/2014/main" xmlns="" id="{5FEAA2B2-8232-474F-B8EA-D070E2267FA4}"/>
              </a:ext>
            </a:extLst>
          </p:cNvPr>
          <p:cNvSpPr txBox="1">
            <a:spLocks noChangeArrowheads="1"/>
          </p:cNvSpPr>
          <p:nvPr/>
        </p:nvSpPr>
        <p:spPr bwMode="auto">
          <a:xfrm>
            <a:off x="11740120" y="19477652"/>
            <a:ext cx="6029679" cy="511674"/>
          </a:xfrm>
          <a:prstGeom prst="rect">
            <a:avLst/>
          </a:prstGeom>
          <a:noFill/>
          <a:ln w="9525">
            <a:noFill/>
            <a:miter lim="800000"/>
            <a:headEnd/>
            <a:tailEnd/>
          </a:ln>
        </p:spPr>
        <p:txBody>
          <a:bodyPr wrap="square" lIns="95235" tIns="9523" rIns="95235" bIns="9523">
            <a:spAutoFit/>
          </a:bodyPr>
          <a:lstStyle/>
          <a:p>
            <a:pPr algn="ctr">
              <a:spcBef>
                <a:spcPts val="0"/>
              </a:spcBef>
            </a:pPr>
            <a:r>
              <a:rPr lang="en-US" altLang="en-US" sz="3200" b="1" dirty="0" err="1">
                <a:solidFill>
                  <a:srgbClr val="0070C0"/>
                </a:solidFill>
                <a:latin typeface="Arial" pitchFamily="34" charset="0"/>
                <a:cs typeface="Arial" pitchFamily="34" charset="0"/>
              </a:rPr>
              <a:t>NoGo</a:t>
            </a:r>
            <a:endParaRPr lang="en-US" altLang="en-US" sz="3200" dirty="0">
              <a:solidFill>
                <a:srgbClr val="0070C0"/>
              </a:solidFill>
              <a:latin typeface="Arial" pitchFamily="34" charset="0"/>
              <a:cs typeface="Arial" pitchFamily="34" charset="0"/>
            </a:endParaRPr>
          </a:p>
        </p:txBody>
      </p:sp>
      <p:pic>
        <p:nvPicPr>
          <p:cNvPr id="22" name="Picture 21">
            <a:extLst>
              <a:ext uri="{FF2B5EF4-FFF2-40B4-BE49-F238E27FC236}">
                <a16:creationId xmlns:a16="http://schemas.microsoft.com/office/drawing/2014/main" xmlns="" id="{99D011FE-2B89-E246-9589-7C6AA419150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494322" y="15469427"/>
            <a:ext cx="5432150" cy="3947502"/>
          </a:xfrm>
          <a:prstGeom prst="rect">
            <a:avLst/>
          </a:prstGeom>
        </p:spPr>
      </p:pic>
      <p:sp>
        <p:nvSpPr>
          <p:cNvPr id="67" name="Text Box 1185">
            <a:extLst>
              <a:ext uri="{FF2B5EF4-FFF2-40B4-BE49-F238E27FC236}">
                <a16:creationId xmlns:a16="http://schemas.microsoft.com/office/drawing/2014/main" xmlns="" id="{F87E16C6-2DFD-054C-9157-5DA7A5346AAA}"/>
              </a:ext>
            </a:extLst>
          </p:cNvPr>
          <p:cNvSpPr txBox="1">
            <a:spLocks noChangeArrowheads="1"/>
          </p:cNvSpPr>
          <p:nvPr/>
        </p:nvSpPr>
        <p:spPr bwMode="auto">
          <a:xfrm>
            <a:off x="16186216" y="19444071"/>
            <a:ext cx="6029679" cy="511674"/>
          </a:xfrm>
          <a:prstGeom prst="rect">
            <a:avLst/>
          </a:prstGeom>
          <a:noFill/>
          <a:ln w="9525">
            <a:noFill/>
            <a:miter lim="800000"/>
            <a:headEnd/>
            <a:tailEnd/>
          </a:ln>
        </p:spPr>
        <p:txBody>
          <a:bodyPr wrap="square" lIns="95235" tIns="9523" rIns="95235" bIns="9523">
            <a:spAutoFit/>
          </a:bodyPr>
          <a:lstStyle/>
          <a:p>
            <a:pPr algn="ctr">
              <a:spcBef>
                <a:spcPts val="0"/>
              </a:spcBef>
            </a:pPr>
            <a:r>
              <a:rPr lang="en-US" altLang="en-US" sz="3200" b="1" dirty="0">
                <a:solidFill>
                  <a:srgbClr val="0070C0"/>
                </a:solidFill>
                <a:latin typeface="Arial" pitchFamily="34" charset="0"/>
                <a:cs typeface="Arial" pitchFamily="34" charset="0"/>
              </a:rPr>
              <a:t>Go</a:t>
            </a:r>
            <a:endParaRPr lang="en-US" altLang="en-US" sz="3200" dirty="0">
              <a:solidFill>
                <a:srgbClr val="0070C0"/>
              </a:solidFill>
              <a:latin typeface="Arial" pitchFamily="34" charset="0"/>
              <a:cs typeface="Arial" pitchFamily="34" charset="0"/>
            </a:endParaRPr>
          </a:p>
        </p:txBody>
      </p:sp>
      <p:pic>
        <p:nvPicPr>
          <p:cNvPr id="24" name="Picture 23">
            <a:extLst>
              <a:ext uri="{FF2B5EF4-FFF2-40B4-BE49-F238E27FC236}">
                <a16:creationId xmlns:a16="http://schemas.microsoft.com/office/drawing/2014/main" xmlns="" id="{712F2ED0-1BE9-204A-86CB-1CF33C6B188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036224" y="15530506"/>
            <a:ext cx="5532275" cy="3886423"/>
          </a:xfrm>
          <a:prstGeom prst="rect">
            <a:avLst/>
          </a:prstGeom>
        </p:spPr>
      </p:pic>
      <p:sp>
        <p:nvSpPr>
          <p:cNvPr id="69" name="Text Box 1185">
            <a:extLst>
              <a:ext uri="{FF2B5EF4-FFF2-40B4-BE49-F238E27FC236}">
                <a16:creationId xmlns:a16="http://schemas.microsoft.com/office/drawing/2014/main" xmlns="" id="{F6580F58-3776-B44C-9B92-830BE21A9BF1}"/>
              </a:ext>
            </a:extLst>
          </p:cNvPr>
          <p:cNvSpPr txBox="1">
            <a:spLocks noChangeArrowheads="1"/>
          </p:cNvSpPr>
          <p:nvPr/>
        </p:nvSpPr>
        <p:spPr bwMode="auto">
          <a:xfrm>
            <a:off x="21728500" y="19395081"/>
            <a:ext cx="6029679" cy="511674"/>
          </a:xfrm>
          <a:prstGeom prst="rect">
            <a:avLst/>
          </a:prstGeom>
          <a:noFill/>
          <a:ln w="9525">
            <a:noFill/>
            <a:miter lim="800000"/>
            <a:headEnd/>
            <a:tailEnd/>
          </a:ln>
        </p:spPr>
        <p:txBody>
          <a:bodyPr wrap="square" lIns="95235" tIns="9523" rIns="95235" bIns="9523">
            <a:spAutoFit/>
          </a:bodyPr>
          <a:lstStyle/>
          <a:p>
            <a:pPr algn="ctr">
              <a:spcBef>
                <a:spcPts val="0"/>
              </a:spcBef>
            </a:pPr>
            <a:r>
              <a:rPr lang="en-US" altLang="en-US" sz="3200" b="1" dirty="0" err="1">
                <a:solidFill>
                  <a:srgbClr val="0070C0"/>
                </a:solidFill>
                <a:latin typeface="Arial" pitchFamily="34" charset="0"/>
                <a:cs typeface="Arial" pitchFamily="34" charset="0"/>
              </a:rPr>
              <a:t>NoGo</a:t>
            </a:r>
            <a:endParaRPr lang="en-US" altLang="en-US" sz="3200" dirty="0">
              <a:solidFill>
                <a:srgbClr val="0070C0"/>
              </a:solidFill>
              <a:latin typeface="Arial" pitchFamily="34" charset="0"/>
              <a:cs typeface="Arial" pitchFamily="34" charset="0"/>
            </a:endParaRPr>
          </a:p>
        </p:txBody>
      </p:sp>
      <p:sp>
        <p:nvSpPr>
          <p:cNvPr id="71" name="Text Box 1185">
            <a:extLst>
              <a:ext uri="{FF2B5EF4-FFF2-40B4-BE49-F238E27FC236}">
                <a16:creationId xmlns:a16="http://schemas.microsoft.com/office/drawing/2014/main" xmlns="" id="{2C83938C-28F0-C649-87F8-040216DC52AE}"/>
              </a:ext>
            </a:extLst>
          </p:cNvPr>
          <p:cNvSpPr txBox="1">
            <a:spLocks noChangeArrowheads="1"/>
          </p:cNvSpPr>
          <p:nvPr/>
        </p:nvSpPr>
        <p:spPr bwMode="auto">
          <a:xfrm>
            <a:off x="26299810" y="19484827"/>
            <a:ext cx="6029679" cy="511674"/>
          </a:xfrm>
          <a:prstGeom prst="rect">
            <a:avLst/>
          </a:prstGeom>
          <a:noFill/>
          <a:ln w="9525">
            <a:noFill/>
            <a:miter lim="800000"/>
            <a:headEnd/>
            <a:tailEnd/>
          </a:ln>
        </p:spPr>
        <p:txBody>
          <a:bodyPr wrap="square" lIns="95235" tIns="9523" rIns="95235" bIns="9523">
            <a:spAutoFit/>
          </a:bodyPr>
          <a:lstStyle/>
          <a:p>
            <a:pPr algn="ctr">
              <a:spcBef>
                <a:spcPts val="0"/>
              </a:spcBef>
            </a:pPr>
            <a:r>
              <a:rPr lang="en-US" altLang="en-US" sz="3200" b="1" dirty="0">
                <a:solidFill>
                  <a:srgbClr val="0070C0"/>
                </a:solidFill>
                <a:latin typeface="Arial" pitchFamily="34" charset="0"/>
                <a:cs typeface="Arial" pitchFamily="34" charset="0"/>
              </a:rPr>
              <a:t>Go</a:t>
            </a:r>
            <a:endParaRPr lang="en-US" altLang="en-US" sz="3200" dirty="0">
              <a:solidFill>
                <a:srgbClr val="0070C0"/>
              </a:solidFill>
              <a:latin typeface="Arial" pitchFamily="34" charset="0"/>
              <a:cs typeface="Arial" pitchFamily="34" charset="0"/>
            </a:endParaRPr>
          </a:p>
        </p:txBody>
      </p:sp>
      <p:pic>
        <p:nvPicPr>
          <p:cNvPr id="2"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6792379" y="4499856"/>
            <a:ext cx="4171192" cy="1363812"/>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270006" dir="2928844" algn="ctr" rotWithShape="0">
            <a:schemeClr val="bg2"/>
          </a:outerShdw>
        </a:effectLst>
      </a:spPr>
      <a:bodyPr vert="horz" wrap="none" lIns="95235" tIns="9523" rIns="95235" bIns="9523" numCol="1" anchor="t" anchorCtr="0" compatLnSpc="1">
        <a:prstTxWarp prst="textNoShape">
          <a:avLst/>
        </a:prstTxWarp>
        <a:spAutoFit/>
      </a:bodyPr>
      <a:lstStyle>
        <a:defPPr marL="0" marR="0" indent="0" algn="l" defTabSz="190500" rtl="0" eaLnBrk="0" fontAlgn="base" latinLnBrk="0" hangingPunct="0">
          <a:lnSpc>
            <a:spcPct val="100000"/>
          </a:lnSpc>
          <a:spcBef>
            <a:spcPct val="0"/>
          </a:spcBef>
          <a:spcAft>
            <a:spcPct val="0"/>
          </a:spcAft>
          <a:buClrTx/>
          <a:buSzTx/>
          <a:buFontTx/>
          <a:buNone/>
          <a:tabLst/>
          <a:defRPr kumimoji="0" lang="en-US" sz="600" b="0" i="0" u="none" strike="noStrike" cap="none" normalizeH="0" baseline="0" smtClean="0">
            <a:ln>
              <a:noFill/>
            </a:ln>
            <a:solidFill>
              <a:schemeClr val="tx2"/>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triangle"/>
        </a:ln>
        <a:effectLst>
          <a:outerShdw dist="270006" dir="2928844" algn="ctr" rotWithShape="0">
            <a:schemeClr val="bg2"/>
          </a:outerShdw>
        </a:effectLst>
      </a:spPr>
      <a:body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19391</TotalTime>
  <Words>1436</Words>
  <Application>Microsoft Office PowerPoint</Application>
  <PresentationFormat>Custom</PresentationFormat>
  <Paragraphs>101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Blank Presentation</vt:lpstr>
      <vt:lpstr>Do Happy Versus Sad States Influence Bio-Behavioral Markers of Inhibition?     Jordan Wylie1,3, Samantha Chiu2,3, Jennifer Stewart1,3, Justin Storbeck1,3 The Graduate Center, CUNY1, Macaulay Honors College2, CUNY &amp; Queens College3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Childhood Depression and It’s Effects on Social Competence:  Implications for a Reciprocal Model of Depression Melissa A. Pierce &amp; Karen Rudolph.  Department of Psychology, University of Illinois at Urbana/Champaign</dc:title>
  <dc:creator>Melissa Pierce</dc:creator>
  <cp:lastModifiedBy>Samantha L Chiu</cp:lastModifiedBy>
  <cp:revision>846</cp:revision>
  <cp:lastPrinted>2001-03-23T20:25:47Z</cp:lastPrinted>
  <dcterms:created xsi:type="dcterms:W3CDTF">2013-01-10T15:59:36Z</dcterms:created>
  <dcterms:modified xsi:type="dcterms:W3CDTF">2018-04-27T17:08:24Z</dcterms:modified>
</cp:coreProperties>
</file>