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705E-6207-463A-8D4E-CC84D4B1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9054-E5D3-406F-9C27-D77D928B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0B0E-240D-46AC-8F43-6424355D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738B-73E6-4408-867A-FFD9436E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B1CA-050B-4070-A90F-6262851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5009-2165-4093-9D0D-7995DF70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EB20-7E9F-4201-B731-8A927575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B699-29C1-4D5C-B0CE-DA910F5F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78EF-C3AE-43F3-8D5E-5007C70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D2BB-53ED-4AD6-8669-896606C7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28F7F-1E7B-45A4-B85A-6D7284DF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C36D-46DD-42A9-BEAD-251405FA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4887-E40C-46A5-A095-12795FA8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159C-495C-4C25-97B0-7950BD90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6278-F387-4062-A356-3C597DC8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71B5-DC4A-45C2-8638-C2F41EA2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1823-B3AC-4EA5-A3FC-9F54F481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5782-105C-4BD7-AFD8-05FD7555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6A0A-EA2D-40A4-A58D-55249A9E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A427-75AB-47B0-9791-FC7658D4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2140-912A-43E5-9CC6-DC7837A4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0C0D-FF62-49CF-B23D-F97533F0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1F62-7083-4E6D-988C-DAE804DC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4DFA-6B18-44F4-8CAB-21C25FE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C5CB-8D56-4E7A-A0F3-A2FA3B9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433-A386-496D-B0AC-0587CEA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EFF-8150-48FF-AA7E-AE8D5B2EB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F407-EBCB-4EDA-B18B-8AFD2DC9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659B-2609-4CA4-A2ED-5554E63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C9565-A180-4E37-A7CC-12B0BBFE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8828-6A4E-42A6-9D6A-7B981F3B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C6-09C6-4264-AFBE-5A3FFA23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E7691-76A5-4590-9706-9C4129C1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5725-E80D-4E6B-AC1A-3FB1CF54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150F-C63A-48AD-BD5E-BFF8A581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5228A-1A82-42EA-9B5C-4C5910E5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FCCA-27F1-4C0B-B571-84F882CE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E22F5-38A5-40AE-AE95-9F0C3B3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026E0-C7E2-4D6F-ADE2-4396F9A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43CA-4879-449E-AFFA-8BECDBF9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72E6-2A27-41B3-90BF-2A4346CB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9F1FB-C02B-4C1F-BD35-649EE021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AC77E-C370-48B6-9BD3-514D09E7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DB105-6FCD-4102-9478-900E214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0D9DA-CBB2-4018-B72F-A6238B5D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4984-FA41-4E93-BAC3-E3CC679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AEDB-58EB-4C45-84CA-1D163FBB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233B-8E7F-4699-8008-4FF26998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064A2-326B-43A5-B27A-84A4E7AB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25BD-B265-44D5-BE3C-B1E987E1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E36B-E81E-4051-93D8-BBE4943B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587F-0B5D-4D14-A3C4-4A1AC3A6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BFC-58FD-499E-8EC6-8BBD5688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72DBF-FEC9-4321-9493-6A79F5F7B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77DA5-F7F3-480D-80C2-EA76FAFD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D163-1E92-46FB-A0C2-3AF3028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21F9-ED7E-4975-847D-0733690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944D-2E77-4795-B281-105B09A8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63861-1A0E-4F52-9656-DB22DBEA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1628-3454-49D1-9B4C-FAA2A890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85AE-BC8E-4E85-A061-7ADC1BC29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69D9-BB6A-45E7-8BE6-552AB839D4D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C15F-3E72-42D4-A76E-179D5140E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F114-6201-409C-BA5A-11DFA770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7C8A-2C38-4B34-B27F-06F399669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yf.com/" TargetMode="External"/><Relationship Id="rId2" Type="http://schemas.openxmlformats.org/officeDocument/2006/relationships/hyperlink" Target="http://www.giyb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goo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B02-BDE8-4E84-8B05-297F45436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Using Python to extract a .</a:t>
            </a:r>
            <a:r>
              <a:rPr lang="en-US" altLang="zh-CN" dirty="0" err="1"/>
              <a:t>gbk</a:t>
            </a:r>
            <a:r>
              <a:rPr lang="en-US" altLang="zh-CN" dirty="0"/>
              <a:t> file into excel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6A8A6-1BBE-4175-ABF8-588F3813A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Gong chen</a:t>
            </a:r>
          </a:p>
          <a:p>
            <a:r>
              <a:rPr lang="en-US" dirty="0"/>
              <a:t>10/11/2019</a:t>
            </a:r>
          </a:p>
        </p:txBody>
      </p:sp>
    </p:spTree>
    <p:extLst>
      <p:ext uri="{BB962C8B-B14F-4D97-AF65-F5344CB8AC3E}">
        <p14:creationId xmlns:p14="http://schemas.microsoft.com/office/powerpoint/2010/main" val="197350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FA7F68-0CA8-42A0-9259-752E6512D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659"/>
          <a:stretch/>
        </p:blipFill>
        <p:spPr>
          <a:xfrm>
            <a:off x="383581" y="326675"/>
            <a:ext cx="8857525" cy="2370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6515B-1647-4ED2-8AD6-49304A0F1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73" y="3056122"/>
            <a:ext cx="8269027" cy="3361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90C87-D166-490D-92B3-465166EFA6E7}"/>
              </a:ext>
            </a:extLst>
          </p:cNvPr>
          <p:cNvSpPr txBox="1"/>
          <p:nvPr/>
        </p:nvSpPr>
        <p:spPr>
          <a:xfrm>
            <a:off x="7787189" y="914401"/>
            <a:ext cx="44622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Obtain a list of all the qualifiers</a:t>
            </a:r>
          </a:p>
          <a:p>
            <a:r>
              <a:rPr lang="en-US" sz="2400" dirty="0"/>
              <a:t>“#”means comment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4FDB2-EFDD-4F7E-AB32-027437D2E9C8}"/>
              </a:ext>
            </a:extLst>
          </p:cNvPr>
          <p:cNvCxnSpPr/>
          <p:nvPr/>
        </p:nvCxnSpPr>
        <p:spPr>
          <a:xfrm flipH="1">
            <a:off x="7191214" y="1162373"/>
            <a:ext cx="59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654D83-2851-403E-941E-E053D4739774}"/>
              </a:ext>
            </a:extLst>
          </p:cNvPr>
          <p:cNvSpPr txBox="1"/>
          <p:nvPr/>
        </p:nvSpPr>
        <p:spPr>
          <a:xfrm>
            <a:off x="270297" y="2950590"/>
            <a:ext cx="21164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 only want the “CDS” feature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4E50F-8FFE-4E86-95C1-2CC1B7594558}"/>
              </a:ext>
            </a:extLst>
          </p:cNvPr>
          <p:cNvCxnSpPr>
            <a:stCxn id="8" idx="0"/>
          </p:cNvCxnSpPr>
          <p:nvPr/>
        </p:nvCxnSpPr>
        <p:spPr>
          <a:xfrm flipV="1">
            <a:off x="1328518" y="1745398"/>
            <a:ext cx="918736" cy="120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899044-3B2E-471F-9829-7948F43B067E}"/>
              </a:ext>
            </a:extLst>
          </p:cNvPr>
          <p:cNvSpPr txBox="1"/>
          <p:nvPr/>
        </p:nvSpPr>
        <p:spPr>
          <a:xfrm>
            <a:off x="733707" y="3871802"/>
            <a:ext cx="399327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the </a:t>
            </a:r>
            <a:r>
              <a:rPr lang="en-US" sz="2400" dirty="0" err="1"/>
              <a:t>biopython</a:t>
            </a:r>
            <a:r>
              <a:rPr lang="en-US" sz="2400" dirty="0"/>
              <a:t> function to extract the nucleotide and put them into object “nucleotide”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69AFB-6B54-44A1-AB2E-D4E6FFB74745}"/>
              </a:ext>
            </a:extLst>
          </p:cNvPr>
          <p:cNvCxnSpPr>
            <a:stCxn id="11" idx="0"/>
          </p:cNvCxnSpPr>
          <p:nvPr/>
        </p:nvCxnSpPr>
        <p:spPr>
          <a:xfrm flipV="1">
            <a:off x="2730345" y="1913103"/>
            <a:ext cx="318334" cy="195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3613C9-EC84-47DE-9A42-D423E062E6DE}"/>
              </a:ext>
            </a:extLst>
          </p:cNvPr>
          <p:cNvSpPr txBox="1"/>
          <p:nvPr/>
        </p:nvSpPr>
        <p:spPr>
          <a:xfrm>
            <a:off x="476570" y="5316313"/>
            <a:ext cx="512311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Extract from this feature (‘CDS’), the content with its qualifier’s name is ‘</a:t>
            </a:r>
            <a:r>
              <a:rPr lang="en-US" sz="2400" dirty="0" err="1"/>
              <a:t>locus_tag</a:t>
            </a:r>
            <a:r>
              <a:rPr lang="en-US" sz="2400" dirty="0"/>
              <a:t>’, and put into object </a:t>
            </a:r>
            <a:r>
              <a:rPr lang="en-US" sz="2400" dirty="0" err="1"/>
              <a:t>locus_tag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45714-5413-40B4-AD91-C43505878BBB}"/>
              </a:ext>
            </a:extLst>
          </p:cNvPr>
          <p:cNvCxnSpPr/>
          <p:nvPr/>
        </p:nvCxnSpPr>
        <p:spPr>
          <a:xfrm flipV="1">
            <a:off x="4897464" y="2526616"/>
            <a:ext cx="201478" cy="28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4BDA9-065B-4EA3-8A6D-7F7FF94B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8" y="833841"/>
            <a:ext cx="6865258" cy="201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945B2-4D84-40CA-924B-7DE6BC5B74A7}"/>
              </a:ext>
            </a:extLst>
          </p:cNvPr>
          <p:cNvSpPr txBox="1"/>
          <p:nvPr/>
        </p:nvSpPr>
        <p:spPr>
          <a:xfrm>
            <a:off x="833848" y="3429000"/>
            <a:ext cx="8992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</a:t>
            </a:r>
            <a:r>
              <a:rPr lang="en-US" sz="2400" dirty="0" err="1"/>
              <a:t>genbank</a:t>
            </a:r>
            <a:r>
              <a:rPr lang="en-US" sz="2400" dirty="0"/>
              <a:t> file have different qualifiers, some have “</a:t>
            </a:r>
            <a:r>
              <a:rPr lang="en-US" sz="2400" dirty="0" err="1"/>
              <a:t>old_locus_tag</a:t>
            </a:r>
            <a:r>
              <a:rPr lang="en-US" sz="2400" dirty="0"/>
              <a:t>”, some have ‘note’, and others. </a:t>
            </a:r>
            <a:r>
              <a:rPr lang="en-US" altLang="zh-CN" sz="2400" dirty="0"/>
              <a:t>I am sure I can obtain the nucleotide sequence and the locus tag, but not sure about these, so I always ask the program to check if it is in the </a:t>
            </a:r>
            <a:r>
              <a:rPr lang="en-US" altLang="zh-CN" sz="2400" dirty="0" err="1"/>
              <a:t>qualifierslist</a:t>
            </a:r>
            <a:r>
              <a:rPr lang="en-US" altLang="zh-CN" sz="2400" dirty="0"/>
              <a:t> (that I just created) before trying to extract the content; if it was absent, then just write “no such thing” into my object.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04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7B251-D130-4188-AAAB-030EF832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2" y="1435408"/>
            <a:ext cx="5303568" cy="270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D1AC86-735C-408D-8413-FB15A78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7" y="282844"/>
            <a:ext cx="6416978" cy="1152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8A8A5-A95D-486C-8590-5A300972EF75}"/>
              </a:ext>
            </a:extLst>
          </p:cNvPr>
          <p:cNvSpPr txBox="1"/>
          <p:nvPr/>
        </p:nvSpPr>
        <p:spPr>
          <a:xfrm>
            <a:off x="5935852" y="2090172"/>
            <a:ext cx="562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 extracted and put into my own object was an item in square bracket, which is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I want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convert a list into </a:t>
            </a:r>
          </a:p>
          <a:p>
            <a:r>
              <a:rPr lang="en-US" sz="2400" dirty="0"/>
              <a:t>     a string (googled)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CB7F-04D1-4C09-BC72-6FDADA345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486" y="3381672"/>
            <a:ext cx="2278250" cy="1525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E247E-69D1-4DE6-B13C-90BDD4CD6996}"/>
              </a:ext>
            </a:extLst>
          </p:cNvPr>
          <p:cNvSpPr txBox="1"/>
          <p:nvPr/>
        </p:nvSpPr>
        <p:spPr>
          <a:xfrm>
            <a:off x="7470182" y="5440366"/>
            <a:ext cx="297567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Check the data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10B8F-F7F6-4331-A387-DD59616D6AB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958020" y="4930605"/>
            <a:ext cx="666427" cy="50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8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9B517-F01F-4281-9352-58263E30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6" y="509345"/>
            <a:ext cx="9841647" cy="272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C92EAF-56D4-437B-A934-F016D49BB99E}"/>
              </a:ext>
            </a:extLst>
          </p:cNvPr>
          <p:cNvSpPr txBox="1"/>
          <p:nvPr/>
        </p:nvSpPr>
        <p:spPr>
          <a:xfrm>
            <a:off x="601546" y="3611105"/>
            <a:ext cx="9841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Ask the writer to write a row: the green part is the “key” of the dictionary, and the black part is the value, in string format;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in my nucleotide file into </a:t>
            </a:r>
            <a:r>
              <a:rPr lang="en-US" sz="2400" dirty="0" err="1"/>
              <a:t>fasta</a:t>
            </a:r>
            <a:r>
              <a:rPr lang="en-US" sz="2400" dirty="0"/>
              <a:t>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Loop through all “CDS”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finished, close the </a:t>
            </a:r>
            <a:r>
              <a:rPr lang="en-US" sz="2400" dirty="0" err="1"/>
              <a:t>nt</a:t>
            </a:r>
            <a:r>
              <a:rPr lang="en-US" sz="2400" dirty="0"/>
              <a:t>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9439E-3533-4954-982B-DB54D5D9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4" y="4168628"/>
            <a:ext cx="5558564" cy="33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580B-22A3-4B33-83E9-6BE38B13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7" y="35341"/>
            <a:ext cx="10515600" cy="1325563"/>
          </a:xfrm>
        </p:spPr>
        <p:txBody>
          <a:bodyPr/>
          <a:lstStyle/>
          <a:p>
            <a:r>
              <a:rPr lang="en-US" dirty="0"/>
              <a:t>How I wrote my first python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83B2-2481-417B-BE0F-CDB5C4A7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757" y="1780628"/>
            <a:ext cx="7060757" cy="4351338"/>
          </a:xfrm>
        </p:spPr>
        <p:txBody>
          <a:bodyPr/>
          <a:lstStyle/>
          <a:p>
            <a:r>
              <a:rPr lang="en-US" dirty="0"/>
              <a:t>I want to get the nucleotide sequences using their coordinates in the genome</a:t>
            </a:r>
          </a:p>
          <a:p>
            <a:r>
              <a:rPr lang="en-US" dirty="0"/>
              <a:t>I could do it on NCBI manually (so are a lot of tasks I did with python, but there are many advantages using a program)</a:t>
            </a:r>
          </a:p>
          <a:p>
            <a:r>
              <a:rPr lang="en-US" dirty="0"/>
              <a:t>My friend in the bioinformatics department refused to write it for me and encouraged me to write it myself</a:t>
            </a:r>
          </a:p>
          <a:p>
            <a:r>
              <a:rPr lang="en-US" dirty="0"/>
              <a:t>Took me several days, but built my confidence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7B9A3-5863-4AF5-B6CC-52FC28D8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9" y="1360904"/>
            <a:ext cx="3590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9CB15-37B3-4B5A-81F8-830D7F6E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in learning 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AB71E-9F96-4D24-B251-36CB88E6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Follow the textbook 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C04AF-2505-47D5-801A-11311FD5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4975"/>
            <a:ext cx="5157787" cy="368458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Systemic, organized learning</a:t>
            </a:r>
          </a:p>
          <a:p>
            <a:r>
              <a:rPr lang="en-US" dirty="0"/>
              <a:t>Become a real programmer</a:t>
            </a:r>
          </a:p>
          <a:p>
            <a:pPr marL="0" indent="0">
              <a:buNone/>
            </a:pPr>
            <a:r>
              <a:rPr lang="en-US" dirty="0"/>
              <a:t>Cons: </a:t>
            </a:r>
          </a:p>
          <a:p>
            <a:r>
              <a:rPr lang="en-US" dirty="0"/>
              <a:t>Takes time and patience</a:t>
            </a:r>
          </a:p>
          <a:p>
            <a:r>
              <a:rPr lang="en-US" dirty="0"/>
              <a:t>One may never start (or finish)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C6BA2C-9C3F-4E04-B775-0AA48521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Only learn what I need for my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14610-2409-4DE1-AD08-4C3FE264C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84955"/>
            <a:ext cx="5183188" cy="368458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Fragmented knowledge</a:t>
            </a:r>
          </a:p>
          <a:p>
            <a:r>
              <a:rPr lang="en-US" dirty="0"/>
              <a:t>Dumb program</a:t>
            </a:r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Easier to begin</a:t>
            </a:r>
          </a:p>
          <a:p>
            <a:r>
              <a:rPr lang="en-US" dirty="0"/>
              <a:t>Get your task accomplished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A29E-95DE-4705-8942-DB26AD717BC6}"/>
              </a:ext>
            </a:extLst>
          </p:cNvPr>
          <p:cNvSpPr txBox="1"/>
          <p:nvPr/>
        </p:nvSpPr>
        <p:spPr>
          <a:xfrm>
            <a:off x="1676400" y="636954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Okay to choose the one that begins easier and set a lower goal! The important part is you  started coding!</a:t>
            </a:r>
          </a:p>
        </p:txBody>
      </p:sp>
    </p:spTree>
    <p:extLst>
      <p:ext uri="{BB962C8B-B14F-4D97-AF65-F5344CB8AC3E}">
        <p14:creationId xmlns:p14="http://schemas.microsoft.com/office/powerpoint/2010/main" val="398674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8BA131-0351-48E1-8B7D-1B8634A1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1653225"/>
            <a:ext cx="11183911" cy="63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http://www.giybf.com/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http://www.giyf.com/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https://www.google.com/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2A579-CCEC-4095-B44D-18BB9C2B6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88" y="283517"/>
            <a:ext cx="8175677" cy="1325563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58008A3-AE58-4F7C-9FF3-C6AE6E2278D3}"/>
              </a:ext>
            </a:extLst>
          </p:cNvPr>
          <p:cNvSpPr txBox="1">
            <a:spLocks/>
          </p:cNvSpPr>
          <p:nvPr/>
        </p:nvSpPr>
        <p:spPr>
          <a:xfrm>
            <a:off x="622611" y="2330133"/>
            <a:ext cx="4168515" cy="44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your question accurately </a:t>
            </a:r>
          </a:p>
          <a:p>
            <a:r>
              <a:rPr lang="en-US" dirty="0"/>
              <a:t>Break down compound questions into singular ones</a:t>
            </a:r>
          </a:p>
          <a:p>
            <a:r>
              <a:rPr lang="en-US" dirty="0"/>
              <a:t>Try to understand the error message </a:t>
            </a:r>
          </a:p>
          <a:p>
            <a:r>
              <a:rPr lang="en-US" dirty="0"/>
              <a:t>Instead of throwing the whole line into google, just look up the key word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A5C38-AB15-4AD3-A820-2469823D9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038" y="2503333"/>
            <a:ext cx="6842932" cy="42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A75B-A228-4660-AA0B-E4558258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"/>
            <a:ext cx="10515600" cy="1325563"/>
          </a:xfrm>
        </p:spPr>
        <p:txBody>
          <a:bodyPr/>
          <a:lstStyle/>
          <a:p>
            <a:r>
              <a:rPr lang="en-US" dirty="0"/>
              <a:t>Extract a .</a:t>
            </a:r>
            <a:r>
              <a:rPr lang="en-US" dirty="0" err="1"/>
              <a:t>gbk</a:t>
            </a:r>
            <a:r>
              <a:rPr lang="en-US" dirty="0"/>
              <a:t> file into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62E-55C7-45A0-8301-0B2B2F15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/>
          <a:lstStyle/>
          <a:p>
            <a:r>
              <a:rPr lang="en-US" dirty="0"/>
              <a:t>I have a list of genes (from </a:t>
            </a:r>
            <a:r>
              <a:rPr lang="en-US" dirty="0" err="1"/>
              <a:t>RNAseq</a:t>
            </a:r>
            <a:r>
              <a:rPr lang="en-US" dirty="0"/>
              <a:t>), I want to know what they are, get their DNA and Protein sequences.</a:t>
            </a:r>
          </a:p>
          <a:p>
            <a:r>
              <a:rPr lang="en-US" dirty="0"/>
              <a:t>Easier to look at them in an excel file</a:t>
            </a:r>
          </a:p>
          <a:p>
            <a:r>
              <a:rPr lang="en-US" dirty="0"/>
              <a:t>Demonstrate 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7A960-1DE1-447B-B686-D28C6BB4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3621"/>
            <a:ext cx="10201815" cy="35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C458-8DC8-4548-BECB-45889AE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 with your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4BA74-B859-4D50-AE61-254D36296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995" y="3069376"/>
            <a:ext cx="8473662" cy="3277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A4440-7219-48FD-8478-72A98FB6A5D8}"/>
              </a:ext>
            </a:extLst>
          </p:cNvPr>
          <p:cNvSpPr txBox="1"/>
          <p:nvPr/>
        </p:nvSpPr>
        <p:spPr>
          <a:xfrm>
            <a:off x="838200" y="1461297"/>
            <a:ext cx="4959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 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 package “</a:t>
            </a:r>
            <a:r>
              <a:rPr lang="en-US" sz="2800" dirty="0" err="1"/>
              <a:t>biopython</a:t>
            </a:r>
            <a:r>
              <a:rPr lang="en-US" sz="2800" dirty="0"/>
              <a:t>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the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805BE-7D08-468D-9201-CC1D3E6A9371}"/>
              </a:ext>
            </a:extLst>
          </p:cNvPr>
          <p:cNvSpPr txBox="1"/>
          <p:nvPr/>
        </p:nvSpPr>
        <p:spPr>
          <a:xfrm>
            <a:off x="7330697" y="1146875"/>
            <a:ext cx="37469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Name of your .</a:t>
            </a:r>
            <a:r>
              <a:rPr lang="en-US" sz="2400" dirty="0" err="1"/>
              <a:t>gbk</a:t>
            </a:r>
            <a:r>
              <a:rPr lang="en-US" sz="2400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F7CD7-7B96-4AD2-8F26-544B2B2A1AF0}"/>
              </a:ext>
            </a:extLst>
          </p:cNvPr>
          <p:cNvSpPr txBox="1"/>
          <p:nvPr/>
        </p:nvSpPr>
        <p:spPr>
          <a:xfrm>
            <a:off x="7330697" y="1918366"/>
            <a:ext cx="37469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Name of your nucleotide output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1F4D4-DBFF-46B3-990A-6E42C8740F2E}"/>
              </a:ext>
            </a:extLst>
          </p:cNvPr>
          <p:cNvSpPr txBox="1"/>
          <p:nvPr/>
        </p:nvSpPr>
        <p:spPr>
          <a:xfrm>
            <a:off x="7330697" y="2861680"/>
            <a:ext cx="37469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Name of your excel output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E0CDBB-1225-4D90-80BA-051B1541CA82}"/>
              </a:ext>
            </a:extLst>
          </p:cNvPr>
          <p:cNvCxnSpPr>
            <a:stCxn id="6" idx="1"/>
          </p:cNvCxnSpPr>
          <p:nvPr/>
        </p:nvCxnSpPr>
        <p:spPr>
          <a:xfrm flipH="1">
            <a:off x="5191932" y="1377708"/>
            <a:ext cx="2138765" cy="220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E31B2-EA44-410F-AADF-95DCCED73C03}"/>
              </a:ext>
            </a:extLst>
          </p:cNvPr>
          <p:cNvCxnSpPr>
            <a:stCxn id="7" idx="1"/>
          </p:cNvCxnSpPr>
          <p:nvPr/>
        </p:nvCxnSpPr>
        <p:spPr>
          <a:xfrm flipH="1">
            <a:off x="4990454" y="2333865"/>
            <a:ext cx="2340243" cy="147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BC09E0-BB95-44AF-9A2C-89D2F561BE3E}"/>
              </a:ext>
            </a:extLst>
          </p:cNvPr>
          <p:cNvCxnSpPr>
            <a:stCxn id="8" idx="1"/>
          </p:cNvCxnSpPr>
          <p:nvPr/>
        </p:nvCxnSpPr>
        <p:spPr>
          <a:xfrm flipH="1">
            <a:off x="4417017" y="3277179"/>
            <a:ext cx="2913680" cy="94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EB62-47AC-477A-A7E9-A3295E45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20CC-30E7-4F35-8A18-249AD6FF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4" y="1690688"/>
            <a:ext cx="6821202" cy="2214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E6A55-1E91-4BDE-A940-075572CAEBC7}"/>
              </a:ext>
            </a:extLst>
          </p:cNvPr>
          <p:cNvSpPr txBox="1"/>
          <p:nvPr/>
        </p:nvSpPr>
        <p:spPr>
          <a:xfrm>
            <a:off x="7659402" y="854439"/>
            <a:ext cx="43471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this line is needed for </a:t>
            </a:r>
            <a:r>
              <a:rPr lang="en-US" sz="2400" dirty="0" err="1"/>
              <a:t>linux</a:t>
            </a:r>
            <a:r>
              <a:rPr lang="en-US" sz="2400" dirty="0"/>
              <a:t> systems, but not needed for windows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A4F83A-430E-47FD-81ED-FFC52D04E5FA}"/>
              </a:ext>
            </a:extLst>
          </p:cNvPr>
          <p:cNvCxnSpPr/>
          <p:nvPr/>
        </p:nvCxnSpPr>
        <p:spPr>
          <a:xfrm flipH="1">
            <a:off x="6595672" y="1690688"/>
            <a:ext cx="1063730" cy="13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4A6382-A01E-4700-AFC7-2CCAE7189A00}"/>
              </a:ext>
            </a:extLst>
          </p:cNvPr>
          <p:cNvSpPr/>
          <p:nvPr/>
        </p:nvSpPr>
        <p:spPr>
          <a:xfrm>
            <a:off x="6595672" y="2344785"/>
            <a:ext cx="52378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SeqIO</a:t>
            </a:r>
            <a:r>
              <a:rPr lang="en-US" sz="2400" dirty="0"/>
              <a:t> is a module in package </a:t>
            </a:r>
            <a:r>
              <a:rPr lang="en-US" sz="2400" dirty="0" err="1"/>
              <a:t>Biopython</a:t>
            </a:r>
            <a:r>
              <a:rPr lang="en-US" sz="2400" dirty="0"/>
              <a:t>,  works with "</a:t>
            </a:r>
            <a:r>
              <a:rPr lang="en-US" sz="2400" dirty="0" err="1"/>
              <a:t>SeqRecord</a:t>
            </a:r>
            <a:r>
              <a:rPr lang="en-US" sz="2400" dirty="0"/>
              <a:t>"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C61986-F4C5-4D41-B2A8-71D364F1DED2}"/>
              </a:ext>
            </a:extLst>
          </p:cNvPr>
          <p:cNvCxnSpPr/>
          <p:nvPr/>
        </p:nvCxnSpPr>
        <p:spPr>
          <a:xfrm flipH="1" flipV="1">
            <a:off x="4422098" y="2308485"/>
            <a:ext cx="2008682" cy="17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88317-66C0-4587-82B2-84DF81916D2D}"/>
              </a:ext>
            </a:extLst>
          </p:cNvPr>
          <p:cNvSpPr/>
          <p:nvPr/>
        </p:nvSpPr>
        <p:spPr>
          <a:xfrm>
            <a:off x="7194029" y="3597652"/>
            <a:ext cx="499797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tell the program that I define a document with the name of 21819_90A1.gbk as an object called </a:t>
            </a:r>
            <a:r>
              <a:rPr lang="en-US" sz="2400" dirty="0" err="1"/>
              <a:t>gb_file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5ED23-7C7A-42F4-95D4-36F8844B7212}"/>
              </a:ext>
            </a:extLst>
          </p:cNvPr>
          <p:cNvCxnSpPr/>
          <p:nvPr/>
        </p:nvCxnSpPr>
        <p:spPr>
          <a:xfrm flipH="1" flipV="1">
            <a:off x="4920574" y="2755453"/>
            <a:ext cx="2206963" cy="150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A467B-6BD5-48E1-BFBF-C579856C5736}"/>
              </a:ext>
            </a:extLst>
          </p:cNvPr>
          <p:cNvSpPr/>
          <p:nvPr/>
        </p:nvSpPr>
        <p:spPr>
          <a:xfrm>
            <a:off x="334780" y="4231271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create and open a file, "a+" means open in a manner that allows both appending and reading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B33A65-0AFD-4871-8C9F-ADE57486F4C2}"/>
              </a:ext>
            </a:extLst>
          </p:cNvPr>
          <p:cNvCxnSpPr/>
          <p:nvPr/>
        </p:nvCxnSpPr>
        <p:spPr>
          <a:xfrm flipV="1">
            <a:off x="2383436" y="3100694"/>
            <a:ext cx="0" cy="121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F2C39-8C9E-4A54-899E-F0F4194DC60F}"/>
              </a:ext>
            </a:extLst>
          </p:cNvPr>
          <p:cNvSpPr/>
          <p:nvPr/>
        </p:nvSpPr>
        <p:spPr>
          <a:xfrm>
            <a:off x="334780" y="5767234"/>
            <a:ext cx="30679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csv is another package that works with excel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1B41E-30F2-449E-BCDA-AB09E8B6CD94}"/>
              </a:ext>
            </a:extLst>
          </p:cNvPr>
          <p:cNvCxnSpPr>
            <a:cxnSpLocks/>
          </p:cNvCxnSpPr>
          <p:nvPr/>
        </p:nvCxnSpPr>
        <p:spPr>
          <a:xfrm flipV="1">
            <a:off x="1648919" y="3506331"/>
            <a:ext cx="0" cy="226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B8312-BBA7-467E-801C-DFDD6D9DA58D}"/>
              </a:ext>
            </a:extLst>
          </p:cNvPr>
          <p:cNvSpPr/>
          <p:nvPr/>
        </p:nvSpPr>
        <p:spPr>
          <a:xfrm>
            <a:off x="4107306" y="5241880"/>
            <a:ext cx="74129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with open" is different from "open" in the way that it will close the file for you automatically</a:t>
            </a:r>
          </a:p>
          <a:p>
            <a:r>
              <a:rPr lang="en-US" sz="2400" dirty="0"/>
              <a:t>create a csv file, ‘w’ means writing permission; the opened file is an object called </a:t>
            </a:r>
            <a:r>
              <a:rPr lang="en-US" sz="2400" dirty="0" err="1"/>
              <a:t>aave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575E32-9C0E-45A3-BA6E-32EA9597EFC3}"/>
              </a:ext>
            </a:extLst>
          </p:cNvPr>
          <p:cNvCxnSpPr>
            <a:cxnSpLocks/>
          </p:cNvCxnSpPr>
          <p:nvPr/>
        </p:nvCxnSpPr>
        <p:spPr>
          <a:xfrm flipH="1" flipV="1">
            <a:off x="5906125" y="4025782"/>
            <a:ext cx="304855" cy="1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7A933-0D26-4139-ABE3-44833F44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7" y="683943"/>
            <a:ext cx="10036077" cy="1330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63B888-5256-461A-BC02-638A7CE81FB9}"/>
              </a:ext>
            </a:extLst>
          </p:cNvPr>
          <p:cNvSpPr/>
          <p:nvPr/>
        </p:nvSpPr>
        <p:spPr>
          <a:xfrm>
            <a:off x="368046" y="2268927"/>
            <a:ext cx="106977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"names" is a list consisted with these strings that may appear in a </a:t>
            </a:r>
            <a:r>
              <a:rPr lang="en-US" sz="2400" dirty="0" err="1"/>
              <a:t>gbk</a:t>
            </a:r>
            <a:r>
              <a:rPr lang="en-US" sz="2400" dirty="0"/>
              <a:t>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Csv.dictwriter</a:t>
            </a:r>
            <a:r>
              <a:rPr lang="en-US" sz="2400" dirty="0"/>
              <a:t> is a function that write into csv files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csv file to write into is the object </a:t>
            </a:r>
            <a:r>
              <a:rPr lang="en-US" sz="2400" dirty="0" err="1"/>
              <a:t>aave</a:t>
            </a:r>
            <a:r>
              <a:rPr lang="en-US" sz="2400" dirty="0"/>
              <a:t> (file 90A1.csv);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Dict</a:t>
            </a:r>
            <a:r>
              <a:rPr lang="en-US" sz="2400" dirty="0"/>
              <a:t> is short for dictionary, which is a list with names: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“keys” of this dictionary will be object </a:t>
            </a:r>
          </a:p>
          <a:p>
            <a:pPr lvl="2"/>
            <a:r>
              <a:rPr lang="en-US" sz="2400" dirty="0"/>
              <a:t>      “names”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write each record into one line of excel, using</a:t>
            </a:r>
          </a:p>
          <a:p>
            <a:pPr lvl="1"/>
            <a:r>
              <a:rPr lang="en-US" sz="2400" dirty="0"/>
              <a:t>     </a:t>
            </a:r>
            <a:r>
              <a:rPr lang="zh-CN" altLang="en-US" sz="2400" dirty="0"/>
              <a:t>‘</a:t>
            </a:r>
            <a:r>
              <a:rPr lang="en-US" altLang="zh-CN" sz="2400" dirty="0"/>
              <a:t>\n</a:t>
            </a:r>
            <a:r>
              <a:rPr lang="zh-CN" altLang="en-US" sz="2400" dirty="0"/>
              <a:t>’</a:t>
            </a:r>
            <a:r>
              <a:rPr lang="en-US" altLang="zh-CN" sz="2400" dirty="0"/>
              <a:t> to mark the end of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ask the writer to write its header, which will be</a:t>
            </a:r>
          </a:p>
          <a:p>
            <a:r>
              <a:rPr lang="en-US" sz="2400" dirty="0"/>
              <a:t>     everything in “names”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AA8C0-F13C-4DC7-99FB-86B7E3F3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4" y="4168628"/>
            <a:ext cx="5558564" cy="33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1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3566A2-BCCE-4934-9321-7EB4F848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81"/>
          <a:stretch/>
        </p:blipFill>
        <p:spPr>
          <a:xfrm>
            <a:off x="383581" y="326675"/>
            <a:ext cx="8857525" cy="7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0DE0B-49C2-466F-B5FE-4FAD707D3105}"/>
              </a:ext>
            </a:extLst>
          </p:cNvPr>
          <p:cNvSpPr txBox="1"/>
          <p:nvPr/>
        </p:nvSpPr>
        <p:spPr>
          <a:xfrm>
            <a:off x="383581" y="1115878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“for” loop will go through each item in a list until finish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the item is a “</a:t>
            </a:r>
            <a:r>
              <a:rPr lang="en-US" sz="2400" dirty="0" err="1"/>
              <a:t>gb_record</a:t>
            </a:r>
            <a:r>
              <a:rPr lang="en-US" sz="2400" dirty="0"/>
              <a:t>,” this name is changeable, you can name it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whole list is </a:t>
            </a:r>
            <a:r>
              <a:rPr lang="en-US" sz="2400" dirty="0" err="1"/>
              <a:t>SeqIO.parse</a:t>
            </a:r>
            <a:r>
              <a:rPr lang="en-US" sz="2400" dirty="0"/>
              <a:t>(open(</a:t>
            </a:r>
            <a:r>
              <a:rPr lang="en-US" sz="2400" dirty="0" err="1"/>
              <a:t>gb_file,’r</a:t>
            </a:r>
            <a:r>
              <a:rPr lang="en-US" sz="2400" dirty="0"/>
              <a:t>’),’</a:t>
            </a:r>
            <a:r>
              <a:rPr lang="en-US" sz="2400" dirty="0" err="1"/>
              <a:t>genbank</a:t>
            </a:r>
            <a:r>
              <a:rPr lang="en-US" sz="2400" dirty="0"/>
              <a:t>’):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SeqIO.parse</a:t>
            </a:r>
            <a:r>
              <a:rPr lang="en-US" sz="2400" dirty="0"/>
              <a:t> is a function of </a:t>
            </a:r>
            <a:r>
              <a:rPr lang="en-US" sz="2400" dirty="0" err="1"/>
              <a:t>SeqIO</a:t>
            </a:r>
            <a:r>
              <a:rPr lang="en-US" sz="2400" dirty="0"/>
              <a:t> (not </a:t>
            </a:r>
            <a:r>
              <a:rPr lang="en-US" sz="2400" dirty="0" err="1"/>
              <a:t>changable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parse through the object “open the </a:t>
            </a:r>
            <a:r>
              <a:rPr lang="en-US" sz="2400" dirty="0" err="1"/>
              <a:t>gb_file</a:t>
            </a:r>
            <a:r>
              <a:rPr lang="en-US" sz="2400" dirty="0"/>
              <a:t> as read only” understanding that it is in the format of ‘</a:t>
            </a:r>
            <a:r>
              <a:rPr lang="en-US" sz="2400" dirty="0" err="1"/>
              <a:t>genbank</a:t>
            </a:r>
            <a:r>
              <a:rPr lang="en-US" sz="2400" dirty="0"/>
              <a:t>’, which is defined by </a:t>
            </a:r>
            <a:r>
              <a:rPr lang="en-US" sz="2400" dirty="0" err="1"/>
              <a:t>Biopython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item “</a:t>
            </a:r>
            <a:r>
              <a:rPr lang="en-US" sz="2400" dirty="0" err="1"/>
              <a:t>gb_record</a:t>
            </a:r>
            <a:r>
              <a:rPr lang="en-US" sz="2400" dirty="0"/>
              <a:t>” has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8B541-24A8-413D-A4E3-FACF95D4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8" y="4033757"/>
            <a:ext cx="6286500" cy="232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0E20D-836E-40C3-8E50-10E44894B53C}"/>
              </a:ext>
            </a:extLst>
          </p:cNvPr>
          <p:cNvSpPr txBox="1"/>
          <p:nvPr/>
        </p:nvSpPr>
        <p:spPr>
          <a:xfrm>
            <a:off x="7179265" y="3995478"/>
            <a:ext cx="4177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“Features”: source, gene, </a:t>
            </a:r>
            <a:r>
              <a:rPr lang="en-US" sz="2400" dirty="0" err="1"/>
              <a:t>cds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item that start with ‘/’ is a “qualifier”, like ‘/organism’, ‘/</a:t>
            </a:r>
            <a:r>
              <a:rPr lang="en-US" sz="2400" dirty="0" err="1"/>
              <a:t>mol_type</a:t>
            </a:r>
            <a:r>
              <a:rPr lang="en-US" sz="2400" dirty="0"/>
              <a:t>’, etc.</a:t>
            </a:r>
          </a:p>
        </p:txBody>
      </p:sp>
    </p:spTree>
    <p:extLst>
      <p:ext uri="{BB962C8B-B14F-4D97-AF65-F5344CB8AC3E}">
        <p14:creationId xmlns:p14="http://schemas.microsoft.com/office/powerpoint/2010/main" val="26897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922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Python to extract a .gbk file into excel </vt:lpstr>
      <vt:lpstr>How I wrote my first python program </vt:lpstr>
      <vt:lpstr>Two approaches in learning coding</vt:lpstr>
      <vt:lpstr>PowerPoint Presentation</vt:lpstr>
      <vt:lpstr>Extract a .gbk file into excel</vt:lpstr>
      <vt:lpstr>Use it with your data</vt:lpstr>
      <vt:lpstr>Break down of 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to extract a .gbk file into excel </dc:title>
  <dc:creator>gong chen</dc:creator>
  <cp:lastModifiedBy>Gong Chen</cp:lastModifiedBy>
  <cp:revision>20</cp:revision>
  <dcterms:created xsi:type="dcterms:W3CDTF">2019-10-07T14:03:52Z</dcterms:created>
  <dcterms:modified xsi:type="dcterms:W3CDTF">2019-10-10T16:53:59Z</dcterms:modified>
</cp:coreProperties>
</file>