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4" r:id="rId1"/>
  </p:sldMasterIdLst>
  <p:notesMasterIdLst>
    <p:notesMasterId r:id="rId13"/>
  </p:notesMasterIdLst>
  <p:sldIdLst>
    <p:sldId id="319" r:id="rId2"/>
    <p:sldId id="323" r:id="rId3"/>
    <p:sldId id="324" r:id="rId4"/>
    <p:sldId id="307" r:id="rId5"/>
    <p:sldId id="310" r:id="rId6"/>
    <p:sldId id="321" r:id="rId7"/>
    <p:sldId id="325" r:id="rId8"/>
    <p:sldId id="327" r:id="rId9"/>
    <p:sldId id="329" r:id="rId10"/>
    <p:sldId id="322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EFFF"/>
    <a:srgbClr val="FF6262"/>
    <a:srgbClr val="2A2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89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2C70-A3DA-4F40-A60E-EA19A5BC8D6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4B5A2-B5ED-43C3-B06D-4BF9AFD5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3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solution being periodic means that the rates of contraction or expansion along the orbit are the same so we can transition the eigenvectors using the STM at a series of points around the orbit equally spaced 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5A2-B5ED-43C3-B06D-4BF9AFD5B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5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solution being periodic means that the rates of contraction or expansion along the orbit are the same so we can transition the eigenvectors using the STM at a series of points around the orbit equally spaced 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5A2-B5ED-43C3-B06D-4BF9AFD5B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solution being periodic means that the rates of contraction or expansion along the orbit are the same so we can transition the eigenvectors using the STM at a series of points around the orbit equally spaced 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5A2-B5ED-43C3-B06D-4BF9AFD5B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2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solution being periodic means that the rates of contraction or expansion along the orbit are the same so we can transition the eigenvectors using the STM at a series of points around the orbit equally spaced 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5A2-B5ED-43C3-B06D-4BF9AFD5B5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3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82B-E3C6-4ED7-8CA9-D7C3EE5D0AF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5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FEBB-D5A8-4DD1-97BE-61396143E34D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D333-BC4E-440B-8009-3078E3672AA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0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5BB7-E87C-47D4-AA2C-B2FC785D9F69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5AF6-DC5C-4233-BD17-7C5EDB375AA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6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F5B1-B2B8-4A7D-B699-3F26471A2A09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9311-E6F2-466B-8B58-915D4F3E921F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6F97-2ED2-46E9-86B6-D3211ACF6426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3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F0-C947-4DE2-9EDF-42559240FA73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Samantha Ramsey Presentation 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9C7A4A-430F-47E0-976A-92D9D72FDEBB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Samantha Ramsey Presentation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8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1A6F-9F8F-4E25-A3D2-14B92AC0961E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50D777-D2CC-4E8D-9A16-A9BAE66ADD11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Samantha Ramsey Presentation 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43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8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0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71836EB-04D2-189C-4613-E1452F794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124E5B-2FAA-CF79-5245-51F729DF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07962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Samantha Ramsey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Multi-body Dynamics Research Group</a:t>
            </a: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7C8E0-A17E-5B06-0BE2-406D64BD8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905249"/>
            <a:ext cx="10058400" cy="1693371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Presentation 1</a:t>
            </a:r>
            <a:r>
              <a:rPr lang="en-US" dirty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9/14/2023</a:t>
            </a:r>
          </a:p>
        </p:txBody>
      </p:sp>
    </p:spTree>
    <p:extLst>
      <p:ext uri="{BB962C8B-B14F-4D97-AF65-F5344CB8AC3E}">
        <p14:creationId xmlns:p14="http://schemas.microsoft.com/office/powerpoint/2010/main" val="406199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73C2-5D2E-3A44-1EBA-53D6691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2518-C30B-389B-857A-638F275B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Some suspicious eigenvalues in stored data for previously computed orbit families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Recompute to check these + store additional information</a:t>
            </a:r>
          </a:p>
          <a:p>
            <a:r>
              <a:rPr lang="en-US" dirty="0">
                <a:solidFill>
                  <a:schemeClr val="bg1"/>
                </a:solidFill>
              </a:rPr>
              <a:t>L1 Lyapunov orbit Homoclinic connection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Tau-Alpha</a:t>
            </a:r>
          </a:p>
          <a:p>
            <a:r>
              <a:rPr lang="en-US" dirty="0">
                <a:solidFill>
                  <a:schemeClr val="bg1"/>
                </a:solidFill>
              </a:rPr>
              <a:t>L1 to L2 Lyapunov Heteroclinic connection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Fixed JC </a:t>
            </a:r>
            <a:r>
              <a:rPr lang="en-US" dirty="0" err="1">
                <a:solidFill>
                  <a:schemeClr val="bg1"/>
                </a:solidFill>
              </a:rPr>
              <a:t>targeter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EF1A-E8B0-C5C4-76AC-4DD5D90C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1FA8-2207-479C-9C13-F2BC125FB9FE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AC0F-67EE-5441-D8AC-C6380CA4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C3D2-5E8B-ABA5-8B2D-5ED53645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802D-D42C-BAC2-0FB1-C8C3EBCF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344" y="185738"/>
            <a:ext cx="5143500" cy="1147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Non-Research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CA79-AA4A-CD0E-0DD6-993C15134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222" y="1333501"/>
            <a:ext cx="3974261" cy="2390774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AAE 590 (Spaceflight Operations)</a:t>
            </a:r>
          </a:p>
          <a:p>
            <a:r>
              <a:rPr lang="en-US" dirty="0">
                <a:solidFill>
                  <a:schemeClr val="bg1"/>
                </a:solidFill>
              </a:rPr>
              <a:t>Literature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Improve methods for finding relevant technical papers, close reading, and organization</a:t>
            </a:r>
          </a:p>
          <a:p>
            <a:pPr marL="201168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610A6FD-E0DE-0D23-3968-F6AEE9A5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DD69-035E-4FB9-9E42-E4F917481BCC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6C7D7F-8ABE-A661-56F8-BED6F31D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8345AD-B647-82A7-BFB6-9A81C8F612C9}"/>
              </a:ext>
            </a:extLst>
          </p:cNvPr>
          <p:cNvSpPr txBox="1">
            <a:spLocks/>
          </p:cNvSpPr>
          <p:nvPr/>
        </p:nvSpPr>
        <p:spPr>
          <a:xfrm>
            <a:off x="810859" y="1333500"/>
            <a:ext cx="5980466" cy="479437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Continue exploration of the problem 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Manifolds from wide range of orbit families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Stability investigation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Stretching directions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Stable vs unstable orbits</a:t>
            </a:r>
          </a:p>
          <a:p>
            <a:r>
              <a:rPr lang="en-US" dirty="0">
                <a:solidFill>
                  <a:schemeClr val="bg1"/>
                </a:solidFill>
              </a:rPr>
              <a:t>Tool development along the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Multi</a:t>
            </a:r>
            <a:r>
              <a:rPr lang="en-US" dirty="0">
                <a:solidFill>
                  <a:schemeClr val="bg1"/>
                </a:solidFill>
              </a:rPr>
              <a:t>-processing/GPU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Multiple shooting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Tau-alpha</a:t>
            </a:r>
          </a:p>
          <a:p>
            <a:r>
              <a:rPr lang="en-US" dirty="0">
                <a:solidFill>
                  <a:schemeClr val="bg1"/>
                </a:solidFill>
              </a:rPr>
              <a:t>ATD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 to use and validate 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Look into Java under the hood to learn how to write software for exploration</a:t>
            </a:r>
          </a:p>
          <a:p>
            <a:r>
              <a:rPr lang="en-US" dirty="0">
                <a:solidFill>
                  <a:schemeClr val="bg1"/>
                </a:solidFill>
              </a:rPr>
              <a:t>Bi-circular restricted 4 body model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8A0735-C357-2544-5B7B-DBA8AE7C452A}"/>
              </a:ext>
            </a:extLst>
          </p:cNvPr>
          <p:cNvSpPr txBox="1">
            <a:spLocks/>
          </p:cNvSpPr>
          <p:nvPr/>
        </p:nvSpPr>
        <p:spPr>
          <a:xfrm>
            <a:off x="810859" y="185738"/>
            <a:ext cx="51435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Research Goals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3956-F9DE-8BD4-DDAE-B275973C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AA162C-C7B1-5275-0852-CD99221508C0}"/>
              </a:ext>
            </a:extLst>
          </p:cNvPr>
          <p:cNvSpPr txBox="1">
            <a:spLocks/>
          </p:cNvSpPr>
          <p:nvPr/>
        </p:nvSpPr>
        <p:spPr>
          <a:xfrm>
            <a:off x="7238222" y="3576637"/>
            <a:ext cx="51435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Personal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9B0A23-E5C0-5929-8452-9683D65B1816}"/>
              </a:ext>
            </a:extLst>
          </p:cNvPr>
          <p:cNvSpPr txBox="1">
            <a:spLocks/>
          </p:cNvSpPr>
          <p:nvPr/>
        </p:nvSpPr>
        <p:spPr>
          <a:xfrm>
            <a:off x="7277100" y="4724399"/>
            <a:ext cx="3974261" cy="16430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Work more efficiently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And hopefully less</a:t>
            </a:r>
          </a:p>
          <a:p>
            <a:r>
              <a:rPr lang="en-US" dirty="0">
                <a:solidFill>
                  <a:schemeClr val="bg1"/>
                </a:solidFill>
              </a:rPr>
              <a:t>Go to at least 2 group outings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01168" lvl="1" indent="0">
              <a:buFont typeface="Calibri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73C2-5D2E-3A44-1EBA-53D6691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Manifold follow 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EF1A-E8B0-C5C4-76AC-4DD5D90C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3922-7B32-4B36-BA23-0B774F4E1D0C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AC0F-67EE-5441-D8AC-C6380CA4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C3D2-5E8B-ABA5-8B2D-5ED53645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F3B395-44FF-E7C5-1A00-B076C4634B78}"/>
              </a:ext>
            </a:extLst>
          </p:cNvPr>
          <p:cNvGrpSpPr/>
          <p:nvPr/>
        </p:nvGrpSpPr>
        <p:grpSpPr>
          <a:xfrm>
            <a:off x="1067009" y="3583425"/>
            <a:ext cx="4030079" cy="2520299"/>
            <a:chOff x="661379" y="3360420"/>
            <a:chExt cx="4839360" cy="27603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F5317C-B137-3150-8DCA-B092374A9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502"/>
            <a:stretch/>
          </p:blipFill>
          <p:spPr>
            <a:xfrm>
              <a:off x="661379" y="3360420"/>
              <a:ext cx="4839360" cy="276035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604784-B5C0-ED41-2761-C5C3B09DA4F1}"/>
                </a:ext>
              </a:extLst>
            </p:cNvPr>
            <p:cNvCxnSpPr>
              <a:cxnSpLocks/>
            </p:cNvCxnSpPr>
            <p:nvPr/>
          </p:nvCxnSpPr>
          <p:spPr>
            <a:xfrm>
              <a:off x="3295650" y="5541169"/>
              <a:ext cx="233363" cy="0"/>
            </a:xfrm>
            <a:prstGeom prst="line">
              <a:avLst/>
            </a:prstGeom>
            <a:ln w="9525">
              <a:solidFill>
                <a:srgbClr val="18E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380D25-A956-0F9A-77CA-50F829FEB18A}"/>
              </a:ext>
            </a:extLst>
          </p:cNvPr>
          <p:cNvGrpSpPr/>
          <p:nvPr/>
        </p:nvGrpSpPr>
        <p:grpSpPr>
          <a:xfrm>
            <a:off x="5618566" y="3578393"/>
            <a:ext cx="4030079" cy="2636457"/>
            <a:chOff x="6373122" y="3429000"/>
            <a:chExt cx="4839361" cy="283357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913F01D-E8D3-E2EF-69BB-09CA6DAA8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3122" y="3429000"/>
              <a:ext cx="4839361" cy="2833573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C55533-7398-41F7-5665-51DAF01B7D07}"/>
                </a:ext>
              </a:extLst>
            </p:cNvPr>
            <p:cNvCxnSpPr>
              <a:cxnSpLocks/>
            </p:cNvCxnSpPr>
            <p:nvPr/>
          </p:nvCxnSpPr>
          <p:spPr>
            <a:xfrm>
              <a:off x="9082087" y="5687377"/>
              <a:ext cx="233363" cy="0"/>
            </a:xfrm>
            <a:prstGeom prst="line">
              <a:avLst/>
            </a:prstGeom>
            <a:ln w="9525">
              <a:solidFill>
                <a:srgbClr val="18E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595245-285A-848F-EC78-B54BC8EA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36666" cy="4023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Does it matter if you normalize the step off from the orbit onto the eigenvector using the only the position elements of the eigenvector vs the entire state?</a:t>
            </a:r>
          </a:p>
          <a:p>
            <a:r>
              <a:rPr lang="en-US" dirty="0">
                <a:solidFill>
                  <a:schemeClr val="bg1"/>
                </a:solidFill>
              </a:rPr>
              <a:t>At first glance – maybe?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806CE0-33D3-D448-0ED9-0607B8A112A5}"/>
              </a:ext>
            </a:extLst>
          </p:cNvPr>
          <p:cNvGrpSpPr/>
          <p:nvPr/>
        </p:nvGrpSpPr>
        <p:grpSpPr>
          <a:xfrm>
            <a:off x="7439413" y="1845735"/>
            <a:ext cx="2461045" cy="1195678"/>
            <a:chOff x="1962632" y="2707667"/>
            <a:chExt cx="1980990" cy="1597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99D883-1EC7-A2C5-3EEC-CA46A2CC7FFA}"/>
                    </a:ext>
                  </a:extLst>
                </p:cNvPr>
                <p:cNvSpPr txBox="1"/>
                <p:nvPr/>
              </p:nvSpPr>
              <p:spPr>
                <a:xfrm>
                  <a:off x="1978662" y="2707667"/>
                  <a:ext cx="19649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acc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99D883-1EC7-A2C5-3EEC-CA46A2CC7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662" y="2707667"/>
                  <a:ext cx="1964960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6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3121FA8-2F2C-56B0-D3A5-77AE4976CED4}"/>
                    </a:ext>
                  </a:extLst>
                </p:cNvPr>
                <p:cNvSpPr txBox="1"/>
                <p:nvPr/>
              </p:nvSpPr>
              <p:spPr>
                <a:xfrm>
                  <a:off x="1962632" y="3188773"/>
                  <a:ext cx="1932259" cy="4884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p>
                            <m:sSup>
                              <m:sSupPr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3121FA8-2F2C-56B0-D3A5-77AE4976C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632" y="3188773"/>
                  <a:ext cx="1932259" cy="488403"/>
                </a:xfrm>
                <a:prstGeom prst="rect">
                  <a:avLst/>
                </a:prstGeom>
                <a:blipFill>
                  <a:blip r:embed="rId5"/>
                  <a:stretch>
                    <a:fillRect b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1DE91CA-FD82-A390-711D-9026F51D63E0}"/>
                    </a:ext>
                  </a:extLst>
                </p:cNvPr>
                <p:cNvSpPr txBox="1"/>
                <p:nvPr/>
              </p:nvSpPr>
              <p:spPr>
                <a:xfrm>
                  <a:off x="2306379" y="3991267"/>
                  <a:ext cx="1179042" cy="314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acc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𝑃𝑂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p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1DE91CA-FD82-A390-711D-9026F51D6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379" y="3991267"/>
                  <a:ext cx="1179042" cy="314207"/>
                </a:xfrm>
                <a:prstGeom prst="rect">
                  <a:avLst/>
                </a:prstGeom>
                <a:blipFill>
                  <a:blip r:embed="rId6"/>
                  <a:stretch>
                    <a:fillRect l="-1245" r="-415"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50D6C97-F097-111E-E1B5-F0F6BC170499}"/>
              </a:ext>
            </a:extLst>
          </p:cNvPr>
          <p:cNvSpPr txBox="1"/>
          <p:nvPr/>
        </p:nvSpPr>
        <p:spPr>
          <a:xfrm>
            <a:off x="9558170" y="3838629"/>
            <a:ext cx="1760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if we add in more manifolds the overall surface they cover looks the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8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1D1D-87A2-1391-D4E6-ED867801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Initial conditions for the manifolds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5614-49C5-F1D0-9FF0-52B114D5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2AB7-D747-4B19-BFD3-954AF2EF1CB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DB53-49FF-D4B2-D17F-858E1330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8045-3684-63D5-F436-E1C7D0D0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34498C-1007-87D2-5ED2-0401CEA9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66" y="5608721"/>
            <a:ext cx="2115280" cy="6582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A10D17-B33B-1FFC-D9A3-B54DE5350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442" y="1672983"/>
            <a:ext cx="2528203" cy="45940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4A759B-140B-93D2-ECA2-41DA393F9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100" y="1671612"/>
            <a:ext cx="2267179" cy="46611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BCD0B2-460E-1149-B73B-92A44903D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715" y="3097155"/>
            <a:ext cx="2380376" cy="1981633"/>
          </a:xfrm>
          <a:prstGeom prst="rect">
            <a:avLst/>
          </a:prstGeom>
          <a:ln w="12700">
            <a:solidFill>
              <a:srgbClr val="FFFF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96D8C4-95F6-3B3D-0995-2068CEA75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546" y="2767821"/>
            <a:ext cx="2994255" cy="2214861"/>
          </a:xfrm>
          <a:prstGeom prst="rect">
            <a:avLst/>
          </a:prstGeom>
          <a:ln w="12700">
            <a:solidFill>
              <a:srgbClr val="FFFF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1C8AFA8-2EB4-1957-2C91-2AB3FEF35A1B}"/>
              </a:ext>
            </a:extLst>
          </p:cNvPr>
          <p:cNvSpPr/>
          <p:nvPr/>
        </p:nvSpPr>
        <p:spPr>
          <a:xfrm>
            <a:off x="2869035" y="5372578"/>
            <a:ext cx="226503" cy="19771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044AB7-F04F-C114-3398-2E1309EC2262}"/>
              </a:ext>
            </a:extLst>
          </p:cNvPr>
          <p:cNvCxnSpPr>
            <a:cxnSpLocks/>
          </p:cNvCxnSpPr>
          <p:nvPr/>
        </p:nvCxnSpPr>
        <p:spPr>
          <a:xfrm flipV="1">
            <a:off x="2869035" y="3097155"/>
            <a:ext cx="615680" cy="2275423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4F86DD-F8A5-3E90-2670-E87D70D50360}"/>
              </a:ext>
            </a:extLst>
          </p:cNvPr>
          <p:cNvCxnSpPr>
            <a:cxnSpLocks/>
          </p:cNvCxnSpPr>
          <p:nvPr/>
        </p:nvCxnSpPr>
        <p:spPr>
          <a:xfrm flipV="1">
            <a:off x="3095538" y="5078788"/>
            <a:ext cx="2769553" cy="491502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F2ACC7C-E70F-F452-D7A5-B379D4FA075B}"/>
              </a:ext>
            </a:extLst>
          </p:cNvPr>
          <p:cNvSpPr/>
          <p:nvPr/>
        </p:nvSpPr>
        <p:spPr>
          <a:xfrm>
            <a:off x="7792316" y="5209645"/>
            <a:ext cx="226503" cy="19771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F79E57-B52B-7653-CD73-DD40D185A707}"/>
              </a:ext>
            </a:extLst>
          </p:cNvPr>
          <p:cNvCxnSpPr>
            <a:cxnSpLocks/>
          </p:cNvCxnSpPr>
          <p:nvPr/>
        </p:nvCxnSpPr>
        <p:spPr>
          <a:xfrm flipV="1">
            <a:off x="7792316" y="2767821"/>
            <a:ext cx="722230" cy="2441824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5FE527-98BD-61E6-8F8D-251E2DEB6C51}"/>
              </a:ext>
            </a:extLst>
          </p:cNvPr>
          <p:cNvCxnSpPr>
            <a:cxnSpLocks/>
          </p:cNvCxnSpPr>
          <p:nvPr/>
        </p:nvCxnSpPr>
        <p:spPr>
          <a:xfrm flipV="1">
            <a:off x="8018819" y="4982682"/>
            <a:ext cx="3489982" cy="42467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2E5E51-CF6C-FEA6-E62B-44CFE083A8FA}"/>
              </a:ext>
            </a:extLst>
          </p:cNvPr>
          <p:cNvSpPr txBox="1"/>
          <p:nvPr/>
        </p:nvSpPr>
        <p:spPr>
          <a:xfrm>
            <a:off x="9388145" y="5563148"/>
            <a:ext cx="233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*"/>
            </a:pPr>
            <a:r>
              <a:rPr lang="en-US" dirty="0">
                <a:solidFill>
                  <a:schemeClr val="bg1"/>
                </a:solidFill>
              </a:rPr>
              <a:t>Blue line is the  stable eigenvector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5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1D1D-87A2-1391-D4E6-ED867801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Initial conditions for the manifolds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5614-49C5-F1D0-9FF0-52B114D5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BE60-365E-4C7E-A6DE-A91F4B813AA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DB53-49FF-D4B2-D17F-858E1330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8045-3684-63D5-F436-E1C7D0D0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4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2E5E51-CF6C-FEA6-E62B-44CFE083A8FA}"/>
              </a:ext>
            </a:extLst>
          </p:cNvPr>
          <p:cNvSpPr txBox="1"/>
          <p:nvPr/>
        </p:nvSpPr>
        <p:spPr>
          <a:xfrm>
            <a:off x="7734649" y="5545928"/>
            <a:ext cx="399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*"/>
            </a:pPr>
            <a:r>
              <a:rPr lang="en-US" dirty="0">
                <a:solidFill>
                  <a:schemeClr val="bg1"/>
                </a:solidFill>
              </a:rPr>
              <a:t>Blue line is the stable eigenvector</a:t>
            </a:r>
          </a:p>
          <a:p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B748F80-A24C-BCC1-2508-7FCED97F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93795" cy="4023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Choice between position and full state only effects the magnitude of the step off onto the eigenvector</a:t>
            </a:r>
          </a:p>
          <a:p>
            <a:r>
              <a:rPr lang="en-US" dirty="0">
                <a:solidFill>
                  <a:schemeClr val="bg1"/>
                </a:solidFill>
              </a:rPr>
              <a:t>Added as an input to the manifold function but have to be extra careful of step off distance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Using full state to normalize and a smaller step off could lead to more numerical error build up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897DB34-665C-6583-79A3-E9A1AAF66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52" y="1898363"/>
            <a:ext cx="4693352" cy="361339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EC4CE7E-1B23-D17E-41F5-65AE5B2D218D}"/>
              </a:ext>
            </a:extLst>
          </p:cNvPr>
          <p:cNvGrpSpPr/>
          <p:nvPr/>
        </p:nvGrpSpPr>
        <p:grpSpPr>
          <a:xfrm>
            <a:off x="1634232" y="4459917"/>
            <a:ext cx="2911060" cy="1459983"/>
            <a:chOff x="1962632" y="2707667"/>
            <a:chExt cx="2343225" cy="19510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41C2D74-DAB8-FCC7-23E2-4AB9A59E0A0A}"/>
                    </a:ext>
                  </a:extLst>
                </p:cNvPr>
                <p:cNvSpPr txBox="1"/>
                <p:nvPr/>
              </p:nvSpPr>
              <p:spPr>
                <a:xfrm>
                  <a:off x="1978662" y="2707667"/>
                  <a:ext cx="19649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acc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99D883-1EC7-A2C5-3EEC-CA46A2CC7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662" y="2707667"/>
                  <a:ext cx="1964960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6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A883C6C-3074-6734-16B6-5E32843512EF}"/>
                    </a:ext>
                  </a:extLst>
                </p:cNvPr>
                <p:cNvSpPr txBox="1"/>
                <p:nvPr/>
              </p:nvSpPr>
              <p:spPr>
                <a:xfrm>
                  <a:off x="1962632" y="3188773"/>
                  <a:ext cx="1932259" cy="4884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p>
                            <m:sSup>
                              <m:sSupPr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3121FA8-2F2C-56B0-D3A5-77AE4976C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632" y="3188773"/>
                  <a:ext cx="1932259" cy="488403"/>
                </a:xfrm>
                <a:prstGeom prst="rect">
                  <a:avLst/>
                </a:prstGeom>
                <a:blipFill>
                  <a:blip r:embed="rId5"/>
                  <a:stretch>
                    <a:fillRect b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EA6181-D82C-905C-CB7A-8507422812AE}"/>
                    </a:ext>
                  </a:extLst>
                </p:cNvPr>
                <p:cNvSpPr txBox="1"/>
                <p:nvPr/>
              </p:nvSpPr>
              <p:spPr>
                <a:xfrm>
                  <a:off x="2306379" y="3991270"/>
                  <a:ext cx="1999478" cy="667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acc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𝑃𝑂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acc>
                          <m:accPr>
                            <m:chr m:val="̅"/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EA6181-D82C-905C-CB7A-850742281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379" y="3991270"/>
                  <a:ext cx="1999478" cy="667400"/>
                </a:xfrm>
                <a:prstGeom prst="rect">
                  <a:avLst/>
                </a:prstGeom>
                <a:blipFill>
                  <a:blip r:embed="rId6"/>
                  <a:stretch>
                    <a:fillRect l="-490" r="-10784" b="-109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239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1D1D-87A2-1391-D4E6-ED867801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Homoclinic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4577-6FE5-809F-C56E-22F23BE41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3"/>
            <a:ext cx="7003061" cy="44883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Exist where stable and unstable manifolds of an orbit meet tangentially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Depart the orbit asymptotically on an unstable manifold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Travel along it and eventually transition onto the stable manifold at a tangential crossing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Asymptotically re-approach the periodic orbit</a:t>
            </a:r>
          </a:p>
          <a:p>
            <a:r>
              <a:rPr lang="en-US" dirty="0">
                <a:solidFill>
                  <a:schemeClr val="bg1"/>
                </a:solidFill>
              </a:rPr>
              <a:t>Can be identified using Maps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Select a hyperplane and plot the states of the manifold at the crossing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 for places where the stable and unstable manifolds cross</a:t>
            </a:r>
          </a:p>
          <a:p>
            <a:r>
              <a:rPr lang="en-US" dirty="0">
                <a:solidFill>
                  <a:schemeClr val="bg1"/>
                </a:solidFill>
              </a:rPr>
              <a:t>Shown is a map for the first x-axis crossing on the Lunar side for manifolds propagated from an L1 </a:t>
            </a:r>
            <a:r>
              <a:rPr lang="en-US" dirty="0" err="1">
                <a:solidFill>
                  <a:schemeClr val="bg1"/>
                </a:solidFill>
              </a:rPr>
              <a:t>Lypaunov</a:t>
            </a:r>
            <a:r>
              <a:rPr lang="en-US" dirty="0">
                <a:solidFill>
                  <a:schemeClr val="bg1"/>
                </a:solidFill>
              </a:rPr>
              <a:t> orbit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Two potential transfer locations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5614-49C5-F1D0-9FF0-52B114D5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CE88-0726-466E-B875-014A1A618771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DB53-49FF-D4B2-D17F-858E1330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8045-3684-63D5-F436-E1C7D0D0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7BC982-9C2A-B5D2-E818-9C5B1C92A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40" y="403994"/>
            <a:ext cx="4015742" cy="2775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4920EA-AC91-24FF-19ED-B64A9AAE4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048" y="3241964"/>
            <a:ext cx="3924326" cy="29318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314D5B50-7874-B56F-3056-09A603A6C77E}"/>
              </a:ext>
            </a:extLst>
          </p:cNvPr>
          <p:cNvSpPr/>
          <p:nvPr/>
        </p:nvSpPr>
        <p:spPr>
          <a:xfrm>
            <a:off x="8749717" y="4513277"/>
            <a:ext cx="234892" cy="23489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A6838-1F74-4BC6-991C-2F88E38131E5}"/>
              </a:ext>
            </a:extLst>
          </p:cNvPr>
          <p:cNvSpPr/>
          <p:nvPr/>
        </p:nvSpPr>
        <p:spPr>
          <a:xfrm>
            <a:off x="10781251" y="4513277"/>
            <a:ext cx="234892" cy="23489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73C2-5D2E-3A44-1EBA-53D6691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Targeting: Tau-Alpha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2F2518-C30B-389B-857A-638F275BB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9770393" cy="4023360"/>
              </a:xfrm>
            </p:spPr>
            <p:txBody>
              <a:bodyPr/>
              <a:lstStyle/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bg1"/>
                    </a:solidFill>
                  </a:rPr>
                  <a:t>Want: continuity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perpendicular </a:t>
                </a:r>
              </a:p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bg1"/>
                    </a:solidFill>
                  </a:rPr>
                  <a:t>crossing at y=0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Controls: time traveled along PO,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time traveled along manifold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2F2518-C30B-389B-857A-638F275BB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9770393" cy="4023360"/>
              </a:xfrm>
              <a:blipFill>
                <a:blip r:embed="rId2"/>
                <a:stretch>
                  <a:fillRect l="-62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EF1A-E8B0-C5C4-76AC-4DD5D90C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7C0D-E947-4DD3-B07F-F7D54AEAD7F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AC0F-67EE-5441-D8AC-C6380CA4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C3D2-5E8B-ABA5-8B2D-5ED53645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290939-C20E-1509-A146-D3CFE9B92BE2}"/>
              </a:ext>
            </a:extLst>
          </p:cNvPr>
          <p:cNvSpPr/>
          <p:nvPr/>
        </p:nvSpPr>
        <p:spPr>
          <a:xfrm>
            <a:off x="7894040" y="1073791"/>
            <a:ext cx="614949" cy="16358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74F094-82A3-AE79-C158-49D6DB7A2CE2}"/>
              </a:ext>
            </a:extLst>
          </p:cNvPr>
          <p:cNvSpPr/>
          <p:nvPr/>
        </p:nvSpPr>
        <p:spPr>
          <a:xfrm>
            <a:off x="10234569" y="1737360"/>
            <a:ext cx="198481" cy="2004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B7CE6FE-C394-9325-E6A7-08B3FC5C0E1C}"/>
              </a:ext>
            </a:extLst>
          </p:cNvPr>
          <p:cNvSpPr/>
          <p:nvPr/>
        </p:nvSpPr>
        <p:spPr>
          <a:xfrm>
            <a:off x="7754956" y="876934"/>
            <a:ext cx="3112718" cy="1789002"/>
          </a:xfrm>
          <a:custGeom>
            <a:avLst/>
            <a:gdLst>
              <a:gd name="connsiteX0" fmla="*/ 0 w 2958115"/>
              <a:gd name="connsiteY0" fmla="*/ 1135156 h 2022458"/>
              <a:gd name="connsiteX1" fmla="*/ 142875 w 2958115"/>
              <a:gd name="connsiteY1" fmla="*/ 144556 h 2022458"/>
              <a:gd name="connsiteX2" fmla="*/ 558800 w 2958115"/>
              <a:gd name="connsiteY2" fmla="*/ 112806 h 2022458"/>
              <a:gd name="connsiteX3" fmla="*/ 1155700 w 2958115"/>
              <a:gd name="connsiteY3" fmla="*/ 1163731 h 2022458"/>
              <a:gd name="connsiteX4" fmla="*/ 1974850 w 2958115"/>
              <a:gd name="connsiteY4" fmla="*/ 1982881 h 2022458"/>
              <a:gd name="connsiteX5" fmla="*/ 2822575 w 2958115"/>
              <a:gd name="connsiteY5" fmla="*/ 1814606 h 2022458"/>
              <a:gd name="connsiteX6" fmla="*/ 2955925 w 2958115"/>
              <a:gd name="connsiteY6" fmla="*/ 1125631 h 2022458"/>
              <a:gd name="connsiteX7" fmla="*/ 2955925 w 2958115"/>
              <a:gd name="connsiteY7" fmla="*/ 1125631 h 2022458"/>
              <a:gd name="connsiteX8" fmla="*/ 2955925 w 2958115"/>
              <a:gd name="connsiteY8" fmla="*/ 1125631 h 202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8115" h="2022458">
                <a:moveTo>
                  <a:pt x="0" y="1135156"/>
                </a:moveTo>
                <a:cubicBezTo>
                  <a:pt x="24871" y="725052"/>
                  <a:pt x="49742" y="314948"/>
                  <a:pt x="142875" y="144556"/>
                </a:cubicBezTo>
                <a:cubicBezTo>
                  <a:pt x="236008" y="-25836"/>
                  <a:pt x="389996" y="-57056"/>
                  <a:pt x="558800" y="112806"/>
                </a:cubicBezTo>
                <a:cubicBezTo>
                  <a:pt x="727604" y="282668"/>
                  <a:pt x="919692" y="852052"/>
                  <a:pt x="1155700" y="1163731"/>
                </a:cubicBezTo>
                <a:cubicBezTo>
                  <a:pt x="1391708" y="1475410"/>
                  <a:pt x="1697038" y="1874402"/>
                  <a:pt x="1974850" y="1982881"/>
                </a:cubicBezTo>
                <a:cubicBezTo>
                  <a:pt x="2252662" y="2091360"/>
                  <a:pt x="2659063" y="1957481"/>
                  <a:pt x="2822575" y="1814606"/>
                </a:cubicBezTo>
                <a:cubicBezTo>
                  <a:pt x="2986088" y="1671731"/>
                  <a:pt x="2955925" y="1125631"/>
                  <a:pt x="2955925" y="1125631"/>
                </a:cubicBezTo>
                <a:lnTo>
                  <a:pt x="2955925" y="1125631"/>
                </a:lnTo>
                <a:lnTo>
                  <a:pt x="2955925" y="112563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7F667EB-ED17-9869-156C-D27966FD050A}"/>
              </a:ext>
            </a:extLst>
          </p:cNvPr>
          <p:cNvSpPr/>
          <p:nvPr/>
        </p:nvSpPr>
        <p:spPr>
          <a:xfrm>
            <a:off x="7894040" y="1858651"/>
            <a:ext cx="614949" cy="850993"/>
          </a:xfrm>
          <a:custGeom>
            <a:avLst/>
            <a:gdLst>
              <a:gd name="connsiteX0" fmla="*/ 621120 w 621120"/>
              <a:gd name="connsiteY0" fmla="*/ 0 h 851264"/>
              <a:gd name="connsiteX1" fmla="*/ 611595 w 621120"/>
              <a:gd name="connsiteY1" fmla="*/ 222250 h 851264"/>
              <a:gd name="connsiteX2" fmla="*/ 570320 w 621120"/>
              <a:gd name="connsiteY2" fmla="*/ 473075 h 851264"/>
              <a:gd name="connsiteX3" fmla="*/ 424270 w 621120"/>
              <a:gd name="connsiteY3" fmla="*/ 800100 h 851264"/>
              <a:gd name="connsiteX4" fmla="*/ 255995 w 621120"/>
              <a:gd name="connsiteY4" fmla="*/ 838200 h 851264"/>
              <a:gd name="connsiteX5" fmla="*/ 122645 w 621120"/>
              <a:gd name="connsiteY5" fmla="*/ 676275 h 851264"/>
              <a:gd name="connsiteX6" fmla="*/ 46445 w 621120"/>
              <a:gd name="connsiteY6" fmla="*/ 457200 h 851264"/>
              <a:gd name="connsiteX7" fmla="*/ 5170 w 621120"/>
              <a:gd name="connsiteY7" fmla="*/ 139700 h 851264"/>
              <a:gd name="connsiteX8" fmla="*/ 1995 w 621120"/>
              <a:gd name="connsiteY8" fmla="*/ 117475 h 8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120" h="851264">
                <a:moveTo>
                  <a:pt x="621120" y="0"/>
                </a:moveTo>
                <a:cubicBezTo>
                  <a:pt x="620591" y="71702"/>
                  <a:pt x="620062" y="143404"/>
                  <a:pt x="611595" y="222250"/>
                </a:cubicBezTo>
                <a:cubicBezTo>
                  <a:pt x="603128" y="301096"/>
                  <a:pt x="601541" y="376767"/>
                  <a:pt x="570320" y="473075"/>
                </a:cubicBezTo>
                <a:cubicBezTo>
                  <a:pt x="539099" y="569383"/>
                  <a:pt x="476657" y="739246"/>
                  <a:pt x="424270" y="800100"/>
                </a:cubicBezTo>
                <a:cubicBezTo>
                  <a:pt x="371883" y="860954"/>
                  <a:pt x="306266" y="858837"/>
                  <a:pt x="255995" y="838200"/>
                </a:cubicBezTo>
                <a:cubicBezTo>
                  <a:pt x="205724" y="817563"/>
                  <a:pt x="157570" y="739775"/>
                  <a:pt x="122645" y="676275"/>
                </a:cubicBezTo>
                <a:cubicBezTo>
                  <a:pt x="87720" y="612775"/>
                  <a:pt x="66024" y="546629"/>
                  <a:pt x="46445" y="457200"/>
                </a:cubicBezTo>
                <a:cubicBezTo>
                  <a:pt x="26866" y="367771"/>
                  <a:pt x="12578" y="196321"/>
                  <a:pt x="5170" y="139700"/>
                </a:cubicBezTo>
                <a:cubicBezTo>
                  <a:pt x="-2238" y="83079"/>
                  <a:pt x="-122" y="100277"/>
                  <a:pt x="1995" y="11747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89015D-42E8-C9F2-B315-2EBF825AAB01}"/>
              </a:ext>
            </a:extLst>
          </p:cNvPr>
          <p:cNvCxnSpPr>
            <a:cxnSpLocks/>
          </p:cNvCxnSpPr>
          <p:nvPr/>
        </p:nvCxnSpPr>
        <p:spPr>
          <a:xfrm flipH="1" flipV="1">
            <a:off x="7885705" y="1937857"/>
            <a:ext cx="16669" cy="59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E6AE19-3EFD-895F-8725-C5353B42BFBE}"/>
              </a:ext>
            </a:extLst>
          </p:cNvPr>
          <p:cNvSpPr/>
          <p:nvPr/>
        </p:nvSpPr>
        <p:spPr>
          <a:xfrm>
            <a:off x="10844814" y="18357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411076E-167E-58B5-5A87-57C82B67100B}"/>
              </a:ext>
            </a:extLst>
          </p:cNvPr>
          <p:cNvSpPr/>
          <p:nvPr/>
        </p:nvSpPr>
        <p:spPr>
          <a:xfrm>
            <a:off x="7732097" y="184599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6E1D68-77B1-0107-3FDC-6E829CDFC0BF}"/>
              </a:ext>
            </a:extLst>
          </p:cNvPr>
          <p:cNvSpPr/>
          <p:nvPr/>
        </p:nvSpPr>
        <p:spPr>
          <a:xfrm>
            <a:off x="7726118" y="19973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AC9F290-4568-4877-0F08-66F9ABC0A656}"/>
              </a:ext>
            </a:extLst>
          </p:cNvPr>
          <p:cNvSpPr/>
          <p:nvPr/>
        </p:nvSpPr>
        <p:spPr>
          <a:xfrm>
            <a:off x="8482197" y="18357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CEB5E5-63B8-E759-182F-FA46E55D2AF1}"/>
              </a:ext>
            </a:extLst>
          </p:cNvPr>
          <p:cNvCxnSpPr>
            <a:cxnSpLocks/>
          </p:cNvCxnSpPr>
          <p:nvPr/>
        </p:nvCxnSpPr>
        <p:spPr>
          <a:xfrm flipV="1">
            <a:off x="10867673" y="1896899"/>
            <a:ext cx="0" cy="12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EEBF08-37B9-7343-0E2C-A0CA68F2EDD5}"/>
              </a:ext>
            </a:extLst>
          </p:cNvPr>
          <p:cNvCxnSpPr>
            <a:cxnSpLocks/>
          </p:cNvCxnSpPr>
          <p:nvPr/>
        </p:nvCxnSpPr>
        <p:spPr>
          <a:xfrm flipH="1">
            <a:off x="7780551" y="1912856"/>
            <a:ext cx="104775" cy="928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4633245-408E-3E2C-E205-444009E23FEC}"/>
              </a:ext>
            </a:extLst>
          </p:cNvPr>
          <p:cNvSpPr/>
          <p:nvPr/>
        </p:nvSpPr>
        <p:spPr>
          <a:xfrm>
            <a:off x="7862845" y="18917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003008-9AAB-3892-1E60-2203372A3DCB}"/>
                  </a:ext>
                </a:extLst>
              </p:cNvPr>
              <p:cNvSpPr txBox="1"/>
              <p:nvPr/>
            </p:nvSpPr>
            <p:spPr>
              <a:xfrm>
                <a:off x="7482276" y="1598860"/>
                <a:ext cx="2339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003008-9AAB-3892-1E60-2203372A3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76" y="1598860"/>
                <a:ext cx="233974" cy="276999"/>
              </a:xfrm>
              <a:prstGeom prst="rect">
                <a:avLst/>
              </a:prstGeom>
              <a:blipFill>
                <a:blip r:embed="rId3"/>
                <a:stretch>
                  <a:fillRect l="-15385" r="-6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66F812-D2B5-D776-6CDD-92F95B7113A3}"/>
                  </a:ext>
                </a:extLst>
              </p:cNvPr>
              <p:cNvSpPr txBox="1"/>
              <p:nvPr/>
            </p:nvSpPr>
            <p:spPr>
              <a:xfrm>
                <a:off x="7458416" y="1942193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66F812-D2B5-D776-6CDD-92F95B711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416" y="1942193"/>
                <a:ext cx="243849" cy="276999"/>
              </a:xfrm>
              <a:prstGeom prst="rect">
                <a:avLst/>
              </a:prstGeom>
              <a:blipFill>
                <a:blip r:embed="rId4"/>
                <a:stretch>
                  <a:fillRect l="-15000" r="-67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48F758-0121-D4E2-613A-ED634EA85FE7}"/>
                  </a:ext>
                </a:extLst>
              </p:cNvPr>
              <p:cNvSpPr txBox="1"/>
              <p:nvPr/>
            </p:nvSpPr>
            <p:spPr>
              <a:xfrm>
                <a:off x="7916521" y="1621720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48F758-0121-D4E2-613A-ED634EA8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521" y="1621720"/>
                <a:ext cx="243849" cy="276999"/>
              </a:xfrm>
              <a:prstGeom prst="rect">
                <a:avLst/>
              </a:prstGeom>
              <a:blipFill>
                <a:blip r:embed="rId5"/>
                <a:stretch>
                  <a:fillRect l="-15000" r="-65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A84BB7-767C-6B2F-8324-F0887CE8D966}"/>
                  </a:ext>
                </a:extLst>
              </p:cNvPr>
              <p:cNvSpPr txBox="1"/>
              <p:nvPr/>
            </p:nvSpPr>
            <p:spPr>
              <a:xfrm>
                <a:off x="8615770" y="1784715"/>
                <a:ext cx="2385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A84BB7-767C-6B2F-8324-F0887CE8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770" y="1784715"/>
                <a:ext cx="238527" cy="276999"/>
              </a:xfrm>
              <a:prstGeom prst="rect">
                <a:avLst/>
              </a:prstGeom>
              <a:blipFill>
                <a:blip r:embed="rId6"/>
                <a:stretch>
                  <a:fillRect l="-15385" r="-6923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DECB39-D3BC-B433-47B0-603132219617}"/>
                  </a:ext>
                </a:extLst>
              </p:cNvPr>
              <p:cNvSpPr txBox="1"/>
              <p:nvPr/>
            </p:nvSpPr>
            <p:spPr>
              <a:xfrm>
                <a:off x="10920474" y="1588780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DECB39-D3BC-B433-47B0-603132219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474" y="1588780"/>
                <a:ext cx="243849" cy="276999"/>
              </a:xfrm>
              <a:prstGeom prst="rect">
                <a:avLst/>
              </a:prstGeom>
              <a:blipFill>
                <a:blip r:embed="rId7"/>
                <a:stretch>
                  <a:fillRect l="-15000" r="-675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BAE0A2-468D-DE5E-3585-6B9FF8B5C497}"/>
                  </a:ext>
                </a:extLst>
              </p:cNvPr>
              <p:cNvSpPr txBox="1"/>
              <p:nvPr/>
            </p:nvSpPr>
            <p:spPr>
              <a:xfrm>
                <a:off x="8365210" y="2509337"/>
                <a:ext cx="2836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BAE0A2-468D-DE5E-3585-6B9FF8B5C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210" y="2509337"/>
                <a:ext cx="283667" cy="276999"/>
              </a:xfrm>
              <a:prstGeom prst="rect">
                <a:avLst/>
              </a:prstGeom>
              <a:blipFill>
                <a:blip r:embed="rId8"/>
                <a:stretch>
                  <a:fillRect l="-12766" r="-2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DEB920-C400-E384-77C6-019D2C23F131}"/>
                  </a:ext>
                </a:extLst>
              </p:cNvPr>
              <p:cNvSpPr txBox="1"/>
              <p:nvPr/>
            </p:nvSpPr>
            <p:spPr>
              <a:xfrm>
                <a:off x="9169481" y="1865779"/>
                <a:ext cx="328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DEB920-C400-E384-77C6-019D2C23F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481" y="1865779"/>
                <a:ext cx="328551" cy="276999"/>
              </a:xfrm>
              <a:prstGeom prst="rect">
                <a:avLst/>
              </a:prstGeom>
              <a:blipFill>
                <a:blip r:embed="rId9"/>
                <a:stretch>
                  <a:fillRect l="-9259" r="-740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8F416B9C-9D19-15CC-1779-1EB5C4157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5552" y="2509337"/>
            <a:ext cx="2069047" cy="12323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E400700-D0EB-4C81-B9A8-F2A06FEA11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5358" y="4555552"/>
            <a:ext cx="1523480" cy="115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8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73C2-5D2E-3A44-1EBA-53D6691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Targeting: Tau-Alpha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2518-C30B-389B-857A-638F275B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70393" cy="4023360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Update matrix is the derivative of the constraints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the free variables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EF1A-E8B0-C5C4-76AC-4DD5D90C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7C0D-E947-4DD3-B07F-F7D54AEAD7F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AC0F-67EE-5441-D8AC-C6380CA4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C3D2-5E8B-ABA5-8B2D-5ED53645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290939-C20E-1509-A146-D3CFE9B92BE2}"/>
              </a:ext>
            </a:extLst>
          </p:cNvPr>
          <p:cNvSpPr/>
          <p:nvPr/>
        </p:nvSpPr>
        <p:spPr>
          <a:xfrm>
            <a:off x="7894040" y="1073791"/>
            <a:ext cx="614949" cy="16358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74F094-82A3-AE79-C158-49D6DB7A2CE2}"/>
              </a:ext>
            </a:extLst>
          </p:cNvPr>
          <p:cNvSpPr/>
          <p:nvPr/>
        </p:nvSpPr>
        <p:spPr>
          <a:xfrm>
            <a:off x="10234569" y="1737360"/>
            <a:ext cx="198481" cy="2004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B7CE6FE-C394-9325-E6A7-08B3FC5C0E1C}"/>
              </a:ext>
            </a:extLst>
          </p:cNvPr>
          <p:cNvSpPr/>
          <p:nvPr/>
        </p:nvSpPr>
        <p:spPr>
          <a:xfrm>
            <a:off x="7754956" y="876934"/>
            <a:ext cx="3112718" cy="1789002"/>
          </a:xfrm>
          <a:custGeom>
            <a:avLst/>
            <a:gdLst>
              <a:gd name="connsiteX0" fmla="*/ 0 w 2958115"/>
              <a:gd name="connsiteY0" fmla="*/ 1135156 h 2022458"/>
              <a:gd name="connsiteX1" fmla="*/ 142875 w 2958115"/>
              <a:gd name="connsiteY1" fmla="*/ 144556 h 2022458"/>
              <a:gd name="connsiteX2" fmla="*/ 558800 w 2958115"/>
              <a:gd name="connsiteY2" fmla="*/ 112806 h 2022458"/>
              <a:gd name="connsiteX3" fmla="*/ 1155700 w 2958115"/>
              <a:gd name="connsiteY3" fmla="*/ 1163731 h 2022458"/>
              <a:gd name="connsiteX4" fmla="*/ 1974850 w 2958115"/>
              <a:gd name="connsiteY4" fmla="*/ 1982881 h 2022458"/>
              <a:gd name="connsiteX5" fmla="*/ 2822575 w 2958115"/>
              <a:gd name="connsiteY5" fmla="*/ 1814606 h 2022458"/>
              <a:gd name="connsiteX6" fmla="*/ 2955925 w 2958115"/>
              <a:gd name="connsiteY6" fmla="*/ 1125631 h 2022458"/>
              <a:gd name="connsiteX7" fmla="*/ 2955925 w 2958115"/>
              <a:gd name="connsiteY7" fmla="*/ 1125631 h 2022458"/>
              <a:gd name="connsiteX8" fmla="*/ 2955925 w 2958115"/>
              <a:gd name="connsiteY8" fmla="*/ 1125631 h 202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8115" h="2022458">
                <a:moveTo>
                  <a:pt x="0" y="1135156"/>
                </a:moveTo>
                <a:cubicBezTo>
                  <a:pt x="24871" y="725052"/>
                  <a:pt x="49742" y="314948"/>
                  <a:pt x="142875" y="144556"/>
                </a:cubicBezTo>
                <a:cubicBezTo>
                  <a:pt x="236008" y="-25836"/>
                  <a:pt x="389996" y="-57056"/>
                  <a:pt x="558800" y="112806"/>
                </a:cubicBezTo>
                <a:cubicBezTo>
                  <a:pt x="727604" y="282668"/>
                  <a:pt x="919692" y="852052"/>
                  <a:pt x="1155700" y="1163731"/>
                </a:cubicBezTo>
                <a:cubicBezTo>
                  <a:pt x="1391708" y="1475410"/>
                  <a:pt x="1697038" y="1874402"/>
                  <a:pt x="1974850" y="1982881"/>
                </a:cubicBezTo>
                <a:cubicBezTo>
                  <a:pt x="2252662" y="2091360"/>
                  <a:pt x="2659063" y="1957481"/>
                  <a:pt x="2822575" y="1814606"/>
                </a:cubicBezTo>
                <a:cubicBezTo>
                  <a:pt x="2986088" y="1671731"/>
                  <a:pt x="2955925" y="1125631"/>
                  <a:pt x="2955925" y="1125631"/>
                </a:cubicBezTo>
                <a:lnTo>
                  <a:pt x="2955925" y="1125631"/>
                </a:lnTo>
                <a:lnTo>
                  <a:pt x="2955925" y="112563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7F667EB-ED17-9869-156C-D27966FD050A}"/>
              </a:ext>
            </a:extLst>
          </p:cNvPr>
          <p:cNvSpPr/>
          <p:nvPr/>
        </p:nvSpPr>
        <p:spPr>
          <a:xfrm>
            <a:off x="7894040" y="1858651"/>
            <a:ext cx="614949" cy="850993"/>
          </a:xfrm>
          <a:custGeom>
            <a:avLst/>
            <a:gdLst>
              <a:gd name="connsiteX0" fmla="*/ 621120 w 621120"/>
              <a:gd name="connsiteY0" fmla="*/ 0 h 851264"/>
              <a:gd name="connsiteX1" fmla="*/ 611595 w 621120"/>
              <a:gd name="connsiteY1" fmla="*/ 222250 h 851264"/>
              <a:gd name="connsiteX2" fmla="*/ 570320 w 621120"/>
              <a:gd name="connsiteY2" fmla="*/ 473075 h 851264"/>
              <a:gd name="connsiteX3" fmla="*/ 424270 w 621120"/>
              <a:gd name="connsiteY3" fmla="*/ 800100 h 851264"/>
              <a:gd name="connsiteX4" fmla="*/ 255995 w 621120"/>
              <a:gd name="connsiteY4" fmla="*/ 838200 h 851264"/>
              <a:gd name="connsiteX5" fmla="*/ 122645 w 621120"/>
              <a:gd name="connsiteY5" fmla="*/ 676275 h 851264"/>
              <a:gd name="connsiteX6" fmla="*/ 46445 w 621120"/>
              <a:gd name="connsiteY6" fmla="*/ 457200 h 851264"/>
              <a:gd name="connsiteX7" fmla="*/ 5170 w 621120"/>
              <a:gd name="connsiteY7" fmla="*/ 139700 h 851264"/>
              <a:gd name="connsiteX8" fmla="*/ 1995 w 621120"/>
              <a:gd name="connsiteY8" fmla="*/ 117475 h 8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120" h="851264">
                <a:moveTo>
                  <a:pt x="621120" y="0"/>
                </a:moveTo>
                <a:cubicBezTo>
                  <a:pt x="620591" y="71702"/>
                  <a:pt x="620062" y="143404"/>
                  <a:pt x="611595" y="222250"/>
                </a:cubicBezTo>
                <a:cubicBezTo>
                  <a:pt x="603128" y="301096"/>
                  <a:pt x="601541" y="376767"/>
                  <a:pt x="570320" y="473075"/>
                </a:cubicBezTo>
                <a:cubicBezTo>
                  <a:pt x="539099" y="569383"/>
                  <a:pt x="476657" y="739246"/>
                  <a:pt x="424270" y="800100"/>
                </a:cubicBezTo>
                <a:cubicBezTo>
                  <a:pt x="371883" y="860954"/>
                  <a:pt x="306266" y="858837"/>
                  <a:pt x="255995" y="838200"/>
                </a:cubicBezTo>
                <a:cubicBezTo>
                  <a:pt x="205724" y="817563"/>
                  <a:pt x="157570" y="739775"/>
                  <a:pt x="122645" y="676275"/>
                </a:cubicBezTo>
                <a:cubicBezTo>
                  <a:pt x="87720" y="612775"/>
                  <a:pt x="66024" y="546629"/>
                  <a:pt x="46445" y="457200"/>
                </a:cubicBezTo>
                <a:cubicBezTo>
                  <a:pt x="26866" y="367771"/>
                  <a:pt x="12578" y="196321"/>
                  <a:pt x="5170" y="139700"/>
                </a:cubicBezTo>
                <a:cubicBezTo>
                  <a:pt x="-2238" y="83079"/>
                  <a:pt x="-122" y="100277"/>
                  <a:pt x="1995" y="11747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89015D-42E8-C9F2-B315-2EBF825AAB01}"/>
              </a:ext>
            </a:extLst>
          </p:cNvPr>
          <p:cNvCxnSpPr>
            <a:cxnSpLocks/>
          </p:cNvCxnSpPr>
          <p:nvPr/>
        </p:nvCxnSpPr>
        <p:spPr>
          <a:xfrm flipH="1" flipV="1">
            <a:off x="7885705" y="1937857"/>
            <a:ext cx="16669" cy="59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E6AE19-3EFD-895F-8725-C5353B42BFBE}"/>
              </a:ext>
            </a:extLst>
          </p:cNvPr>
          <p:cNvSpPr/>
          <p:nvPr/>
        </p:nvSpPr>
        <p:spPr>
          <a:xfrm>
            <a:off x="10844814" y="18357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411076E-167E-58B5-5A87-57C82B67100B}"/>
              </a:ext>
            </a:extLst>
          </p:cNvPr>
          <p:cNvSpPr/>
          <p:nvPr/>
        </p:nvSpPr>
        <p:spPr>
          <a:xfrm>
            <a:off x="7732097" y="184599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6E1D68-77B1-0107-3FDC-6E829CDFC0BF}"/>
              </a:ext>
            </a:extLst>
          </p:cNvPr>
          <p:cNvSpPr/>
          <p:nvPr/>
        </p:nvSpPr>
        <p:spPr>
          <a:xfrm>
            <a:off x="7726118" y="19973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AC9F290-4568-4877-0F08-66F9ABC0A656}"/>
              </a:ext>
            </a:extLst>
          </p:cNvPr>
          <p:cNvSpPr/>
          <p:nvPr/>
        </p:nvSpPr>
        <p:spPr>
          <a:xfrm>
            <a:off x="8482197" y="18357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CEB5E5-63B8-E759-182F-FA46E55D2AF1}"/>
              </a:ext>
            </a:extLst>
          </p:cNvPr>
          <p:cNvCxnSpPr>
            <a:cxnSpLocks/>
          </p:cNvCxnSpPr>
          <p:nvPr/>
        </p:nvCxnSpPr>
        <p:spPr>
          <a:xfrm flipV="1">
            <a:off x="10867673" y="1896899"/>
            <a:ext cx="0" cy="12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EEBF08-37B9-7343-0E2C-A0CA68F2EDD5}"/>
              </a:ext>
            </a:extLst>
          </p:cNvPr>
          <p:cNvCxnSpPr>
            <a:cxnSpLocks/>
          </p:cNvCxnSpPr>
          <p:nvPr/>
        </p:nvCxnSpPr>
        <p:spPr>
          <a:xfrm flipH="1">
            <a:off x="7780551" y="1912856"/>
            <a:ext cx="104775" cy="928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4633245-408E-3E2C-E205-444009E23FEC}"/>
              </a:ext>
            </a:extLst>
          </p:cNvPr>
          <p:cNvSpPr/>
          <p:nvPr/>
        </p:nvSpPr>
        <p:spPr>
          <a:xfrm>
            <a:off x="7862845" y="18917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003008-9AAB-3892-1E60-2203372A3DCB}"/>
                  </a:ext>
                </a:extLst>
              </p:cNvPr>
              <p:cNvSpPr txBox="1"/>
              <p:nvPr/>
            </p:nvSpPr>
            <p:spPr>
              <a:xfrm>
                <a:off x="7482276" y="1598860"/>
                <a:ext cx="2339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003008-9AAB-3892-1E60-2203372A3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76" y="1598860"/>
                <a:ext cx="233974" cy="276999"/>
              </a:xfrm>
              <a:prstGeom prst="rect">
                <a:avLst/>
              </a:prstGeom>
              <a:blipFill>
                <a:blip r:embed="rId2"/>
                <a:stretch>
                  <a:fillRect l="-15385" r="-6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66F812-D2B5-D776-6CDD-92F95B7113A3}"/>
                  </a:ext>
                </a:extLst>
              </p:cNvPr>
              <p:cNvSpPr txBox="1"/>
              <p:nvPr/>
            </p:nvSpPr>
            <p:spPr>
              <a:xfrm>
                <a:off x="7458416" y="1942193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66F812-D2B5-D776-6CDD-92F95B711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416" y="1942193"/>
                <a:ext cx="243849" cy="276999"/>
              </a:xfrm>
              <a:prstGeom prst="rect">
                <a:avLst/>
              </a:prstGeom>
              <a:blipFill>
                <a:blip r:embed="rId3"/>
                <a:stretch>
                  <a:fillRect l="-15000" r="-67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48F758-0121-D4E2-613A-ED634EA85FE7}"/>
                  </a:ext>
                </a:extLst>
              </p:cNvPr>
              <p:cNvSpPr txBox="1"/>
              <p:nvPr/>
            </p:nvSpPr>
            <p:spPr>
              <a:xfrm>
                <a:off x="7916521" y="1621720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48F758-0121-D4E2-613A-ED634EA8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521" y="1621720"/>
                <a:ext cx="243849" cy="276999"/>
              </a:xfrm>
              <a:prstGeom prst="rect">
                <a:avLst/>
              </a:prstGeom>
              <a:blipFill>
                <a:blip r:embed="rId4"/>
                <a:stretch>
                  <a:fillRect l="-15000" r="-65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A84BB7-767C-6B2F-8324-F0887CE8D966}"/>
                  </a:ext>
                </a:extLst>
              </p:cNvPr>
              <p:cNvSpPr txBox="1"/>
              <p:nvPr/>
            </p:nvSpPr>
            <p:spPr>
              <a:xfrm>
                <a:off x="8615770" y="1784715"/>
                <a:ext cx="2385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A84BB7-767C-6B2F-8324-F0887CE8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770" y="1784715"/>
                <a:ext cx="238527" cy="276999"/>
              </a:xfrm>
              <a:prstGeom prst="rect">
                <a:avLst/>
              </a:prstGeom>
              <a:blipFill>
                <a:blip r:embed="rId5"/>
                <a:stretch>
                  <a:fillRect l="-15385" r="-6923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DECB39-D3BC-B433-47B0-603132219617}"/>
                  </a:ext>
                </a:extLst>
              </p:cNvPr>
              <p:cNvSpPr txBox="1"/>
              <p:nvPr/>
            </p:nvSpPr>
            <p:spPr>
              <a:xfrm>
                <a:off x="10920474" y="1588780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DECB39-D3BC-B433-47B0-603132219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474" y="1588780"/>
                <a:ext cx="243849" cy="276999"/>
              </a:xfrm>
              <a:prstGeom prst="rect">
                <a:avLst/>
              </a:prstGeom>
              <a:blipFill>
                <a:blip r:embed="rId6"/>
                <a:stretch>
                  <a:fillRect l="-15000" r="-675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BAE0A2-468D-DE5E-3585-6B9FF8B5C497}"/>
                  </a:ext>
                </a:extLst>
              </p:cNvPr>
              <p:cNvSpPr txBox="1"/>
              <p:nvPr/>
            </p:nvSpPr>
            <p:spPr>
              <a:xfrm>
                <a:off x="8365210" y="2509337"/>
                <a:ext cx="2836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BAE0A2-468D-DE5E-3585-6B9FF8B5C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210" y="2509337"/>
                <a:ext cx="283667" cy="276999"/>
              </a:xfrm>
              <a:prstGeom prst="rect">
                <a:avLst/>
              </a:prstGeom>
              <a:blipFill>
                <a:blip r:embed="rId7"/>
                <a:stretch>
                  <a:fillRect l="-12766" r="-2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DEB920-C400-E384-77C6-019D2C23F131}"/>
                  </a:ext>
                </a:extLst>
              </p:cNvPr>
              <p:cNvSpPr txBox="1"/>
              <p:nvPr/>
            </p:nvSpPr>
            <p:spPr>
              <a:xfrm>
                <a:off x="9169481" y="1865779"/>
                <a:ext cx="328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DEB920-C400-E384-77C6-019D2C23F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481" y="1865779"/>
                <a:ext cx="328551" cy="276999"/>
              </a:xfrm>
              <a:prstGeom prst="rect">
                <a:avLst/>
              </a:prstGeom>
              <a:blipFill>
                <a:blip r:embed="rId8"/>
                <a:stretch>
                  <a:fillRect l="-9259" r="-740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7F455D0-43F5-456B-50B6-4C4CE202A0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5666" y="2939108"/>
            <a:ext cx="5044281" cy="252953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8E53771-B963-EF61-2AA9-253A629BE86E}"/>
              </a:ext>
            </a:extLst>
          </p:cNvPr>
          <p:cNvSpPr/>
          <p:nvPr/>
        </p:nvSpPr>
        <p:spPr>
          <a:xfrm>
            <a:off x="2910424" y="3004123"/>
            <a:ext cx="1065402" cy="854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80F4F3-BF2F-19A7-C024-286CC3AF8219}"/>
              </a:ext>
            </a:extLst>
          </p:cNvPr>
          <p:cNvCxnSpPr>
            <a:cxnSpLocks/>
          </p:cNvCxnSpPr>
          <p:nvPr/>
        </p:nvCxnSpPr>
        <p:spPr>
          <a:xfrm flipV="1">
            <a:off x="2986340" y="2939108"/>
            <a:ext cx="802481" cy="864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ED6D33-25E8-C0CB-506F-983FDFE36C83}"/>
                  </a:ext>
                </a:extLst>
              </p:cNvPr>
              <p:cNvSpPr txBox="1"/>
              <p:nvPr/>
            </p:nvSpPr>
            <p:spPr>
              <a:xfrm>
                <a:off x="2835504" y="2647362"/>
                <a:ext cx="14680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(but actually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ED6D33-25E8-C0CB-506F-983FDFE3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504" y="2647362"/>
                <a:ext cx="1468094" cy="246221"/>
              </a:xfrm>
              <a:prstGeom prst="rect">
                <a:avLst/>
              </a:prstGeom>
              <a:blipFill>
                <a:blip r:embed="rId10"/>
                <a:stretch>
                  <a:fillRect l="-4564" t="-24390" r="-7469" b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0043FC8E-0C20-26C1-85BB-8FD08A9138AE}"/>
              </a:ext>
            </a:extLst>
          </p:cNvPr>
          <p:cNvSpPr/>
          <p:nvPr/>
        </p:nvSpPr>
        <p:spPr>
          <a:xfrm>
            <a:off x="4448350" y="3868480"/>
            <a:ext cx="578203" cy="782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6C87EC-5526-D3DF-55B7-167B359EB2F3}"/>
              </a:ext>
            </a:extLst>
          </p:cNvPr>
          <p:cNvCxnSpPr>
            <a:cxnSpLocks/>
          </p:cNvCxnSpPr>
          <p:nvPr/>
        </p:nvCxnSpPr>
        <p:spPr>
          <a:xfrm flipV="1">
            <a:off x="4448350" y="3793756"/>
            <a:ext cx="731455" cy="761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2C293E-F822-6995-B6AD-77A370988CDD}"/>
                  </a:ext>
                </a:extLst>
              </p:cNvPr>
              <p:cNvSpPr txBox="1"/>
              <p:nvPr/>
            </p:nvSpPr>
            <p:spPr>
              <a:xfrm>
                <a:off x="5175571" y="3615876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2C293E-F822-6995-B6AD-77A370988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571" y="3615876"/>
                <a:ext cx="160300" cy="246221"/>
              </a:xfrm>
              <a:prstGeom prst="rect">
                <a:avLst/>
              </a:prstGeom>
              <a:blipFill>
                <a:blip r:embed="rId11"/>
                <a:stretch>
                  <a:fillRect l="-26923" r="-3076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08156E-2485-2242-D9A4-606AB923BD48}"/>
                  </a:ext>
                </a:extLst>
              </p:cNvPr>
              <p:cNvSpPr txBox="1"/>
              <p:nvPr/>
            </p:nvSpPr>
            <p:spPr>
              <a:xfrm>
                <a:off x="5141380" y="4432121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08156E-2485-2242-D9A4-606AB923B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380" y="4432121"/>
                <a:ext cx="160300" cy="246221"/>
              </a:xfrm>
              <a:prstGeom prst="rect">
                <a:avLst/>
              </a:prstGeom>
              <a:blipFill>
                <a:blip r:embed="rId12"/>
                <a:stretch>
                  <a:fillRect l="-25926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5F1AA642-853B-0031-9162-E79BE8883C81}"/>
              </a:ext>
            </a:extLst>
          </p:cNvPr>
          <p:cNvSpPr/>
          <p:nvPr/>
        </p:nvSpPr>
        <p:spPr>
          <a:xfrm>
            <a:off x="4448350" y="4711819"/>
            <a:ext cx="578203" cy="782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D29781-954D-B6DC-B5C5-5D94DAC3BA94}"/>
              </a:ext>
            </a:extLst>
          </p:cNvPr>
          <p:cNvCxnSpPr>
            <a:cxnSpLocks/>
          </p:cNvCxnSpPr>
          <p:nvPr/>
        </p:nvCxnSpPr>
        <p:spPr>
          <a:xfrm flipV="1">
            <a:off x="4448350" y="4637095"/>
            <a:ext cx="731455" cy="761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67A7759-2E79-F97D-E05E-E847503A9C0A}"/>
              </a:ext>
            </a:extLst>
          </p:cNvPr>
          <p:cNvSpPr/>
          <p:nvPr/>
        </p:nvSpPr>
        <p:spPr>
          <a:xfrm>
            <a:off x="5474955" y="2983490"/>
            <a:ext cx="1065402" cy="854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2F43A5-E2DE-3AAF-0404-34D0649752E3}"/>
              </a:ext>
            </a:extLst>
          </p:cNvPr>
          <p:cNvCxnSpPr>
            <a:cxnSpLocks/>
          </p:cNvCxnSpPr>
          <p:nvPr/>
        </p:nvCxnSpPr>
        <p:spPr>
          <a:xfrm flipV="1">
            <a:off x="5551361" y="2948817"/>
            <a:ext cx="802481" cy="864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72319B1-9ED3-C7B4-E715-D0DCAB20A4E7}"/>
                  </a:ext>
                </a:extLst>
              </p:cNvPr>
              <p:cNvSpPr txBox="1"/>
              <p:nvPr/>
            </p:nvSpPr>
            <p:spPr>
              <a:xfrm>
                <a:off x="6349608" y="2770937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72319B1-9ED3-C7B4-E715-D0DCAB20A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608" y="2770937"/>
                <a:ext cx="160300" cy="246221"/>
              </a:xfrm>
              <a:prstGeom prst="rect">
                <a:avLst/>
              </a:prstGeom>
              <a:blipFill>
                <a:blip r:embed="rId13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37F260A1-20E1-9D5A-2CB9-366E624577F9}"/>
              </a:ext>
            </a:extLst>
          </p:cNvPr>
          <p:cNvSpPr/>
          <p:nvPr/>
        </p:nvSpPr>
        <p:spPr>
          <a:xfrm>
            <a:off x="3154023" y="3896022"/>
            <a:ext cx="578203" cy="78232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DE9FFF0-EC30-1E63-8C20-609E96ABDF1D}"/>
              </a:ext>
            </a:extLst>
          </p:cNvPr>
          <p:cNvSpPr/>
          <p:nvPr/>
        </p:nvSpPr>
        <p:spPr>
          <a:xfrm>
            <a:off x="3154023" y="4723867"/>
            <a:ext cx="578203" cy="78232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3841B9-875E-B84A-5C27-96DE845BF8F8}"/>
              </a:ext>
            </a:extLst>
          </p:cNvPr>
          <p:cNvSpPr txBox="1"/>
          <p:nvPr/>
        </p:nvSpPr>
        <p:spPr>
          <a:xfrm>
            <a:off x="3151949" y="5659762"/>
            <a:ext cx="537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Relate final state to changes in initial state – STM!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A12348C-4998-9D7A-7DB4-B545AB016C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60640" y="4811128"/>
            <a:ext cx="1416018" cy="368126"/>
          </a:xfrm>
          <a:prstGeom prst="bentConnector3">
            <a:avLst>
              <a:gd name="adj1" fmla="val 2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DB28F5-9DC1-8596-AA12-7F861C5F3554}"/>
              </a:ext>
            </a:extLst>
          </p:cNvPr>
          <p:cNvCxnSpPr>
            <a:cxnSpLocks/>
          </p:cNvCxnSpPr>
          <p:nvPr/>
        </p:nvCxnSpPr>
        <p:spPr>
          <a:xfrm>
            <a:off x="3784587" y="5077485"/>
            <a:ext cx="36812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05B1222-CAE8-2B9F-3FE0-AA822E83E1B8}"/>
              </a:ext>
            </a:extLst>
          </p:cNvPr>
          <p:cNvSpPr/>
          <p:nvPr/>
        </p:nvSpPr>
        <p:spPr>
          <a:xfrm>
            <a:off x="5716707" y="3863632"/>
            <a:ext cx="578203" cy="782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A4B6165-BC68-FF11-B716-AA5E82ED3C6A}"/>
              </a:ext>
            </a:extLst>
          </p:cNvPr>
          <p:cNvSpPr/>
          <p:nvPr/>
        </p:nvSpPr>
        <p:spPr>
          <a:xfrm>
            <a:off x="5716706" y="4677911"/>
            <a:ext cx="578203" cy="782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8F9898-D280-50DD-F954-D2F2DB37EE62}"/>
              </a:ext>
            </a:extLst>
          </p:cNvPr>
          <p:cNvSpPr txBox="1"/>
          <p:nvPr/>
        </p:nvSpPr>
        <p:spPr>
          <a:xfrm>
            <a:off x="6760929" y="4402813"/>
            <a:ext cx="172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Time derivatives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73092AE-C957-A579-68F5-0F730B949B1F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343996" y="4148186"/>
            <a:ext cx="1278981" cy="25462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0A56464-BDFA-465C-4D7A-A0F5A97EEF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97945" y="4417323"/>
            <a:ext cx="920394" cy="382121"/>
          </a:xfrm>
          <a:prstGeom prst="bentConnector3">
            <a:avLst>
              <a:gd name="adj1" fmla="val -709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7CA3376E-E70A-A6BB-1F11-DA831F694419}"/>
              </a:ext>
            </a:extLst>
          </p:cNvPr>
          <p:cNvSpPr/>
          <p:nvPr/>
        </p:nvSpPr>
        <p:spPr>
          <a:xfrm>
            <a:off x="3916872" y="2594476"/>
            <a:ext cx="1581150" cy="1466850"/>
          </a:xfrm>
          <a:prstGeom prst="star5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018598-3617-EB5D-A95F-C34E82C2FFBE}"/>
              </a:ext>
            </a:extLst>
          </p:cNvPr>
          <p:cNvSpPr txBox="1"/>
          <p:nvPr/>
        </p:nvSpPr>
        <p:spPr>
          <a:xfrm>
            <a:off x="6929947" y="2989031"/>
            <a:ext cx="2514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one was the fun term – derivation in back up slides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469A3E-BD32-2707-F2B2-A815C3BA34DD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262054" y="3447849"/>
            <a:ext cx="1667893" cy="284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57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73C2-5D2E-3A44-1EBA-53D6691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Targeting: Tau-Alpha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2518-C30B-389B-857A-638F275B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70393" cy="4023360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Constraints equal to the number of free variables: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Unique solution!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endParaRPr lang="en-US" sz="2000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EF1A-E8B0-C5C4-76AC-4DD5D90C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7C0D-E947-4DD3-B07F-F7D54AEAD7F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AC0F-67EE-5441-D8AC-C6380CA4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C3D2-5E8B-ABA5-8B2D-5ED53645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290939-C20E-1509-A146-D3CFE9B92BE2}"/>
              </a:ext>
            </a:extLst>
          </p:cNvPr>
          <p:cNvSpPr/>
          <p:nvPr/>
        </p:nvSpPr>
        <p:spPr>
          <a:xfrm>
            <a:off x="7894040" y="1073791"/>
            <a:ext cx="614949" cy="16358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74F094-82A3-AE79-C158-49D6DB7A2CE2}"/>
              </a:ext>
            </a:extLst>
          </p:cNvPr>
          <p:cNvSpPr/>
          <p:nvPr/>
        </p:nvSpPr>
        <p:spPr>
          <a:xfrm>
            <a:off x="10234569" y="1737360"/>
            <a:ext cx="198481" cy="2004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B7CE6FE-C394-9325-E6A7-08B3FC5C0E1C}"/>
              </a:ext>
            </a:extLst>
          </p:cNvPr>
          <p:cNvSpPr/>
          <p:nvPr/>
        </p:nvSpPr>
        <p:spPr>
          <a:xfrm>
            <a:off x="7754956" y="876934"/>
            <a:ext cx="3112718" cy="1789002"/>
          </a:xfrm>
          <a:custGeom>
            <a:avLst/>
            <a:gdLst>
              <a:gd name="connsiteX0" fmla="*/ 0 w 2958115"/>
              <a:gd name="connsiteY0" fmla="*/ 1135156 h 2022458"/>
              <a:gd name="connsiteX1" fmla="*/ 142875 w 2958115"/>
              <a:gd name="connsiteY1" fmla="*/ 144556 h 2022458"/>
              <a:gd name="connsiteX2" fmla="*/ 558800 w 2958115"/>
              <a:gd name="connsiteY2" fmla="*/ 112806 h 2022458"/>
              <a:gd name="connsiteX3" fmla="*/ 1155700 w 2958115"/>
              <a:gd name="connsiteY3" fmla="*/ 1163731 h 2022458"/>
              <a:gd name="connsiteX4" fmla="*/ 1974850 w 2958115"/>
              <a:gd name="connsiteY4" fmla="*/ 1982881 h 2022458"/>
              <a:gd name="connsiteX5" fmla="*/ 2822575 w 2958115"/>
              <a:gd name="connsiteY5" fmla="*/ 1814606 h 2022458"/>
              <a:gd name="connsiteX6" fmla="*/ 2955925 w 2958115"/>
              <a:gd name="connsiteY6" fmla="*/ 1125631 h 2022458"/>
              <a:gd name="connsiteX7" fmla="*/ 2955925 w 2958115"/>
              <a:gd name="connsiteY7" fmla="*/ 1125631 h 2022458"/>
              <a:gd name="connsiteX8" fmla="*/ 2955925 w 2958115"/>
              <a:gd name="connsiteY8" fmla="*/ 1125631 h 202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8115" h="2022458">
                <a:moveTo>
                  <a:pt x="0" y="1135156"/>
                </a:moveTo>
                <a:cubicBezTo>
                  <a:pt x="24871" y="725052"/>
                  <a:pt x="49742" y="314948"/>
                  <a:pt x="142875" y="144556"/>
                </a:cubicBezTo>
                <a:cubicBezTo>
                  <a:pt x="236008" y="-25836"/>
                  <a:pt x="389996" y="-57056"/>
                  <a:pt x="558800" y="112806"/>
                </a:cubicBezTo>
                <a:cubicBezTo>
                  <a:pt x="727604" y="282668"/>
                  <a:pt x="919692" y="852052"/>
                  <a:pt x="1155700" y="1163731"/>
                </a:cubicBezTo>
                <a:cubicBezTo>
                  <a:pt x="1391708" y="1475410"/>
                  <a:pt x="1697038" y="1874402"/>
                  <a:pt x="1974850" y="1982881"/>
                </a:cubicBezTo>
                <a:cubicBezTo>
                  <a:pt x="2252662" y="2091360"/>
                  <a:pt x="2659063" y="1957481"/>
                  <a:pt x="2822575" y="1814606"/>
                </a:cubicBezTo>
                <a:cubicBezTo>
                  <a:pt x="2986088" y="1671731"/>
                  <a:pt x="2955925" y="1125631"/>
                  <a:pt x="2955925" y="1125631"/>
                </a:cubicBezTo>
                <a:lnTo>
                  <a:pt x="2955925" y="1125631"/>
                </a:lnTo>
                <a:lnTo>
                  <a:pt x="2955925" y="112563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7F667EB-ED17-9869-156C-D27966FD050A}"/>
              </a:ext>
            </a:extLst>
          </p:cNvPr>
          <p:cNvSpPr/>
          <p:nvPr/>
        </p:nvSpPr>
        <p:spPr>
          <a:xfrm>
            <a:off x="7894040" y="1858651"/>
            <a:ext cx="614949" cy="850993"/>
          </a:xfrm>
          <a:custGeom>
            <a:avLst/>
            <a:gdLst>
              <a:gd name="connsiteX0" fmla="*/ 621120 w 621120"/>
              <a:gd name="connsiteY0" fmla="*/ 0 h 851264"/>
              <a:gd name="connsiteX1" fmla="*/ 611595 w 621120"/>
              <a:gd name="connsiteY1" fmla="*/ 222250 h 851264"/>
              <a:gd name="connsiteX2" fmla="*/ 570320 w 621120"/>
              <a:gd name="connsiteY2" fmla="*/ 473075 h 851264"/>
              <a:gd name="connsiteX3" fmla="*/ 424270 w 621120"/>
              <a:gd name="connsiteY3" fmla="*/ 800100 h 851264"/>
              <a:gd name="connsiteX4" fmla="*/ 255995 w 621120"/>
              <a:gd name="connsiteY4" fmla="*/ 838200 h 851264"/>
              <a:gd name="connsiteX5" fmla="*/ 122645 w 621120"/>
              <a:gd name="connsiteY5" fmla="*/ 676275 h 851264"/>
              <a:gd name="connsiteX6" fmla="*/ 46445 w 621120"/>
              <a:gd name="connsiteY6" fmla="*/ 457200 h 851264"/>
              <a:gd name="connsiteX7" fmla="*/ 5170 w 621120"/>
              <a:gd name="connsiteY7" fmla="*/ 139700 h 851264"/>
              <a:gd name="connsiteX8" fmla="*/ 1995 w 621120"/>
              <a:gd name="connsiteY8" fmla="*/ 117475 h 8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120" h="851264">
                <a:moveTo>
                  <a:pt x="621120" y="0"/>
                </a:moveTo>
                <a:cubicBezTo>
                  <a:pt x="620591" y="71702"/>
                  <a:pt x="620062" y="143404"/>
                  <a:pt x="611595" y="222250"/>
                </a:cubicBezTo>
                <a:cubicBezTo>
                  <a:pt x="603128" y="301096"/>
                  <a:pt x="601541" y="376767"/>
                  <a:pt x="570320" y="473075"/>
                </a:cubicBezTo>
                <a:cubicBezTo>
                  <a:pt x="539099" y="569383"/>
                  <a:pt x="476657" y="739246"/>
                  <a:pt x="424270" y="800100"/>
                </a:cubicBezTo>
                <a:cubicBezTo>
                  <a:pt x="371883" y="860954"/>
                  <a:pt x="306266" y="858837"/>
                  <a:pt x="255995" y="838200"/>
                </a:cubicBezTo>
                <a:cubicBezTo>
                  <a:pt x="205724" y="817563"/>
                  <a:pt x="157570" y="739775"/>
                  <a:pt x="122645" y="676275"/>
                </a:cubicBezTo>
                <a:cubicBezTo>
                  <a:pt x="87720" y="612775"/>
                  <a:pt x="66024" y="546629"/>
                  <a:pt x="46445" y="457200"/>
                </a:cubicBezTo>
                <a:cubicBezTo>
                  <a:pt x="26866" y="367771"/>
                  <a:pt x="12578" y="196321"/>
                  <a:pt x="5170" y="139700"/>
                </a:cubicBezTo>
                <a:cubicBezTo>
                  <a:pt x="-2238" y="83079"/>
                  <a:pt x="-122" y="100277"/>
                  <a:pt x="1995" y="11747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89015D-42E8-C9F2-B315-2EBF825AAB01}"/>
              </a:ext>
            </a:extLst>
          </p:cNvPr>
          <p:cNvCxnSpPr>
            <a:cxnSpLocks/>
          </p:cNvCxnSpPr>
          <p:nvPr/>
        </p:nvCxnSpPr>
        <p:spPr>
          <a:xfrm flipH="1" flipV="1">
            <a:off x="7885705" y="1937857"/>
            <a:ext cx="16669" cy="59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E6AE19-3EFD-895F-8725-C5353B42BFBE}"/>
              </a:ext>
            </a:extLst>
          </p:cNvPr>
          <p:cNvSpPr/>
          <p:nvPr/>
        </p:nvSpPr>
        <p:spPr>
          <a:xfrm>
            <a:off x="10844814" y="18357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411076E-167E-58B5-5A87-57C82B67100B}"/>
              </a:ext>
            </a:extLst>
          </p:cNvPr>
          <p:cNvSpPr/>
          <p:nvPr/>
        </p:nvSpPr>
        <p:spPr>
          <a:xfrm>
            <a:off x="7732097" y="184599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6E1D68-77B1-0107-3FDC-6E829CDFC0BF}"/>
              </a:ext>
            </a:extLst>
          </p:cNvPr>
          <p:cNvSpPr/>
          <p:nvPr/>
        </p:nvSpPr>
        <p:spPr>
          <a:xfrm>
            <a:off x="7726118" y="19973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AC9F290-4568-4877-0F08-66F9ABC0A656}"/>
              </a:ext>
            </a:extLst>
          </p:cNvPr>
          <p:cNvSpPr/>
          <p:nvPr/>
        </p:nvSpPr>
        <p:spPr>
          <a:xfrm>
            <a:off x="8482197" y="18357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CEB5E5-63B8-E759-182F-FA46E55D2AF1}"/>
              </a:ext>
            </a:extLst>
          </p:cNvPr>
          <p:cNvCxnSpPr>
            <a:cxnSpLocks/>
          </p:cNvCxnSpPr>
          <p:nvPr/>
        </p:nvCxnSpPr>
        <p:spPr>
          <a:xfrm flipV="1">
            <a:off x="10867673" y="1896899"/>
            <a:ext cx="0" cy="12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EEBF08-37B9-7343-0E2C-A0CA68F2EDD5}"/>
              </a:ext>
            </a:extLst>
          </p:cNvPr>
          <p:cNvCxnSpPr>
            <a:cxnSpLocks/>
          </p:cNvCxnSpPr>
          <p:nvPr/>
        </p:nvCxnSpPr>
        <p:spPr>
          <a:xfrm flipH="1">
            <a:off x="7780551" y="1912856"/>
            <a:ext cx="104775" cy="928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4633245-408E-3E2C-E205-444009E23FEC}"/>
              </a:ext>
            </a:extLst>
          </p:cNvPr>
          <p:cNvSpPr/>
          <p:nvPr/>
        </p:nvSpPr>
        <p:spPr>
          <a:xfrm>
            <a:off x="7862845" y="18917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003008-9AAB-3892-1E60-2203372A3DCB}"/>
                  </a:ext>
                </a:extLst>
              </p:cNvPr>
              <p:cNvSpPr txBox="1"/>
              <p:nvPr/>
            </p:nvSpPr>
            <p:spPr>
              <a:xfrm>
                <a:off x="7482276" y="1598860"/>
                <a:ext cx="2339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003008-9AAB-3892-1E60-2203372A3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76" y="1598860"/>
                <a:ext cx="233974" cy="276999"/>
              </a:xfrm>
              <a:prstGeom prst="rect">
                <a:avLst/>
              </a:prstGeom>
              <a:blipFill>
                <a:blip r:embed="rId2"/>
                <a:stretch>
                  <a:fillRect l="-15385" r="-6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66F812-D2B5-D776-6CDD-92F95B7113A3}"/>
                  </a:ext>
                </a:extLst>
              </p:cNvPr>
              <p:cNvSpPr txBox="1"/>
              <p:nvPr/>
            </p:nvSpPr>
            <p:spPr>
              <a:xfrm>
                <a:off x="7458416" y="1942193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66F812-D2B5-D776-6CDD-92F95B711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416" y="1942193"/>
                <a:ext cx="243849" cy="276999"/>
              </a:xfrm>
              <a:prstGeom prst="rect">
                <a:avLst/>
              </a:prstGeom>
              <a:blipFill>
                <a:blip r:embed="rId3"/>
                <a:stretch>
                  <a:fillRect l="-15000" r="-67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48F758-0121-D4E2-613A-ED634EA85FE7}"/>
                  </a:ext>
                </a:extLst>
              </p:cNvPr>
              <p:cNvSpPr txBox="1"/>
              <p:nvPr/>
            </p:nvSpPr>
            <p:spPr>
              <a:xfrm>
                <a:off x="7916521" y="1621720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48F758-0121-D4E2-613A-ED634EA8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521" y="1621720"/>
                <a:ext cx="243849" cy="276999"/>
              </a:xfrm>
              <a:prstGeom prst="rect">
                <a:avLst/>
              </a:prstGeom>
              <a:blipFill>
                <a:blip r:embed="rId4"/>
                <a:stretch>
                  <a:fillRect l="-15000" r="-65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A84BB7-767C-6B2F-8324-F0887CE8D966}"/>
                  </a:ext>
                </a:extLst>
              </p:cNvPr>
              <p:cNvSpPr txBox="1"/>
              <p:nvPr/>
            </p:nvSpPr>
            <p:spPr>
              <a:xfrm>
                <a:off x="8615770" y="1784715"/>
                <a:ext cx="2385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A84BB7-767C-6B2F-8324-F0887CE8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770" y="1784715"/>
                <a:ext cx="238527" cy="276999"/>
              </a:xfrm>
              <a:prstGeom prst="rect">
                <a:avLst/>
              </a:prstGeom>
              <a:blipFill>
                <a:blip r:embed="rId5"/>
                <a:stretch>
                  <a:fillRect l="-15385" r="-6923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DECB39-D3BC-B433-47B0-603132219617}"/>
                  </a:ext>
                </a:extLst>
              </p:cNvPr>
              <p:cNvSpPr txBox="1"/>
              <p:nvPr/>
            </p:nvSpPr>
            <p:spPr>
              <a:xfrm>
                <a:off x="10920474" y="1588780"/>
                <a:ext cx="2438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DECB39-D3BC-B433-47B0-603132219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474" y="1588780"/>
                <a:ext cx="243849" cy="276999"/>
              </a:xfrm>
              <a:prstGeom prst="rect">
                <a:avLst/>
              </a:prstGeom>
              <a:blipFill>
                <a:blip r:embed="rId6"/>
                <a:stretch>
                  <a:fillRect l="-15000" r="-675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BAE0A2-468D-DE5E-3585-6B9FF8B5C497}"/>
                  </a:ext>
                </a:extLst>
              </p:cNvPr>
              <p:cNvSpPr txBox="1"/>
              <p:nvPr/>
            </p:nvSpPr>
            <p:spPr>
              <a:xfrm>
                <a:off x="8365210" y="2509337"/>
                <a:ext cx="2836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BAE0A2-468D-DE5E-3585-6B9FF8B5C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210" y="2509337"/>
                <a:ext cx="283667" cy="276999"/>
              </a:xfrm>
              <a:prstGeom prst="rect">
                <a:avLst/>
              </a:prstGeom>
              <a:blipFill>
                <a:blip r:embed="rId7"/>
                <a:stretch>
                  <a:fillRect l="-12766" r="-2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DEB920-C400-E384-77C6-019D2C23F131}"/>
                  </a:ext>
                </a:extLst>
              </p:cNvPr>
              <p:cNvSpPr txBox="1"/>
              <p:nvPr/>
            </p:nvSpPr>
            <p:spPr>
              <a:xfrm>
                <a:off x="9169481" y="1865779"/>
                <a:ext cx="3285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DEB920-C400-E384-77C6-019D2C23F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481" y="1865779"/>
                <a:ext cx="328551" cy="276999"/>
              </a:xfrm>
              <a:prstGeom prst="rect">
                <a:avLst/>
              </a:prstGeom>
              <a:blipFill>
                <a:blip r:embed="rId8"/>
                <a:stretch>
                  <a:fillRect l="-9259" r="-740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A098B1BF-DA18-35EE-0653-C310F3E3B0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4562" y="2906319"/>
            <a:ext cx="3740369" cy="2140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56EF5-F643-7861-9C2E-91D8C4419E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8442" y="2246703"/>
            <a:ext cx="3347032" cy="47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DDBEE3-3D69-F0F5-F27E-772A7D92E0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7689" y="4964911"/>
            <a:ext cx="6499990" cy="12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8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1D1D-87A2-1391-D4E6-ED867801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Current Progress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5614-49C5-F1D0-9FF0-52B114D5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BE60-365E-4C7E-A6DE-A91F4B813AA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DB53-49FF-D4B2-D17F-858E1330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Samantha Ramsey Presentation 16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8045-3684-63D5-F436-E1C7D0D0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7B748F80-A24C-BCC1-2508-7FCED97F8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60"/>
                <a:ext cx="5181362" cy="402336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Segment 1 integrated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on periodic orbit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Segment 2 integrated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along manifold</a:t>
                </a:r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7B748F80-A24C-BCC1-2508-7FCED97F8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60"/>
                <a:ext cx="5181362" cy="4023360"/>
              </a:xfrm>
              <a:blipFill>
                <a:blip r:embed="rId3"/>
                <a:stretch>
                  <a:fillRect l="-1176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D3E0EE0-2CC5-1752-B980-250401FEE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04" y="1855744"/>
            <a:ext cx="4762629" cy="32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796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20160</TotalTime>
  <Words>755</Words>
  <Application>Microsoft Office PowerPoint</Application>
  <PresentationFormat>Widescreen</PresentationFormat>
  <Paragraphs>165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Retrospect</vt:lpstr>
      <vt:lpstr>Samantha Ramsey Multi-body Dynamics Research Group</vt:lpstr>
      <vt:lpstr>Manifold follow up</vt:lpstr>
      <vt:lpstr>Initial conditions for the manifolds</vt:lpstr>
      <vt:lpstr>Initial conditions for the manifolds</vt:lpstr>
      <vt:lpstr>Homoclinic Trajectories</vt:lpstr>
      <vt:lpstr>Targeting: Tau-Alpha</vt:lpstr>
      <vt:lpstr>Targeting: Tau-Alpha</vt:lpstr>
      <vt:lpstr>Targeting: Tau-Alpha</vt:lpstr>
      <vt:lpstr>Current Progress</vt:lpstr>
      <vt:lpstr>Moving forward</vt:lpstr>
      <vt:lpstr>Non-Research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Samantha Ramsey Presentation 1</dc:title>
  <dc:creator>Samantha Ramsey</dc:creator>
  <cp:lastModifiedBy>Ramsey, Samantha Lee</cp:lastModifiedBy>
  <cp:revision>89</cp:revision>
  <dcterms:created xsi:type="dcterms:W3CDTF">2023-01-10T00:09:10Z</dcterms:created>
  <dcterms:modified xsi:type="dcterms:W3CDTF">2023-09-14T07:31:02Z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2023-08-30T19:08:11Z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29b05d62-a6e2-4a5c-ae52-3c3484bdabb7</vt:lpwstr>
  </property>
  <property fmtid="{D5CDD505-2E9C-101B-9397-08002B2CF9AE}" pid="8" name="MSIP_Label_4044bd30-2ed7-4c9d-9d12-46200872a97b_ContentBits">
    <vt:lpwstr>0</vt:lpwstr>
  </property>
</Properties>
</file>