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6F7"/>
    <a:srgbClr val="2E0DF3"/>
    <a:srgbClr val="1D15B7"/>
    <a:srgbClr val="4964ED"/>
    <a:srgbClr val="170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17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4489452"/>
            <a:ext cx="27980640" cy="955040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4408152"/>
            <a:ext cx="24688800" cy="662304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460500"/>
            <a:ext cx="709803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460500"/>
            <a:ext cx="20882610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6838958"/>
            <a:ext cx="28392120" cy="1141094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8357858"/>
            <a:ext cx="28392120" cy="600074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7302500"/>
            <a:ext cx="1399032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7302500"/>
            <a:ext cx="1399032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0506"/>
            <a:ext cx="2839212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6724652"/>
            <a:ext cx="13926024" cy="329564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0020300"/>
            <a:ext cx="13926024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6724652"/>
            <a:ext cx="13994608" cy="329564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0020300"/>
            <a:ext cx="13994608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828800"/>
            <a:ext cx="10617041" cy="64008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949706"/>
            <a:ext cx="16664940" cy="194945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8229600"/>
            <a:ext cx="10617041" cy="1524635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828800"/>
            <a:ext cx="10617041" cy="64008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949706"/>
            <a:ext cx="16664940" cy="194945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8229600"/>
            <a:ext cx="10617041" cy="1524635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460506"/>
            <a:ext cx="2839212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7302500"/>
            <a:ext cx="2839212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B5183-8FE0-44B2-82CE-714FC131AA2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1CEF-99EF-46E9-BDF6-D2BD8D5D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2918400" cy="4747846"/>
          </a:xfrm>
        </p:spPr>
        <p:txBody>
          <a:bodyPr>
            <a:normAutofit fontScale="90000"/>
          </a:bodyPr>
          <a:lstStyle/>
          <a:p>
            <a:r>
              <a:rPr lang="en-US" sz="11100" b="1" dirty="0">
                <a:solidFill>
                  <a:srgbClr val="170FBD"/>
                </a:solidFill>
                <a:latin typeface="Cambria" panose="02040503050406030204" pitchFamily="18" charset="0"/>
              </a:rPr>
              <a:t>Sound Sensing System</a:t>
            </a:r>
            <a:r>
              <a:rPr lang="en-US" b="1" dirty="0">
                <a:solidFill>
                  <a:srgbClr val="170FBD"/>
                </a:solidFill>
                <a:latin typeface="Cambria" panose="02040503050406030204" pitchFamily="18" charset="0"/>
              </a:rPr>
              <a:t>​ </a:t>
            </a:r>
            <a:r>
              <a:rPr lang="en-US" sz="3300" b="1" dirty="0">
                <a:solidFill>
                  <a:srgbClr val="170FBD"/>
                </a:solidFill>
                <a:latin typeface="Cambria" panose="02040503050406030204" pitchFamily="18" charset="0"/>
              </a:rPr>
              <a:t> </a:t>
            </a:r>
            <a:br>
              <a:rPr lang="en-US" b="1" dirty="0">
                <a:solidFill>
                  <a:srgbClr val="170FBD"/>
                </a:solidFill>
                <a:latin typeface="Cambria" panose="02040503050406030204" pitchFamily="18" charset="0"/>
              </a:rPr>
            </a:br>
            <a:r>
              <a:rPr lang="en-US" sz="10000" b="1" dirty="0">
                <a:solidFill>
                  <a:srgbClr val="170FBD"/>
                </a:solidFill>
                <a:latin typeface="Cambria" panose="02040503050406030204" pitchFamily="18" charset="0"/>
              </a:rPr>
              <a:t>with Power Over Ethernet Technology​</a:t>
            </a:r>
            <a:br>
              <a:rPr lang="en-US" dirty="0">
                <a:solidFill>
                  <a:srgbClr val="170FBD"/>
                </a:solidFill>
              </a:rPr>
            </a:br>
            <a:r>
              <a:rPr lang="en-US" sz="7800" b="1" i="1" dirty="0">
                <a:solidFill>
                  <a:srgbClr val="170FBD"/>
                </a:solidFill>
              </a:rPr>
              <a:t>Samantha Shreck and Zoe Protin</a:t>
            </a:r>
            <a:r>
              <a:rPr lang="en-US" sz="7800" dirty="0">
                <a:solidFill>
                  <a:srgbClr val="170FBD"/>
                </a:solidFill>
              </a:rPr>
              <a:t>​</a:t>
            </a:r>
            <a:br>
              <a:rPr lang="en-US" sz="7800" dirty="0">
                <a:solidFill>
                  <a:srgbClr val="170FBD"/>
                </a:solidFill>
              </a:rPr>
            </a:br>
            <a:r>
              <a:rPr lang="en-US" sz="7800" b="1" i="1" dirty="0">
                <a:solidFill>
                  <a:srgbClr val="170FBD"/>
                </a:solidFill>
              </a:rPr>
              <a:t>Advisor: Brian Davison</a:t>
            </a:r>
            <a:r>
              <a:rPr lang="en-US" sz="7800" dirty="0">
                <a:solidFill>
                  <a:srgbClr val="170FBD"/>
                </a:solidFill>
              </a:rPr>
              <a:t>​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47846"/>
            <a:ext cx="32918400" cy="20011292"/>
          </a:xfrm>
          <a:prstGeom prst="rect">
            <a:avLst/>
          </a:prstGeom>
          <a:gradFill flip="none" rotWithShape="1">
            <a:gsLst>
              <a:gs pos="0">
                <a:srgbClr val="1D15B7"/>
              </a:gs>
              <a:gs pos="100000">
                <a:srgbClr val="2E0DF3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1" y="5240216"/>
            <a:ext cx="10058399" cy="7617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Motivation and </a:t>
            </a:r>
          </a:p>
          <a:p>
            <a:pPr algn="ctr"/>
            <a:r>
              <a:rPr lang="en-US" sz="6600" b="1" dirty="0">
                <a:solidFill>
                  <a:schemeClr val="tx1"/>
                </a:solidFill>
              </a:rPr>
              <a:t>Problem Statement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With Lehigh’s rigorous academics, students are often looking for a quiet place to study around campus. Without being in a building or classroom, there is no way to know how noisy it may be. Our application allows students to remotely check classroom noise levels and accurately find a quiet place to study.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361769" y="5240215"/>
            <a:ext cx="10058399" cy="12720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="1" dirty="0">
              <a:solidFill>
                <a:schemeClr val="tx1"/>
              </a:solidFill>
            </a:endParaRPr>
          </a:p>
          <a:p>
            <a:pPr algn="ctr"/>
            <a:r>
              <a:rPr lang="en-US" sz="6600" b="1" dirty="0">
                <a:solidFill>
                  <a:schemeClr val="tx1"/>
                </a:solidFill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Developed a web application that displays sound data in real time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1339" y="13312140"/>
            <a:ext cx="10058399" cy="563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Solution</a:t>
            </a:r>
          </a:p>
          <a:p>
            <a:r>
              <a:rPr lang="en-US" sz="4000" dirty="0">
                <a:solidFill>
                  <a:schemeClr val="tx1"/>
                </a:solidFill>
              </a:rPr>
              <a:t>To develop a non-invasive system that can: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Be powered over Ethernet for easy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Record data remotely over Ethernet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Compile data into an easily accessible web application for students to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Be produced both efficiently and at a low cost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986438" y="5194086"/>
            <a:ext cx="10902461" cy="19072682"/>
            <a:chOff x="10986438" y="5194086"/>
            <a:chExt cx="10902461" cy="19072682"/>
          </a:xfrm>
        </p:grpSpPr>
        <p:sp>
          <p:nvSpPr>
            <p:cNvPr id="6" name="Rounded Rectangle 5"/>
            <p:cNvSpPr/>
            <p:nvPr/>
          </p:nvSpPr>
          <p:spPr>
            <a:xfrm>
              <a:off x="10986438" y="5194086"/>
              <a:ext cx="10902461" cy="190726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System Design</a:t>
              </a:r>
            </a:p>
            <a:p>
              <a:r>
                <a:rPr lang="en-US" sz="4000" dirty="0">
                  <a:solidFill>
                    <a:schemeClr val="tx1"/>
                  </a:solidFill>
                </a:rPr>
                <a:t>Hardware Design:</a:t>
              </a:r>
            </a:p>
            <a:p>
              <a:pPr algn="ctr"/>
              <a:endParaRPr lang="en-US" sz="6600" b="1" dirty="0">
                <a:solidFill>
                  <a:schemeClr val="tx1"/>
                </a:solidFill>
              </a:endParaRPr>
            </a:p>
            <a:p>
              <a:pPr algn="ctr"/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               </a:t>
              </a:r>
            </a:p>
            <a:p>
              <a:pPr algn="ctr"/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     </a:t>
              </a:r>
              <a:endParaRPr lang="en-US" sz="4000" dirty="0">
                <a:solidFill>
                  <a:schemeClr val="tx1"/>
                </a:solidFill>
              </a:endParaRPr>
            </a:p>
            <a:p>
              <a:pPr algn="ctr"/>
              <a:endParaRPr lang="en-US" sz="4000" dirty="0">
                <a:solidFill>
                  <a:schemeClr val="tx1"/>
                </a:solidFill>
              </a:endParaRPr>
            </a:p>
            <a:p>
              <a:r>
                <a:rPr lang="en-US" sz="4000" dirty="0">
                  <a:solidFill>
                    <a:schemeClr val="tx1"/>
                  </a:solidFill>
                </a:rPr>
                <a:t>Software Design:</a:t>
              </a:r>
            </a:p>
            <a:p>
              <a:endParaRPr lang="en-US" sz="4000" b="1" dirty="0">
                <a:solidFill>
                  <a:schemeClr val="tx1"/>
                </a:solidFill>
              </a:endParaRPr>
            </a:p>
            <a:p>
              <a:r>
                <a:rPr lang="en-US" sz="4000" b="1" dirty="0">
                  <a:solidFill>
                    <a:schemeClr val="tx1"/>
                  </a:solidFill>
                </a:rPr>
                <a:t>			</a:t>
              </a:r>
            </a:p>
            <a:p>
              <a:endParaRPr lang="en-US" sz="4000" b="1" dirty="0">
                <a:solidFill>
                  <a:schemeClr val="tx1"/>
                </a:solidFill>
              </a:endParaRPr>
            </a:p>
            <a:p>
              <a:endParaRPr lang="en-US" sz="4000" b="1" dirty="0">
                <a:solidFill>
                  <a:schemeClr val="tx1"/>
                </a:solidFill>
              </a:endParaRPr>
            </a:p>
            <a:p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endParaRPr lang="en-US" sz="6600" b="1" dirty="0">
                <a:solidFill>
                  <a:schemeClr val="tx1"/>
                </a:solidFill>
              </a:endParaRPr>
            </a:p>
            <a:p>
              <a:pPr algn="ctr"/>
              <a:endParaRPr lang="en-US" sz="6600" b="1" dirty="0">
                <a:solidFill>
                  <a:schemeClr val="tx1"/>
                </a:solidFill>
              </a:endParaRPr>
            </a:p>
            <a:p>
              <a:pPr algn="ctr"/>
              <a:endParaRPr lang="en-US" sz="6600" b="1" dirty="0">
                <a:solidFill>
                  <a:schemeClr val="tx1"/>
                </a:solidFill>
              </a:endParaRPr>
            </a:p>
            <a:p>
              <a:pPr algn="ctr"/>
              <a:endParaRPr lang="en-US" sz="6600" b="1" dirty="0">
                <a:solidFill>
                  <a:schemeClr val="tx1"/>
                </a:solidFill>
              </a:endParaRPr>
            </a:p>
            <a:p>
              <a:pPr algn="ctr"/>
              <a:endParaRPr lang="en-US" sz="6600" b="1" dirty="0">
                <a:solidFill>
                  <a:schemeClr val="tx1"/>
                </a:solidFill>
              </a:endParaRPr>
            </a:p>
            <a:p>
              <a:pPr algn="ctr"/>
              <a:endParaRPr lang="en-US" sz="6600" b="1" dirty="0">
                <a:solidFill>
                  <a:schemeClr val="tx1"/>
                </a:solidFill>
              </a:endParaRPr>
            </a:p>
            <a:p>
              <a:pPr algn="ctr"/>
              <a:endParaRPr lang="en-US" sz="6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569440" y="7091640"/>
              <a:ext cx="2164080" cy="9021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Raspberry Pi 2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50" y="8390706"/>
              <a:ext cx="5567612" cy="9681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Ethernet Port with Gigabyte capabilities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276763" y="9839466"/>
              <a:ext cx="2696788" cy="9021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LAN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702790" y="11150575"/>
              <a:ext cx="1940307" cy="9021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8194506" y="7086652"/>
              <a:ext cx="1827043" cy="926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Sound Sensor</a:t>
              </a:r>
            </a:p>
          </p:txBody>
        </p:sp>
      </p:grpSp>
      <p:cxnSp>
        <p:nvCxnSpPr>
          <p:cNvPr id="33" name="Straight Arrow Connector 32"/>
          <p:cNvCxnSpPr>
            <a:stCxn id="9" idx="2"/>
            <a:endCxn id="10" idx="0"/>
          </p:cNvCxnSpPr>
          <p:nvPr/>
        </p:nvCxnSpPr>
        <p:spPr>
          <a:xfrm flipH="1">
            <a:off x="15642556" y="7993754"/>
            <a:ext cx="8924" cy="396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 flipH="1">
            <a:off x="15631152" y="9358877"/>
            <a:ext cx="11404" cy="508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</p:cNvCxnSpPr>
          <p:nvPr/>
        </p:nvCxnSpPr>
        <p:spPr>
          <a:xfrm>
            <a:off x="15625157" y="10741580"/>
            <a:ext cx="2652" cy="406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302411" y="18452770"/>
            <a:ext cx="10058399" cy="5874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sz="4000" dirty="0">
                <a:solidFill>
                  <a:schemeClr val="tx1"/>
                </a:solidFill>
              </a:rPr>
              <a:t>Our system demonstrates the ability to easily collect and monitor sound data in various buildings throughout campus.</a:t>
            </a:r>
          </a:p>
          <a:p>
            <a:r>
              <a:rPr lang="en-US" sz="4000" dirty="0">
                <a:solidFill>
                  <a:schemeClr val="tx1"/>
                </a:solidFill>
              </a:rPr>
              <a:t>Future Work: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Improve sensitivity of microphone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Expand analytics of collected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Include a motion sensor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5760" y="25251508"/>
            <a:ext cx="10405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Acknowledgements</a:t>
            </a:r>
            <a:r>
              <a:rPr lang="en-US" sz="4000" i="1" dirty="0"/>
              <a:t>:		Ted Bowen</a:t>
            </a:r>
          </a:p>
          <a:p>
            <a:r>
              <a:rPr lang="en-US" sz="4000" i="1" dirty="0"/>
              <a:t>William Haller							Liang Cheng</a:t>
            </a:r>
          </a:p>
        </p:txBody>
      </p:sp>
      <p:pic>
        <p:nvPicPr>
          <p:cNvPr id="1026" name="Picture 2" descr="https://upload.wikimedia.org/wikipedia/en/thumb/c/cb/Raspberry_Pi_Logo.svg/810px-Raspberry_Pi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542" y="24828121"/>
            <a:ext cx="1811064" cy="228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ehigh.edu/~inengrit/dmohr/ece-gaann/lehigh-ece-logo-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9" y="25065185"/>
            <a:ext cx="11359662" cy="183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398582" y="19481410"/>
            <a:ext cx="10045934" cy="4785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solidFill>
                  <a:schemeClr val="tx1"/>
                </a:solidFill>
              </a:rPr>
              <a:t>PoE</a:t>
            </a:r>
            <a:endParaRPr lang="en-US" sz="66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1024" name="Elbow Connector 1023"/>
          <p:cNvCxnSpPr>
            <a:stCxn id="42" idx="1"/>
          </p:cNvCxnSpPr>
          <p:nvPr/>
        </p:nvCxnSpPr>
        <p:spPr>
          <a:xfrm rot="10800000" flipV="1">
            <a:off x="6207763" y="21132805"/>
            <a:ext cx="511515" cy="1766225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7449548" y="21822872"/>
            <a:ext cx="1972169" cy="463632"/>
          </a:xfrm>
          <a:prstGeom prst="bentConnector3">
            <a:avLst>
              <a:gd name="adj1" fmla="val -1002"/>
            </a:avLst>
          </a:prstGeom>
          <a:ln w="19050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010685" y="19697210"/>
            <a:ext cx="8978093" cy="4822182"/>
            <a:chOff x="1010685" y="19697210"/>
            <a:chExt cx="8978093" cy="4822182"/>
          </a:xfrm>
        </p:grpSpPr>
        <p:grpSp>
          <p:nvGrpSpPr>
            <p:cNvPr id="93" name="Group 92"/>
            <p:cNvGrpSpPr/>
            <p:nvPr/>
          </p:nvGrpSpPr>
          <p:grpSpPr>
            <a:xfrm>
              <a:off x="1106913" y="20061701"/>
              <a:ext cx="3605369" cy="2890412"/>
              <a:chOff x="775430" y="19658322"/>
              <a:chExt cx="3611301" cy="3612604"/>
            </a:xfrm>
          </p:grpSpPr>
          <p:pic>
            <p:nvPicPr>
              <p:cNvPr id="1030" name="Picture 6" descr="http://www.tektel.com/mm5/graphics/00000001/C5EU2303-3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762" y="19658322"/>
                <a:ext cx="2305994" cy="2305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75430" y="21748800"/>
                <a:ext cx="3611301" cy="152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Pictured is a stripped Ethernet cable showing its 4 twisted pairs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445523" y="19697210"/>
              <a:ext cx="4543255" cy="4822182"/>
              <a:chOff x="6427878" y="19645959"/>
              <a:chExt cx="3578287" cy="3615102"/>
            </a:xfrm>
            <a:noFill/>
          </p:grpSpPr>
          <p:pic>
            <p:nvPicPr>
              <p:cNvPr id="1032" name="Picture 8" descr="https://d30y9cdsu7xlg0.cloudfront.net/png/94769-20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3392" y="19645959"/>
                <a:ext cx="1905000" cy="190500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7431092" y="20106640"/>
                <a:ext cx="331148" cy="123110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  <a:p>
                <a:r>
                  <a:rPr lang="en-US" sz="1400" dirty="0"/>
                  <a:t>3</a:t>
                </a:r>
              </a:p>
              <a:p>
                <a:r>
                  <a:rPr lang="en-US" sz="1400" dirty="0"/>
                  <a:t>2</a:t>
                </a:r>
              </a:p>
              <a:p>
                <a:r>
                  <a:rPr lang="en-US" sz="1400" dirty="0"/>
                  <a:t>1</a:t>
                </a:r>
              </a:p>
              <a:p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26008" y="20106640"/>
                <a:ext cx="331148" cy="95410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  <a:p>
                <a:r>
                  <a:rPr lang="en-US" sz="1400" dirty="0"/>
                  <a:t>7</a:t>
                </a:r>
              </a:p>
              <a:p>
                <a:r>
                  <a:rPr lang="en-US" sz="1400" dirty="0"/>
                  <a:t>6</a:t>
                </a:r>
              </a:p>
              <a:p>
                <a:r>
                  <a:rPr lang="en-US" sz="1400" dirty="0"/>
                  <a:t>5</a:t>
                </a:r>
              </a:p>
            </p:txBody>
          </p:sp>
          <p:cxnSp>
            <p:nvCxnSpPr>
              <p:cNvPr id="1027" name="Elbow Connector 1026"/>
              <p:cNvCxnSpPr/>
              <p:nvPr/>
            </p:nvCxnSpPr>
            <p:spPr>
              <a:xfrm rot="5400000">
                <a:off x="6701317" y="21436803"/>
                <a:ext cx="1254759" cy="204792"/>
              </a:xfrm>
              <a:prstGeom prst="bentConnector3">
                <a:avLst>
                  <a:gd name="adj1" fmla="val -202"/>
                </a:avLst>
              </a:prstGeom>
              <a:grpFill/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/>
              <p:nvPr/>
            </p:nvCxnSpPr>
            <p:spPr>
              <a:xfrm rot="5400000">
                <a:off x="6357120" y="21092609"/>
                <a:ext cx="1660879" cy="487065"/>
              </a:xfrm>
              <a:prstGeom prst="bentConnector3">
                <a:avLst>
                  <a:gd name="adj1" fmla="val -238"/>
                </a:avLst>
              </a:prstGeom>
              <a:grpFill/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50" name="Elbow Connector 1049"/>
              <p:cNvCxnSpPr/>
              <p:nvPr/>
            </p:nvCxnSpPr>
            <p:spPr>
              <a:xfrm rot="16200000" flipH="1">
                <a:off x="8964075" y="20708203"/>
                <a:ext cx="368635" cy="336447"/>
              </a:xfrm>
              <a:prstGeom prst="bentConnector3">
                <a:avLst>
                  <a:gd name="adj1" fmla="val 390"/>
                </a:avLst>
              </a:prstGeom>
              <a:grpFill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5" name="Elbow Connector 1054"/>
              <p:cNvCxnSpPr/>
              <p:nvPr/>
            </p:nvCxnSpPr>
            <p:spPr>
              <a:xfrm rot="10800000" flipV="1">
                <a:off x="6785612" y="21069016"/>
                <a:ext cx="2545422" cy="1097562"/>
              </a:xfrm>
              <a:prstGeom prst="bentConnector3">
                <a:avLst>
                  <a:gd name="adj1" fmla="val 99694"/>
                </a:avLst>
              </a:prstGeom>
              <a:grpFill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/>
              <p:nvPr/>
            </p:nvCxnSpPr>
            <p:spPr>
              <a:xfrm rot="5400000">
                <a:off x="6945165" y="20684189"/>
                <a:ext cx="963738" cy="111833"/>
              </a:xfrm>
              <a:prstGeom prst="bentConnector3">
                <a:avLst>
                  <a:gd name="adj1" fmla="val 512"/>
                </a:avLst>
              </a:prstGeom>
              <a:grpFill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>
                <a:off x="7371117" y="21212236"/>
                <a:ext cx="1668291" cy="914400"/>
              </a:xfrm>
              <a:prstGeom prst="bentConnector3">
                <a:avLst>
                  <a:gd name="adj1" fmla="val 99684"/>
                </a:avLst>
              </a:prstGeom>
              <a:grpFill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/>
              <p:nvPr/>
            </p:nvCxnSpPr>
            <p:spPr>
              <a:xfrm rot="16200000" flipH="1">
                <a:off x="8477701" y="21414287"/>
                <a:ext cx="1214817" cy="209880"/>
              </a:xfrm>
              <a:prstGeom prst="bentConnector3">
                <a:avLst>
                  <a:gd name="adj1" fmla="val 181"/>
                </a:avLst>
              </a:prstGeom>
              <a:grpFill/>
              <a:ln w="19050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/>
              <p:nvPr/>
            </p:nvCxnSpPr>
            <p:spPr>
              <a:xfrm rot="16200000" flipH="1">
                <a:off x="8393060" y="20845344"/>
                <a:ext cx="1868400" cy="694184"/>
              </a:xfrm>
              <a:prstGeom prst="bentConnector3">
                <a:avLst>
                  <a:gd name="adj1" fmla="val 81"/>
                </a:avLst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6427878" y="22182888"/>
                <a:ext cx="1426571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Cables 1, 2, 3, and 6 provide internet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550475" y="22182887"/>
                <a:ext cx="1455690" cy="10781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Cables 4, 5, 7, and 8 supply a signal that can be converted into power</a:t>
                </a: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1010685" y="22534880"/>
              <a:ext cx="42459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Only two of four twisted pairs are needed to provide Ethernet, the remaining two can be used to transmit power. </a:t>
              </a:r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11524685" y="14817078"/>
            <a:ext cx="5846301" cy="11572"/>
          </a:xfrm>
          <a:prstGeom prst="line">
            <a:avLst/>
          </a:prstGeom>
          <a:ln w="38100">
            <a:solidFill>
              <a:srgbClr val="6AC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1488521" y="22060261"/>
            <a:ext cx="5846301" cy="11572"/>
          </a:xfrm>
          <a:prstGeom prst="line">
            <a:avLst/>
          </a:prstGeom>
          <a:ln w="38100">
            <a:solidFill>
              <a:srgbClr val="6AC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11491943" y="14100865"/>
            <a:ext cx="9971194" cy="9617717"/>
            <a:chOff x="11427417" y="13408860"/>
            <a:chExt cx="9971194" cy="9617717"/>
          </a:xfrm>
        </p:grpSpPr>
        <p:grpSp>
          <p:nvGrpSpPr>
            <p:cNvPr id="109" name="Group 108"/>
            <p:cNvGrpSpPr/>
            <p:nvPr/>
          </p:nvGrpSpPr>
          <p:grpSpPr>
            <a:xfrm>
              <a:off x="11453316" y="13408860"/>
              <a:ext cx="6089370" cy="2231985"/>
              <a:chOff x="12021036" y="13343295"/>
              <a:chExt cx="6089370" cy="2588099"/>
            </a:xfrm>
          </p:grpSpPr>
          <p:sp>
            <p:nvSpPr>
              <p:cNvPr id="101" name="Cube 100"/>
              <p:cNvSpPr/>
              <p:nvPr/>
            </p:nvSpPr>
            <p:spPr>
              <a:xfrm>
                <a:off x="12021036" y="13343295"/>
                <a:ext cx="6089370" cy="2588099"/>
              </a:xfrm>
              <a:prstGeom prst="cube">
                <a:avLst>
                  <a:gd name="adj" fmla="val 10475"/>
                </a:avLst>
              </a:prstGeom>
              <a:noFill/>
              <a:ln w="38100" cap="flat" cmpd="sng" algn="ctr">
                <a:solidFill>
                  <a:srgbClr val="6AC6F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2027879" y="14173781"/>
                <a:ext cx="5839458" cy="147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 </a:t>
                </a:r>
                <a:r>
                  <a:rPr lang="en-US" dirty="0"/>
                  <a:t>+ Hosted using Node.js with TCP protocols (HTTP)</a:t>
                </a:r>
              </a:p>
              <a:p>
                <a:r>
                  <a:rPr lang="en-US" dirty="0"/>
                  <a:t>  + Ajax requests for file information (sound levels, etc.)</a:t>
                </a:r>
              </a:p>
              <a:p>
                <a:r>
                  <a:rPr lang="en-US" b="1" dirty="0"/>
                  <a:t>  </a:t>
                </a:r>
                <a:r>
                  <a:rPr lang="en-US" dirty="0"/>
                  <a:t>+ Data analysis of sound levels, etc. </a:t>
                </a:r>
              </a:p>
              <a:p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3960807" y="13723394"/>
                <a:ext cx="3350799" cy="820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Web Application</a:t>
                </a:r>
              </a:p>
              <a:p>
                <a:endParaRPr lang="en-US" sz="20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5309241" y="17057188"/>
              <a:ext cx="6089370" cy="2128524"/>
              <a:chOff x="12021036" y="13343295"/>
              <a:chExt cx="6089370" cy="2588099"/>
            </a:xfrm>
          </p:grpSpPr>
          <p:sp>
            <p:nvSpPr>
              <p:cNvPr id="145" name="Cube 144"/>
              <p:cNvSpPr/>
              <p:nvPr/>
            </p:nvSpPr>
            <p:spPr>
              <a:xfrm>
                <a:off x="12021036" y="13343295"/>
                <a:ext cx="6089370" cy="2588099"/>
              </a:xfrm>
              <a:prstGeom prst="cube">
                <a:avLst>
                  <a:gd name="adj" fmla="val 10475"/>
                </a:avLst>
              </a:prstGeom>
              <a:noFill/>
              <a:ln w="38100" cap="flat" cmpd="sng" algn="ctr">
                <a:solidFill>
                  <a:srgbClr val="6AC6F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2145992" y="14511594"/>
                <a:ext cx="57145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 Receives sound levels using same UDP port</a:t>
                </a:r>
              </a:p>
              <a:p>
                <a:r>
                  <a:rPr lang="en-US" dirty="0"/>
                  <a:t>+ Sound levels collected and stored in files hourly created by Central Server</a:t>
                </a:r>
              </a:p>
              <a:p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3230923" y="13644759"/>
                <a:ext cx="3350799" cy="119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&lt;&lt;Processor&gt;&gt;</a:t>
                </a:r>
              </a:p>
              <a:p>
                <a:pPr algn="ctr"/>
                <a:r>
                  <a:rPr lang="en-US" sz="2000" b="1" dirty="0"/>
                  <a:t>Central Networking Server</a:t>
                </a:r>
              </a:p>
              <a:p>
                <a:endParaRPr lang="en-US" dirty="0"/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>
              <a:off x="15314788" y="17977751"/>
              <a:ext cx="5846301" cy="11572"/>
            </a:xfrm>
            <a:prstGeom prst="line">
              <a:avLst/>
            </a:prstGeom>
            <a:ln w="38100">
              <a:solidFill>
                <a:srgbClr val="6AC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11427417" y="20627650"/>
              <a:ext cx="6089370" cy="2398927"/>
              <a:chOff x="12021036" y="13343295"/>
              <a:chExt cx="6089370" cy="2781677"/>
            </a:xfrm>
          </p:grpSpPr>
          <p:sp>
            <p:nvSpPr>
              <p:cNvPr id="150" name="Cube 149"/>
              <p:cNvSpPr/>
              <p:nvPr/>
            </p:nvSpPr>
            <p:spPr>
              <a:xfrm>
                <a:off x="12021036" y="13343295"/>
                <a:ext cx="6089370" cy="2588099"/>
              </a:xfrm>
              <a:prstGeom prst="cube">
                <a:avLst>
                  <a:gd name="adj" fmla="val 10475"/>
                </a:avLst>
              </a:prstGeom>
              <a:noFill/>
              <a:ln w="38100" cap="flat" cmpd="sng" algn="ctr">
                <a:solidFill>
                  <a:srgbClr val="6AC6F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2021036" y="14090743"/>
                <a:ext cx="5839458" cy="203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 </a:t>
                </a:r>
                <a:r>
                  <a:rPr lang="en-US" dirty="0"/>
                  <a:t>+ Collecting and sending sound levels</a:t>
                </a:r>
              </a:p>
              <a:p>
                <a:r>
                  <a:rPr lang="en-US" dirty="0"/>
                  <a:t>  + Using a specific UDP port</a:t>
                </a:r>
              </a:p>
              <a:p>
                <a:r>
                  <a:rPr lang="en-US" dirty="0"/>
                  <a:t>  -  Raspberry Pi sending data packets</a:t>
                </a:r>
              </a:p>
              <a:p>
                <a:r>
                  <a:rPr lang="en-US" dirty="0"/>
                  <a:t>  -  Data packets are the sound levels </a:t>
                </a:r>
              </a:p>
              <a:p>
                <a:endParaRPr lang="en-US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3025893" y="13701830"/>
                <a:ext cx="4086854" cy="82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Sound Sensor Hardware Device</a:t>
                </a:r>
              </a:p>
              <a:p>
                <a:pPr algn="ctr"/>
                <a:endParaRPr lang="en-US" sz="2000" dirty="0"/>
              </a:p>
            </p:txBody>
          </p:sp>
        </p:grpSp>
        <p:cxnSp>
          <p:nvCxnSpPr>
            <p:cNvPr id="111" name="Straight Arrow Connector 110"/>
            <p:cNvCxnSpPr/>
            <p:nvPr/>
          </p:nvCxnSpPr>
          <p:spPr>
            <a:xfrm flipV="1">
              <a:off x="14762546" y="19340614"/>
              <a:ext cx="3431981" cy="1160644"/>
            </a:xfrm>
            <a:prstGeom prst="straightConnector1">
              <a:avLst/>
            </a:prstGeom>
            <a:ln w="254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4376466" y="15753144"/>
              <a:ext cx="3977460" cy="119219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3803387" y="19737566"/>
              <a:ext cx="6221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UDP protocols over Power over Ethernet technology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582110" y="16172309"/>
              <a:ext cx="6221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Extracts certain file based on data analysis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67913" y="11265059"/>
            <a:ext cx="7423105" cy="2679541"/>
            <a:chOff x="13867913" y="11265059"/>
            <a:chExt cx="7423105" cy="2679541"/>
          </a:xfrm>
        </p:grpSpPr>
        <p:pic>
          <p:nvPicPr>
            <p:cNvPr id="118" name="Picture 12" descr="http://images.clipshrine.com/download/downloadpnglarge/people-group-4252-larg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17885" y="11265059"/>
              <a:ext cx="2773133" cy="1890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8" name="Straight Arrow Connector 127"/>
            <p:cNvCxnSpPr/>
            <p:nvPr/>
          </p:nvCxnSpPr>
          <p:spPr>
            <a:xfrm flipH="1">
              <a:off x="14365676" y="12557760"/>
              <a:ext cx="3797049" cy="138684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3867913" y="13113878"/>
              <a:ext cx="48354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can access web application anywhere</a:t>
              </a:r>
            </a:p>
          </p:txBody>
        </p:sp>
      </p:grpSp>
      <p:pic>
        <p:nvPicPr>
          <p:cNvPr id="131" name="Picture 18" descr="http://images.clipartpanda.com/laptop-clipart-4393-laptop-clip-ar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995" y="14058473"/>
            <a:ext cx="28479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0" descr="https://openclipart.org/image/2400px/svg_to_png/214750/cyberscooty_-_raspberry_pi_no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363" y="21200821"/>
            <a:ext cx="3108732" cy="238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2500615" y="7816321"/>
            <a:ext cx="9733205" cy="3548194"/>
            <a:chOff x="22500615" y="7921828"/>
            <a:chExt cx="9733205" cy="354819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0615" y="7921828"/>
              <a:ext cx="4750409" cy="31319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9870" y="7921828"/>
              <a:ext cx="4843950" cy="314718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6" name="Picture 2" descr="http://www.bionixwallpaper.com/features/images/gooddualmonitor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33" t="78209" r="8881" b="5736"/>
            <a:stretch/>
          </p:blipFill>
          <p:spPr bwMode="auto">
            <a:xfrm>
              <a:off x="23653741" y="11087100"/>
              <a:ext cx="1949459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www.bionixwallpaper.com/features/images/gooddualmonitor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33" t="78209" b="1309"/>
            <a:stretch/>
          </p:blipFill>
          <p:spPr bwMode="auto">
            <a:xfrm>
              <a:off x="28738992" y="11069011"/>
              <a:ext cx="2444345" cy="401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Arrow Connector 16"/>
          <p:cNvCxnSpPr>
            <a:stCxn id="9" idx="3"/>
            <a:endCxn id="14" idx="2"/>
          </p:cNvCxnSpPr>
          <p:nvPr/>
        </p:nvCxnSpPr>
        <p:spPr>
          <a:xfrm>
            <a:off x="16733520" y="7542697"/>
            <a:ext cx="1460986" cy="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35329"/>
              </p:ext>
            </p:extLst>
          </p:nvPr>
        </p:nvGraphicFramePr>
        <p:xfrm>
          <a:off x="22895167" y="11668752"/>
          <a:ext cx="9003324" cy="543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648">
                  <a:extLst>
                    <a:ext uri="{9D8B030D-6E8A-4147-A177-3AD203B41FA5}">
                      <a16:colId xmlns:a16="http://schemas.microsoft.com/office/drawing/2014/main" val="2302996994"/>
                    </a:ext>
                  </a:extLst>
                </a:gridCol>
                <a:gridCol w="2426676">
                  <a:extLst>
                    <a:ext uri="{9D8B030D-6E8A-4147-A177-3AD203B41FA5}">
                      <a16:colId xmlns:a16="http://schemas.microsoft.com/office/drawing/2014/main" val="165952201"/>
                    </a:ext>
                  </a:extLst>
                </a:gridCol>
              </a:tblGrid>
              <a:tr h="7932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Performance</a:t>
                      </a:r>
                      <a:r>
                        <a:rPr lang="en-US" sz="4000" baseline="0" dirty="0"/>
                        <a:t> Test</a:t>
                      </a:r>
                      <a:endParaRPr 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175261"/>
                  </a:ext>
                </a:extLst>
              </a:tr>
              <a:tr h="1062131">
                <a:tc>
                  <a:txBody>
                    <a:bodyPr/>
                    <a:lstStyle/>
                    <a:p>
                      <a:r>
                        <a:rPr lang="en-US" sz="3600" dirty="0"/>
                        <a:t>Accurately read sound levels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8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✓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9483"/>
                  </a:ext>
                </a:extLst>
              </a:tr>
              <a:tr h="1062131">
                <a:tc>
                  <a:txBody>
                    <a:bodyPr/>
                    <a:lstStyle/>
                    <a:p>
                      <a:r>
                        <a:rPr lang="en-US" sz="3600" dirty="0"/>
                        <a:t>Developed</a:t>
                      </a:r>
                      <a:r>
                        <a:rPr lang="en-US" sz="3600" baseline="0" dirty="0"/>
                        <a:t> our own POE technology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8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✓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2247"/>
                  </a:ext>
                </a:extLst>
              </a:tr>
              <a:tr h="793252">
                <a:tc>
                  <a:txBody>
                    <a:bodyPr/>
                    <a:lstStyle/>
                    <a:p>
                      <a:r>
                        <a:rPr lang="en-US" sz="3600" dirty="0"/>
                        <a:t>Compiled</a:t>
                      </a:r>
                      <a:r>
                        <a:rPr lang="en-US" sz="3600" baseline="0" dirty="0"/>
                        <a:t> data in Central Network Server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8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✓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73837"/>
                  </a:ext>
                </a:extLst>
              </a:tr>
              <a:tr h="793252">
                <a:tc>
                  <a:txBody>
                    <a:bodyPr/>
                    <a:lstStyle/>
                    <a:p>
                      <a:r>
                        <a:rPr lang="en-US" sz="3600" dirty="0"/>
                        <a:t>Designed</a:t>
                      </a:r>
                      <a:r>
                        <a:rPr lang="en-US" sz="3600" baseline="0" dirty="0"/>
                        <a:t> a web application to analyze data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8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✓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0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5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392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Sound Sensing System​   with Power Over Ethernet Technology​ Samantha Shreck and Zoe Protin​ Advisor: Brian Davison​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Sensing System​ with Power Over Ethernet Technology​ Samantha Shreck and Zoe Protin​ Advisor: Brian Davison​</dc:title>
  <dc:creator>Zoe Protin</dc:creator>
  <cp:lastModifiedBy>Zoe Protin</cp:lastModifiedBy>
  <cp:revision>40</cp:revision>
  <dcterms:created xsi:type="dcterms:W3CDTF">2016-04-25T21:12:31Z</dcterms:created>
  <dcterms:modified xsi:type="dcterms:W3CDTF">2016-04-26T21:17:52Z</dcterms:modified>
</cp:coreProperties>
</file>