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5" r:id="rId5"/>
    <p:sldId id="284" r:id="rId6"/>
    <p:sldId id="283" r:id="rId7"/>
    <p:sldId id="271" r:id="rId8"/>
    <p:sldId id="291" r:id="rId9"/>
    <p:sldId id="277" r:id="rId10"/>
    <p:sldId id="278" r:id="rId11"/>
    <p:sldId id="289" r:id="rId12"/>
    <p:sldId id="280" r:id="rId13"/>
    <p:sldId id="287" r:id="rId14"/>
    <p:sldId id="288" r:id="rId15"/>
    <p:sldId id="29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F2C94A-38C6-4FBD-FE17-DCD3A459CF56}" name="Samantha Wanek" initials="SW" userId="cb64cc53f00f1dc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A9577"/>
    <a:srgbClr val="F29948"/>
    <a:srgbClr val="68AD8A"/>
    <a:srgbClr val="B2684B"/>
    <a:srgbClr val="4CBCA2"/>
    <a:srgbClr val="77BCE0"/>
    <a:srgbClr val="BF632C"/>
    <a:srgbClr val="ED6F0A"/>
    <a:srgbClr val="58BF7E"/>
    <a:srgbClr val="F08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2" autoAdjust="0"/>
    <p:restoredTop sz="95329" autoAdjust="0"/>
  </p:normalViewPr>
  <p:slideViewPr>
    <p:cSldViewPr snapToGrid="0">
      <p:cViewPr varScale="1">
        <p:scale>
          <a:sx n="99" d="100"/>
          <a:sy n="99" d="100"/>
        </p:scale>
        <p:origin x="1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4E0B6-19B1-48BC-B145-CEFB0E38AEC9}" type="datetimeFigureOut">
              <a:rPr lang="en-US" smtClean="0"/>
              <a:t>5/16/23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6D42B-7803-4A22-A963-03DF69CCEEF7}" type="slidenum">
              <a:rPr lang="en-US" smtClean="0"/>
              <a:t>‹#›</a:t>
            </a:fld>
            <a:endParaRPr lang="en-US" dirty="0"/>
          </a:p>
        </p:txBody>
      </p:sp>
    </p:spTree>
    <p:extLst>
      <p:ext uri="{BB962C8B-B14F-4D97-AF65-F5344CB8AC3E}">
        <p14:creationId xmlns:p14="http://schemas.microsoft.com/office/powerpoint/2010/main" val="353786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br>
              <a:rPr lang="en-US" dirty="0"/>
            </a:br>
            <a:r>
              <a:rPr lang="en-US" dirty="0"/>
              <a:t>The Mind Is A Mystery, unlocking the secrets of the brain…</a:t>
            </a:r>
            <a:br>
              <a:rPr lang="en-US" dirty="0"/>
            </a:br>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1</a:t>
            </a:fld>
            <a:endParaRPr lang="en-US" dirty="0"/>
          </a:p>
        </p:txBody>
      </p:sp>
    </p:spTree>
    <p:extLst>
      <p:ext uri="{BB962C8B-B14F-4D97-AF65-F5344CB8AC3E}">
        <p14:creationId xmlns:p14="http://schemas.microsoft.com/office/powerpoint/2010/main" val="266088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Objective #4 was set to evaluate the differences in the UA results between ASD mothers and TD mothers, </a:t>
            </a:r>
          </a:p>
          <a:p>
            <a:endParaRPr lang="en-US" b="0" dirty="0"/>
          </a:p>
          <a:p>
            <a:r>
              <a:rPr lang="en-US" b="0" dirty="0"/>
              <a:t>We looked at the comparison of the average amounts of the previously isolated elements in mothers. </a:t>
            </a:r>
          </a:p>
          <a:p>
            <a:endParaRPr lang="en-US" b="0" dirty="0"/>
          </a:p>
          <a:p>
            <a:r>
              <a:rPr lang="en-US" b="0" dirty="0"/>
              <a:t>The differences seem noticeable between the ASD and TD mothers:</a:t>
            </a:r>
          </a:p>
          <a:p>
            <a:endParaRPr lang="en-US" b="0" dirty="0"/>
          </a:p>
          <a:p>
            <a:r>
              <a:rPr lang="en-US" b="0" dirty="0"/>
              <a:t>Gadolinium, Lead and Thallium are lower in ASD mothers </a:t>
            </a:r>
          </a:p>
          <a:p>
            <a:endParaRPr lang="en-US" b="0" dirty="0"/>
          </a:p>
          <a:p>
            <a:r>
              <a:rPr lang="en-US" b="0" dirty="0"/>
              <a:t>Cadmium more than doubles from TD mothers to ASD mothers.</a:t>
            </a:r>
          </a:p>
          <a:p>
            <a:endParaRPr lang="en-US" b="0" dirty="0"/>
          </a:p>
          <a:p>
            <a:r>
              <a:rPr lang="en-US" b="0" dirty="0"/>
              <a:t>TD mothers had significantly lower levels of iron,</a:t>
            </a:r>
          </a:p>
          <a:p>
            <a:endParaRPr lang="en-US" b="0" dirty="0"/>
          </a:p>
          <a:p>
            <a:r>
              <a:rPr lang="en-US" b="0" dirty="0"/>
              <a:t>But notably higher levels of Molybdenum and Phosphorus.</a:t>
            </a:r>
          </a:p>
          <a:p>
            <a:endParaRPr lang="en-US" b="0" dirty="0"/>
          </a:p>
          <a:p>
            <a:r>
              <a:rPr lang="en-US" b="0" dirty="0"/>
              <a:t>We graphed the comparison of the sums for those same elements to visualize the data. </a:t>
            </a:r>
          </a:p>
          <a:p>
            <a:endParaRPr lang="en-US" b="0" dirty="0"/>
          </a:p>
          <a:p>
            <a:r>
              <a:rPr lang="en-US" b="0" dirty="0"/>
              <a:t>Now we visually can see the difference in levels of Gadolinium between ASD and TD mothers, where it barely appears in the TD mothers UA results.</a:t>
            </a:r>
          </a:p>
          <a:p>
            <a:endParaRPr lang="en-US" b="1" dirty="0"/>
          </a:p>
        </p:txBody>
      </p:sp>
      <p:sp>
        <p:nvSpPr>
          <p:cNvPr id="4" name="Slide Number Placeholder 3"/>
          <p:cNvSpPr>
            <a:spLocks noGrp="1"/>
          </p:cNvSpPr>
          <p:nvPr>
            <p:ph type="sldNum" sz="quarter" idx="5"/>
          </p:nvPr>
        </p:nvSpPr>
        <p:spPr/>
        <p:txBody>
          <a:bodyPr/>
          <a:lstStyle/>
          <a:p>
            <a:fld id="{9246D42B-7803-4A22-A963-03DF69CCEEF7}" type="slidenum">
              <a:rPr lang="en-US" smtClean="0"/>
              <a:t>10</a:t>
            </a:fld>
            <a:endParaRPr lang="en-US" dirty="0"/>
          </a:p>
        </p:txBody>
      </p:sp>
    </p:spTree>
    <p:extLst>
      <p:ext uri="{BB962C8B-B14F-4D97-AF65-F5344CB8AC3E}">
        <p14:creationId xmlns:p14="http://schemas.microsoft.com/office/powerpoint/2010/main" val="320228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p>
          <a:p>
            <a:r>
              <a:rPr lang="en-US" b="0" dirty="0"/>
              <a:t>Objectives Five &amp; Six delve into analyzing how urine tests differ for children compared to their mothers.</a:t>
            </a:r>
          </a:p>
          <a:p>
            <a:r>
              <a:rPr lang="en-US" b="0" dirty="0"/>
              <a:t>These comparative graphs </a:t>
            </a:r>
            <a:r>
              <a:rPr lang="en-US" b="0" i="0" dirty="0">
                <a:solidFill>
                  <a:srgbClr val="374151"/>
                </a:solidFill>
                <a:effectLst/>
                <a:latin typeface="Söhne"/>
              </a:rPr>
              <a:t>identified the differences in the levels of significant toxic and essential elements between ASD children and their ASD mothers. </a:t>
            </a:r>
          </a:p>
          <a:p>
            <a:r>
              <a:rPr lang="en-US" b="0" i="0" dirty="0">
                <a:solidFill>
                  <a:srgbClr val="374151"/>
                </a:solidFill>
                <a:effectLst/>
                <a:latin typeface="Söhne"/>
              </a:rPr>
              <a:t>The children are graphed using light green; mothers in dark green. </a:t>
            </a:r>
          </a:p>
          <a:p>
            <a:br>
              <a:rPr lang="en-US" b="0" i="0" dirty="0">
                <a:solidFill>
                  <a:srgbClr val="374151"/>
                </a:solidFill>
                <a:effectLst/>
                <a:latin typeface="Söhne"/>
              </a:rPr>
            </a:br>
            <a:r>
              <a:rPr lang="en-US" b="0" i="0" dirty="0">
                <a:solidFill>
                  <a:srgbClr val="374151"/>
                </a:solidFill>
                <a:effectLst/>
                <a:latin typeface="Söhne"/>
              </a:rPr>
              <a:t>The graph to the left presents that Tin and Tungsten have a significant influence on ASD in children. </a:t>
            </a:r>
          </a:p>
          <a:p>
            <a:r>
              <a:rPr lang="en-US" b="0" i="0" dirty="0">
                <a:solidFill>
                  <a:srgbClr val="374151"/>
                </a:solidFill>
                <a:effectLst/>
                <a:latin typeface="Söhne"/>
              </a:rPr>
              <a:t>We also found that Mercury was present in 8 out of 47 pairs (17%) but with uneven distribution between children and mothers. </a:t>
            </a:r>
          </a:p>
          <a:p>
            <a:r>
              <a:rPr lang="en-US" b="0" i="0" dirty="0">
                <a:solidFill>
                  <a:srgbClr val="374151"/>
                </a:solidFill>
                <a:effectLst/>
                <a:latin typeface="Söhne"/>
              </a:rPr>
              <a:t>In addition, our study found that Gadolinium was dominantly present in only one child (2%) among the ASD participants. </a:t>
            </a:r>
          </a:p>
          <a:p>
            <a:r>
              <a:rPr lang="en-US" b="0" i="0" dirty="0">
                <a:solidFill>
                  <a:srgbClr val="374151"/>
                </a:solidFill>
                <a:effectLst/>
                <a:latin typeface="Söhne"/>
              </a:rPr>
              <a:t>These findings suggest that certain toxic elements may have a higher impact on ASD in children compared to mothers, and that the distribution of specific elements varies among individuals with ASD.</a:t>
            </a:r>
            <a:br>
              <a:rPr lang="en-US" b="0" i="0" dirty="0">
                <a:solidFill>
                  <a:srgbClr val="374151"/>
                </a:solidFill>
                <a:effectLst/>
                <a:latin typeface="Söhne"/>
              </a:rPr>
            </a:br>
            <a:endParaRPr lang="en-US" b="0" i="0" dirty="0">
              <a:solidFill>
                <a:srgbClr val="374151"/>
              </a:solidFill>
              <a:effectLst/>
              <a:latin typeface="Söhne"/>
            </a:endParaRPr>
          </a:p>
          <a:p>
            <a:r>
              <a:rPr lang="en-US" b="0" i="0" dirty="0">
                <a:solidFill>
                  <a:srgbClr val="374151"/>
                </a:solidFill>
                <a:effectLst/>
                <a:latin typeface="Söhne"/>
              </a:rPr>
              <a:t>The graph to the right suggests that most ASD children have higher levels of all the isolated essential elements than their respective ASD mothers. </a:t>
            </a:r>
          </a:p>
          <a:p>
            <a:endParaRPr lang="en-US" b="0" dirty="0"/>
          </a:p>
        </p:txBody>
      </p:sp>
      <p:sp>
        <p:nvSpPr>
          <p:cNvPr id="4" name="Slide Number Placeholder 3"/>
          <p:cNvSpPr>
            <a:spLocks noGrp="1"/>
          </p:cNvSpPr>
          <p:nvPr>
            <p:ph type="sldNum" sz="quarter" idx="5"/>
          </p:nvPr>
        </p:nvSpPr>
        <p:spPr/>
        <p:txBody>
          <a:bodyPr/>
          <a:lstStyle/>
          <a:p>
            <a:fld id="{9246D42B-7803-4A22-A963-03DF69CCEEF7}" type="slidenum">
              <a:rPr lang="en-US" smtClean="0"/>
              <a:t>11</a:t>
            </a:fld>
            <a:endParaRPr lang="en-US" dirty="0"/>
          </a:p>
        </p:txBody>
      </p:sp>
    </p:spTree>
    <p:extLst>
      <p:ext uri="{BB962C8B-B14F-4D97-AF65-F5344CB8AC3E}">
        <p14:creationId xmlns:p14="http://schemas.microsoft.com/office/powerpoint/2010/main" val="65858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These graphs showcase the differences in the significant toxic &amp; essential elements between the TD children and their specific mothers.</a:t>
            </a:r>
          </a:p>
          <a:p>
            <a:endParaRPr lang="en-US" b="0" dirty="0"/>
          </a:p>
          <a:p>
            <a:r>
              <a:rPr lang="en-US" b="0" dirty="0"/>
              <a:t>The children are represented with orange and the mothers are represented with red in both graphs.</a:t>
            </a:r>
          </a:p>
          <a:p>
            <a:endParaRPr lang="en-US" b="0" dirty="0"/>
          </a:p>
          <a:p>
            <a:r>
              <a:rPr lang="en-US" b="0" dirty="0"/>
              <a:t>Glancing at the first graph you can see that very few mothers of TD children have mercury in their UA results &amp; their children do not.</a:t>
            </a:r>
          </a:p>
          <a:p>
            <a:endParaRPr lang="en-US" b="0" dirty="0"/>
          </a:p>
          <a:p>
            <a:r>
              <a:rPr lang="en-US" b="0" dirty="0"/>
              <a:t>Tin and tungsten is more present in TD children.</a:t>
            </a:r>
          </a:p>
          <a:p>
            <a:br>
              <a:rPr lang="en-US" b="0" dirty="0"/>
            </a:br>
            <a:r>
              <a:rPr lang="en-US" b="0" dirty="0"/>
              <a:t>And Gadolinium is closely related between TD children and their mothers.</a:t>
            </a:r>
          </a:p>
          <a:p>
            <a:endParaRPr lang="en-US" b="0" dirty="0"/>
          </a:p>
          <a:p>
            <a:r>
              <a:rPr lang="en-US" b="0" dirty="0"/>
              <a:t>In the second graph you can see a significant amount of TD children have higher influence of essential elements than their mothers. </a:t>
            </a:r>
          </a:p>
          <a:p>
            <a:endParaRPr lang="en-US" b="0" dirty="0"/>
          </a:p>
          <a:p>
            <a:r>
              <a:rPr lang="en-US" b="0" dirty="0"/>
              <a:t>And this could potentially explain the variance in our model accuracies.</a:t>
            </a:r>
          </a:p>
        </p:txBody>
      </p:sp>
      <p:sp>
        <p:nvSpPr>
          <p:cNvPr id="4" name="Slide Number Placeholder 3"/>
          <p:cNvSpPr>
            <a:spLocks noGrp="1"/>
          </p:cNvSpPr>
          <p:nvPr>
            <p:ph type="sldNum" sz="quarter" idx="5"/>
          </p:nvPr>
        </p:nvSpPr>
        <p:spPr/>
        <p:txBody>
          <a:bodyPr/>
          <a:lstStyle/>
          <a:p>
            <a:fld id="{9246D42B-7803-4A22-A963-03DF69CCEEF7}" type="slidenum">
              <a:rPr lang="en-US" smtClean="0"/>
              <a:t>12</a:t>
            </a:fld>
            <a:endParaRPr lang="en-US" dirty="0"/>
          </a:p>
        </p:txBody>
      </p:sp>
    </p:spTree>
    <p:extLst>
      <p:ext uri="{BB962C8B-B14F-4D97-AF65-F5344CB8AC3E}">
        <p14:creationId xmlns:p14="http://schemas.microsoft.com/office/powerpoint/2010/main" val="332871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p>
          <a:p>
            <a:r>
              <a:rPr lang="en-US" b="0" dirty="0"/>
              <a:t>After identifying significant models and elements for both children and mothers, ASD and TD, in both Toxic and Essential elemental groups, </a:t>
            </a:r>
          </a:p>
          <a:p>
            <a:r>
              <a:rPr lang="en-US" b="0" dirty="0"/>
              <a:t>our final analysis objective includes comparing generational influences between both ASD and TD child-mother pairs, linked together in the data by an ID number.</a:t>
            </a:r>
          </a:p>
          <a:p>
            <a:endParaRPr lang="en-US" b="0" dirty="0"/>
          </a:p>
          <a:p>
            <a:r>
              <a:rPr lang="en-US" b="0" i="0" dirty="0">
                <a:solidFill>
                  <a:srgbClr val="374151"/>
                </a:solidFill>
                <a:effectLst/>
                <a:latin typeface="Söhne"/>
              </a:rPr>
              <a:t>Our analysis revealed that both ASD and TD children have higher levels of toxic and essential elements compared to their respective mothers.  </a:t>
            </a:r>
          </a:p>
          <a:p>
            <a:endParaRPr lang="en-US" b="0" i="0" dirty="0">
              <a:solidFill>
                <a:srgbClr val="374151"/>
              </a:solidFill>
              <a:effectLst/>
              <a:latin typeface="Söhne"/>
            </a:endParaRPr>
          </a:p>
          <a:p>
            <a:r>
              <a:rPr lang="en-US" b="0" i="0" dirty="0">
                <a:solidFill>
                  <a:srgbClr val="374151"/>
                </a:solidFill>
                <a:effectLst/>
                <a:latin typeface="Söhne"/>
              </a:rPr>
              <a:t>However, mercury levels were higher in both ASD and TD mothers. </a:t>
            </a:r>
          </a:p>
          <a:p>
            <a:r>
              <a:rPr lang="en-US" b="0" i="0" dirty="0">
                <a:solidFill>
                  <a:srgbClr val="374151"/>
                </a:solidFill>
                <a:effectLst/>
                <a:latin typeface="Söhne"/>
              </a:rPr>
              <a:t>This suggests that mercury exposure may have been reduced in the next generation of children but still impacts mothers today.  </a:t>
            </a:r>
          </a:p>
          <a:p>
            <a:r>
              <a:rPr lang="en-US" b="0" i="0" dirty="0">
                <a:solidFill>
                  <a:srgbClr val="374151"/>
                </a:solidFill>
                <a:effectLst/>
                <a:latin typeface="Söhne"/>
              </a:rPr>
              <a:t>It's important to note that further research is needed to determine the exact sources of mercury exposure in mothers and its potential impact on child development</a:t>
            </a:r>
          </a:p>
          <a:p>
            <a:endParaRPr lang="en-US" b="0" i="0" dirty="0">
              <a:solidFill>
                <a:srgbClr val="374151"/>
              </a:solidFill>
              <a:effectLst/>
              <a:latin typeface="Söhne"/>
            </a:endParaRPr>
          </a:p>
          <a:p>
            <a:r>
              <a:rPr lang="en-US" b="0" i="0" dirty="0">
                <a:solidFill>
                  <a:srgbClr val="374151"/>
                </a:solidFill>
                <a:effectLst/>
                <a:latin typeface="Söhne"/>
              </a:rPr>
              <a:t>Tin and Tungsten again emerged as higher in TD children than any other subgroup. Further research is warranted to understand Tin and Tungsten’s role in the body since the data originally categorized these elements as Toxic yet are lower in both ASD children and mothers. </a:t>
            </a:r>
            <a:endParaRPr lang="en-US" b="0" dirty="0"/>
          </a:p>
        </p:txBody>
      </p:sp>
      <p:sp>
        <p:nvSpPr>
          <p:cNvPr id="4" name="Slide Number Placeholder 3"/>
          <p:cNvSpPr>
            <a:spLocks noGrp="1"/>
          </p:cNvSpPr>
          <p:nvPr>
            <p:ph type="sldNum" sz="quarter" idx="5"/>
          </p:nvPr>
        </p:nvSpPr>
        <p:spPr/>
        <p:txBody>
          <a:bodyPr/>
          <a:lstStyle/>
          <a:p>
            <a:fld id="{9246D42B-7803-4A22-A963-03DF69CCEEF7}" type="slidenum">
              <a:rPr lang="en-US" smtClean="0"/>
              <a:t>13</a:t>
            </a:fld>
            <a:endParaRPr lang="en-US" dirty="0"/>
          </a:p>
        </p:txBody>
      </p:sp>
    </p:spTree>
    <p:extLst>
      <p:ext uri="{BB962C8B-B14F-4D97-AF65-F5344CB8AC3E}">
        <p14:creationId xmlns:p14="http://schemas.microsoft.com/office/powerpoint/2010/main" val="4251553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This project has been quite the adventure for our team.</a:t>
            </a:r>
          </a:p>
          <a:p>
            <a:endParaRPr lang="en-US" b="0" dirty="0"/>
          </a:p>
          <a:p>
            <a:r>
              <a:rPr lang="en-US" b="0" dirty="0"/>
              <a:t>We’ve had so many questions pop up in our processes </a:t>
            </a:r>
          </a:p>
          <a:p>
            <a:endParaRPr lang="en-US" b="0" dirty="0"/>
          </a:p>
          <a:p>
            <a:r>
              <a:rPr lang="en-US" b="0" dirty="0"/>
              <a:t>And we know the data has more that we could shed light on.</a:t>
            </a:r>
          </a:p>
          <a:p>
            <a:endParaRPr lang="en-US" b="0" dirty="0"/>
          </a:p>
          <a:p>
            <a:r>
              <a:rPr lang="en-US" b="0" dirty="0"/>
              <a:t>We’ve held a special interest in this topic of discussion because we live in a world with so much to be discovered to help people in need.</a:t>
            </a:r>
          </a:p>
          <a:p>
            <a:br>
              <a:rPr lang="en-US" b="0" dirty="0"/>
            </a:br>
            <a:r>
              <a:rPr lang="en-US" b="0" dirty="0"/>
              <a:t>The people on the spectrum of ASD exist in a world that isn’t catered to being neurodiverse</a:t>
            </a:r>
          </a:p>
          <a:p>
            <a:endParaRPr lang="en-US" b="0" dirty="0"/>
          </a:p>
          <a:p>
            <a:r>
              <a:rPr lang="en-US" b="0" dirty="0"/>
              <a:t>but largely caters to the abilities of the neurologically typical people. </a:t>
            </a:r>
          </a:p>
          <a:p>
            <a:br>
              <a:rPr lang="en-US" b="0" dirty="0"/>
            </a:br>
            <a:r>
              <a:rPr lang="en-US" b="0" dirty="0"/>
              <a:t>With insights like these, we could help to bridge the gap in everyone's abilities. </a:t>
            </a:r>
          </a:p>
          <a:p>
            <a:endParaRPr lang="en-US" b="0" dirty="0"/>
          </a:p>
          <a:p>
            <a:r>
              <a:rPr lang="en-US" b="0" dirty="0"/>
              <a:t>Further evaluations of the elements found in ASD and TD people, particularly in children- </a:t>
            </a:r>
          </a:p>
          <a:p>
            <a:br>
              <a:rPr lang="en-US" b="0" dirty="0"/>
            </a:br>
            <a:r>
              <a:rPr lang="en-US" b="0" dirty="0"/>
              <a:t>Provides the ability to find patterns that could unlock mysteries of our minds with impact on our development as humans, and how we can better shape our futures through influence.</a:t>
            </a:r>
            <a:br>
              <a:rPr lang="en-US" b="1" dirty="0"/>
            </a:br>
            <a:endParaRPr lang="en-US" b="0" dirty="0"/>
          </a:p>
          <a:p>
            <a:r>
              <a:rPr lang="en-US" b="1" dirty="0"/>
              <a:t>Rachelle:</a:t>
            </a:r>
            <a:br>
              <a:rPr lang="en-US" b="1" dirty="0"/>
            </a:br>
            <a:r>
              <a:rPr lang="en-US" b="0" dirty="0"/>
              <a:t>In Summary we identified significant elements for both toxic and essential elements. Tungsten and Lead were identified as significant for toxic elements, while Sulfur, Magnesium, and Molybdenum were significant for essential elements. We also found additional significant predictor elements for each subgroup, such as Gadolinium, Tin, and Mercury for children in the toxic element model, and Cadmium, Gadolinium, Lead, and Thallium for mothers in the toxic element model. Tungsten was the only significant element identified in both groups.</a:t>
            </a:r>
          </a:p>
          <a:p>
            <a:endParaRPr lang="en-US" b="0" dirty="0"/>
          </a:p>
          <a:p>
            <a:r>
              <a:rPr lang="en-US" b="0" dirty="0"/>
              <a:t>While the accuracy of predicting ASD was higher in children (85-87%) than in mothers (74-78%), additional elements emerged as significant predictors of ASD for both subgroups, although with lower model accuracy.</a:t>
            </a:r>
          </a:p>
          <a:p>
            <a:endParaRPr lang="en-US" b="0" dirty="0"/>
          </a:p>
          <a:p>
            <a:r>
              <a:rPr lang="en-US" b="0" dirty="0"/>
              <a:t>One of the biggest challenges we faced was finding a balance between subsetting the data by dependent and independent variables while maintaining an adequate sample size for predictive and stepwise regression analysis.</a:t>
            </a:r>
          </a:p>
          <a:p>
            <a:endParaRPr lang="en-US" b="0" dirty="0"/>
          </a:p>
          <a:p>
            <a:r>
              <a:rPr lang="en-US" b="0" dirty="0"/>
              <a:t>Given more time, we would investigate the role of individual toxic and essential elements in childhood development and compare urinalysis results to recommended levels of these elements for children and mothers. This would help us identify patterns of nutrient deficiency or sufficiency and provide actionable feedback for mothers of children with ASD.</a:t>
            </a:r>
            <a:br>
              <a:rPr lang="en-US" b="1" dirty="0"/>
            </a:br>
            <a:br>
              <a:rPr lang="en-US" b="1" dirty="0"/>
            </a:br>
            <a:endParaRPr lang="en-US" sz="1200" dirty="0"/>
          </a:p>
        </p:txBody>
      </p:sp>
      <p:sp>
        <p:nvSpPr>
          <p:cNvPr id="4" name="Slide Number Placeholder 3"/>
          <p:cNvSpPr>
            <a:spLocks noGrp="1"/>
          </p:cNvSpPr>
          <p:nvPr>
            <p:ph type="sldNum" sz="quarter" idx="5"/>
          </p:nvPr>
        </p:nvSpPr>
        <p:spPr/>
        <p:txBody>
          <a:bodyPr/>
          <a:lstStyle/>
          <a:p>
            <a:fld id="{9246D42B-7803-4A22-A963-03DF69CCEEF7}" type="slidenum">
              <a:rPr lang="en-US" smtClean="0"/>
              <a:t>14</a:t>
            </a:fld>
            <a:endParaRPr lang="en-US" dirty="0"/>
          </a:p>
        </p:txBody>
      </p:sp>
    </p:spTree>
    <p:extLst>
      <p:ext uri="{BB962C8B-B14F-4D97-AF65-F5344CB8AC3E}">
        <p14:creationId xmlns:p14="http://schemas.microsoft.com/office/powerpoint/2010/main" val="71522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16</a:t>
            </a:fld>
            <a:endParaRPr lang="en-US" dirty="0"/>
          </a:p>
        </p:txBody>
      </p:sp>
    </p:spTree>
    <p:extLst>
      <p:ext uri="{BB962C8B-B14F-4D97-AF65-F5344CB8AC3E}">
        <p14:creationId xmlns:p14="http://schemas.microsoft.com/office/powerpoint/2010/main" val="287484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n-lt"/>
              </a:rPr>
              <a:t>Rachelle: </a:t>
            </a:r>
          </a:p>
          <a:p>
            <a:pPr algn="l"/>
            <a:r>
              <a:rPr lang="en-US" b="0" i="0" dirty="0">
                <a:solidFill>
                  <a:srgbClr val="1D1C1D"/>
                </a:solidFill>
                <a:effectLst/>
                <a:latin typeface="+mn-lt"/>
              </a:rPr>
              <a:t>A meta-analysis by Rachelle Chandler Fertig and Samantha Wanek.</a:t>
            </a:r>
          </a:p>
          <a:p>
            <a:pPr algn="l"/>
            <a:r>
              <a:rPr lang="en-US" b="0" i="0" dirty="0">
                <a:solidFill>
                  <a:srgbClr val="1D1C1D"/>
                </a:solidFill>
                <a:effectLst/>
                <a:latin typeface="+mn-lt"/>
              </a:rPr>
              <a:t>Hi! My name is Rachelle Chandler Fertig.</a:t>
            </a:r>
          </a:p>
          <a:p>
            <a:pPr algn="l"/>
            <a:endParaRPr lang="en-US" b="0" i="0" dirty="0">
              <a:solidFill>
                <a:srgbClr val="1D1C1D"/>
              </a:solidFill>
              <a:effectLst/>
              <a:latin typeface="+mn-lt"/>
            </a:endParaRPr>
          </a:p>
          <a:p>
            <a:pPr algn="l"/>
            <a:r>
              <a:rPr lang="en-US" b="0" i="0" dirty="0">
                <a:solidFill>
                  <a:srgbClr val="1D1C1D"/>
                </a:solidFill>
                <a:effectLst/>
                <a:latin typeface="+mn-lt"/>
              </a:rPr>
              <a:t>I have experience in data analysis using Excel, Python, R, and SQL. My professional background includes project management, operations, logistics, marketing, communication, business metrics, sales, and performance analytics for service and retail industries.</a:t>
            </a:r>
          </a:p>
          <a:p>
            <a:pPr algn="l"/>
            <a:endParaRPr lang="en-US" b="0" i="0" dirty="0">
              <a:solidFill>
                <a:srgbClr val="1D1C1D"/>
              </a:solidFill>
              <a:effectLst/>
              <a:latin typeface="+mn-lt"/>
            </a:endParaRPr>
          </a:p>
          <a:p>
            <a:pPr algn="l"/>
            <a:r>
              <a:rPr lang="en-US" b="0" i="0" dirty="0">
                <a:solidFill>
                  <a:srgbClr val="1D1C1D"/>
                </a:solidFill>
                <a:effectLst/>
                <a:latin typeface="+mn-lt"/>
              </a:rPr>
              <a:t>As a 20-year craniosacral therapist specializing in the brain, central nervous system, immune, and endocrine systems with a focus on nutritionally balanced brain/body relationships, I bring a unique perspective to this project.</a:t>
            </a:r>
          </a:p>
          <a:p>
            <a:pPr algn="l"/>
            <a:endParaRPr lang="en-US" b="0" i="0" dirty="0">
              <a:solidFill>
                <a:srgbClr val="1D1C1D"/>
              </a:solidFill>
              <a:effectLst/>
              <a:latin typeface="+mn-lt"/>
            </a:endParaRPr>
          </a:p>
          <a:p>
            <a:pPr algn="l"/>
            <a:r>
              <a:rPr lang="en-US" b="0" i="0" dirty="0">
                <a:solidFill>
                  <a:srgbClr val="1D1C1D"/>
                </a:solidFill>
                <a:effectLst/>
                <a:latin typeface="+mn-lt"/>
              </a:rPr>
              <a:t>I'm proficient with collaboration tools like Slack, Teams, Microsoft 365, VPN, Trello, Zoom, as well as industry-specific proprietary software systems. I'm also skilled in creating data and conceptual visualizations/presentations, translating intricate details into actionable takeaways.</a:t>
            </a:r>
          </a:p>
          <a:p>
            <a:pPr algn="l"/>
            <a:endParaRPr lang="en-US" b="0" i="0" dirty="0">
              <a:solidFill>
                <a:srgbClr val="1D1C1D"/>
              </a:solidFill>
              <a:effectLst/>
              <a:latin typeface="+mn-lt"/>
            </a:endParaRPr>
          </a:p>
          <a:p>
            <a:pPr algn="l"/>
            <a:r>
              <a:rPr lang="en-US" b="0" i="0" dirty="0">
                <a:solidFill>
                  <a:srgbClr val="1D1C1D"/>
                </a:solidFill>
                <a:effectLst/>
                <a:latin typeface="+mn-lt"/>
              </a:rPr>
              <a:t>My work style is detailed, thorough, and methodical, and I can work independently or in team collaboration settings.</a:t>
            </a:r>
          </a:p>
          <a:p>
            <a:pPr algn="l"/>
            <a:endParaRPr lang="en-US" b="0" i="0" dirty="0">
              <a:solidFill>
                <a:srgbClr val="1D1C1D"/>
              </a:solidFill>
              <a:effectLst/>
              <a:latin typeface="+mn-lt"/>
            </a:endParaRPr>
          </a:p>
          <a:p>
            <a:pPr algn="l"/>
            <a:endParaRPr lang="en-US" b="0" i="0" dirty="0">
              <a:solidFill>
                <a:srgbClr val="1D1C1D"/>
              </a:solidFill>
              <a:effectLst/>
              <a:latin typeface="+mn-lt"/>
            </a:endParaRPr>
          </a:p>
          <a:p>
            <a:pPr algn="l"/>
            <a:r>
              <a:rPr lang="en-US" b="1" i="0" dirty="0">
                <a:solidFill>
                  <a:srgbClr val="1D1C1D"/>
                </a:solidFill>
                <a:effectLst/>
                <a:latin typeface="+mn-lt"/>
              </a:rPr>
              <a:t>Samantha:</a:t>
            </a:r>
            <a:br>
              <a:rPr lang="en-US" b="0" i="0" dirty="0">
                <a:solidFill>
                  <a:srgbClr val="1D1C1D"/>
                </a:solidFill>
                <a:effectLst/>
                <a:latin typeface="+mn-lt"/>
              </a:rPr>
            </a:br>
            <a:r>
              <a:rPr lang="en-US" b="0" i="0" dirty="0">
                <a:solidFill>
                  <a:srgbClr val="1D1C1D"/>
                </a:solidFill>
                <a:effectLst/>
                <a:latin typeface="+mn-lt"/>
              </a:rPr>
              <a:t>Hi I’m Samantha Wanek.</a:t>
            </a:r>
          </a:p>
          <a:p>
            <a:pPr algn="l"/>
            <a:br>
              <a:rPr lang="en-US" b="0" i="0" dirty="0">
                <a:solidFill>
                  <a:srgbClr val="1D1C1D"/>
                </a:solidFill>
                <a:effectLst/>
                <a:latin typeface="+mn-lt"/>
              </a:rPr>
            </a:br>
            <a:r>
              <a:rPr lang="en-US" b="0" i="0" dirty="0">
                <a:solidFill>
                  <a:srgbClr val="1D1C1D"/>
                </a:solidFill>
                <a:effectLst/>
                <a:latin typeface="+mn-lt"/>
              </a:rPr>
              <a:t>Although I don’t have working background in Data Science or relation to the topic of this project,</a:t>
            </a:r>
          </a:p>
          <a:p>
            <a:pPr algn="l"/>
            <a:br>
              <a:rPr lang="en-US" b="0" i="0" dirty="0">
                <a:solidFill>
                  <a:srgbClr val="1D1C1D"/>
                </a:solidFill>
                <a:effectLst/>
                <a:latin typeface="+mn-lt"/>
              </a:rPr>
            </a:br>
            <a:r>
              <a:rPr lang="en-US" b="0" i="0" dirty="0">
                <a:solidFill>
                  <a:srgbClr val="1D1C1D"/>
                </a:solidFill>
                <a:effectLst/>
                <a:latin typeface="+mn-lt"/>
              </a:rPr>
              <a:t>I have completed my certification training from SCI, WOZ-U, &amp; Entity Academy.</a:t>
            </a:r>
          </a:p>
          <a:p>
            <a:pPr algn="l"/>
            <a:endParaRPr lang="en-US" b="0" i="0" dirty="0">
              <a:solidFill>
                <a:srgbClr val="1D1C1D"/>
              </a:solidFill>
              <a:effectLst/>
              <a:latin typeface="+mn-lt"/>
            </a:endParaRPr>
          </a:p>
          <a:p>
            <a:pPr algn="l"/>
            <a:r>
              <a:rPr lang="en-US" b="0" i="0" dirty="0">
                <a:solidFill>
                  <a:srgbClr val="1D1C1D"/>
                </a:solidFill>
                <a:effectLst/>
                <a:latin typeface="+mn-lt"/>
              </a:rPr>
              <a:t>Along the way, </a:t>
            </a:r>
            <a:r>
              <a:rPr lang="en-US" b="0" i="0" dirty="0">
                <a:solidFill>
                  <a:srgbClr val="374151"/>
                </a:solidFill>
                <a:effectLst/>
                <a:latin typeface="Söhne"/>
              </a:rPr>
              <a:t>I have gained extensive experience in data analysis using Python, R, and SQL. </a:t>
            </a:r>
          </a:p>
          <a:p>
            <a:pPr algn="l"/>
            <a:endParaRPr lang="en-US" b="0" i="0" dirty="0">
              <a:solidFill>
                <a:srgbClr val="374151"/>
              </a:solidFill>
              <a:effectLst/>
              <a:latin typeface="Söhne"/>
            </a:endParaRPr>
          </a:p>
          <a:p>
            <a:pPr algn="l"/>
            <a:r>
              <a:rPr lang="en-US" b="0" i="0" dirty="0">
                <a:solidFill>
                  <a:srgbClr val="374151"/>
                </a:solidFill>
                <a:effectLst/>
                <a:latin typeface="Söhne"/>
              </a:rPr>
              <a:t>Presenting complex data insights to non-technical stakeholders. </a:t>
            </a:r>
          </a:p>
          <a:p>
            <a:pPr algn="l"/>
            <a:endParaRPr lang="en-US" b="0" i="0" dirty="0">
              <a:solidFill>
                <a:srgbClr val="374151"/>
              </a:solidFill>
              <a:effectLst/>
              <a:latin typeface="Söhne"/>
            </a:endParaRPr>
          </a:p>
          <a:p>
            <a:pPr algn="l"/>
            <a:r>
              <a:rPr lang="en-US" b="0" i="0" dirty="0">
                <a:solidFill>
                  <a:srgbClr val="374151"/>
                </a:solidFill>
                <a:effectLst/>
                <a:latin typeface="Söhne"/>
              </a:rPr>
              <a:t>I also have a deep understanding of data ethics and privacy considerations,</a:t>
            </a:r>
          </a:p>
          <a:p>
            <a:pPr algn="l"/>
            <a:endParaRPr lang="en-US" b="0" i="0" dirty="0">
              <a:solidFill>
                <a:srgbClr val="374151"/>
              </a:solidFill>
              <a:effectLst/>
              <a:latin typeface="Söhne"/>
            </a:endParaRPr>
          </a:p>
          <a:p>
            <a:pPr algn="l"/>
            <a:r>
              <a:rPr lang="en-US" b="0" i="0" dirty="0">
                <a:solidFill>
                  <a:srgbClr val="374151"/>
                </a:solidFill>
                <a:effectLst/>
                <a:latin typeface="Söhne"/>
              </a:rPr>
              <a:t>And I pride myself on being an effective team collaborator</a:t>
            </a:r>
          </a:p>
          <a:p>
            <a:pPr algn="l"/>
            <a:endParaRPr lang="en-US" b="0" i="0" dirty="0">
              <a:solidFill>
                <a:srgbClr val="374151"/>
              </a:solidFill>
              <a:effectLst/>
              <a:latin typeface="Söhne"/>
            </a:endParaRPr>
          </a:p>
          <a:p>
            <a:pPr algn="l"/>
            <a:r>
              <a:rPr lang="en-US" b="0" i="0" dirty="0">
                <a:solidFill>
                  <a:srgbClr val="374151"/>
                </a:solidFill>
                <a:effectLst/>
                <a:latin typeface="Söhne"/>
              </a:rPr>
              <a:t>I have experience using remote collaboration tools like Slack, Zoom, and Trello, and I am quick to adapt to new tools and technologies.</a:t>
            </a:r>
          </a:p>
          <a:p>
            <a:pPr algn="l"/>
            <a:endParaRPr lang="en-US" b="0" i="0" dirty="0">
              <a:solidFill>
                <a:srgbClr val="374151"/>
              </a:solidFill>
              <a:effectLst/>
              <a:latin typeface="Söhne"/>
            </a:endParaRPr>
          </a:p>
          <a:p>
            <a:pPr algn="l"/>
            <a:r>
              <a:rPr lang="en-US" b="0" i="0" dirty="0">
                <a:solidFill>
                  <a:srgbClr val="374151"/>
                </a:solidFill>
                <a:effectLst/>
                <a:latin typeface="Söhne"/>
              </a:rPr>
              <a:t>My time management skills allow me to prioritize tasks, manage deadlines, and adapt to changing priorities.</a:t>
            </a:r>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2</a:t>
            </a:fld>
            <a:endParaRPr lang="en-US" dirty="0"/>
          </a:p>
        </p:txBody>
      </p:sp>
    </p:spTree>
    <p:extLst>
      <p:ext uri="{BB962C8B-B14F-4D97-AF65-F5344CB8AC3E}">
        <p14:creationId xmlns:p14="http://schemas.microsoft.com/office/powerpoint/2010/main" val="166764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Arial Nova Cond Light" panose="020B0306020202020204" pitchFamily="34" charset="0"/>
              </a:rPr>
              <a:t>Rachelle: </a:t>
            </a:r>
            <a:br>
              <a:rPr lang="en-US" b="1" dirty="0">
                <a:solidFill>
                  <a:schemeClr val="tx2"/>
                </a:solidFill>
                <a:latin typeface="Arial Nova Cond Light" panose="020B0306020202020204" pitchFamily="34" charset="0"/>
              </a:rPr>
            </a:br>
            <a:r>
              <a:rPr lang="en-US" b="0" dirty="0">
                <a:solidFill>
                  <a:schemeClr val="tx2"/>
                </a:solidFill>
                <a:latin typeface="Arial Nova Cond Light" panose="020B0306020202020204" pitchFamily="34" charset="0"/>
              </a:rPr>
              <a:t>The body and the brain have a co-dependent relationship. The brain is dependent on the body for nutritional and sensory input necessary for growth and regulation. </a:t>
            </a:r>
            <a:br>
              <a:rPr lang="en-US" b="0" dirty="0">
                <a:solidFill>
                  <a:schemeClr val="tx2"/>
                </a:solidFill>
                <a:latin typeface="Arial Nova Cond Light" panose="020B0306020202020204" pitchFamily="34" charset="0"/>
              </a:rPr>
            </a:br>
            <a:r>
              <a:rPr lang="en-US" b="0" dirty="0">
                <a:solidFill>
                  <a:schemeClr val="tx2"/>
                </a:solidFill>
                <a:latin typeface="Arial Nova Cond Light" panose="020B0306020202020204" pitchFamily="34" charset="0"/>
              </a:rPr>
              <a:t>The body is dependent on the brain to send out the neurotransmitters that signal movement</a:t>
            </a:r>
            <a:r>
              <a:rPr lang="en-US" dirty="0">
                <a:solidFill>
                  <a:schemeClr val="tx2"/>
                </a:solidFill>
                <a:latin typeface="Arial Nova Cond Light" panose="020B0306020202020204" pitchFamily="34" charset="0"/>
              </a:rPr>
              <a:t>, regulation, digestion, sleep, cognitive integration, and emotional processing. </a:t>
            </a:r>
            <a:br>
              <a:rPr lang="en-US" dirty="0">
                <a:solidFill>
                  <a:schemeClr val="tx2"/>
                </a:solidFill>
                <a:latin typeface="Arial Nova Cond Light" panose="020B0306020202020204" pitchFamily="34" charset="0"/>
              </a:rPr>
            </a:br>
            <a:r>
              <a:rPr lang="en-US" dirty="0">
                <a:solidFill>
                  <a:schemeClr val="tx2"/>
                </a:solidFill>
                <a:latin typeface="Arial Nova Cond Light" panose="020B0306020202020204" pitchFamily="34" charset="0"/>
              </a:rPr>
              <a:t>This co-dependent relationship is better known as neurobiological human development.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Arial Nova Cond Light" panose="020B0306020202020204" pitchFamily="34" charset="0"/>
              </a:rPr>
              <a:t>Our data aims to provide insight to elements leaving the body that may affect the neurobiological human developmental connection to the brain.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Arial Nova Cond Light" panose="020B0306020202020204" pitchFamily="34" charset="0"/>
              </a:rPr>
              <a:t>Blood test studies are subject to the influence of homeostasis, or our body’s natural ability to adjust and compensate internally to balance micronutrients.</a:t>
            </a:r>
            <a:br>
              <a:rPr lang="en-US" dirty="0">
                <a:solidFill>
                  <a:schemeClr val="tx2"/>
                </a:solidFill>
                <a:latin typeface="Arial Nova Cond Light" panose="020B0306020202020204" pitchFamily="34" charset="0"/>
              </a:rPr>
            </a:br>
            <a:r>
              <a:rPr lang="en-US" dirty="0">
                <a:solidFill>
                  <a:schemeClr val="tx2"/>
                </a:solidFill>
                <a:latin typeface="Arial Nova Cond Light" panose="020B0306020202020204" pitchFamily="34" charset="0"/>
              </a:rPr>
              <a:t>Urine measurements offer a different perspective, as they indicate the amount of a component that is leaving the body.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Arial Nova Cond Light" panose="020B0306020202020204" pitchFamily="34" charset="0"/>
              </a:rPr>
              <a:t>In summary, our data contains 105 study participants made up of 47 pairs of children and mothers that were tested across 39 elements where half are toxic and the other half essential.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ova Cond Light" panose="020B0306020202020204" pitchFamily="34" charset="0"/>
              </a:rPr>
              <a:t>Our dataset is important because it provides unique insights into the relationship between toxic and essential elements and Autism Spectrum Disorder.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3</a:t>
            </a:fld>
            <a:endParaRPr lang="en-US" dirty="0"/>
          </a:p>
        </p:txBody>
      </p:sp>
    </p:spTree>
    <p:extLst>
      <p:ext uri="{BB962C8B-B14F-4D97-AF65-F5344CB8AC3E}">
        <p14:creationId xmlns:p14="http://schemas.microsoft.com/office/powerpoint/2010/main" val="156965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r>
              <a:rPr lang="en-US" dirty="0"/>
              <a:t> </a:t>
            </a:r>
          </a:p>
          <a:p>
            <a:br>
              <a:rPr lang="en-US" dirty="0"/>
            </a:br>
            <a:r>
              <a:rPr lang="en-US" dirty="0"/>
              <a:t>Engineering the approach to our analyses was the most challenging part of the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 that stood out the most to us after clearly observing the data was “What elements are going to be high in children with ASD, that likely won't be high in the typically developing children?”</a:t>
            </a:r>
          </a:p>
          <a:p>
            <a:endParaRPr lang="en-US" dirty="0"/>
          </a:p>
          <a:p>
            <a:r>
              <a:rPr lang="en-US" dirty="0"/>
              <a:t>In order to perform a deep-dive comparison between two dependent variables, with two levels each, we carefully divided the DV “Type” into children and mothers.</a:t>
            </a:r>
          </a:p>
          <a:p>
            <a:br>
              <a:rPr lang="en-US" dirty="0"/>
            </a:br>
            <a:r>
              <a:rPr lang="en-US" dirty="0"/>
              <a:t>Then we created 4 subset versions from there making the subgroups “child toxic”, “child essential”, “mother toxic”, &amp; “mother essential.”</a:t>
            </a:r>
          </a:p>
          <a:p>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4</a:t>
            </a:fld>
            <a:endParaRPr lang="en-US" dirty="0"/>
          </a:p>
        </p:txBody>
      </p:sp>
    </p:spTree>
    <p:extLst>
      <p:ext uri="{BB962C8B-B14F-4D97-AF65-F5344CB8AC3E}">
        <p14:creationId xmlns:p14="http://schemas.microsoft.com/office/powerpoint/2010/main" val="383213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 </a:t>
            </a:r>
            <a:br>
              <a:rPr lang="en-US" b="1" dirty="0"/>
            </a:br>
            <a:r>
              <a:rPr lang="en-US" b="0" dirty="0"/>
              <a:t>As you might expect in data science, that initial question led to many more.</a:t>
            </a:r>
            <a:br>
              <a:rPr lang="en-US" b="0" dirty="0"/>
            </a:br>
            <a:r>
              <a:rPr lang="en-US" b="0" dirty="0"/>
              <a:t>And those next questions led to even more questions. </a:t>
            </a:r>
            <a:br>
              <a:rPr lang="en-US" b="0" dirty="0"/>
            </a:br>
            <a:r>
              <a:rPr lang="en-US" b="0" dirty="0"/>
              <a:t>Our data felt like pandoras box. </a:t>
            </a:r>
          </a:p>
          <a:p>
            <a:r>
              <a:rPr lang="en-US" b="0" dirty="0"/>
              <a:t>We quickly unraveled the need to perform a meta-analysis on our urinalysis data.</a:t>
            </a:r>
            <a:br>
              <a:rPr lang="en-US" b="0" dirty="0"/>
            </a:br>
            <a:r>
              <a:rPr lang="en-US" b="0" dirty="0"/>
              <a:t>As our project unfolded, the objectives we set to find became:</a:t>
            </a:r>
          </a:p>
          <a:p>
            <a:pPr>
              <a:lnSpc>
                <a:spcPct val="150000"/>
              </a:lnSpc>
            </a:pPr>
            <a:br>
              <a:rPr lang="en-US" b="0" dirty="0"/>
            </a:br>
            <a:r>
              <a:rPr lang="en-US" sz="1500" b="0" dirty="0">
                <a:latin typeface="+mn-lt"/>
              </a:rPr>
              <a:t>Is there a predictive relationship between levels of toxic and essential elements and the occurrence of </a:t>
            </a:r>
            <a:r>
              <a:rPr lang="en-US" sz="1500" b="0" dirty="0">
                <a:solidFill>
                  <a:srgbClr val="68AD8A"/>
                </a:solidFill>
                <a:latin typeface="+mn-lt"/>
              </a:rPr>
              <a:t>ASD</a:t>
            </a:r>
            <a:r>
              <a:rPr lang="en-US" sz="1500" b="0" dirty="0">
                <a:latin typeface="+mn-lt"/>
              </a:rPr>
              <a:t> in children?</a:t>
            </a:r>
          </a:p>
          <a:p>
            <a:pPr>
              <a:lnSpc>
                <a:spcPct val="150000"/>
              </a:lnSpc>
            </a:pPr>
            <a:br>
              <a:rPr lang="en-US" sz="1500" b="0" dirty="0">
                <a:latin typeface="+mn-lt"/>
              </a:rPr>
            </a:br>
            <a:r>
              <a:rPr lang="en-US" sz="1500" b="0" dirty="0">
                <a:latin typeface="+mn-lt"/>
              </a:rPr>
              <a:t>How well does the data predict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children?</a:t>
            </a:r>
          </a:p>
          <a:p>
            <a:pPr>
              <a:lnSpc>
                <a:spcPct val="150000"/>
              </a:lnSpc>
            </a:pPr>
            <a:br>
              <a:rPr lang="en-US" sz="1500" b="0" dirty="0">
                <a:latin typeface="+mn-lt"/>
              </a:rPr>
            </a:br>
            <a:r>
              <a:rPr lang="en-US" sz="1500" b="0" dirty="0">
                <a:latin typeface="+mn-lt"/>
              </a:rPr>
              <a:t>Which elements are the greatest predictors of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children?</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a:t>
            </a:r>
            <a:r>
              <a:rPr lang="en-US" sz="1500" b="0" dirty="0">
                <a:highlight>
                  <a:srgbClr val="FFFF00"/>
                </a:highlight>
                <a:latin typeface="+mn-lt"/>
              </a:rPr>
              <a:t>for children with </a:t>
            </a:r>
            <a:r>
              <a:rPr lang="en-US" sz="1500" b="0" dirty="0">
                <a:solidFill>
                  <a:srgbClr val="68AD8A"/>
                </a:solidFill>
                <a:highlight>
                  <a:srgbClr val="FFFF00"/>
                </a:highlight>
                <a:latin typeface="+mn-lt"/>
              </a:rPr>
              <a:t>ASD</a:t>
            </a:r>
            <a:r>
              <a:rPr lang="en-US" sz="1500" b="0" dirty="0">
                <a:highlight>
                  <a:srgbClr val="FFFF00"/>
                </a:highlight>
                <a:latin typeface="+mn-lt"/>
              </a:rPr>
              <a:t> to </a:t>
            </a:r>
            <a:r>
              <a:rPr lang="en-US" sz="1500" b="0" dirty="0">
                <a:solidFill>
                  <a:srgbClr val="F99743"/>
                </a:solidFill>
                <a:highlight>
                  <a:srgbClr val="FFFF00"/>
                </a:highlight>
                <a:latin typeface="+mn-lt"/>
              </a:rPr>
              <a:t>TD</a:t>
            </a:r>
            <a:r>
              <a:rPr lang="en-US" sz="1500" b="0" dirty="0">
                <a:highlight>
                  <a:srgbClr val="FFFF00"/>
                </a:highlight>
                <a:latin typeface="+mn-lt"/>
              </a:rPr>
              <a:t> children?</a:t>
            </a:r>
          </a:p>
          <a:p>
            <a:pPr>
              <a:lnSpc>
                <a:spcPct val="150000"/>
              </a:lnSpc>
            </a:pPr>
            <a:endParaRPr lang="en-US" sz="1500" b="0" dirty="0">
              <a:latin typeface="+mn-lt"/>
            </a:endParaRPr>
          </a:p>
          <a:p>
            <a:pPr>
              <a:lnSpc>
                <a:spcPct val="150000"/>
              </a:lnSpc>
            </a:pPr>
            <a:r>
              <a:rPr lang="en-US" sz="1500" b="0" dirty="0">
                <a:latin typeface="+mn-lt"/>
              </a:rPr>
              <a:t>Is there a predictive relationship between levels of toxic and essential elements and the occurrence of </a:t>
            </a:r>
            <a:r>
              <a:rPr lang="en-US" sz="1500" b="0" dirty="0">
                <a:solidFill>
                  <a:srgbClr val="68AD8A"/>
                </a:solidFill>
                <a:latin typeface="+mn-lt"/>
              </a:rPr>
              <a:t>ASD</a:t>
            </a:r>
            <a:r>
              <a:rPr lang="en-US" sz="1500" b="0" dirty="0">
                <a:latin typeface="+mn-lt"/>
              </a:rPr>
              <a:t> in mothers?</a:t>
            </a:r>
            <a:br>
              <a:rPr lang="en-US" sz="1500" b="0" dirty="0">
                <a:latin typeface="+mn-lt"/>
              </a:rPr>
            </a:br>
            <a:endParaRPr lang="en-US" sz="1500" b="0" dirty="0">
              <a:latin typeface="+mn-lt"/>
            </a:endParaRPr>
          </a:p>
          <a:p>
            <a:pPr>
              <a:lnSpc>
                <a:spcPct val="150000"/>
              </a:lnSpc>
            </a:pPr>
            <a:r>
              <a:rPr lang="en-US" sz="1500" b="0" dirty="0">
                <a:latin typeface="+mn-lt"/>
              </a:rPr>
              <a:t>How well does the data predict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mothers?</a:t>
            </a:r>
          </a:p>
          <a:p>
            <a:pPr>
              <a:lnSpc>
                <a:spcPct val="150000"/>
              </a:lnSpc>
            </a:pPr>
            <a:br>
              <a:rPr lang="en-US" sz="1500" b="0" dirty="0">
                <a:latin typeface="+mn-lt"/>
              </a:rPr>
            </a:br>
            <a:r>
              <a:rPr lang="en-US" sz="1500" b="0" dirty="0">
                <a:latin typeface="+mn-lt"/>
              </a:rPr>
              <a:t>Which elements are the greatest predictors of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mothers?</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for mothers with </a:t>
            </a:r>
            <a:r>
              <a:rPr lang="en-US" sz="1500" b="0" dirty="0">
                <a:solidFill>
                  <a:srgbClr val="68AD8A"/>
                </a:solidFill>
                <a:latin typeface="+mn-lt"/>
              </a:rPr>
              <a:t>ASD</a:t>
            </a:r>
            <a:r>
              <a:rPr lang="en-US" sz="1500" b="0" dirty="0">
                <a:latin typeface="+mn-lt"/>
              </a:rPr>
              <a:t> to </a:t>
            </a:r>
            <a:r>
              <a:rPr lang="en-US" sz="1500" b="0" dirty="0">
                <a:solidFill>
                  <a:srgbClr val="F99743"/>
                </a:solidFill>
                <a:latin typeface="+mn-lt"/>
              </a:rPr>
              <a:t>TD</a:t>
            </a:r>
            <a:r>
              <a:rPr lang="en-US" sz="1500" b="0" dirty="0">
                <a:latin typeface="+mn-lt"/>
              </a:rPr>
              <a:t> mothers?</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for children with </a:t>
            </a:r>
            <a:r>
              <a:rPr lang="en-US" sz="1500" b="0" dirty="0">
                <a:solidFill>
                  <a:srgbClr val="68AD8A"/>
                </a:solidFill>
                <a:latin typeface="+mn-lt"/>
              </a:rPr>
              <a:t>ASD</a:t>
            </a:r>
            <a:r>
              <a:rPr lang="en-US" sz="1500" b="0" dirty="0">
                <a:latin typeface="+mn-lt"/>
              </a:rPr>
              <a:t> to their </a:t>
            </a:r>
            <a:r>
              <a:rPr lang="en-US" sz="1500" b="0" dirty="0">
                <a:solidFill>
                  <a:srgbClr val="68AD8A"/>
                </a:solidFill>
                <a:latin typeface="+mn-lt"/>
              </a:rPr>
              <a:t>ASD</a:t>
            </a:r>
            <a:r>
              <a:rPr lang="en-US" sz="1500" b="0" dirty="0">
                <a:latin typeface="+mn-lt"/>
              </a:rPr>
              <a:t> mothers?</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for </a:t>
            </a:r>
            <a:r>
              <a:rPr lang="en-US" sz="1500" b="0" dirty="0">
                <a:solidFill>
                  <a:srgbClr val="F99743"/>
                </a:solidFill>
                <a:latin typeface="+mn-lt"/>
              </a:rPr>
              <a:t>TD</a:t>
            </a:r>
            <a:r>
              <a:rPr lang="en-US" sz="1500" b="0" dirty="0">
                <a:latin typeface="+mn-lt"/>
              </a:rPr>
              <a:t> children to their </a:t>
            </a:r>
            <a:r>
              <a:rPr lang="en-US" sz="1500" b="0" dirty="0">
                <a:solidFill>
                  <a:srgbClr val="F99743"/>
                </a:solidFill>
                <a:latin typeface="+mn-lt"/>
              </a:rPr>
              <a:t>TD</a:t>
            </a:r>
            <a:r>
              <a:rPr lang="en-US" sz="1500" b="0" dirty="0">
                <a:latin typeface="+mn-lt"/>
              </a:rPr>
              <a:t> mothers?</a:t>
            </a:r>
          </a:p>
          <a:p>
            <a:endParaRPr lang="en-US" b="1" dirty="0"/>
          </a:p>
        </p:txBody>
      </p:sp>
      <p:sp>
        <p:nvSpPr>
          <p:cNvPr id="4" name="Slide Number Placeholder 3"/>
          <p:cNvSpPr>
            <a:spLocks noGrp="1"/>
          </p:cNvSpPr>
          <p:nvPr>
            <p:ph type="sldNum" sz="quarter" idx="5"/>
          </p:nvPr>
        </p:nvSpPr>
        <p:spPr/>
        <p:txBody>
          <a:bodyPr/>
          <a:lstStyle/>
          <a:p>
            <a:fld id="{9246D42B-7803-4A22-A963-03DF69CCEEF7}" type="slidenum">
              <a:rPr lang="en-US" smtClean="0"/>
              <a:t>5</a:t>
            </a:fld>
            <a:endParaRPr lang="en-US" dirty="0"/>
          </a:p>
        </p:txBody>
      </p:sp>
    </p:spTree>
    <p:extLst>
      <p:ext uri="{BB962C8B-B14F-4D97-AF65-F5344CB8AC3E}">
        <p14:creationId xmlns:p14="http://schemas.microsoft.com/office/powerpoint/2010/main" val="236974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We cleaned our data, because the names were not formatted in a recognizable way for our analysis notebook.</a:t>
            </a:r>
          </a:p>
          <a:p>
            <a:br>
              <a:rPr lang="en-US" b="0" dirty="0"/>
            </a:br>
            <a:r>
              <a:rPr lang="en-US" b="0" dirty="0"/>
              <a:t>When we got past that, we standardized our data to </a:t>
            </a:r>
            <a:r>
              <a:rPr lang="en-US" b="0" i="0" dirty="0">
                <a:solidFill>
                  <a:srgbClr val="374151"/>
                </a:solidFill>
                <a:effectLst/>
                <a:latin typeface="Söhne"/>
              </a:rPr>
              <a:t>help avoid the numerical instabilities that can occur when working with data that has vastly different scales of measurement.</a:t>
            </a:r>
          </a:p>
          <a:p>
            <a:br>
              <a:rPr lang="en-US" b="0" i="0" dirty="0">
                <a:solidFill>
                  <a:srgbClr val="374151"/>
                </a:solidFill>
                <a:effectLst/>
                <a:latin typeface="Söhne"/>
              </a:rPr>
            </a:br>
            <a:r>
              <a:rPr lang="en-US" b="0" i="0" dirty="0">
                <a:solidFill>
                  <a:srgbClr val="374151"/>
                </a:solidFill>
                <a:effectLst/>
                <a:latin typeface="Söhne"/>
              </a:rPr>
              <a:t>We separated our data into the appropriate groupings and set to run our tests. </a:t>
            </a:r>
            <a:br>
              <a:rPr lang="en-US" b="0" i="0" dirty="0">
                <a:solidFill>
                  <a:srgbClr val="374151"/>
                </a:solidFill>
                <a:effectLst/>
                <a:latin typeface="Söhne"/>
              </a:rPr>
            </a:br>
            <a:endParaRPr lang="en-US" b="0" dirty="0"/>
          </a:p>
        </p:txBody>
      </p:sp>
      <p:sp>
        <p:nvSpPr>
          <p:cNvPr id="4" name="Slide Number Placeholder 3"/>
          <p:cNvSpPr>
            <a:spLocks noGrp="1"/>
          </p:cNvSpPr>
          <p:nvPr>
            <p:ph type="sldNum" sz="quarter" idx="5"/>
          </p:nvPr>
        </p:nvSpPr>
        <p:spPr/>
        <p:txBody>
          <a:bodyPr/>
          <a:lstStyle/>
          <a:p>
            <a:fld id="{9246D42B-7803-4A22-A963-03DF69CCEEF7}" type="slidenum">
              <a:rPr lang="en-US" smtClean="0"/>
              <a:t>6</a:t>
            </a:fld>
            <a:endParaRPr lang="en-US" dirty="0"/>
          </a:p>
        </p:txBody>
      </p:sp>
    </p:spTree>
    <p:extLst>
      <p:ext uri="{BB962C8B-B14F-4D97-AF65-F5344CB8AC3E}">
        <p14:creationId xmlns:p14="http://schemas.microsoft.com/office/powerpoint/2010/main" val="120367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 </a:t>
            </a:r>
          </a:p>
          <a:p>
            <a:r>
              <a:rPr lang="en-US" b="0" dirty="0"/>
              <a:t>Our first objective was to determine if there was a predictive relationship between levels of toxic and essential elements and the occurrence of ASD in children. </a:t>
            </a:r>
          </a:p>
          <a:p>
            <a:r>
              <a:rPr lang="en-US" b="0" dirty="0"/>
              <a:t>To structure our analysis with a balanced and complete framework, we realized we could approach our data from two opposite perspectives and evaluate trends that emerged consistent with both predictive models. </a:t>
            </a:r>
          </a:p>
          <a:p>
            <a:endParaRPr lang="en-US" b="0" dirty="0"/>
          </a:p>
          <a:p>
            <a:r>
              <a:rPr lang="en-US" b="0" dirty="0"/>
              <a:t>To answer Question A, “How well does the data predict ASD or TD in children?”, a binary logistics regression was performed. </a:t>
            </a:r>
          </a:p>
          <a:p>
            <a:r>
              <a:rPr lang="en-US" b="0" dirty="0"/>
              <a:t>The data proved 85-87% accurate meaning there were 13-15% of the participants whose urinalysis matched their counterpart group and not their own. </a:t>
            </a:r>
          </a:p>
          <a:p>
            <a:endParaRPr lang="en-US" b="0" dirty="0"/>
          </a:p>
          <a:p>
            <a:r>
              <a:rPr lang="en-US" b="0" dirty="0"/>
              <a:t>For the childToxic group as a whole: (ASD and TD combined) Tungsten was the only significant element</a:t>
            </a:r>
          </a:p>
          <a:p>
            <a:r>
              <a:rPr lang="en-US" b="0" dirty="0"/>
              <a:t>For the childEssential group as a whole: Sulfur and Magnesium were the only significant elements</a:t>
            </a:r>
          </a:p>
          <a:p>
            <a:endParaRPr lang="en-US" b="0" dirty="0"/>
          </a:p>
          <a:p>
            <a:r>
              <a:rPr lang="en-US" b="0" dirty="0"/>
              <a:t>To answer Question B, “Which elements are the greatest predictors of ASD or TD in children?”, a binary stepwise logistics regression was performed. </a:t>
            </a:r>
          </a:p>
          <a:p>
            <a:r>
              <a:rPr lang="en-US" b="0" dirty="0"/>
              <a:t>While the models produced included the significant elements from the Question A’s logistics regression, each model was less accurate and included a larger scope of toxic and essential elements. </a:t>
            </a:r>
          </a:p>
          <a:p>
            <a:endParaRPr lang="en-US" b="0" dirty="0"/>
          </a:p>
          <a:p>
            <a:r>
              <a:rPr lang="en-US" b="0" dirty="0"/>
              <a:t>The elements that are the greatest predictors of ASD or TD in children per the Stepwise Regression Modeling were:</a:t>
            </a:r>
          </a:p>
          <a:p>
            <a:r>
              <a:rPr lang="en-US" b="0" dirty="0"/>
              <a:t>childToxic ASD = Gadolinium (borderline Mercury)</a:t>
            </a:r>
          </a:p>
          <a:p>
            <a:r>
              <a:rPr lang="en-US" b="0" dirty="0"/>
              <a:t>childToxic TD = Tin (borderline Tungsten)</a:t>
            </a:r>
          </a:p>
          <a:p>
            <a:r>
              <a:rPr lang="en-US" b="0" dirty="0"/>
              <a:t>Child Essential ASD = Potassium (borderline Boron)</a:t>
            </a:r>
          </a:p>
          <a:p>
            <a:r>
              <a:rPr lang="en-US" b="0" dirty="0"/>
              <a:t>Child Essential TD = Sulfur (borderline Calcium, Magnesium, Zinc)</a:t>
            </a:r>
          </a:p>
          <a:p>
            <a:endParaRPr lang="en-US" b="0" dirty="0"/>
          </a:p>
          <a:p>
            <a:r>
              <a:rPr lang="en-US" b="0" dirty="0"/>
              <a:t>Surprisingly, the childToxic model had the second lowest accuracy with 27% however the model was statically significant</a:t>
            </a:r>
          </a:p>
          <a:p>
            <a:r>
              <a:rPr lang="en-US" b="0" dirty="0"/>
              <a:t>The childEssential model had the highest accuracy with 45% and was statistically significant</a:t>
            </a:r>
          </a:p>
        </p:txBody>
      </p:sp>
      <p:sp>
        <p:nvSpPr>
          <p:cNvPr id="4" name="Slide Number Placeholder 3"/>
          <p:cNvSpPr>
            <a:spLocks noGrp="1"/>
          </p:cNvSpPr>
          <p:nvPr>
            <p:ph type="sldNum" sz="quarter" idx="5"/>
          </p:nvPr>
        </p:nvSpPr>
        <p:spPr/>
        <p:txBody>
          <a:bodyPr/>
          <a:lstStyle/>
          <a:p>
            <a:fld id="{9246D42B-7803-4A22-A963-03DF69CCEEF7}" type="slidenum">
              <a:rPr lang="en-US" smtClean="0"/>
              <a:t>7</a:t>
            </a:fld>
            <a:endParaRPr lang="en-US" dirty="0"/>
          </a:p>
        </p:txBody>
      </p:sp>
    </p:spTree>
    <p:extLst>
      <p:ext uri="{BB962C8B-B14F-4D97-AF65-F5344CB8AC3E}">
        <p14:creationId xmlns:p14="http://schemas.microsoft.com/office/powerpoint/2010/main" val="322233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Objective two aimed to evaluate the differences in the UA’s between ASD children and TD children, </a:t>
            </a:r>
          </a:p>
          <a:p>
            <a:endParaRPr lang="en-US" b="0" dirty="0"/>
          </a:p>
          <a:p>
            <a:r>
              <a:rPr lang="en-US" b="0" dirty="0"/>
              <a:t>And to do this we looked at the descriptive statistics to show us a comparison of the average amounts for the isolated elements in objective one.</a:t>
            </a:r>
          </a:p>
          <a:p>
            <a:endParaRPr lang="en-US" b="0" dirty="0"/>
          </a:p>
          <a:p>
            <a:r>
              <a:rPr lang="en-US" b="0" dirty="0"/>
              <a:t>The differences are relatively noticeable when compared between ASD and TD children:</a:t>
            </a:r>
          </a:p>
          <a:p>
            <a:endParaRPr lang="en-US" b="0" dirty="0"/>
          </a:p>
          <a:p>
            <a:r>
              <a:rPr lang="en-US" b="0" dirty="0"/>
              <a:t>Gadolinium and Mercury are much lower in TD children.</a:t>
            </a:r>
          </a:p>
          <a:p>
            <a:endParaRPr lang="en-US" b="0" dirty="0"/>
          </a:p>
          <a:p>
            <a:r>
              <a:rPr lang="en-US" b="0" dirty="0"/>
              <a:t>Tin and Tungsten are notably higher in TD children than ASD children.</a:t>
            </a:r>
          </a:p>
          <a:p>
            <a:endParaRPr lang="en-US" b="0" dirty="0"/>
          </a:p>
          <a:p>
            <a:r>
              <a:rPr lang="en-US" b="0" dirty="0"/>
              <a:t>The average amounts of the isolated essential elements were much closer in range, </a:t>
            </a:r>
          </a:p>
          <a:p>
            <a:endParaRPr lang="en-US" b="0" dirty="0"/>
          </a:p>
          <a:p>
            <a:r>
              <a:rPr lang="en-US" b="0" dirty="0"/>
              <a:t>But Boron &amp; Potassium had slightly higher levels in ASD children than TD children.</a:t>
            </a:r>
          </a:p>
          <a:p>
            <a:endParaRPr lang="en-US" b="0" dirty="0"/>
          </a:p>
          <a:p>
            <a:r>
              <a:rPr lang="en-US" b="0" dirty="0"/>
              <a:t>Sulfur nearly doubles in TD children from the ASD children, </a:t>
            </a:r>
          </a:p>
          <a:p>
            <a:endParaRPr lang="en-US" b="0" dirty="0"/>
          </a:p>
          <a:p>
            <a:r>
              <a:rPr lang="en-US" b="0" dirty="0"/>
              <a:t>And Zinc appears to be approximately 13 times higher in TD children.</a:t>
            </a:r>
          </a:p>
          <a:p>
            <a:endParaRPr lang="en-US" b="0" dirty="0"/>
          </a:p>
          <a:p>
            <a:r>
              <a:rPr lang="en-US" b="0" dirty="0"/>
              <a:t>We moved into graphing a comparison of the sums for these elements to visualize the data we were seeing. </a:t>
            </a:r>
          </a:p>
          <a:p>
            <a:endParaRPr lang="en-US" b="0" dirty="0"/>
          </a:p>
          <a:p>
            <a:r>
              <a:rPr lang="en-US" b="0" dirty="0"/>
              <a:t>What’s interesting to see is that higher levels of Tin and Tungsten were found in TD children, and not ASD children. </a:t>
            </a:r>
          </a:p>
          <a:p>
            <a:endParaRPr lang="en-US" b="0" dirty="0"/>
          </a:p>
          <a:p>
            <a:r>
              <a:rPr lang="en-US" b="0" dirty="0"/>
              <a:t>And ASD children are lower in all essential elements in the model. </a:t>
            </a:r>
          </a:p>
        </p:txBody>
      </p:sp>
      <p:sp>
        <p:nvSpPr>
          <p:cNvPr id="4" name="Slide Number Placeholder 3"/>
          <p:cNvSpPr>
            <a:spLocks noGrp="1"/>
          </p:cNvSpPr>
          <p:nvPr>
            <p:ph type="sldNum" sz="quarter" idx="5"/>
          </p:nvPr>
        </p:nvSpPr>
        <p:spPr/>
        <p:txBody>
          <a:bodyPr/>
          <a:lstStyle/>
          <a:p>
            <a:fld id="{9246D42B-7803-4A22-A963-03DF69CCEEF7}" type="slidenum">
              <a:rPr lang="en-US" smtClean="0"/>
              <a:t>8</a:t>
            </a:fld>
            <a:endParaRPr lang="en-US" dirty="0"/>
          </a:p>
        </p:txBody>
      </p:sp>
    </p:spTree>
    <p:extLst>
      <p:ext uri="{BB962C8B-B14F-4D97-AF65-F5344CB8AC3E}">
        <p14:creationId xmlns:p14="http://schemas.microsoft.com/office/powerpoint/2010/main" val="210891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p>
          <a:p>
            <a:r>
              <a:rPr lang="en-US" b="0" dirty="0"/>
              <a:t>Our third objective was to determine if there was a predictive relationship between levels of toxic and essential elements and the occurrence of ASD in mothers. </a:t>
            </a:r>
          </a:p>
          <a:p>
            <a:r>
              <a:rPr lang="en-US" b="0" dirty="0"/>
              <a:t>Again, we deployed our dual-angle regression approach to build the analysis framework.  </a:t>
            </a:r>
          </a:p>
          <a:p>
            <a:endParaRPr lang="en-US" b="0" dirty="0"/>
          </a:p>
          <a:p>
            <a:r>
              <a:rPr lang="en-US" b="0" dirty="0"/>
              <a:t>To answer Question A, “How well does the data predict ASD or TD in mothers?”, a logistics regression was performed. The data proved 74-78% accurate meaning there were 22-26% of the participants whose urinalysis matched their counterpart group and not their own. </a:t>
            </a:r>
          </a:p>
          <a:p>
            <a:endParaRPr lang="en-US" b="0" dirty="0"/>
          </a:p>
          <a:p>
            <a:r>
              <a:rPr lang="en-US" b="0" dirty="0"/>
              <a:t>For the motherToxic group as a whole: (ASD and TD combined) Lead and Tungsten were significant elements (Barium and Uranium were borderline significant)</a:t>
            </a:r>
          </a:p>
          <a:p>
            <a:r>
              <a:rPr lang="en-US" b="0" dirty="0"/>
              <a:t>For the motherEssential group as a whole: Molybdenum was the only significant element</a:t>
            </a:r>
          </a:p>
          <a:p>
            <a:endParaRPr lang="en-US" b="0" dirty="0"/>
          </a:p>
          <a:p>
            <a:r>
              <a:rPr lang="en-US" b="0" dirty="0"/>
              <a:t>To answer Question B, “Which elements are the greatest predictors of ASD or TD in mothers?”, a stepwise logistics regression was performed.</a:t>
            </a:r>
          </a:p>
          <a:p>
            <a:r>
              <a:rPr lang="en-US" b="0" dirty="0"/>
              <a:t>While the models produced included the significant elements from the logistics regression, again, each model was less accurate and included a larger scope of toxic and essential elements. </a:t>
            </a:r>
          </a:p>
          <a:p>
            <a:endParaRPr lang="en-US" b="0" dirty="0"/>
          </a:p>
          <a:p>
            <a:r>
              <a:rPr lang="en-US" b="0" dirty="0"/>
              <a:t>The elements that are the greatest predictors of ASD or TD in mothers were:</a:t>
            </a:r>
          </a:p>
          <a:p>
            <a:r>
              <a:rPr lang="en-US" b="0" dirty="0"/>
              <a:t>motherToxic ASD = Cadmium (borderline Uranium)</a:t>
            </a:r>
          </a:p>
          <a:p>
            <a:r>
              <a:rPr lang="en-US" b="0" dirty="0"/>
              <a:t>motherToxic TD = Gadolinium, Lead, Thallium (borderline Barium, Beryllium)</a:t>
            </a:r>
          </a:p>
          <a:p>
            <a:r>
              <a:rPr lang="en-US" b="0" dirty="0"/>
              <a:t>motherEssential ASD = Molybdenum, Phosphorus</a:t>
            </a:r>
          </a:p>
          <a:p>
            <a:r>
              <a:rPr lang="en-US" b="0" dirty="0"/>
              <a:t>motherEssential TD = Iron</a:t>
            </a:r>
          </a:p>
          <a:p>
            <a:endParaRPr lang="en-US" b="0" dirty="0"/>
          </a:p>
          <a:p>
            <a:r>
              <a:rPr lang="en-US" b="0" dirty="0"/>
              <a:t>Surprisingly, the motherToxic model had the second highest accuracy with 35% and was statically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Contrastly, the motherEssential model had the lowest accuracy with a mere 12%  and became our only model that was not statically significant</a:t>
            </a:r>
          </a:p>
          <a:p>
            <a:endParaRPr lang="en-US" b="1" dirty="0"/>
          </a:p>
        </p:txBody>
      </p:sp>
      <p:sp>
        <p:nvSpPr>
          <p:cNvPr id="4" name="Slide Number Placeholder 3"/>
          <p:cNvSpPr>
            <a:spLocks noGrp="1"/>
          </p:cNvSpPr>
          <p:nvPr>
            <p:ph type="sldNum" sz="quarter" idx="5"/>
          </p:nvPr>
        </p:nvSpPr>
        <p:spPr/>
        <p:txBody>
          <a:bodyPr/>
          <a:lstStyle/>
          <a:p>
            <a:fld id="{9246D42B-7803-4A22-A963-03DF69CCEEF7}" type="slidenum">
              <a:rPr lang="en-US" smtClean="0"/>
              <a:t>9</a:t>
            </a:fld>
            <a:endParaRPr lang="en-US" dirty="0"/>
          </a:p>
        </p:txBody>
      </p:sp>
    </p:spTree>
    <p:extLst>
      <p:ext uri="{BB962C8B-B14F-4D97-AF65-F5344CB8AC3E}">
        <p14:creationId xmlns:p14="http://schemas.microsoft.com/office/powerpoint/2010/main" val="253020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E3F-9D6B-3981-4943-DBCDF9F88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4D8203-F109-6EFA-09B7-2431F74B0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95AEE-CBEB-A649-E686-BE60C18CB6C5}"/>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5" name="Footer Placeholder 4">
            <a:extLst>
              <a:ext uri="{FF2B5EF4-FFF2-40B4-BE49-F238E27FC236}">
                <a16:creationId xmlns:a16="http://schemas.microsoft.com/office/drawing/2014/main" id="{050F2E3F-335A-5F5F-4CCD-C6081D39A7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D222AE-5E40-40E2-5082-24CB9806F62A}"/>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63960571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58A2-B573-1438-67A0-20F16FACAD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FB8A47-65EC-9675-A98E-40042C92C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9AB91-4FD9-8011-DBDA-907CA015184F}"/>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5" name="Footer Placeholder 4">
            <a:extLst>
              <a:ext uri="{FF2B5EF4-FFF2-40B4-BE49-F238E27FC236}">
                <a16:creationId xmlns:a16="http://schemas.microsoft.com/office/drawing/2014/main" id="{AF4C5CCE-65D2-B136-C1CB-DE44DD3E76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6D4348-5527-1523-9A18-A1EA6958C64C}"/>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368363180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5C1F1-5712-1772-F6B5-8F3838891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25D71C-A9C3-30BF-883A-3082B281F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8BBEF-C644-9B63-ED9E-994CBB7EBE94}"/>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5" name="Footer Placeholder 4">
            <a:extLst>
              <a:ext uri="{FF2B5EF4-FFF2-40B4-BE49-F238E27FC236}">
                <a16:creationId xmlns:a16="http://schemas.microsoft.com/office/drawing/2014/main" id="{B54E7C1D-95EA-D85C-DD54-BD14AA515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F4F353-7B1B-3771-4C9B-C568A411E6CE}"/>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385767480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72AB-A958-5BB9-458F-057265399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C5E0F-A72E-7FED-F893-67BD85424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EBD97-693B-60E5-B522-36A991C76F40}"/>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5" name="Footer Placeholder 4">
            <a:extLst>
              <a:ext uri="{FF2B5EF4-FFF2-40B4-BE49-F238E27FC236}">
                <a16:creationId xmlns:a16="http://schemas.microsoft.com/office/drawing/2014/main" id="{16C22B89-8DE0-5786-1200-5531257AE1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D61489-E791-C6CC-F176-BF44D1F8B55A}"/>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30700564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515-5D11-0A50-254F-BDDC18B70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064C6-61CB-2C96-5BBD-6ADE696E6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11CDF-2875-17D3-31F8-C2F8F52AFF03}"/>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5" name="Footer Placeholder 4">
            <a:extLst>
              <a:ext uri="{FF2B5EF4-FFF2-40B4-BE49-F238E27FC236}">
                <a16:creationId xmlns:a16="http://schemas.microsoft.com/office/drawing/2014/main" id="{C5EC2310-0DD0-C272-4F87-9FF28D89C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6D9F7-DF9D-068C-E6FD-A218DA3BC79C}"/>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5387550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56B5-34F0-4078-D7B1-AA5659290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2BDD6-279B-B23B-188F-579A2015D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322A2-A3E8-D27D-70DD-4A60A12BE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9ADE3-8EE7-E3D1-D8E7-4915A2E8FA8E}"/>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6" name="Footer Placeholder 5">
            <a:extLst>
              <a:ext uri="{FF2B5EF4-FFF2-40B4-BE49-F238E27FC236}">
                <a16:creationId xmlns:a16="http://schemas.microsoft.com/office/drawing/2014/main" id="{527621DA-CF4D-9455-65BF-48EBEF130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7FD3A1-74D9-F77B-DB80-D23E4AF74110}"/>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352390362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9253-5CFB-9D3A-3672-BCFDCC924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606C26-5D9A-DEF9-8F0A-31D232EFA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FFE66-8884-D5F5-81B3-81D5A40FC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6E7B4-D68B-5E80-4803-54BA90BC3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B0A8C-182A-5AE1-34DB-3D43EADA3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107A9-7063-E597-76BB-3038119F1703}"/>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8" name="Footer Placeholder 7">
            <a:extLst>
              <a:ext uri="{FF2B5EF4-FFF2-40B4-BE49-F238E27FC236}">
                <a16:creationId xmlns:a16="http://schemas.microsoft.com/office/drawing/2014/main" id="{26B4EDD3-6273-756E-CD0A-8FD1D0BA4E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E782135-5D41-F313-012A-1103B0F14CA1}"/>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257578767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0191-8B98-7585-09D6-DB629D162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54E5A-471C-D983-AB7A-52842D86E744}"/>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4" name="Footer Placeholder 3">
            <a:extLst>
              <a:ext uri="{FF2B5EF4-FFF2-40B4-BE49-F238E27FC236}">
                <a16:creationId xmlns:a16="http://schemas.microsoft.com/office/drawing/2014/main" id="{3F747161-A5B3-5776-6B4E-0A5D856556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B7F8E36-7213-FE00-B3E4-1B0CEEF03FFB}"/>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427435428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F7C80-70E7-66D8-2E8B-248554D276CF}"/>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3" name="Footer Placeholder 2">
            <a:extLst>
              <a:ext uri="{FF2B5EF4-FFF2-40B4-BE49-F238E27FC236}">
                <a16:creationId xmlns:a16="http://schemas.microsoft.com/office/drawing/2014/main" id="{201BE5D5-DB8F-96A2-60EF-E1278390AA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25A315-8655-743C-21AE-DDAEF5E0B69E}"/>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38756939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BDA-CC9C-2858-0BB5-8F72494DB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61A7C-7102-BD86-5C24-F00AC9D80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D3999-6726-F922-6AB8-37B940EFB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83336-E31F-F8AB-165F-1E6D7027D8FB}"/>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6" name="Footer Placeholder 5">
            <a:extLst>
              <a:ext uri="{FF2B5EF4-FFF2-40B4-BE49-F238E27FC236}">
                <a16:creationId xmlns:a16="http://schemas.microsoft.com/office/drawing/2014/main" id="{0F9ACE00-838E-B065-470E-F6EF9EB79E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FF587E-5CDB-4990-2BDF-F0CD782119C9}"/>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89976048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7438-3CBE-EB77-103C-5925C357A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263D82-2108-84B4-A683-4E19D0D86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48D712B-F9DF-5F89-4988-4C0107A51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4F219-DB08-BB95-46B0-1E78F75C5FA6}"/>
              </a:ext>
            </a:extLst>
          </p:cNvPr>
          <p:cNvSpPr>
            <a:spLocks noGrp="1"/>
          </p:cNvSpPr>
          <p:nvPr>
            <p:ph type="dt" sz="half" idx="10"/>
          </p:nvPr>
        </p:nvSpPr>
        <p:spPr/>
        <p:txBody>
          <a:bodyPr/>
          <a:lstStyle/>
          <a:p>
            <a:fld id="{CA7765C1-4281-43BA-9601-E213F221FCF3}" type="datetimeFigureOut">
              <a:rPr lang="en-US" smtClean="0"/>
              <a:t>5/16/23</a:t>
            </a:fld>
            <a:endParaRPr lang="en-US" dirty="0"/>
          </a:p>
        </p:txBody>
      </p:sp>
      <p:sp>
        <p:nvSpPr>
          <p:cNvPr id="6" name="Footer Placeholder 5">
            <a:extLst>
              <a:ext uri="{FF2B5EF4-FFF2-40B4-BE49-F238E27FC236}">
                <a16:creationId xmlns:a16="http://schemas.microsoft.com/office/drawing/2014/main" id="{3184C01C-004E-DF9A-C4B5-2EA33DFA29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10958E-7257-C200-6E5C-EAD021C9D61A}"/>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21671651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5796C-E3AC-C360-6FEE-290C72710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D5B749-1728-9DC1-D227-6F9220900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85D09-FB56-101C-2B92-D8B43C79B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765C1-4281-43BA-9601-E213F221FCF3}" type="datetimeFigureOut">
              <a:rPr lang="en-US" smtClean="0"/>
              <a:t>5/16/23</a:t>
            </a:fld>
            <a:endParaRPr lang="en-US" dirty="0"/>
          </a:p>
        </p:txBody>
      </p:sp>
      <p:sp>
        <p:nvSpPr>
          <p:cNvPr id="5" name="Footer Placeholder 4">
            <a:extLst>
              <a:ext uri="{FF2B5EF4-FFF2-40B4-BE49-F238E27FC236}">
                <a16:creationId xmlns:a16="http://schemas.microsoft.com/office/drawing/2014/main" id="{E726C3EF-9B39-937B-CAA0-244E1DA58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63C318-CDCA-7BE6-67AD-ABF63B590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9C708-86E5-4011-8849-DDC6C82ADA07}" type="slidenum">
              <a:rPr lang="en-US" smtClean="0"/>
              <a:t>‹#›</a:t>
            </a:fld>
            <a:endParaRPr lang="en-US" dirty="0"/>
          </a:p>
        </p:txBody>
      </p:sp>
    </p:spTree>
    <p:extLst>
      <p:ext uri="{BB962C8B-B14F-4D97-AF65-F5344CB8AC3E}">
        <p14:creationId xmlns:p14="http://schemas.microsoft.com/office/powerpoint/2010/main" val="400691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32B464-70BC-AC86-EAC4-B10D550297D4}"/>
              </a:ext>
            </a:extLst>
          </p:cNvPr>
          <p:cNvSpPr txBox="1"/>
          <p:nvPr/>
        </p:nvSpPr>
        <p:spPr>
          <a:xfrm>
            <a:off x="7328736" y="1958309"/>
            <a:ext cx="4863264" cy="1631216"/>
          </a:xfrm>
          <a:prstGeom prst="rect">
            <a:avLst/>
          </a:prstGeom>
          <a:noFill/>
        </p:spPr>
        <p:txBody>
          <a:bodyPr wrap="square" rtlCol="0">
            <a:spAutoFit/>
          </a:bodyPr>
          <a:lstStyle/>
          <a:p>
            <a:r>
              <a:rPr lang="en-US" sz="5000" b="1" dirty="0">
                <a:solidFill>
                  <a:srgbClr val="5A9577">
                    <a:alpha val="80000"/>
                  </a:srgbClr>
                </a:solidFill>
                <a:effectLst>
                  <a:innerShdw blurRad="63500" dist="50800" dir="13500000">
                    <a:prstClr val="black">
                      <a:alpha val="50000"/>
                    </a:prstClr>
                  </a:innerShdw>
                </a:effectLst>
                <a:latin typeface="Montserrat ExtraBold" panose="00000900000000000000" pitchFamily="2" charset="0"/>
              </a:rPr>
              <a:t>THE MIND IS A </a:t>
            </a:r>
            <a:r>
              <a:rPr lang="en-US" sz="5000" b="1" dirty="0">
                <a:solidFill>
                  <a:srgbClr val="F29948">
                    <a:alpha val="80000"/>
                  </a:srgbClr>
                </a:solidFill>
                <a:effectLst>
                  <a:innerShdw blurRad="63500" dist="50800" dir="13500000">
                    <a:prstClr val="black">
                      <a:alpha val="50000"/>
                    </a:prstClr>
                  </a:innerShdw>
                </a:effectLst>
                <a:latin typeface="Montserrat ExtraBold" panose="00000900000000000000" pitchFamily="2" charset="0"/>
              </a:rPr>
              <a:t>MYSTERY</a:t>
            </a:r>
          </a:p>
        </p:txBody>
      </p:sp>
      <p:grpSp>
        <p:nvGrpSpPr>
          <p:cNvPr id="15" name="Group 14">
            <a:extLst>
              <a:ext uri="{FF2B5EF4-FFF2-40B4-BE49-F238E27FC236}">
                <a16:creationId xmlns:a16="http://schemas.microsoft.com/office/drawing/2014/main" id="{37ADE0E9-766E-F80E-9ACD-97884A4A50FC}"/>
              </a:ext>
            </a:extLst>
          </p:cNvPr>
          <p:cNvGrpSpPr/>
          <p:nvPr/>
        </p:nvGrpSpPr>
        <p:grpSpPr>
          <a:xfrm>
            <a:off x="521797" y="593883"/>
            <a:ext cx="7067550" cy="5509145"/>
            <a:chOff x="1213847" y="853311"/>
            <a:chExt cx="6652993" cy="5073142"/>
          </a:xfrm>
        </p:grpSpPr>
        <p:pic>
          <p:nvPicPr>
            <p:cNvPr id="9" name="Picture 8" descr="Diagram&#10;&#10;Description automatically generated">
              <a:extLst>
                <a:ext uri="{FF2B5EF4-FFF2-40B4-BE49-F238E27FC236}">
                  <a16:creationId xmlns:a16="http://schemas.microsoft.com/office/drawing/2014/main" id="{9FA6AAFF-479C-7EF5-6DAF-607E5384418F}"/>
                </a:ext>
              </a:extLst>
            </p:cNvPr>
            <p:cNvPicPr>
              <a:picLocks noChangeAspect="1"/>
            </p:cNvPicPr>
            <p:nvPr/>
          </p:nvPicPr>
          <p:blipFill rotWithShape="1">
            <a:blip r:embed="rId3">
              <a:extLst>
                <a:ext uri="{28A0092B-C50C-407E-A947-70E740481C1C}">
                  <a14:useLocalDpi xmlns:a14="http://schemas.microsoft.com/office/drawing/2010/main" val="0"/>
                </a:ext>
              </a:extLst>
            </a:blip>
            <a:srcRect l="5477" r="4025"/>
            <a:stretch/>
          </p:blipFill>
          <p:spPr>
            <a:xfrm>
              <a:off x="1213847" y="853311"/>
              <a:ext cx="6029326" cy="5073142"/>
            </a:xfrm>
            <a:prstGeom prst="rect">
              <a:avLst/>
            </a:prstGeom>
          </p:spPr>
        </p:pic>
        <p:pic>
          <p:nvPicPr>
            <p:cNvPr id="13" name="Picture 12" descr="Diagram&#10;&#10;Description automatically generated with medium confidence">
              <a:extLst>
                <a:ext uri="{FF2B5EF4-FFF2-40B4-BE49-F238E27FC236}">
                  <a16:creationId xmlns:a16="http://schemas.microsoft.com/office/drawing/2014/main" id="{CC76A34D-BD57-4460-0F8D-3CC2C62EB960}"/>
                </a:ext>
              </a:extLst>
            </p:cNvPr>
            <p:cNvPicPr>
              <a:picLocks noChangeAspect="1"/>
            </p:cNvPicPr>
            <p:nvPr/>
          </p:nvPicPr>
          <p:blipFill rotWithShape="1">
            <a:blip r:embed="rId4">
              <a:extLst>
                <a:ext uri="{28A0092B-C50C-407E-A947-70E740481C1C}">
                  <a14:useLocalDpi xmlns:a14="http://schemas.microsoft.com/office/drawing/2010/main" val="0"/>
                </a:ext>
              </a:extLst>
            </a:blip>
            <a:srcRect t="23513" r="62411" b="68210"/>
            <a:stretch/>
          </p:blipFill>
          <p:spPr>
            <a:xfrm>
              <a:off x="6279934" y="2434316"/>
              <a:ext cx="1586906" cy="369332"/>
            </a:xfrm>
            <a:prstGeom prst="rect">
              <a:avLst/>
            </a:prstGeom>
          </p:spPr>
        </p:pic>
      </p:grpSp>
      <p:sp>
        <p:nvSpPr>
          <p:cNvPr id="3" name="TextBox 2">
            <a:extLst>
              <a:ext uri="{FF2B5EF4-FFF2-40B4-BE49-F238E27FC236}">
                <a16:creationId xmlns:a16="http://schemas.microsoft.com/office/drawing/2014/main" id="{B024BDEE-F98C-FEB8-6AA3-6988F4B9613E}"/>
              </a:ext>
            </a:extLst>
          </p:cNvPr>
          <p:cNvSpPr txBox="1"/>
          <p:nvPr/>
        </p:nvSpPr>
        <p:spPr>
          <a:xfrm>
            <a:off x="6987914" y="3589525"/>
            <a:ext cx="5320464" cy="369332"/>
          </a:xfrm>
          <a:prstGeom prst="rect">
            <a:avLst/>
          </a:prstGeom>
          <a:noFill/>
        </p:spPr>
        <p:txBody>
          <a:bodyPr wrap="square" rtlCol="0">
            <a:spAutoFit/>
          </a:bodyPr>
          <a:lstStyle/>
          <a:p>
            <a:r>
              <a:rPr lang="en-US" dirty="0">
                <a:latin typeface="Montserrat Light" panose="00000400000000000000" pitchFamily="2" charset="0"/>
              </a:rPr>
              <a:t>UNLOCKING THE SECRETS OF  THE BRAIN  </a:t>
            </a:r>
          </a:p>
        </p:txBody>
      </p:sp>
      <p:pic>
        <p:nvPicPr>
          <p:cNvPr id="4" name="Picture 3" descr="A blue and green letters on a black background&#10;&#10;Description automatically generated with low confidence">
            <a:extLst>
              <a:ext uri="{FF2B5EF4-FFF2-40B4-BE49-F238E27FC236}">
                <a16:creationId xmlns:a16="http://schemas.microsoft.com/office/drawing/2014/main" id="{9B155FED-B835-5E8C-AB58-9C987157D8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539" y="250983"/>
            <a:ext cx="1905000" cy="685800"/>
          </a:xfrm>
          <a:prstGeom prst="rect">
            <a:avLst/>
          </a:prstGeom>
        </p:spPr>
      </p:pic>
      <p:pic>
        <p:nvPicPr>
          <p:cNvPr id="7" name="Picture 6" descr="A picture containing font, graphics, logo, text&#10;&#10;Description automatically generated">
            <a:extLst>
              <a:ext uri="{FF2B5EF4-FFF2-40B4-BE49-F238E27FC236}">
                <a16:creationId xmlns:a16="http://schemas.microsoft.com/office/drawing/2014/main" id="{E3BFEB38-DACC-0DFD-BF90-77BF59C6AC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0820" y="250983"/>
            <a:ext cx="2326640" cy="852293"/>
          </a:xfrm>
          <a:prstGeom prst="rect">
            <a:avLst/>
          </a:prstGeom>
        </p:spPr>
      </p:pic>
      <p:pic>
        <p:nvPicPr>
          <p:cNvPr id="10" name="Picture 9">
            <a:extLst>
              <a:ext uri="{FF2B5EF4-FFF2-40B4-BE49-F238E27FC236}">
                <a16:creationId xmlns:a16="http://schemas.microsoft.com/office/drawing/2014/main" id="{F3D20F2A-CB9F-EE2A-7552-0B0896AC4B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1050" y="250983"/>
            <a:ext cx="2868259" cy="298777"/>
          </a:xfrm>
          <a:prstGeom prst="rect">
            <a:avLst/>
          </a:prstGeom>
        </p:spPr>
      </p:pic>
      <p:sp>
        <p:nvSpPr>
          <p:cNvPr id="12" name="TextBox 11">
            <a:extLst>
              <a:ext uri="{FF2B5EF4-FFF2-40B4-BE49-F238E27FC236}">
                <a16:creationId xmlns:a16="http://schemas.microsoft.com/office/drawing/2014/main" id="{A363050A-C88F-EA22-4CCB-AF5C279C929F}"/>
              </a:ext>
            </a:extLst>
          </p:cNvPr>
          <p:cNvSpPr txBox="1"/>
          <p:nvPr/>
        </p:nvSpPr>
        <p:spPr>
          <a:xfrm>
            <a:off x="2341277" y="6033605"/>
            <a:ext cx="3680460" cy="461024"/>
          </a:xfrm>
          <a:prstGeom prst="rect">
            <a:avLst/>
          </a:prstGeom>
          <a:noFill/>
        </p:spPr>
        <p:txBody>
          <a:bodyPr wrap="square">
            <a:spAutoFit/>
          </a:bodyPr>
          <a:lstStyle/>
          <a:p>
            <a:pPr algn="l">
              <a:lnSpc>
                <a:spcPct val="150000"/>
              </a:lnSpc>
            </a:pPr>
            <a:r>
              <a:rPr lang="en-US" b="1" spc="150" dirty="0">
                <a:latin typeface="Montserrat ExtraBold" panose="00000900000000000000" pitchFamily="2" charset="0"/>
              </a:rPr>
              <a:t>Rachelle Chandler Fertig</a:t>
            </a:r>
            <a:endParaRPr lang="en-US" b="1" i="0" spc="150" dirty="0">
              <a:effectLst/>
              <a:latin typeface="Montserrat ExtraBold" panose="00000900000000000000" pitchFamily="2" charset="0"/>
            </a:endParaRPr>
          </a:p>
        </p:txBody>
      </p:sp>
      <p:sp>
        <p:nvSpPr>
          <p:cNvPr id="14" name="TextBox 13">
            <a:extLst>
              <a:ext uri="{FF2B5EF4-FFF2-40B4-BE49-F238E27FC236}">
                <a16:creationId xmlns:a16="http://schemas.microsoft.com/office/drawing/2014/main" id="{404A71C3-8978-900C-9303-54514415ADCC}"/>
              </a:ext>
            </a:extLst>
          </p:cNvPr>
          <p:cNvSpPr txBox="1"/>
          <p:nvPr/>
        </p:nvSpPr>
        <p:spPr>
          <a:xfrm>
            <a:off x="6926818" y="6122762"/>
            <a:ext cx="2650084" cy="646331"/>
          </a:xfrm>
          <a:prstGeom prst="rect">
            <a:avLst/>
          </a:prstGeom>
          <a:noFill/>
        </p:spPr>
        <p:txBody>
          <a:bodyPr wrap="none" rtlCol="0">
            <a:spAutoFit/>
          </a:bodyPr>
          <a:lstStyle/>
          <a:p>
            <a:r>
              <a:rPr lang="en-US" spc="150" dirty="0">
                <a:latin typeface="Montserrat ExtraBold" panose="00000900000000000000" pitchFamily="2" charset="0"/>
              </a:rPr>
              <a:t>Samantha Wanek</a:t>
            </a:r>
          </a:p>
          <a:p>
            <a:endParaRPr lang="en-US" dirty="0"/>
          </a:p>
        </p:txBody>
      </p:sp>
      <p:sp>
        <p:nvSpPr>
          <p:cNvPr id="16" name="TextBox 15">
            <a:extLst>
              <a:ext uri="{FF2B5EF4-FFF2-40B4-BE49-F238E27FC236}">
                <a16:creationId xmlns:a16="http://schemas.microsoft.com/office/drawing/2014/main" id="{15C6BC9F-7E82-C65B-2881-4D77DBE13A5D}"/>
              </a:ext>
            </a:extLst>
          </p:cNvPr>
          <p:cNvSpPr txBox="1"/>
          <p:nvPr/>
        </p:nvSpPr>
        <p:spPr>
          <a:xfrm>
            <a:off x="6297999" y="6125297"/>
            <a:ext cx="352982" cy="369332"/>
          </a:xfrm>
          <a:prstGeom prst="rect">
            <a:avLst/>
          </a:prstGeom>
          <a:noFill/>
        </p:spPr>
        <p:txBody>
          <a:bodyPr wrap="none" rtlCol="0">
            <a:spAutoFit/>
          </a:bodyPr>
          <a:lstStyle/>
          <a:p>
            <a:r>
              <a:rPr lang="en-US" b="1" dirty="0">
                <a:latin typeface="Montserrat" pitchFamily="2" charset="77"/>
              </a:rPr>
              <a:t>&amp;</a:t>
            </a:r>
          </a:p>
        </p:txBody>
      </p:sp>
    </p:spTree>
    <p:extLst>
      <p:ext uri="{BB962C8B-B14F-4D97-AF65-F5344CB8AC3E}">
        <p14:creationId xmlns:p14="http://schemas.microsoft.com/office/powerpoint/2010/main" val="210572237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5D5FB40-FBA7-9A7E-73B2-B85D0B10BBC0}"/>
              </a:ext>
            </a:extLst>
          </p:cNvPr>
          <p:cNvGrpSpPr/>
          <p:nvPr/>
        </p:nvGrpSpPr>
        <p:grpSpPr>
          <a:xfrm>
            <a:off x="651629" y="166563"/>
            <a:ext cx="10477275" cy="959789"/>
            <a:chOff x="745899" y="166563"/>
            <a:chExt cx="10477275" cy="959789"/>
          </a:xfrm>
        </p:grpSpPr>
        <p:sp>
          <p:nvSpPr>
            <p:cNvPr id="15" name="TextBox 14">
              <a:extLst>
                <a:ext uri="{FF2B5EF4-FFF2-40B4-BE49-F238E27FC236}">
                  <a16:creationId xmlns:a16="http://schemas.microsoft.com/office/drawing/2014/main" id="{56C45823-4902-9EA0-35F6-730E46FA10B6}"/>
                </a:ext>
              </a:extLst>
            </p:cNvPr>
            <p:cNvSpPr txBox="1"/>
            <p:nvPr/>
          </p:nvSpPr>
          <p:spPr>
            <a:xfrm>
              <a:off x="745899" y="166563"/>
              <a:ext cx="10477275" cy="655116"/>
            </a:xfrm>
            <a:prstGeom prst="rect">
              <a:avLst/>
            </a:prstGeom>
            <a:solidFill>
              <a:schemeClr val="bg1"/>
            </a:solidFill>
          </p:spPr>
          <p:txBody>
            <a:bodyPr wrap="square" rtlCol="0">
              <a:spAutoFit/>
            </a:bodyPr>
            <a:lstStyle/>
            <a:p>
              <a:pPr algn="r">
                <a:lnSpc>
                  <a:spcPct val="150000"/>
                </a:lnSpc>
              </a:pPr>
              <a:r>
                <a:rPr lang="en-US" sz="1300" b="1" spc="150" dirty="0">
                  <a:solidFill>
                    <a:srgbClr val="5A9577"/>
                  </a:solidFill>
                  <a:latin typeface="Arial Nova Cond Light" panose="020B0306020202020204" pitchFamily="34" charset="0"/>
                </a:rPr>
                <a:t>FROM THE MODELED ELEMENTS, HOW DOES THE URINE TEST DIFFER (TOXIC VS. ESSENTIAL) FOR MOTHERS WITH AUTISM (ASD) TO TYPICALLY DEVELOPING (</a:t>
              </a:r>
              <a:r>
                <a:rPr lang="en-US" sz="1300" b="1" spc="150" dirty="0">
                  <a:solidFill>
                    <a:srgbClr val="F29948"/>
                  </a:solidFill>
                  <a:latin typeface="Arial Nova Cond Light" panose="020B0306020202020204" pitchFamily="34" charset="0"/>
                </a:rPr>
                <a:t>TD</a:t>
              </a:r>
              <a:r>
                <a:rPr lang="en-US" sz="1300" b="1" spc="150" dirty="0">
                  <a:solidFill>
                    <a:srgbClr val="5A9577"/>
                  </a:solidFill>
                  <a:latin typeface="Arial Nova Cond Light" panose="020B0306020202020204" pitchFamily="34" charset="0"/>
                </a:rPr>
                <a:t>) MOTHERS?</a:t>
              </a:r>
            </a:p>
          </p:txBody>
        </p:sp>
        <p:sp>
          <p:nvSpPr>
            <p:cNvPr id="7" name="TextBox 6">
              <a:extLst>
                <a:ext uri="{FF2B5EF4-FFF2-40B4-BE49-F238E27FC236}">
                  <a16:creationId xmlns:a16="http://schemas.microsoft.com/office/drawing/2014/main" id="{CF58631A-69DE-53A2-414D-4B0D9F7C78B8}"/>
                </a:ext>
              </a:extLst>
            </p:cNvPr>
            <p:cNvSpPr txBox="1"/>
            <p:nvPr/>
          </p:nvSpPr>
          <p:spPr>
            <a:xfrm>
              <a:off x="745900" y="264578"/>
              <a:ext cx="5068037"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FOUR</a:t>
              </a:r>
            </a:p>
          </p:txBody>
        </p:sp>
      </p:grpSp>
      <p:graphicFrame>
        <p:nvGraphicFramePr>
          <p:cNvPr id="2" name="Table 5">
            <a:extLst>
              <a:ext uri="{FF2B5EF4-FFF2-40B4-BE49-F238E27FC236}">
                <a16:creationId xmlns:a16="http://schemas.microsoft.com/office/drawing/2014/main" id="{A7C1EF1C-EF00-7E6D-70AC-FF335D5DE965}"/>
              </a:ext>
            </a:extLst>
          </p:cNvPr>
          <p:cNvGraphicFramePr>
            <a:graphicFrameLocks noGrp="1"/>
          </p:cNvGraphicFramePr>
          <p:nvPr>
            <p:extLst>
              <p:ext uri="{D42A27DB-BD31-4B8C-83A1-F6EECF244321}">
                <p14:modId xmlns:p14="http://schemas.microsoft.com/office/powerpoint/2010/main" val="1919270499"/>
              </p:ext>
            </p:extLst>
          </p:nvPr>
        </p:nvGraphicFramePr>
        <p:xfrm>
          <a:off x="719152" y="2149354"/>
          <a:ext cx="4201887" cy="1280160"/>
        </p:xfrm>
        <a:graphic>
          <a:graphicData uri="http://schemas.openxmlformats.org/drawingml/2006/table">
            <a:tbl>
              <a:tblPr firstRow="1" bandRow="1">
                <a:tableStyleId>{F5AB1C69-6EDB-4FF4-983F-18BD219EF322}</a:tableStyleId>
              </a:tblPr>
              <a:tblGrid>
                <a:gridCol w="680406">
                  <a:extLst>
                    <a:ext uri="{9D8B030D-6E8A-4147-A177-3AD203B41FA5}">
                      <a16:colId xmlns:a16="http://schemas.microsoft.com/office/drawing/2014/main" val="3739982958"/>
                    </a:ext>
                  </a:extLst>
                </a:gridCol>
                <a:gridCol w="935634">
                  <a:extLst>
                    <a:ext uri="{9D8B030D-6E8A-4147-A177-3AD203B41FA5}">
                      <a16:colId xmlns:a16="http://schemas.microsoft.com/office/drawing/2014/main" val="3821930955"/>
                    </a:ext>
                  </a:extLst>
                </a:gridCol>
                <a:gridCol w="1085218">
                  <a:extLst>
                    <a:ext uri="{9D8B030D-6E8A-4147-A177-3AD203B41FA5}">
                      <a16:colId xmlns:a16="http://schemas.microsoft.com/office/drawing/2014/main" val="2100139029"/>
                    </a:ext>
                  </a:extLst>
                </a:gridCol>
                <a:gridCol w="744791">
                  <a:extLst>
                    <a:ext uri="{9D8B030D-6E8A-4147-A177-3AD203B41FA5}">
                      <a16:colId xmlns:a16="http://schemas.microsoft.com/office/drawing/2014/main" val="702076496"/>
                    </a:ext>
                  </a:extLst>
                </a:gridCol>
                <a:gridCol w="755838">
                  <a:extLst>
                    <a:ext uri="{9D8B030D-6E8A-4147-A177-3AD203B41FA5}">
                      <a16:colId xmlns:a16="http://schemas.microsoft.com/office/drawing/2014/main" val="2126446561"/>
                    </a:ext>
                  </a:extLst>
                </a:gridCol>
              </a:tblGrid>
              <a:tr h="184162">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bg1"/>
                          </a:solidFill>
                          <a:latin typeface="Arial Nova Cond Light" panose="020B0306020202020204" pitchFamily="34" charset="0"/>
                          <a:ea typeface="+mn-ea"/>
                          <a:cs typeface="+mn-cs"/>
                        </a:rPr>
                        <a:t>motherToxic</a:t>
                      </a:r>
                    </a:p>
                  </a:txBody>
                  <a:tcPr>
                    <a:solidFill>
                      <a:srgbClr val="68AD8A">
                        <a:alpha val="89000"/>
                      </a:srgbClr>
                    </a:solidFill>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extLst>
                  <a:ext uri="{0D108BD9-81ED-4DB2-BD59-A6C34878D82A}">
                    <a16:rowId xmlns:a16="http://schemas.microsoft.com/office/drawing/2014/main" val="4075151707"/>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Cadmium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Gadolinium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Lead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Thallium</a:t>
                      </a:r>
                    </a:p>
                  </a:txBody>
                  <a:tcPr/>
                </a:tc>
                <a:extLst>
                  <a:ext uri="{0D108BD9-81ED-4DB2-BD59-A6C34878D82A}">
                    <a16:rowId xmlns:a16="http://schemas.microsoft.com/office/drawing/2014/main" val="759698985"/>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-0.096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-0.476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-0.240</a:t>
                      </a:r>
                    </a:p>
                  </a:txBody>
                  <a:tcPr/>
                </a:tc>
                <a:extLst>
                  <a:ext uri="{0D108BD9-81ED-4DB2-BD59-A6C34878D82A}">
                    <a16:rowId xmlns:a16="http://schemas.microsoft.com/office/drawing/2014/main" val="138582226"/>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-0.098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-0.536</a:t>
                      </a:r>
                    </a:p>
                  </a:txBody>
                  <a:tcPr/>
                </a:tc>
                <a:extLst>
                  <a:ext uri="{0D108BD9-81ED-4DB2-BD59-A6C34878D82A}">
                    <a16:rowId xmlns:a16="http://schemas.microsoft.com/office/drawing/2014/main" val="928269979"/>
                  </a:ext>
                </a:extLst>
              </a:tr>
            </a:tbl>
          </a:graphicData>
        </a:graphic>
      </p:graphicFrame>
      <p:graphicFrame>
        <p:nvGraphicFramePr>
          <p:cNvPr id="12" name="Table 11">
            <a:extLst>
              <a:ext uri="{FF2B5EF4-FFF2-40B4-BE49-F238E27FC236}">
                <a16:creationId xmlns:a16="http://schemas.microsoft.com/office/drawing/2014/main" id="{50C3D91F-14E5-5D65-86F5-E4385D87BF11}"/>
              </a:ext>
            </a:extLst>
          </p:cNvPr>
          <p:cNvGraphicFramePr>
            <a:graphicFrameLocks noGrp="1"/>
          </p:cNvGraphicFramePr>
          <p:nvPr>
            <p:extLst>
              <p:ext uri="{D42A27DB-BD31-4B8C-83A1-F6EECF244321}">
                <p14:modId xmlns:p14="http://schemas.microsoft.com/office/powerpoint/2010/main" val="2765284954"/>
              </p:ext>
            </p:extLst>
          </p:nvPr>
        </p:nvGraphicFramePr>
        <p:xfrm>
          <a:off x="5093047" y="2148840"/>
          <a:ext cx="3864857" cy="1280160"/>
        </p:xfrm>
        <a:graphic>
          <a:graphicData uri="http://schemas.openxmlformats.org/drawingml/2006/table">
            <a:tbl>
              <a:tblPr firstRow="1" bandRow="1">
                <a:tableStyleId>{F5AB1C69-6EDB-4FF4-983F-18BD219EF322}</a:tableStyleId>
              </a:tblPr>
              <a:tblGrid>
                <a:gridCol w="660819">
                  <a:extLst>
                    <a:ext uri="{9D8B030D-6E8A-4147-A177-3AD203B41FA5}">
                      <a16:colId xmlns:a16="http://schemas.microsoft.com/office/drawing/2014/main" val="3739982958"/>
                    </a:ext>
                  </a:extLst>
                </a:gridCol>
                <a:gridCol w="918864">
                  <a:extLst>
                    <a:ext uri="{9D8B030D-6E8A-4147-A177-3AD203B41FA5}">
                      <a16:colId xmlns:a16="http://schemas.microsoft.com/office/drawing/2014/main" val="3821930955"/>
                    </a:ext>
                  </a:extLst>
                </a:gridCol>
                <a:gridCol w="1142587">
                  <a:extLst>
                    <a:ext uri="{9D8B030D-6E8A-4147-A177-3AD203B41FA5}">
                      <a16:colId xmlns:a16="http://schemas.microsoft.com/office/drawing/2014/main" val="2100139029"/>
                    </a:ext>
                  </a:extLst>
                </a:gridCol>
                <a:gridCol w="1142587">
                  <a:extLst>
                    <a:ext uri="{9D8B030D-6E8A-4147-A177-3AD203B41FA5}">
                      <a16:colId xmlns:a16="http://schemas.microsoft.com/office/drawing/2014/main" val="2332157373"/>
                    </a:ext>
                  </a:extLst>
                </a:gridCol>
              </a:tblGrid>
              <a:tr h="219291">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motherEssential</a:t>
                      </a:r>
                    </a:p>
                  </a:txBody>
                  <a:tcPr>
                    <a:solidFill>
                      <a:srgbClr val="68AD8A">
                        <a:alpha val="89000"/>
                      </a:srgbClr>
                    </a:solidFill>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bg1"/>
                        </a:solidFill>
                        <a:latin typeface="Arial Nova Cond Light" panose="020B0306020202020204" pitchFamily="34" charset="0"/>
                        <a:ea typeface="+mn-ea"/>
                        <a:cs typeface="+mn-cs"/>
                      </a:endParaRPr>
                    </a:p>
                  </a:txBody>
                  <a:tcPr>
                    <a:solidFill>
                      <a:schemeClr val="tx2"/>
                    </a:solidFill>
                  </a:tcPr>
                </a:tc>
                <a:extLst>
                  <a:ext uri="{0D108BD9-81ED-4DB2-BD59-A6C34878D82A}">
                    <a16:rowId xmlns:a16="http://schemas.microsoft.com/office/drawing/2014/main" val="4075151707"/>
                  </a:ext>
                </a:extLst>
              </a:tr>
              <a:tr h="21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Iron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Molybdenum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Phosphorus</a:t>
                      </a:r>
                    </a:p>
                  </a:txBody>
                  <a:tcPr/>
                </a:tc>
                <a:extLst>
                  <a:ext uri="{0D108BD9-81ED-4DB2-BD59-A6C34878D82A}">
                    <a16:rowId xmlns:a16="http://schemas.microsoft.com/office/drawing/2014/main" val="759698985"/>
                  </a:ext>
                </a:extLst>
              </a:tr>
              <a:tr h="21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-0.152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-0.634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-0.592</a:t>
                      </a:r>
                    </a:p>
                  </a:txBody>
                  <a:tcPr/>
                </a:tc>
                <a:extLst>
                  <a:ext uri="{0D108BD9-81ED-4DB2-BD59-A6C34878D82A}">
                    <a16:rowId xmlns:a16="http://schemas.microsoft.com/office/drawing/2014/main" val="138582226"/>
                  </a:ext>
                </a:extLst>
              </a:tr>
              <a:tr h="21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-0.780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-0.429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-0.443</a:t>
                      </a:r>
                    </a:p>
                  </a:txBody>
                  <a:tcPr/>
                </a:tc>
                <a:extLst>
                  <a:ext uri="{0D108BD9-81ED-4DB2-BD59-A6C34878D82A}">
                    <a16:rowId xmlns:a16="http://schemas.microsoft.com/office/drawing/2014/main" val="928269979"/>
                  </a:ext>
                </a:extLst>
              </a:tr>
            </a:tbl>
          </a:graphicData>
        </a:graphic>
      </p:graphicFrame>
      <p:sp>
        <p:nvSpPr>
          <p:cNvPr id="14" name="TextBox 13">
            <a:extLst>
              <a:ext uri="{FF2B5EF4-FFF2-40B4-BE49-F238E27FC236}">
                <a16:creationId xmlns:a16="http://schemas.microsoft.com/office/drawing/2014/main" id="{229298F2-0E10-5792-FC2B-CB5DFC66D6E4}"/>
              </a:ext>
            </a:extLst>
          </p:cNvPr>
          <p:cNvSpPr txBox="1"/>
          <p:nvPr/>
        </p:nvSpPr>
        <p:spPr>
          <a:xfrm>
            <a:off x="651629" y="1237322"/>
            <a:ext cx="4269391"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ELEMENTS </a:t>
            </a:r>
          </a:p>
        </p:txBody>
      </p:sp>
      <p:cxnSp>
        <p:nvCxnSpPr>
          <p:cNvPr id="3" name="Straight Connector 2">
            <a:extLst>
              <a:ext uri="{FF2B5EF4-FFF2-40B4-BE49-F238E27FC236}">
                <a16:creationId xmlns:a16="http://schemas.microsoft.com/office/drawing/2014/main" id="{E8BFD0C5-95AF-E0DF-6D07-A61D6F709DC7}"/>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8DF99C5-4404-FAB5-7AF3-7204CC6B2C66}"/>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4D20AA-081D-BD7F-04CC-4B0C4E6E58FB}"/>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47985248-1A64-95E8-97F8-F52B40E89061}"/>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
        <p:nvSpPr>
          <p:cNvPr id="35" name="TextBox 34">
            <a:extLst>
              <a:ext uri="{FF2B5EF4-FFF2-40B4-BE49-F238E27FC236}">
                <a16:creationId xmlns:a16="http://schemas.microsoft.com/office/drawing/2014/main" id="{8BA749C5-AF54-540B-580D-D3E34AFD34AB}"/>
              </a:ext>
            </a:extLst>
          </p:cNvPr>
          <p:cNvSpPr txBox="1"/>
          <p:nvPr/>
        </p:nvSpPr>
        <p:spPr>
          <a:xfrm>
            <a:off x="651629" y="5849063"/>
            <a:ext cx="7395511" cy="746358"/>
          </a:xfrm>
          <a:prstGeom prst="rect">
            <a:avLst/>
          </a:prstGeom>
          <a:noFill/>
          <a:ln w="28575">
            <a:noFill/>
          </a:ln>
        </p:spPr>
        <p:txBody>
          <a:bodyPr wrap="square" rtlCol="0">
            <a:spAutoFit/>
          </a:bodyPr>
          <a:lstStyle/>
          <a:p>
            <a:pPr>
              <a:lnSpc>
                <a:spcPts val="1700"/>
              </a:lnSpc>
            </a:pPr>
            <a:r>
              <a:rPr lang="en-US" sz="1600" b="1" spc="150" dirty="0">
                <a:solidFill>
                  <a:srgbClr val="F29948"/>
                </a:solidFill>
                <a:latin typeface="Arial Nova Cond Light" panose="020B0306020202020204" pitchFamily="34" charset="0"/>
              </a:rPr>
              <a:t>CONCLUSIONS: </a:t>
            </a:r>
          </a:p>
          <a:p>
            <a:pPr>
              <a:lnSpc>
                <a:spcPts val="1700"/>
              </a:lnSpc>
            </a:pPr>
            <a:r>
              <a:rPr lang="en-US" sz="1600" b="1" spc="150" dirty="0">
                <a:solidFill>
                  <a:srgbClr val="F29948"/>
                </a:solidFill>
                <a:latin typeface="Arial Nova Cond Light" panose="020B0306020202020204" pitchFamily="34" charset="0"/>
              </a:rPr>
              <a:t>MEANS</a:t>
            </a:r>
            <a:r>
              <a:rPr lang="en-US" sz="1600" b="1" spc="150" dirty="0">
                <a:solidFill>
                  <a:srgbClr val="F99743">
                    <a:alpha val="82000"/>
                  </a:srgbClr>
                </a:solidFill>
                <a:latin typeface="Arial Nova Cond Light" panose="020B0306020202020204" pitchFamily="34" charset="0"/>
              </a:rPr>
              <a:t> </a:t>
            </a:r>
            <a:r>
              <a:rPr lang="en-US" sz="1600" dirty="0">
                <a:latin typeface="Arial Nova Cond Light" panose="020B0306020202020204" pitchFamily="34" charset="0"/>
              </a:rPr>
              <a:t>Identifies which elements are predictive for either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a:t>
            </a:r>
            <a:endParaRPr lang="en-US" sz="1600" b="1" spc="150" dirty="0">
              <a:solidFill>
                <a:srgbClr val="F99743">
                  <a:alpha val="82000"/>
                </a:srgbClr>
              </a:solidFill>
              <a:latin typeface="Arial Nova Cond Light" panose="020B0306020202020204" pitchFamily="34" charset="0"/>
            </a:endParaRPr>
          </a:p>
          <a:p>
            <a:pPr>
              <a:lnSpc>
                <a:spcPts val="1700"/>
              </a:lnSpc>
            </a:pPr>
            <a:r>
              <a:rPr lang="en-US" sz="1600" b="1" spc="150" dirty="0">
                <a:solidFill>
                  <a:srgbClr val="F29948"/>
                </a:solidFill>
                <a:latin typeface="Arial Nova Cond Light" panose="020B0306020202020204" pitchFamily="34" charset="0"/>
              </a:rPr>
              <a:t>SUM</a:t>
            </a:r>
            <a:r>
              <a:rPr lang="en-US" sz="1600" dirty="0">
                <a:latin typeface="Arial Nova Cond Light" panose="020B0306020202020204" pitchFamily="34" charset="0"/>
              </a:rPr>
              <a: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mothers do in fact have higher toxicity and lower essential elements, except for Iron. </a:t>
            </a:r>
          </a:p>
        </p:txBody>
      </p:sp>
      <p:sp>
        <p:nvSpPr>
          <p:cNvPr id="37" name="TextBox 36">
            <a:extLst>
              <a:ext uri="{FF2B5EF4-FFF2-40B4-BE49-F238E27FC236}">
                <a16:creationId xmlns:a16="http://schemas.microsoft.com/office/drawing/2014/main" id="{C8D8839F-28CB-0E44-2AC8-1DB42340B9DE}"/>
              </a:ext>
            </a:extLst>
          </p:cNvPr>
          <p:cNvSpPr txBox="1"/>
          <p:nvPr/>
        </p:nvSpPr>
        <p:spPr>
          <a:xfrm>
            <a:off x="651629" y="1705217"/>
            <a:ext cx="4648503" cy="338554"/>
          </a:xfrm>
          <a:prstGeom prst="rect">
            <a:avLst/>
          </a:prstGeom>
          <a:noFill/>
        </p:spPr>
        <p:txBody>
          <a:bodyPr wrap="square" rtlCol="0">
            <a:spAutoFit/>
          </a:bodyPr>
          <a:lstStyle/>
          <a:p>
            <a:r>
              <a:rPr lang="en-US" sz="1600" b="1" dirty="0">
                <a:latin typeface="Arial Nova Cond Light" panose="020B0306020202020204" pitchFamily="34" charset="0"/>
              </a:rPr>
              <a:t>Descriptive Statistics for Subgroup: </a:t>
            </a:r>
            <a:r>
              <a:rPr lang="en-US" sz="1600" dirty="0">
                <a:latin typeface="Arial Nova Cond Light" panose="020B0306020202020204" pitchFamily="34" charset="0"/>
              </a:rPr>
              <a:t>Means Comparison</a:t>
            </a:r>
          </a:p>
        </p:txBody>
      </p:sp>
      <p:sp>
        <p:nvSpPr>
          <p:cNvPr id="38" name="TextBox 37">
            <a:extLst>
              <a:ext uri="{FF2B5EF4-FFF2-40B4-BE49-F238E27FC236}">
                <a16:creationId xmlns:a16="http://schemas.microsoft.com/office/drawing/2014/main" id="{B4C82229-8660-8A60-577B-227F8F12E9F4}"/>
              </a:ext>
            </a:extLst>
          </p:cNvPr>
          <p:cNvSpPr txBox="1"/>
          <p:nvPr/>
        </p:nvSpPr>
        <p:spPr>
          <a:xfrm>
            <a:off x="651629" y="3598957"/>
            <a:ext cx="1921811" cy="338554"/>
          </a:xfrm>
          <a:prstGeom prst="rect">
            <a:avLst/>
          </a:prstGeom>
          <a:noFill/>
        </p:spPr>
        <p:txBody>
          <a:bodyPr wrap="square" rtlCol="0">
            <a:spAutoFit/>
          </a:bodyPr>
          <a:lstStyle/>
          <a:p>
            <a:r>
              <a:rPr lang="en-US" sz="1600" b="1" dirty="0">
                <a:latin typeface="Arial Nova Cond Light" panose="020B0306020202020204" pitchFamily="34" charset="0"/>
              </a:rPr>
              <a:t>Sum Comparison</a:t>
            </a:r>
          </a:p>
        </p:txBody>
      </p:sp>
      <p:pic>
        <p:nvPicPr>
          <p:cNvPr id="40" name="Picture 39">
            <a:extLst>
              <a:ext uri="{FF2B5EF4-FFF2-40B4-BE49-F238E27FC236}">
                <a16:creationId xmlns:a16="http://schemas.microsoft.com/office/drawing/2014/main" id="{A23CACC4-10BC-7DD6-3713-9EC3ACD37744}"/>
              </a:ext>
            </a:extLst>
          </p:cNvPr>
          <p:cNvPicPr>
            <a:picLocks noChangeAspect="1"/>
          </p:cNvPicPr>
          <p:nvPr/>
        </p:nvPicPr>
        <p:blipFill>
          <a:blip r:embed="rId4"/>
          <a:stretch>
            <a:fillRect/>
          </a:stretch>
        </p:blipFill>
        <p:spPr>
          <a:xfrm>
            <a:off x="2316462" y="3533421"/>
            <a:ext cx="7772760" cy="1235713"/>
          </a:xfrm>
          <a:prstGeom prst="rect">
            <a:avLst/>
          </a:prstGeom>
        </p:spPr>
      </p:pic>
      <p:pic>
        <p:nvPicPr>
          <p:cNvPr id="42" name="Picture 41">
            <a:extLst>
              <a:ext uri="{FF2B5EF4-FFF2-40B4-BE49-F238E27FC236}">
                <a16:creationId xmlns:a16="http://schemas.microsoft.com/office/drawing/2014/main" id="{734809F7-9273-55F0-A103-446F7EA82642}"/>
              </a:ext>
            </a:extLst>
          </p:cNvPr>
          <p:cNvPicPr>
            <a:picLocks noChangeAspect="1"/>
          </p:cNvPicPr>
          <p:nvPr/>
        </p:nvPicPr>
        <p:blipFill>
          <a:blip r:embed="rId5"/>
          <a:stretch>
            <a:fillRect/>
          </a:stretch>
        </p:blipFill>
        <p:spPr>
          <a:xfrm>
            <a:off x="2316459" y="4802395"/>
            <a:ext cx="7772757" cy="1244293"/>
          </a:xfrm>
          <a:prstGeom prst="rect">
            <a:avLst/>
          </a:prstGeom>
        </p:spPr>
      </p:pic>
      <p:pic>
        <p:nvPicPr>
          <p:cNvPr id="43" name="Picture 42">
            <a:extLst>
              <a:ext uri="{FF2B5EF4-FFF2-40B4-BE49-F238E27FC236}">
                <a16:creationId xmlns:a16="http://schemas.microsoft.com/office/drawing/2014/main" id="{BB77FB40-AA8D-C1C3-05E1-28699F5E7EE0}"/>
              </a:ext>
            </a:extLst>
          </p:cNvPr>
          <p:cNvPicPr>
            <a:picLocks noChangeAspect="1"/>
          </p:cNvPicPr>
          <p:nvPr/>
        </p:nvPicPr>
        <p:blipFill>
          <a:blip r:embed="rId6"/>
          <a:stretch>
            <a:fillRect/>
          </a:stretch>
        </p:blipFill>
        <p:spPr>
          <a:xfrm>
            <a:off x="10923400" y="4018599"/>
            <a:ext cx="590632" cy="714475"/>
          </a:xfrm>
          <a:prstGeom prst="rect">
            <a:avLst/>
          </a:prstGeom>
        </p:spPr>
      </p:pic>
    </p:spTree>
    <p:extLst>
      <p:ext uri="{BB962C8B-B14F-4D97-AF65-F5344CB8AC3E}">
        <p14:creationId xmlns:p14="http://schemas.microsoft.com/office/powerpoint/2010/main" val="149936599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08D3379A-4CA7-C387-2BDB-8A22A15822F2}"/>
              </a:ext>
            </a:extLst>
          </p:cNvPr>
          <p:cNvPicPr>
            <a:picLocks noChangeAspect="1"/>
          </p:cNvPicPr>
          <p:nvPr/>
        </p:nvPicPr>
        <p:blipFill rotWithShape="1">
          <a:blip r:embed="rId3"/>
          <a:srcRect l="3566"/>
          <a:stretch/>
        </p:blipFill>
        <p:spPr>
          <a:xfrm>
            <a:off x="782021" y="1119474"/>
            <a:ext cx="5186607" cy="3514233"/>
          </a:xfrm>
          <a:prstGeom prst="rect">
            <a:avLst/>
          </a:prstGeom>
        </p:spPr>
      </p:pic>
      <p:pic>
        <p:nvPicPr>
          <p:cNvPr id="42" name="Picture 41">
            <a:extLst>
              <a:ext uri="{FF2B5EF4-FFF2-40B4-BE49-F238E27FC236}">
                <a16:creationId xmlns:a16="http://schemas.microsoft.com/office/drawing/2014/main" id="{B0AA7229-FC58-3BEF-CC05-C8D8F917D6F7}"/>
              </a:ext>
            </a:extLst>
          </p:cNvPr>
          <p:cNvPicPr>
            <a:picLocks noChangeAspect="1"/>
          </p:cNvPicPr>
          <p:nvPr/>
        </p:nvPicPr>
        <p:blipFill rotWithShape="1">
          <a:blip r:embed="rId4"/>
          <a:srcRect l="3813" t="5405"/>
          <a:stretch/>
        </p:blipFill>
        <p:spPr>
          <a:xfrm>
            <a:off x="6194670" y="1215114"/>
            <a:ext cx="5597400" cy="3418777"/>
          </a:xfrm>
          <a:prstGeom prst="rect">
            <a:avLst/>
          </a:prstGeom>
        </p:spPr>
      </p:pic>
      <p:grpSp>
        <p:nvGrpSpPr>
          <p:cNvPr id="5" name="Group 4">
            <a:extLst>
              <a:ext uri="{FF2B5EF4-FFF2-40B4-BE49-F238E27FC236}">
                <a16:creationId xmlns:a16="http://schemas.microsoft.com/office/drawing/2014/main" id="{8D451A2C-1BD1-BAFF-FEBA-4922B425AE9A}"/>
              </a:ext>
            </a:extLst>
          </p:cNvPr>
          <p:cNvGrpSpPr/>
          <p:nvPr/>
        </p:nvGrpSpPr>
        <p:grpSpPr>
          <a:xfrm>
            <a:off x="651629" y="181699"/>
            <a:ext cx="10987103" cy="956417"/>
            <a:chOff x="745899" y="181699"/>
            <a:chExt cx="10987103" cy="956417"/>
          </a:xfrm>
        </p:grpSpPr>
        <p:sp>
          <p:nvSpPr>
            <p:cNvPr id="7" name="TextBox 6">
              <a:extLst>
                <a:ext uri="{FF2B5EF4-FFF2-40B4-BE49-F238E27FC236}">
                  <a16:creationId xmlns:a16="http://schemas.microsoft.com/office/drawing/2014/main" id="{CF58631A-69DE-53A2-414D-4B0D9F7C78B8}"/>
                </a:ext>
              </a:extLst>
            </p:cNvPr>
            <p:cNvSpPr txBox="1"/>
            <p:nvPr/>
          </p:nvSpPr>
          <p:spPr>
            <a:xfrm>
              <a:off x="745900" y="276342"/>
              <a:ext cx="4712441" cy="861774"/>
            </a:xfrm>
            <a:prstGeom prst="rect">
              <a:avLst/>
            </a:prstGeom>
            <a:noFill/>
          </p:spPr>
          <p:txBody>
            <a:bodyPr wrap="square" rtlCol="0">
              <a:spAutoFit/>
            </a:bodyPr>
            <a:lstStyle/>
            <a:p>
              <a:pPr>
                <a:spcBef>
                  <a:spcPct val="0"/>
                </a:spcBef>
              </a:pPr>
              <a:r>
                <a:rPr lang="en-US" sz="4800" b="1" kern="2000" spc="300" dirty="0">
                  <a:solidFill>
                    <a:srgbClr val="5A9577">
                      <a:alpha val="80000"/>
                    </a:srgbClr>
                  </a:solidFill>
                  <a:latin typeface="+mj-lt"/>
                  <a:ea typeface="+mj-ea"/>
                  <a:cs typeface="+mj-cs"/>
                </a:rPr>
                <a:t>OBJECTIVE FIVE</a:t>
              </a:r>
            </a:p>
          </p:txBody>
        </p:sp>
        <p:sp>
          <p:nvSpPr>
            <p:cNvPr id="15" name="TextBox 14">
              <a:extLst>
                <a:ext uri="{FF2B5EF4-FFF2-40B4-BE49-F238E27FC236}">
                  <a16:creationId xmlns:a16="http://schemas.microsoft.com/office/drawing/2014/main" id="{56C45823-4902-9EA0-35F6-730E46FA10B6}"/>
                </a:ext>
              </a:extLst>
            </p:cNvPr>
            <p:cNvSpPr txBox="1"/>
            <p:nvPr/>
          </p:nvSpPr>
          <p:spPr>
            <a:xfrm>
              <a:off x="745899" y="181699"/>
              <a:ext cx="10987103" cy="307777"/>
            </a:xfrm>
            <a:prstGeom prst="rect">
              <a:avLst/>
            </a:prstGeom>
            <a:solidFill>
              <a:schemeClr val="bg1"/>
            </a:solidFill>
          </p:spPr>
          <p:txBody>
            <a:bodyPr wrap="square" rtlCol="0">
              <a:spAutoFit/>
            </a:bodyPr>
            <a:lstStyle/>
            <a:p>
              <a:r>
                <a:rPr lang="en-US" sz="1300" b="1" spc="150" dirty="0">
                  <a:solidFill>
                    <a:srgbClr val="F29948"/>
                  </a:solidFill>
                  <a:latin typeface="Arial Nova Cond Light" panose="020B0306020202020204" pitchFamily="34" charset="0"/>
                </a:rPr>
                <a:t>HOW DOES THE URINE TEST DIFFER (TOXIC VS. ESSENTIAL) FOR CHILDREN WITH AUTISM (</a:t>
              </a:r>
              <a:r>
                <a:rPr lang="en-US" sz="1400" b="1" spc="150" dirty="0">
                  <a:solidFill>
                    <a:srgbClr val="5A9577"/>
                  </a:solidFill>
                  <a:latin typeface="Arial Nova Cond Light" panose="020B0306020202020204" pitchFamily="34" charset="0"/>
                </a:rPr>
                <a:t>ASD</a:t>
              </a:r>
              <a:r>
                <a:rPr lang="en-US" sz="1300" b="1" spc="150" dirty="0">
                  <a:solidFill>
                    <a:srgbClr val="F29948"/>
                  </a:solidFill>
                  <a:latin typeface="Arial Nova Cond Light" panose="020B0306020202020204" pitchFamily="34" charset="0"/>
                </a:rPr>
                <a:t>) TO THEIR MOTHERS WITH AUTISM (</a:t>
              </a:r>
              <a:r>
                <a:rPr lang="en-US" sz="1400" b="1" spc="150" dirty="0">
                  <a:solidFill>
                    <a:srgbClr val="5A9577"/>
                  </a:solidFill>
                  <a:latin typeface="Arial Nova Cond Light" panose="020B0306020202020204" pitchFamily="34" charset="0"/>
                </a:rPr>
                <a:t>ASD</a:t>
              </a:r>
              <a:r>
                <a:rPr lang="en-US" sz="1300" b="1" spc="150" dirty="0">
                  <a:solidFill>
                    <a:srgbClr val="F29948"/>
                  </a:solidFill>
                  <a:latin typeface="Arial Nova Cond Light" panose="020B0306020202020204" pitchFamily="34" charset="0"/>
                </a:rPr>
                <a:t>)?</a:t>
              </a:r>
            </a:p>
          </p:txBody>
        </p:sp>
      </p:grpSp>
      <p:sp>
        <p:nvSpPr>
          <p:cNvPr id="17" name="TextBox 16">
            <a:extLst>
              <a:ext uri="{FF2B5EF4-FFF2-40B4-BE49-F238E27FC236}">
                <a16:creationId xmlns:a16="http://schemas.microsoft.com/office/drawing/2014/main" id="{365AD6B9-5B6B-CC3B-21D0-6D54ED5EBD94}"/>
              </a:ext>
            </a:extLst>
          </p:cNvPr>
          <p:cNvSpPr txBox="1"/>
          <p:nvPr/>
        </p:nvSpPr>
        <p:spPr>
          <a:xfrm>
            <a:off x="2125372" y="4615795"/>
            <a:ext cx="2499904"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hildMotherToxic </a:t>
            </a:r>
            <a:r>
              <a:rPr lang="en-US" b="1" dirty="0">
                <a:solidFill>
                  <a:srgbClr val="5A9577"/>
                </a:solidFill>
                <a:latin typeface="Arial Nova Cond Light" panose="020B0306020202020204" pitchFamily="34" charset="0"/>
              </a:rPr>
              <a:t>ASD</a:t>
            </a:r>
          </a:p>
        </p:txBody>
      </p:sp>
      <p:sp>
        <p:nvSpPr>
          <p:cNvPr id="18" name="TextBox 17">
            <a:extLst>
              <a:ext uri="{FF2B5EF4-FFF2-40B4-BE49-F238E27FC236}">
                <a16:creationId xmlns:a16="http://schemas.microsoft.com/office/drawing/2014/main" id="{8891D8FD-22C5-9C34-A832-B904C77C75DD}"/>
              </a:ext>
            </a:extLst>
          </p:cNvPr>
          <p:cNvSpPr txBox="1"/>
          <p:nvPr/>
        </p:nvSpPr>
        <p:spPr>
          <a:xfrm>
            <a:off x="7946387" y="4633707"/>
            <a:ext cx="2987720"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hildMotherEssential </a:t>
            </a:r>
            <a:r>
              <a:rPr lang="en-US" b="1" dirty="0">
                <a:solidFill>
                  <a:srgbClr val="5A9577"/>
                </a:solidFill>
                <a:latin typeface="Arial Nova Cond Light" panose="020B0306020202020204" pitchFamily="34" charset="0"/>
              </a:rPr>
              <a:t>ASD</a:t>
            </a:r>
            <a:endParaRPr lang="en-US" b="1" dirty="0">
              <a:solidFill>
                <a:srgbClr val="6DA287"/>
              </a:solidFill>
              <a:latin typeface="Arial Nova Cond Light" panose="020B0306020202020204" pitchFamily="34" charset="0"/>
            </a:endParaRPr>
          </a:p>
        </p:txBody>
      </p:sp>
      <p:cxnSp>
        <p:nvCxnSpPr>
          <p:cNvPr id="2" name="Straight Connector 1">
            <a:extLst>
              <a:ext uri="{FF2B5EF4-FFF2-40B4-BE49-F238E27FC236}">
                <a16:creationId xmlns:a16="http://schemas.microsoft.com/office/drawing/2014/main" id="{15E79317-BB5A-97EB-3E68-CE54272A4291}"/>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D479F8F-0355-3303-CE18-FA8579DA2EBE}"/>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03C52E-A7EA-F90A-8CAC-F18EE8F5B425}"/>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93ECF8DF-94A4-7FD6-20C6-0951043A0945}"/>
              </a:ext>
            </a:extLst>
          </p:cNvPr>
          <p:cNvPicPr>
            <a:picLocks noChangeAspect="1"/>
          </p:cNvPicPr>
          <p:nvPr/>
        </p:nvPicPr>
        <p:blipFill rotWithShape="1">
          <a:blip r:embed="rId5">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9" name="Straight Connector 8">
            <a:extLst>
              <a:ext uri="{FF2B5EF4-FFF2-40B4-BE49-F238E27FC236}">
                <a16:creationId xmlns:a16="http://schemas.microsoft.com/office/drawing/2014/main" id="{D5D71C47-A9A9-768E-6515-D6F0A2BD40E0}"/>
              </a:ext>
            </a:extLst>
          </p:cNvPr>
          <p:cNvCxnSpPr>
            <a:cxnSpLocks/>
          </p:cNvCxnSpPr>
          <p:nvPr/>
        </p:nvCxnSpPr>
        <p:spPr>
          <a:xfrm>
            <a:off x="6095689" y="1053434"/>
            <a:ext cx="311" cy="4751132"/>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106854-5DD8-BA60-4A2A-336CEB2F5CBF}"/>
              </a:ext>
            </a:extLst>
          </p:cNvPr>
          <p:cNvSpPr txBox="1"/>
          <p:nvPr/>
        </p:nvSpPr>
        <p:spPr>
          <a:xfrm>
            <a:off x="2428662" y="1083011"/>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‘ASD’</a:t>
            </a:r>
          </a:p>
        </p:txBody>
      </p:sp>
      <p:sp>
        <p:nvSpPr>
          <p:cNvPr id="12" name="TextBox 11">
            <a:extLst>
              <a:ext uri="{FF2B5EF4-FFF2-40B4-BE49-F238E27FC236}">
                <a16:creationId xmlns:a16="http://schemas.microsoft.com/office/drawing/2014/main" id="{6B5286DC-9F69-AC1D-1300-1577AF5B1642}"/>
              </a:ext>
            </a:extLst>
          </p:cNvPr>
          <p:cNvSpPr txBox="1"/>
          <p:nvPr/>
        </p:nvSpPr>
        <p:spPr>
          <a:xfrm>
            <a:off x="8230977" y="1138104"/>
            <a:ext cx="1472275" cy="338554"/>
          </a:xfrm>
          <a:prstGeom prst="rect">
            <a:avLst/>
          </a:prstGeom>
          <a:solidFill>
            <a:schemeClr val="bg1"/>
          </a:solidFill>
        </p:spPr>
        <p:txBody>
          <a:bodyPr wrap="square" rtlCol="0">
            <a:spAutoFit/>
          </a:bodyPr>
          <a:lstStyle/>
          <a:p>
            <a:pPr algn="ctr"/>
            <a:r>
              <a:rPr lang="en-US" sz="800" dirty="0"/>
              <a:t>‘Status’/’ID Number’</a:t>
            </a:r>
            <a:br>
              <a:rPr lang="en-US" sz="800" dirty="0"/>
            </a:br>
            <a:r>
              <a:rPr lang="en-US" sz="800" dirty="0"/>
              <a:t>‘ASD’</a:t>
            </a:r>
          </a:p>
        </p:txBody>
      </p:sp>
      <p:sp>
        <p:nvSpPr>
          <p:cNvPr id="14" name="TextBox 13">
            <a:extLst>
              <a:ext uri="{FF2B5EF4-FFF2-40B4-BE49-F238E27FC236}">
                <a16:creationId xmlns:a16="http://schemas.microsoft.com/office/drawing/2014/main" id="{97AC1C87-5F0F-4E4D-0D8B-E53F1F3F90E6}"/>
              </a:ext>
            </a:extLst>
          </p:cNvPr>
          <p:cNvSpPr txBox="1"/>
          <p:nvPr/>
        </p:nvSpPr>
        <p:spPr>
          <a:xfrm>
            <a:off x="785255" y="1119329"/>
            <a:ext cx="1466707" cy="246221"/>
          </a:xfrm>
          <a:prstGeom prst="rect">
            <a:avLst/>
          </a:prstGeom>
          <a:solidFill>
            <a:schemeClr val="bg1"/>
          </a:solidFill>
        </p:spPr>
        <p:txBody>
          <a:bodyPr wrap="square" rtlCol="0">
            <a:spAutoFit/>
          </a:bodyPr>
          <a:lstStyle/>
          <a:p>
            <a:r>
              <a:rPr lang="en-US" sz="1000" dirty="0"/>
              <a:t>childMotherToxicASD</a:t>
            </a:r>
          </a:p>
        </p:txBody>
      </p:sp>
      <p:sp>
        <p:nvSpPr>
          <p:cNvPr id="33" name="TextBox 32">
            <a:extLst>
              <a:ext uri="{FF2B5EF4-FFF2-40B4-BE49-F238E27FC236}">
                <a16:creationId xmlns:a16="http://schemas.microsoft.com/office/drawing/2014/main" id="{E9CB99CC-C2E6-A671-51AA-B4E8502625D2}"/>
              </a:ext>
            </a:extLst>
          </p:cNvPr>
          <p:cNvSpPr txBox="1"/>
          <p:nvPr/>
        </p:nvSpPr>
        <p:spPr>
          <a:xfrm rot="5400000">
            <a:off x="1254078" y="3444514"/>
            <a:ext cx="338554" cy="875799"/>
          </a:xfrm>
          <a:prstGeom prst="rect">
            <a:avLst/>
          </a:prstGeom>
          <a:noFill/>
        </p:spPr>
        <p:txBody>
          <a:bodyPr vert="vert270" wrap="square" rtlCol="0">
            <a:spAutoFit/>
          </a:bodyPr>
          <a:lstStyle/>
          <a:p>
            <a:r>
              <a:rPr lang="en-US" sz="1000" dirty="0"/>
              <a:t>TUNGSTEN</a:t>
            </a:r>
          </a:p>
        </p:txBody>
      </p:sp>
      <p:sp>
        <p:nvSpPr>
          <p:cNvPr id="35" name="TextBox 34">
            <a:extLst>
              <a:ext uri="{FF2B5EF4-FFF2-40B4-BE49-F238E27FC236}">
                <a16:creationId xmlns:a16="http://schemas.microsoft.com/office/drawing/2014/main" id="{5C99EA94-FF83-CE03-3AB9-9330791DB0AB}"/>
              </a:ext>
            </a:extLst>
          </p:cNvPr>
          <p:cNvSpPr txBox="1"/>
          <p:nvPr/>
        </p:nvSpPr>
        <p:spPr>
          <a:xfrm rot="5400000">
            <a:off x="1124882" y="2880506"/>
            <a:ext cx="338554" cy="562536"/>
          </a:xfrm>
          <a:prstGeom prst="rect">
            <a:avLst/>
          </a:prstGeom>
          <a:noFill/>
        </p:spPr>
        <p:txBody>
          <a:bodyPr vert="vert270" wrap="square" rtlCol="0">
            <a:spAutoFit/>
          </a:bodyPr>
          <a:lstStyle/>
          <a:p>
            <a:r>
              <a:rPr lang="en-US" sz="1000" dirty="0"/>
              <a:t>TIN</a:t>
            </a:r>
          </a:p>
        </p:txBody>
      </p:sp>
      <p:sp>
        <p:nvSpPr>
          <p:cNvPr id="36" name="TextBox 35">
            <a:extLst>
              <a:ext uri="{FF2B5EF4-FFF2-40B4-BE49-F238E27FC236}">
                <a16:creationId xmlns:a16="http://schemas.microsoft.com/office/drawing/2014/main" id="{43ACC264-28B6-41E3-7635-C267FAD7F25B}"/>
              </a:ext>
            </a:extLst>
          </p:cNvPr>
          <p:cNvSpPr txBox="1"/>
          <p:nvPr/>
        </p:nvSpPr>
        <p:spPr>
          <a:xfrm rot="5400000">
            <a:off x="1281479" y="1250985"/>
            <a:ext cx="338554" cy="925555"/>
          </a:xfrm>
          <a:prstGeom prst="rect">
            <a:avLst/>
          </a:prstGeom>
          <a:noFill/>
        </p:spPr>
        <p:txBody>
          <a:bodyPr vert="vert270" wrap="square" rtlCol="0">
            <a:spAutoFit/>
          </a:bodyPr>
          <a:lstStyle/>
          <a:p>
            <a:r>
              <a:rPr lang="en-US" sz="1000" dirty="0"/>
              <a:t>GADOLINIUM</a:t>
            </a:r>
          </a:p>
        </p:txBody>
      </p:sp>
      <p:sp>
        <p:nvSpPr>
          <p:cNvPr id="37" name="TextBox 36">
            <a:extLst>
              <a:ext uri="{FF2B5EF4-FFF2-40B4-BE49-F238E27FC236}">
                <a16:creationId xmlns:a16="http://schemas.microsoft.com/office/drawing/2014/main" id="{F8DE5ADE-990F-6566-6063-FDEE9CD4D0B4}"/>
              </a:ext>
            </a:extLst>
          </p:cNvPr>
          <p:cNvSpPr txBox="1"/>
          <p:nvPr/>
        </p:nvSpPr>
        <p:spPr>
          <a:xfrm rot="5400000">
            <a:off x="1288833" y="1973106"/>
            <a:ext cx="338554" cy="936058"/>
          </a:xfrm>
          <a:prstGeom prst="rect">
            <a:avLst/>
          </a:prstGeom>
          <a:noFill/>
        </p:spPr>
        <p:txBody>
          <a:bodyPr vert="vert270" wrap="square" rtlCol="0">
            <a:spAutoFit/>
          </a:bodyPr>
          <a:lstStyle/>
          <a:p>
            <a:r>
              <a:rPr lang="en-US" sz="1000" dirty="0"/>
              <a:t>MERCURY</a:t>
            </a:r>
          </a:p>
        </p:txBody>
      </p:sp>
      <p:sp>
        <p:nvSpPr>
          <p:cNvPr id="39" name="TextBox 38">
            <a:extLst>
              <a:ext uri="{FF2B5EF4-FFF2-40B4-BE49-F238E27FC236}">
                <a16:creationId xmlns:a16="http://schemas.microsoft.com/office/drawing/2014/main" id="{9AA1733A-CBCF-7528-943A-3E50538C545A}"/>
              </a:ext>
            </a:extLst>
          </p:cNvPr>
          <p:cNvSpPr txBox="1"/>
          <p:nvPr/>
        </p:nvSpPr>
        <p:spPr>
          <a:xfrm>
            <a:off x="651629" y="5567958"/>
            <a:ext cx="5211759" cy="1077218"/>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a:t>
            </a:r>
            <a:r>
              <a:rPr lang="en-US" sz="1600" b="1" spc="150" dirty="0">
                <a:solidFill>
                  <a:srgbClr val="F99743">
                    <a:alpha val="82000"/>
                  </a:srgbClr>
                </a:solidFill>
                <a:latin typeface="Arial Nova Cond Light" panose="020B0306020202020204" pitchFamily="34" charset="0"/>
              </a:rPr>
              <a:t> </a:t>
            </a:r>
            <a:r>
              <a:rPr lang="en-US" sz="1600" dirty="0">
                <a:latin typeface="Arial Nova Cond Light" panose="020B0306020202020204" pitchFamily="34" charset="0"/>
              </a:rPr>
              <a:t>Tin and Tungsten mostly influence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children. Mercury is present in 8 out of 47 pairs (17%) with uneven distribution between children and mothers. Gadolinium is dominantly present in one child (2%) of the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participants. </a:t>
            </a:r>
          </a:p>
        </p:txBody>
      </p:sp>
      <p:sp>
        <p:nvSpPr>
          <p:cNvPr id="40" name="TextBox 39">
            <a:extLst>
              <a:ext uri="{FF2B5EF4-FFF2-40B4-BE49-F238E27FC236}">
                <a16:creationId xmlns:a16="http://schemas.microsoft.com/office/drawing/2014/main" id="{D0B7126B-8C62-9173-00B4-78F781351C27}"/>
              </a:ext>
            </a:extLst>
          </p:cNvPr>
          <p:cNvSpPr txBox="1"/>
          <p:nvPr/>
        </p:nvSpPr>
        <p:spPr>
          <a:xfrm>
            <a:off x="6095689" y="5573624"/>
            <a:ext cx="4107028" cy="584775"/>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 </a:t>
            </a:r>
            <a:r>
              <a:rPr lang="en-US" sz="1600" dirty="0">
                <a:latin typeface="Arial Nova Cond Light" panose="020B0306020202020204" pitchFamily="34" charset="0"/>
              </a:rPr>
              <a:t>Most children have higher amounts of all essential elements compared to their mothers.  </a:t>
            </a:r>
          </a:p>
        </p:txBody>
      </p:sp>
      <p:sp>
        <p:nvSpPr>
          <p:cNvPr id="38" name="TextBox 37">
            <a:extLst>
              <a:ext uri="{FF2B5EF4-FFF2-40B4-BE49-F238E27FC236}">
                <a16:creationId xmlns:a16="http://schemas.microsoft.com/office/drawing/2014/main" id="{4F26506B-70B8-A07A-9F94-29807FD89471}"/>
              </a:ext>
            </a:extLst>
          </p:cNvPr>
          <p:cNvSpPr txBox="1"/>
          <p:nvPr/>
        </p:nvSpPr>
        <p:spPr>
          <a:xfrm>
            <a:off x="8046706" y="1079582"/>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‘ASD’</a:t>
            </a:r>
          </a:p>
        </p:txBody>
      </p:sp>
      <p:sp>
        <p:nvSpPr>
          <p:cNvPr id="16" name="TextBox 15">
            <a:extLst>
              <a:ext uri="{FF2B5EF4-FFF2-40B4-BE49-F238E27FC236}">
                <a16:creationId xmlns:a16="http://schemas.microsoft.com/office/drawing/2014/main" id="{6C2C36F7-646F-DAB4-BDD8-F84C17B50F8A}"/>
              </a:ext>
            </a:extLst>
          </p:cNvPr>
          <p:cNvSpPr txBox="1"/>
          <p:nvPr/>
        </p:nvSpPr>
        <p:spPr>
          <a:xfrm>
            <a:off x="6200243" y="1104001"/>
            <a:ext cx="1608757" cy="246221"/>
          </a:xfrm>
          <a:prstGeom prst="rect">
            <a:avLst/>
          </a:prstGeom>
          <a:solidFill>
            <a:schemeClr val="bg1"/>
          </a:solidFill>
        </p:spPr>
        <p:txBody>
          <a:bodyPr wrap="square" rtlCol="0">
            <a:spAutoFit/>
          </a:bodyPr>
          <a:lstStyle/>
          <a:p>
            <a:r>
              <a:rPr lang="en-US" sz="1000" dirty="0"/>
              <a:t>childMotherEssentialASD</a:t>
            </a:r>
          </a:p>
        </p:txBody>
      </p:sp>
      <p:sp>
        <p:nvSpPr>
          <p:cNvPr id="43" name="TextBox 42">
            <a:extLst>
              <a:ext uri="{FF2B5EF4-FFF2-40B4-BE49-F238E27FC236}">
                <a16:creationId xmlns:a16="http://schemas.microsoft.com/office/drawing/2014/main" id="{7B929438-047F-3A7E-DBB0-ED4D4D36E5FB}"/>
              </a:ext>
            </a:extLst>
          </p:cNvPr>
          <p:cNvSpPr txBox="1"/>
          <p:nvPr/>
        </p:nvSpPr>
        <p:spPr>
          <a:xfrm rot="5400000">
            <a:off x="6550014" y="3930541"/>
            <a:ext cx="337883" cy="380921"/>
          </a:xfrm>
          <a:prstGeom prst="rect">
            <a:avLst/>
          </a:prstGeom>
          <a:noFill/>
        </p:spPr>
        <p:txBody>
          <a:bodyPr vert="vert270" wrap="square" rtlCol="0">
            <a:spAutoFit/>
          </a:bodyPr>
          <a:lstStyle/>
          <a:p>
            <a:r>
              <a:rPr lang="en-US" sz="1000" dirty="0"/>
              <a:t>ZINC</a:t>
            </a:r>
          </a:p>
        </p:txBody>
      </p:sp>
      <p:sp>
        <p:nvSpPr>
          <p:cNvPr id="44" name="TextBox 43">
            <a:extLst>
              <a:ext uri="{FF2B5EF4-FFF2-40B4-BE49-F238E27FC236}">
                <a16:creationId xmlns:a16="http://schemas.microsoft.com/office/drawing/2014/main" id="{702099B3-80BA-4204-9DEE-A5EBFC16F6B3}"/>
              </a:ext>
            </a:extLst>
          </p:cNvPr>
          <p:cNvSpPr txBox="1"/>
          <p:nvPr/>
        </p:nvSpPr>
        <p:spPr>
          <a:xfrm rot="5400000">
            <a:off x="6588767" y="3338635"/>
            <a:ext cx="337883" cy="562536"/>
          </a:xfrm>
          <a:prstGeom prst="rect">
            <a:avLst/>
          </a:prstGeom>
          <a:noFill/>
        </p:spPr>
        <p:txBody>
          <a:bodyPr vert="vert270" wrap="square" rtlCol="0">
            <a:spAutoFit/>
          </a:bodyPr>
          <a:lstStyle/>
          <a:p>
            <a:r>
              <a:rPr lang="en-US" sz="1000" dirty="0"/>
              <a:t>SULFUR</a:t>
            </a:r>
          </a:p>
        </p:txBody>
      </p:sp>
      <p:sp>
        <p:nvSpPr>
          <p:cNvPr id="45" name="TextBox 44">
            <a:extLst>
              <a:ext uri="{FF2B5EF4-FFF2-40B4-BE49-F238E27FC236}">
                <a16:creationId xmlns:a16="http://schemas.microsoft.com/office/drawing/2014/main" id="{FA82C20F-63D2-7318-1D45-09DA2054487D}"/>
              </a:ext>
            </a:extLst>
          </p:cNvPr>
          <p:cNvSpPr txBox="1"/>
          <p:nvPr/>
        </p:nvSpPr>
        <p:spPr>
          <a:xfrm rot="5400000">
            <a:off x="6781150" y="2168685"/>
            <a:ext cx="337883" cy="925555"/>
          </a:xfrm>
          <a:prstGeom prst="rect">
            <a:avLst/>
          </a:prstGeom>
          <a:noFill/>
        </p:spPr>
        <p:txBody>
          <a:bodyPr vert="vert270" wrap="square" rtlCol="0">
            <a:spAutoFit/>
          </a:bodyPr>
          <a:lstStyle/>
          <a:p>
            <a:r>
              <a:rPr lang="en-US" sz="1000" dirty="0"/>
              <a:t>POTASSIUM</a:t>
            </a:r>
          </a:p>
        </p:txBody>
      </p:sp>
      <p:sp>
        <p:nvSpPr>
          <p:cNvPr id="46" name="TextBox 45">
            <a:extLst>
              <a:ext uri="{FF2B5EF4-FFF2-40B4-BE49-F238E27FC236}">
                <a16:creationId xmlns:a16="http://schemas.microsoft.com/office/drawing/2014/main" id="{CE63338A-2EE2-A641-5FE0-61ADDAA51781}"/>
              </a:ext>
            </a:extLst>
          </p:cNvPr>
          <p:cNvSpPr txBox="1"/>
          <p:nvPr/>
        </p:nvSpPr>
        <p:spPr>
          <a:xfrm rot="5400000">
            <a:off x="6573237" y="1361021"/>
            <a:ext cx="337883" cy="540680"/>
          </a:xfrm>
          <a:prstGeom prst="rect">
            <a:avLst/>
          </a:prstGeom>
          <a:noFill/>
        </p:spPr>
        <p:txBody>
          <a:bodyPr vert="vert270" wrap="square" rtlCol="0">
            <a:spAutoFit/>
          </a:bodyPr>
          <a:lstStyle/>
          <a:p>
            <a:r>
              <a:rPr lang="en-US" sz="1000" dirty="0"/>
              <a:t>BORON</a:t>
            </a:r>
          </a:p>
        </p:txBody>
      </p:sp>
      <p:sp>
        <p:nvSpPr>
          <p:cNvPr id="47" name="TextBox 46">
            <a:extLst>
              <a:ext uri="{FF2B5EF4-FFF2-40B4-BE49-F238E27FC236}">
                <a16:creationId xmlns:a16="http://schemas.microsoft.com/office/drawing/2014/main" id="{CD7D6F68-EF65-5AA8-64CA-55153AF397AB}"/>
              </a:ext>
            </a:extLst>
          </p:cNvPr>
          <p:cNvSpPr txBox="1"/>
          <p:nvPr/>
        </p:nvSpPr>
        <p:spPr>
          <a:xfrm rot="5400000">
            <a:off x="6670019" y="1780121"/>
            <a:ext cx="337883" cy="696696"/>
          </a:xfrm>
          <a:prstGeom prst="rect">
            <a:avLst/>
          </a:prstGeom>
          <a:noFill/>
        </p:spPr>
        <p:txBody>
          <a:bodyPr vert="vert270" wrap="square" rtlCol="0">
            <a:spAutoFit/>
          </a:bodyPr>
          <a:lstStyle/>
          <a:p>
            <a:r>
              <a:rPr lang="en-US" sz="1000" dirty="0"/>
              <a:t>CALCIUM</a:t>
            </a:r>
          </a:p>
        </p:txBody>
      </p:sp>
      <p:sp>
        <p:nvSpPr>
          <p:cNvPr id="48" name="TextBox 47">
            <a:extLst>
              <a:ext uri="{FF2B5EF4-FFF2-40B4-BE49-F238E27FC236}">
                <a16:creationId xmlns:a16="http://schemas.microsoft.com/office/drawing/2014/main" id="{6EE69D3D-1D62-6D85-250B-18CCED180543}"/>
              </a:ext>
            </a:extLst>
          </p:cNvPr>
          <p:cNvSpPr txBox="1"/>
          <p:nvPr/>
        </p:nvSpPr>
        <p:spPr>
          <a:xfrm rot="5400000">
            <a:off x="6740474" y="2664597"/>
            <a:ext cx="337883" cy="936058"/>
          </a:xfrm>
          <a:prstGeom prst="rect">
            <a:avLst/>
          </a:prstGeom>
          <a:noFill/>
        </p:spPr>
        <p:txBody>
          <a:bodyPr vert="vert270" wrap="square" rtlCol="0">
            <a:spAutoFit/>
          </a:bodyPr>
          <a:lstStyle/>
          <a:p>
            <a:r>
              <a:rPr lang="en-US" sz="1000" dirty="0"/>
              <a:t>MAGNESIUM</a:t>
            </a:r>
          </a:p>
        </p:txBody>
      </p:sp>
      <p:pic>
        <p:nvPicPr>
          <p:cNvPr id="50" name="Picture 49">
            <a:extLst>
              <a:ext uri="{FF2B5EF4-FFF2-40B4-BE49-F238E27FC236}">
                <a16:creationId xmlns:a16="http://schemas.microsoft.com/office/drawing/2014/main" id="{C45CA33B-9236-B4BB-CAD7-28E1A85C77B1}"/>
              </a:ext>
            </a:extLst>
          </p:cNvPr>
          <p:cNvPicPr>
            <a:picLocks noChangeAspect="1"/>
          </p:cNvPicPr>
          <p:nvPr/>
        </p:nvPicPr>
        <p:blipFill>
          <a:blip r:embed="rId6"/>
          <a:stretch>
            <a:fillRect/>
          </a:stretch>
        </p:blipFill>
        <p:spPr>
          <a:xfrm>
            <a:off x="6253345" y="4714894"/>
            <a:ext cx="838317" cy="695422"/>
          </a:xfrm>
          <a:prstGeom prst="rect">
            <a:avLst/>
          </a:prstGeom>
        </p:spPr>
      </p:pic>
      <p:pic>
        <p:nvPicPr>
          <p:cNvPr id="52" name="Picture 51">
            <a:extLst>
              <a:ext uri="{FF2B5EF4-FFF2-40B4-BE49-F238E27FC236}">
                <a16:creationId xmlns:a16="http://schemas.microsoft.com/office/drawing/2014/main" id="{F1D427AC-B9E8-3CFC-13BA-A42B48501C70}"/>
              </a:ext>
            </a:extLst>
          </p:cNvPr>
          <p:cNvPicPr>
            <a:picLocks noChangeAspect="1"/>
          </p:cNvPicPr>
          <p:nvPr/>
        </p:nvPicPr>
        <p:blipFill>
          <a:blip r:embed="rId6"/>
          <a:stretch>
            <a:fillRect/>
          </a:stretch>
        </p:blipFill>
        <p:spPr>
          <a:xfrm>
            <a:off x="817194" y="4714894"/>
            <a:ext cx="838317" cy="695422"/>
          </a:xfrm>
          <a:prstGeom prst="rect">
            <a:avLst/>
          </a:prstGeom>
        </p:spPr>
      </p:pic>
    </p:spTree>
    <p:extLst>
      <p:ext uri="{BB962C8B-B14F-4D97-AF65-F5344CB8AC3E}">
        <p14:creationId xmlns:p14="http://schemas.microsoft.com/office/powerpoint/2010/main" val="74468604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EC07AF07-FF5D-0A5E-DB0D-0802D84D27AE}"/>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pic>
        <p:nvPicPr>
          <p:cNvPr id="45" name="Picture 44">
            <a:extLst>
              <a:ext uri="{FF2B5EF4-FFF2-40B4-BE49-F238E27FC236}">
                <a16:creationId xmlns:a16="http://schemas.microsoft.com/office/drawing/2014/main" id="{C62511C1-C061-7859-2549-A64348391D25}"/>
              </a:ext>
            </a:extLst>
          </p:cNvPr>
          <p:cNvPicPr>
            <a:picLocks noChangeAspect="1"/>
          </p:cNvPicPr>
          <p:nvPr/>
        </p:nvPicPr>
        <p:blipFill rotWithShape="1">
          <a:blip r:embed="rId4"/>
          <a:srcRect l="4004" t="13424" r="-122" b="-2472"/>
          <a:stretch/>
        </p:blipFill>
        <p:spPr>
          <a:xfrm>
            <a:off x="6602571" y="1484892"/>
            <a:ext cx="5306155" cy="3297745"/>
          </a:xfrm>
          <a:prstGeom prst="rect">
            <a:avLst/>
          </a:prstGeom>
        </p:spPr>
      </p:pic>
      <p:pic>
        <p:nvPicPr>
          <p:cNvPr id="41" name="Picture 40">
            <a:extLst>
              <a:ext uri="{FF2B5EF4-FFF2-40B4-BE49-F238E27FC236}">
                <a16:creationId xmlns:a16="http://schemas.microsoft.com/office/drawing/2014/main" id="{0A466188-2601-D056-9CF0-AADDAB02B43E}"/>
              </a:ext>
            </a:extLst>
          </p:cNvPr>
          <p:cNvPicPr>
            <a:picLocks noChangeAspect="1"/>
          </p:cNvPicPr>
          <p:nvPr/>
        </p:nvPicPr>
        <p:blipFill rotWithShape="1">
          <a:blip r:embed="rId5"/>
          <a:srcRect l="4537" t="13757" r="98" b="34"/>
          <a:stretch/>
        </p:blipFill>
        <p:spPr>
          <a:xfrm>
            <a:off x="764800" y="1479830"/>
            <a:ext cx="5570784" cy="3199647"/>
          </a:xfrm>
          <a:prstGeom prst="rect">
            <a:avLst/>
          </a:prstGeom>
        </p:spPr>
      </p:pic>
      <p:grpSp>
        <p:nvGrpSpPr>
          <p:cNvPr id="2" name="Group 1">
            <a:extLst>
              <a:ext uri="{FF2B5EF4-FFF2-40B4-BE49-F238E27FC236}">
                <a16:creationId xmlns:a16="http://schemas.microsoft.com/office/drawing/2014/main" id="{4DFF151C-4085-F504-C902-F161C8132AAA}"/>
              </a:ext>
            </a:extLst>
          </p:cNvPr>
          <p:cNvGrpSpPr/>
          <p:nvPr/>
        </p:nvGrpSpPr>
        <p:grpSpPr>
          <a:xfrm>
            <a:off x="651629" y="191125"/>
            <a:ext cx="10034132" cy="948473"/>
            <a:chOff x="745899" y="191125"/>
            <a:chExt cx="10034132" cy="948473"/>
          </a:xfrm>
        </p:grpSpPr>
        <p:sp>
          <p:nvSpPr>
            <p:cNvPr id="7" name="TextBox 6">
              <a:extLst>
                <a:ext uri="{FF2B5EF4-FFF2-40B4-BE49-F238E27FC236}">
                  <a16:creationId xmlns:a16="http://schemas.microsoft.com/office/drawing/2014/main" id="{CF58631A-69DE-53A2-414D-4B0D9F7C78B8}"/>
                </a:ext>
              </a:extLst>
            </p:cNvPr>
            <p:cNvSpPr txBox="1"/>
            <p:nvPr/>
          </p:nvSpPr>
          <p:spPr>
            <a:xfrm>
              <a:off x="745900" y="277824"/>
              <a:ext cx="4382237" cy="861774"/>
            </a:xfrm>
            <a:prstGeom prst="rect">
              <a:avLst/>
            </a:prstGeom>
            <a:noFill/>
          </p:spPr>
          <p:txBody>
            <a:bodyPr wrap="square" rtlCol="0">
              <a:spAutoFit/>
            </a:bodyPr>
            <a:lstStyle/>
            <a:p>
              <a:pPr>
                <a:spcBef>
                  <a:spcPct val="0"/>
                </a:spcBef>
              </a:pPr>
              <a:r>
                <a:rPr lang="en-US" sz="4800" b="1" kern="2000" spc="300" dirty="0">
                  <a:solidFill>
                    <a:srgbClr val="5A9577">
                      <a:alpha val="80000"/>
                    </a:srgbClr>
                  </a:solidFill>
                  <a:latin typeface="+mj-lt"/>
                  <a:ea typeface="+mj-ea"/>
                  <a:cs typeface="+mj-cs"/>
                </a:rPr>
                <a:t>OBJECTIVE SIX</a:t>
              </a:r>
            </a:p>
          </p:txBody>
        </p:sp>
        <p:sp>
          <p:nvSpPr>
            <p:cNvPr id="15" name="TextBox 14">
              <a:extLst>
                <a:ext uri="{FF2B5EF4-FFF2-40B4-BE49-F238E27FC236}">
                  <a16:creationId xmlns:a16="http://schemas.microsoft.com/office/drawing/2014/main" id="{56C45823-4902-9EA0-35F6-730E46FA10B6}"/>
                </a:ext>
              </a:extLst>
            </p:cNvPr>
            <p:cNvSpPr txBox="1"/>
            <p:nvPr/>
          </p:nvSpPr>
          <p:spPr>
            <a:xfrm>
              <a:off x="745899" y="191125"/>
              <a:ext cx="10034132" cy="292388"/>
            </a:xfrm>
            <a:prstGeom prst="rect">
              <a:avLst/>
            </a:prstGeom>
            <a:solidFill>
              <a:schemeClr val="bg1"/>
            </a:solidFill>
          </p:spPr>
          <p:txBody>
            <a:bodyPr wrap="square" rtlCol="0">
              <a:spAutoFit/>
            </a:bodyPr>
            <a:lstStyle/>
            <a:p>
              <a:r>
                <a:rPr lang="en-US" sz="1300" b="1" spc="150" dirty="0">
                  <a:solidFill>
                    <a:srgbClr val="F29948"/>
                  </a:solidFill>
                  <a:latin typeface="Arial Nova Cond Light" panose="020B0306020202020204" pitchFamily="34" charset="0"/>
                </a:rPr>
                <a:t>HOW DOES THE URINE TEST DIFFER (TOXIC VS. ESSENTIAL) FOR TYPICALLY DEVELOPING (TD) CHILDREN TO THEIR MOTHERS?</a:t>
              </a:r>
            </a:p>
          </p:txBody>
        </p:sp>
      </p:grpSp>
      <p:sp>
        <p:nvSpPr>
          <p:cNvPr id="25" name="TextBox 24">
            <a:extLst>
              <a:ext uri="{FF2B5EF4-FFF2-40B4-BE49-F238E27FC236}">
                <a16:creationId xmlns:a16="http://schemas.microsoft.com/office/drawing/2014/main" id="{6E312CDD-460B-B48D-58B1-450298CFCDD1}"/>
              </a:ext>
            </a:extLst>
          </p:cNvPr>
          <p:cNvSpPr txBox="1"/>
          <p:nvPr/>
        </p:nvSpPr>
        <p:spPr>
          <a:xfrm>
            <a:off x="2154573" y="4679477"/>
            <a:ext cx="2295143"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hildMotherToxic </a:t>
            </a:r>
            <a:r>
              <a:rPr lang="en-US" sz="1800" b="1" spc="150" dirty="0">
                <a:solidFill>
                  <a:srgbClr val="F29948"/>
                </a:solidFill>
                <a:latin typeface="Arial Nova Cond Light" panose="020B0306020202020204" pitchFamily="34" charset="0"/>
              </a:rPr>
              <a:t>TD</a:t>
            </a:r>
            <a:endParaRPr lang="en-US" dirty="0">
              <a:solidFill>
                <a:srgbClr val="F29948"/>
              </a:solidFill>
            </a:endParaRPr>
          </a:p>
        </p:txBody>
      </p:sp>
      <p:sp>
        <p:nvSpPr>
          <p:cNvPr id="26" name="TextBox 25">
            <a:extLst>
              <a:ext uri="{FF2B5EF4-FFF2-40B4-BE49-F238E27FC236}">
                <a16:creationId xmlns:a16="http://schemas.microsoft.com/office/drawing/2014/main" id="{A92EBE4C-756E-9BA6-C2C1-C3D3A83C6124}"/>
              </a:ext>
            </a:extLst>
          </p:cNvPr>
          <p:cNvSpPr txBox="1"/>
          <p:nvPr/>
        </p:nvSpPr>
        <p:spPr>
          <a:xfrm>
            <a:off x="8001345" y="4682832"/>
            <a:ext cx="2702316"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hildMotherEssential </a:t>
            </a:r>
            <a:r>
              <a:rPr lang="en-US" sz="1800" b="1" spc="150" dirty="0">
                <a:solidFill>
                  <a:srgbClr val="F29948"/>
                </a:solidFill>
                <a:latin typeface="Arial Nova Cond Light" panose="020B0306020202020204" pitchFamily="34" charset="0"/>
              </a:rPr>
              <a:t>TD</a:t>
            </a:r>
            <a:endParaRPr lang="en-US" dirty="0">
              <a:solidFill>
                <a:srgbClr val="F29948"/>
              </a:solidFill>
            </a:endParaRPr>
          </a:p>
        </p:txBody>
      </p:sp>
      <p:cxnSp>
        <p:nvCxnSpPr>
          <p:cNvPr id="3" name="Straight Connector 2">
            <a:extLst>
              <a:ext uri="{FF2B5EF4-FFF2-40B4-BE49-F238E27FC236}">
                <a16:creationId xmlns:a16="http://schemas.microsoft.com/office/drawing/2014/main" id="{CC487B95-4A80-072B-F8F7-970F1FB775D6}"/>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94647F6-AF98-C955-87F8-B127BDDBD52B}"/>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249757-1B84-181C-31BD-65230FDD0B6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8012B3-AC62-B7FB-4CA3-F5AD724E941E}"/>
              </a:ext>
            </a:extLst>
          </p:cNvPr>
          <p:cNvCxnSpPr>
            <a:cxnSpLocks/>
          </p:cNvCxnSpPr>
          <p:nvPr/>
        </p:nvCxnSpPr>
        <p:spPr>
          <a:xfrm>
            <a:off x="6469209" y="1053433"/>
            <a:ext cx="0" cy="4615847"/>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69D8E8-47DF-DECF-72C8-C21EFEB9157F}"/>
              </a:ext>
            </a:extLst>
          </p:cNvPr>
          <p:cNvSpPr txBox="1"/>
          <p:nvPr/>
        </p:nvSpPr>
        <p:spPr>
          <a:xfrm rot="5400000">
            <a:off x="1349626" y="3448487"/>
            <a:ext cx="338554" cy="875799"/>
          </a:xfrm>
          <a:prstGeom prst="rect">
            <a:avLst/>
          </a:prstGeom>
          <a:noFill/>
        </p:spPr>
        <p:txBody>
          <a:bodyPr vert="vert270" wrap="square" rtlCol="0">
            <a:spAutoFit/>
          </a:bodyPr>
          <a:lstStyle/>
          <a:p>
            <a:r>
              <a:rPr lang="en-US" sz="1000" dirty="0"/>
              <a:t>TUNGSTEN</a:t>
            </a:r>
          </a:p>
        </p:txBody>
      </p:sp>
      <p:sp>
        <p:nvSpPr>
          <p:cNvPr id="5" name="TextBox 4">
            <a:extLst>
              <a:ext uri="{FF2B5EF4-FFF2-40B4-BE49-F238E27FC236}">
                <a16:creationId xmlns:a16="http://schemas.microsoft.com/office/drawing/2014/main" id="{73B8C378-7C9A-6A26-F255-03739B403E23}"/>
              </a:ext>
            </a:extLst>
          </p:cNvPr>
          <p:cNvSpPr txBox="1"/>
          <p:nvPr/>
        </p:nvSpPr>
        <p:spPr>
          <a:xfrm rot="5400000">
            <a:off x="1187260" y="2819375"/>
            <a:ext cx="338554" cy="562536"/>
          </a:xfrm>
          <a:prstGeom prst="rect">
            <a:avLst/>
          </a:prstGeom>
          <a:noFill/>
        </p:spPr>
        <p:txBody>
          <a:bodyPr vert="vert270" wrap="square" rtlCol="0">
            <a:spAutoFit/>
          </a:bodyPr>
          <a:lstStyle/>
          <a:p>
            <a:r>
              <a:rPr lang="en-US" sz="1000" dirty="0"/>
              <a:t>TIN</a:t>
            </a:r>
          </a:p>
        </p:txBody>
      </p:sp>
      <p:sp>
        <p:nvSpPr>
          <p:cNvPr id="11" name="TextBox 10">
            <a:extLst>
              <a:ext uri="{FF2B5EF4-FFF2-40B4-BE49-F238E27FC236}">
                <a16:creationId xmlns:a16="http://schemas.microsoft.com/office/drawing/2014/main" id="{50548078-E78E-064F-A6A5-3BD8D4156C33}"/>
              </a:ext>
            </a:extLst>
          </p:cNvPr>
          <p:cNvSpPr txBox="1"/>
          <p:nvPr/>
        </p:nvSpPr>
        <p:spPr>
          <a:xfrm rot="5400000">
            <a:off x="1368770" y="1131357"/>
            <a:ext cx="338554" cy="925555"/>
          </a:xfrm>
          <a:prstGeom prst="rect">
            <a:avLst/>
          </a:prstGeom>
          <a:noFill/>
        </p:spPr>
        <p:txBody>
          <a:bodyPr vert="vert270" wrap="square" rtlCol="0">
            <a:spAutoFit/>
          </a:bodyPr>
          <a:lstStyle/>
          <a:p>
            <a:r>
              <a:rPr lang="en-US" sz="1000" dirty="0"/>
              <a:t>GADOLINIUM</a:t>
            </a:r>
          </a:p>
        </p:txBody>
      </p:sp>
      <p:sp>
        <p:nvSpPr>
          <p:cNvPr id="12" name="TextBox 11">
            <a:extLst>
              <a:ext uri="{FF2B5EF4-FFF2-40B4-BE49-F238E27FC236}">
                <a16:creationId xmlns:a16="http://schemas.microsoft.com/office/drawing/2014/main" id="{36807B73-1ABD-2371-343A-47DCEA37E220}"/>
              </a:ext>
            </a:extLst>
          </p:cNvPr>
          <p:cNvSpPr txBox="1"/>
          <p:nvPr/>
        </p:nvSpPr>
        <p:spPr>
          <a:xfrm rot="5400000">
            <a:off x="1374021" y="1886290"/>
            <a:ext cx="338554" cy="936058"/>
          </a:xfrm>
          <a:prstGeom prst="rect">
            <a:avLst/>
          </a:prstGeom>
          <a:noFill/>
        </p:spPr>
        <p:txBody>
          <a:bodyPr vert="vert270" wrap="square" rtlCol="0">
            <a:spAutoFit/>
          </a:bodyPr>
          <a:lstStyle/>
          <a:p>
            <a:r>
              <a:rPr lang="en-US" sz="1000" dirty="0"/>
              <a:t>MERCURY</a:t>
            </a:r>
          </a:p>
        </p:txBody>
      </p:sp>
      <p:sp>
        <p:nvSpPr>
          <p:cNvPr id="13" name="TextBox 12">
            <a:extLst>
              <a:ext uri="{FF2B5EF4-FFF2-40B4-BE49-F238E27FC236}">
                <a16:creationId xmlns:a16="http://schemas.microsoft.com/office/drawing/2014/main" id="{9D47716B-3AA9-6A30-9856-9DD474B2D6CE}"/>
              </a:ext>
            </a:extLst>
          </p:cNvPr>
          <p:cNvSpPr txBox="1"/>
          <p:nvPr/>
        </p:nvSpPr>
        <p:spPr>
          <a:xfrm rot="5400000">
            <a:off x="6868409" y="3954189"/>
            <a:ext cx="337883" cy="380921"/>
          </a:xfrm>
          <a:prstGeom prst="rect">
            <a:avLst/>
          </a:prstGeom>
          <a:noFill/>
        </p:spPr>
        <p:txBody>
          <a:bodyPr vert="vert270" wrap="square" rtlCol="0">
            <a:spAutoFit/>
          </a:bodyPr>
          <a:lstStyle/>
          <a:p>
            <a:r>
              <a:rPr lang="en-US" sz="1000" dirty="0"/>
              <a:t>ZINC</a:t>
            </a:r>
          </a:p>
        </p:txBody>
      </p:sp>
      <p:sp>
        <p:nvSpPr>
          <p:cNvPr id="14" name="TextBox 13">
            <a:extLst>
              <a:ext uri="{FF2B5EF4-FFF2-40B4-BE49-F238E27FC236}">
                <a16:creationId xmlns:a16="http://schemas.microsoft.com/office/drawing/2014/main" id="{A2F0C758-3918-E044-EF69-0DFF6734AAFF}"/>
              </a:ext>
            </a:extLst>
          </p:cNvPr>
          <p:cNvSpPr txBox="1"/>
          <p:nvPr/>
        </p:nvSpPr>
        <p:spPr>
          <a:xfrm rot="5400000">
            <a:off x="6948051" y="3350250"/>
            <a:ext cx="337883" cy="562536"/>
          </a:xfrm>
          <a:prstGeom prst="rect">
            <a:avLst/>
          </a:prstGeom>
          <a:noFill/>
        </p:spPr>
        <p:txBody>
          <a:bodyPr vert="vert270" wrap="square" rtlCol="0">
            <a:spAutoFit/>
          </a:bodyPr>
          <a:lstStyle/>
          <a:p>
            <a:r>
              <a:rPr lang="en-US" sz="1000" dirty="0"/>
              <a:t>SULFUR</a:t>
            </a:r>
          </a:p>
        </p:txBody>
      </p:sp>
      <p:sp>
        <p:nvSpPr>
          <p:cNvPr id="16" name="TextBox 15">
            <a:extLst>
              <a:ext uri="{FF2B5EF4-FFF2-40B4-BE49-F238E27FC236}">
                <a16:creationId xmlns:a16="http://schemas.microsoft.com/office/drawing/2014/main" id="{C85E5902-56C8-10EE-FE3D-AF4E6E904CAD}"/>
              </a:ext>
            </a:extLst>
          </p:cNvPr>
          <p:cNvSpPr txBox="1"/>
          <p:nvPr/>
        </p:nvSpPr>
        <p:spPr>
          <a:xfrm rot="5400000">
            <a:off x="7122168" y="2152900"/>
            <a:ext cx="337883" cy="925555"/>
          </a:xfrm>
          <a:prstGeom prst="rect">
            <a:avLst/>
          </a:prstGeom>
          <a:noFill/>
        </p:spPr>
        <p:txBody>
          <a:bodyPr vert="vert270" wrap="square" rtlCol="0">
            <a:spAutoFit/>
          </a:bodyPr>
          <a:lstStyle/>
          <a:p>
            <a:r>
              <a:rPr lang="en-US" sz="1000" dirty="0"/>
              <a:t>POTASSIUM</a:t>
            </a:r>
          </a:p>
        </p:txBody>
      </p:sp>
      <p:sp>
        <p:nvSpPr>
          <p:cNvPr id="17" name="TextBox 16">
            <a:extLst>
              <a:ext uri="{FF2B5EF4-FFF2-40B4-BE49-F238E27FC236}">
                <a16:creationId xmlns:a16="http://schemas.microsoft.com/office/drawing/2014/main" id="{0C0EF824-7A05-F075-1A39-01EBF12F2522}"/>
              </a:ext>
            </a:extLst>
          </p:cNvPr>
          <p:cNvSpPr txBox="1"/>
          <p:nvPr/>
        </p:nvSpPr>
        <p:spPr>
          <a:xfrm rot="5400000">
            <a:off x="6929731" y="1332533"/>
            <a:ext cx="337883" cy="540680"/>
          </a:xfrm>
          <a:prstGeom prst="rect">
            <a:avLst/>
          </a:prstGeom>
          <a:noFill/>
        </p:spPr>
        <p:txBody>
          <a:bodyPr vert="vert270" wrap="square" rtlCol="0">
            <a:spAutoFit/>
          </a:bodyPr>
          <a:lstStyle/>
          <a:p>
            <a:r>
              <a:rPr lang="en-US" sz="1000" dirty="0"/>
              <a:t>BORON</a:t>
            </a:r>
          </a:p>
        </p:txBody>
      </p:sp>
      <p:sp>
        <p:nvSpPr>
          <p:cNvPr id="18" name="TextBox 17">
            <a:extLst>
              <a:ext uri="{FF2B5EF4-FFF2-40B4-BE49-F238E27FC236}">
                <a16:creationId xmlns:a16="http://schemas.microsoft.com/office/drawing/2014/main" id="{4A6BDC39-0779-7836-4946-372BD5407171}"/>
              </a:ext>
            </a:extLst>
          </p:cNvPr>
          <p:cNvSpPr txBox="1"/>
          <p:nvPr/>
        </p:nvSpPr>
        <p:spPr>
          <a:xfrm rot="5400000">
            <a:off x="7026297" y="1753905"/>
            <a:ext cx="337883" cy="696696"/>
          </a:xfrm>
          <a:prstGeom prst="rect">
            <a:avLst/>
          </a:prstGeom>
          <a:noFill/>
        </p:spPr>
        <p:txBody>
          <a:bodyPr vert="vert270" wrap="square" rtlCol="0">
            <a:spAutoFit/>
          </a:bodyPr>
          <a:lstStyle/>
          <a:p>
            <a:r>
              <a:rPr lang="en-US" sz="1000" dirty="0"/>
              <a:t>CALCIUM</a:t>
            </a:r>
          </a:p>
        </p:txBody>
      </p:sp>
      <p:sp>
        <p:nvSpPr>
          <p:cNvPr id="19" name="TextBox 18">
            <a:extLst>
              <a:ext uri="{FF2B5EF4-FFF2-40B4-BE49-F238E27FC236}">
                <a16:creationId xmlns:a16="http://schemas.microsoft.com/office/drawing/2014/main" id="{083793D4-CD28-BEFB-4787-1DE87323304A}"/>
              </a:ext>
            </a:extLst>
          </p:cNvPr>
          <p:cNvSpPr txBox="1"/>
          <p:nvPr/>
        </p:nvSpPr>
        <p:spPr>
          <a:xfrm rot="5400000">
            <a:off x="7134813" y="2664109"/>
            <a:ext cx="337883" cy="936058"/>
          </a:xfrm>
          <a:prstGeom prst="rect">
            <a:avLst/>
          </a:prstGeom>
          <a:noFill/>
        </p:spPr>
        <p:txBody>
          <a:bodyPr vert="vert270" wrap="square" rtlCol="0">
            <a:spAutoFit/>
          </a:bodyPr>
          <a:lstStyle/>
          <a:p>
            <a:r>
              <a:rPr lang="en-US" sz="1000" dirty="0"/>
              <a:t>MAGNESIUM</a:t>
            </a:r>
          </a:p>
        </p:txBody>
      </p:sp>
      <p:sp>
        <p:nvSpPr>
          <p:cNvPr id="28" name="TextBox 27">
            <a:extLst>
              <a:ext uri="{FF2B5EF4-FFF2-40B4-BE49-F238E27FC236}">
                <a16:creationId xmlns:a16="http://schemas.microsoft.com/office/drawing/2014/main" id="{DCDFD910-EC1C-0C45-B022-A2F10918ED22}"/>
              </a:ext>
            </a:extLst>
          </p:cNvPr>
          <p:cNvSpPr txBox="1"/>
          <p:nvPr/>
        </p:nvSpPr>
        <p:spPr>
          <a:xfrm>
            <a:off x="2565555" y="1080208"/>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‘TD’</a:t>
            </a:r>
          </a:p>
        </p:txBody>
      </p:sp>
      <p:sp>
        <p:nvSpPr>
          <p:cNvPr id="29" name="TextBox 28">
            <a:extLst>
              <a:ext uri="{FF2B5EF4-FFF2-40B4-BE49-F238E27FC236}">
                <a16:creationId xmlns:a16="http://schemas.microsoft.com/office/drawing/2014/main" id="{DE6FA34C-A6C6-13CA-D9A8-6890B80488A4}"/>
              </a:ext>
            </a:extLst>
          </p:cNvPr>
          <p:cNvSpPr txBox="1"/>
          <p:nvPr/>
        </p:nvSpPr>
        <p:spPr>
          <a:xfrm>
            <a:off x="8344944" y="1065511"/>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‘TD’</a:t>
            </a:r>
          </a:p>
        </p:txBody>
      </p:sp>
      <p:sp>
        <p:nvSpPr>
          <p:cNvPr id="30" name="TextBox 29">
            <a:extLst>
              <a:ext uri="{FF2B5EF4-FFF2-40B4-BE49-F238E27FC236}">
                <a16:creationId xmlns:a16="http://schemas.microsoft.com/office/drawing/2014/main" id="{B5B14B20-63D7-1357-3A82-95AC2539AA2D}"/>
              </a:ext>
            </a:extLst>
          </p:cNvPr>
          <p:cNvSpPr txBox="1"/>
          <p:nvPr/>
        </p:nvSpPr>
        <p:spPr>
          <a:xfrm>
            <a:off x="6533061" y="1149345"/>
            <a:ext cx="1590245" cy="246221"/>
          </a:xfrm>
          <a:prstGeom prst="rect">
            <a:avLst/>
          </a:prstGeom>
          <a:solidFill>
            <a:schemeClr val="bg1"/>
          </a:solidFill>
        </p:spPr>
        <p:txBody>
          <a:bodyPr wrap="square" rtlCol="0">
            <a:spAutoFit/>
          </a:bodyPr>
          <a:lstStyle/>
          <a:p>
            <a:r>
              <a:rPr lang="en-US" sz="1000" dirty="0"/>
              <a:t>childMotherEssentialTD</a:t>
            </a:r>
          </a:p>
        </p:txBody>
      </p:sp>
      <p:sp>
        <p:nvSpPr>
          <p:cNvPr id="31" name="TextBox 30">
            <a:extLst>
              <a:ext uri="{FF2B5EF4-FFF2-40B4-BE49-F238E27FC236}">
                <a16:creationId xmlns:a16="http://schemas.microsoft.com/office/drawing/2014/main" id="{90111FE6-7A41-5BD5-8E73-819155C6A932}"/>
              </a:ext>
            </a:extLst>
          </p:cNvPr>
          <p:cNvSpPr txBox="1"/>
          <p:nvPr/>
        </p:nvSpPr>
        <p:spPr>
          <a:xfrm>
            <a:off x="678545" y="1138104"/>
            <a:ext cx="1312026" cy="246221"/>
          </a:xfrm>
          <a:prstGeom prst="rect">
            <a:avLst/>
          </a:prstGeom>
          <a:solidFill>
            <a:schemeClr val="bg1"/>
          </a:solidFill>
        </p:spPr>
        <p:txBody>
          <a:bodyPr wrap="square" rtlCol="0">
            <a:spAutoFit/>
          </a:bodyPr>
          <a:lstStyle/>
          <a:p>
            <a:r>
              <a:rPr lang="en-US" sz="1000" dirty="0"/>
              <a:t>childMotherToxicTD</a:t>
            </a:r>
          </a:p>
        </p:txBody>
      </p:sp>
      <p:sp>
        <p:nvSpPr>
          <p:cNvPr id="32" name="TextBox 31">
            <a:extLst>
              <a:ext uri="{FF2B5EF4-FFF2-40B4-BE49-F238E27FC236}">
                <a16:creationId xmlns:a16="http://schemas.microsoft.com/office/drawing/2014/main" id="{96EC63B7-C059-683E-75DC-5174640DA3BD}"/>
              </a:ext>
            </a:extLst>
          </p:cNvPr>
          <p:cNvSpPr txBox="1"/>
          <p:nvPr/>
        </p:nvSpPr>
        <p:spPr>
          <a:xfrm>
            <a:off x="651629" y="5486406"/>
            <a:ext cx="5550328" cy="830997"/>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 </a:t>
            </a:r>
            <a:r>
              <a:rPr lang="en-US" sz="1600" dirty="0">
                <a:latin typeface="Arial Nova Cond Light" panose="020B0306020202020204" pitchFamily="34" charset="0"/>
              </a:rPr>
              <a:t>Gadolinium influences both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and mothers. Tin and Tungsten mostly influence children. Mercury is not present in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and is only present in 7 out of 58 mothers (12%).</a:t>
            </a:r>
          </a:p>
        </p:txBody>
      </p:sp>
      <p:sp>
        <p:nvSpPr>
          <p:cNvPr id="34" name="TextBox 33">
            <a:extLst>
              <a:ext uri="{FF2B5EF4-FFF2-40B4-BE49-F238E27FC236}">
                <a16:creationId xmlns:a16="http://schemas.microsoft.com/office/drawing/2014/main" id="{20DBA98E-CAB0-706A-1DD7-0C19A1E63CAC}"/>
              </a:ext>
            </a:extLst>
          </p:cNvPr>
          <p:cNvSpPr txBox="1"/>
          <p:nvPr/>
        </p:nvSpPr>
        <p:spPr>
          <a:xfrm>
            <a:off x="6471016" y="5485035"/>
            <a:ext cx="4266809" cy="1323439"/>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 </a:t>
            </a:r>
            <a:r>
              <a:rPr lang="en-US" sz="1600" dirty="0">
                <a:latin typeface="Arial Nova Cond Light" panose="020B0306020202020204" pitchFamily="34" charset="0"/>
              </a:rPr>
              <a:t>Most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have higher amounts of all essential elements compared to their mothers. Three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are missing all essential elements which might explain the variance in the model accuracy. </a:t>
            </a:r>
          </a:p>
        </p:txBody>
      </p:sp>
      <p:pic>
        <p:nvPicPr>
          <p:cNvPr id="43" name="Picture 42">
            <a:extLst>
              <a:ext uri="{FF2B5EF4-FFF2-40B4-BE49-F238E27FC236}">
                <a16:creationId xmlns:a16="http://schemas.microsoft.com/office/drawing/2014/main" id="{A9E4227D-2E1D-34BE-8971-EC288B0365C7}"/>
              </a:ext>
            </a:extLst>
          </p:cNvPr>
          <p:cNvPicPr>
            <a:picLocks noChangeAspect="1"/>
          </p:cNvPicPr>
          <p:nvPr/>
        </p:nvPicPr>
        <p:blipFill>
          <a:blip r:embed="rId6"/>
          <a:stretch>
            <a:fillRect/>
          </a:stretch>
        </p:blipFill>
        <p:spPr>
          <a:xfrm>
            <a:off x="764800" y="4679477"/>
            <a:ext cx="743054" cy="676369"/>
          </a:xfrm>
          <a:prstGeom prst="rect">
            <a:avLst/>
          </a:prstGeom>
        </p:spPr>
      </p:pic>
      <p:pic>
        <p:nvPicPr>
          <p:cNvPr id="46" name="Picture 45">
            <a:extLst>
              <a:ext uri="{FF2B5EF4-FFF2-40B4-BE49-F238E27FC236}">
                <a16:creationId xmlns:a16="http://schemas.microsoft.com/office/drawing/2014/main" id="{3421F7DC-0C52-27A5-7B12-C0C9531C4315}"/>
              </a:ext>
            </a:extLst>
          </p:cNvPr>
          <p:cNvPicPr>
            <a:picLocks noChangeAspect="1"/>
          </p:cNvPicPr>
          <p:nvPr/>
        </p:nvPicPr>
        <p:blipFill>
          <a:blip r:embed="rId6"/>
          <a:stretch>
            <a:fillRect/>
          </a:stretch>
        </p:blipFill>
        <p:spPr>
          <a:xfrm>
            <a:off x="6602571" y="4679477"/>
            <a:ext cx="743054" cy="676369"/>
          </a:xfrm>
          <a:prstGeom prst="rect">
            <a:avLst/>
          </a:prstGeom>
        </p:spPr>
      </p:pic>
    </p:spTree>
    <p:extLst>
      <p:ext uri="{BB962C8B-B14F-4D97-AF65-F5344CB8AC3E}">
        <p14:creationId xmlns:p14="http://schemas.microsoft.com/office/powerpoint/2010/main" val="210366736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1C117433-9471-C821-3476-893D128ED91F}"/>
              </a:ext>
            </a:extLst>
          </p:cNvPr>
          <p:cNvPicPr>
            <a:picLocks noChangeAspect="1"/>
          </p:cNvPicPr>
          <p:nvPr/>
        </p:nvPicPr>
        <p:blipFill rotWithShape="1">
          <a:blip r:embed="rId3"/>
          <a:srcRect l="4872" t="12757" b="3672"/>
          <a:stretch/>
        </p:blipFill>
        <p:spPr>
          <a:xfrm>
            <a:off x="932349" y="1583818"/>
            <a:ext cx="4727926" cy="3550259"/>
          </a:xfrm>
          <a:prstGeom prst="rect">
            <a:avLst/>
          </a:prstGeom>
        </p:spPr>
      </p:pic>
      <p:pic>
        <p:nvPicPr>
          <p:cNvPr id="42" name="Picture 41">
            <a:extLst>
              <a:ext uri="{FF2B5EF4-FFF2-40B4-BE49-F238E27FC236}">
                <a16:creationId xmlns:a16="http://schemas.microsoft.com/office/drawing/2014/main" id="{49421B87-9D93-127B-8D08-3FDC3E0959BC}"/>
              </a:ext>
            </a:extLst>
          </p:cNvPr>
          <p:cNvPicPr>
            <a:picLocks noChangeAspect="1"/>
          </p:cNvPicPr>
          <p:nvPr/>
        </p:nvPicPr>
        <p:blipFill rotWithShape="1">
          <a:blip r:embed="rId4"/>
          <a:srcRect l="3789" t="13154" b="3593"/>
          <a:stretch/>
        </p:blipFill>
        <p:spPr>
          <a:xfrm>
            <a:off x="6346071" y="1588083"/>
            <a:ext cx="5739872" cy="3647921"/>
          </a:xfrm>
          <a:prstGeom prst="rect">
            <a:avLst/>
          </a:prstGeom>
        </p:spPr>
      </p:pic>
      <p:grpSp>
        <p:nvGrpSpPr>
          <p:cNvPr id="16" name="Group 15">
            <a:extLst>
              <a:ext uri="{FF2B5EF4-FFF2-40B4-BE49-F238E27FC236}">
                <a16:creationId xmlns:a16="http://schemas.microsoft.com/office/drawing/2014/main" id="{41270461-932A-B589-5C64-B7B4F5A478A1}"/>
              </a:ext>
            </a:extLst>
          </p:cNvPr>
          <p:cNvGrpSpPr/>
          <p:nvPr/>
        </p:nvGrpSpPr>
        <p:grpSpPr>
          <a:xfrm>
            <a:off x="651630" y="219078"/>
            <a:ext cx="10532838" cy="917370"/>
            <a:chOff x="745900" y="219078"/>
            <a:chExt cx="10532838" cy="917370"/>
          </a:xfrm>
        </p:grpSpPr>
        <p:sp>
          <p:nvSpPr>
            <p:cNvPr id="15" name="TextBox 14">
              <a:extLst>
                <a:ext uri="{FF2B5EF4-FFF2-40B4-BE49-F238E27FC236}">
                  <a16:creationId xmlns:a16="http://schemas.microsoft.com/office/drawing/2014/main" id="{56C45823-4902-9EA0-35F6-730E46FA10B6}"/>
                </a:ext>
              </a:extLst>
            </p:cNvPr>
            <p:cNvSpPr txBox="1"/>
            <p:nvPr/>
          </p:nvSpPr>
          <p:spPr>
            <a:xfrm>
              <a:off x="745900" y="219078"/>
              <a:ext cx="10532838" cy="292388"/>
            </a:xfrm>
            <a:prstGeom prst="rect">
              <a:avLst/>
            </a:prstGeom>
            <a:solidFill>
              <a:schemeClr val="bg1"/>
            </a:solidFill>
          </p:spPr>
          <p:txBody>
            <a:bodyPr wrap="square" rtlCol="0">
              <a:spAutoFit/>
            </a:bodyPr>
            <a:lstStyle/>
            <a:p>
              <a:r>
                <a:rPr lang="en-US" sz="1300" b="1" spc="150" dirty="0">
                  <a:solidFill>
                    <a:srgbClr val="5A9577"/>
                  </a:solidFill>
                  <a:latin typeface="Arial Nova Cond Light" panose="020B0306020202020204" pitchFamily="34" charset="0"/>
                </a:rPr>
                <a:t>IS THERE A GENERATIONAL INFLUENCE WITHIN INDIVIDUAL ELEMENTS THAT CAN SIGNAL ASD FROM MOTHERS TO THEIR CHILDREN? </a:t>
              </a:r>
            </a:p>
          </p:txBody>
        </p:sp>
        <p:sp>
          <p:nvSpPr>
            <p:cNvPr id="7" name="TextBox 6">
              <a:extLst>
                <a:ext uri="{FF2B5EF4-FFF2-40B4-BE49-F238E27FC236}">
                  <a16:creationId xmlns:a16="http://schemas.microsoft.com/office/drawing/2014/main" id="{CF58631A-69DE-53A2-414D-4B0D9F7C78B8}"/>
                </a:ext>
              </a:extLst>
            </p:cNvPr>
            <p:cNvSpPr txBox="1"/>
            <p:nvPr/>
          </p:nvSpPr>
          <p:spPr>
            <a:xfrm>
              <a:off x="745900" y="274674"/>
              <a:ext cx="5296636"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SEVEN</a:t>
              </a:r>
            </a:p>
          </p:txBody>
        </p:sp>
      </p:grpSp>
      <p:cxnSp>
        <p:nvCxnSpPr>
          <p:cNvPr id="2" name="Straight Connector 1">
            <a:extLst>
              <a:ext uri="{FF2B5EF4-FFF2-40B4-BE49-F238E27FC236}">
                <a16:creationId xmlns:a16="http://schemas.microsoft.com/office/drawing/2014/main" id="{3F7C4643-72E5-334E-918B-09FAA34B3E53}"/>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1B1E419-0617-376E-7353-F0F6EB469134}"/>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71CA5-96A8-9D65-6E7B-2BF28B08BE7A}"/>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33AB9D-A8FD-95C2-BE68-2A99265D8EC8}"/>
              </a:ext>
            </a:extLst>
          </p:cNvPr>
          <p:cNvCxnSpPr>
            <a:cxnSpLocks/>
          </p:cNvCxnSpPr>
          <p:nvPr/>
        </p:nvCxnSpPr>
        <p:spPr>
          <a:xfrm>
            <a:off x="6096000" y="1053434"/>
            <a:ext cx="0" cy="443287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97F650EF-0793-8314-AD7D-8FE75842D592}"/>
              </a:ext>
            </a:extLst>
          </p:cNvPr>
          <p:cNvPicPr>
            <a:picLocks noChangeAspect="1"/>
          </p:cNvPicPr>
          <p:nvPr/>
        </p:nvPicPr>
        <p:blipFill rotWithShape="1">
          <a:blip r:embed="rId5">
            <a:alphaModFix amt="92000"/>
            <a:extLst>
              <a:ext uri="{28A0092B-C50C-407E-A947-70E740481C1C}">
                <a14:useLocalDpi xmlns:a14="http://schemas.microsoft.com/office/drawing/2010/main" val="0"/>
              </a:ext>
            </a:extLst>
          </a:blip>
          <a:srcRect l="10177" r="6974"/>
          <a:stretch/>
        </p:blipFill>
        <p:spPr>
          <a:xfrm>
            <a:off x="10699563" y="5486307"/>
            <a:ext cx="1492437" cy="1371693"/>
          </a:xfrm>
          <a:prstGeom prst="rect">
            <a:avLst/>
          </a:prstGeom>
        </p:spPr>
      </p:pic>
      <p:sp>
        <p:nvSpPr>
          <p:cNvPr id="4" name="TextBox 3">
            <a:extLst>
              <a:ext uri="{FF2B5EF4-FFF2-40B4-BE49-F238E27FC236}">
                <a16:creationId xmlns:a16="http://schemas.microsoft.com/office/drawing/2014/main" id="{CF90B7EB-ED18-0E2C-9E7E-C864A8A90FFB}"/>
              </a:ext>
            </a:extLst>
          </p:cNvPr>
          <p:cNvSpPr txBox="1"/>
          <p:nvPr/>
        </p:nvSpPr>
        <p:spPr>
          <a:xfrm rot="5400000">
            <a:off x="1291955" y="4602285"/>
            <a:ext cx="338554" cy="875799"/>
          </a:xfrm>
          <a:prstGeom prst="rect">
            <a:avLst/>
          </a:prstGeom>
          <a:noFill/>
        </p:spPr>
        <p:txBody>
          <a:bodyPr vert="vert270" wrap="square" rtlCol="0">
            <a:spAutoFit/>
          </a:bodyPr>
          <a:lstStyle/>
          <a:p>
            <a:pPr algn="ctr"/>
            <a:r>
              <a:rPr lang="en-US" sz="1000" dirty="0"/>
              <a:t>TUNGSTEN</a:t>
            </a:r>
          </a:p>
        </p:txBody>
      </p:sp>
      <p:sp>
        <p:nvSpPr>
          <p:cNvPr id="9" name="TextBox 8">
            <a:extLst>
              <a:ext uri="{FF2B5EF4-FFF2-40B4-BE49-F238E27FC236}">
                <a16:creationId xmlns:a16="http://schemas.microsoft.com/office/drawing/2014/main" id="{E4394760-AD2F-D3A3-0A82-37715980905C}"/>
              </a:ext>
            </a:extLst>
          </p:cNvPr>
          <p:cNvSpPr txBox="1"/>
          <p:nvPr/>
        </p:nvSpPr>
        <p:spPr>
          <a:xfrm rot="5400000">
            <a:off x="1377458" y="2011662"/>
            <a:ext cx="338554" cy="817902"/>
          </a:xfrm>
          <a:prstGeom prst="rect">
            <a:avLst/>
          </a:prstGeom>
          <a:noFill/>
        </p:spPr>
        <p:txBody>
          <a:bodyPr vert="vert270" wrap="square" rtlCol="0">
            <a:spAutoFit/>
          </a:bodyPr>
          <a:lstStyle/>
          <a:p>
            <a:r>
              <a:rPr lang="en-US" sz="1000" dirty="0"/>
              <a:t>GADOLINIUM</a:t>
            </a:r>
          </a:p>
        </p:txBody>
      </p:sp>
      <p:sp>
        <p:nvSpPr>
          <p:cNvPr id="11" name="TextBox 10">
            <a:extLst>
              <a:ext uri="{FF2B5EF4-FFF2-40B4-BE49-F238E27FC236}">
                <a16:creationId xmlns:a16="http://schemas.microsoft.com/office/drawing/2014/main" id="{FA7A9202-2926-1ED5-C993-3D09599D33F0}"/>
              </a:ext>
            </a:extLst>
          </p:cNvPr>
          <p:cNvSpPr txBox="1"/>
          <p:nvPr/>
        </p:nvSpPr>
        <p:spPr>
          <a:xfrm rot="5400000">
            <a:off x="1275352" y="3001331"/>
            <a:ext cx="338554" cy="613691"/>
          </a:xfrm>
          <a:prstGeom prst="rect">
            <a:avLst/>
          </a:prstGeom>
          <a:noFill/>
        </p:spPr>
        <p:txBody>
          <a:bodyPr vert="vert270" wrap="square" rtlCol="0">
            <a:spAutoFit/>
          </a:bodyPr>
          <a:lstStyle/>
          <a:p>
            <a:r>
              <a:rPr lang="en-US" sz="1000" dirty="0"/>
              <a:t>MERCURY</a:t>
            </a:r>
          </a:p>
        </p:txBody>
      </p:sp>
      <p:sp>
        <p:nvSpPr>
          <p:cNvPr id="12" name="TextBox 11">
            <a:extLst>
              <a:ext uri="{FF2B5EF4-FFF2-40B4-BE49-F238E27FC236}">
                <a16:creationId xmlns:a16="http://schemas.microsoft.com/office/drawing/2014/main" id="{A309DE07-BBC3-B7AF-7005-AE166D0AE050}"/>
              </a:ext>
            </a:extLst>
          </p:cNvPr>
          <p:cNvSpPr txBox="1"/>
          <p:nvPr/>
        </p:nvSpPr>
        <p:spPr>
          <a:xfrm rot="5400000">
            <a:off x="6611400" y="4938593"/>
            <a:ext cx="337883" cy="380921"/>
          </a:xfrm>
          <a:prstGeom prst="rect">
            <a:avLst/>
          </a:prstGeom>
          <a:noFill/>
        </p:spPr>
        <p:txBody>
          <a:bodyPr vert="vert270" wrap="square" rtlCol="0">
            <a:spAutoFit/>
          </a:bodyPr>
          <a:lstStyle/>
          <a:p>
            <a:r>
              <a:rPr lang="en-US" sz="1000" dirty="0"/>
              <a:t>ZINC</a:t>
            </a:r>
          </a:p>
        </p:txBody>
      </p:sp>
      <p:sp>
        <p:nvSpPr>
          <p:cNvPr id="13" name="TextBox 12">
            <a:extLst>
              <a:ext uri="{FF2B5EF4-FFF2-40B4-BE49-F238E27FC236}">
                <a16:creationId xmlns:a16="http://schemas.microsoft.com/office/drawing/2014/main" id="{BB485BB8-10E1-05BC-4A98-B13592E1BF76}"/>
              </a:ext>
            </a:extLst>
          </p:cNvPr>
          <p:cNvSpPr txBox="1"/>
          <p:nvPr/>
        </p:nvSpPr>
        <p:spPr>
          <a:xfrm rot="5400000">
            <a:off x="6704175" y="4254591"/>
            <a:ext cx="337883" cy="562536"/>
          </a:xfrm>
          <a:prstGeom prst="rect">
            <a:avLst/>
          </a:prstGeom>
          <a:noFill/>
        </p:spPr>
        <p:txBody>
          <a:bodyPr vert="vert270" wrap="square" rtlCol="0">
            <a:spAutoFit/>
          </a:bodyPr>
          <a:lstStyle/>
          <a:p>
            <a:r>
              <a:rPr lang="en-US" sz="1000" dirty="0"/>
              <a:t>SULFUR</a:t>
            </a:r>
          </a:p>
        </p:txBody>
      </p:sp>
      <p:sp>
        <p:nvSpPr>
          <p:cNvPr id="14" name="TextBox 13">
            <a:extLst>
              <a:ext uri="{FF2B5EF4-FFF2-40B4-BE49-F238E27FC236}">
                <a16:creationId xmlns:a16="http://schemas.microsoft.com/office/drawing/2014/main" id="{F138251C-C8D8-0B00-6822-72B7B5A72659}"/>
              </a:ext>
            </a:extLst>
          </p:cNvPr>
          <p:cNvSpPr txBox="1"/>
          <p:nvPr/>
        </p:nvSpPr>
        <p:spPr>
          <a:xfrm rot="5400000">
            <a:off x="6773906" y="3570615"/>
            <a:ext cx="338554" cy="749492"/>
          </a:xfrm>
          <a:prstGeom prst="rect">
            <a:avLst/>
          </a:prstGeom>
          <a:noFill/>
        </p:spPr>
        <p:txBody>
          <a:bodyPr vert="vert270" wrap="square" rtlCol="0">
            <a:spAutoFit/>
          </a:bodyPr>
          <a:lstStyle/>
          <a:p>
            <a:pPr algn="ctr"/>
            <a:r>
              <a:rPr lang="en-US" sz="1000" dirty="0"/>
              <a:t>POTASSIUM</a:t>
            </a:r>
          </a:p>
        </p:txBody>
      </p:sp>
      <p:sp>
        <p:nvSpPr>
          <p:cNvPr id="17" name="TextBox 16">
            <a:extLst>
              <a:ext uri="{FF2B5EF4-FFF2-40B4-BE49-F238E27FC236}">
                <a16:creationId xmlns:a16="http://schemas.microsoft.com/office/drawing/2014/main" id="{1DB79326-8D16-B459-BB1E-C1FCF65EA1AA}"/>
              </a:ext>
            </a:extLst>
          </p:cNvPr>
          <p:cNvSpPr txBox="1"/>
          <p:nvPr/>
        </p:nvSpPr>
        <p:spPr>
          <a:xfrm rot="5400000">
            <a:off x="6691280" y="1882688"/>
            <a:ext cx="337883" cy="540680"/>
          </a:xfrm>
          <a:prstGeom prst="rect">
            <a:avLst/>
          </a:prstGeom>
          <a:noFill/>
        </p:spPr>
        <p:txBody>
          <a:bodyPr vert="vert270" wrap="square" rtlCol="0">
            <a:spAutoFit/>
          </a:bodyPr>
          <a:lstStyle/>
          <a:p>
            <a:r>
              <a:rPr lang="en-US" sz="1000" dirty="0"/>
              <a:t>BORON</a:t>
            </a:r>
          </a:p>
        </p:txBody>
      </p:sp>
      <p:sp>
        <p:nvSpPr>
          <p:cNvPr id="18" name="TextBox 17">
            <a:extLst>
              <a:ext uri="{FF2B5EF4-FFF2-40B4-BE49-F238E27FC236}">
                <a16:creationId xmlns:a16="http://schemas.microsoft.com/office/drawing/2014/main" id="{DE653624-6D25-2CA5-C000-23D1ABC2EBA1}"/>
              </a:ext>
            </a:extLst>
          </p:cNvPr>
          <p:cNvSpPr txBox="1"/>
          <p:nvPr/>
        </p:nvSpPr>
        <p:spPr>
          <a:xfrm rot="5400000">
            <a:off x="6710822" y="2446709"/>
            <a:ext cx="338554" cy="579638"/>
          </a:xfrm>
          <a:prstGeom prst="rect">
            <a:avLst/>
          </a:prstGeom>
          <a:noFill/>
        </p:spPr>
        <p:txBody>
          <a:bodyPr vert="vert270" wrap="square" rtlCol="0">
            <a:spAutoFit/>
          </a:bodyPr>
          <a:lstStyle/>
          <a:p>
            <a:r>
              <a:rPr lang="en-US" sz="1000" dirty="0"/>
              <a:t>CALCIUM</a:t>
            </a:r>
          </a:p>
        </p:txBody>
      </p:sp>
      <p:sp>
        <p:nvSpPr>
          <p:cNvPr id="19" name="TextBox 18">
            <a:extLst>
              <a:ext uri="{FF2B5EF4-FFF2-40B4-BE49-F238E27FC236}">
                <a16:creationId xmlns:a16="http://schemas.microsoft.com/office/drawing/2014/main" id="{5EFCA8EB-F4F4-6AD6-2999-EA12B54FCCB0}"/>
              </a:ext>
            </a:extLst>
          </p:cNvPr>
          <p:cNvSpPr txBox="1"/>
          <p:nvPr/>
        </p:nvSpPr>
        <p:spPr>
          <a:xfrm rot="5400000">
            <a:off x="6814929" y="2970056"/>
            <a:ext cx="338554" cy="788647"/>
          </a:xfrm>
          <a:prstGeom prst="rect">
            <a:avLst/>
          </a:prstGeom>
          <a:noFill/>
        </p:spPr>
        <p:txBody>
          <a:bodyPr vert="vert270" wrap="square" rtlCol="0">
            <a:spAutoFit/>
          </a:bodyPr>
          <a:lstStyle/>
          <a:p>
            <a:pPr algn="ctr"/>
            <a:r>
              <a:rPr lang="en-US" sz="1000" dirty="0"/>
              <a:t>MAGNESIUM</a:t>
            </a:r>
          </a:p>
        </p:txBody>
      </p:sp>
      <p:sp>
        <p:nvSpPr>
          <p:cNvPr id="24" name="TextBox 23">
            <a:extLst>
              <a:ext uri="{FF2B5EF4-FFF2-40B4-BE49-F238E27FC236}">
                <a16:creationId xmlns:a16="http://schemas.microsoft.com/office/drawing/2014/main" id="{C366E090-973F-02CF-591D-F9781A45378F}"/>
              </a:ext>
            </a:extLst>
          </p:cNvPr>
          <p:cNvSpPr txBox="1"/>
          <p:nvPr/>
        </p:nvSpPr>
        <p:spPr>
          <a:xfrm rot="5400000">
            <a:off x="1099464" y="3991765"/>
            <a:ext cx="338554" cy="338554"/>
          </a:xfrm>
          <a:prstGeom prst="rect">
            <a:avLst/>
          </a:prstGeom>
          <a:noFill/>
        </p:spPr>
        <p:txBody>
          <a:bodyPr vert="vert270" wrap="square" rtlCol="0">
            <a:spAutoFit/>
          </a:bodyPr>
          <a:lstStyle/>
          <a:p>
            <a:pPr algn="ctr"/>
            <a:r>
              <a:rPr lang="en-US" sz="1000" dirty="0"/>
              <a:t>TIN</a:t>
            </a:r>
          </a:p>
        </p:txBody>
      </p:sp>
      <p:sp>
        <p:nvSpPr>
          <p:cNvPr id="25" name="TextBox 24">
            <a:extLst>
              <a:ext uri="{FF2B5EF4-FFF2-40B4-BE49-F238E27FC236}">
                <a16:creationId xmlns:a16="http://schemas.microsoft.com/office/drawing/2014/main" id="{FBDC7BD0-0191-A845-82BB-015C4A0D7FB8}"/>
              </a:ext>
            </a:extLst>
          </p:cNvPr>
          <p:cNvSpPr txBox="1"/>
          <p:nvPr/>
        </p:nvSpPr>
        <p:spPr>
          <a:xfrm rot="5400000">
            <a:off x="2270835" y="1366606"/>
            <a:ext cx="338554" cy="338554"/>
          </a:xfrm>
          <a:prstGeom prst="rect">
            <a:avLst/>
          </a:prstGeom>
          <a:noFill/>
        </p:spPr>
        <p:txBody>
          <a:bodyPr vert="vert270" wrap="square" rtlCol="0">
            <a:spAutoFit/>
          </a:bodyPr>
          <a:lstStyle/>
          <a:p>
            <a:pPr algn="ctr"/>
            <a:r>
              <a:rPr lang="en-US" sz="1000" dirty="0"/>
              <a:t>ASD</a:t>
            </a:r>
          </a:p>
        </p:txBody>
      </p:sp>
      <p:sp>
        <p:nvSpPr>
          <p:cNvPr id="26" name="TextBox 25">
            <a:extLst>
              <a:ext uri="{FF2B5EF4-FFF2-40B4-BE49-F238E27FC236}">
                <a16:creationId xmlns:a16="http://schemas.microsoft.com/office/drawing/2014/main" id="{079146D8-A9BC-3902-E474-540166E6945B}"/>
              </a:ext>
            </a:extLst>
          </p:cNvPr>
          <p:cNvSpPr txBox="1"/>
          <p:nvPr/>
        </p:nvSpPr>
        <p:spPr>
          <a:xfrm rot="5400000">
            <a:off x="4433514" y="1362515"/>
            <a:ext cx="338554" cy="338554"/>
          </a:xfrm>
          <a:prstGeom prst="rect">
            <a:avLst/>
          </a:prstGeom>
          <a:noFill/>
        </p:spPr>
        <p:txBody>
          <a:bodyPr vert="vert270" wrap="square" rtlCol="0">
            <a:spAutoFit/>
          </a:bodyPr>
          <a:lstStyle/>
          <a:p>
            <a:pPr algn="ctr"/>
            <a:r>
              <a:rPr lang="en-US" sz="1000" dirty="0"/>
              <a:t>TD</a:t>
            </a:r>
          </a:p>
        </p:txBody>
      </p:sp>
      <p:sp>
        <p:nvSpPr>
          <p:cNvPr id="27" name="TextBox 26">
            <a:extLst>
              <a:ext uri="{FF2B5EF4-FFF2-40B4-BE49-F238E27FC236}">
                <a16:creationId xmlns:a16="http://schemas.microsoft.com/office/drawing/2014/main" id="{E5CF82BA-6832-E173-C007-489B05E3AF61}"/>
              </a:ext>
            </a:extLst>
          </p:cNvPr>
          <p:cNvSpPr txBox="1"/>
          <p:nvPr/>
        </p:nvSpPr>
        <p:spPr>
          <a:xfrm rot="5400000">
            <a:off x="7781072" y="1375094"/>
            <a:ext cx="338554" cy="338554"/>
          </a:xfrm>
          <a:prstGeom prst="rect">
            <a:avLst/>
          </a:prstGeom>
          <a:noFill/>
        </p:spPr>
        <p:txBody>
          <a:bodyPr vert="vert270" wrap="square" rtlCol="0">
            <a:spAutoFit/>
          </a:bodyPr>
          <a:lstStyle/>
          <a:p>
            <a:pPr algn="ctr"/>
            <a:r>
              <a:rPr lang="en-US" sz="1000" dirty="0"/>
              <a:t>ASD</a:t>
            </a:r>
          </a:p>
        </p:txBody>
      </p:sp>
      <p:sp>
        <p:nvSpPr>
          <p:cNvPr id="28" name="TextBox 27">
            <a:extLst>
              <a:ext uri="{FF2B5EF4-FFF2-40B4-BE49-F238E27FC236}">
                <a16:creationId xmlns:a16="http://schemas.microsoft.com/office/drawing/2014/main" id="{BFEB6920-3527-ADDF-4819-BFEF26D56A59}"/>
              </a:ext>
            </a:extLst>
          </p:cNvPr>
          <p:cNvSpPr txBox="1"/>
          <p:nvPr/>
        </p:nvSpPr>
        <p:spPr>
          <a:xfrm rot="5400000">
            <a:off x="10517124" y="1369565"/>
            <a:ext cx="338554" cy="338554"/>
          </a:xfrm>
          <a:prstGeom prst="rect">
            <a:avLst/>
          </a:prstGeom>
          <a:noFill/>
        </p:spPr>
        <p:txBody>
          <a:bodyPr vert="vert270" wrap="square" rtlCol="0">
            <a:spAutoFit/>
          </a:bodyPr>
          <a:lstStyle/>
          <a:p>
            <a:pPr algn="ctr"/>
            <a:r>
              <a:rPr lang="en-US" sz="1000" dirty="0"/>
              <a:t>TD</a:t>
            </a:r>
          </a:p>
        </p:txBody>
      </p:sp>
      <p:sp>
        <p:nvSpPr>
          <p:cNvPr id="30" name="TextBox 29">
            <a:extLst>
              <a:ext uri="{FF2B5EF4-FFF2-40B4-BE49-F238E27FC236}">
                <a16:creationId xmlns:a16="http://schemas.microsoft.com/office/drawing/2014/main" id="{5499E254-EA41-9FE6-DE65-90464A3E8116}"/>
              </a:ext>
            </a:extLst>
          </p:cNvPr>
          <p:cNvSpPr txBox="1"/>
          <p:nvPr/>
        </p:nvSpPr>
        <p:spPr>
          <a:xfrm rot="5400000">
            <a:off x="1466368" y="5059398"/>
            <a:ext cx="338554" cy="338554"/>
          </a:xfrm>
          <a:prstGeom prst="rect">
            <a:avLst/>
          </a:prstGeom>
          <a:noFill/>
        </p:spPr>
        <p:txBody>
          <a:bodyPr vert="vert270" wrap="square" rtlCol="0">
            <a:spAutoFit/>
          </a:bodyPr>
          <a:lstStyle/>
          <a:p>
            <a:pPr algn="ctr"/>
            <a:r>
              <a:rPr lang="en-US" sz="1000" dirty="0"/>
              <a:t>child</a:t>
            </a:r>
          </a:p>
        </p:txBody>
      </p:sp>
      <p:sp>
        <p:nvSpPr>
          <p:cNvPr id="33" name="TextBox 32">
            <a:extLst>
              <a:ext uri="{FF2B5EF4-FFF2-40B4-BE49-F238E27FC236}">
                <a16:creationId xmlns:a16="http://schemas.microsoft.com/office/drawing/2014/main" id="{99187FCD-B3C5-6AC2-4CBF-C0A4B60267F0}"/>
              </a:ext>
            </a:extLst>
          </p:cNvPr>
          <p:cNvSpPr txBox="1"/>
          <p:nvPr/>
        </p:nvSpPr>
        <p:spPr>
          <a:xfrm rot="5400000">
            <a:off x="2649185" y="4823802"/>
            <a:ext cx="338554" cy="782801"/>
          </a:xfrm>
          <a:prstGeom prst="rect">
            <a:avLst/>
          </a:prstGeom>
          <a:noFill/>
        </p:spPr>
        <p:txBody>
          <a:bodyPr vert="vert270" wrap="square" rtlCol="0">
            <a:spAutoFit/>
          </a:bodyPr>
          <a:lstStyle/>
          <a:p>
            <a:pPr algn="ctr"/>
            <a:r>
              <a:rPr lang="en-US" sz="1000" dirty="0"/>
              <a:t>mother</a:t>
            </a:r>
          </a:p>
        </p:txBody>
      </p:sp>
      <p:sp>
        <p:nvSpPr>
          <p:cNvPr id="23" name="TextBox 22">
            <a:extLst>
              <a:ext uri="{FF2B5EF4-FFF2-40B4-BE49-F238E27FC236}">
                <a16:creationId xmlns:a16="http://schemas.microsoft.com/office/drawing/2014/main" id="{178FBA02-609C-8970-E8A0-932EF1D4535A}"/>
              </a:ext>
            </a:extLst>
          </p:cNvPr>
          <p:cNvSpPr txBox="1"/>
          <p:nvPr/>
        </p:nvSpPr>
        <p:spPr>
          <a:xfrm>
            <a:off x="651630" y="5567229"/>
            <a:ext cx="10170611" cy="584775"/>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a:t>
            </a:r>
            <a:r>
              <a:rPr lang="en-US" sz="1600" b="1" spc="150" dirty="0">
                <a:solidFill>
                  <a:srgbClr val="F99743">
                    <a:alpha val="82000"/>
                  </a:srgbClr>
                </a:solidFill>
                <a:latin typeface="Arial Nova Cond Light" panose="020B0306020202020204" pitchFamily="34" charset="0"/>
              </a:rPr>
              <a: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and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have higher levels of Toxic and Essential Elements except for Mercury, which is higher in both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and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mothers </a:t>
            </a:r>
          </a:p>
        </p:txBody>
      </p:sp>
      <p:sp>
        <p:nvSpPr>
          <p:cNvPr id="35" name="TextBox 34">
            <a:extLst>
              <a:ext uri="{FF2B5EF4-FFF2-40B4-BE49-F238E27FC236}">
                <a16:creationId xmlns:a16="http://schemas.microsoft.com/office/drawing/2014/main" id="{04AA8663-D248-8143-03F9-F85707E8F2D0}"/>
              </a:ext>
            </a:extLst>
          </p:cNvPr>
          <p:cNvSpPr txBox="1"/>
          <p:nvPr/>
        </p:nvSpPr>
        <p:spPr>
          <a:xfrm rot="5400000">
            <a:off x="3699624" y="5040184"/>
            <a:ext cx="338554" cy="338554"/>
          </a:xfrm>
          <a:prstGeom prst="rect">
            <a:avLst/>
          </a:prstGeom>
          <a:noFill/>
        </p:spPr>
        <p:txBody>
          <a:bodyPr vert="vert270" wrap="square" rtlCol="0">
            <a:spAutoFit/>
          </a:bodyPr>
          <a:lstStyle/>
          <a:p>
            <a:pPr algn="ctr"/>
            <a:r>
              <a:rPr lang="en-US" sz="1000" dirty="0"/>
              <a:t>child</a:t>
            </a:r>
          </a:p>
        </p:txBody>
      </p:sp>
      <p:sp>
        <p:nvSpPr>
          <p:cNvPr id="36" name="TextBox 35">
            <a:extLst>
              <a:ext uri="{FF2B5EF4-FFF2-40B4-BE49-F238E27FC236}">
                <a16:creationId xmlns:a16="http://schemas.microsoft.com/office/drawing/2014/main" id="{884F532D-73AB-7ABF-0FF4-0CFAAE74471C}"/>
              </a:ext>
            </a:extLst>
          </p:cNvPr>
          <p:cNvSpPr txBox="1"/>
          <p:nvPr/>
        </p:nvSpPr>
        <p:spPr>
          <a:xfrm rot="5400000">
            <a:off x="4869470" y="4818061"/>
            <a:ext cx="338554" cy="782801"/>
          </a:xfrm>
          <a:prstGeom prst="rect">
            <a:avLst/>
          </a:prstGeom>
          <a:noFill/>
        </p:spPr>
        <p:txBody>
          <a:bodyPr vert="vert270" wrap="square" rtlCol="0">
            <a:spAutoFit/>
          </a:bodyPr>
          <a:lstStyle/>
          <a:p>
            <a:pPr algn="ctr"/>
            <a:r>
              <a:rPr lang="en-US" sz="1000" dirty="0"/>
              <a:t>mother</a:t>
            </a:r>
          </a:p>
        </p:txBody>
      </p:sp>
      <p:sp>
        <p:nvSpPr>
          <p:cNvPr id="37" name="TextBox 36">
            <a:extLst>
              <a:ext uri="{FF2B5EF4-FFF2-40B4-BE49-F238E27FC236}">
                <a16:creationId xmlns:a16="http://schemas.microsoft.com/office/drawing/2014/main" id="{2D361178-2020-CBE3-90BC-DE397608DFB0}"/>
              </a:ext>
            </a:extLst>
          </p:cNvPr>
          <p:cNvSpPr txBox="1"/>
          <p:nvPr/>
        </p:nvSpPr>
        <p:spPr>
          <a:xfrm rot="5400000">
            <a:off x="7098927" y="5043749"/>
            <a:ext cx="338554" cy="513170"/>
          </a:xfrm>
          <a:prstGeom prst="rect">
            <a:avLst/>
          </a:prstGeom>
          <a:noFill/>
        </p:spPr>
        <p:txBody>
          <a:bodyPr vert="vert270" wrap="square" rtlCol="0">
            <a:spAutoFit/>
          </a:bodyPr>
          <a:lstStyle/>
          <a:p>
            <a:pPr algn="ctr"/>
            <a:r>
              <a:rPr lang="en-US" sz="1000" dirty="0"/>
              <a:t>child</a:t>
            </a:r>
          </a:p>
        </p:txBody>
      </p:sp>
      <p:sp>
        <p:nvSpPr>
          <p:cNvPr id="38" name="TextBox 37">
            <a:extLst>
              <a:ext uri="{FF2B5EF4-FFF2-40B4-BE49-F238E27FC236}">
                <a16:creationId xmlns:a16="http://schemas.microsoft.com/office/drawing/2014/main" id="{D66EEEF8-68BA-62E5-2B9E-D91286998774}"/>
              </a:ext>
            </a:extLst>
          </p:cNvPr>
          <p:cNvSpPr txBox="1"/>
          <p:nvPr/>
        </p:nvSpPr>
        <p:spPr>
          <a:xfrm rot="5400000">
            <a:off x="8468978" y="4940357"/>
            <a:ext cx="338554" cy="687765"/>
          </a:xfrm>
          <a:prstGeom prst="rect">
            <a:avLst/>
          </a:prstGeom>
          <a:noFill/>
        </p:spPr>
        <p:txBody>
          <a:bodyPr vert="vert270" wrap="square" rtlCol="0">
            <a:spAutoFit/>
          </a:bodyPr>
          <a:lstStyle/>
          <a:p>
            <a:pPr algn="ctr"/>
            <a:r>
              <a:rPr lang="en-US" sz="1000" dirty="0"/>
              <a:t>mother</a:t>
            </a:r>
          </a:p>
        </p:txBody>
      </p:sp>
      <p:sp>
        <p:nvSpPr>
          <p:cNvPr id="39" name="TextBox 38">
            <a:extLst>
              <a:ext uri="{FF2B5EF4-FFF2-40B4-BE49-F238E27FC236}">
                <a16:creationId xmlns:a16="http://schemas.microsoft.com/office/drawing/2014/main" id="{A333B3B2-F4B2-2DD8-8A8F-4911B69C5F9C}"/>
              </a:ext>
            </a:extLst>
          </p:cNvPr>
          <p:cNvSpPr txBox="1"/>
          <p:nvPr/>
        </p:nvSpPr>
        <p:spPr>
          <a:xfrm rot="5400000">
            <a:off x="9880873" y="5085524"/>
            <a:ext cx="338554" cy="387861"/>
          </a:xfrm>
          <a:prstGeom prst="rect">
            <a:avLst/>
          </a:prstGeom>
          <a:noFill/>
        </p:spPr>
        <p:txBody>
          <a:bodyPr vert="vert270" wrap="square" rtlCol="0">
            <a:spAutoFit/>
          </a:bodyPr>
          <a:lstStyle/>
          <a:p>
            <a:pPr algn="ctr"/>
            <a:r>
              <a:rPr lang="en-US" sz="1000" dirty="0"/>
              <a:t>child</a:t>
            </a:r>
          </a:p>
        </p:txBody>
      </p:sp>
      <p:sp>
        <p:nvSpPr>
          <p:cNvPr id="40" name="TextBox 39">
            <a:extLst>
              <a:ext uri="{FF2B5EF4-FFF2-40B4-BE49-F238E27FC236}">
                <a16:creationId xmlns:a16="http://schemas.microsoft.com/office/drawing/2014/main" id="{F1D291A2-B6CC-9E13-CABD-BA339649E127}"/>
              </a:ext>
            </a:extLst>
          </p:cNvPr>
          <p:cNvSpPr txBox="1"/>
          <p:nvPr/>
        </p:nvSpPr>
        <p:spPr>
          <a:xfrm rot="5400000">
            <a:off x="11237913" y="4926035"/>
            <a:ext cx="338554" cy="687765"/>
          </a:xfrm>
          <a:prstGeom prst="rect">
            <a:avLst/>
          </a:prstGeom>
          <a:noFill/>
        </p:spPr>
        <p:txBody>
          <a:bodyPr vert="vert270" wrap="square" rtlCol="0">
            <a:spAutoFit/>
          </a:bodyPr>
          <a:lstStyle/>
          <a:p>
            <a:pPr algn="ctr"/>
            <a:r>
              <a:rPr lang="en-US" sz="1000" dirty="0"/>
              <a:t>mother</a:t>
            </a:r>
          </a:p>
        </p:txBody>
      </p:sp>
      <p:sp>
        <p:nvSpPr>
          <p:cNvPr id="21" name="TextBox 20">
            <a:extLst>
              <a:ext uri="{FF2B5EF4-FFF2-40B4-BE49-F238E27FC236}">
                <a16:creationId xmlns:a16="http://schemas.microsoft.com/office/drawing/2014/main" id="{9631A164-089C-48FC-EEA4-BE7E94DBEE6A}"/>
              </a:ext>
            </a:extLst>
          </p:cNvPr>
          <p:cNvSpPr txBox="1"/>
          <p:nvPr/>
        </p:nvSpPr>
        <p:spPr>
          <a:xfrm>
            <a:off x="6145185" y="1072448"/>
            <a:ext cx="2345488" cy="369332"/>
          </a:xfrm>
          <a:prstGeom prst="rect">
            <a:avLst/>
          </a:prstGeom>
          <a:noFill/>
        </p:spPr>
        <p:txBody>
          <a:bodyPr wrap="square" rtlCol="0">
            <a:spAutoFit/>
          </a:bodyPr>
          <a:lstStyle/>
          <a:p>
            <a:r>
              <a:rPr lang="en-US" dirty="0"/>
              <a:t>childMotherEssential</a:t>
            </a:r>
          </a:p>
        </p:txBody>
      </p:sp>
      <p:sp>
        <p:nvSpPr>
          <p:cNvPr id="22" name="TextBox 21">
            <a:extLst>
              <a:ext uri="{FF2B5EF4-FFF2-40B4-BE49-F238E27FC236}">
                <a16:creationId xmlns:a16="http://schemas.microsoft.com/office/drawing/2014/main" id="{4BDC5EDC-6A66-0B81-888F-BADFC3F1B0AE}"/>
              </a:ext>
            </a:extLst>
          </p:cNvPr>
          <p:cNvSpPr txBox="1"/>
          <p:nvPr/>
        </p:nvSpPr>
        <p:spPr>
          <a:xfrm>
            <a:off x="680244" y="1073397"/>
            <a:ext cx="1830294" cy="369332"/>
          </a:xfrm>
          <a:prstGeom prst="rect">
            <a:avLst/>
          </a:prstGeom>
          <a:noFill/>
        </p:spPr>
        <p:txBody>
          <a:bodyPr wrap="square" rtlCol="0">
            <a:spAutoFit/>
          </a:bodyPr>
          <a:lstStyle/>
          <a:p>
            <a:r>
              <a:rPr lang="en-US" dirty="0"/>
              <a:t>childMotherToxic</a:t>
            </a:r>
          </a:p>
        </p:txBody>
      </p:sp>
      <p:sp>
        <p:nvSpPr>
          <p:cNvPr id="29" name="TextBox 28">
            <a:extLst>
              <a:ext uri="{FF2B5EF4-FFF2-40B4-BE49-F238E27FC236}">
                <a16:creationId xmlns:a16="http://schemas.microsoft.com/office/drawing/2014/main" id="{9743D9D4-90E3-D26C-87DD-F544D09FC854}"/>
              </a:ext>
            </a:extLst>
          </p:cNvPr>
          <p:cNvSpPr txBox="1"/>
          <p:nvPr/>
        </p:nvSpPr>
        <p:spPr>
          <a:xfrm>
            <a:off x="8813466" y="1391821"/>
            <a:ext cx="1042754" cy="246221"/>
          </a:xfrm>
          <a:prstGeom prst="rect">
            <a:avLst/>
          </a:prstGeom>
          <a:noFill/>
        </p:spPr>
        <p:txBody>
          <a:bodyPr wrap="square" rtlCol="0">
            <a:spAutoFit/>
          </a:bodyPr>
          <a:lstStyle/>
          <a:p>
            <a:r>
              <a:rPr lang="en-US" sz="1000" dirty="0"/>
              <a:t>‘Status’ / ‘Type’</a:t>
            </a:r>
          </a:p>
        </p:txBody>
      </p:sp>
      <p:sp>
        <p:nvSpPr>
          <p:cNvPr id="31" name="TextBox 30">
            <a:extLst>
              <a:ext uri="{FF2B5EF4-FFF2-40B4-BE49-F238E27FC236}">
                <a16:creationId xmlns:a16="http://schemas.microsoft.com/office/drawing/2014/main" id="{39F69B59-9476-61FC-C76D-CAC246FB012D}"/>
              </a:ext>
            </a:extLst>
          </p:cNvPr>
          <p:cNvSpPr txBox="1"/>
          <p:nvPr/>
        </p:nvSpPr>
        <p:spPr>
          <a:xfrm>
            <a:off x="2857157" y="1387219"/>
            <a:ext cx="1011744" cy="246221"/>
          </a:xfrm>
          <a:prstGeom prst="rect">
            <a:avLst/>
          </a:prstGeom>
          <a:noFill/>
        </p:spPr>
        <p:txBody>
          <a:bodyPr wrap="square" rtlCol="0">
            <a:spAutoFit/>
          </a:bodyPr>
          <a:lstStyle/>
          <a:p>
            <a:r>
              <a:rPr lang="en-US" sz="1000" dirty="0"/>
              <a:t>‘Status’ / ‘Type’</a:t>
            </a:r>
          </a:p>
        </p:txBody>
      </p:sp>
    </p:spTree>
    <p:extLst>
      <p:ext uri="{BB962C8B-B14F-4D97-AF65-F5344CB8AC3E}">
        <p14:creationId xmlns:p14="http://schemas.microsoft.com/office/powerpoint/2010/main" val="285236605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C97002D-DED4-7916-FE14-8F5F560C80E6}"/>
              </a:ext>
            </a:extLst>
          </p:cNvPr>
          <p:cNvSpPr txBox="1"/>
          <p:nvPr/>
        </p:nvSpPr>
        <p:spPr>
          <a:xfrm>
            <a:off x="651629" y="219919"/>
            <a:ext cx="8573649" cy="830997"/>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SUMMARIES &amp; CONCLUSIONS</a:t>
            </a:r>
          </a:p>
        </p:txBody>
      </p:sp>
      <p:cxnSp>
        <p:nvCxnSpPr>
          <p:cNvPr id="2" name="Straight Connector 1">
            <a:extLst>
              <a:ext uri="{FF2B5EF4-FFF2-40B4-BE49-F238E27FC236}">
                <a16:creationId xmlns:a16="http://schemas.microsoft.com/office/drawing/2014/main" id="{697AFB16-E3E8-953F-339B-1C4397BC22FA}"/>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2B65755-6341-8B38-F85F-68DD895E53E8}"/>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8D9BA7-DCEC-8ED6-5BA4-F2146F9607F2}"/>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37914CDE-FD63-3054-D28A-12488F5165E6}"/>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
        <p:nvSpPr>
          <p:cNvPr id="3" name="TextBox 2">
            <a:extLst>
              <a:ext uri="{FF2B5EF4-FFF2-40B4-BE49-F238E27FC236}">
                <a16:creationId xmlns:a16="http://schemas.microsoft.com/office/drawing/2014/main" id="{43F65704-59FF-E205-D107-2938E137454E}"/>
              </a:ext>
            </a:extLst>
          </p:cNvPr>
          <p:cNvSpPr txBox="1"/>
          <p:nvPr/>
        </p:nvSpPr>
        <p:spPr>
          <a:xfrm>
            <a:off x="651630" y="1132524"/>
            <a:ext cx="11347327" cy="5509200"/>
          </a:xfrm>
          <a:prstGeom prst="rect">
            <a:avLst/>
          </a:prstGeom>
          <a:noFill/>
        </p:spPr>
        <p:txBody>
          <a:bodyPr wrap="square" rtlCol="0">
            <a:spAutoFit/>
          </a:bodyPr>
          <a:lstStyle/>
          <a:p>
            <a:pPr marL="285750" indent="-285750">
              <a:buFont typeface="Wingdings" pitchFamily="2" charset="2"/>
              <a:buChar char="§"/>
            </a:pPr>
            <a:r>
              <a:rPr lang="en-US" sz="1600" b="0" i="0" dirty="0">
                <a:effectLst/>
                <a:latin typeface="Arial Nova" panose="020B0504020202020204" pitchFamily="34" charset="0"/>
              </a:rPr>
              <a:t>The </a:t>
            </a:r>
            <a:r>
              <a:rPr lang="en-US" sz="1600" b="1" i="0" dirty="0">
                <a:effectLst/>
                <a:latin typeface="Arial Nova" panose="020B0504020202020204" pitchFamily="34" charset="0"/>
              </a:rPr>
              <a:t>significant</a:t>
            </a:r>
            <a:r>
              <a:rPr lang="en-US" sz="1600" b="0" i="0" dirty="0">
                <a:effectLst/>
                <a:latin typeface="Arial Nova" panose="020B0504020202020204" pitchFamily="34" charset="0"/>
              </a:rPr>
              <a:t> elements identified for </a:t>
            </a:r>
            <a:r>
              <a:rPr lang="en-US" sz="1600" dirty="0">
                <a:latin typeface="Arial Nova" panose="020B0504020202020204" pitchFamily="34" charset="0"/>
              </a:rPr>
              <a:t>the </a:t>
            </a:r>
            <a:r>
              <a:rPr lang="en-US" sz="1600" b="1" i="1" dirty="0">
                <a:latin typeface="Arial Nova" panose="020B0504020202020204" pitchFamily="34" charset="0"/>
              </a:rPr>
              <a:t>toxic elements</a:t>
            </a:r>
            <a:r>
              <a:rPr lang="en-US" sz="1600" dirty="0">
                <a:latin typeface="Arial Nova" panose="020B0504020202020204" pitchFamily="34" charset="0"/>
              </a:rPr>
              <a:t> </a:t>
            </a:r>
            <a:r>
              <a:rPr lang="en-US" sz="1600" b="0" i="0" dirty="0">
                <a:effectLst/>
                <a:latin typeface="Arial Nova" panose="020B0504020202020204" pitchFamily="34" charset="0"/>
              </a:rPr>
              <a:t>were </a:t>
            </a:r>
            <a:r>
              <a:rPr lang="en-US" sz="1600" b="1" i="0" dirty="0">
                <a:effectLst/>
                <a:latin typeface="Arial Nova" panose="020B0504020202020204" pitchFamily="34" charset="0"/>
              </a:rPr>
              <a:t>Tungsten</a:t>
            </a:r>
            <a:r>
              <a:rPr lang="en-US" sz="1600" b="0" i="0" dirty="0">
                <a:effectLst/>
                <a:latin typeface="Arial Nova" panose="020B0504020202020204" pitchFamily="34" charset="0"/>
              </a:rPr>
              <a:t> and </a:t>
            </a:r>
            <a:r>
              <a:rPr lang="en-US" sz="1600" b="1" i="0" dirty="0">
                <a:effectLst/>
                <a:latin typeface="Arial Nova" panose="020B0504020202020204" pitchFamily="34" charset="0"/>
              </a:rPr>
              <a:t>Lead</a:t>
            </a:r>
            <a:r>
              <a:rPr lang="en-US" sz="1600" b="0" i="0" dirty="0">
                <a:effectLst/>
                <a:latin typeface="Arial Nova" panose="020B0504020202020204" pitchFamily="34" charset="0"/>
              </a:rPr>
              <a:t> and for the </a:t>
            </a:r>
            <a:r>
              <a:rPr lang="en-US" sz="1600" b="1" i="1" dirty="0">
                <a:effectLst/>
                <a:latin typeface="Arial Nova" panose="020B0504020202020204" pitchFamily="34" charset="0"/>
              </a:rPr>
              <a:t>essential elements</a:t>
            </a:r>
            <a:r>
              <a:rPr lang="en-US" sz="1600" b="0" i="0" dirty="0">
                <a:effectLst/>
                <a:latin typeface="Arial Nova" panose="020B0504020202020204" pitchFamily="34" charset="0"/>
              </a:rPr>
              <a:t> they were </a:t>
            </a:r>
            <a:r>
              <a:rPr lang="en-US" sz="1600" b="1" i="0" dirty="0">
                <a:effectLst/>
                <a:latin typeface="Arial Nova" panose="020B0504020202020204" pitchFamily="34" charset="0"/>
              </a:rPr>
              <a:t>Sulfur</a:t>
            </a:r>
            <a:r>
              <a:rPr lang="en-US" sz="1600" b="0" i="0" dirty="0">
                <a:effectLst/>
                <a:latin typeface="Arial Nova" panose="020B0504020202020204" pitchFamily="34" charset="0"/>
              </a:rPr>
              <a:t>, </a:t>
            </a:r>
            <a:r>
              <a:rPr lang="en-US" sz="1600" b="1" i="0" dirty="0">
                <a:effectLst/>
                <a:latin typeface="Arial Nova" panose="020B0504020202020204" pitchFamily="34" charset="0"/>
              </a:rPr>
              <a:t>Magnesium</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Molybdenum</a:t>
            </a:r>
            <a:r>
              <a:rPr lang="en-US" sz="1600" b="0" i="0" dirty="0">
                <a:effectLst/>
                <a:latin typeface="Arial Nova" panose="020B0504020202020204" pitchFamily="34" charset="0"/>
              </a:rPr>
              <a:t>.</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0" i="0" dirty="0">
                <a:effectLst/>
                <a:latin typeface="Arial Nova" panose="020B0504020202020204" pitchFamily="34" charset="0"/>
              </a:rPr>
              <a:t>Additional elements emerged as </a:t>
            </a:r>
            <a:r>
              <a:rPr lang="en-US" sz="1600" b="1" i="0" dirty="0">
                <a:effectLst/>
                <a:latin typeface="Arial Nova" panose="020B0504020202020204" pitchFamily="34" charset="0"/>
              </a:rPr>
              <a:t>significant predictors</a:t>
            </a:r>
            <a:r>
              <a:rPr lang="en-US" sz="1600" b="0" i="0" dirty="0">
                <a:effectLst/>
                <a:latin typeface="Arial Nova" panose="020B0504020202020204" pitchFamily="34" charset="0"/>
              </a:rPr>
              <a:t> of ASD for both toxic and essential element models in each subgroup, but with </a:t>
            </a:r>
            <a:r>
              <a:rPr lang="en-US" sz="1600" b="1" i="0" dirty="0">
                <a:effectLst/>
                <a:latin typeface="Arial Nova" panose="020B0504020202020204" pitchFamily="34" charset="0"/>
              </a:rPr>
              <a:t>lower model accuracy</a:t>
            </a:r>
            <a:r>
              <a:rPr lang="en-US" sz="1600" b="0" i="0" dirty="0">
                <a:effectLst/>
                <a:latin typeface="Arial Nova" panose="020B0504020202020204" pitchFamily="34" charset="0"/>
              </a:rPr>
              <a:t>. </a:t>
            </a:r>
          </a:p>
          <a:p>
            <a:pPr marL="742950" lvl="1" indent="-285750">
              <a:buFont typeface="Wingdings" pitchFamily="2" charset="2"/>
              <a:buChar char="§"/>
            </a:pPr>
            <a:r>
              <a:rPr lang="en-US" sz="1600" b="1" i="0" dirty="0">
                <a:effectLst/>
                <a:latin typeface="Arial Nova" panose="020B0504020202020204" pitchFamily="34" charset="0"/>
              </a:rPr>
              <a:t>Children</a:t>
            </a:r>
            <a:r>
              <a:rPr lang="en-US" sz="1600" b="0" i="0" dirty="0">
                <a:effectLst/>
                <a:latin typeface="Arial Nova" panose="020B0504020202020204" pitchFamily="34" charset="0"/>
              </a:rPr>
              <a:t>: Significant predictors in the </a:t>
            </a:r>
            <a:r>
              <a:rPr lang="en-US" sz="1600" b="1" i="1" dirty="0">
                <a:effectLst/>
                <a:latin typeface="Arial Nova" panose="020B0504020202020204" pitchFamily="34" charset="0"/>
              </a:rPr>
              <a:t>toxic element</a:t>
            </a:r>
            <a:r>
              <a:rPr lang="en-US" sz="1600" b="0" i="0" dirty="0">
                <a:effectLst/>
                <a:latin typeface="Arial Nova" panose="020B0504020202020204" pitchFamily="34" charset="0"/>
              </a:rPr>
              <a:t> model were </a:t>
            </a:r>
            <a:r>
              <a:rPr lang="en-US" sz="1600" b="1" dirty="0">
                <a:effectLst/>
                <a:latin typeface="Arial Nova" panose="020B0504020202020204" pitchFamily="34" charset="0"/>
              </a:rPr>
              <a:t>Gadolinium</a:t>
            </a:r>
            <a:r>
              <a:rPr lang="en-US" sz="1600" b="0" i="0" dirty="0">
                <a:effectLst/>
                <a:latin typeface="Arial Nova" panose="020B0504020202020204" pitchFamily="34" charset="0"/>
              </a:rPr>
              <a:t>, </a:t>
            </a:r>
            <a:r>
              <a:rPr lang="en-US" sz="1600" b="1" i="0" dirty="0">
                <a:effectLst/>
                <a:latin typeface="Arial Nova" panose="020B0504020202020204" pitchFamily="34" charset="0"/>
              </a:rPr>
              <a:t>Tin</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Mercury</a:t>
            </a:r>
            <a:r>
              <a:rPr lang="en-US" sz="1600" b="0" i="0" dirty="0">
                <a:effectLst/>
                <a:latin typeface="Arial Nova" panose="020B0504020202020204" pitchFamily="34" charset="0"/>
              </a:rPr>
              <a:t>, and in the </a:t>
            </a:r>
            <a:r>
              <a:rPr lang="en-US" sz="1600" b="1" i="1" dirty="0">
                <a:effectLst/>
                <a:latin typeface="Arial Nova" panose="020B0504020202020204" pitchFamily="34" charset="0"/>
              </a:rPr>
              <a:t>essential element</a:t>
            </a:r>
            <a:r>
              <a:rPr lang="en-US" sz="1600" b="0" i="0" dirty="0">
                <a:effectLst/>
                <a:latin typeface="Arial Nova" panose="020B0504020202020204" pitchFamily="34" charset="0"/>
              </a:rPr>
              <a:t> model were </a:t>
            </a:r>
            <a:r>
              <a:rPr lang="en-US" sz="1600" b="1" i="0" dirty="0">
                <a:effectLst/>
                <a:latin typeface="Arial Nova" panose="020B0504020202020204" pitchFamily="34" charset="0"/>
              </a:rPr>
              <a:t>Potassium</a:t>
            </a:r>
            <a:r>
              <a:rPr lang="en-US" sz="1600" b="0" i="0" dirty="0">
                <a:effectLst/>
                <a:latin typeface="Arial Nova" panose="020B0504020202020204" pitchFamily="34" charset="0"/>
              </a:rPr>
              <a:t>, </a:t>
            </a:r>
            <a:r>
              <a:rPr lang="en-US" sz="1600" b="1" i="0" dirty="0">
                <a:effectLst/>
                <a:latin typeface="Arial Nova" panose="020B0504020202020204" pitchFamily="34" charset="0"/>
              </a:rPr>
              <a:t>Boron</a:t>
            </a:r>
            <a:r>
              <a:rPr lang="en-US" sz="1600" b="0" i="0" dirty="0">
                <a:effectLst/>
                <a:latin typeface="Arial Nova" panose="020B0504020202020204" pitchFamily="34" charset="0"/>
              </a:rPr>
              <a:t>, </a:t>
            </a:r>
            <a:r>
              <a:rPr lang="en-US" sz="1600" b="1" i="0" dirty="0">
                <a:effectLst/>
                <a:latin typeface="Arial Nova" panose="020B0504020202020204" pitchFamily="34" charset="0"/>
              </a:rPr>
              <a:t>Calcium</a:t>
            </a:r>
            <a:r>
              <a:rPr lang="en-US" sz="1600" b="0" i="0" dirty="0">
                <a:effectLst/>
                <a:latin typeface="Arial Nova" panose="020B0504020202020204" pitchFamily="34" charset="0"/>
              </a:rPr>
              <a:t>, and </a:t>
            </a:r>
            <a:r>
              <a:rPr lang="en-US" sz="1600" b="1" i="0" dirty="0">
                <a:effectLst/>
                <a:latin typeface="Arial Nova" panose="020B0504020202020204" pitchFamily="34" charset="0"/>
              </a:rPr>
              <a:t>Zinc</a:t>
            </a:r>
            <a:r>
              <a:rPr lang="en-US" sz="1600" b="0" i="0" dirty="0">
                <a:effectLst/>
                <a:latin typeface="Arial Nova" panose="020B0504020202020204" pitchFamily="34" charset="0"/>
              </a:rPr>
              <a:t>.</a:t>
            </a:r>
            <a:endParaRPr lang="en-US" sz="1600" b="1" i="0" dirty="0">
              <a:effectLst/>
              <a:latin typeface="Arial Nova" panose="020B0504020202020204" pitchFamily="34" charset="0"/>
            </a:endParaRPr>
          </a:p>
          <a:p>
            <a:pPr marL="742950" lvl="1" indent="-285750">
              <a:buFont typeface="Wingdings" pitchFamily="2" charset="2"/>
              <a:buChar char="§"/>
            </a:pPr>
            <a:r>
              <a:rPr lang="en-US" sz="1600" b="1" i="0" dirty="0">
                <a:effectLst/>
                <a:latin typeface="Arial Nova" panose="020B0504020202020204" pitchFamily="34" charset="0"/>
              </a:rPr>
              <a:t>Mothers</a:t>
            </a:r>
            <a:r>
              <a:rPr lang="en-US" sz="1600" b="0" i="0" dirty="0">
                <a:effectLst/>
                <a:latin typeface="Arial Nova" panose="020B0504020202020204" pitchFamily="34" charset="0"/>
              </a:rPr>
              <a:t>: Significant predictors in the </a:t>
            </a:r>
            <a:r>
              <a:rPr lang="en-US" sz="1600" b="1" i="1" dirty="0">
                <a:effectLst/>
                <a:latin typeface="Arial Nova" panose="020B0504020202020204" pitchFamily="34" charset="0"/>
              </a:rPr>
              <a:t>toxic element</a:t>
            </a:r>
            <a:r>
              <a:rPr lang="en-US" sz="1600" b="0" i="0" dirty="0">
                <a:effectLst/>
                <a:latin typeface="Arial Nova" panose="020B0504020202020204" pitchFamily="34" charset="0"/>
              </a:rPr>
              <a:t> model were </a:t>
            </a:r>
            <a:r>
              <a:rPr lang="en-US" sz="1600" b="1" i="0" dirty="0">
                <a:effectLst/>
                <a:latin typeface="Arial Nova" panose="020B0504020202020204" pitchFamily="34" charset="0"/>
              </a:rPr>
              <a:t>Cadmium</a:t>
            </a:r>
            <a:r>
              <a:rPr lang="en-US" sz="1600" b="0" i="0" dirty="0">
                <a:effectLst/>
                <a:latin typeface="Arial Nova" panose="020B0504020202020204" pitchFamily="34" charset="0"/>
              </a:rPr>
              <a:t>, </a:t>
            </a:r>
            <a:r>
              <a:rPr lang="en-US" sz="1600" b="1" i="0" dirty="0">
                <a:effectLst/>
                <a:latin typeface="Arial Nova" panose="020B0504020202020204" pitchFamily="34" charset="0"/>
              </a:rPr>
              <a:t>Gadolinium</a:t>
            </a:r>
            <a:r>
              <a:rPr lang="en-US" sz="1600" b="0" i="0" dirty="0">
                <a:effectLst/>
                <a:latin typeface="Arial Nova" panose="020B0504020202020204" pitchFamily="34" charset="0"/>
              </a:rPr>
              <a:t>, </a:t>
            </a:r>
            <a:r>
              <a:rPr lang="en-US" sz="1600" b="1" i="0" dirty="0">
                <a:effectLst/>
                <a:latin typeface="Arial Nova" panose="020B0504020202020204" pitchFamily="34" charset="0"/>
              </a:rPr>
              <a:t>Lead</a:t>
            </a:r>
            <a:r>
              <a:rPr lang="en-US" sz="1600" b="0" i="0" dirty="0">
                <a:effectLst/>
                <a:latin typeface="Arial Nova" panose="020B0504020202020204" pitchFamily="34" charset="0"/>
              </a:rPr>
              <a:t>, and </a:t>
            </a:r>
            <a:r>
              <a:rPr lang="en-US" sz="1600" b="1" i="0" dirty="0">
                <a:effectLst/>
                <a:latin typeface="Arial Nova" panose="020B0504020202020204" pitchFamily="34" charset="0"/>
              </a:rPr>
              <a:t>Thallium</a:t>
            </a:r>
            <a:r>
              <a:rPr lang="en-US" sz="1600" b="0" i="0" dirty="0">
                <a:effectLst/>
                <a:latin typeface="Arial Nova" panose="020B0504020202020204" pitchFamily="34" charset="0"/>
              </a:rPr>
              <a:t>, and in the </a:t>
            </a:r>
            <a:r>
              <a:rPr lang="en-US" sz="1600" b="1" i="1" dirty="0">
                <a:effectLst/>
                <a:latin typeface="Arial Nova" panose="020B0504020202020204" pitchFamily="34" charset="0"/>
              </a:rPr>
              <a:t>essential element</a:t>
            </a:r>
            <a:r>
              <a:rPr lang="en-US" sz="1600" b="0" i="0" dirty="0">
                <a:effectLst/>
                <a:latin typeface="Arial Nova" panose="020B0504020202020204" pitchFamily="34" charset="0"/>
              </a:rPr>
              <a:t> model were </a:t>
            </a:r>
            <a:r>
              <a:rPr lang="en-US" sz="1600" b="1" i="0" dirty="0">
                <a:effectLst/>
                <a:latin typeface="Arial Nova" panose="020B0504020202020204" pitchFamily="34" charset="0"/>
              </a:rPr>
              <a:t>Iron</a:t>
            </a:r>
            <a:r>
              <a:rPr lang="en-US" sz="1600" b="0" i="0" dirty="0">
                <a:effectLst/>
                <a:latin typeface="Arial Nova" panose="020B0504020202020204" pitchFamily="34" charset="0"/>
              </a:rPr>
              <a:t>, </a:t>
            </a:r>
            <a:r>
              <a:rPr lang="en-US" sz="1600" b="1" i="0" dirty="0">
                <a:effectLst/>
                <a:latin typeface="Arial Nova" panose="020B0504020202020204" pitchFamily="34" charset="0"/>
              </a:rPr>
              <a:t>Molybdenum</a:t>
            </a:r>
            <a:r>
              <a:rPr lang="en-US" sz="1600" b="0" i="0" dirty="0">
                <a:effectLst/>
                <a:latin typeface="Arial Nova" panose="020B0504020202020204" pitchFamily="34" charset="0"/>
              </a:rPr>
              <a:t>, and </a:t>
            </a:r>
            <a:r>
              <a:rPr lang="en-US" sz="1600" b="1" i="0" dirty="0">
                <a:effectLst/>
                <a:latin typeface="Arial Nova" panose="020B0504020202020204" pitchFamily="34" charset="0"/>
              </a:rPr>
              <a:t>Phosphorus</a:t>
            </a:r>
            <a:r>
              <a:rPr lang="en-US" sz="1600" b="0" i="0" dirty="0">
                <a:effectLst/>
                <a:latin typeface="Arial Nova" panose="020B0504020202020204" pitchFamily="34" charset="0"/>
              </a:rPr>
              <a:t>.</a:t>
            </a:r>
          </a:p>
          <a:p>
            <a:pPr marL="742950" lvl="1"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1" i="0" dirty="0">
                <a:effectLst/>
                <a:latin typeface="Arial Nova" panose="020B0504020202020204" pitchFamily="34" charset="0"/>
              </a:rPr>
              <a:t>Tungsten</a:t>
            </a:r>
            <a:r>
              <a:rPr lang="en-US" sz="1600" b="0" i="0" dirty="0">
                <a:effectLst/>
                <a:latin typeface="Arial Nova" panose="020B0504020202020204" pitchFamily="34" charset="0"/>
              </a:rPr>
              <a:t>, </a:t>
            </a:r>
            <a:r>
              <a:rPr lang="en-US" sz="1600" b="1" i="0" dirty="0">
                <a:effectLst/>
                <a:latin typeface="Arial Nova" panose="020B0504020202020204" pitchFamily="34" charset="0"/>
              </a:rPr>
              <a:t>Sulfur</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Magnesium</a:t>
            </a:r>
            <a:r>
              <a:rPr lang="en-US" sz="1600" b="0" i="0" dirty="0">
                <a:effectLst/>
                <a:latin typeface="Arial Nova" panose="020B0504020202020204" pitchFamily="34" charset="0"/>
              </a:rPr>
              <a:t> were </a:t>
            </a:r>
            <a:r>
              <a:rPr lang="en-US" sz="1600" b="1" i="1" dirty="0">
                <a:effectLst/>
                <a:latin typeface="Arial Nova" panose="020B0504020202020204" pitchFamily="34" charset="0"/>
              </a:rPr>
              <a:t>significant predictor</a:t>
            </a:r>
            <a:r>
              <a:rPr lang="en-US" sz="1600" b="0" i="0" dirty="0">
                <a:effectLst/>
                <a:latin typeface="Arial Nova" panose="020B0504020202020204" pitchFamily="34" charset="0"/>
              </a:rPr>
              <a:t> elements for </a:t>
            </a:r>
            <a:r>
              <a:rPr lang="en-US" sz="1600" b="1" i="0" dirty="0">
                <a:effectLst/>
                <a:latin typeface="Arial Nova" panose="020B0504020202020204" pitchFamily="34" charset="0"/>
              </a:rPr>
              <a:t>children</a:t>
            </a:r>
            <a:r>
              <a:rPr lang="en-US" sz="1600" b="0" i="0" dirty="0">
                <a:effectLst/>
                <a:latin typeface="Arial Nova" panose="020B0504020202020204" pitchFamily="34" charset="0"/>
              </a:rPr>
              <a:t>, while </a:t>
            </a:r>
            <a:r>
              <a:rPr lang="en-US" sz="1600" b="1" i="0" dirty="0">
                <a:effectLst/>
                <a:latin typeface="Arial Nova" panose="020B0504020202020204" pitchFamily="34" charset="0"/>
              </a:rPr>
              <a:t>Tungsten</a:t>
            </a:r>
            <a:r>
              <a:rPr lang="en-US" sz="1600" b="0" i="0" dirty="0">
                <a:effectLst/>
                <a:latin typeface="Arial Nova" panose="020B0504020202020204" pitchFamily="34" charset="0"/>
              </a:rPr>
              <a:t>, </a:t>
            </a:r>
            <a:r>
              <a:rPr lang="en-US" sz="1600" b="1" i="0" dirty="0">
                <a:effectLst/>
                <a:latin typeface="Arial Nova" panose="020B0504020202020204" pitchFamily="34" charset="0"/>
              </a:rPr>
              <a:t>Lead</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Molybdenum</a:t>
            </a:r>
            <a:r>
              <a:rPr lang="en-US" sz="1600" b="0" i="0" dirty="0">
                <a:effectLst/>
                <a:latin typeface="Arial Nova" panose="020B0504020202020204" pitchFamily="34" charset="0"/>
              </a:rPr>
              <a:t> were </a:t>
            </a:r>
            <a:r>
              <a:rPr lang="en-US" sz="1600" b="1" i="1" dirty="0">
                <a:effectLst/>
                <a:latin typeface="Arial Nova" panose="020B0504020202020204" pitchFamily="34" charset="0"/>
              </a:rPr>
              <a:t>significant</a:t>
            </a:r>
            <a:r>
              <a:rPr lang="en-US" sz="1600" b="0" i="0" dirty="0">
                <a:effectLst/>
                <a:latin typeface="Arial Nova" panose="020B0504020202020204" pitchFamily="34" charset="0"/>
              </a:rPr>
              <a:t> for </a:t>
            </a:r>
            <a:r>
              <a:rPr lang="en-US" sz="1600" b="1" i="0" dirty="0">
                <a:effectLst/>
                <a:latin typeface="Arial Nova" panose="020B0504020202020204" pitchFamily="34" charset="0"/>
              </a:rPr>
              <a:t>mothers</a:t>
            </a:r>
            <a:r>
              <a:rPr lang="en-US" sz="1600" b="0" i="0" dirty="0">
                <a:effectLst/>
                <a:latin typeface="Arial Nova" panose="020B0504020202020204" pitchFamily="34" charset="0"/>
              </a:rPr>
              <a:t>. </a:t>
            </a:r>
            <a:r>
              <a:rPr lang="en-US" sz="1600" b="0" i="1" dirty="0">
                <a:effectLst/>
                <a:latin typeface="Arial Nova" panose="020B0504020202020204" pitchFamily="34" charset="0"/>
              </a:rPr>
              <a:t>Notably</a:t>
            </a:r>
            <a:r>
              <a:rPr lang="en-US" sz="1600" b="0" i="0" dirty="0">
                <a:effectLst/>
                <a:latin typeface="Arial Nova" panose="020B0504020202020204" pitchFamily="34" charset="0"/>
              </a:rPr>
              <a:t>, </a:t>
            </a:r>
            <a:r>
              <a:rPr lang="en-US" sz="1600" b="1" i="0" dirty="0">
                <a:effectLst/>
                <a:latin typeface="Arial Nova" panose="020B0504020202020204" pitchFamily="34" charset="0"/>
              </a:rPr>
              <a:t>Tungsten</a:t>
            </a:r>
            <a:r>
              <a:rPr lang="en-US" sz="1600" b="0" i="0" dirty="0">
                <a:effectLst/>
                <a:latin typeface="Arial Nova" panose="020B0504020202020204" pitchFamily="34" charset="0"/>
              </a:rPr>
              <a:t> was the only element that was significant in </a:t>
            </a:r>
            <a:r>
              <a:rPr lang="en-US" sz="1600" b="1" i="1" dirty="0">
                <a:effectLst/>
                <a:latin typeface="Arial Nova" panose="020B0504020202020204" pitchFamily="34" charset="0"/>
              </a:rPr>
              <a:t>both</a:t>
            </a:r>
            <a:r>
              <a:rPr lang="en-US" sz="1600" b="0" i="0" dirty="0">
                <a:effectLst/>
                <a:latin typeface="Arial Nova" panose="020B0504020202020204" pitchFamily="34" charset="0"/>
              </a:rPr>
              <a:t> groups.</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0" i="0" dirty="0">
                <a:effectLst/>
                <a:latin typeface="Arial Nova" panose="020B0504020202020204" pitchFamily="34" charset="0"/>
              </a:rPr>
              <a:t>The </a:t>
            </a:r>
            <a:r>
              <a:rPr lang="en-US" sz="1600" b="1" i="1" dirty="0">
                <a:effectLst/>
                <a:latin typeface="Arial Nova" panose="020B0504020202020204" pitchFamily="34" charset="0"/>
              </a:rPr>
              <a:t>accuracy</a:t>
            </a:r>
            <a:r>
              <a:rPr lang="en-US" sz="1600" b="0" i="0" dirty="0">
                <a:effectLst/>
                <a:latin typeface="Arial Nova" panose="020B0504020202020204" pitchFamily="34" charset="0"/>
              </a:rPr>
              <a:t> of the data in </a:t>
            </a:r>
            <a:r>
              <a:rPr lang="en-US" sz="1600" b="1" i="1" dirty="0">
                <a:effectLst/>
                <a:latin typeface="Arial Nova" panose="020B0504020202020204" pitchFamily="34" charset="0"/>
              </a:rPr>
              <a:t>predicting</a:t>
            </a:r>
            <a:r>
              <a:rPr lang="en-US" sz="1600" b="0" i="0" dirty="0">
                <a:effectLst/>
                <a:latin typeface="Arial Nova" panose="020B0504020202020204" pitchFamily="34" charset="0"/>
              </a:rPr>
              <a:t> </a:t>
            </a:r>
            <a:r>
              <a:rPr lang="en-US" sz="1600" b="1" i="1" dirty="0">
                <a:effectLst/>
                <a:latin typeface="Arial Nova" panose="020B0504020202020204" pitchFamily="34" charset="0"/>
              </a:rPr>
              <a:t>ASD</a:t>
            </a:r>
            <a:r>
              <a:rPr lang="en-US" sz="1600" b="0" i="0" dirty="0">
                <a:effectLst/>
                <a:latin typeface="Arial Nova" panose="020B0504020202020204" pitchFamily="34" charset="0"/>
              </a:rPr>
              <a:t> was comparatively higher in </a:t>
            </a:r>
            <a:r>
              <a:rPr lang="en-US" sz="1600" b="1" i="0" dirty="0">
                <a:effectLst/>
                <a:latin typeface="Arial Nova" panose="020B0504020202020204" pitchFamily="34" charset="0"/>
              </a:rPr>
              <a:t>children</a:t>
            </a:r>
            <a:r>
              <a:rPr lang="en-US" sz="1600" b="0" i="0" dirty="0">
                <a:effectLst/>
                <a:latin typeface="Arial Nova" panose="020B0504020202020204" pitchFamily="34" charset="0"/>
              </a:rPr>
              <a:t> (</a:t>
            </a:r>
            <a:r>
              <a:rPr lang="en-US" sz="1600" b="1" i="0" dirty="0">
                <a:effectLst/>
                <a:latin typeface="Arial Nova" panose="020B0504020202020204" pitchFamily="34" charset="0"/>
              </a:rPr>
              <a:t>85-87%</a:t>
            </a:r>
            <a:r>
              <a:rPr lang="en-US" sz="1600" b="0" i="0" dirty="0">
                <a:effectLst/>
                <a:latin typeface="Arial Nova" panose="020B0504020202020204" pitchFamily="34" charset="0"/>
              </a:rPr>
              <a:t>) than in </a:t>
            </a:r>
            <a:r>
              <a:rPr lang="en-US" sz="1600" b="1" i="0" dirty="0">
                <a:effectLst/>
                <a:latin typeface="Arial Nova" panose="020B0504020202020204" pitchFamily="34" charset="0"/>
              </a:rPr>
              <a:t>mothers</a:t>
            </a:r>
            <a:r>
              <a:rPr lang="en-US" sz="1600" b="0" i="0" dirty="0">
                <a:effectLst/>
                <a:latin typeface="Arial Nova" panose="020B0504020202020204" pitchFamily="34" charset="0"/>
              </a:rPr>
              <a:t> (</a:t>
            </a:r>
            <a:r>
              <a:rPr lang="en-US" sz="1600" b="1" i="0" dirty="0">
                <a:effectLst/>
                <a:latin typeface="Arial Nova" panose="020B0504020202020204" pitchFamily="34" charset="0"/>
              </a:rPr>
              <a:t>74-78%</a:t>
            </a:r>
            <a:r>
              <a:rPr lang="en-US" sz="1600" b="0" i="0" dirty="0">
                <a:effectLst/>
                <a:latin typeface="Arial Nova" panose="020B0504020202020204" pitchFamily="34" charset="0"/>
              </a:rPr>
              <a:t>).</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0" i="0" dirty="0">
                <a:effectLst/>
                <a:latin typeface="Arial Nova" panose="020B0504020202020204" pitchFamily="34" charset="0"/>
              </a:rPr>
              <a:t>The most </a:t>
            </a:r>
            <a:r>
              <a:rPr lang="en-US" sz="1600" b="1" i="1" dirty="0">
                <a:effectLst/>
                <a:latin typeface="Arial Nova" panose="020B0504020202020204" pitchFamily="34" charset="0"/>
              </a:rPr>
              <a:t>challenging</a:t>
            </a:r>
            <a:r>
              <a:rPr lang="en-US" sz="1600" b="0" i="0" dirty="0">
                <a:effectLst/>
                <a:latin typeface="Arial Nova" panose="020B0504020202020204" pitchFamily="34" charset="0"/>
              </a:rPr>
              <a:t> aspect of the project was balancing the need to </a:t>
            </a:r>
            <a:r>
              <a:rPr lang="en-US" sz="1600" b="1" i="0" dirty="0">
                <a:effectLst/>
                <a:latin typeface="Arial Nova" panose="020B0504020202020204" pitchFamily="34" charset="0"/>
              </a:rPr>
              <a:t>subset</a:t>
            </a:r>
            <a:r>
              <a:rPr lang="en-US" sz="1600" b="0" i="0" dirty="0">
                <a:effectLst/>
                <a:latin typeface="Arial Nova" panose="020B0504020202020204" pitchFamily="34" charset="0"/>
              </a:rPr>
              <a:t> the </a:t>
            </a:r>
            <a:r>
              <a:rPr lang="en-US" sz="1600" b="1" i="0" dirty="0">
                <a:effectLst/>
                <a:latin typeface="Arial Nova" panose="020B0504020202020204" pitchFamily="34" charset="0"/>
              </a:rPr>
              <a:t>data</a:t>
            </a:r>
            <a:r>
              <a:rPr lang="en-US" sz="1600" b="0" i="0" dirty="0">
                <a:effectLst/>
                <a:latin typeface="Arial Nova" panose="020B0504020202020204" pitchFamily="34" charset="0"/>
              </a:rPr>
              <a:t> by dependent and independent variables </a:t>
            </a:r>
            <a:r>
              <a:rPr lang="en-US" sz="1600" b="1" i="1" dirty="0">
                <a:effectLst/>
                <a:latin typeface="Arial Nova" panose="020B0504020202020204" pitchFamily="34" charset="0"/>
              </a:rPr>
              <a:t>without compromising</a:t>
            </a:r>
            <a:r>
              <a:rPr lang="en-US" sz="1600" b="0" i="0" dirty="0">
                <a:effectLst/>
                <a:latin typeface="Arial Nova" panose="020B0504020202020204" pitchFamily="34" charset="0"/>
              </a:rPr>
              <a:t> the sample size required for predictive and stepwise regression analysis.</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lgn="l">
              <a:buFont typeface="Wingdings" pitchFamily="2" charset="2"/>
              <a:buChar char="§"/>
            </a:pPr>
            <a:r>
              <a:rPr lang="en-US" sz="1600" dirty="0">
                <a:latin typeface="Arial Nova" panose="020B0504020202020204" pitchFamily="34" charset="0"/>
              </a:rPr>
              <a:t>With more time we would c</a:t>
            </a:r>
            <a:r>
              <a:rPr lang="en-US" sz="1600" b="0" i="0" dirty="0">
                <a:effectLst/>
                <a:latin typeface="Arial Nova" panose="020B0504020202020204" pitchFamily="34" charset="0"/>
              </a:rPr>
              <a:t>ompare urinalysis results to recommended levels of toxic and essential elements for </a:t>
            </a:r>
          </a:p>
          <a:p>
            <a:pPr algn="l"/>
            <a:r>
              <a:rPr lang="en-US" sz="1600" b="0" i="0" dirty="0">
                <a:effectLst/>
                <a:latin typeface="Arial Nova" panose="020B0504020202020204" pitchFamily="34" charset="0"/>
              </a:rPr>
              <a:t>     children and mothers to identify patterns of nutrient deficiency/sufficiency, as well as investigate the role of </a:t>
            </a:r>
          </a:p>
          <a:p>
            <a:pPr algn="l"/>
            <a:r>
              <a:rPr lang="en-US" sz="1600" dirty="0">
                <a:latin typeface="Arial Nova" panose="020B0504020202020204" pitchFamily="34" charset="0"/>
              </a:rPr>
              <a:t>     </a:t>
            </a:r>
            <a:r>
              <a:rPr lang="en-US" sz="1600" b="0" i="0" dirty="0">
                <a:effectLst/>
                <a:latin typeface="Arial Nova" panose="020B0504020202020204" pitchFamily="34" charset="0"/>
              </a:rPr>
              <a:t>individual toxic/essential elements in childhood development to provide actionable feedback for mothers of </a:t>
            </a:r>
          </a:p>
          <a:p>
            <a:pPr algn="l"/>
            <a:r>
              <a:rPr lang="en-US" sz="1600" dirty="0">
                <a:latin typeface="Arial Nova" panose="020B0504020202020204" pitchFamily="34" charset="0"/>
              </a:rPr>
              <a:t>     </a:t>
            </a:r>
            <a:r>
              <a:rPr lang="en-US" sz="1600" b="0" i="0" dirty="0">
                <a:effectLst/>
                <a:latin typeface="Arial Nova" panose="020B0504020202020204" pitchFamily="34" charset="0"/>
              </a:rPr>
              <a:t>children with ASD.</a:t>
            </a:r>
            <a:endParaRPr lang="en-US" sz="1600" dirty="0">
              <a:latin typeface="Arial Nova" panose="020B0504020202020204" pitchFamily="34" charset="0"/>
            </a:endParaRPr>
          </a:p>
        </p:txBody>
      </p:sp>
    </p:spTree>
    <p:extLst>
      <p:ext uri="{BB962C8B-B14F-4D97-AF65-F5344CB8AC3E}">
        <p14:creationId xmlns:p14="http://schemas.microsoft.com/office/powerpoint/2010/main" val="113752410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3ED40DD-68D4-E6C6-3265-3CE7FF0EE94C}"/>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153F92-AFAA-E7AD-1E49-D6512CC90244}"/>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A5D6E0-D4FF-FAE5-A379-C630DBB158D7}"/>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72A6A2-7977-1924-D6F5-F99415678BF0}"/>
              </a:ext>
            </a:extLst>
          </p:cNvPr>
          <p:cNvSpPr txBox="1"/>
          <p:nvPr/>
        </p:nvSpPr>
        <p:spPr>
          <a:xfrm>
            <a:off x="651630" y="245340"/>
            <a:ext cx="4225168" cy="830997"/>
          </a:xfrm>
          <a:prstGeom prst="rect">
            <a:avLst/>
          </a:prstGeom>
          <a:noFill/>
        </p:spPr>
        <p:txBody>
          <a:bodyPr wrap="square">
            <a:spAutoFit/>
          </a:bodyPr>
          <a:lstStyle/>
          <a:p>
            <a:pPr>
              <a:spcBef>
                <a:spcPct val="0"/>
              </a:spcBef>
            </a:pPr>
            <a:r>
              <a:rPr lang="en-US" sz="4800" b="1" kern="2000" spc="300" dirty="0">
                <a:solidFill>
                  <a:srgbClr val="F29948">
                    <a:alpha val="80000"/>
                  </a:srgbClr>
                </a:solidFill>
                <a:latin typeface="+mj-lt"/>
                <a:ea typeface="+mj-ea"/>
                <a:cs typeface="+mj-cs"/>
              </a:rPr>
              <a:t>CREDITS</a:t>
            </a:r>
          </a:p>
        </p:txBody>
      </p:sp>
      <p:sp>
        <p:nvSpPr>
          <p:cNvPr id="10" name="TextBox 9">
            <a:extLst>
              <a:ext uri="{FF2B5EF4-FFF2-40B4-BE49-F238E27FC236}">
                <a16:creationId xmlns:a16="http://schemas.microsoft.com/office/drawing/2014/main" id="{8D8B28CA-F7F1-DF9B-CBA0-846235FD57AA}"/>
              </a:ext>
            </a:extLst>
          </p:cNvPr>
          <p:cNvSpPr txBox="1"/>
          <p:nvPr/>
        </p:nvSpPr>
        <p:spPr>
          <a:xfrm>
            <a:off x="651630" y="1238016"/>
            <a:ext cx="8209280" cy="2308324"/>
          </a:xfrm>
          <a:prstGeom prst="rect">
            <a:avLst/>
          </a:prstGeom>
          <a:noFill/>
        </p:spPr>
        <p:txBody>
          <a:bodyPr wrap="square" rtlCol="0">
            <a:spAutoFit/>
          </a:bodyPr>
          <a:lstStyle/>
          <a:p>
            <a:r>
              <a:rPr lang="en-US" sz="1600" dirty="0">
                <a:latin typeface="Arial Nova" panose="020B0504020202020204" pitchFamily="34" charset="0"/>
              </a:rPr>
              <a:t>We would like to use this space to provide a </a:t>
            </a:r>
            <a:r>
              <a:rPr lang="en-US" sz="1600" i="1" dirty="0">
                <a:latin typeface="Arial Nova" panose="020B0504020202020204" pitchFamily="34" charset="0"/>
              </a:rPr>
              <a:t>special thanks </a:t>
            </a:r>
            <a:r>
              <a:rPr lang="en-US" sz="1600" dirty="0">
                <a:latin typeface="Arial Nova" panose="020B0504020202020204" pitchFamily="34" charset="0"/>
              </a:rPr>
              <a:t>to the following people who helped us along the way in completing this project:</a:t>
            </a:r>
          </a:p>
          <a:p>
            <a:endParaRPr lang="en-US" sz="1600" dirty="0">
              <a:latin typeface="Arial Nova" panose="020B0504020202020204" pitchFamily="34" charset="0"/>
            </a:endParaRPr>
          </a:p>
          <a:p>
            <a:endParaRPr lang="en-US" sz="1600" dirty="0">
              <a:latin typeface="Arial Nova" panose="020B0504020202020204" pitchFamily="34" charset="0"/>
            </a:endParaRPr>
          </a:p>
          <a:p>
            <a:pPr marL="742950" lvl="1" indent="-285750">
              <a:buFont typeface="Wingdings" pitchFamily="2" charset="2"/>
              <a:buChar char="§"/>
            </a:pPr>
            <a:r>
              <a:rPr lang="en-US" sz="1600" dirty="0">
                <a:latin typeface="Arial Nova" panose="020B0504020202020204" pitchFamily="34" charset="0"/>
              </a:rPr>
              <a:t>Instructor, </a:t>
            </a:r>
            <a:r>
              <a:rPr lang="en-US" sz="1600" b="1" i="1" dirty="0">
                <a:latin typeface="Arial Nova" panose="020B0504020202020204" pitchFamily="34" charset="0"/>
              </a:rPr>
              <a:t>Joseph Raetano</a:t>
            </a:r>
            <a:r>
              <a:rPr lang="en-US" sz="1600" dirty="0">
                <a:latin typeface="Arial Nova" panose="020B0504020202020204" pitchFamily="34" charset="0"/>
              </a:rPr>
              <a:t> - </a:t>
            </a:r>
          </a:p>
          <a:p>
            <a:pPr marL="742950" lvl="1" indent="-285750">
              <a:buFont typeface="Wingdings" pitchFamily="2" charset="2"/>
              <a:buChar char="§"/>
            </a:pPr>
            <a:r>
              <a:rPr lang="en-US" sz="1600" dirty="0">
                <a:latin typeface="Arial Nova" panose="020B0504020202020204" pitchFamily="34" charset="0"/>
              </a:rPr>
              <a:t>Data Science Instructor, </a:t>
            </a:r>
            <a:r>
              <a:rPr lang="en-US" sz="1600" b="1" i="1" dirty="0">
                <a:latin typeface="Arial Nova" panose="020B0504020202020204" pitchFamily="34" charset="0"/>
              </a:rPr>
              <a:t>Margaret Martinez </a:t>
            </a:r>
            <a:r>
              <a:rPr lang="en-US" sz="1600" dirty="0">
                <a:latin typeface="Arial Nova" panose="020B0504020202020204" pitchFamily="34" charset="0"/>
              </a:rPr>
              <a:t>-</a:t>
            </a:r>
          </a:p>
          <a:p>
            <a:pPr marL="742950" lvl="1" indent="-285750">
              <a:buFont typeface="Wingdings" pitchFamily="2" charset="2"/>
              <a:buChar char="§"/>
            </a:pPr>
            <a:r>
              <a:rPr lang="en-US" sz="1600" dirty="0">
                <a:latin typeface="Arial Nova" panose="020B0504020202020204" pitchFamily="34" charset="0"/>
              </a:rPr>
              <a:t>Data Science Mentors, </a:t>
            </a:r>
            <a:r>
              <a:rPr lang="en-US" sz="1600" b="1" i="1" dirty="0">
                <a:latin typeface="Arial Nova" panose="020B0504020202020204" pitchFamily="34" charset="0"/>
              </a:rPr>
              <a:t>Kendra</a:t>
            </a:r>
            <a:r>
              <a:rPr lang="en-US" sz="1600" dirty="0">
                <a:latin typeface="Arial Nova" panose="020B0504020202020204" pitchFamily="34" charset="0"/>
              </a:rPr>
              <a:t> </a:t>
            </a:r>
            <a:r>
              <a:rPr lang="en-US" sz="1600" b="1" i="1" dirty="0">
                <a:latin typeface="Arial Nova" panose="020B0504020202020204" pitchFamily="34" charset="0"/>
              </a:rPr>
              <a:t>Rhoades</a:t>
            </a:r>
            <a:r>
              <a:rPr lang="en-US" sz="1600" dirty="0">
                <a:latin typeface="Arial Nova" panose="020B0504020202020204" pitchFamily="34" charset="0"/>
              </a:rPr>
              <a:t> &amp; </a:t>
            </a:r>
            <a:r>
              <a:rPr lang="en-US" sz="1600" b="1" i="1" dirty="0">
                <a:latin typeface="Arial Nova" panose="020B0504020202020204" pitchFamily="34" charset="0"/>
              </a:rPr>
              <a:t>Julie Boucher</a:t>
            </a:r>
            <a:br>
              <a:rPr lang="en-US" sz="1600" dirty="0">
                <a:latin typeface="Arial Nova" panose="020B0504020202020204" pitchFamily="34" charset="0"/>
              </a:rPr>
            </a:br>
            <a:br>
              <a:rPr lang="en-US" sz="1600" dirty="0">
                <a:latin typeface="Arial Nova" panose="020B0504020202020204" pitchFamily="34" charset="0"/>
              </a:rPr>
            </a:br>
            <a:endParaRPr lang="en-US" sz="1600" dirty="0">
              <a:latin typeface="Arial Nova" panose="020B0504020202020204" pitchFamily="34" charset="0"/>
            </a:endParaRPr>
          </a:p>
        </p:txBody>
      </p:sp>
      <p:sp>
        <p:nvSpPr>
          <p:cNvPr id="11" name="TextBox 10">
            <a:extLst>
              <a:ext uri="{FF2B5EF4-FFF2-40B4-BE49-F238E27FC236}">
                <a16:creationId xmlns:a16="http://schemas.microsoft.com/office/drawing/2014/main" id="{E027E66E-6150-DF0D-B831-E94D145F4D8D}"/>
              </a:ext>
            </a:extLst>
          </p:cNvPr>
          <p:cNvSpPr txBox="1"/>
          <p:nvPr/>
        </p:nvSpPr>
        <p:spPr>
          <a:xfrm>
            <a:off x="651630" y="3429000"/>
            <a:ext cx="11187997" cy="2800767"/>
          </a:xfrm>
          <a:prstGeom prst="rect">
            <a:avLst/>
          </a:prstGeom>
          <a:noFill/>
        </p:spPr>
        <p:txBody>
          <a:bodyPr wrap="square" rtlCol="0">
            <a:spAutoFit/>
          </a:bodyPr>
          <a:lstStyle/>
          <a:p>
            <a:pPr algn="l"/>
            <a:r>
              <a:rPr lang="en-US" sz="1600" b="1" dirty="0">
                <a:latin typeface="Arial Nova" panose="020B0504020202020204" pitchFamily="34" charset="0"/>
              </a:rPr>
              <a:t>The source of the brain image is:</a:t>
            </a:r>
          </a:p>
          <a:p>
            <a:pPr marL="285750" indent="-285750" algn="l">
              <a:buFont typeface="Wingdings" pitchFamily="2" charset="2"/>
              <a:buChar char="§"/>
            </a:pPr>
            <a:r>
              <a:rPr lang="en-US" sz="1600" dirty="0">
                <a:latin typeface="Arial Nova" panose="020B0504020202020204" pitchFamily="34" charset="0"/>
              </a:rPr>
              <a:t>Elisa Riva</a:t>
            </a:r>
            <a:r>
              <a:rPr lang="en-US" sz="1600" b="0" i="0" dirty="0">
                <a:effectLst/>
                <a:latin typeface="Arial Nova" panose="020B0504020202020204" pitchFamily="34" charset="0"/>
              </a:rPr>
              <a:t>, Brain Mind, </a:t>
            </a:r>
            <a:r>
              <a:rPr lang="en-US" sz="1600" b="0" i="0" dirty="0" err="1">
                <a:effectLst/>
                <a:latin typeface="Arial Nova" panose="020B0504020202020204" pitchFamily="34" charset="0"/>
              </a:rPr>
              <a:t>Pixaby</a:t>
            </a:r>
            <a:r>
              <a:rPr lang="en-US" sz="1600" b="0" i="0" dirty="0">
                <a:effectLst/>
                <a:latin typeface="Arial Nova" panose="020B0504020202020204" pitchFamily="34" charset="0"/>
              </a:rPr>
              <a:t>, Feb. 13, 2017</a:t>
            </a:r>
            <a:r>
              <a:rPr lang="en-US" sz="1600" b="0" i="0" dirty="0">
                <a:solidFill>
                  <a:srgbClr val="374151"/>
                </a:solidFill>
                <a:effectLst/>
                <a:latin typeface="Söhne"/>
              </a:rPr>
              <a:t>.</a:t>
            </a:r>
          </a:p>
          <a:p>
            <a:pPr marL="285750" indent="-285750" algn="l">
              <a:buFont typeface="Wingdings" pitchFamily="2" charset="2"/>
              <a:buChar char="§"/>
            </a:pPr>
            <a:endParaRPr lang="en-US" sz="1600" b="1" dirty="0">
              <a:latin typeface="Arial Nova" panose="020B0504020202020204" pitchFamily="34" charset="0"/>
            </a:endParaRPr>
          </a:p>
          <a:p>
            <a:r>
              <a:rPr lang="en-US" sz="1600" b="1" dirty="0">
                <a:latin typeface="Arial Nova" panose="020B0504020202020204" pitchFamily="34" charset="0"/>
              </a:rPr>
              <a:t>The source </a:t>
            </a:r>
            <a:r>
              <a:rPr lang="en-US" sz="1600" b="1">
                <a:latin typeface="Arial Nova" panose="020B0504020202020204" pitchFamily="34" charset="0"/>
              </a:rPr>
              <a:t>of the </a:t>
            </a:r>
            <a:r>
              <a:rPr lang="en-US" sz="1600" b="1" dirty="0">
                <a:latin typeface="Arial Nova" panose="020B0504020202020204" pitchFamily="34" charset="0"/>
              </a:rPr>
              <a:t>downloadable dataset is: </a:t>
            </a:r>
          </a:p>
          <a:p>
            <a:pPr marL="285750" indent="-285750">
              <a:buFont typeface="Wingdings" pitchFamily="2" charset="2"/>
              <a:buChar char="§"/>
            </a:pPr>
            <a:r>
              <a:rPr lang="en-US" sz="1600" b="0" i="0" dirty="0">
                <a:effectLst/>
                <a:latin typeface="Arial Nova" panose="020B0504020202020204" pitchFamily="34" charset="0"/>
              </a:rPr>
              <a:t>Qureshi, Fatir (2020), “Data for: Urinary Essential Elements of Young Children with Autism Spectrum Disorder and their Mothers”, Mendeley Data, V1, doi: 10.17632/79fk29dvk6.1</a:t>
            </a:r>
          </a:p>
          <a:p>
            <a:pPr marL="285750" indent="-285750">
              <a:buFont typeface="Wingdings" pitchFamily="2" charset="2"/>
              <a:buChar char="§"/>
            </a:pPr>
            <a:endParaRPr lang="en-US" sz="1600" dirty="0">
              <a:latin typeface="Arial Nova" panose="020B0504020202020204" pitchFamily="34" charset="0"/>
            </a:endParaRPr>
          </a:p>
          <a:p>
            <a:pPr algn="l"/>
            <a:r>
              <a:rPr lang="en-US" sz="1600" b="1" dirty="0">
                <a:latin typeface="Arial Nova" panose="020B0504020202020204" pitchFamily="34" charset="0"/>
              </a:rPr>
              <a:t>The source of </a:t>
            </a:r>
            <a:r>
              <a:rPr lang="en-US" sz="1600" b="1" i="0" dirty="0">
                <a:effectLst/>
                <a:latin typeface="Arial Nova" panose="020B0504020202020204" pitchFamily="34" charset="0"/>
              </a:rPr>
              <a:t>the article containing the data is :</a:t>
            </a:r>
          </a:p>
          <a:p>
            <a:pPr marL="285750" indent="-285750">
              <a:buFont typeface="Wingdings" pitchFamily="2" charset="2"/>
              <a:buChar char="§"/>
            </a:pPr>
            <a:r>
              <a:rPr lang="en-US" sz="1600" dirty="0">
                <a:latin typeface="Arial Nova" panose="020B0504020202020204" pitchFamily="34" charset="0"/>
              </a:rPr>
              <a:t>Fatir Qureshi, James Adams, Devon Coleman, David Quig, Juergen Hahn, Urinary essential elements of young children with autism spectrum disorder and their mothers, Research in Autism Spectrum Disorders, Volume 72, 2020, 101518, ISSN 1750-9467, https://doi.org/10.1016/j.rasd.2020.101518.</a:t>
            </a:r>
          </a:p>
        </p:txBody>
      </p:sp>
    </p:spTree>
    <p:extLst>
      <p:ext uri="{BB962C8B-B14F-4D97-AF65-F5344CB8AC3E}">
        <p14:creationId xmlns:p14="http://schemas.microsoft.com/office/powerpoint/2010/main" val="405676567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C5518BE-9D20-1F24-4A95-B367E6B996BC}"/>
              </a:ext>
            </a:extLst>
          </p:cNvPr>
          <p:cNvSpPr txBox="1"/>
          <p:nvPr/>
        </p:nvSpPr>
        <p:spPr>
          <a:xfrm>
            <a:off x="1024410" y="2693258"/>
            <a:ext cx="10143178" cy="707886"/>
          </a:xfrm>
          <a:prstGeom prst="rect">
            <a:avLst/>
          </a:prstGeom>
          <a:noFill/>
        </p:spPr>
        <p:txBody>
          <a:bodyPr wrap="square" rtlCol="0">
            <a:spAutoFit/>
          </a:bodyPr>
          <a:lstStyle/>
          <a:p>
            <a:r>
              <a:rPr lang="en-US" sz="4000" dirty="0">
                <a:latin typeface="Montserrat ExtraBold" panose="00000900000000000000" pitchFamily="2" charset="0"/>
              </a:rPr>
              <a:t>THANK YOU FOR JOINING US TODAY</a:t>
            </a:r>
          </a:p>
        </p:txBody>
      </p:sp>
      <p:sp>
        <p:nvSpPr>
          <p:cNvPr id="3" name="TextBox 2">
            <a:extLst>
              <a:ext uri="{FF2B5EF4-FFF2-40B4-BE49-F238E27FC236}">
                <a16:creationId xmlns:a16="http://schemas.microsoft.com/office/drawing/2014/main" id="{40CE5457-E4C5-9847-180B-747AD1087C99}"/>
              </a:ext>
            </a:extLst>
          </p:cNvPr>
          <p:cNvSpPr txBox="1"/>
          <p:nvPr/>
        </p:nvSpPr>
        <p:spPr>
          <a:xfrm>
            <a:off x="9332937" y="6379249"/>
            <a:ext cx="2859063" cy="400110"/>
          </a:xfrm>
          <a:prstGeom prst="rect">
            <a:avLst/>
          </a:prstGeom>
          <a:noFill/>
        </p:spPr>
        <p:txBody>
          <a:bodyPr wrap="square" rtlCol="0">
            <a:spAutoFit/>
          </a:bodyPr>
          <a:lstStyle/>
          <a:p>
            <a:r>
              <a:rPr lang="en-US" sz="1500" b="1" spc="150" dirty="0">
                <a:solidFill>
                  <a:srgbClr val="F29948"/>
                </a:solidFill>
                <a:latin typeface="Montserrat ExtraLight" panose="00000300000000000000" pitchFamily="2" charset="0"/>
              </a:rPr>
              <a:t>DISCUSSION </a:t>
            </a:r>
            <a:r>
              <a:rPr lang="en-US" sz="2000" b="1" spc="150" dirty="0">
                <a:solidFill>
                  <a:srgbClr val="F29948"/>
                </a:solidFill>
                <a:latin typeface="Arial Nova Cond Light" panose="020B0306020202020204" pitchFamily="34" charset="0"/>
              </a:rPr>
              <a:t>REVIEW</a:t>
            </a:r>
          </a:p>
        </p:txBody>
      </p:sp>
      <p:sp>
        <p:nvSpPr>
          <p:cNvPr id="17" name="TextBox 16">
            <a:extLst>
              <a:ext uri="{FF2B5EF4-FFF2-40B4-BE49-F238E27FC236}">
                <a16:creationId xmlns:a16="http://schemas.microsoft.com/office/drawing/2014/main" id="{662A221E-39DD-C68E-189A-4A0A805B8210}"/>
              </a:ext>
            </a:extLst>
          </p:cNvPr>
          <p:cNvSpPr txBox="1"/>
          <p:nvPr/>
        </p:nvSpPr>
        <p:spPr>
          <a:xfrm>
            <a:off x="4422917" y="3402373"/>
            <a:ext cx="3346165" cy="496483"/>
          </a:xfrm>
          <a:prstGeom prst="rect">
            <a:avLst/>
          </a:prstGeom>
          <a:noFill/>
        </p:spPr>
        <p:txBody>
          <a:bodyPr wrap="square">
            <a:spAutoFit/>
          </a:bodyPr>
          <a:lstStyle/>
          <a:p>
            <a:pPr algn="l">
              <a:lnSpc>
                <a:spcPct val="150000"/>
              </a:lnSpc>
            </a:pPr>
            <a:r>
              <a:rPr lang="en-US" sz="2000" b="1" spc="150" dirty="0">
                <a:solidFill>
                  <a:srgbClr val="5A9577"/>
                </a:solidFill>
                <a:latin typeface="Arial Nova Cond Light" panose="020B0306020202020204" pitchFamily="34" charset="0"/>
              </a:rPr>
              <a:t>FLOOR OPEN TO QUESTIONS</a:t>
            </a:r>
          </a:p>
        </p:txBody>
      </p:sp>
      <p:cxnSp>
        <p:nvCxnSpPr>
          <p:cNvPr id="2" name="Straight Connector 1">
            <a:extLst>
              <a:ext uri="{FF2B5EF4-FFF2-40B4-BE49-F238E27FC236}">
                <a16:creationId xmlns:a16="http://schemas.microsoft.com/office/drawing/2014/main" id="{5244DF02-1CF2-7144-52AD-5227703EEB27}"/>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2D65344-E399-35ED-F330-E2C7990E0360}"/>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4910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6D6DCAC-86A2-F73F-E5EA-50DA96C5C41E}"/>
              </a:ext>
            </a:extLst>
          </p:cNvPr>
          <p:cNvGrpSpPr/>
          <p:nvPr/>
        </p:nvGrpSpPr>
        <p:grpSpPr>
          <a:xfrm>
            <a:off x="5398635" y="61555"/>
            <a:ext cx="1595015" cy="6700718"/>
            <a:chOff x="15036" y="78641"/>
            <a:chExt cx="1595015" cy="6700718"/>
          </a:xfrm>
        </p:grpSpPr>
        <p:pic>
          <p:nvPicPr>
            <p:cNvPr id="11" name="Picture 10" descr="Diagram&#10;&#10;Description automatically generated">
              <a:extLst>
                <a:ext uri="{FF2B5EF4-FFF2-40B4-BE49-F238E27FC236}">
                  <a16:creationId xmlns:a16="http://schemas.microsoft.com/office/drawing/2014/main" id="{B986984F-DF34-CEB8-8041-F73C0013B08C}"/>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a:stretch/>
          </p:blipFill>
          <p:spPr>
            <a:xfrm>
              <a:off x="15036" y="2568261"/>
              <a:ext cx="1595015" cy="1352145"/>
            </a:xfrm>
            <a:prstGeom prst="rect">
              <a:avLst/>
            </a:prstGeom>
          </p:spPr>
        </p:pic>
        <p:grpSp>
          <p:nvGrpSpPr>
            <p:cNvPr id="6" name="Group 5">
              <a:extLst>
                <a:ext uri="{FF2B5EF4-FFF2-40B4-BE49-F238E27FC236}">
                  <a16:creationId xmlns:a16="http://schemas.microsoft.com/office/drawing/2014/main" id="{A0E00B5F-0C94-1D7F-8DCE-D1707DB96213}"/>
                </a:ext>
              </a:extLst>
            </p:cNvPr>
            <p:cNvGrpSpPr/>
            <p:nvPr/>
          </p:nvGrpSpPr>
          <p:grpSpPr>
            <a:xfrm>
              <a:off x="686613" y="78641"/>
              <a:ext cx="44819" cy="6700718"/>
              <a:chOff x="1883116" y="157282"/>
              <a:chExt cx="44819" cy="6700718"/>
            </a:xfrm>
          </p:grpSpPr>
          <p:cxnSp>
            <p:nvCxnSpPr>
              <p:cNvPr id="8" name="Straight Connector 7">
                <a:extLst>
                  <a:ext uri="{FF2B5EF4-FFF2-40B4-BE49-F238E27FC236}">
                    <a16:creationId xmlns:a16="http://schemas.microsoft.com/office/drawing/2014/main" id="{55EC9ECF-4E89-38E3-3D0A-B90B211BA5B8}"/>
                  </a:ext>
                </a:extLst>
              </p:cNvPr>
              <p:cNvCxnSpPr>
                <a:cxnSpLocks/>
              </p:cNvCxnSpPr>
              <p:nvPr/>
            </p:nvCxnSpPr>
            <p:spPr>
              <a:xfrm>
                <a:off x="1927935" y="1254277"/>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470D0A-DBD5-9C3B-2458-9993168BBDA9}"/>
                  </a:ext>
                </a:extLst>
              </p:cNvPr>
              <p:cNvCxnSpPr>
                <a:cxnSpLocks/>
              </p:cNvCxnSpPr>
              <p:nvPr/>
            </p:nvCxnSpPr>
            <p:spPr>
              <a:xfrm>
                <a:off x="1883116" y="157282"/>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827EA3BE-E610-6FBE-CCA8-D968289F65EE}"/>
              </a:ext>
            </a:extLst>
          </p:cNvPr>
          <p:cNvSpPr txBox="1"/>
          <p:nvPr/>
        </p:nvSpPr>
        <p:spPr>
          <a:xfrm>
            <a:off x="1028221" y="738117"/>
            <a:ext cx="3884117" cy="461024"/>
          </a:xfrm>
          <a:prstGeom prst="rect">
            <a:avLst/>
          </a:prstGeom>
          <a:noFill/>
        </p:spPr>
        <p:txBody>
          <a:bodyPr wrap="square">
            <a:spAutoFit/>
          </a:bodyPr>
          <a:lstStyle/>
          <a:p>
            <a:pPr algn="l">
              <a:lnSpc>
                <a:spcPct val="150000"/>
              </a:lnSpc>
            </a:pPr>
            <a:r>
              <a:rPr lang="en-US" b="1" spc="150" dirty="0">
                <a:latin typeface="Montserrat ExtraBold" panose="00000900000000000000" pitchFamily="2" charset="0"/>
              </a:rPr>
              <a:t>Rachelle Chandler Fertig</a:t>
            </a:r>
            <a:endParaRPr lang="en-US" b="1" i="0" spc="150" dirty="0">
              <a:effectLst/>
              <a:latin typeface="Montserrat ExtraBold" panose="00000900000000000000" pitchFamily="2" charset="0"/>
            </a:endParaRPr>
          </a:p>
        </p:txBody>
      </p:sp>
      <p:sp>
        <p:nvSpPr>
          <p:cNvPr id="7" name="TextBox 6">
            <a:extLst>
              <a:ext uri="{FF2B5EF4-FFF2-40B4-BE49-F238E27FC236}">
                <a16:creationId xmlns:a16="http://schemas.microsoft.com/office/drawing/2014/main" id="{7C30F6A1-3708-993B-C2AE-C9A0E9234567}"/>
              </a:ext>
            </a:extLst>
          </p:cNvPr>
          <p:cNvSpPr txBox="1"/>
          <p:nvPr/>
        </p:nvSpPr>
        <p:spPr>
          <a:xfrm>
            <a:off x="6196143" y="6150114"/>
            <a:ext cx="5915025" cy="646331"/>
          </a:xfrm>
          <a:prstGeom prst="rect">
            <a:avLst/>
          </a:prstGeom>
          <a:solidFill>
            <a:schemeClr val="bg1"/>
          </a:solidFill>
        </p:spPr>
        <p:txBody>
          <a:bodyPr wrap="square" rtlCol="0">
            <a:spAutoFit/>
            <a:scene3d>
              <a:camera prst="obliqueTopLeft">
                <a:rot lat="0" lon="0" rev="0"/>
              </a:camera>
              <a:lightRig rig="sunset" dir="t">
                <a:rot lat="0" lon="0" rev="0"/>
              </a:lightRig>
            </a:scene3d>
            <a:sp3d/>
          </a:bodyPr>
          <a:lstStyle/>
          <a:p>
            <a:pPr algn="ctr"/>
            <a:r>
              <a:rPr lang="en-US" sz="3600" b="1" dirty="0">
                <a:solidFill>
                  <a:srgbClr val="F29948">
                    <a:alpha val="80000"/>
                  </a:srgbClr>
                </a:solidFill>
                <a:effectLst>
                  <a:innerShdw blurRad="63500" dist="50800" dir="13500000">
                    <a:prstClr val="black">
                      <a:alpha val="50000"/>
                    </a:prstClr>
                  </a:innerShdw>
                </a:effectLst>
                <a:latin typeface="Montserrat ExtraBold" panose="00000900000000000000" pitchFamily="2" charset="0"/>
              </a:rPr>
              <a:t>OUR BACKGROUNDS</a:t>
            </a:r>
          </a:p>
        </p:txBody>
      </p:sp>
      <p:sp>
        <p:nvSpPr>
          <p:cNvPr id="2" name="TextBox 1">
            <a:extLst>
              <a:ext uri="{FF2B5EF4-FFF2-40B4-BE49-F238E27FC236}">
                <a16:creationId xmlns:a16="http://schemas.microsoft.com/office/drawing/2014/main" id="{1F14412E-B056-6A20-9265-099F97C3DDE5}"/>
              </a:ext>
            </a:extLst>
          </p:cNvPr>
          <p:cNvSpPr txBox="1"/>
          <p:nvPr/>
        </p:nvSpPr>
        <p:spPr>
          <a:xfrm>
            <a:off x="8115613" y="738117"/>
            <a:ext cx="2818545" cy="461024"/>
          </a:xfrm>
          <a:prstGeom prst="rect">
            <a:avLst/>
          </a:prstGeom>
          <a:noFill/>
        </p:spPr>
        <p:txBody>
          <a:bodyPr wrap="square">
            <a:spAutoFit/>
          </a:bodyPr>
          <a:lstStyle/>
          <a:p>
            <a:pPr algn="l">
              <a:lnSpc>
                <a:spcPct val="150000"/>
              </a:lnSpc>
            </a:pPr>
            <a:r>
              <a:rPr lang="en-US" spc="150" dirty="0">
                <a:latin typeface="Montserrat ExtraBold" panose="00000900000000000000" pitchFamily="2" charset="0"/>
              </a:rPr>
              <a:t>Samantha Wanek</a:t>
            </a:r>
          </a:p>
        </p:txBody>
      </p:sp>
      <p:sp>
        <p:nvSpPr>
          <p:cNvPr id="12" name="TextBox 11">
            <a:extLst>
              <a:ext uri="{FF2B5EF4-FFF2-40B4-BE49-F238E27FC236}">
                <a16:creationId xmlns:a16="http://schemas.microsoft.com/office/drawing/2014/main" id="{97BA6C3E-7EDA-72FE-F15A-1DF31D4619C1}"/>
              </a:ext>
            </a:extLst>
          </p:cNvPr>
          <p:cNvSpPr txBox="1"/>
          <p:nvPr/>
        </p:nvSpPr>
        <p:spPr>
          <a:xfrm>
            <a:off x="470785" y="-17086"/>
            <a:ext cx="4998990" cy="829651"/>
          </a:xfrm>
          <a:prstGeom prst="rect">
            <a:avLst/>
          </a:prstGeom>
          <a:noFill/>
        </p:spPr>
        <p:txBody>
          <a:bodyPr wrap="square">
            <a:spAutoFit/>
          </a:bodyPr>
          <a:lstStyle/>
          <a:p>
            <a:pPr algn="l">
              <a:lnSpc>
                <a:spcPct val="150000"/>
              </a:lnSpc>
            </a:pPr>
            <a:r>
              <a:rPr lang="en-US" sz="3600" b="1" spc="150" dirty="0">
                <a:solidFill>
                  <a:srgbClr val="5A9577">
                    <a:alpha val="80000"/>
                  </a:srgbClr>
                </a:solidFill>
                <a:effectLst>
                  <a:innerShdw blurRad="63500" dist="50800" dir="13500000">
                    <a:prstClr val="black">
                      <a:alpha val="50000"/>
                    </a:prstClr>
                  </a:innerShdw>
                </a:effectLst>
                <a:latin typeface="Montserrat ExtraBold" panose="00000900000000000000" pitchFamily="2" charset="0"/>
              </a:rPr>
              <a:t>A META-ANALYSIS</a:t>
            </a:r>
          </a:p>
        </p:txBody>
      </p:sp>
      <p:sp>
        <p:nvSpPr>
          <p:cNvPr id="4" name="TextBox 3">
            <a:extLst>
              <a:ext uri="{FF2B5EF4-FFF2-40B4-BE49-F238E27FC236}">
                <a16:creationId xmlns:a16="http://schemas.microsoft.com/office/drawing/2014/main" id="{E6D0BDDF-B744-48C0-627E-C51F803346A1}"/>
              </a:ext>
            </a:extLst>
          </p:cNvPr>
          <p:cNvSpPr txBox="1"/>
          <p:nvPr/>
        </p:nvSpPr>
        <p:spPr>
          <a:xfrm>
            <a:off x="6993650" y="1196638"/>
            <a:ext cx="4821628" cy="4524315"/>
          </a:xfrm>
          <a:prstGeom prst="rect">
            <a:avLst/>
          </a:prstGeom>
          <a:noFill/>
        </p:spPr>
        <p:txBody>
          <a:bodyPr wrap="square" rtlCol="0">
            <a:spAutoFit/>
          </a:bodyPr>
          <a:lstStyle/>
          <a:p>
            <a:pPr algn="l">
              <a:buFont typeface="Arial" panose="020B0604020202020204" pitchFamily="34" charset="0"/>
              <a:buChar char="•"/>
            </a:pPr>
            <a:r>
              <a:rPr lang="en-US" sz="1600" dirty="0">
                <a:latin typeface="Arial Nova Cond Light" panose="020B0306020202020204" pitchFamily="34" charset="0"/>
              </a:rPr>
              <a:t>Experience in data analysis, using Python, R, and SQL.</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Skilled in data visualization/presentation with the ability to concisely communicate complex data insights to non-technical parties.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Strong understandings of data ethics and privacy considerations, ensuring ethical use of data.</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Ability to effectively collaborate with team members, including providing and actively seeking feedback from others.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Familiarity with remote collaboration tools, such as Slack, Zoom, and Trello, and the ability to adapt quickly to new tools and technologies.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Strong time management skills to prioritize tasks, manage competing deadlines, and adapt to changing priorities.</a:t>
            </a:r>
          </a:p>
        </p:txBody>
      </p:sp>
      <p:sp>
        <p:nvSpPr>
          <p:cNvPr id="10" name="TextBox 9">
            <a:extLst>
              <a:ext uri="{FF2B5EF4-FFF2-40B4-BE49-F238E27FC236}">
                <a16:creationId xmlns:a16="http://schemas.microsoft.com/office/drawing/2014/main" id="{89F017DD-74B3-3CF9-5F62-CBE8D94C847D}"/>
              </a:ext>
            </a:extLst>
          </p:cNvPr>
          <p:cNvSpPr txBox="1"/>
          <p:nvPr/>
        </p:nvSpPr>
        <p:spPr>
          <a:xfrm>
            <a:off x="648147" y="1175636"/>
            <a:ext cx="4821628" cy="5016758"/>
          </a:xfrm>
          <a:prstGeom prst="rect">
            <a:avLst/>
          </a:prstGeom>
          <a:noFill/>
        </p:spPr>
        <p:txBody>
          <a:bodyPr wrap="square" rtlCol="0">
            <a:spAutoFit/>
          </a:bodyPr>
          <a:lstStyle/>
          <a:p>
            <a:pPr algn="l">
              <a:buFont typeface="Arial" panose="020B0604020202020204" pitchFamily="34" charset="0"/>
              <a:buChar char="•"/>
            </a:pPr>
            <a:r>
              <a:rPr lang="en-US" sz="1600" dirty="0">
                <a:latin typeface="Arial Nova Cond Light" panose="020B0306020202020204" pitchFamily="34" charset="0"/>
              </a:rPr>
              <a:t>Experience in data analysis, using Excel, Python, R, and SQL</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Dual Background: </a:t>
            </a:r>
          </a:p>
          <a:p>
            <a:pPr lvl="1">
              <a:buFont typeface="Arial" panose="020B0604020202020204" pitchFamily="34" charset="0"/>
              <a:buChar char="•"/>
            </a:pPr>
            <a:r>
              <a:rPr lang="en-US" sz="1600" dirty="0">
                <a:latin typeface="Arial Nova Cond Light" panose="020B0306020202020204" pitchFamily="34" charset="0"/>
              </a:rPr>
              <a:t>Project management, operations, logistics, marketing, communication, business metrics, sales and performance analytics for service and retail sales industries.</a:t>
            </a:r>
          </a:p>
          <a:p>
            <a:pPr algn="l">
              <a:buFont typeface="Arial" panose="020B0604020202020204" pitchFamily="34" charset="0"/>
              <a:buChar char="•"/>
            </a:pPr>
            <a:endParaRPr lang="en-US" sz="1600" dirty="0">
              <a:latin typeface="Arial Nova Cond Light" panose="020B0306020202020204" pitchFamily="34" charset="0"/>
            </a:endParaRPr>
          </a:p>
          <a:p>
            <a:pPr lvl="1">
              <a:buFont typeface="Arial" panose="020B0604020202020204" pitchFamily="34" charset="0"/>
              <a:buChar char="•"/>
            </a:pPr>
            <a:r>
              <a:rPr lang="en-US" sz="1600" dirty="0">
                <a:latin typeface="Arial Nova Cond Light" panose="020B0306020202020204" pitchFamily="34" charset="0"/>
              </a:rPr>
              <a:t>Craniosacral Therapist specializing in the brain, central nervous system, immune, and endocrine systems with a focus on nutritionally balanced brain/body relationships.</a:t>
            </a:r>
          </a:p>
          <a:p>
            <a:pPr lvl="1"/>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Proficient with in-office and remote collaboration tools such as Slack, Teams, Microsoft 365, VPN, Trello, Zoom as well as industry-specific proprietary software systems.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Skilled in data and conceptual visualizations/presentations with the ability to translate intricate details into actionable takeaways. </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Detailed, thorough and methodical work style while working either independently or in team collaboration settings.  </a:t>
            </a:r>
          </a:p>
        </p:txBody>
      </p:sp>
    </p:spTree>
    <p:extLst>
      <p:ext uri="{BB962C8B-B14F-4D97-AF65-F5344CB8AC3E}">
        <p14:creationId xmlns:p14="http://schemas.microsoft.com/office/powerpoint/2010/main" val="16093341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E9ABE4B-C4E9-93F0-D305-BCD9FA724BAD}"/>
              </a:ext>
            </a:extLst>
          </p:cNvPr>
          <p:cNvSpPr txBox="1"/>
          <p:nvPr/>
        </p:nvSpPr>
        <p:spPr>
          <a:xfrm>
            <a:off x="651629" y="1236514"/>
            <a:ext cx="7964327" cy="646331"/>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DATA SUMMARY: </a:t>
            </a:r>
            <a:r>
              <a:rPr lang="en-US" dirty="0">
                <a:latin typeface="Arial Nova Cond Light" panose="020B0306020202020204" pitchFamily="34" charset="0"/>
              </a:rPr>
              <a:t>105 study participants (47 pairs) were tested across 39 essential elements.</a:t>
            </a:r>
          </a:p>
          <a:p>
            <a:endParaRPr lang="en-US" dirty="0">
              <a:solidFill>
                <a:schemeClr val="tx2"/>
              </a:solidFill>
              <a:latin typeface="Arial Nova Cond Light" panose="020B0306020202020204" pitchFamily="34" charset="0"/>
            </a:endParaRPr>
          </a:p>
        </p:txBody>
      </p:sp>
      <p:sp>
        <p:nvSpPr>
          <p:cNvPr id="3" name="TextBox 2">
            <a:extLst>
              <a:ext uri="{FF2B5EF4-FFF2-40B4-BE49-F238E27FC236}">
                <a16:creationId xmlns:a16="http://schemas.microsoft.com/office/drawing/2014/main" id="{454BD55B-B216-CDD1-119E-CDD2ED2FB1C4}"/>
              </a:ext>
            </a:extLst>
          </p:cNvPr>
          <p:cNvSpPr txBox="1"/>
          <p:nvPr/>
        </p:nvSpPr>
        <p:spPr>
          <a:xfrm>
            <a:off x="651630" y="270547"/>
            <a:ext cx="10868452" cy="784830"/>
          </a:xfrm>
          <a:prstGeom prst="rect">
            <a:avLst/>
          </a:prstGeom>
          <a:solidFill>
            <a:schemeClr val="bg1">
              <a:alpha val="70000"/>
            </a:schemeClr>
          </a:solidFill>
        </p:spPr>
        <p:txBody>
          <a:bodyPr wrap="square" rtlCol="0">
            <a:spAutoFit/>
            <a:scene3d>
              <a:camera prst="orthographicFront">
                <a:rot lat="0" lon="21599979" rev="0"/>
              </a:camera>
              <a:lightRig rig="threePt" dir="t"/>
            </a:scene3d>
          </a:bodyPr>
          <a:lstStyle/>
          <a:p>
            <a:pPr>
              <a:lnSpc>
                <a:spcPct val="90000"/>
              </a:lnSpc>
              <a:spcBef>
                <a:spcPct val="0"/>
              </a:spcBef>
            </a:pPr>
            <a:r>
              <a:rPr lang="en-US" sz="4800" b="1" kern="2000" spc="300" dirty="0">
                <a:solidFill>
                  <a:srgbClr val="F29948">
                    <a:alpha val="80000"/>
                  </a:srgbClr>
                </a:solidFill>
                <a:effectLst>
                  <a:innerShdw blurRad="63500" dist="50800" dir="13500000">
                    <a:srgbClr val="FAAA65">
                      <a:alpha val="50000"/>
                    </a:srgbClr>
                  </a:innerShdw>
                </a:effectLst>
                <a:latin typeface="+mj-lt"/>
                <a:ea typeface="+mj-ea"/>
                <a:cs typeface="+mj-cs"/>
              </a:rPr>
              <a:t>OUR DATA AND ITS IMPORTANCE</a:t>
            </a:r>
          </a:p>
        </p:txBody>
      </p:sp>
      <p:pic>
        <p:nvPicPr>
          <p:cNvPr id="12" name="Picture 11" descr="Diagram&#10;&#10;Description automatically generated">
            <a:extLst>
              <a:ext uri="{FF2B5EF4-FFF2-40B4-BE49-F238E27FC236}">
                <a16:creationId xmlns:a16="http://schemas.microsoft.com/office/drawing/2014/main" id="{46A582DE-3509-7427-E263-AF6E62ECB7B7}"/>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grpSp>
        <p:nvGrpSpPr>
          <p:cNvPr id="16" name="Group 15">
            <a:extLst>
              <a:ext uri="{FF2B5EF4-FFF2-40B4-BE49-F238E27FC236}">
                <a16:creationId xmlns:a16="http://schemas.microsoft.com/office/drawing/2014/main" id="{777B5328-1887-BA62-CC62-57720D0795ED}"/>
              </a:ext>
            </a:extLst>
          </p:cNvPr>
          <p:cNvGrpSpPr/>
          <p:nvPr/>
        </p:nvGrpSpPr>
        <p:grpSpPr>
          <a:xfrm>
            <a:off x="0" y="245340"/>
            <a:ext cx="12192000" cy="6250138"/>
            <a:chOff x="0" y="301913"/>
            <a:chExt cx="12192000" cy="6250138"/>
          </a:xfrm>
        </p:grpSpPr>
        <p:cxnSp>
          <p:nvCxnSpPr>
            <p:cNvPr id="6" name="Straight Connector 5">
              <a:extLst>
                <a:ext uri="{FF2B5EF4-FFF2-40B4-BE49-F238E27FC236}">
                  <a16:creationId xmlns:a16="http://schemas.microsoft.com/office/drawing/2014/main" id="{52A87D04-6932-ED3C-BCC9-A2C621506400}"/>
                </a:ext>
              </a:extLst>
            </p:cNvPr>
            <p:cNvCxnSpPr>
              <a:cxnSpLocks/>
            </p:cNvCxnSpPr>
            <p:nvPr/>
          </p:nvCxnSpPr>
          <p:spPr>
            <a:xfrm>
              <a:off x="0" y="1110007"/>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B25A49-9D23-CF3E-30E0-E739A8E0D947}"/>
                </a:ext>
              </a:extLst>
            </p:cNvPr>
            <p:cNvCxnSpPr>
              <a:cxnSpLocks/>
            </p:cNvCxnSpPr>
            <p:nvPr/>
          </p:nvCxnSpPr>
          <p:spPr>
            <a:xfrm>
              <a:off x="651630" y="948328"/>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E0DACB-EDF4-AF99-9B59-D6D39D458858}"/>
                </a:ext>
              </a:extLst>
            </p:cNvPr>
            <p:cNvCxnSpPr>
              <a:cxnSpLocks/>
            </p:cNvCxnSpPr>
            <p:nvPr/>
          </p:nvCxnSpPr>
          <p:spPr>
            <a:xfrm>
              <a:off x="553263" y="301913"/>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764586A7-1680-9E33-7603-A8BF32D4E2E2}"/>
              </a:ext>
            </a:extLst>
          </p:cNvPr>
          <p:cNvSpPr txBox="1"/>
          <p:nvPr/>
        </p:nvSpPr>
        <p:spPr>
          <a:xfrm>
            <a:off x="1198998" y="2069329"/>
            <a:ext cx="10020300" cy="3739613"/>
          </a:xfrm>
          <a:prstGeom prst="rect">
            <a:avLst/>
          </a:prstGeom>
          <a:noFill/>
        </p:spPr>
        <p:txBody>
          <a:bodyPr wrap="square" rtlCol="0" anchor="ctr">
            <a:spAutoFit/>
          </a:bodyPr>
          <a:lstStyle/>
          <a:p>
            <a:pPr marL="285750" indent="-285750">
              <a:lnSpc>
                <a:spcPct val="150000"/>
              </a:lnSpc>
              <a:buFont typeface="Wingdings" pitchFamily="2" charset="2"/>
              <a:buChar char="§"/>
            </a:pPr>
            <a:r>
              <a:rPr lang="en-US" sz="1600" dirty="0">
                <a:latin typeface="Arial Nova Cond Light" panose="020B0306020202020204" pitchFamily="34" charset="0"/>
              </a:rPr>
              <a:t>Our dataset includes urine test results for 20 toxic and 19 essential elements. </a:t>
            </a:r>
          </a:p>
          <a:p>
            <a:pPr>
              <a:lnSpc>
                <a:spcPct val="150000"/>
              </a:lnSpc>
            </a:pPr>
            <a:endParaRPr lang="en-US" sz="1600" dirty="0">
              <a:latin typeface="Arial Nova Cond Light" panose="020B0306020202020204" pitchFamily="34" charset="0"/>
            </a:endParaRPr>
          </a:p>
          <a:p>
            <a:pPr marL="285750" indent="-285750">
              <a:lnSpc>
                <a:spcPct val="150000"/>
              </a:lnSpc>
              <a:buFont typeface="Wingdings" panose="05000000000000000000" pitchFamily="2" charset="2"/>
              <a:buChar char="§"/>
            </a:pPr>
            <a:r>
              <a:rPr lang="en-US" sz="1600" dirty="0">
                <a:latin typeface="Arial Nova Cond Light" panose="020B0306020202020204" pitchFamily="34" charset="0"/>
              </a:rPr>
              <a:t>The study focuses on young children with Autism Spectrum Disorder and their mothers, compared to typically developing children and their mothers. </a:t>
            </a:r>
          </a:p>
          <a:p>
            <a:pPr marL="285750" indent="-285750">
              <a:lnSpc>
                <a:spcPct val="150000"/>
              </a:lnSpc>
              <a:buFont typeface="Wingdings" panose="05000000000000000000" pitchFamily="2" charset="2"/>
              <a:buChar char="§"/>
            </a:pPr>
            <a:endParaRPr lang="en-US" sz="1600" dirty="0">
              <a:latin typeface="Arial Nova Cond Light" panose="020B0306020202020204" pitchFamily="34" charset="0"/>
            </a:endParaRPr>
          </a:p>
          <a:p>
            <a:pPr marL="285750" indent="-285750">
              <a:lnSpc>
                <a:spcPct val="150000"/>
              </a:lnSpc>
              <a:buFont typeface="Wingdings" panose="05000000000000000000" pitchFamily="2" charset="2"/>
              <a:buChar char="§"/>
            </a:pPr>
            <a:r>
              <a:rPr lang="en-US" sz="1600" dirty="0">
                <a:latin typeface="Arial Nova Cond Light" panose="020B0306020202020204" pitchFamily="34" charset="0"/>
              </a:rPr>
              <a:t>Most studies use blood tests, but urine measurements offer a different perspective. Urine measurements indicate the amount of a component that is leaving the body.</a:t>
            </a:r>
          </a:p>
          <a:p>
            <a:pPr marL="285750" indent="-285750">
              <a:lnSpc>
                <a:spcPct val="150000"/>
              </a:lnSpc>
              <a:buFont typeface="Wingdings" panose="05000000000000000000" pitchFamily="2" charset="2"/>
              <a:buChar char="§"/>
            </a:pPr>
            <a:endParaRPr lang="en-US" sz="1600" dirty="0">
              <a:latin typeface="Arial Nova Cond Light" panose="020B0306020202020204" pitchFamily="34" charset="0"/>
            </a:endParaRPr>
          </a:p>
          <a:p>
            <a:pPr marL="285750" indent="-285750">
              <a:lnSpc>
                <a:spcPct val="150000"/>
              </a:lnSpc>
              <a:buFont typeface="Wingdings" panose="05000000000000000000" pitchFamily="2" charset="2"/>
              <a:buChar char="§"/>
            </a:pPr>
            <a:r>
              <a:rPr lang="en-US" sz="1600" dirty="0">
                <a:latin typeface="Arial Nova Cond Light" panose="020B0306020202020204" pitchFamily="34" charset="0"/>
              </a:rPr>
              <a:t>Our dataset is important because it provides unique insights into the relationship between toxic and essential elements and Autism Spectrum Disorder.</a:t>
            </a:r>
          </a:p>
        </p:txBody>
      </p:sp>
    </p:spTree>
    <p:extLst>
      <p:ext uri="{BB962C8B-B14F-4D97-AF65-F5344CB8AC3E}">
        <p14:creationId xmlns:p14="http://schemas.microsoft.com/office/powerpoint/2010/main" val="12929941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73127-6172-EF32-A334-32F859403E87}"/>
              </a:ext>
            </a:extLst>
          </p:cNvPr>
          <p:cNvSpPr txBox="1"/>
          <p:nvPr/>
        </p:nvSpPr>
        <p:spPr>
          <a:xfrm>
            <a:off x="4335890" y="1962996"/>
            <a:ext cx="7302847" cy="1138773"/>
          </a:xfrm>
          <a:prstGeom prst="rect">
            <a:avLst/>
          </a:prstGeom>
          <a:noFill/>
        </p:spPr>
        <p:txBody>
          <a:bodyPr wrap="square" rtlCol="0">
            <a:spAutoFit/>
          </a:bodyPr>
          <a:lstStyle/>
          <a:p>
            <a:r>
              <a:rPr lang="en-US" sz="1600" b="1" dirty="0">
                <a:latin typeface="Arial Nova Cond Light" panose="020B0306020202020204" pitchFamily="34" charset="0"/>
              </a:rPr>
              <a:t>Initial Analysis Objective: </a:t>
            </a:r>
          </a:p>
          <a:p>
            <a:pPr marL="742950" lvl="1" indent="-285750">
              <a:buFont typeface="Wingdings" panose="05000000000000000000" pitchFamily="2" charset="2"/>
              <a:buChar char="§"/>
            </a:pPr>
            <a:r>
              <a:rPr lang="en-US" sz="1600" dirty="0">
                <a:latin typeface="Arial Nova Cond Light" panose="020B0306020202020204" pitchFamily="34" charset="0"/>
              </a:rPr>
              <a:t>Group by + Summarize functions to create comparison groups</a:t>
            </a:r>
          </a:p>
          <a:p>
            <a:pPr marL="742950" lvl="1" indent="-285750">
              <a:buFont typeface="Wingdings" panose="05000000000000000000" pitchFamily="2" charset="2"/>
              <a:buChar char="§"/>
            </a:pPr>
            <a:r>
              <a:rPr lang="en-US" sz="1600" dirty="0">
                <a:latin typeface="Arial Nova Cond Light" panose="020B0306020202020204" pitchFamily="34" charset="0"/>
              </a:rPr>
              <a:t>Evaluate which elements have the greatest influence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and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groups</a:t>
            </a:r>
          </a:p>
          <a:p>
            <a:pPr marL="742950" lvl="1" indent="-285750">
              <a:buFont typeface="Wingdings" panose="05000000000000000000" pitchFamily="2" charset="2"/>
              <a:buChar char="§"/>
            </a:pPr>
            <a:endParaRPr lang="en-US" dirty="0">
              <a:solidFill>
                <a:schemeClr val="tx2"/>
              </a:solidFill>
              <a:latin typeface="Arial Nova Cond Light" panose="020B0306020202020204" pitchFamily="34" charset="0"/>
            </a:endParaRPr>
          </a:p>
        </p:txBody>
      </p:sp>
      <p:graphicFrame>
        <p:nvGraphicFramePr>
          <p:cNvPr id="6" name="Table 6">
            <a:extLst>
              <a:ext uri="{FF2B5EF4-FFF2-40B4-BE49-F238E27FC236}">
                <a16:creationId xmlns:a16="http://schemas.microsoft.com/office/drawing/2014/main" id="{AF9CD0CB-4110-70AE-6399-FD66909DBE51}"/>
              </a:ext>
            </a:extLst>
          </p:cNvPr>
          <p:cNvGraphicFramePr>
            <a:graphicFrameLocks noGrp="1"/>
          </p:cNvGraphicFramePr>
          <p:nvPr>
            <p:extLst>
              <p:ext uri="{D42A27DB-BD31-4B8C-83A1-F6EECF244321}">
                <p14:modId xmlns:p14="http://schemas.microsoft.com/office/powerpoint/2010/main" val="2887431242"/>
              </p:ext>
            </p:extLst>
          </p:nvPr>
        </p:nvGraphicFramePr>
        <p:xfrm>
          <a:off x="1604491" y="1962996"/>
          <a:ext cx="2428512" cy="1600200"/>
        </p:xfrm>
        <a:graphic>
          <a:graphicData uri="http://schemas.openxmlformats.org/drawingml/2006/table">
            <a:tbl>
              <a:tblPr firstRow="1" bandRow="1">
                <a:tableStyleId>{F5AB1C69-6EDB-4FF4-983F-18BD219EF322}</a:tableStyleId>
              </a:tblPr>
              <a:tblGrid>
                <a:gridCol w="631626">
                  <a:extLst>
                    <a:ext uri="{9D8B030D-6E8A-4147-A177-3AD203B41FA5}">
                      <a16:colId xmlns:a16="http://schemas.microsoft.com/office/drawing/2014/main" val="603305100"/>
                    </a:ext>
                  </a:extLst>
                </a:gridCol>
                <a:gridCol w="671809">
                  <a:extLst>
                    <a:ext uri="{9D8B030D-6E8A-4147-A177-3AD203B41FA5}">
                      <a16:colId xmlns:a16="http://schemas.microsoft.com/office/drawing/2014/main" val="2613851896"/>
                    </a:ext>
                  </a:extLst>
                </a:gridCol>
                <a:gridCol w="1125077">
                  <a:extLst>
                    <a:ext uri="{9D8B030D-6E8A-4147-A177-3AD203B41FA5}">
                      <a16:colId xmlns:a16="http://schemas.microsoft.com/office/drawing/2014/main" val="3174716421"/>
                    </a:ext>
                  </a:extLst>
                </a:gridCol>
              </a:tblGrid>
              <a:tr h="254366">
                <a:tc>
                  <a:txBody>
                    <a:bodyPr/>
                    <a:lstStyle/>
                    <a:p>
                      <a:r>
                        <a:rPr lang="en-US" sz="1500" dirty="0">
                          <a:latin typeface="Arial Nova Cond Light" panose="020B0306020202020204" pitchFamily="34" charset="0"/>
                        </a:rPr>
                        <a:t>Status</a:t>
                      </a:r>
                    </a:p>
                  </a:txBody>
                  <a:tcPr>
                    <a:solidFill>
                      <a:srgbClr val="68AD8A">
                        <a:alpha val="89000"/>
                      </a:srgbClr>
                    </a:solidFill>
                  </a:tcPr>
                </a:tc>
                <a:tc>
                  <a:txBody>
                    <a:bodyPr/>
                    <a:lstStyle/>
                    <a:p>
                      <a:r>
                        <a:rPr lang="en-US" sz="1500" dirty="0">
                          <a:latin typeface="Arial Nova Cond Light" panose="020B0306020202020204" pitchFamily="34" charset="0"/>
                        </a:rPr>
                        <a:t>Type</a:t>
                      </a:r>
                    </a:p>
                  </a:txBody>
                  <a:tcPr>
                    <a:solidFill>
                      <a:srgbClr val="68AD8A">
                        <a:alpha val="89000"/>
                      </a:srgbClr>
                    </a:solidFill>
                  </a:tcPr>
                </a:tc>
                <a:tc>
                  <a:txBody>
                    <a:bodyPr/>
                    <a:lstStyle/>
                    <a:p>
                      <a:pPr algn="ctr"/>
                      <a:r>
                        <a:rPr lang="en-US" sz="1500" dirty="0">
                          <a:latin typeface="Arial Nova Cond Light" panose="020B0306020202020204" pitchFamily="34" charset="0"/>
                        </a:rPr>
                        <a:t>Elements (39)</a:t>
                      </a:r>
                    </a:p>
                  </a:txBody>
                  <a:tcPr>
                    <a:solidFill>
                      <a:srgbClr val="68AD8A">
                        <a:alpha val="89000"/>
                      </a:srgbClr>
                    </a:solidFill>
                  </a:tcPr>
                </a:tc>
                <a:extLst>
                  <a:ext uri="{0D108BD9-81ED-4DB2-BD59-A6C34878D82A}">
                    <a16:rowId xmlns:a16="http://schemas.microsoft.com/office/drawing/2014/main" val="575805059"/>
                  </a:ext>
                </a:extLst>
              </a:tr>
              <a:tr h="254366">
                <a:tc>
                  <a:txBody>
                    <a:bodyPr/>
                    <a:lstStyle/>
                    <a:p>
                      <a:r>
                        <a:rPr lang="en-US" sz="1500" b="1" kern="1200" dirty="0">
                          <a:solidFill>
                            <a:srgbClr val="5A9577"/>
                          </a:solidFill>
                          <a:latin typeface="Arial Nova Cond Light" panose="020B0306020202020204" pitchFamily="34" charset="0"/>
                          <a:ea typeface="+mn-ea"/>
                          <a:cs typeface="+mn-cs"/>
                        </a:rPr>
                        <a:t>ASD</a:t>
                      </a:r>
                      <a:endParaRPr lang="en-US" sz="1500" b="0" dirty="0">
                        <a:solidFill>
                          <a:srgbClr val="5A9577"/>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Child</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2735319405"/>
                  </a:ext>
                </a:extLst>
              </a:tr>
              <a:tr h="254366">
                <a:tc>
                  <a:txBody>
                    <a:bodyPr/>
                    <a:lstStyle/>
                    <a:p>
                      <a:r>
                        <a:rPr lang="en-US" sz="1500" b="1" kern="1200" dirty="0">
                          <a:solidFill>
                            <a:srgbClr val="F29948"/>
                          </a:solidFill>
                          <a:latin typeface="Arial Nova Cond Light" panose="020B0306020202020204" pitchFamily="34" charset="0"/>
                          <a:ea typeface="+mn-ea"/>
                          <a:cs typeface="+mn-cs"/>
                        </a:rPr>
                        <a:t>TD</a:t>
                      </a:r>
                      <a:endParaRPr lang="en-US" sz="1500" b="1" dirty="0">
                        <a:solidFill>
                          <a:srgbClr val="F29948"/>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Child</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2981414274"/>
                  </a:ext>
                </a:extLst>
              </a:tr>
              <a:tr h="254366">
                <a:tc>
                  <a:txBody>
                    <a:bodyPr/>
                    <a:lstStyle/>
                    <a:p>
                      <a:r>
                        <a:rPr lang="en-US" sz="1500" b="1" kern="1200" dirty="0">
                          <a:solidFill>
                            <a:srgbClr val="5A9577"/>
                          </a:solidFill>
                          <a:latin typeface="Arial Nova Cond Light" panose="020B0306020202020204" pitchFamily="34" charset="0"/>
                          <a:ea typeface="+mn-ea"/>
                          <a:cs typeface="+mn-cs"/>
                        </a:rPr>
                        <a:t>ASD</a:t>
                      </a:r>
                      <a:endParaRPr lang="en-US" sz="1500" b="0" dirty="0">
                        <a:solidFill>
                          <a:schemeClr val="tx1"/>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Mother</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3644314003"/>
                  </a:ext>
                </a:extLst>
              </a:tr>
              <a:tr h="254366">
                <a:tc>
                  <a:txBody>
                    <a:bodyPr/>
                    <a:lstStyle/>
                    <a:p>
                      <a:r>
                        <a:rPr lang="en-US" sz="1500" b="1" kern="1200" dirty="0">
                          <a:solidFill>
                            <a:srgbClr val="F29948"/>
                          </a:solidFill>
                          <a:latin typeface="Arial Nova Cond Light" panose="020B0306020202020204" pitchFamily="34" charset="0"/>
                          <a:ea typeface="+mn-ea"/>
                          <a:cs typeface="+mn-cs"/>
                        </a:rPr>
                        <a:t>TD</a:t>
                      </a:r>
                      <a:endParaRPr lang="en-US" sz="1500" b="1" dirty="0">
                        <a:solidFill>
                          <a:schemeClr val="tx1"/>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Mother</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1421610407"/>
                  </a:ext>
                </a:extLst>
              </a:tr>
            </a:tbl>
          </a:graphicData>
        </a:graphic>
      </p:graphicFrame>
      <p:sp>
        <p:nvSpPr>
          <p:cNvPr id="18" name="TextBox 17">
            <a:extLst>
              <a:ext uri="{FF2B5EF4-FFF2-40B4-BE49-F238E27FC236}">
                <a16:creationId xmlns:a16="http://schemas.microsoft.com/office/drawing/2014/main" id="{5EB210A2-3F41-9B14-B887-A56566A1FC1F}"/>
              </a:ext>
            </a:extLst>
          </p:cNvPr>
          <p:cNvSpPr txBox="1"/>
          <p:nvPr/>
        </p:nvSpPr>
        <p:spPr>
          <a:xfrm>
            <a:off x="651630" y="268604"/>
            <a:ext cx="10868452" cy="784830"/>
          </a:xfrm>
          <a:prstGeom prst="rect">
            <a:avLst/>
          </a:prstGeom>
          <a:noFill/>
        </p:spPr>
        <p:txBody>
          <a:bodyPr wrap="square" rtlCol="0">
            <a:spAutoFit/>
          </a:bodyPr>
          <a:lstStyle/>
          <a:p>
            <a:pPr>
              <a:lnSpc>
                <a:spcPct val="90000"/>
              </a:lnSpc>
              <a:spcBef>
                <a:spcPct val="0"/>
              </a:spcBef>
            </a:pPr>
            <a:r>
              <a:rPr lang="en-US" sz="4800" b="1" kern="2000" spc="300" dirty="0">
                <a:solidFill>
                  <a:srgbClr val="F29948">
                    <a:alpha val="80000"/>
                  </a:srgbClr>
                </a:solidFill>
                <a:latin typeface="+mj-lt"/>
                <a:ea typeface="+mj-ea"/>
                <a:cs typeface="+mj-cs"/>
              </a:rPr>
              <a:t>A META-ANALYSIS OF A URINALYSIS</a:t>
            </a:r>
          </a:p>
        </p:txBody>
      </p:sp>
      <p:sp>
        <p:nvSpPr>
          <p:cNvPr id="22" name="TextBox 21">
            <a:extLst>
              <a:ext uri="{FF2B5EF4-FFF2-40B4-BE49-F238E27FC236}">
                <a16:creationId xmlns:a16="http://schemas.microsoft.com/office/drawing/2014/main" id="{E424309C-A401-9FD2-B8ED-BFBC2A3D3194}"/>
              </a:ext>
            </a:extLst>
          </p:cNvPr>
          <p:cNvSpPr txBox="1"/>
          <p:nvPr/>
        </p:nvSpPr>
        <p:spPr>
          <a:xfrm>
            <a:off x="651629" y="1228379"/>
            <a:ext cx="4667619"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INITIAL ASSESEMENT OF THE DATASET IN R</a:t>
            </a:r>
          </a:p>
        </p:txBody>
      </p:sp>
      <p:sp>
        <p:nvSpPr>
          <p:cNvPr id="4" name="TextBox 3">
            <a:extLst>
              <a:ext uri="{FF2B5EF4-FFF2-40B4-BE49-F238E27FC236}">
                <a16:creationId xmlns:a16="http://schemas.microsoft.com/office/drawing/2014/main" id="{70CE0110-0635-073F-382A-B603531D4947}"/>
              </a:ext>
            </a:extLst>
          </p:cNvPr>
          <p:cNvSpPr txBox="1"/>
          <p:nvPr/>
        </p:nvSpPr>
        <p:spPr>
          <a:xfrm>
            <a:off x="1010871" y="4457128"/>
            <a:ext cx="10519547" cy="369332"/>
          </a:xfrm>
          <a:prstGeom prst="rect">
            <a:avLst/>
          </a:prstGeom>
          <a:noFill/>
        </p:spPr>
        <p:txBody>
          <a:bodyPr wrap="square">
            <a:spAutoFit/>
          </a:bodyPr>
          <a:lstStyle/>
          <a:p>
            <a:r>
              <a:rPr lang="en-US" b="1" dirty="0">
                <a:latin typeface="Arial Nova Cond Light" panose="020B0306020202020204" pitchFamily="34" charset="0"/>
              </a:rPr>
              <a:t>Key Observations: </a:t>
            </a:r>
            <a:r>
              <a:rPr lang="en-US" sz="1600" dirty="0">
                <a:latin typeface="Arial Nova Cond Light" panose="020B0306020202020204" pitchFamily="34" charset="0"/>
              </a:rPr>
              <a:t>The data alpha-organized the elements into two groups to differentiate between </a:t>
            </a:r>
            <a:r>
              <a:rPr lang="en-US" sz="1600" b="1" dirty="0">
                <a:latin typeface="Arial Nova Cond Light" panose="020B0306020202020204" pitchFamily="34" charset="0"/>
              </a:rPr>
              <a:t>Toxic</a:t>
            </a:r>
            <a:r>
              <a:rPr lang="en-US" sz="1600" dirty="0">
                <a:latin typeface="Arial Nova Cond Light" panose="020B0306020202020204" pitchFamily="34" charset="0"/>
              </a:rPr>
              <a:t> and </a:t>
            </a:r>
            <a:r>
              <a:rPr lang="en-US" sz="1600" b="1" dirty="0">
                <a:latin typeface="Arial Nova Cond Light" panose="020B0306020202020204" pitchFamily="34" charset="0"/>
              </a:rPr>
              <a:t>Essential</a:t>
            </a:r>
            <a:r>
              <a:rPr lang="en-US" sz="1600" dirty="0">
                <a:latin typeface="Arial Nova Cond Light" panose="020B0306020202020204" pitchFamily="34" charset="0"/>
              </a:rPr>
              <a:t> elements</a:t>
            </a:r>
            <a:endParaRPr lang="en-US" sz="1600" dirty="0"/>
          </a:p>
        </p:txBody>
      </p:sp>
      <p:pic>
        <p:nvPicPr>
          <p:cNvPr id="3" name="Picture 2" descr="Diagram&#10;&#10;Description automatically generated">
            <a:extLst>
              <a:ext uri="{FF2B5EF4-FFF2-40B4-BE49-F238E27FC236}">
                <a16:creationId xmlns:a16="http://schemas.microsoft.com/office/drawing/2014/main" id="{906A0C7D-9E1E-C0A0-1DCC-4E8CEB70967A}"/>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5" name="Straight Connector 4">
            <a:extLst>
              <a:ext uri="{FF2B5EF4-FFF2-40B4-BE49-F238E27FC236}">
                <a16:creationId xmlns:a16="http://schemas.microsoft.com/office/drawing/2014/main" id="{30B9E93A-5C32-41CB-EC47-7190A804A750}"/>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D84046-6AB3-95C1-693A-6EFDEF8F09FB}"/>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8565A4-A866-7C5C-838A-8E6615C5ADFB}"/>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17DD5B-57EB-A96F-57EE-24630FFA62EF}"/>
              </a:ext>
            </a:extLst>
          </p:cNvPr>
          <p:cNvCxnSpPr>
            <a:cxnSpLocks/>
          </p:cNvCxnSpPr>
          <p:nvPr/>
        </p:nvCxnSpPr>
        <p:spPr>
          <a:xfrm flipH="1">
            <a:off x="1267501" y="4040145"/>
            <a:ext cx="9895641"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282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73127-6172-EF32-A334-32F859403E87}"/>
              </a:ext>
            </a:extLst>
          </p:cNvPr>
          <p:cNvSpPr txBox="1"/>
          <p:nvPr/>
        </p:nvSpPr>
        <p:spPr>
          <a:xfrm>
            <a:off x="651630" y="1591915"/>
            <a:ext cx="11091637" cy="4847609"/>
          </a:xfrm>
          <a:prstGeom prst="rect">
            <a:avLst/>
          </a:prstGeom>
          <a:noFill/>
        </p:spPr>
        <p:txBody>
          <a:bodyPr wrap="square" rtlCol="0">
            <a:spAutoFit/>
          </a:bodyPr>
          <a:lstStyle/>
          <a:p>
            <a:pPr>
              <a:lnSpc>
                <a:spcPct val="150000"/>
              </a:lnSpc>
            </a:pPr>
            <a:r>
              <a:rPr lang="en-US" sz="1600" b="1" dirty="0">
                <a:latin typeface="Arial Nova Cond Light" panose="020B0306020202020204" pitchFamily="34" charset="0"/>
              </a:rPr>
              <a:t>Objective One:  </a:t>
            </a:r>
            <a:r>
              <a:rPr lang="en-US" sz="1600" dirty="0">
                <a:latin typeface="Arial Nova Cond Light" panose="020B0306020202020204" pitchFamily="34" charset="0"/>
              </a:rPr>
              <a:t>Is there a predictive relationship between levels of toxic and essential elements and the occurrence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in children?</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A – </a:t>
            </a:r>
            <a:r>
              <a:rPr lang="en-US" sz="1600" dirty="0">
                <a:latin typeface="Arial Nova Cond Light" panose="020B0306020202020204" pitchFamily="34" charset="0"/>
              </a:rPr>
              <a:t>How well does the data predict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children?</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B -  </a:t>
            </a:r>
            <a:r>
              <a:rPr lang="en-US" sz="1600" dirty="0">
                <a:latin typeface="Arial Nova Cond Light" panose="020B0306020202020204" pitchFamily="34" charset="0"/>
              </a:rPr>
              <a:t>Which elements are the greatest predictors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children?</a:t>
            </a:r>
          </a:p>
          <a:p>
            <a:pPr>
              <a:lnSpc>
                <a:spcPct val="150000"/>
              </a:lnSpc>
            </a:pPr>
            <a:r>
              <a:rPr lang="en-US" sz="1600" b="1" dirty="0">
                <a:latin typeface="Arial Nova Cond Light" panose="020B0306020202020204" pitchFamily="34" charset="0"/>
              </a:rPr>
              <a:t>Objective Two: </a:t>
            </a:r>
            <a:r>
              <a:rPr lang="en-US" sz="1600" dirty="0">
                <a:latin typeface="Arial Nova Cond Light" panose="020B0306020202020204" pitchFamily="34" charset="0"/>
              </a:rPr>
              <a:t>From the modeled elements, how does the urine test differ (Toxic vs Essential) for children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to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Conclusions</a:t>
            </a:r>
            <a:r>
              <a:rPr lang="en-US" sz="1600" dirty="0">
                <a:latin typeface="Arial Nova Cond Light" panose="020B0306020202020204" pitchFamily="34" charset="0"/>
              </a:rPr>
              <a:t> – Predictive Elements - Children</a:t>
            </a:r>
          </a:p>
          <a:p>
            <a:pPr>
              <a:lnSpc>
                <a:spcPct val="150000"/>
              </a:lnSpc>
            </a:pPr>
            <a:r>
              <a:rPr lang="en-US" sz="1600" b="1" dirty="0">
                <a:latin typeface="Arial Nova Cond Light" panose="020B0306020202020204" pitchFamily="34" charset="0"/>
              </a:rPr>
              <a:t>Objective Three: </a:t>
            </a:r>
            <a:r>
              <a:rPr lang="en-US" sz="1600" dirty="0">
                <a:latin typeface="Arial Nova Cond Light" panose="020B0306020202020204" pitchFamily="34" charset="0"/>
              </a:rPr>
              <a:t>Is there a predictive relationship between levels of toxic and essential elements and the occurrence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in mothers?</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C – </a:t>
            </a:r>
            <a:r>
              <a:rPr lang="en-US" sz="1600" dirty="0">
                <a:latin typeface="Arial Nova Cond Light" panose="020B0306020202020204" pitchFamily="34" charset="0"/>
              </a:rPr>
              <a:t>How well does the data predict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mothers?</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D -  </a:t>
            </a:r>
            <a:r>
              <a:rPr lang="en-US" sz="1600" dirty="0">
                <a:latin typeface="Arial Nova Cond Light" panose="020B0306020202020204" pitchFamily="34" charset="0"/>
              </a:rPr>
              <a:t>Which elements are the greatest predictors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mothers?</a:t>
            </a:r>
          </a:p>
          <a:p>
            <a:pPr>
              <a:lnSpc>
                <a:spcPct val="150000"/>
              </a:lnSpc>
            </a:pPr>
            <a:r>
              <a:rPr lang="en-US" sz="1600" b="1" dirty="0">
                <a:latin typeface="Arial Nova Cond Light" panose="020B0306020202020204" pitchFamily="34" charset="0"/>
              </a:rPr>
              <a:t>Objective Four: </a:t>
            </a:r>
            <a:r>
              <a:rPr lang="en-US" sz="1600" dirty="0">
                <a:latin typeface="Arial Nova Cond Light" panose="020B0306020202020204" pitchFamily="34" charset="0"/>
              </a:rPr>
              <a:t>From the modeled elements, how does the urine test differ (Toxic vs Essential) for mothers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to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mothers?</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Conclusions</a:t>
            </a:r>
            <a:r>
              <a:rPr lang="en-US" sz="1600" dirty="0">
                <a:latin typeface="Arial Nova Cond Light" panose="020B0306020202020204" pitchFamily="34" charset="0"/>
              </a:rPr>
              <a:t> – Predictive Elements - Mothers</a:t>
            </a:r>
            <a:endParaRPr lang="en-US" sz="1600" b="1" dirty="0">
              <a:latin typeface="Arial Nova Cond Light" panose="020B0306020202020204" pitchFamily="34" charset="0"/>
            </a:endParaRPr>
          </a:p>
          <a:p>
            <a:pPr>
              <a:lnSpc>
                <a:spcPct val="150000"/>
              </a:lnSpc>
            </a:pPr>
            <a:r>
              <a:rPr lang="en-US" sz="1600" b="1" dirty="0">
                <a:latin typeface="Arial Nova Cond Light" panose="020B0306020202020204" pitchFamily="34" charset="0"/>
              </a:rPr>
              <a:t>Objective Five: </a:t>
            </a:r>
            <a:r>
              <a:rPr lang="en-US" sz="1600" dirty="0">
                <a:latin typeface="Arial Nova Cond Light" panose="020B0306020202020204" pitchFamily="34" charset="0"/>
              </a:rPr>
              <a:t>From the modeled elements, how does the urine test differ (Toxic vs Essential) for children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to their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mothers?</a:t>
            </a:r>
          </a:p>
          <a:p>
            <a:pPr>
              <a:lnSpc>
                <a:spcPct val="150000"/>
              </a:lnSpc>
            </a:pPr>
            <a:r>
              <a:rPr lang="en-US" sz="1600" b="1" dirty="0">
                <a:latin typeface="Arial Nova Cond Light" panose="020B0306020202020204" pitchFamily="34" charset="0"/>
              </a:rPr>
              <a:t>Objective Six: </a:t>
            </a:r>
            <a:r>
              <a:rPr lang="en-US" sz="1600" dirty="0">
                <a:latin typeface="Arial Nova Cond Light" panose="020B0306020202020204" pitchFamily="34" charset="0"/>
              </a:rPr>
              <a:t>From the modeled elements, how does the urine test differ (Toxic vs Essential) for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to their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mothers?</a:t>
            </a:r>
            <a:endParaRPr lang="en-US" sz="1600" b="1" dirty="0">
              <a:latin typeface="Arial Nova Cond Light" panose="020B0306020202020204" pitchFamily="34" charset="0"/>
            </a:endParaRPr>
          </a:p>
          <a:p>
            <a:pPr>
              <a:lnSpc>
                <a:spcPct val="150000"/>
              </a:lnSpc>
            </a:pPr>
            <a:r>
              <a:rPr lang="en-US" sz="1600" b="1" dirty="0">
                <a:latin typeface="Arial Nova Cond Light" panose="020B0306020202020204" pitchFamily="34" charset="0"/>
              </a:rPr>
              <a:t>Meta-Analysis Conclusions</a:t>
            </a:r>
          </a:p>
        </p:txBody>
      </p:sp>
      <p:sp>
        <p:nvSpPr>
          <p:cNvPr id="18" name="TextBox 17">
            <a:extLst>
              <a:ext uri="{FF2B5EF4-FFF2-40B4-BE49-F238E27FC236}">
                <a16:creationId xmlns:a16="http://schemas.microsoft.com/office/drawing/2014/main" id="{5EB210A2-3F41-9B14-B887-A56566A1FC1F}"/>
              </a:ext>
            </a:extLst>
          </p:cNvPr>
          <p:cNvSpPr txBox="1"/>
          <p:nvPr/>
        </p:nvSpPr>
        <p:spPr>
          <a:xfrm>
            <a:off x="651630" y="268604"/>
            <a:ext cx="10868452" cy="784830"/>
          </a:xfrm>
          <a:prstGeom prst="rect">
            <a:avLst/>
          </a:prstGeom>
          <a:noFill/>
        </p:spPr>
        <p:txBody>
          <a:bodyPr wrap="square" rtlCol="0">
            <a:spAutoFit/>
          </a:bodyPr>
          <a:lstStyle/>
          <a:p>
            <a:pPr>
              <a:lnSpc>
                <a:spcPct val="90000"/>
              </a:lnSpc>
              <a:spcBef>
                <a:spcPct val="0"/>
              </a:spcBef>
            </a:pPr>
            <a:r>
              <a:rPr lang="en-US" sz="4800" b="1" kern="2000" spc="300" dirty="0">
                <a:solidFill>
                  <a:srgbClr val="F29948">
                    <a:alpha val="80000"/>
                  </a:srgbClr>
                </a:solidFill>
                <a:latin typeface="+mj-lt"/>
                <a:ea typeface="+mj-ea"/>
                <a:cs typeface="+mj-cs"/>
              </a:rPr>
              <a:t>A META-ANALYSIS OF A URINALYSIS</a:t>
            </a:r>
          </a:p>
        </p:txBody>
      </p:sp>
      <p:sp>
        <p:nvSpPr>
          <p:cNvPr id="22" name="TextBox 21">
            <a:extLst>
              <a:ext uri="{FF2B5EF4-FFF2-40B4-BE49-F238E27FC236}">
                <a16:creationId xmlns:a16="http://schemas.microsoft.com/office/drawing/2014/main" id="{E424309C-A401-9FD2-B8ED-BFBC2A3D3194}"/>
              </a:ext>
            </a:extLst>
          </p:cNvPr>
          <p:cNvSpPr txBox="1"/>
          <p:nvPr/>
        </p:nvSpPr>
        <p:spPr>
          <a:xfrm>
            <a:off x="651630" y="1237972"/>
            <a:ext cx="2845932"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ANALYTICAL OBJECTIVES:</a:t>
            </a:r>
          </a:p>
        </p:txBody>
      </p:sp>
      <p:pic>
        <p:nvPicPr>
          <p:cNvPr id="3" name="Picture 2" descr="Diagram&#10;&#10;Description automatically generated">
            <a:extLst>
              <a:ext uri="{FF2B5EF4-FFF2-40B4-BE49-F238E27FC236}">
                <a16:creationId xmlns:a16="http://schemas.microsoft.com/office/drawing/2014/main" id="{197794C3-BDFD-3078-4B1B-8A854AFF8E07}"/>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4" name="Straight Connector 3">
            <a:extLst>
              <a:ext uri="{FF2B5EF4-FFF2-40B4-BE49-F238E27FC236}">
                <a16:creationId xmlns:a16="http://schemas.microsoft.com/office/drawing/2014/main" id="{D79A27B7-C2E4-C8DA-3FCE-476EEB372AEA}"/>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1D5B17-08C9-F6F4-65BD-BA25C899939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C8A9A7-980E-A181-0DDE-D001F4C63582}"/>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3657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73127-6172-EF32-A334-32F859403E87}"/>
              </a:ext>
            </a:extLst>
          </p:cNvPr>
          <p:cNvSpPr txBox="1"/>
          <p:nvPr/>
        </p:nvSpPr>
        <p:spPr>
          <a:xfrm>
            <a:off x="651630" y="1589003"/>
            <a:ext cx="2445529" cy="415627"/>
          </a:xfrm>
          <a:prstGeom prst="rect">
            <a:avLst/>
          </a:prstGeom>
          <a:noFill/>
        </p:spPr>
        <p:txBody>
          <a:bodyPr wrap="square" rtlCol="0">
            <a:spAutoFit/>
          </a:bodyPr>
          <a:lstStyle/>
          <a:p>
            <a:pPr>
              <a:lnSpc>
                <a:spcPct val="150000"/>
              </a:lnSpc>
            </a:pPr>
            <a:r>
              <a:rPr lang="en-US" sz="1600" b="1" dirty="0">
                <a:latin typeface="Arial Nova Cond Light" panose="020B0306020202020204" pitchFamily="34" charset="0"/>
              </a:rPr>
              <a:t>Questions &amp; Objectives Setup:</a:t>
            </a:r>
          </a:p>
        </p:txBody>
      </p:sp>
      <p:sp>
        <p:nvSpPr>
          <p:cNvPr id="18" name="TextBox 17">
            <a:extLst>
              <a:ext uri="{FF2B5EF4-FFF2-40B4-BE49-F238E27FC236}">
                <a16:creationId xmlns:a16="http://schemas.microsoft.com/office/drawing/2014/main" id="{5EB210A2-3F41-9B14-B887-A56566A1FC1F}"/>
              </a:ext>
            </a:extLst>
          </p:cNvPr>
          <p:cNvSpPr txBox="1"/>
          <p:nvPr/>
        </p:nvSpPr>
        <p:spPr>
          <a:xfrm>
            <a:off x="651630" y="268604"/>
            <a:ext cx="10340849" cy="784830"/>
          </a:xfrm>
          <a:prstGeom prst="rect">
            <a:avLst/>
          </a:prstGeom>
          <a:noFill/>
        </p:spPr>
        <p:txBody>
          <a:bodyPr wrap="square" rtlCol="0">
            <a:spAutoFit/>
          </a:bodyPr>
          <a:lstStyle/>
          <a:p>
            <a:pPr>
              <a:lnSpc>
                <a:spcPct val="90000"/>
              </a:lnSpc>
              <a:spcBef>
                <a:spcPct val="0"/>
              </a:spcBef>
            </a:pPr>
            <a:r>
              <a:rPr lang="en-US" sz="4800" b="1" kern="2000" spc="300" dirty="0">
                <a:solidFill>
                  <a:srgbClr val="F29948">
                    <a:alpha val="80000"/>
                  </a:srgbClr>
                </a:solidFill>
                <a:latin typeface="+mj-lt"/>
                <a:ea typeface="+mj-ea"/>
                <a:cs typeface="+mj-cs"/>
              </a:rPr>
              <a:t>A META-ANALYSIS OF A URINALYSIS</a:t>
            </a:r>
          </a:p>
        </p:txBody>
      </p:sp>
      <p:sp>
        <p:nvSpPr>
          <p:cNvPr id="22" name="TextBox 21">
            <a:extLst>
              <a:ext uri="{FF2B5EF4-FFF2-40B4-BE49-F238E27FC236}">
                <a16:creationId xmlns:a16="http://schemas.microsoft.com/office/drawing/2014/main" id="{E424309C-A401-9FD2-B8ED-BFBC2A3D3194}"/>
              </a:ext>
            </a:extLst>
          </p:cNvPr>
          <p:cNvSpPr txBox="1"/>
          <p:nvPr/>
        </p:nvSpPr>
        <p:spPr>
          <a:xfrm>
            <a:off x="651629" y="1235060"/>
            <a:ext cx="2524189"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ANALYSIS APPROACH:</a:t>
            </a:r>
          </a:p>
        </p:txBody>
      </p:sp>
      <p:pic>
        <p:nvPicPr>
          <p:cNvPr id="4" name="Picture 3" descr="Diagram&#10;&#10;Description automatically generated">
            <a:extLst>
              <a:ext uri="{FF2B5EF4-FFF2-40B4-BE49-F238E27FC236}">
                <a16:creationId xmlns:a16="http://schemas.microsoft.com/office/drawing/2014/main" id="{0F29B9A1-F94A-66B4-D44A-5463F744647C}"/>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graphicFrame>
        <p:nvGraphicFramePr>
          <p:cNvPr id="3" name="Table 2">
            <a:extLst>
              <a:ext uri="{FF2B5EF4-FFF2-40B4-BE49-F238E27FC236}">
                <a16:creationId xmlns:a16="http://schemas.microsoft.com/office/drawing/2014/main" id="{43A8953E-DAD3-4DC6-C737-8658D2B0E5E4}"/>
              </a:ext>
            </a:extLst>
          </p:cNvPr>
          <p:cNvGraphicFramePr>
            <a:graphicFrameLocks noGrp="1"/>
          </p:cNvGraphicFramePr>
          <p:nvPr>
            <p:extLst>
              <p:ext uri="{D42A27DB-BD31-4B8C-83A1-F6EECF244321}">
                <p14:modId xmlns:p14="http://schemas.microsoft.com/office/powerpoint/2010/main" val="3414720921"/>
              </p:ext>
            </p:extLst>
          </p:nvPr>
        </p:nvGraphicFramePr>
        <p:xfrm>
          <a:off x="958009" y="3931923"/>
          <a:ext cx="5463806" cy="2240280"/>
        </p:xfrm>
        <a:graphic>
          <a:graphicData uri="http://schemas.openxmlformats.org/drawingml/2006/table">
            <a:tbl>
              <a:tblPr firstRow="1" bandRow="1">
                <a:tableStyleId>{F5AB1C69-6EDB-4FF4-983F-18BD219EF322}</a:tableStyleId>
              </a:tblPr>
              <a:tblGrid>
                <a:gridCol w="262332">
                  <a:extLst>
                    <a:ext uri="{9D8B030D-6E8A-4147-A177-3AD203B41FA5}">
                      <a16:colId xmlns:a16="http://schemas.microsoft.com/office/drawing/2014/main" val="1608045722"/>
                    </a:ext>
                  </a:extLst>
                </a:gridCol>
                <a:gridCol w="999056">
                  <a:extLst>
                    <a:ext uri="{9D8B030D-6E8A-4147-A177-3AD203B41FA5}">
                      <a16:colId xmlns:a16="http://schemas.microsoft.com/office/drawing/2014/main" val="238155495"/>
                    </a:ext>
                  </a:extLst>
                </a:gridCol>
                <a:gridCol w="2221138">
                  <a:extLst>
                    <a:ext uri="{9D8B030D-6E8A-4147-A177-3AD203B41FA5}">
                      <a16:colId xmlns:a16="http://schemas.microsoft.com/office/drawing/2014/main" val="1219044880"/>
                    </a:ext>
                  </a:extLst>
                </a:gridCol>
                <a:gridCol w="1981280">
                  <a:extLst>
                    <a:ext uri="{9D8B030D-6E8A-4147-A177-3AD203B41FA5}">
                      <a16:colId xmlns:a16="http://schemas.microsoft.com/office/drawing/2014/main" val="1092730546"/>
                    </a:ext>
                  </a:extLst>
                </a:gridCol>
              </a:tblGrid>
              <a:tr h="257794">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 1</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 2</a:t>
                      </a:r>
                    </a:p>
                  </a:txBody>
                  <a:tcPr>
                    <a:solidFill>
                      <a:srgbClr val="68AD8A">
                        <a:alpha val="89000"/>
                      </a:srgbClr>
                    </a:solidFill>
                  </a:tcPr>
                </a:tc>
                <a:extLst>
                  <a:ext uri="{0D108BD9-81ED-4DB2-BD59-A6C34878D82A}">
                    <a16:rowId xmlns:a16="http://schemas.microsoft.com/office/drawing/2014/main" val="1189856205"/>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Child</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dirty="0">
                          <a:solidFill>
                            <a:srgbClr val="5A9577"/>
                          </a:solidFill>
                          <a:latin typeface="Arial Nova Cond Light" panose="020B0306020202020204" pitchFamily="34" charset="0"/>
                        </a:rPr>
                        <a:t>ASD</a:t>
                      </a:r>
                      <a:endParaRPr lang="en-US" sz="1500" b="1" kern="1200" dirty="0">
                        <a:solidFill>
                          <a:srgbClr val="5A9577"/>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rgbClr val="96C5AF"/>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1977978796"/>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endParaRPr lang="en-US" sz="1500" dirty="0">
                        <a:solidFill>
                          <a:schemeClr val="tx1"/>
                        </a:solidFill>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childEssential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rgbClr val="96C5AF"/>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2627746612"/>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3</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Mother</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3467583007"/>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4</a:t>
                      </a:r>
                    </a:p>
                  </a:txBody>
                  <a:tcPr/>
                </a:tc>
                <a:tc vMerge="1">
                  <a:txBody>
                    <a:bodyPr/>
                    <a:lstStyle/>
                    <a:p>
                      <a:endParaRPr lang="en-US" sz="1500" dirty="0">
                        <a:solidFill>
                          <a:schemeClr val="tx1"/>
                        </a:solidFill>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motherEssential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rgbClr val="EA852F"/>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1499798703"/>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5</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ID Number</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dirty="0">
                          <a:solidFill>
                            <a:srgbClr val="5A9577"/>
                          </a:solidFill>
                          <a:latin typeface="Arial Nova Cond Light" panose="020B0306020202020204" pitchFamily="34" charset="0"/>
                        </a:rPr>
                        <a:t>ASD</a:t>
                      </a:r>
                      <a:r>
                        <a:rPr lang="en-US" sz="1500" kern="1200" dirty="0">
                          <a:solidFill>
                            <a:schemeClr val="tx1"/>
                          </a:solidFill>
                          <a:latin typeface="Arial Nova Cond Light" panose="020B0306020202020204" pitchFamily="34" charset="0"/>
                          <a:ea typeface="+mn-ea"/>
                          <a:cs typeface="+mn-cs"/>
                        </a:rPr>
                        <a:t> (paired)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3954287603"/>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6</a:t>
                      </a:r>
                    </a:p>
                  </a:txBody>
                  <a:tcPr/>
                </a:tc>
                <a:tc vMerge="1">
                  <a:txBody>
                    <a:bodyPr/>
                    <a:lstStyle/>
                    <a:p>
                      <a:endParaRPr lang="en-US" sz="1500" dirty="0">
                        <a:solidFill>
                          <a:schemeClr val="tx1"/>
                        </a:solidFill>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r>
                        <a:rPr lang="en-US" sz="1500" kern="1200" dirty="0">
                          <a:solidFill>
                            <a:schemeClr val="tx1"/>
                          </a:solidFill>
                          <a:latin typeface="Arial Nova Cond Light" panose="020B0306020202020204" pitchFamily="34" charset="0"/>
                          <a:ea typeface="+mn-ea"/>
                          <a:cs typeface="+mn-cs"/>
                        </a:rPr>
                        <a:t> (paired)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2849627544"/>
                  </a:ext>
                </a:extLst>
              </a:tr>
            </a:tbl>
          </a:graphicData>
        </a:graphic>
      </p:graphicFrame>
      <p:cxnSp>
        <p:nvCxnSpPr>
          <p:cNvPr id="5" name="Straight Connector 4">
            <a:extLst>
              <a:ext uri="{FF2B5EF4-FFF2-40B4-BE49-F238E27FC236}">
                <a16:creationId xmlns:a16="http://schemas.microsoft.com/office/drawing/2014/main" id="{DFEBF487-F775-80E7-05A7-D220BF2D0D60}"/>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4FE79D-8328-07F8-81FF-920E3D64698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3150190-1617-C461-3CAF-7E2EA36BCE3D}"/>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5D6639-DD77-1962-5251-34F9784BA19B}"/>
              </a:ext>
            </a:extLst>
          </p:cNvPr>
          <p:cNvSpPr txBox="1"/>
          <p:nvPr/>
        </p:nvSpPr>
        <p:spPr>
          <a:xfrm>
            <a:off x="651629" y="1966997"/>
            <a:ext cx="4510305" cy="338554"/>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latin typeface="Arial Nova Cond Light" panose="020B0306020202020204" pitchFamily="34" charset="0"/>
              </a:rPr>
              <a:t>Clean, Standardize, Subset and Subgroup the data</a:t>
            </a:r>
          </a:p>
        </p:txBody>
      </p:sp>
      <p:sp>
        <p:nvSpPr>
          <p:cNvPr id="13" name="TextBox 12">
            <a:extLst>
              <a:ext uri="{FF2B5EF4-FFF2-40B4-BE49-F238E27FC236}">
                <a16:creationId xmlns:a16="http://schemas.microsoft.com/office/drawing/2014/main" id="{DC5CEB08-2009-5EC1-7513-BAE293B0D9AC}"/>
              </a:ext>
            </a:extLst>
          </p:cNvPr>
          <p:cNvSpPr txBox="1"/>
          <p:nvPr/>
        </p:nvSpPr>
        <p:spPr>
          <a:xfrm>
            <a:off x="6463975" y="4248625"/>
            <a:ext cx="5095831" cy="1600438"/>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latin typeface="Arial Nova Cond Light" panose="020B0306020202020204" pitchFamily="34" charset="0"/>
              </a:rPr>
              <a:t>Compare subgroups to extrapolate meta-analysis </a:t>
            </a:r>
          </a:p>
          <a:p>
            <a:pPr marL="1200150" lvl="2" indent="-285750">
              <a:buFont typeface="Wingdings" panose="05000000000000000000" pitchFamily="2" charset="2"/>
              <a:buChar char="§"/>
            </a:pPr>
            <a:r>
              <a:rPr lang="en-US" sz="1600" dirty="0">
                <a:latin typeface="Arial Nova Cond Light" panose="020B0306020202020204" pitchFamily="34" charset="0"/>
              </a:rPr>
              <a:t>Identify highest-influence elements per subgroup</a:t>
            </a:r>
          </a:p>
          <a:p>
            <a:pPr marL="1200150" lvl="2" indent="-285750">
              <a:buFont typeface="Wingdings" panose="05000000000000000000" pitchFamily="2" charset="2"/>
              <a:buChar char="§"/>
            </a:pPr>
            <a:r>
              <a:rPr lang="en-US" sz="1600" dirty="0">
                <a:latin typeface="Arial Nova Cond Light" panose="020B0306020202020204" pitchFamily="34" charset="0"/>
              </a:rPr>
              <a:t>Define highest-influence elements for </a:t>
            </a:r>
            <a:r>
              <a:rPr lang="en-US" sz="1600" b="1" dirty="0">
                <a:solidFill>
                  <a:srgbClr val="5A9577"/>
                </a:solidFill>
                <a:latin typeface="Arial Nova Cond Light" panose="020B0306020202020204" pitchFamily="34" charset="0"/>
              </a:rPr>
              <a:t>ASD</a:t>
            </a:r>
            <a:r>
              <a:rPr lang="en-US" sz="1600" dirty="0">
                <a:solidFill>
                  <a:srgbClr val="68AD8A"/>
                </a:solidFill>
                <a:latin typeface="Arial Nova Cond Light" panose="020B0306020202020204" pitchFamily="34" charset="0"/>
              </a:rPr>
              <a:t> </a:t>
            </a:r>
            <a:r>
              <a:rPr lang="en-US" sz="1600" dirty="0">
                <a:latin typeface="Arial Nova Cond Light" panose="020B0306020202020204" pitchFamily="34" charset="0"/>
              </a:rPr>
              <a:t>/ </a:t>
            </a:r>
            <a:r>
              <a:rPr lang="en-US" sz="1600" b="1" kern="1200" dirty="0">
                <a:solidFill>
                  <a:srgbClr val="EA852F"/>
                </a:solidFill>
                <a:latin typeface="Arial Nova Cond Light" panose="020B0306020202020204" pitchFamily="34" charset="0"/>
                <a:ea typeface="+mn-ea"/>
                <a:cs typeface="+mn-cs"/>
              </a:rPr>
              <a:t>TD</a:t>
            </a:r>
            <a:r>
              <a:rPr lang="en-US" sz="1600" dirty="0">
                <a:latin typeface="Arial Nova Cond Light" panose="020B0306020202020204" pitchFamily="34" charset="0"/>
              </a:rPr>
              <a:t> </a:t>
            </a:r>
          </a:p>
          <a:p>
            <a:pPr marL="1200150" lvl="2" indent="-285750">
              <a:buFont typeface="Wingdings" panose="05000000000000000000" pitchFamily="2" charset="2"/>
              <a:buChar char="§"/>
            </a:pPr>
            <a:r>
              <a:rPr lang="en-US" sz="1600" dirty="0">
                <a:latin typeface="Arial Nova Cond Light" panose="020B0306020202020204" pitchFamily="34" charset="0"/>
              </a:rPr>
              <a:t>Review elements for developmental influence</a:t>
            </a:r>
          </a:p>
          <a:p>
            <a:pPr marL="1200150" lvl="2" indent="-285750">
              <a:buFont typeface="Wingdings" panose="05000000000000000000" pitchFamily="2" charset="2"/>
              <a:buChar char="§"/>
            </a:pPr>
            <a:r>
              <a:rPr lang="en-US" sz="1600" dirty="0">
                <a:latin typeface="Arial Nova Cond Light" panose="020B0306020202020204" pitchFamily="34" charset="0"/>
              </a:rPr>
              <a:t>Understand the impact of these elements on </a:t>
            </a:r>
            <a:r>
              <a:rPr lang="en-US" sz="1600" b="1" dirty="0">
                <a:solidFill>
                  <a:srgbClr val="5A9577"/>
                </a:solidFill>
                <a:latin typeface="Arial Nova Cond Light" panose="020B0306020202020204" pitchFamily="34" charset="0"/>
              </a:rPr>
              <a:t>ASD</a:t>
            </a:r>
            <a:endParaRPr lang="en-US" sz="1600" b="1" dirty="0"/>
          </a:p>
          <a:p>
            <a:endParaRPr lang="en-US" dirty="0"/>
          </a:p>
        </p:txBody>
      </p:sp>
      <p:sp>
        <p:nvSpPr>
          <p:cNvPr id="14" name="TextBox 13">
            <a:extLst>
              <a:ext uri="{FF2B5EF4-FFF2-40B4-BE49-F238E27FC236}">
                <a16:creationId xmlns:a16="http://schemas.microsoft.com/office/drawing/2014/main" id="{51F5B333-12E0-65A1-50D3-41F769FA4DDA}"/>
              </a:ext>
            </a:extLst>
          </p:cNvPr>
          <p:cNvSpPr txBox="1"/>
          <p:nvPr/>
        </p:nvSpPr>
        <p:spPr>
          <a:xfrm>
            <a:off x="2487102" y="2457017"/>
            <a:ext cx="9704898" cy="1323439"/>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latin typeface="Arial Nova Cond Light" panose="020B0306020202020204" pitchFamily="34" charset="0"/>
              </a:rPr>
              <a:t>In Subgroup:</a:t>
            </a:r>
          </a:p>
          <a:p>
            <a:pPr marL="1200150" lvl="2" indent="-285750">
              <a:buFont typeface="Wingdings" panose="05000000000000000000" pitchFamily="2" charset="2"/>
              <a:buChar char="§"/>
            </a:pPr>
            <a:r>
              <a:rPr lang="en-US" sz="1600" dirty="0">
                <a:latin typeface="Arial Nova Cond Light" panose="020B0306020202020204" pitchFamily="34" charset="0"/>
              </a:rPr>
              <a:t>Create a binary logistics regression model to evaluate the effectiveness of the data to predict the </a:t>
            </a:r>
            <a:r>
              <a:rPr lang="en-US" sz="1600" b="1" dirty="0">
                <a:solidFill>
                  <a:srgbClr val="5A9577"/>
                </a:solidFill>
                <a:latin typeface="Arial Nova Cond Light" panose="020B0306020202020204" pitchFamily="34" charset="0"/>
              </a:rPr>
              <a:t>ASD</a:t>
            </a:r>
            <a:r>
              <a:rPr lang="en-US" sz="1600" dirty="0">
                <a:solidFill>
                  <a:srgbClr val="5A9577"/>
                </a:solidFill>
                <a:latin typeface="Arial Nova Cond Light" panose="020B0306020202020204" pitchFamily="34" charset="0"/>
              </a:rPr>
              <a:t> </a:t>
            </a:r>
            <a:r>
              <a:rPr lang="en-US" sz="1600" dirty="0">
                <a:latin typeface="Arial Nova Cond Light" panose="020B0306020202020204" pitchFamily="34" charset="0"/>
              </a:rPr>
              <a:t>/</a:t>
            </a:r>
            <a:r>
              <a:rPr lang="en-US" sz="1600" kern="1200" dirty="0">
                <a:solidFill>
                  <a:srgbClr val="EA852F"/>
                </a:solidFill>
                <a:latin typeface="Arial Nova Cond Light" panose="020B0306020202020204" pitchFamily="34" charset="0"/>
                <a:ea typeface="+mn-ea"/>
                <a:cs typeface="+mn-cs"/>
              </a:rPr>
              <a:t> </a:t>
            </a:r>
            <a:r>
              <a:rPr lang="en-US" sz="1600" b="1" kern="1200" dirty="0">
                <a:solidFill>
                  <a:srgbClr val="F29948"/>
                </a:solidFill>
                <a:latin typeface="Arial Nova Cond Light" panose="020B0306020202020204" pitchFamily="34" charset="0"/>
                <a:ea typeface="+mn-ea"/>
                <a:cs typeface="+mn-cs"/>
              </a:rPr>
              <a:t>TD</a:t>
            </a:r>
            <a:r>
              <a:rPr lang="en-US" sz="1600" dirty="0">
                <a:latin typeface="Arial Nova Cond Light" panose="020B0306020202020204" pitchFamily="34" charset="0"/>
              </a:rPr>
              <a:t> status</a:t>
            </a:r>
          </a:p>
          <a:p>
            <a:pPr marL="1200150" lvl="2" indent="-285750">
              <a:buFont typeface="Wingdings" panose="05000000000000000000" pitchFamily="2" charset="2"/>
              <a:buChar char="§"/>
            </a:pPr>
            <a:r>
              <a:rPr lang="en-US" sz="1600" dirty="0">
                <a:latin typeface="Arial Nova Cond Light" panose="020B0306020202020204" pitchFamily="34" charset="0"/>
              </a:rPr>
              <a:t>Run a binary stepwise-regression to evaluate which elements have the greatest influence over predicting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kern="1200" dirty="0">
                <a:solidFill>
                  <a:srgbClr val="F29948"/>
                </a:solidFill>
                <a:latin typeface="Arial Nova Cond Light" panose="020B0306020202020204" pitchFamily="34" charset="0"/>
                <a:ea typeface="+mn-ea"/>
                <a:cs typeface="+mn-cs"/>
              </a:rPr>
              <a:t>TD</a:t>
            </a:r>
            <a:endParaRPr lang="en-US" sz="1600" b="1" dirty="0">
              <a:latin typeface="Arial Nova Cond Light" panose="020B0306020202020204" pitchFamily="34" charset="0"/>
            </a:endParaRPr>
          </a:p>
          <a:p>
            <a:pPr marL="1657350" lvl="3" indent="-285750">
              <a:buFont typeface="Wingdings" panose="05000000000000000000" pitchFamily="2" charset="2"/>
              <a:buChar char="§"/>
            </a:pPr>
            <a:r>
              <a:rPr lang="en-US" sz="1600" dirty="0">
                <a:latin typeface="Arial Nova Cond Light" panose="020B0306020202020204" pitchFamily="34" charset="0"/>
              </a:rPr>
              <a:t>Assess multicollinearity by Variance Influence Factor </a:t>
            </a:r>
          </a:p>
          <a:p>
            <a:pPr marL="1200150" lvl="2" indent="-285750">
              <a:buFont typeface="Wingdings" panose="05000000000000000000" pitchFamily="2" charset="2"/>
              <a:buChar char="§"/>
            </a:pPr>
            <a:r>
              <a:rPr lang="en-US" sz="1600" dirty="0">
                <a:latin typeface="Arial Nova Cond Light" panose="020B0306020202020204" pitchFamily="34" charset="0"/>
              </a:rPr>
              <a:t>Run descriptive statistics for modeled elements</a:t>
            </a:r>
          </a:p>
        </p:txBody>
      </p:sp>
    </p:spTree>
    <p:extLst>
      <p:ext uri="{BB962C8B-B14F-4D97-AF65-F5344CB8AC3E}">
        <p14:creationId xmlns:p14="http://schemas.microsoft.com/office/powerpoint/2010/main" val="196724901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1270461-932A-B589-5C64-B7B4F5A478A1}"/>
              </a:ext>
            </a:extLst>
          </p:cNvPr>
          <p:cNvGrpSpPr/>
          <p:nvPr/>
        </p:nvGrpSpPr>
        <p:grpSpPr>
          <a:xfrm>
            <a:off x="650640" y="249711"/>
            <a:ext cx="11228094" cy="869255"/>
            <a:chOff x="744910" y="249475"/>
            <a:chExt cx="10312013" cy="900999"/>
          </a:xfrm>
        </p:grpSpPr>
        <p:sp>
          <p:nvSpPr>
            <p:cNvPr id="15" name="TextBox 14">
              <a:extLst>
                <a:ext uri="{FF2B5EF4-FFF2-40B4-BE49-F238E27FC236}">
                  <a16:creationId xmlns:a16="http://schemas.microsoft.com/office/drawing/2014/main" id="{56C45823-4902-9EA0-35F6-730E46FA10B6}"/>
                </a:ext>
              </a:extLst>
            </p:cNvPr>
            <p:cNvSpPr txBox="1"/>
            <p:nvPr/>
          </p:nvSpPr>
          <p:spPr>
            <a:xfrm>
              <a:off x="744910" y="249475"/>
              <a:ext cx="10312013" cy="303066"/>
            </a:xfrm>
            <a:prstGeom prst="rect">
              <a:avLst/>
            </a:prstGeom>
            <a:solidFill>
              <a:schemeClr val="bg1"/>
            </a:solidFill>
          </p:spPr>
          <p:txBody>
            <a:bodyPr wrap="square" rtlCol="0">
              <a:spAutoFit/>
            </a:bodyPr>
            <a:lstStyle/>
            <a:p>
              <a:r>
                <a:rPr lang="en-US" sz="1300" b="1" spc="150" dirty="0">
                  <a:solidFill>
                    <a:srgbClr val="5A9577"/>
                  </a:solidFill>
                  <a:latin typeface="Arial Nova Cond Light" panose="020B0306020202020204" pitchFamily="34" charset="0"/>
                </a:rPr>
                <a:t>IS THERE A PREDICTIVE RELATIONSHIP BETWEEN LEVELS OF TOXIC AND ESSENTIAL ELEMENTS AND THE OCCURRENCE OF ASD IN CHILDREN?</a:t>
              </a:r>
            </a:p>
          </p:txBody>
        </p:sp>
        <p:sp>
          <p:nvSpPr>
            <p:cNvPr id="7" name="TextBox 6">
              <a:extLst>
                <a:ext uri="{FF2B5EF4-FFF2-40B4-BE49-F238E27FC236}">
                  <a16:creationId xmlns:a16="http://schemas.microsoft.com/office/drawing/2014/main" id="{CF58631A-69DE-53A2-414D-4B0D9F7C78B8}"/>
                </a:ext>
              </a:extLst>
            </p:cNvPr>
            <p:cNvSpPr txBox="1"/>
            <p:nvPr/>
          </p:nvSpPr>
          <p:spPr>
            <a:xfrm>
              <a:off x="744910" y="288700"/>
              <a:ext cx="4767427"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ONE</a:t>
              </a:r>
            </a:p>
          </p:txBody>
        </p:sp>
      </p:grpSp>
      <p:sp>
        <p:nvSpPr>
          <p:cNvPr id="17" name="TextBox 16">
            <a:extLst>
              <a:ext uri="{FF2B5EF4-FFF2-40B4-BE49-F238E27FC236}">
                <a16:creationId xmlns:a16="http://schemas.microsoft.com/office/drawing/2014/main" id="{150793EC-071D-2F0C-9A79-C7F9F2543239}"/>
              </a:ext>
            </a:extLst>
          </p:cNvPr>
          <p:cNvSpPr txBox="1"/>
          <p:nvPr/>
        </p:nvSpPr>
        <p:spPr>
          <a:xfrm>
            <a:off x="650640" y="1239030"/>
            <a:ext cx="7018511"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A: How well does the data predict </a:t>
            </a:r>
            <a:r>
              <a:rPr lang="en-US" b="1" spc="150" dirty="0">
                <a:solidFill>
                  <a:srgbClr val="5A9577"/>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children?</a:t>
            </a:r>
          </a:p>
        </p:txBody>
      </p:sp>
      <p:graphicFrame>
        <p:nvGraphicFramePr>
          <p:cNvPr id="14" name="Table 13">
            <a:extLst>
              <a:ext uri="{FF2B5EF4-FFF2-40B4-BE49-F238E27FC236}">
                <a16:creationId xmlns:a16="http://schemas.microsoft.com/office/drawing/2014/main" id="{DFD0915C-1E45-50B4-B664-43B37B2700EC}"/>
              </a:ext>
            </a:extLst>
          </p:cNvPr>
          <p:cNvGraphicFramePr>
            <a:graphicFrameLocks noGrp="1"/>
          </p:cNvGraphicFramePr>
          <p:nvPr>
            <p:extLst>
              <p:ext uri="{D42A27DB-BD31-4B8C-83A1-F6EECF244321}">
                <p14:modId xmlns:p14="http://schemas.microsoft.com/office/powerpoint/2010/main" val="1522736675"/>
              </p:ext>
            </p:extLst>
          </p:nvPr>
        </p:nvGraphicFramePr>
        <p:xfrm>
          <a:off x="1862642" y="1851189"/>
          <a:ext cx="8804089" cy="960120"/>
        </p:xfrm>
        <a:graphic>
          <a:graphicData uri="http://schemas.openxmlformats.org/drawingml/2006/table">
            <a:tbl>
              <a:tblPr firstRow="1" bandRow="1">
                <a:tableStyleId>{F5AB1C69-6EDB-4FF4-983F-18BD219EF322}</a:tableStyleId>
              </a:tblPr>
              <a:tblGrid>
                <a:gridCol w="240136">
                  <a:extLst>
                    <a:ext uri="{9D8B030D-6E8A-4147-A177-3AD203B41FA5}">
                      <a16:colId xmlns:a16="http://schemas.microsoft.com/office/drawing/2014/main" val="1608045722"/>
                    </a:ext>
                  </a:extLst>
                </a:gridCol>
                <a:gridCol w="807880">
                  <a:extLst>
                    <a:ext uri="{9D8B030D-6E8A-4147-A177-3AD203B41FA5}">
                      <a16:colId xmlns:a16="http://schemas.microsoft.com/office/drawing/2014/main" val="1979200925"/>
                    </a:ext>
                  </a:extLst>
                </a:gridCol>
                <a:gridCol w="2813959">
                  <a:extLst>
                    <a:ext uri="{9D8B030D-6E8A-4147-A177-3AD203B41FA5}">
                      <a16:colId xmlns:a16="http://schemas.microsoft.com/office/drawing/2014/main" val="843377435"/>
                    </a:ext>
                  </a:extLst>
                </a:gridCol>
                <a:gridCol w="1905000">
                  <a:extLst>
                    <a:ext uri="{9D8B030D-6E8A-4147-A177-3AD203B41FA5}">
                      <a16:colId xmlns:a16="http://schemas.microsoft.com/office/drawing/2014/main" val="85680534"/>
                    </a:ext>
                  </a:extLst>
                </a:gridCol>
                <a:gridCol w="2046373">
                  <a:extLst>
                    <a:ext uri="{9D8B030D-6E8A-4147-A177-3AD203B41FA5}">
                      <a16:colId xmlns:a16="http://schemas.microsoft.com/office/drawing/2014/main" val="1497821901"/>
                    </a:ext>
                  </a:extLst>
                </a:gridCol>
                <a:gridCol w="990741">
                  <a:extLst>
                    <a:ext uri="{9D8B030D-6E8A-4147-A177-3AD203B41FA5}">
                      <a16:colId xmlns:a16="http://schemas.microsoft.com/office/drawing/2014/main" val="4113186376"/>
                    </a:ext>
                  </a:extLst>
                </a:gridCol>
              </a:tblGrid>
              <a:tr h="273635">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BORDERLINE SIGNIFICANT</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extLst>
                  <a:ext uri="{0D108BD9-81ED-4DB2-BD59-A6C34878D82A}">
                    <a16:rowId xmlns:a16="http://schemas.microsoft.com/office/drawing/2014/main" val="1189856205"/>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Child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5A9577"/>
                          </a:solidFill>
                          <a:latin typeface="Arial Nova Cond Light" panose="020B0306020202020204" pitchFamily="34" charset="0"/>
                          <a:ea typeface="+mn-ea"/>
                          <a:cs typeface="+mn-cs"/>
                        </a:rPr>
                        <a:t>ASD</a:t>
                      </a:r>
                      <a:r>
                        <a:rPr lang="en-US" sz="1500" kern="1200" dirty="0">
                          <a:solidFill>
                            <a:schemeClr val="tx1"/>
                          </a:solidFill>
                          <a:latin typeface="Arial Nova Cond Light" panose="020B0306020202020204" pitchFamily="34" charset="0"/>
                          <a:ea typeface="+mn-ea"/>
                          <a:cs typeface="+mn-cs"/>
                        </a:rPr>
                        <a:t> </a:t>
                      </a:r>
                      <a:r>
                        <a:rPr lang="en-US" sz="1500" b="1" kern="1200" dirty="0">
                          <a:solidFill>
                            <a:schemeClr val="tx1"/>
                          </a:solidFill>
                          <a:latin typeface="Arial Nova Cond Light" panose="020B0306020202020204" pitchFamily="34" charset="0"/>
                          <a:ea typeface="+mn-ea"/>
                          <a:cs typeface="+mn-cs"/>
                        </a:rPr>
                        <a:t> + </a:t>
                      </a: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Tungsten</a:t>
                      </a:r>
                    </a:p>
                  </a:txBody>
                  <a:tcPr/>
                </a:tc>
                <a:tc>
                  <a:txBody>
                    <a:bodyPr/>
                    <a:lstStyle/>
                    <a:p>
                      <a:pPr marL="0" algn="l" defTabSz="914400" rtl="0" eaLnBrk="1" latinLnBrk="0" hangingPunct="1"/>
                      <a:endParaRPr lang="en-US" sz="1500" kern="1200" dirty="0">
                        <a:solidFill>
                          <a:schemeClr val="tx1"/>
                        </a:solidFill>
                        <a:latin typeface="Arial Nova Cond Light" panose="020B0306020202020204" pitchFamily="34" charset="0"/>
                        <a:ea typeface="+mn-ea"/>
                        <a:cs typeface="+mn-cs"/>
                      </a:endParaRP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85%</a:t>
                      </a:r>
                    </a:p>
                  </a:txBody>
                  <a:tcPr anchor="ctr"/>
                </a:tc>
                <a:extLst>
                  <a:ext uri="{0D108BD9-81ED-4DB2-BD59-A6C34878D82A}">
                    <a16:rowId xmlns:a16="http://schemas.microsoft.com/office/drawing/2014/main" val="1977978796"/>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5A9577"/>
                          </a:solidFill>
                          <a:latin typeface="Arial Nova Cond Light" panose="020B0306020202020204" pitchFamily="34" charset="0"/>
                          <a:ea typeface="+mn-ea"/>
                          <a:cs typeface="+mn-cs"/>
                        </a:rPr>
                        <a:t>ASD</a:t>
                      </a:r>
                      <a:r>
                        <a:rPr lang="en-US" sz="1500" b="1" kern="1200" dirty="0">
                          <a:solidFill>
                            <a:srgbClr val="116985"/>
                          </a:solidFill>
                          <a:latin typeface="Arial Nova Cond Light" panose="020B0306020202020204" pitchFamily="34" charset="0"/>
                          <a:ea typeface="+mn-ea"/>
                          <a:cs typeface="+mn-cs"/>
                        </a:rPr>
                        <a:t> </a:t>
                      </a:r>
                      <a:r>
                        <a:rPr lang="en-US" sz="1500" b="1" kern="1200" dirty="0">
                          <a:solidFill>
                            <a:schemeClr val="tx1"/>
                          </a:solidFill>
                          <a:latin typeface="Arial Nova Cond Light" panose="020B0306020202020204" pitchFamily="34" charset="0"/>
                          <a:ea typeface="+mn-ea"/>
                          <a:cs typeface="+mn-cs"/>
                        </a:rPr>
                        <a:t>+ </a:t>
                      </a: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Sulfur, Magnesium</a:t>
                      </a:r>
                    </a:p>
                  </a:txBody>
                  <a:tcPr/>
                </a:tc>
                <a:tc>
                  <a:txBody>
                    <a:bodyPr/>
                    <a:lstStyle/>
                    <a:p>
                      <a:pPr marL="0" algn="l" defTabSz="914400" rtl="0" eaLnBrk="1" latinLnBrk="0" hangingPunct="1"/>
                      <a:endParaRPr lang="en-US" sz="1500" kern="1200" dirty="0">
                        <a:solidFill>
                          <a:schemeClr val="tx1"/>
                        </a:solidFill>
                        <a:latin typeface="Arial Nova Cond Light" panose="020B0306020202020204" pitchFamily="34" charset="0"/>
                        <a:ea typeface="+mn-ea"/>
                        <a:cs typeface="+mn-cs"/>
                      </a:endParaRP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87%</a:t>
                      </a:r>
                    </a:p>
                  </a:txBody>
                  <a:tcPr anchor="ctr"/>
                </a:tc>
                <a:extLst>
                  <a:ext uri="{0D108BD9-81ED-4DB2-BD59-A6C34878D82A}">
                    <a16:rowId xmlns:a16="http://schemas.microsoft.com/office/drawing/2014/main" val="2627746612"/>
                  </a:ext>
                </a:extLst>
              </a:tr>
            </a:tbl>
          </a:graphicData>
        </a:graphic>
      </p:graphicFrame>
      <p:graphicFrame>
        <p:nvGraphicFramePr>
          <p:cNvPr id="19" name="Table 18">
            <a:extLst>
              <a:ext uri="{FF2B5EF4-FFF2-40B4-BE49-F238E27FC236}">
                <a16:creationId xmlns:a16="http://schemas.microsoft.com/office/drawing/2014/main" id="{E2D3E483-27D5-E1B7-78BF-377CA4750D04}"/>
              </a:ext>
            </a:extLst>
          </p:cNvPr>
          <p:cNvGraphicFramePr>
            <a:graphicFrameLocks noGrp="1"/>
          </p:cNvGraphicFramePr>
          <p:nvPr>
            <p:extLst>
              <p:ext uri="{D42A27DB-BD31-4B8C-83A1-F6EECF244321}">
                <p14:modId xmlns:p14="http://schemas.microsoft.com/office/powerpoint/2010/main" val="3710812583"/>
              </p:ext>
            </p:extLst>
          </p:nvPr>
        </p:nvGraphicFramePr>
        <p:xfrm>
          <a:off x="1873587" y="3605259"/>
          <a:ext cx="9312576" cy="1646096"/>
        </p:xfrm>
        <a:graphic>
          <a:graphicData uri="http://schemas.openxmlformats.org/drawingml/2006/table">
            <a:tbl>
              <a:tblPr firstRow="1" bandRow="1">
                <a:tableStyleId>{F5AB1C69-6EDB-4FF4-983F-18BD219EF322}</a:tableStyleId>
              </a:tblPr>
              <a:tblGrid>
                <a:gridCol w="235671">
                  <a:extLst>
                    <a:ext uri="{9D8B030D-6E8A-4147-A177-3AD203B41FA5}">
                      <a16:colId xmlns:a16="http://schemas.microsoft.com/office/drawing/2014/main" val="1608045722"/>
                    </a:ext>
                  </a:extLst>
                </a:gridCol>
                <a:gridCol w="809625">
                  <a:extLst>
                    <a:ext uri="{9D8B030D-6E8A-4147-A177-3AD203B41FA5}">
                      <a16:colId xmlns:a16="http://schemas.microsoft.com/office/drawing/2014/main" val="2495431376"/>
                    </a:ext>
                  </a:extLst>
                </a:gridCol>
                <a:gridCol w="1564825">
                  <a:extLst>
                    <a:ext uri="{9D8B030D-6E8A-4147-A177-3AD203B41FA5}">
                      <a16:colId xmlns:a16="http://schemas.microsoft.com/office/drawing/2014/main" val="843377435"/>
                    </a:ext>
                  </a:extLst>
                </a:gridCol>
                <a:gridCol w="2024743">
                  <a:extLst>
                    <a:ext uri="{9D8B030D-6E8A-4147-A177-3AD203B41FA5}">
                      <a16:colId xmlns:a16="http://schemas.microsoft.com/office/drawing/2014/main" val="85680534"/>
                    </a:ext>
                  </a:extLst>
                </a:gridCol>
                <a:gridCol w="2068286">
                  <a:extLst>
                    <a:ext uri="{9D8B030D-6E8A-4147-A177-3AD203B41FA5}">
                      <a16:colId xmlns:a16="http://schemas.microsoft.com/office/drawing/2014/main" val="3235900369"/>
                    </a:ext>
                  </a:extLst>
                </a:gridCol>
                <a:gridCol w="1055914">
                  <a:extLst>
                    <a:ext uri="{9D8B030D-6E8A-4147-A177-3AD203B41FA5}">
                      <a16:colId xmlns:a16="http://schemas.microsoft.com/office/drawing/2014/main" val="1497821901"/>
                    </a:ext>
                  </a:extLst>
                </a:gridCol>
                <a:gridCol w="1553512">
                  <a:extLst>
                    <a:ext uri="{9D8B030D-6E8A-4147-A177-3AD203B41FA5}">
                      <a16:colId xmlns:a16="http://schemas.microsoft.com/office/drawing/2014/main" val="3354158818"/>
                    </a:ext>
                  </a:extLst>
                </a:gridCol>
              </a:tblGrid>
              <a:tr h="213463">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BORDERLINE</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OVERALL MODEL</a:t>
                      </a:r>
                    </a:p>
                  </a:txBody>
                  <a:tcPr>
                    <a:solidFill>
                      <a:srgbClr val="68AD8A">
                        <a:alpha val="89000"/>
                      </a:srgbClr>
                    </a:solidFill>
                  </a:tcPr>
                </a:tc>
                <a:extLst>
                  <a:ext uri="{0D108BD9-81ED-4DB2-BD59-A6C34878D82A}">
                    <a16:rowId xmlns:a16="http://schemas.microsoft.com/office/drawing/2014/main" val="1189856205"/>
                  </a:ext>
                </a:extLst>
              </a:tr>
              <a:tr h="365936">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5A9577"/>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Gadolinium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Mercury</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27%</a:t>
                      </a:r>
                    </a:p>
                  </a:txBody>
                  <a:tcPr anchor="ct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Significant</a:t>
                      </a:r>
                    </a:p>
                  </a:txBody>
                  <a:tcPr anchor="ctr"/>
                </a:tc>
                <a:extLst>
                  <a:ext uri="{0D108BD9-81ED-4DB2-BD59-A6C34878D82A}">
                    <a16:rowId xmlns:a16="http://schemas.microsoft.com/office/drawing/2014/main" val="1977978796"/>
                  </a:ext>
                </a:extLst>
              </a:tr>
              <a:tr h="213463">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algn="l" defTabSz="914400" rtl="0" eaLnBrk="1" latinLnBrk="0" hangingPunct="1"/>
                      <a:r>
                        <a:rPr lang="en-US" sz="1500" kern="1200" dirty="0">
                          <a:solidFill>
                            <a:srgbClr val="F29948"/>
                          </a:solidFill>
                          <a:latin typeface="Arial Nova Cond Light" panose="020B0306020202020204" pitchFamily="34" charset="0"/>
                          <a:ea typeface="+mn-ea"/>
                          <a:cs typeface="+mn-cs"/>
                        </a:rPr>
                        <a:t>Tin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F29948"/>
                          </a:solidFill>
                          <a:latin typeface="Arial Nova Cond Light" panose="020B0306020202020204" pitchFamily="34" charset="0"/>
                          <a:ea typeface="+mn-ea"/>
                          <a:cs typeface="+mn-cs"/>
                        </a:rPr>
                        <a:t>Tungsten</a:t>
                      </a:r>
                    </a:p>
                  </a:txBody>
                  <a:tcPr/>
                </a:tc>
                <a:tc vMerge="1">
                  <a:txBody>
                    <a:bodyPr/>
                    <a:lstStyle/>
                    <a:p>
                      <a:pPr marL="0" algn="ctr"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vMerge="1">
                  <a:txBody>
                    <a:bodyPr/>
                    <a:lstStyle/>
                    <a:p>
                      <a:endParaRPr lang="en-US"/>
                    </a:p>
                  </a:txBody>
                  <a:tcPr/>
                </a:tc>
                <a:extLst>
                  <a:ext uri="{0D108BD9-81ED-4DB2-BD59-A6C34878D82A}">
                    <a16:rowId xmlns:a16="http://schemas.microsoft.com/office/drawing/2014/main" val="2627746612"/>
                  </a:ext>
                </a:extLst>
              </a:tr>
              <a:tr h="213463">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3</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Potassium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Boron</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45%</a:t>
                      </a:r>
                    </a:p>
                  </a:txBody>
                  <a:tcPr anchor="ct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Significant</a:t>
                      </a:r>
                    </a:p>
                  </a:txBody>
                  <a:tcPr anchor="ctr"/>
                </a:tc>
                <a:extLst>
                  <a:ext uri="{0D108BD9-81ED-4DB2-BD59-A6C34878D82A}">
                    <a16:rowId xmlns:a16="http://schemas.microsoft.com/office/drawing/2014/main" val="589863886"/>
                  </a:ext>
                </a:extLst>
              </a:tr>
              <a:tr h="213463">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4</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rgbClr val="F29948"/>
                          </a:solidFill>
                          <a:latin typeface="Arial Nova Cond Light" panose="020B0306020202020204" pitchFamily="34" charset="0"/>
                          <a:ea typeface="+mn-ea"/>
                          <a:cs typeface="+mn-cs"/>
                        </a:rPr>
                        <a:t>Sulfur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F29948"/>
                          </a:solidFill>
                          <a:latin typeface="Arial Nova Cond Light" panose="020B0306020202020204" pitchFamily="34" charset="0"/>
                          <a:ea typeface="+mn-ea"/>
                          <a:cs typeface="+mn-cs"/>
                        </a:rPr>
                        <a:t>Calcium, Magnesium, Zinc</a:t>
                      </a:r>
                    </a:p>
                  </a:txBody>
                  <a:tcPr/>
                </a:tc>
                <a:tc vMerge="1">
                  <a:txBody>
                    <a:bodyPr/>
                    <a:lstStyle/>
                    <a:p>
                      <a:pPr marL="0" algn="ctr"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vMerge="1">
                  <a:txBody>
                    <a:bodyPr/>
                    <a:lstStyle/>
                    <a:p>
                      <a:endParaRPr lang="en-US"/>
                    </a:p>
                  </a:txBody>
                  <a:tcPr/>
                </a:tc>
                <a:extLst>
                  <a:ext uri="{0D108BD9-81ED-4DB2-BD59-A6C34878D82A}">
                    <a16:rowId xmlns:a16="http://schemas.microsoft.com/office/drawing/2014/main" val="1790321588"/>
                  </a:ext>
                </a:extLst>
              </a:tr>
            </a:tbl>
          </a:graphicData>
        </a:graphic>
      </p:graphicFrame>
      <p:sp>
        <p:nvSpPr>
          <p:cNvPr id="21" name="TextBox 20">
            <a:extLst>
              <a:ext uri="{FF2B5EF4-FFF2-40B4-BE49-F238E27FC236}">
                <a16:creationId xmlns:a16="http://schemas.microsoft.com/office/drawing/2014/main" id="{2808F661-2A20-7BF3-11BD-DF6AAC643E8B}"/>
              </a:ext>
            </a:extLst>
          </p:cNvPr>
          <p:cNvSpPr txBox="1"/>
          <p:nvPr/>
        </p:nvSpPr>
        <p:spPr>
          <a:xfrm>
            <a:off x="650640" y="3069525"/>
            <a:ext cx="9312576"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B: Which elements are the greatest predictors of </a:t>
            </a:r>
            <a:r>
              <a:rPr lang="en-US" b="1" spc="150" dirty="0">
                <a:solidFill>
                  <a:srgbClr val="5A9577"/>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children? </a:t>
            </a:r>
          </a:p>
        </p:txBody>
      </p:sp>
      <p:sp>
        <p:nvSpPr>
          <p:cNvPr id="22" name="TextBox 21">
            <a:extLst>
              <a:ext uri="{FF2B5EF4-FFF2-40B4-BE49-F238E27FC236}">
                <a16:creationId xmlns:a16="http://schemas.microsoft.com/office/drawing/2014/main" id="{300FB266-9250-8803-7DC6-69D9E13DB0EE}"/>
              </a:ext>
            </a:extLst>
          </p:cNvPr>
          <p:cNvSpPr txBox="1"/>
          <p:nvPr/>
        </p:nvSpPr>
        <p:spPr>
          <a:xfrm>
            <a:off x="654787" y="5849063"/>
            <a:ext cx="4806255"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RELATIONSHIPS </a:t>
            </a:r>
          </a:p>
        </p:txBody>
      </p:sp>
      <p:pic>
        <p:nvPicPr>
          <p:cNvPr id="3" name="Picture 2" descr="Diagram&#10;&#10;Description automatically generated">
            <a:extLst>
              <a:ext uri="{FF2B5EF4-FFF2-40B4-BE49-F238E27FC236}">
                <a16:creationId xmlns:a16="http://schemas.microsoft.com/office/drawing/2014/main" id="{2AD508EE-499B-7B6A-06B8-11D20C6E9EDF}"/>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8" name="Straight Connector 7">
            <a:extLst>
              <a:ext uri="{FF2B5EF4-FFF2-40B4-BE49-F238E27FC236}">
                <a16:creationId xmlns:a16="http://schemas.microsoft.com/office/drawing/2014/main" id="{5519EC00-98C2-70AE-422D-297E0BDC0D72}"/>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8BDC24-97E5-0708-2029-5F99E51E1042}"/>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C2BCFEE-1C93-8C63-5FD3-5FA8E511EB19}"/>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0176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551A30B-D8CB-216B-37AE-D53C67A6769D}"/>
              </a:ext>
            </a:extLst>
          </p:cNvPr>
          <p:cNvSpPr txBox="1"/>
          <p:nvPr/>
        </p:nvSpPr>
        <p:spPr>
          <a:xfrm>
            <a:off x="651628" y="5934338"/>
            <a:ext cx="7963377" cy="746358"/>
          </a:xfrm>
          <a:prstGeom prst="rect">
            <a:avLst/>
          </a:prstGeom>
          <a:solidFill>
            <a:schemeClr val="bg1"/>
          </a:solidFill>
          <a:ln w="28575">
            <a:noFill/>
          </a:ln>
        </p:spPr>
        <p:txBody>
          <a:bodyPr wrap="square" rtlCol="0">
            <a:spAutoFit/>
          </a:bodyPr>
          <a:lstStyle/>
          <a:p>
            <a:pPr>
              <a:lnSpc>
                <a:spcPts val="1700"/>
              </a:lnSpc>
            </a:pPr>
            <a:r>
              <a:rPr lang="en-US" sz="1600" b="1" spc="150" dirty="0">
                <a:solidFill>
                  <a:srgbClr val="F29948"/>
                </a:solidFill>
                <a:latin typeface="Arial Nova Cond Light" panose="020B0306020202020204" pitchFamily="34" charset="0"/>
              </a:rPr>
              <a:t>CONCLUSIONS: </a:t>
            </a:r>
          </a:p>
          <a:p>
            <a:pPr>
              <a:lnSpc>
                <a:spcPts val="1700"/>
              </a:lnSpc>
            </a:pPr>
            <a:r>
              <a:rPr lang="en-US" sz="1600" b="1" spc="150" dirty="0">
                <a:solidFill>
                  <a:srgbClr val="F29948"/>
                </a:solidFill>
                <a:latin typeface="Arial Nova Cond Light" panose="020B0306020202020204" pitchFamily="34" charset="0"/>
              </a:rPr>
              <a:t>MEANS</a:t>
            </a:r>
            <a:r>
              <a:rPr lang="en-US" sz="1600" b="1" spc="150" dirty="0">
                <a:solidFill>
                  <a:srgbClr val="F99743">
                    <a:alpha val="82000"/>
                  </a:srgbClr>
                </a:solidFill>
                <a:latin typeface="Arial Nova Cond Light" panose="020B0306020202020204" pitchFamily="34" charset="0"/>
              </a:rPr>
              <a:t> </a:t>
            </a:r>
            <a:r>
              <a:rPr lang="en-US" sz="1600" dirty="0">
                <a:latin typeface="Arial Nova Cond Light" panose="020B0306020202020204" pitchFamily="34" charset="0"/>
              </a:rPr>
              <a:t>Identifies which elements are predictive for either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a:t>
            </a:r>
            <a:endParaRPr lang="en-US" sz="1600" b="1" spc="150" dirty="0">
              <a:solidFill>
                <a:srgbClr val="F99743">
                  <a:alpha val="82000"/>
                </a:srgbClr>
              </a:solidFill>
              <a:latin typeface="Arial Nova Cond Light" panose="020B0306020202020204" pitchFamily="34" charset="0"/>
            </a:endParaRPr>
          </a:p>
          <a:p>
            <a:pPr>
              <a:lnSpc>
                <a:spcPts val="1700"/>
              </a:lnSpc>
            </a:pPr>
            <a:r>
              <a:rPr lang="en-US" sz="1600" b="1" spc="150" dirty="0">
                <a:solidFill>
                  <a:srgbClr val="F29948"/>
                </a:solidFill>
                <a:latin typeface="Arial Nova Cond Light" panose="020B0306020202020204" pitchFamily="34" charset="0"/>
              </a:rPr>
              <a:t>SUM</a:t>
            </a:r>
            <a:r>
              <a:rPr lang="en-US" sz="1600" dirty="0">
                <a:latin typeface="Arial Nova Cond Light" panose="020B0306020202020204" pitchFamily="34" charset="0"/>
              </a:rPr>
              <a: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children do in fact have higher toxicity and lower essential elements, except for Tin and Tungsten. </a:t>
            </a:r>
          </a:p>
        </p:txBody>
      </p:sp>
      <p:sp>
        <p:nvSpPr>
          <p:cNvPr id="16" name="TextBox 15">
            <a:extLst>
              <a:ext uri="{FF2B5EF4-FFF2-40B4-BE49-F238E27FC236}">
                <a16:creationId xmlns:a16="http://schemas.microsoft.com/office/drawing/2014/main" id="{13FD553D-3878-30D5-9E6B-0C31A4D81C00}"/>
              </a:ext>
            </a:extLst>
          </p:cNvPr>
          <p:cNvSpPr txBox="1"/>
          <p:nvPr/>
        </p:nvSpPr>
        <p:spPr>
          <a:xfrm>
            <a:off x="651629" y="1705217"/>
            <a:ext cx="4648503" cy="338554"/>
          </a:xfrm>
          <a:prstGeom prst="rect">
            <a:avLst/>
          </a:prstGeom>
          <a:noFill/>
        </p:spPr>
        <p:txBody>
          <a:bodyPr wrap="square" rtlCol="0">
            <a:spAutoFit/>
          </a:bodyPr>
          <a:lstStyle/>
          <a:p>
            <a:r>
              <a:rPr lang="en-US" sz="1600" b="1" dirty="0">
                <a:latin typeface="Arial Nova Cond Light" panose="020B0306020202020204" pitchFamily="34" charset="0"/>
              </a:rPr>
              <a:t>Descriptive Statistics for Subgroup: </a:t>
            </a:r>
            <a:r>
              <a:rPr lang="en-US" sz="1600" dirty="0">
                <a:latin typeface="Arial Nova Cond Light" panose="020B0306020202020204" pitchFamily="34" charset="0"/>
              </a:rPr>
              <a:t>Means Comparison</a:t>
            </a:r>
          </a:p>
        </p:txBody>
      </p:sp>
      <p:sp>
        <p:nvSpPr>
          <p:cNvPr id="12" name="TextBox 11">
            <a:extLst>
              <a:ext uri="{FF2B5EF4-FFF2-40B4-BE49-F238E27FC236}">
                <a16:creationId xmlns:a16="http://schemas.microsoft.com/office/drawing/2014/main" id="{A01DECFE-87C1-3494-FF5B-5F53A2388BDA}"/>
              </a:ext>
            </a:extLst>
          </p:cNvPr>
          <p:cNvSpPr txBox="1"/>
          <p:nvPr/>
        </p:nvSpPr>
        <p:spPr>
          <a:xfrm>
            <a:off x="651628" y="1235447"/>
            <a:ext cx="4264493"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ELEMENTS </a:t>
            </a:r>
          </a:p>
        </p:txBody>
      </p:sp>
      <p:graphicFrame>
        <p:nvGraphicFramePr>
          <p:cNvPr id="18" name="Table 5">
            <a:extLst>
              <a:ext uri="{FF2B5EF4-FFF2-40B4-BE49-F238E27FC236}">
                <a16:creationId xmlns:a16="http://schemas.microsoft.com/office/drawing/2014/main" id="{D028AD47-E3C6-993A-12D0-FEB22CA28298}"/>
              </a:ext>
            </a:extLst>
          </p:cNvPr>
          <p:cNvGraphicFramePr>
            <a:graphicFrameLocks noGrp="1"/>
          </p:cNvGraphicFramePr>
          <p:nvPr>
            <p:extLst>
              <p:ext uri="{D42A27DB-BD31-4B8C-83A1-F6EECF244321}">
                <p14:modId xmlns:p14="http://schemas.microsoft.com/office/powerpoint/2010/main" val="1927849504"/>
              </p:ext>
            </p:extLst>
          </p:nvPr>
        </p:nvGraphicFramePr>
        <p:xfrm>
          <a:off x="708363" y="2134505"/>
          <a:ext cx="4001239" cy="1280160"/>
        </p:xfrm>
        <a:graphic>
          <a:graphicData uri="http://schemas.openxmlformats.org/drawingml/2006/table">
            <a:tbl>
              <a:tblPr firstRow="1" bandRow="1">
                <a:tableStyleId>{F5AB1C69-6EDB-4FF4-983F-18BD219EF322}</a:tableStyleId>
              </a:tblPr>
              <a:tblGrid>
                <a:gridCol w="673209">
                  <a:extLst>
                    <a:ext uri="{9D8B030D-6E8A-4147-A177-3AD203B41FA5}">
                      <a16:colId xmlns:a16="http://schemas.microsoft.com/office/drawing/2014/main" val="3739982958"/>
                    </a:ext>
                  </a:extLst>
                </a:gridCol>
                <a:gridCol w="1021530">
                  <a:extLst>
                    <a:ext uri="{9D8B030D-6E8A-4147-A177-3AD203B41FA5}">
                      <a16:colId xmlns:a16="http://schemas.microsoft.com/office/drawing/2014/main" val="3821930955"/>
                    </a:ext>
                  </a:extLst>
                </a:gridCol>
                <a:gridCol w="834084">
                  <a:extLst>
                    <a:ext uri="{9D8B030D-6E8A-4147-A177-3AD203B41FA5}">
                      <a16:colId xmlns:a16="http://schemas.microsoft.com/office/drawing/2014/main" val="2100139029"/>
                    </a:ext>
                  </a:extLst>
                </a:gridCol>
                <a:gridCol w="647171">
                  <a:extLst>
                    <a:ext uri="{9D8B030D-6E8A-4147-A177-3AD203B41FA5}">
                      <a16:colId xmlns:a16="http://schemas.microsoft.com/office/drawing/2014/main" val="702076496"/>
                    </a:ext>
                  </a:extLst>
                </a:gridCol>
                <a:gridCol w="825245">
                  <a:extLst>
                    <a:ext uri="{9D8B030D-6E8A-4147-A177-3AD203B41FA5}">
                      <a16:colId xmlns:a16="http://schemas.microsoft.com/office/drawing/2014/main" val="2126446561"/>
                    </a:ext>
                  </a:extLst>
                </a:gridCol>
              </a:tblGrid>
              <a:tr h="184162">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childToxic</a:t>
                      </a:r>
                    </a:p>
                  </a:txBody>
                  <a:tcPr>
                    <a:solidFill>
                      <a:srgbClr val="68AD8A">
                        <a:alpha val="89000"/>
                      </a:srgbClr>
                    </a:solidFill>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extLst>
                  <a:ext uri="{0D108BD9-81ED-4DB2-BD59-A6C34878D82A}">
                    <a16:rowId xmlns:a16="http://schemas.microsoft.com/office/drawing/2014/main" val="4075151707"/>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Gadolinium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Mercury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Tungsten</a:t>
                      </a:r>
                    </a:p>
                  </a:txBody>
                  <a:tcPr/>
                </a:tc>
                <a:extLst>
                  <a:ext uri="{0D108BD9-81ED-4DB2-BD59-A6C34878D82A}">
                    <a16:rowId xmlns:a16="http://schemas.microsoft.com/office/drawing/2014/main" val="759698985"/>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1.57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0.1240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1.53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.0257</a:t>
                      </a:r>
                    </a:p>
                  </a:txBody>
                  <a:tcPr/>
                </a:tc>
                <a:extLst>
                  <a:ext uri="{0D108BD9-81ED-4DB2-BD59-A6C34878D82A}">
                    <a16:rowId xmlns:a16="http://schemas.microsoft.com/office/drawing/2014/main" val="138582226"/>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0.00005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3.00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0.411</a:t>
                      </a:r>
                    </a:p>
                  </a:txBody>
                  <a:tcPr/>
                </a:tc>
                <a:extLst>
                  <a:ext uri="{0D108BD9-81ED-4DB2-BD59-A6C34878D82A}">
                    <a16:rowId xmlns:a16="http://schemas.microsoft.com/office/drawing/2014/main" val="928269979"/>
                  </a:ext>
                </a:extLst>
              </a:tr>
            </a:tbl>
          </a:graphicData>
        </a:graphic>
      </p:graphicFrame>
      <p:graphicFrame>
        <p:nvGraphicFramePr>
          <p:cNvPr id="6" name="Table 5">
            <a:extLst>
              <a:ext uri="{FF2B5EF4-FFF2-40B4-BE49-F238E27FC236}">
                <a16:creationId xmlns:a16="http://schemas.microsoft.com/office/drawing/2014/main" id="{A0F3038B-979C-1CBB-85CA-93836C2741DC}"/>
              </a:ext>
            </a:extLst>
          </p:cNvPr>
          <p:cNvGraphicFramePr>
            <a:graphicFrameLocks noGrp="1"/>
          </p:cNvGraphicFramePr>
          <p:nvPr>
            <p:extLst>
              <p:ext uri="{D42A27DB-BD31-4B8C-83A1-F6EECF244321}">
                <p14:modId xmlns:p14="http://schemas.microsoft.com/office/powerpoint/2010/main" val="3264599132"/>
              </p:ext>
            </p:extLst>
          </p:nvPr>
        </p:nvGraphicFramePr>
        <p:xfrm>
          <a:off x="5179801" y="2147066"/>
          <a:ext cx="5463138" cy="1280160"/>
        </p:xfrm>
        <a:graphic>
          <a:graphicData uri="http://schemas.openxmlformats.org/drawingml/2006/table">
            <a:tbl>
              <a:tblPr firstRow="1" bandRow="1">
                <a:tableStyleId>{F5AB1C69-6EDB-4FF4-983F-18BD219EF322}</a:tableStyleId>
              </a:tblPr>
              <a:tblGrid>
                <a:gridCol w="617761">
                  <a:extLst>
                    <a:ext uri="{9D8B030D-6E8A-4147-A177-3AD203B41FA5}">
                      <a16:colId xmlns:a16="http://schemas.microsoft.com/office/drawing/2014/main" val="3739982958"/>
                    </a:ext>
                  </a:extLst>
                </a:gridCol>
                <a:gridCol w="688156">
                  <a:extLst>
                    <a:ext uri="{9D8B030D-6E8A-4147-A177-3AD203B41FA5}">
                      <a16:colId xmlns:a16="http://schemas.microsoft.com/office/drawing/2014/main" val="755693281"/>
                    </a:ext>
                  </a:extLst>
                </a:gridCol>
                <a:gridCol w="829559">
                  <a:extLst>
                    <a:ext uri="{9D8B030D-6E8A-4147-A177-3AD203B41FA5}">
                      <a16:colId xmlns:a16="http://schemas.microsoft.com/office/drawing/2014/main" val="2126446561"/>
                    </a:ext>
                  </a:extLst>
                </a:gridCol>
                <a:gridCol w="980388">
                  <a:extLst>
                    <a:ext uri="{9D8B030D-6E8A-4147-A177-3AD203B41FA5}">
                      <a16:colId xmlns:a16="http://schemas.microsoft.com/office/drawing/2014/main" val="2156394260"/>
                    </a:ext>
                  </a:extLst>
                </a:gridCol>
                <a:gridCol w="895546">
                  <a:extLst>
                    <a:ext uri="{9D8B030D-6E8A-4147-A177-3AD203B41FA5}">
                      <a16:colId xmlns:a16="http://schemas.microsoft.com/office/drawing/2014/main" val="3435619770"/>
                    </a:ext>
                  </a:extLst>
                </a:gridCol>
                <a:gridCol w="782425">
                  <a:extLst>
                    <a:ext uri="{9D8B030D-6E8A-4147-A177-3AD203B41FA5}">
                      <a16:colId xmlns:a16="http://schemas.microsoft.com/office/drawing/2014/main" val="1503516539"/>
                    </a:ext>
                  </a:extLst>
                </a:gridCol>
                <a:gridCol w="669303">
                  <a:extLst>
                    <a:ext uri="{9D8B030D-6E8A-4147-A177-3AD203B41FA5}">
                      <a16:colId xmlns:a16="http://schemas.microsoft.com/office/drawing/2014/main" val="572567035"/>
                    </a:ext>
                  </a:extLst>
                </a:gridCol>
              </a:tblGrid>
              <a:tr h="219291">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bg1"/>
                          </a:solidFill>
                          <a:latin typeface="Arial Nova Cond Light" panose="020B0306020202020204" pitchFamily="34" charset="0"/>
                          <a:ea typeface="+mn-ea"/>
                          <a:cs typeface="+mn-cs"/>
                        </a:rPr>
                        <a:t>childEssential</a:t>
                      </a:r>
                    </a:p>
                  </a:txBody>
                  <a:tcPr>
                    <a:solidFill>
                      <a:srgbClr val="68AD8A">
                        <a:alpha val="89000"/>
                      </a:srgbClr>
                    </a:solidFill>
                  </a:tcPr>
                </a:tc>
                <a:tc hMerge="1">
                  <a:txBody>
                    <a:bodyPr/>
                    <a:lstStyle/>
                    <a:p>
                      <a:endParaRPr lang="en-US"/>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b="1" kern="1200" dirty="0">
                        <a:solidFill>
                          <a:schemeClr val="bg1"/>
                        </a:solidFill>
                        <a:latin typeface="Arial Nova Cond Light" panose="020B0306020202020204" pitchFamily="34" charset="0"/>
                        <a:ea typeface="+mn-ea"/>
                        <a:cs typeface="+mn-cs"/>
                      </a:endParaRPr>
                    </a:p>
                  </a:txBody>
                  <a:tcPr>
                    <a:solidFill>
                      <a:schemeClr val="tx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b="1" kern="1200" dirty="0">
                        <a:solidFill>
                          <a:schemeClr val="bg1"/>
                        </a:solidFill>
                        <a:latin typeface="Arial Nova Cond Light" panose="020B0306020202020204" pitchFamily="34" charset="0"/>
                        <a:ea typeface="+mn-ea"/>
                        <a:cs typeface="+mn-cs"/>
                      </a:endParaRPr>
                    </a:p>
                  </a:txBody>
                  <a:tcPr>
                    <a:solidFill>
                      <a:schemeClr val="tx2"/>
                    </a:solidFill>
                  </a:tcPr>
                </a:tc>
                <a:extLst>
                  <a:ext uri="{0D108BD9-81ED-4DB2-BD59-A6C34878D82A}">
                    <a16:rowId xmlns:a16="http://schemas.microsoft.com/office/drawing/2014/main" val="4075151707"/>
                  </a:ext>
                </a:extLst>
              </a:tr>
              <a:tr h="219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Boron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Calcium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Magnesium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Potassium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Sulfur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Zinc</a:t>
                      </a:r>
                    </a:p>
                  </a:txBody>
                  <a:tcPr/>
                </a:tc>
                <a:extLst>
                  <a:ext uri="{0D108BD9-81ED-4DB2-BD59-A6C34878D82A}">
                    <a16:rowId xmlns:a16="http://schemas.microsoft.com/office/drawing/2014/main" val="759698985"/>
                  </a:ext>
                </a:extLst>
              </a:tr>
              <a:tr h="219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3.64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157.09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202.33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77.62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848.57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0.057</a:t>
                      </a:r>
                    </a:p>
                  </a:txBody>
                  <a:tcPr/>
                </a:tc>
                <a:extLst>
                  <a:ext uri="{0D108BD9-81ED-4DB2-BD59-A6C34878D82A}">
                    <a16:rowId xmlns:a16="http://schemas.microsoft.com/office/drawing/2014/main" val="138582226"/>
                  </a:ext>
                </a:extLst>
              </a:tr>
              <a:tr h="219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3.44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174.19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225.50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66.73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1322.69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0.744</a:t>
                      </a:r>
                    </a:p>
                  </a:txBody>
                  <a:tcPr/>
                </a:tc>
                <a:extLst>
                  <a:ext uri="{0D108BD9-81ED-4DB2-BD59-A6C34878D82A}">
                    <a16:rowId xmlns:a16="http://schemas.microsoft.com/office/drawing/2014/main" val="928269979"/>
                  </a:ext>
                </a:extLst>
              </a:tr>
            </a:tbl>
          </a:graphicData>
        </a:graphic>
      </p:graphicFrame>
      <p:sp>
        <p:nvSpPr>
          <p:cNvPr id="13" name="TextBox 12">
            <a:extLst>
              <a:ext uri="{FF2B5EF4-FFF2-40B4-BE49-F238E27FC236}">
                <a16:creationId xmlns:a16="http://schemas.microsoft.com/office/drawing/2014/main" id="{A0A77DB2-6A1B-D8BA-572E-4FE455C8140D}"/>
              </a:ext>
            </a:extLst>
          </p:cNvPr>
          <p:cNvSpPr txBox="1"/>
          <p:nvPr/>
        </p:nvSpPr>
        <p:spPr>
          <a:xfrm>
            <a:off x="651629" y="168659"/>
            <a:ext cx="11172679" cy="655116"/>
          </a:xfrm>
          <a:prstGeom prst="rect">
            <a:avLst/>
          </a:prstGeom>
          <a:solidFill>
            <a:schemeClr val="bg1"/>
          </a:solidFill>
        </p:spPr>
        <p:txBody>
          <a:bodyPr wrap="square" rtlCol="0">
            <a:spAutoFit/>
          </a:bodyPr>
          <a:lstStyle/>
          <a:p>
            <a:pPr algn="r">
              <a:lnSpc>
                <a:spcPct val="150000"/>
              </a:lnSpc>
            </a:pPr>
            <a:r>
              <a:rPr lang="en-US" sz="1300" b="1" spc="150" dirty="0">
                <a:solidFill>
                  <a:srgbClr val="5A9577"/>
                </a:solidFill>
                <a:latin typeface="Arial Nova Cond Light" panose="020B0306020202020204" pitchFamily="34" charset="0"/>
              </a:rPr>
              <a:t>FROM THE MODELED ELEMENTS, HOW DOES THE URINE TEST DIFFER (TOXIC VS. ESSENTIAL) FOR CHILDREN WITH AUTISM (ASD) COMPARED TO TYPICALLY DEVELOPING (</a:t>
            </a:r>
            <a:r>
              <a:rPr lang="en-US" sz="1300" b="1" spc="150" dirty="0">
                <a:solidFill>
                  <a:srgbClr val="F29948"/>
                </a:solidFill>
                <a:latin typeface="Arial Nova Cond Light" panose="020B0306020202020204" pitchFamily="34" charset="0"/>
              </a:rPr>
              <a:t>TD</a:t>
            </a:r>
            <a:r>
              <a:rPr lang="en-US" sz="1300" b="1" spc="150" dirty="0">
                <a:solidFill>
                  <a:srgbClr val="5A9577"/>
                </a:solidFill>
                <a:latin typeface="Arial Nova Cond Light" panose="020B0306020202020204" pitchFamily="34" charset="0"/>
              </a:rPr>
              <a:t>) CHILDREN?</a:t>
            </a:r>
          </a:p>
        </p:txBody>
      </p:sp>
      <p:sp>
        <p:nvSpPr>
          <p:cNvPr id="21" name="TextBox 20">
            <a:extLst>
              <a:ext uri="{FF2B5EF4-FFF2-40B4-BE49-F238E27FC236}">
                <a16:creationId xmlns:a16="http://schemas.microsoft.com/office/drawing/2014/main" id="{E96B4371-92AD-3BA2-C9D2-FB72366BCDBD}"/>
              </a:ext>
            </a:extLst>
          </p:cNvPr>
          <p:cNvSpPr txBox="1"/>
          <p:nvPr/>
        </p:nvSpPr>
        <p:spPr>
          <a:xfrm>
            <a:off x="651629" y="3598957"/>
            <a:ext cx="1921811" cy="338554"/>
          </a:xfrm>
          <a:prstGeom prst="rect">
            <a:avLst/>
          </a:prstGeom>
          <a:noFill/>
        </p:spPr>
        <p:txBody>
          <a:bodyPr wrap="square" rtlCol="0">
            <a:spAutoFit/>
          </a:bodyPr>
          <a:lstStyle/>
          <a:p>
            <a:r>
              <a:rPr lang="en-US" sz="1600" b="1" dirty="0">
                <a:latin typeface="Arial Nova Cond Light" panose="020B0306020202020204" pitchFamily="34" charset="0"/>
              </a:rPr>
              <a:t>Sum Comparison</a:t>
            </a:r>
          </a:p>
        </p:txBody>
      </p:sp>
      <p:cxnSp>
        <p:nvCxnSpPr>
          <p:cNvPr id="5" name="Straight Connector 4">
            <a:extLst>
              <a:ext uri="{FF2B5EF4-FFF2-40B4-BE49-F238E27FC236}">
                <a16:creationId xmlns:a16="http://schemas.microsoft.com/office/drawing/2014/main" id="{7C851B62-0C03-9704-524E-8AA183AAB205}"/>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6D8187-4476-D6BC-9960-2640D99D69FC}"/>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A614F5-C537-FCBA-A65D-DB1710899EA2}"/>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00737179-8BB2-6B1A-2B4D-EF1859B17C57}"/>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
        <p:nvSpPr>
          <p:cNvPr id="2" name="TextBox 1">
            <a:extLst>
              <a:ext uri="{FF2B5EF4-FFF2-40B4-BE49-F238E27FC236}">
                <a16:creationId xmlns:a16="http://schemas.microsoft.com/office/drawing/2014/main" id="{08AFEF96-01EC-213B-F35B-B2118340759F}"/>
              </a:ext>
            </a:extLst>
          </p:cNvPr>
          <p:cNvSpPr txBox="1"/>
          <p:nvPr/>
        </p:nvSpPr>
        <p:spPr>
          <a:xfrm>
            <a:off x="651630" y="267326"/>
            <a:ext cx="4847901"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TWO</a:t>
            </a:r>
          </a:p>
        </p:txBody>
      </p:sp>
      <p:pic>
        <p:nvPicPr>
          <p:cNvPr id="24" name="Picture 23">
            <a:extLst>
              <a:ext uri="{FF2B5EF4-FFF2-40B4-BE49-F238E27FC236}">
                <a16:creationId xmlns:a16="http://schemas.microsoft.com/office/drawing/2014/main" id="{E7B0A1C3-FE07-0BB2-C445-0A225A3D03F1}"/>
              </a:ext>
            </a:extLst>
          </p:cNvPr>
          <p:cNvPicPr>
            <a:picLocks noChangeAspect="1"/>
          </p:cNvPicPr>
          <p:nvPr/>
        </p:nvPicPr>
        <p:blipFill>
          <a:blip r:embed="rId4"/>
          <a:stretch>
            <a:fillRect/>
          </a:stretch>
        </p:blipFill>
        <p:spPr>
          <a:xfrm>
            <a:off x="2198175" y="4795108"/>
            <a:ext cx="7963388" cy="1382595"/>
          </a:xfrm>
          <a:prstGeom prst="rect">
            <a:avLst/>
          </a:prstGeom>
        </p:spPr>
      </p:pic>
      <p:pic>
        <p:nvPicPr>
          <p:cNvPr id="29" name="Picture 28">
            <a:extLst>
              <a:ext uri="{FF2B5EF4-FFF2-40B4-BE49-F238E27FC236}">
                <a16:creationId xmlns:a16="http://schemas.microsoft.com/office/drawing/2014/main" id="{1FFF5DC9-C50E-655E-FD16-808DEB9E30F2}"/>
              </a:ext>
            </a:extLst>
          </p:cNvPr>
          <p:cNvPicPr>
            <a:picLocks noChangeAspect="1"/>
          </p:cNvPicPr>
          <p:nvPr/>
        </p:nvPicPr>
        <p:blipFill>
          <a:blip r:embed="rId5"/>
          <a:stretch>
            <a:fillRect/>
          </a:stretch>
        </p:blipFill>
        <p:spPr>
          <a:xfrm>
            <a:off x="10923400" y="4018599"/>
            <a:ext cx="590632" cy="714475"/>
          </a:xfrm>
          <a:prstGeom prst="rect">
            <a:avLst/>
          </a:prstGeom>
        </p:spPr>
      </p:pic>
      <p:pic>
        <p:nvPicPr>
          <p:cNvPr id="26" name="Picture 25">
            <a:extLst>
              <a:ext uri="{FF2B5EF4-FFF2-40B4-BE49-F238E27FC236}">
                <a16:creationId xmlns:a16="http://schemas.microsoft.com/office/drawing/2014/main" id="{6E1C9E0C-9121-7D76-3318-C3B0F0E1A9A6}"/>
              </a:ext>
            </a:extLst>
          </p:cNvPr>
          <p:cNvPicPr>
            <a:picLocks noChangeAspect="1"/>
          </p:cNvPicPr>
          <p:nvPr/>
        </p:nvPicPr>
        <p:blipFill>
          <a:blip r:embed="rId6"/>
          <a:stretch>
            <a:fillRect/>
          </a:stretch>
        </p:blipFill>
        <p:spPr>
          <a:xfrm>
            <a:off x="2198175" y="3519117"/>
            <a:ext cx="7963384" cy="1382222"/>
          </a:xfrm>
          <a:prstGeom prst="rect">
            <a:avLst/>
          </a:prstGeom>
        </p:spPr>
      </p:pic>
    </p:spTree>
    <p:extLst>
      <p:ext uri="{BB962C8B-B14F-4D97-AF65-F5344CB8AC3E}">
        <p14:creationId xmlns:p14="http://schemas.microsoft.com/office/powerpoint/2010/main" val="225490677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0B6D43FE-118B-9CFE-81A2-55BF5EAB2DDC}"/>
              </a:ext>
            </a:extLst>
          </p:cNvPr>
          <p:cNvGraphicFramePr>
            <a:graphicFrameLocks noGrp="1"/>
          </p:cNvGraphicFramePr>
          <p:nvPr>
            <p:extLst>
              <p:ext uri="{D42A27DB-BD31-4B8C-83A1-F6EECF244321}">
                <p14:modId xmlns:p14="http://schemas.microsoft.com/office/powerpoint/2010/main" val="98406933"/>
              </p:ext>
            </p:extLst>
          </p:nvPr>
        </p:nvGraphicFramePr>
        <p:xfrm>
          <a:off x="1578277" y="3578988"/>
          <a:ext cx="9468007" cy="1600200"/>
        </p:xfrm>
        <a:graphic>
          <a:graphicData uri="http://schemas.openxmlformats.org/drawingml/2006/table">
            <a:tbl>
              <a:tblPr firstRow="1" bandRow="1">
                <a:tableStyleId>{F5AB1C69-6EDB-4FF4-983F-18BD219EF322}</a:tableStyleId>
              </a:tblPr>
              <a:tblGrid>
                <a:gridCol w="316230">
                  <a:extLst>
                    <a:ext uri="{9D8B030D-6E8A-4147-A177-3AD203B41FA5}">
                      <a16:colId xmlns:a16="http://schemas.microsoft.com/office/drawing/2014/main" val="1608045722"/>
                    </a:ext>
                  </a:extLst>
                </a:gridCol>
                <a:gridCol w="758050">
                  <a:extLst>
                    <a:ext uri="{9D8B030D-6E8A-4147-A177-3AD203B41FA5}">
                      <a16:colId xmlns:a16="http://schemas.microsoft.com/office/drawing/2014/main" val="2495431376"/>
                    </a:ext>
                  </a:extLst>
                </a:gridCol>
                <a:gridCol w="1623024">
                  <a:extLst>
                    <a:ext uri="{9D8B030D-6E8A-4147-A177-3AD203B41FA5}">
                      <a16:colId xmlns:a16="http://schemas.microsoft.com/office/drawing/2014/main" val="843377435"/>
                    </a:ext>
                  </a:extLst>
                </a:gridCol>
                <a:gridCol w="2050709">
                  <a:extLst>
                    <a:ext uri="{9D8B030D-6E8A-4147-A177-3AD203B41FA5}">
                      <a16:colId xmlns:a16="http://schemas.microsoft.com/office/drawing/2014/main" val="85680534"/>
                    </a:ext>
                  </a:extLst>
                </a:gridCol>
                <a:gridCol w="2094575">
                  <a:extLst>
                    <a:ext uri="{9D8B030D-6E8A-4147-A177-3AD203B41FA5}">
                      <a16:colId xmlns:a16="http://schemas.microsoft.com/office/drawing/2014/main" val="3235900369"/>
                    </a:ext>
                  </a:extLst>
                </a:gridCol>
                <a:gridCol w="1052770">
                  <a:extLst>
                    <a:ext uri="{9D8B030D-6E8A-4147-A177-3AD203B41FA5}">
                      <a16:colId xmlns:a16="http://schemas.microsoft.com/office/drawing/2014/main" val="1497821901"/>
                    </a:ext>
                  </a:extLst>
                </a:gridCol>
                <a:gridCol w="1572649">
                  <a:extLst>
                    <a:ext uri="{9D8B030D-6E8A-4147-A177-3AD203B41FA5}">
                      <a16:colId xmlns:a16="http://schemas.microsoft.com/office/drawing/2014/main" val="3354158818"/>
                    </a:ext>
                  </a:extLst>
                </a:gridCol>
              </a:tblGrid>
              <a:tr h="302794">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BORDERLINE</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OVERALL MODEL</a:t>
                      </a:r>
                    </a:p>
                  </a:txBody>
                  <a:tcPr>
                    <a:solidFill>
                      <a:srgbClr val="68AD8A">
                        <a:alpha val="89000"/>
                      </a:srgbClr>
                    </a:solidFill>
                  </a:tcPr>
                </a:tc>
                <a:extLst>
                  <a:ext uri="{0D108BD9-81ED-4DB2-BD59-A6C34878D82A}">
                    <a16:rowId xmlns:a16="http://schemas.microsoft.com/office/drawing/2014/main" val="1189856205"/>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Cadmium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Uranium</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35%</a:t>
                      </a:r>
                    </a:p>
                  </a:txBody>
                  <a:tcPr anchor="ct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Significant</a:t>
                      </a:r>
                    </a:p>
                  </a:txBody>
                  <a:tcPr anchor="ctr"/>
                </a:tc>
                <a:extLst>
                  <a:ext uri="{0D108BD9-81ED-4DB2-BD59-A6C34878D82A}">
                    <a16:rowId xmlns:a16="http://schemas.microsoft.com/office/drawing/2014/main" val="1977978796"/>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0" kern="1200" dirty="0">
                          <a:solidFill>
                            <a:srgbClr val="F29948"/>
                          </a:solidFill>
                          <a:latin typeface="Arial Nova Cond Light" panose="020B0306020202020204" pitchFamily="34" charset="0"/>
                          <a:ea typeface="+mn-ea"/>
                          <a:cs typeface="+mn-cs"/>
                        </a:rPr>
                        <a:t>Gadolinium, Lead, Thallium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rgbClr val="F29948"/>
                          </a:solidFill>
                          <a:latin typeface="Arial Nova Cond Light" panose="020B0306020202020204" pitchFamily="34" charset="0"/>
                          <a:ea typeface="+mn-ea"/>
                          <a:cs typeface="+mn-cs"/>
                        </a:rPr>
                        <a:t>Barium, Beryllium </a:t>
                      </a:r>
                    </a:p>
                  </a:txBody>
                  <a:tcPr/>
                </a:tc>
                <a:tc vMerge="1">
                  <a:txBody>
                    <a:bodyPr/>
                    <a:lstStyle/>
                    <a:p>
                      <a:pPr marL="0" algn="ctr"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vMerge="1">
                  <a:txBody>
                    <a:bodyPr/>
                    <a:lstStyle/>
                    <a:p>
                      <a:endParaRPr lang="en-US"/>
                    </a:p>
                  </a:txBody>
                  <a:tcPr/>
                </a:tc>
                <a:extLst>
                  <a:ext uri="{0D108BD9-81ED-4DB2-BD59-A6C34878D82A}">
                    <a16:rowId xmlns:a16="http://schemas.microsoft.com/office/drawing/2014/main" val="2627746612"/>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3</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Molybdenum, Phosphorus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1"/>
                        </a:solidFill>
                        <a:latin typeface="Arial Nova Cond Light" panose="020B0306020202020204" pitchFamily="34" charset="0"/>
                        <a:ea typeface="+mn-ea"/>
                        <a:cs typeface="+mn-cs"/>
                      </a:endParaRP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12%</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Not-Significant</a:t>
                      </a:r>
                    </a:p>
                  </a:txBody>
                  <a:tcPr anchor="ctr"/>
                </a:tc>
                <a:extLst>
                  <a:ext uri="{0D108BD9-81ED-4DB2-BD59-A6C34878D82A}">
                    <a16:rowId xmlns:a16="http://schemas.microsoft.com/office/drawing/2014/main" val="589863886"/>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4</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rgbClr val="F29948"/>
                          </a:solidFill>
                          <a:latin typeface="Arial Nova Cond Light" panose="020B0306020202020204" pitchFamily="34" charset="0"/>
                          <a:ea typeface="+mn-ea"/>
                          <a:cs typeface="+mn-cs"/>
                        </a:rPr>
                        <a:t>Iron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1"/>
                        </a:solidFill>
                        <a:latin typeface="Arial Nova Cond Light" panose="020B0306020202020204" pitchFamily="34" charset="0"/>
                        <a:ea typeface="+mn-ea"/>
                        <a:cs typeface="+mn-cs"/>
                      </a:endParaRPr>
                    </a:p>
                  </a:txBody>
                  <a:tcPr/>
                </a:tc>
                <a:tc vMerge="1">
                  <a:txBody>
                    <a:bodyPr/>
                    <a:lstStyle/>
                    <a:p>
                      <a:pPr marL="0" algn="ctr" defTabSz="914400" rtl="0" eaLnBrk="1" latinLnBrk="0" hangingPunct="1"/>
                      <a:r>
                        <a:rPr lang="en-US" sz="1500" kern="1200" dirty="0">
                          <a:solidFill>
                            <a:schemeClr val="tx2"/>
                          </a:solidFill>
                          <a:latin typeface="Arial Nova Cond Light" panose="020B0306020202020204" pitchFamily="34" charset="0"/>
                          <a:ea typeface="+mn-ea"/>
                          <a:cs typeface="+mn-cs"/>
                        </a:rPr>
                        <a:t>75%</a:t>
                      </a:r>
                    </a:p>
                  </a:txBody>
                  <a:tcPr anchor="ctr"/>
                </a:tc>
                <a:tc vMerge="1">
                  <a:txBody>
                    <a:bodyPr/>
                    <a:lstStyle/>
                    <a:p>
                      <a:endParaRPr lang="en-US"/>
                    </a:p>
                  </a:txBody>
                  <a:tcPr/>
                </a:tc>
                <a:extLst>
                  <a:ext uri="{0D108BD9-81ED-4DB2-BD59-A6C34878D82A}">
                    <a16:rowId xmlns:a16="http://schemas.microsoft.com/office/drawing/2014/main" val="1790321588"/>
                  </a:ext>
                </a:extLst>
              </a:tr>
            </a:tbl>
          </a:graphicData>
        </a:graphic>
      </p:graphicFrame>
      <p:sp>
        <p:nvSpPr>
          <p:cNvPr id="18" name="TextBox 17">
            <a:extLst>
              <a:ext uri="{FF2B5EF4-FFF2-40B4-BE49-F238E27FC236}">
                <a16:creationId xmlns:a16="http://schemas.microsoft.com/office/drawing/2014/main" id="{3141203B-7121-A448-9DC1-F643AA621EFD}"/>
              </a:ext>
            </a:extLst>
          </p:cNvPr>
          <p:cNvSpPr txBox="1"/>
          <p:nvPr/>
        </p:nvSpPr>
        <p:spPr>
          <a:xfrm>
            <a:off x="651628" y="1238660"/>
            <a:ext cx="7076523"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A: How well does the data predict </a:t>
            </a:r>
            <a:r>
              <a:rPr lang="en-US" b="1" spc="150" dirty="0">
                <a:solidFill>
                  <a:srgbClr val="5A9577">
                    <a:alpha val="82000"/>
                  </a:srgbClr>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mothers?</a:t>
            </a:r>
          </a:p>
        </p:txBody>
      </p:sp>
      <p:grpSp>
        <p:nvGrpSpPr>
          <p:cNvPr id="5" name="Group 4">
            <a:extLst>
              <a:ext uri="{FF2B5EF4-FFF2-40B4-BE49-F238E27FC236}">
                <a16:creationId xmlns:a16="http://schemas.microsoft.com/office/drawing/2014/main" id="{FA99C03A-E26D-9D7C-BB32-CC8EC9AEB528}"/>
              </a:ext>
            </a:extLst>
          </p:cNvPr>
          <p:cNvGrpSpPr/>
          <p:nvPr/>
        </p:nvGrpSpPr>
        <p:grpSpPr>
          <a:xfrm>
            <a:off x="651629" y="168093"/>
            <a:ext cx="11373814" cy="968936"/>
            <a:chOff x="745695" y="168093"/>
            <a:chExt cx="11389493" cy="968936"/>
          </a:xfrm>
        </p:grpSpPr>
        <p:sp>
          <p:nvSpPr>
            <p:cNvPr id="7" name="TextBox 6">
              <a:extLst>
                <a:ext uri="{FF2B5EF4-FFF2-40B4-BE49-F238E27FC236}">
                  <a16:creationId xmlns:a16="http://schemas.microsoft.com/office/drawing/2014/main" id="{CF58631A-69DE-53A2-414D-4B0D9F7C78B8}"/>
                </a:ext>
              </a:extLst>
            </p:cNvPr>
            <p:cNvSpPr txBox="1"/>
            <p:nvPr/>
          </p:nvSpPr>
          <p:spPr>
            <a:xfrm>
              <a:off x="745696" y="275255"/>
              <a:ext cx="5303942"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THREE</a:t>
              </a:r>
            </a:p>
          </p:txBody>
        </p:sp>
        <p:sp>
          <p:nvSpPr>
            <p:cNvPr id="15" name="TextBox 14">
              <a:extLst>
                <a:ext uri="{FF2B5EF4-FFF2-40B4-BE49-F238E27FC236}">
                  <a16:creationId xmlns:a16="http://schemas.microsoft.com/office/drawing/2014/main" id="{56C45823-4902-9EA0-35F6-730E46FA10B6}"/>
                </a:ext>
              </a:extLst>
            </p:cNvPr>
            <p:cNvSpPr txBox="1"/>
            <p:nvPr/>
          </p:nvSpPr>
          <p:spPr>
            <a:xfrm>
              <a:off x="745695" y="168093"/>
              <a:ext cx="11389493" cy="292388"/>
            </a:xfrm>
            <a:prstGeom prst="rect">
              <a:avLst/>
            </a:prstGeom>
            <a:noFill/>
          </p:spPr>
          <p:txBody>
            <a:bodyPr wrap="square" rtlCol="0">
              <a:spAutoFit/>
            </a:bodyPr>
            <a:lstStyle/>
            <a:p>
              <a:r>
                <a:rPr lang="en-US" sz="1300" b="1" spc="150" dirty="0">
                  <a:solidFill>
                    <a:srgbClr val="5A9577"/>
                  </a:solidFill>
                  <a:latin typeface="Arial Nova Cond Light" panose="020B0306020202020204" pitchFamily="34" charset="0"/>
                </a:rPr>
                <a:t>IS THERE A PREDICTIVE RELATIONSHIP BETWEEN LEVELS OF (TOXIC VS. ESSENTIAL) ELEMENTS AND THE OCCURRENCE OF (ASD) IN MOTHERS?</a:t>
              </a:r>
            </a:p>
          </p:txBody>
        </p:sp>
      </p:grpSp>
      <p:graphicFrame>
        <p:nvGraphicFramePr>
          <p:cNvPr id="19" name="Table 18">
            <a:extLst>
              <a:ext uri="{FF2B5EF4-FFF2-40B4-BE49-F238E27FC236}">
                <a16:creationId xmlns:a16="http://schemas.microsoft.com/office/drawing/2014/main" id="{98C75876-12CF-2B9C-735B-29A7B4DD010A}"/>
              </a:ext>
            </a:extLst>
          </p:cNvPr>
          <p:cNvGraphicFramePr>
            <a:graphicFrameLocks noGrp="1"/>
          </p:cNvGraphicFramePr>
          <p:nvPr>
            <p:extLst>
              <p:ext uri="{D42A27DB-BD31-4B8C-83A1-F6EECF244321}">
                <p14:modId xmlns:p14="http://schemas.microsoft.com/office/powerpoint/2010/main" val="4025288577"/>
              </p:ext>
            </p:extLst>
          </p:nvPr>
        </p:nvGraphicFramePr>
        <p:xfrm>
          <a:off x="1578277" y="1650104"/>
          <a:ext cx="9408249" cy="960120"/>
        </p:xfrm>
        <a:graphic>
          <a:graphicData uri="http://schemas.openxmlformats.org/drawingml/2006/table">
            <a:tbl>
              <a:tblPr firstRow="1" bandRow="1">
                <a:tableStyleId>{F5AB1C69-6EDB-4FF4-983F-18BD219EF322}</a:tableStyleId>
              </a:tblPr>
              <a:tblGrid>
                <a:gridCol w="256615">
                  <a:extLst>
                    <a:ext uri="{9D8B030D-6E8A-4147-A177-3AD203B41FA5}">
                      <a16:colId xmlns:a16="http://schemas.microsoft.com/office/drawing/2014/main" val="1608045722"/>
                    </a:ext>
                  </a:extLst>
                </a:gridCol>
                <a:gridCol w="806218">
                  <a:extLst>
                    <a:ext uri="{9D8B030D-6E8A-4147-A177-3AD203B41FA5}">
                      <a16:colId xmlns:a16="http://schemas.microsoft.com/office/drawing/2014/main" val="1979200925"/>
                    </a:ext>
                  </a:extLst>
                </a:gridCol>
                <a:gridCol w="3106665">
                  <a:extLst>
                    <a:ext uri="{9D8B030D-6E8A-4147-A177-3AD203B41FA5}">
                      <a16:colId xmlns:a16="http://schemas.microsoft.com/office/drawing/2014/main" val="843377435"/>
                    </a:ext>
                  </a:extLst>
                </a:gridCol>
                <a:gridCol w="1971675">
                  <a:extLst>
                    <a:ext uri="{9D8B030D-6E8A-4147-A177-3AD203B41FA5}">
                      <a16:colId xmlns:a16="http://schemas.microsoft.com/office/drawing/2014/main" val="85680534"/>
                    </a:ext>
                  </a:extLst>
                </a:gridCol>
                <a:gridCol w="2143125">
                  <a:extLst>
                    <a:ext uri="{9D8B030D-6E8A-4147-A177-3AD203B41FA5}">
                      <a16:colId xmlns:a16="http://schemas.microsoft.com/office/drawing/2014/main" val="1497821901"/>
                    </a:ext>
                  </a:extLst>
                </a:gridCol>
                <a:gridCol w="1123951">
                  <a:extLst>
                    <a:ext uri="{9D8B030D-6E8A-4147-A177-3AD203B41FA5}">
                      <a16:colId xmlns:a16="http://schemas.microsoft.com/office/drawing/2014/main" val="4113186376"/>
                    </a:ext>
                  </a:extLst>
                </a:gridCol>
              </a:tblGrid>
              <a:tr h="273635">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BORDERLINE SIGNIFICANT</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extLst>
                  <a:ext uri="{0D108BD9-81ED-4DB2-BD59-A6C34878D82A}">
                    <a16:rowId xmlns:a16="http://schemas.microsoft.com/office/drawing/2014/main" val="1189856205"/>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Mother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5A9577"/>
                          </a:solidFill>
                          <a:latin typeface="Arial Nova Cond Light" panose="020B0306020202020204" pitchFamily="34" charset="0"/>
                          <a:ea typeface="+mn-ea"/>
                          <a:cs typeface="+mn-cs"/>
                        </a:rPr>
                        <a:t>ASD</a:t>
                      </a:r>
                      <a:r>
                        <a:rPr lang="en-US" sz="1500" b="1" kern="1200" dirty="0">
                          <a:solidFill>
                            <a:schemeClr val="tx1"/>
                          </a:solidFill>
                          <a:latin typeface="Arial Nova Cond Light" panose="020B0306020202020204" pitchFamily="34" charset="0"/>
                          <a:ea typeface="+mn-ea"/>
                          <a:cs typeface="+mn-cs"/>
                        </a:rPr>
                        <a:t> + </a:t>
                      </a: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Lead, Tungsten</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Barium, Uranium</a:t>
                      </a: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78%</a:t>
                      </a:r>
                    </a:p>
                  </a:txBody>
                  <a:tcPr anchor="ctr"/>
                </a:tc>
                <a:extLst>
                  <a:ext uri="{0D108BD9-81ED-4DB2-BD59-A6C34878D82A}">
                    <a16:rowId xmlns:a16="http://schemas.microsoft.com/office/drawing/2014/main" val="1977978796"/>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5A9577"/>
                          </a:solidFill>
                          <a:latin typeface="Arial Nova Cond Light" panose="020B0306020202020204" pitchFamily="34" charset="0"/>
                          <a:ea typeface="+mn-ea"/>
                          <a:cs typeface="+mn-cs"/>
                        </a:rPr>
                        <a:t>ASD</a:t>
                      </a:r>
                      <a:r>
                        <a:rPr lang="en-US" sz="1500" b="1" kern="1200" dirty="0">
                          <a:solidFill>
                            <a:schemeClr val="tx1"/>
                          </a:solidFill>
                          <a:latin typeface="Arial Nova Cond Light" panose="020B0306020202020204" pitchFamily="34" charset="0"/>
                          <a:ea typeface="+mn-ea"/>
                          <a:cs typeface="+mn-cs"/>
                        </a:rPr>
                        <a:t> + </a:t>
                      </a: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algn="l"/>
                      <a:r>
                        <a:rPr lang="en-US" sz="1500" kern="1200" dirty="0">
                          <a:solidFill>
                            <a:schemeClr val="tx1"/>
                          </a:solidFill>
                          <a:latin typeface="Arial Nova Cond Light" panose="020B0306020202020204" pitchFamily="34" charset="0"/>
                          <a:ea typeface="+mn-ea"/>
                          <a:cs typeface="+mn-cs"/>
                        </a:rPr>
                        <a:t>Molybdenum</a:t>
                      </a:r>
                    </a:p>
                  </a:txBody>
                  <a:tcPr anchor="ctr"/>
                </a:tc>
                <a:tc>
                  <a:txBody>
                    <a:bodyPr/>
                    <a:lstStyle/>
                    <a:p>
                      <a:pPr marL="0" algn="l" defTabSz="914400" rtl="0" eaLnBrk="1" latinLnBrk="0" hangingPunct="1"/>
                      <a:endParaRPr lang="en-US" sz="1500" kern="1200" dirty="0">
                        <a:solidFill>
                          <a:schemeClr val="tx1"/>
                        </a:solidFill>
                        <a:latin typeface="Arial Nova Cond Light" panose="020B0306020202020204" pitchFamily="34" charset="0"/>
                        <a:ea typeface="+mn-ea"/>
                        <a:cs typeface="+mn-cs"/>
                      </a:endParaRP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74%</a:t>
                      </a:r>
                    </a:p>
                  </a:txBody>
                  <a:tcPr anchor="ctr"/>
                </a:tc>
                <a:extLst>
                  <a:ext uri="{0D108BD9-81ED-4DB2-BD59-A6C34878D82A}">
                    <a16:rowId xmlns:a16="http://schemas.microsoft.com/office/drawing/2014/main" val="2627746612"/>
                  </a:ext>
                </a:extLst>
              </a:tr>
            </a:tbl>
          </a:graphicData>
        </a:graphic>
      </p:graphicFrame>
      <p:sp>
        <p:nvSpPr>
          <p:cNvPr id="21" name="TextBox 20">
            <a:extLst>
              <a:ext uri="{FF2B5EF4-FFF2-40B4-BE49-F238E27FC236}">
                <a16:creationId xmlns:a16="http://schemas.microsoft.com/office/drawing/2014/main" id="{E2C5E3C9-0F42-1ADB-7008-9EB8A60F8827}"/>
              </a:ext>
            </a:extLst>
          </p:cNvPr>
          <p:cNvSpPr txBox="1"/>
          <p:nvPr/>
        </p:nvSpPr>
        <p:spPr>
          <a:xfrm>
            <a:off x="651629" y="3041498"/>
            <a:ext cx="8453036"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B: Which elements are the greatest predictors of </a:t>
            </a:r>
            <a:r>
              <a:rPr lang="en-US" b="1" spc="150" dirty="0">
                <a:solidFill>
                  <a:srgbClr val="5A9577">
                    <a:alpha val="82000"/>
                  </a:srgbClr>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mothers? </a:t>
            </a:r>
          </a:p>
        </p:txBody>
      </p:sp>
      <p:sp>
        <p:nvSpPr>
          <p:cNvPr id="22" name="TextBox 21">
            <a:extLst>
              <a:ext uri="{FF2B5EF4-FFF2-40B4-BE49-F238E27FC236}">
                <a16:creationId xmlns:a16="http://schemas.microsoft.com/office/drawing/2014/main" id="{83CF81AA-E008-935B-C353-4169F9F0DCF7}"/>
              </a:ext>
            </a:extLst>
          </p:cNvPr>
          <p:cNvSpPr txBox="1"/>
          <p:nvPr/>
        </p:nvSpPr>
        <p:spPr>
          <a:xfrm>
            <a:off x="651628" y="5849063"/>
            <a:ext cx="5129411"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RELATIONSHIPS </a:t>
            </a:r>
          </a:p>
        </p:txBody>
      </p:sp>
      <p:cxnSp>
        <p:nvCxnSpPr>
          <p:cNvPr id="2" name="Straight Connector 1">
            <a:extLst>
              <a:ext uri="{FF2B5EF4-FFF2-40B4-BE49-F238E27FC236}">
                <a16:creationId xmlns:a16="http://schemas.microsoft.com/office/drawing/2014/main" id="{84A9048F-71C4-D6DD-B4A4-CB22333282EF}"/>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D292960-0C73-ED3D-F3BC-A35A970883D3}"/>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28FD59-4F4B-4EE0-7E96-D81DD749A34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77CE3DA0-FEC4-A9F2-FF4F-63550A52CB06}"/>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Tree>
    <p:extLst>
      <p:ext uri="{BB962C8B-B14F-4D97-AF65-F5344CB8AC3E}">
        <p14:creationId xmlns:p14="http://schemas.microsoft.com/office/powerpoint/2010/main" val="3024636401"/>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7556</TotalTime>
  <Words>4908</Words>
  <Application>Microsoft Macintosh PowerPoint</Application>
  <PresentationFormat>Widescreen</PresentationFormat>
  <Paragraphs>617</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Nova</vt:lpstr>
      <vt:lpstr>Arial Nova Cond Light</vt:lpstr>
      <vt:lpstr>Calibri</vt:lpstr>
      <vt:lpstr>Calibri Light</vt:lpstr>
      <vt:lpstr>Montserrat</vt:lpstr>
      <vt:lpstr>Montserrat ExtraBold</vt:lpstr>
      <vt:lpstr>Montserrat ExtraLight</vt:lpstr>
      <vt:lpstr>Montserrat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Rachelle Fertig</dc:creator>
  <cp:lastModifiedBy>Samantha Wanek</cp:lastModifiedBy>
  <cp:revision>22</cp:revision>
  <dcterms:created xsi:type="dcterms:W3CDTF">2023-05-03T18:12:38Z</dcterms:created>
  <dcterms:modified xsi:type="dcterms:W3CDTF">2023-05-18T16:39:53Z</dcterms:modified>
</cp:coreProperties>
</file>