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83" r:id="rId10"/>
    <p:sldId id="282" r:id="rId11"/>
    <p:sldId id="264" r:id="rId12"/>
    <p:sldId id="284" r:id="rId13"/>
    <p:sldId id="265" r:id="rId14"/>
    <p:sldId id="266" r:id="rId15"/>
    <p:sldId id="280" r:id="rId16"/>
    <p:sldId id="267" r:id="rId17"/>
    <p:sldId id="268" r:id="rId18"/>
    <p:sldId id="269" r:id="rId19"/>
    <p:sldId id="270" r:id="rId20"/>
    <p:sldId id="271" r:id="rId21"/>
    <p:sldId id="272" r:id="rId22"/>
    <p:sldId id="281"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B5EDC-AACF-455F-A475-E4D876FDDFB6}" type="doc">
      <dgm:prSet loTypeId="urn:microsoft.com/office/officeart/2005/8/layout/chevron2" loCatId="process" qsTypeId="urn:microsoft.com/office/officeart/2005/8/quickstyle/simple3" qsCatId="simple" csTypeId="urn:microsoft.com/office/officeart/2005/8/colors/colorful4" csCatId="colorful" phldr="1"/>
      <dgm:spPr/>
      <dgm:t>
        <a:bodyPr/>
        <a:lstStyle/>
        <a:p>
          <a:endParaRPr lang="en-IN"/>
        </a:p>
      </dgm:t>
    </dgm:pt>
    <dgm:pt modelId="{6A05E73A-1354-40E7-B4BB-A16EA340AE19}">
      <dgm:prSet phldrT="[Text]" custT="1"/>
      <dgm:spPr/>
      <dgm:t>
        <a:bodyPr/>
        <a:lstStyle/>
        <a:p>
          <a:r>
            <a:rPr lang="en-US" sz="1400" dirty="0" smtClean="0">
              <a:latin typeface="Verdana" panose="020B0604030504040204" pitchFamily="34" charset="0"/>
              <a:ea typeface="Verdana" panose="020B0604030504040204" pitchFamily="34" charset="0"/>
            </a:rPr>
            <a:t>Data Understanding and EDA</a:t>
          </a:r>
          <a:endParaRPr lang="en-IN" sz="1400" dirty="0">
            <a:latin typeface="Verdana" panose="020B0604030504040204" pitchFamily="34" charset="0"/>
            <a:ea typeface="Verdana" panose="020B0604030504040204" pitchFamily="34" charset="0"/>
          </a:endParaRPr>
        </a:p>
      </dgm:t>
    </dgm:pt>
    <dgm:pt modelId="{B423ED13-EA43-4F77-954F-9F5E7F070EEC}" type="parTrans" cxnId="{A0C86EC1-F089-40A2-B1F2-4631F601EFFA}">
      <dgm:prSet/>
      <dgm:spPr/>
      <dgm:t>
        <a:bodyPr/>
        <a:lstStyle/>
        <a:p>
          <a:endParaRPr lang="en-IN"/>
        </a:p>
      </dgm:t>
    </dgm:pt>
    <dgm:pt modelId="{9708CF82-CFE7-49A9-8225-D96708154F15}" type="sibTrans" cxnId="{A0C86EC1-F089-40A2-B1F2-4631F601EFFA}">
      <dgm:prSet/>
      <dgm:spPr/>
      <dgm:t>
        <a:bodyPr/>
        <a:lstStyle/>
        <a:p>
          <a:endParaRPr lang="en-IN"/>
        </a:p>
      </dgm:t>
    </dgm:pt>
    <dgm:pt modelId="{661B64D2-65C1-4821-8E3E-F6EFC7786CFC}">
      <dgm:prSet phldrT="[Text]" custT="1"/>
      <dgm:spPr/>
      <dgm:t>
        <a:bodyPr/>
        <a:lstStyle/>
        <a:p>
          <a:r>
            <a:rPr lang="en-US" sz="1800" b="1" dirty="0" smtClean="0">
              <a:latin typeface="+mj-lt"/>
              <a:ea typeface="Verdana" panose="020B0604030504040204" pitchFamily="34" charset="0"/>
            </a:rPr>
            <a:t>Reading the dataset , Inspecting , cleaning the null values &amp; handling </a:t>
          </a:r>
          <a:r>
            <a:rPr lang="en-IN" sz="1800" b="1" dirty="0" smtClean="0">
              <a:latin typeface="+mj-lt"/>
              <a:ea typeface="Verdana" panose="020B0604030504040204" pitchFamily="34" charset="0"/>
            </a:rPr>
            <a:t>outliers , EDA</a:t>
          </a:r>
          <a:endParaRPr lang="en-IN" sz="1800" b="1" dirty="0">
            <a:latin typeface="+mj-lt"/>
            <a:ea typeface="Verdana" panose="020B0604030504040204" pitchFamily="34" charset="0"/>
          </a:endParaRPr>
        </a:p>
      </dgm:t>
    </dgm:pt>
    <dgm:pt modelId="{F39BF15A-0E97-4051-9C49-1F91C57DAFB4}" type="parTrans" cxnId="{B48A025C-9376-4495-AB54-AD964B79DEA3}">
      <dgm:prSet/>
      <dgm:spPr/>
      <dgm:t>
        <a:bodyPr/>
        <a:lstStyle/>
        <a:p>
          <a:endParaRPr lang="en-IN"/>
        </a:p>
      </dgm:t>
    </dgm:pt>
    <dgm:pt modelId="{C341380B-065B-4D52-9A8A-3092AC66B3D0}" type="sibTrans" cxnId="{B48A025C-9376-4495-AB54-AD964B79DEA3}">
      <dgm:prSet/>
      <dgm:spPr/>
      <dgm:t>
        <a:bodyPr/>
        <a:lstStyle/>
        <a:p>
          <a:endParaRPr lang="en-IN"/>
        </a:p>
      </dgm:t>
    </dgm:pt>
    <dgm:pt modelId="{BA7F3603-D6F0-4FC0-B112-88D7173D9618}">
      <dgm:prSet phldrT="[Text]" custT="1"/>
      <dgm:spPr/>
      <dgm:t>
        <a:bodyPr/>
        <a:lstStyle/>
        <a:p>
          <a:r>
            <a:rPr lang="en-US" sz="1600" dirty="0" smtClean="0">
              <a:latin typeface="Verdana" panose="020B0604030504040204" pitchFamily="34" charset="0"/>
              <a:ea typeface="Verdana" panose="020B0604030504040204" pitchFamily="34" charset="0"/>
            </a:rPr>
            <a:t>Data Preparation</a:t>
          </a:r>
          <a:endParaRPr lang="en-IN" sz="1600" dirty="0">
            <a:latin typeface="Verdana" panose="020B0604030504040204" pitchFamily="34" charset="0"/>
            <a:ea typeface="Verdana" panose="020B0604030504040204" pitchFamily="34" charset="0"/>
          </a:endParaRPr>
        </a:p>
      </dgm:t>
    </dgm:pt>
    <dgm:pt modelId="{70D23960-3974-438A-9153-E3E9C339A916}" type="parTrans" cxnId="{09A879CC-999B-4696-91D3-EE093C4A4924}">
      <dgm:prSet/>
      <dgm:spPr/>
      <dgm:t>
        <a:bodyPr/>
        <a:lstStyle/>
        <a:p>
          <a:endParaRPr lang="en-IN"/>
        </a:p>
      </dgm:t>
    </dgm:pt>
    <dgm:pt modelId="{05A6514C-3455-4034-990F-74614140DEA7}" type="sibTrans" cxnId="{09A879CC-999B-4696-91D3-EE093C4A4924}">
      <dgm:prSet/>
      <dgm:spPr/>
      <dgm:t>
        <a:bodyPr/>
        <a:lstStyle/>
        <a:p>
          <a:endParaRPr lang="en-IN"/>
        </a:p>
      </dgm:t>
    </dgm:pt>
    <dgm:pt modelId="{F22A997F-FB96-4AB3-A00D-0F57934F2F3F}">
      <dgm:prSet phldrT="[Text]" custT="1"/>
      <dgm:spPr/>
      <dgm:t>
        <a:bodyPr/>
        <a:lstStyle/>
        <a:p>
          <a:r>
            <a:rPr lang="en-IN" sz="1800" b="1" dirty="0" smtClean="0">
              <a:latin typeface="+mj-lt"/>
              <a:ea typeface="Verdana" panose="020B0604030504040204" pitchFamily="34" charset="0"/>
            </a:rPr>
            <a:t>Transformation(Dummy variables creation/label encoding)</a:t>
          </a:r>
          <a:endParaRPr lang="en-IN" sz="1800" b="1" dirty="0">
            <a:latin typeface="+mj-lt"/>
            <a:ea typeface="Verdana" panose="020B0604030504040204" pitchFamily="34" charset="0"/>
          </a:endParaRPr>
        </a:p>
      </dgm:t>
    </dgm:pt>
    <dgm:pt modelId="{1010F2B6-A365-497D-B252-5C7BCA848D60}" type="parTrans" cxnId="{8C74D6B6-AACD-4951-960C-8BCD81027047}">
      <dgm:prSet/>
      <dgm:spPr/>
      <dgm:t>
        <a:bodyPr/>
        <a:lstStyle/>
        <a:p>
          <a:endParaRPr lang="en-IN"/>
        </a:p>
      </dgm:t>
    </dgm:pt>
    <dgm:pt modelId="{D5011BC2-739B-46F1-9ABF-D2780B695634}" type="sibTrans" cxnId="{8C74D6B6-AACD-4951-960C-8BCD81027047}">
      <dgm:prSet/>
      <dgm:spPr/>
      <dgm:t>
        <a:bodyPr/>
        <a:lstStyle/>
        <a:p>
          <a:endParaRPr lang="en-IN"/>
        </a:p>
      </dgm:t>
    </dgm:pt>
    <dgm:pt modelId="{8BCFC882-450C-4046-B6E6-B2FC87B67996}">
      <dgm:prSet phldrT="[Text]" custT="1"/>
      <dgm:spPr/>
      <dgm:t>
        <a:bodyPr/>
        <a:lstStyle/>
        <a:p>
          <a:r>
            <a:rPr lang="en-IN" sz="1600" dirty="0" smtClean="0">
              <a:latin typeface="Verdana" panose="020B0604030504040204" pitchFamily="34" charset="0"/>
              <a:ea typeface="Verdana" panose="020B0604030504040204" pitchFamily="34" charset="0"/>
            </a:rPr>
            <a:t>Model building</a:t>
          </a:r>
        </a:p>
        <a:p>
          <a:r>
            <a:rPr lang="en-IN" sz="1600" dirty="0" smtClean="0">
              <a:latin typeface="Verdana" panose="020B0604030504040204" pitchFamily="34" charset="0"/>
              <a:ea typeface="Verdana" panose="020B0604030504040204" pitchFamily="34" charset="0"/>
            </a:rPr>
            <a:t>and evaluation</a:t>
          </a:r>
          <a:endParaRPr lang="en-IN" sz="1600" dirty="0">
            <a:latin typeface="Verdana" panose="020B0604030504040204" pitchFamily="34" charset="0"/>
            <a:ea typeface="Verdana" panose="020B0604030504040204" pitchFamily="34" charset="0"/>
          </a:endParaRPr>
        </a:p>
      </dgm:t>
    </dgm:pt>
    <dgm:pt modelId="{C1144396-2B69-4443-9019-1E262E48D920}" type="parTrans" cxnId="{65B6AD2F-AC6B-4E75-8EA1-D59AEBD8DFBC}">
      <dgm:prSet/>
      <dgm:spPr/>
      <dgm:t>
        <a:bodyPr/>
        <a:lstStyle/>
        <a:p>
          <a:endParaRPr lang="en-IN"/>
        </a:p>
      </dgm:t>
    </dgm:pt>
    <dgm:pt modelId="{22993B60-FE9A-4AA2-AC18-AC0B4F06549A}" type="sibTrans" cxnId="{65B6AD2F-AC6B-4E75-8EA1-D59AEBD8DFBC}">
      <dgm:prSet/>
      <dgm:spPr/>
      <dgm:t>
        <a:bodyPr/>
        <a:lstStyle/>
        <a:p>
          <a:endParaRPr lang="en-IN"/>
        </a:p>
      </dgm:t>
    </dgm:pt>
    <dgm:pt modelId="{C21B32FB-CBCD-46B2-9319-BC801473BB34}">
      <dgm:prSet phldrT="[Text]" custT="1"/>
      <dgm:spPr/>
      <dgm:t>
        <a:bodyPr/>
        <a:lstStyle/>
        <a:p>
          <a:r>
            <a:rPr lang="en-US" sz="2000" b="1" dirty="0" smtClean="0"/>
            <a:t>Building the model with logistic regression , PCA, SVM with PCA, Decision tree, random forest etc.</a:t>
          </a:r>
          <a:endParaRPr lang="en-IN" sz="2000" b="1" dirty="0"/>
        </a:p>
      </dgm:t>
    </dgm:pt>
    <dgm:pt modelId="{F73FFD0C-D46D-411C-91A4-A784D69B951D}" type="parTrans" cxnId="{95CF63C5-5BC4-40B8-A0C3-2F28696E0AD4}">
      <dgm:prSet/>
      <dgm:spPr/>
      <dgm:t>
        <a:bodyPr/>
        <a:lstStyle/>
        <a:p>
          <a:endParaRPr lang="en-IN"/>
        </a:p>
      </dgm:t>
    </dgm:pt>
    <dgm:pt modelId="{B8D83268-4EFF-4806-A0E2-004E9C9BDB22}" type="sibTrans" cxnId="{95CF63C5-5BC4-40B8-A0C3-2F28696E0AD4}">
      <dgm:prSet/>
      <dgm:spPr/>
      <dgm:t>
        <a:bodyPr/>
        <a:lstStyle/>
        <a:p>
          <a:endParaRPr lang="en-IN"/>
        </a:p>
      </dgm:t>
    </dgm:pt>
    <dgm:pt modelId="{3A79E3A5-3BF5-43F9-A132-DFCA8F44CEC4}">
      <dgm:prSet phldrT="[Text]" custT="1"/>
      <dgm:spPr/>
      <dgm:t>
        <a:bodyPr/>
        <a:lstStyle/>
        <a:p>
          <a:r>
            <a:rPr lang="en-US" sz="2000" b="1" dirty="0" smtClean="0"/>
            <a:t>Model wise evaluation and taking the best fit.</a:t>
          </a:r>
          <a:endParaRPr lang="en-IN" sz="2000" b="1" dirty="0"/>
        </a:p>
      </dgm:t>
    </dgm:pt>
    <dgm:pt modelId="{269B5AC5-5444-4CD8-BAF2-BDCBBAA49620}" type="parTrans" cxnId="{1EAA0171-B8E2-4B78-9174-85E013583A97}">
      <dgm:prSet/>
      <dgm:spPr/>
      <dgm:t>
        <a:bodyPr/>
        <a:lstStyle/>
        <a:p>
          <a:endParaRPr lang="en-IN"/>
        </a:p>
      </dgm:t>
    </dgm:pt>
    <dgm:pt modelId="{32FC586E-6434-49E6-9128-1E28CF471437}" type="sibTrans" cxnId="{1EAA0171-B8E2-4B78-9174-85E013583A97}">
      <dgm:prSet/>
      <dgm:spPr/>
      <dgm:t>
        <a:bodyPr/>
        <a:lstStyle/>
        <a:p>
          <a:endParaRPr lang="en-IN"/>
        </a:p>
      </dgm:t>
    </dgm:pt>
    <dgm:pt modelId="{E25150A2-BFA6-4A1C-A8E9-89E28957783A}">
      <dgm:prSet custT="1"/>
      <dgm:spPr/>
      <dgm:t>
        <a:bodyPr/>
        <a:lstStyle/>
        <a:p>
          <a:r>
            <a:rPr lang="en-US" sz="1800" b="1" dirty="0" smtClean="0">
              <a:latin typeface="+mj-lt"/>
              <a:ea typeface="Verdana" panose="020B0604030504040204" pitchFamily="34" charset="0"/>
            </a:rPr>
            <a:t> The data is converted to a clean format suitable for analysis in Python.</a:t>
          </a:r>
          <a:endParaRPr lang="en-IN" sz="1800" b="1" dirty="0">
            <a:latin typeface="+mj-lt"/>
            <a:ea typeface="Verdana" panose="020B0604030504040204" pitchFamily="34" charset="0"/>
          </a:endParaRPr>
        </a:p>
      </dgm:t>
    </dgm:pt>
    <dgm:pt modelId="{5B2C1512-5B56-42D8-A9E4-E37747C6FC15}" type="parTrans" cxnId="{BA4009DB-6571-43F5-84E1-DA31E27D70A0}">
      <dgm:prSet/>
      <dgm:spPr/>
      <dgm:t>
        <a:bodyPr/>
        <a:lstStyle/>
        <a:p>
          <a:endParaRPr lang="en-IN"/>
        </a:p>
      </dgm:t>
    </dgm:pt>
    <dgm:pt modelId="{97C19ABC-EF31-4D58-9C4A-FE59DA5CFC98}" type="sibTrans" cxnId="{BA4009DB-6571-43F5-84E1-DA31E27D70A0}">
      <dgm:prSet/>
      <dgm:spPr/>
      <dgm:t>
        <a:bodyPr/>
        <a:lstStyle/>
        <a:p>
          <a:endParaRPr lang="en-IN"/>
        </a:p>
      </dgm:t>
    </dgm:pt>
    <dgm:pt modelId="{B1017295-4219-494C-93DE-ABF3DE2A2063}">
      <dgm:prSet phldrT="[Text]" custT="1"/>
      <dgm:spPr/>
      <dgm:t>
        <a:bodyPr/>
        <a:lstStyle/>
        <a:p>
          <a:r>
            <a:rPr lang="en-IN" sz="1800" b="1" dirty="0" smtClean="0">
              <a:latin typeface="+mj-lt"/>
              <a:ea typeface="Verdana" panose="020B0604030504040204" pitchFamily="34" charset="0"/>
            </a:rPr>
            <a:t>Train test split</a:t>
          </a:r>
          <a:endParaRPr lang="en-IN" sz="1800" b="1" dirty="0">
            <a:latin typeface="+mj-lt"/>
            <a:ea typeface="Verdana" panose="020B0604030504040204" pitchFamily="34" charset="0"/>
          </a:endParaRPr>
        </a:p>
      </dgm:t>
    </dgm:pt>
    <dgm:pt modelId="{ECFE5595-BB1A-4C51-AF72-3FA1184DB0E4}" type="parTrans" cxnId="{86A7AAF3-3443-4DCF-BED9-B3C34A1749F6}">
      <dgm:prSet/>
      <dgm:spPr/>
      <dgm:t>
        <a:bodyPr/>
        <a:lstStyle/>
        <a:p>
          <a:endParaRPr lang="en-IN"/>
        </a:p>
      </dgm:t>
    </dgm:pt>
    <dgm:pt modelId="{1F03C421-ADEE-47B4-AE16-529BD0747228}" type="sibTrans" cxnId="{86A7AAF3-3443-4DCF-BED9-B3C34A1749F6}">
      <dgm:prSet/>
      <dgm:spPr/>
      <dgm:t>
        <a:bodyPr/>
        <a:lstStyle/>
        <a:p>
          <a:endParaRPr lang="en-IN"/>
        </a:p>
      </dgm:t>
    </dgm:pt>
    <dgm:pt modelId="{76FE6809-E3C7-4CDE-842E-8DD195B26AF2}" type="pres">
      <dgm:prSet presAssocID="{6A6B5EDC-AACF-455F-A475-E4D876FDDFB6}" presName="linearFlow" presStyleCnt="0">
        <dgm:presLayoutVars>
          <dgm:dir/>
          <dgm:animLvl val="lvl"/>
          <dgm:resizeHandles val="exact"/>
        </dgm:presLayoutVars>
      </dgm:prSet>
      <dgm:spPr/>
      <dgm:t>
        <a:bodyPr/>
        <a:lstStyle/>
        <a:p>
          <a:endParaRPr lang="en-IN"/>
        </a:p>
      </dgm:t>
    </dgm:pt>
    <dgm:pt modelId="{E9B8248D-31DA-4B7D-8F25-5ADB7A941080}" type="pres">
      <dgm:prSet presAssocID="{6A05E73A-1354-40E7-B4BB-A16EA340AE19}" presName="composite" presStyleCnt="0"/>
      <dgm:spPr/>
    </dgm:pt>
    <dgm:pt modelId="{18C60CAD-BF9B-4855-89F7-77CA38A10159}" type="pres">
      <dgm:prSet presAssocID="{6A05E73A-1354-40E7-B4BB-A16EA340AE19}" presName="parentText" presStyleLbl="alignNode1" presStyleIdx="0" presStyleCnt="3">
        <dgm:presLayoutVars>
          <dgm:chMax val="1"/>
          <dgm:bulletEnabled val="1"/>
        </dgm:presLayoutVars>
      </dgm:prSet>
      <dgm:spPr/>
      <dgm:t>
        <a:bodyPr/>
        <a:lstStyle/>
        <a:p>
          <a:endParaRPr lang="en-IN"/>
        </a:p>
      </dgm:t>
    </dgm:pt>
    <dgm:pt modelId="{4700AE06-F515-4E3F-9A8C-BDD0EA483454}" type="pres">
      <dgm:prSet presAssocID="{6A05E73A-1354-40E7-B4BB-A16EA340AE19}" presName="descendantText" presStyleLbl="alignAcc1" presStyleIdx="0" presStyleCnt="3">
        <dgm:presLayoutVars>
          <dgm:bulletEnabled val="1"/>
        </dgm:presLayoutVars>
      </dgm:prSet>
      <dgm:spPr/>
      <dgm:t>
        <a:bodyPr/>
        <a:lstStyle/>
        <a:p>
          <a:endParaRPr lang="en-IN"/>
        </a:p>
      </dgm:t>
    </dgm:pt>
    <dgm:pt modelId="{F8AB3C45-F492-4FC4-9A43-AF607C4B37FC}" type="pres">
      <dgm:prSet presAssocID="{9708CF82-CFE7-49A9-8225-D96708154F15}" presName="sp" presStyleCnt="0"/>
      <dgm:spPr/>
    </dgm:pt>
    <dgm:pt modelId="{6426ECD5-DFDD-42C3-829F-99233B31FC8C}" type="pres">
      <dgm:prSet presAssocID="{BA7F3603-D6F0-4FC0-B112-88D7173D9618}" presName="composite" presStyleCnt="0"/>
      <dgm:spPr/>
    </dgm:pt>
    <dgm:pt modelId="{54D1AB27-1BD7-49A5-BB67-646566C87FB9}" type="pres">
      <dgm:prSet presAssocID="{BA7F3603-D6F0-4FC0-B112-88D7173D9618}" presName="parentText" presStyleLbl="alignNode1" presStyleIdx="1" presStyleCnt="3">
        <dgm:presLayoutVars>
          <dgm:chMax val="1"/>
          <dgm:bulletEnabled val="1"/>
        </dgm:presLayoutVars>
      </dgm:prSet>
      <dgm:spPr/>
      <dgm:t>
        <a:bodyPr/>
        <a:lstStyle/>
        <a:p>
          <a:endParaRPr lang="en-IN"/>
        </a:p>
      </dgm:t>
    </dgm:pt>
    <dgm:pt modelId="{8B08DBAE-0945-4223-97BA-9438B8D2B3F1}" type="pres">
      <dgm:prSet presAssocID="{BA7F3603-D6F0-4FC0-B112-88D7173D9618}" presName="descendantText" presStyleLbl="alignAcc1" presStyleIdx="1" presStyleCnt="3">
        <dgm:presLayoutVars>
          <dgm:bulletEnabled val="1"/>
        </dgm:presLayoutVars>
      </dgm:prSet>
      <dgm:spPr/>
      <dgm:t>
        <a:bodyPr/>
        <a:lstStyle/>
        <a:p>
          <a:endParaRPr lang="en-IN"/>
        </a:p>
      </dgm:t>
    </dgm:pt>
    <dgm:pt modelId="{CE380682-93DA-4DA6-8F5F-4B4969EA4969}" type="pres">
      <dgm:prSet presAssocID="{05A6514C-3455-4034-990F-74614140DEA7}" presName="sp" presStyleCnt="0"/>
      <dgm:spPr/>
    </dgm:pt>
    <dgm:pt modelId="{63DE7B73-0590-4364-ABB0-BD2CEA5FDAFC}" type="pres">
      <dgm:prSet presAssocID="{8BCFC882-450C-4046-B6E6-B2FC87B67996}" presName="composite" presStyleCnt="0"/>
      <dgm:spPr/>
    </dgm:pt>
    <dgm:pt modelId="{FBEF8699-C04E-4831-88A6-316B8167B85D}" type="pres">
      <dgm:prSet presAssocID="{8BCFC882-450C-4046-B6E6-B2FC87B67996}" presName="parentText" presStyleLbl="alignNode1" presStyleIdx="2" presStyleCnt="3">
        <dgm:presLayoutVars>
          <dgm:chMax val="1"/>
          <dgm:bulletEnabled val="1"/>
        </dgm:presLayoutVars>
      </dgm:prSet>
      <dgm:spPr/>
      <dgm:t>
        <a:bodyPr/>
        <a:lstStyle/>
        <a:p>
          <a:endParaRPr lang="en-IN"/>
        </a:p>
      </dgm:t>
    </dgm:pt>
    <dgm:pt modelId="{A2D907F6-604F-4DC0-BF9E-CE442D3C2606}" type="pres">
      <dgm:prSet presAssocID="{8BCFC882-450C-4046-B6E6-B2FC87B67996}" presName="descendantText" presStyleLbl="alignAcc1" presStyleIdx="2" presStyleCnt="3" custLinFactNeighborY="0">
        <dgm:presLayoutVars>
          <dgm:bulletEnabled val="1"/>
        </dgm:presLayoutVars>
      </dgm:prSet>
      <dgm:spPr/>
      <dgm:t>
        <a:bodyPr/>
        <a:lstStyle/>
        <a:p>
          <a:endParaRPr lang="en-IN"/>
        </a:p>
      </dgm:t>
    </dgm:pt>
  </dgm:ptLst>
  <dgm:cxnLst>
    <dgm:cxn modelId="{86A7AAF3-3443-4DCF-BED9-B3C34A1749F6}" srcId="{BA7F3603-D6F0-4FC0-B112-88D7173D9618}" destId="{B1017295-4219-494C-93DE-ABF3DE2A2063}" srcOrd="1" destOrd="0" parTransId="{ECFE5595-BB1A-4C51-AF72-3FA1184DB0E4}" sibTransId="{1F03C421-ADEE-47B4-AE16-529BD0747228}"/>
    <dgm:cxn modelId="{67E3C508-ADFD-4AA4-9EA8-B927121A077F}" type="presOf" srcId="{3A79E3A5-3BF5-43F9-A132-DFCA8F44CEC4}" destId="{A2D907F6-604F-4DC0-BF9E-CE442D3C2606}" srcOrd="0" destOrd="1" presId="urn:microsoft.com/office/officeart/2005/8/layout/chevron2"/>
    <dgm:cxn modelId="{8C74D6B6-AACD-4951-960C-8BCD81027047}" srcId="{BA7F3603-D6F0-4FC0-B112-88D7173D9618}" destId="{F22A997F-FB96-4AB3-A00D-0F57934F2F3F}" srcOrd="0" destOrd="0" parTransId="{1010F2B6-A365-497D-B252-5C7BCA848D60}" sibTransId="{D5011BC2-739B-46F1-9ABF-D2780B695634}"/>
    <dgm:cxn modelId="{BA4009DB-6571-43F5-84E1-DA31E27D70A0}" srcId="{6A05E73A-1354-40E7-B4BB-A16EA340AE19}" destId="{E25150A2-BFA6-4A1C-A8E9-89E28957783A}" srcOrd="1" destOrd="0" parTransId="{5B2C1512-5B56-42D8-A9E4-E37747C6FC15}" sibTransId="{97C19ABC-EF31-4D58-9C4A-FE59DA5CFC98}"/>
    <dgm:cxn modelId="{0BF5313B-90F1-43D2-8FDD-6B1C256DC237}" type="presOf" srcId="{6A6B5EDC-AACF-455F-A475-E4D876FDDFB6}" destId="{76FE6809-E3C7-4CDE-842E-8DD195B26AF2}" srcOrd="0" destOrd="0" presId="urn:microsoft.com/office/officeart/2005/8/layout/chevron2"/>
    <dgm:cxn modelId="{321FBBE6-3993-429C-B2D5-CE9CF166798B}" type="presOf" srcId="{BA7F3603-D6F0-4FC0-B112-88D7173D9618}" destId="{54D1AB27-1BD7-49A5-BB67-646566C87FB9}" srcOrd="0" destOrd="0" presId="urn:microsoft.com/office/officeart/2005/8/layout/chevron2"/>
    <dgm:cxn modelId="{1EAA0171-B8E2-4B78-9174-85E013583A97}" srcId="{8BCFC882-450C-4046-B6E6-B2FC87B67996}" destId="{3A79E3A5-3BF5-43F9-A132-DFCA8F44CEC4}" srcOrd="1" destOrd="0" parTransId="{269B5AC5-5444-4CD8-BAF2-BDCBBAA49620}" sibTransId="{32FC586E-6434-49E6-9128-1E28CF471437}"/>
    <dgm:cxn modelId="{F8201BFB-C5C0-402A-8D94-BA55C42874D9}" type="presOf" srcId="{C21B32FB-CBCD-46B2-9319-BC801473BB34}" destId="{A2D907F6-604F-4DC0-BF9E-CE442D3C2606}" srcOrd="0" destOrd="0" presId="urn:microsoft.com/office/officeart/2005/8/layout/chevron2"/>
    <dgm:cxn modelId="{2667FB5D-A01C-4008-8B09-2D9629AD29B3}" type="presOf" srcId="{6A05E73A-1354-40E7-B4BB-A16EA340AE19}" destId="{18C60CAD-BF9B-4855-89F7-77CA38A10159}" srcOrd="0" destOrd="0" presId="urn:microsoft.com/office/officeart/2005/8/layout/chevron2"/>
    <dgm:cxn modelId="{A43EDAFD-3D9D-4125-8A54-16707748B43B}" type="presOf" srcId="{E25150A2-BFA6-4A1C-A8E9-89E28957783A}" destId="{4700AE06-F515-4E3F-9A8C-BDD0EA483454}" srcOrd="0" destOrd="1" presId="urn:microsoft.com/office/officeart/2005/8/layout/chevron2"/>
    <dgm:cxn modelId="{B48A025C-9376-4495-AB54-AD964B79DEA3}" srcId="{6A05E73A-1354-40E7-B4BB-A16EA340AE19}" destId="{661B64D2-65C1-4821-8E3E-F6EFC7786CFC}" srcOrd="0" destOrd="0" parTransId="{F39BF15A-0E97-4051-9C49-1F91C57DAFB4}" sibTransId="{C341380B-065B-4D52-9A8A-3092AC66B3D0}"/>
    <dgm:cxn modelId="{65B6AD2F-AC6B-4E75-8EA1-D59AEBD8DFBC}" srcId="{6A6B5EDC-AACF-455F-A475-E4D876FDDFB6}" destId="{8BCFC882-450C-4046-B6E6-B2FC87B67996}" srcOrd="2" destOrd="0" parTransId="{C1144396-2B69-4443-9019-1E262E48D920}" sibTransId="{22993B60-FE9A-4AA2-AC18-AC0B4F06549A}"/>
    <dgm:cxn modelId="{09A879CC-999B-4696-91D3-EE093C4A4924}" srcId="{6A6B5EDC-AACF-455F-A475-E4D876FDDFB6}" destId="{BA7F3603-D6F0-4FC0-B112-88D7173D9618}" srcOrd="1" destOrd="0" parTransId="{70D23960-3974-438A-9153-E3E9C339A916}" sibTransId="{05A6514C-3455-4034-990F-74614140DEA7}"/>
    <dgm:cxn modelId="{B0A57394-B780-48F5-A1E7-67F4102E1643}" type="presOf" srcId="{661B64D2-65C1-4821-8E3E-F6EFC7786CFC}" destId="{4700AE06-F515-4E3F-9A8C-BDD0EA483454}" srcOrd="0" destOrd="0" presId="urn:microsoft.com/office/officeart/2005/8/layout/chevron2"/>
    <dgm:cxn modelId="{A0C86EC1-F089-40A2-B1F2-4631F601EFFA}" srcId="{6A6B5EDC-AACF-455F-A475-E4D876FDDFB6}" destId="{6A05E73A-1354-40E7-B4BB-A16EA340AE19}" srcOrd="0" destOrd="0" parTransId="{B423ED13-EA43-4F77-954F-9F5E7F070EEC}" sibTransId="{9708CF82-CFE7-49A9-8225-D96708154F15}"/>
    <dgm:cxn modelId="{7B277ACA-7AA7-46EA-B5B5-B59DFBC83560}" type="presOf" srcId="{F22A997F-FB96-4AB3-A00D-0F57934F2F3F}" destId="{8B08DBAE-0945-4223-97BA-9438B8D2B3F1}" srcOrd="0" destOrd="0" presId="urn:microsoft.com/office/officeart/2005/8/layout/chevron2"/>
    <dgm:cxn modelId="{CDAE9C66-598C-44F3-A4F0-BB8E14BC6EAD}" type="presOf" srcId="{B1017295-4219-494C-93DE-ABF3DE2A2063}" destId="{8B08DBAE-0945-4223-97BA-9438B8D2B3F1}" srcOrd="0" destOrd="1" presId="urn:microsoft.com/office/officeart/2005/8/layout/chevron2"/>
    <dgm:cxn modelId="{95CF63C5-5BC4-40B8-A0C3-2F28696E0AD4}" srcId="{8BCFC882-450C-4046-B6E6-B2FC87B67996}" destId="{C21B32FB-CBCD-46B2-9319-BC801473BB34}" srcOrd="0" destOrd="0" parTransId="{F73FFD0C-D46D-411C-91A4-A784D69B951D}" sibTransId="{B8D83268-4EFF-4806-A0E2-004E9C9BDB22}"/>
    <dgm:cxn modelId="{70BC5D54-B498-4BEF-9894-E2374EB47594}" type="presOf" srcId="{8BCFC882-450C-4046-B6E6-B2FC87B67996}" destId="{FBEF8699-C04E-4831-88A6-316B8167B85D}" srcOrd="0" destOrd="0" presId="urn:microsoft.com/office/officeart/2005/8/layout/chevron2"/>
    <dgm:cxn modelId="{9771BFA1-AFE7-4480-83A3-0C7A1D43FC3E}" type="presParOf" srcId="{76FE6809-E3C7-4CDE-842E-8DD195B26AF2}" destId="{E9B8248D-31DA-4B7D-8F25-5ADB7A941080}" srcOrd="0" destOrd="0" presId="urn:microsoft.com/office/officeart/2005/8/layout/chevron2"/>
    <dgm:cxn modelId="{F3159837-E559-444F-9069-206C36A678D2}" type="presParOf" srcId="{E9B8248D-31DA-4B7D-8F25-5ADB7A941080}" destId="{18C60CAD-BF9B-4855-89F7-77CA38A10159}" srcOrd="0" destOrd="0" presId="urn:microsoft.com/office/officeart/2005/8/layout/chevron2"/>
    <dgm:cxn modelId="{E3D75E83-16D5-45DA-9199-2D22C94FBBB4}" type="presParOf" srcId="{E9B8248D-31DA-4B7D-8F25-5ADB7A941080}" destId="{4700AE06-F515-4E3F-9A8C-BDD0EA483454}" srcOrd="1" destOrd="0" presId="urn:microsoft.com/office/officeart/2005/8/layout/chevron2"/>
    <dgm:cxn modelId="{A997BB00-5A18-435B-BA0B-C7FC6C9A2318}" type="presParOf" srcId="{76FE6809-E3C7-4CDE-842E-8DD195B26AF2}" destId="{F8AB3C45-F492-4FC4-9A43-AF607C4B37FC}" srcOrd="1" destOrd="0" presId="urn:microsoft.com/office/officeart/2005/8/layout/chevron2"/>
    <dgm:cxn modelId="{E53340D0-4CA2-4F5F-8A19-6F6248F3CA04}" type="presParOf" srcId="{76FE6809-E3C7-4CDE-842E-8DD195B26AF2}" destId="{6426ECD5-DFDD-42C3-829F-99233B31FC8C}" srcOrd="2" destOrd="0" presId="urn:microsoft.com/office/officeart/2005/8/layout/chevron2"/>
    <dgm:cxn modelId="{0A1E1FBE-00E0-4E95-A495-F0903FE0A568}" type="presParOf" srcId="{6426ECD5-DFDD-42C3-829F-99233B31FC8C}" destId="{54D1AB27-1BD7-49A5-BB67-646566C87FB9}" srcOrd="0" destOrd="0" presId="urn:microsoft.com/office/officeart/2005/8/layout/chevron2"/>
    <dgm:cxn modelId="{9236E920-A78C-4A29-89A9-0D3CA936E99F}" type="presParOf" srcId="{6426ECD5-DFDD-42C3-829F-99233B31FC8C}" destId="{8B08DBAE-0945-4223-97BA-9438B8D2B3F1}" srcOrd="1" destOrd="0" presId="urn:microsoft.com/office/officeart/2005/8/layout/chevron2"/>
    <dgm:cxn modelId="{280D9121-9390-4666-8254-EF76C660DB1D}" type="presParOf" srcId="{76FE6809-E3C7-4CDE-842E-8DD195B26AF2}" destId="{CE380682-93DA-4DA6-8F5F-4B4969EA4969}" srcOrd="3" destOrd="0" presId="urn:microsoft.com/office/officeart/2005/8/layout/chevron2"/>
    <dgm:cxn modelId="{93D0D933-10BC-4F7F-8E5A-9AA3AD83D791}" type="presParOf" srcId="{76FE6809-E3C7-4CDE-842E-8DD195B26AF2}" destId="{63DE7B73-0590-4364-ABB0-BD2CEA5FDAFC}" srcOrd="4" destOrd="0" presId="urn:microsoft.com/office/officeart/2005/8/layout/chevron2"/>
    <dgm:cxn modelId="{307F4F03-CDC8-4DC1-876F-5D5C03940C62}" type="presParOf" srcId="{63DE7B73-0590-4364-ABB0-BD2CEA5FDAFC}" destId="{FBEF8699-C04E-4831-88A6-316B8167B85D}" srcOrd="0" destOrd="0" presId="urn:microsoft.com/office/officeart/2005/8/layout/chevron2"/>
    <dgm:cxn modelId="{46D4F776-AA55-452D-B38B-AA2AEF9612DB}" type="presParOf" srcId="{63DE7B73-0590-4364-ABB0-BD2CEA5FDAFC}" destId="{A2D907F6-604F-4DC0-BF9E-CE442D3C2606}" srcOrd="1" destOrd="0" presId="urn:microsoft.com/office/officeart/2005/8/layout/chevron2"/>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60CAD-BF9B-4855-89F7-77CA38A10159}">
      <dsp:nvSpPr>
        <dsp:cNvPr id="0" name=""/>
        <dsp:cNvSpPr/>
      </dsp:nvSpPr>
      <dsp:spPr>
        <a:xfrm rot="5400000">
          <a:off x="-329173" y="330618"/>
          <a:ext cx="2194489" cy="1536142"/>
        </a:xfrm>
        <a:prstGeom prst="chevron">
          <a:avLst/>
        </a:prstGeom>
        <a:solidFill>
          <a:schemeClr val="accent4">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Verdana" panose="020B0604030504040204" pitchFamily="34" charset="0"/>
              <a:ea typeface="Verdana" panose="020B0604030504040204" pitchFamily="34" charset="0"/>
            </a:rPr>
            <a:t>Data Understanding and EDA</a:t>
          </a:r>
          <a:endParaRPr lang="en-IN" sz="1400" kern="1200" dirty="0">
            <a:latin typeface="Verdana" panose="020B0604030504040204" pitchFamily="34" charset="0"/>
            <a:ea typeface="Verdana" panose="020B0604030504040204" pitchFamily="34" charset="0"/>
          </a:endParaRPr>
        </a:p>
      </dsp:txBody>
      <dsp:txXfrm rot="5400000">
        <a:off x="-329173" y="330618"/>
        <a:ext cx="2194489" cy="1536142"/>
      </dsp:txXfrm>
    </dsp:sp>
    <dsp:sp modelId="{4700AE06-F515-4E3F-9A8C-BDD0EA483454}">
      <dsp:nvSpPr>
        <dsp:cNvPr id="0" name=""/>
        <dsp:cNvSpPr/>
      </dsp:nvSpPr>
      <dsp:spPr>
        <a:xfrm rot="5400000">
          <a:off x="5760203" y="-4222615"/>
          <a:ext cx="1426418" cy="9874539"/>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1" kern="1200" dirty="0" smtClean="0">
              <a:latin typeface="+mj-lt"/>
              <a:ea typeface="Verdana" panose="020B0604030504040204" pitchFamily="34" charset="0"/>
            </a:rPr>
            <a:t>Reading the dataset , Inspecting , cleaning the null values &amp; handling </a:t>
          </a:r>
          <a:r>
            <a:rPr lang="en-IN" sz="1800" b="1" kern="1200" dirty="0" smtClean="0">
              <a:latin typeface="+mj-lt"/>
              <a:ea typeface="Verdana" panose="020B0604030504040204" pitchFamily="34" charset="0"/>
            </a:rPr>
            <a:t>outliers , EDA</a:t>
          </a:r>
          <a:endParaRPr lang="en-IN" sz="1800" b="1" kern="1200" dirty="0">
            <a:latin typeface="+mj-lt"/>
            <a:ea typeface="Verdana" panose="020B0604030504040204" pitchFamily="34" charset="0"/>
          </a:endParaRPr>
        </a:p>
        <a:p>
          <a:pPr marL="171450" lvl="1" indent="-171450" algn="l" defTabSz="800100">
            <a:lnSpc>
              <a:spcPct val="90000"/>
            </a:lnSpc>
            <a:spcBef>
              <a:spcPct val="0"/>
            </a:spcBef>
            <a:spcAft>
              <a:spcPct val="15000"/>
            </a:spcAft>
            <a:buChar char="••"/>
          </a:pPr>
          <a:r>
            <a:rPr lang="en-US" sz="1800" b="1" kern="1200" dirty="0" smtClean="0">
              <a:latin typeface="+mj-lt"/>
              <a:ea typeface="Verdana" panose="020B0604030504040204" pitchFamily="34" charset="0"/>
            </a:rPr>
            <a:t> The data is converted to a clean format suitable for analysis in Python.</a:t>
          </a:r>
          <a:endParaRPr lang="en-IN" sz="1800" b="1" kern="1200" dirty="0">
            <a:latin typeface="+mj-lt"/>
            <a:ea typeface="Verdana" panose="020B0604030504040204" pitchFamily="34" charset="0"/>
          </a:endParaRPr>
        </a:p>
      </dsp:txBody>
      <dsp:txXfrm rot="5400000">
        <a:off x="5760203" y="-4222615"/>
        <a:ext cx="1426418" cy="9874539"/>
      </dsp:txXfrm>
    </dsp:sp>
    <dsp:sp modelId="{54D1AB27-1BD7-49A5-BB67-646566C87FB9}">
      <dsp:nvSpPr>
        <dsp:cNvPr id="0" name=""/>
        <dsp:cNvSpPr/>
      </dsp:nvSpPr>
      <dsp:spPr>
        <a:xfrm rot="5400000">
          <a:off x="-329173" y="2335737"/>
          <a:ext cx="2194489" cy="1536142"/>
        </a:xfrm>
        <a:prstGeom prst="chevron">
          <a:avLst/>
        </a:prstGeom>
        <a:solidFill>
          <a:schemeClr val="accent4">
            <a:hueOff val="-246306"/>
            <a:satOff val="7355"/>
            <a:lumOff val="2843"/>
            <a:alphaOff val="0"/>
          </a:schemeClr>
        </a:solidFill>
        <a:ln w="9525" cap="rnd" cmpd="sng" algn="ctr">
          <a:solidFill>
            <a:schemeClr val="accent4">
              <a:hueOff val="-246306"/>
              <a:satOff val="7355"/>
              <a:lumOff val="2843"/>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Verdana" panose="020B0604030504040204" pitchFamily="34" charset="0"/>
              <a:ea typeface="Verdana" panose="020B0604030504040204" pitchFamily="34" charset="0"/>
            </a:rPr>
            <a:t>Data Preparation</a:t>
          </a:r>
          <a:endParaRPr lang="en-IN" sz="1600" kern="1200" dirty="0">
            <a:latin typeface="Verdana" panose="020B0604030504040204" pitchFamily="34" charset="0"/>
            <a:ea typeface="Verdana" panose="020B0604030504040204" pitchFamily="34" charset="0"/>
          </a:endParaRPr>
        </a:p>
      </dsp:txBody>
      <dsp:txXfrm rot="5400000">
        <a:off x="-329173" y="2335737"/>
        <a:ext cx="2194489" cy="1536142"/>
      </dsp:txXfrm>
    </dsp:sp>
    <dsp:sp modelId="{8B08DBAE-0945-4223-97BA-9438B8D2B3F1}">
      <dsp:nvSpPr>
        <dsp:cNvPr id="0" name=""/>
        <dsp:cNvSpPr/>
      </dsp:nvSpPr>
      <dsp:spPr>
        <a:xfrm rot="5400000">
          <a:off x="5760203" y="-2217496"/>
          <a:ext cx="1426418" cy="9874539"/>
        </a:xfrm>
        <a:prstGeom prst="round2SameRect">
          <a:avLst/>
        </a:prstGeom>
        <a:solidFill>
          <a:schemeClr val="lt1">
            <a:alpha val="90000"/>
            <a:hueOff val="0"/>
            <a:satOff val="0"/>
            <a:lumOff val="0"/>
            <a:alphaOff val="0"/>
          </a:schemeClr>
        </a:solidFill>
        <a:ln w="9525" cap="rnd" cmpd="sng" algn="ctr">
          <a:solidFill>
            <a:schemeClr val="accent4">
              <a:hueOff val="-246306"/>
              <a:satOff val="7355"/>
              <a:lumOff val="28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1" kern="1200" dirty="0" smtClean="0">
              <a:latin typeface="+mj-lt"/>
              <a:ea typeface="Verdana" panose="020B0604030504040204" pitchFamily="34" charset="0"/>
            </a:rPr>
            <a:t>Transformation(Dummy variables creation/label encoding)</a:t>
          </a:r>
          <a:endParaRPr lang="en-IN" sz="1800" b="1" kern="1200" dirty="0">
            <a:latin typeface="+mj-lt"/>
            <a:ea typeface="Verdana" panose="020B0604030504040204" pitchFamily="34" charset="0"/>
          </a:endParaRPr>
        </a:p>
        <a:p>
          <a:pPr marL="171450" lvl="1" indent="-171450" algn="l" defTabSz="800100">
            <a:lnSpc>
              <a:spcPct val="90000"/>
            </a:lnSpc>
            <a:spcBef>
              <a:spcPct val="0"/>
            </a:spcBef>
            <a:spcAft>
              <a:spcPct val="15000"/>
            </a:spcAft>
            <a:buChar char="••"/>
          </a:pPr>
          <a:r>
            <a:rPr lang="en-IN" sz="1800" b="1" kern="1200" dirty="0" smtClean="0">
              <a:latin typeface="+mj-lt"/>
              <a:ea typeface="Verdana" panose="020B0604030504040204" pitchFamily="34" charset="0"/>
            </a:rPr>
            <a:t>Train test split</a:t>
          </a:r>
          <a:endParaRPr lang="en-IN" sz="1800" b="1" kern="1200" dirty="0">
            <a:latin typeface="+mj-lt"/>
            <a:ea typeface="Verdana" panose="020B0604030504040204" pitchFamily="34" charset="0"/>
          </a:endParaRPr>
        </a:p>
      </dsp:txBody>
      <dsp:txXfrm rot="5400000">
        <a:off x="5760203" y="-2217496"/>
        <a:ext cx="1426418" cy="9874539"/>
      </dsp:txXfrm>
    </dsp:sp>
    <dsp:sp modelId="{FBEF8699-C04E-4831-88A6-316B8167B85D}">
      <dsp:nvSpPr>
        <dsp:cNvPr id="0" name=""/>
        <dsp:cNvSpPr/>
      </dsp:nvSpPr>
      <dsp:spPr>
        <a:xfrm rot="5400000">
          <a:off x="-329173" y="4340855"/>
          <a:ext cx="2194489" cy="1536142"/>
        </a:xfrm>
        <a:prstGeom prst="chevron">
          <a:avLst/>
        </a:prstGeom>
        <a:solidFill>
          <a:schemeClr val="accent4">
            <a:hueOff val="-492612"/>
            <a:satOff val="14709"/>
            <a:lumOff val="5686"/>
            <a:alphaOff val="0"/>
          </a:schemeClr>
        </a:solidFill>
        <a:ln w="9525" cap="rnd" cmpd="sng" algn="ctr">
          <a:solidFill>
            <a:schemeClr val="accent4">
              <a:hueOff val="-492612"/>
              <a:satOff val="14709"/>
              <a:lumOff val="568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latin typeface="Verdana" panose="020B0604030504040204" pitchFamily="34" charset="0"/>
              <a:ea typeface="Verdana" panose="020B0604030504040204" pitchFamily="34" charset="0"/>
            </a:rPr>
            <a:t>Model building</a:t>
          </a:r>
        </a:p>
        <a:p>
          <a:pPr lvl="0" algn="ctr" defTabSz="711200">
            <a:lnSpc>
              <a:spcPct val="90000"/>
            </a:lnSpc>
            <a:spcBef>
              <a:spcPct val="0"/>
            </a:spcBef>
            <a:spcAft>
              <a:spcPct val="35000"/>
            </a:spcAft>
          </a:pPr>
          <a:r>
            <a:rPr lang="en-IN" sz="1600" kern="1200" dirty="0" smtClean="0">
              <a:latin typeface="Verdana" panose="020B0604030504040204" pitchFamily="34" charset="0"/>
              <a:ea typeface="Verdana" panose="020B0604030504040204" pitchFamily="34" charset="0"/>
            </a:rPr>
            <a:t>and evaluation</a:t>
          </a:r>
          <a:endParaRPr lang="en-IN" sz="1600" kern="1200" dirty="0">
            <a:latin typeface="Verdana" panose="020B0604030504040204" pitchFamily="34" charset="0"/>
            <a:ea typeface="Verdana" panose="020B0604030504040204" pitchFamily="34" charset="0"/>
          </a:endParaRPr>
        </a:p>
      </dsp:txBody>
      <dsp:txXfrm rot="5400000">
        <a:off x="-329173" y="4340855"/>
        <a:ext cx="2194489" cy="1536142"/>
      </dsp:txXfrm>
    </dsp:sp>
    <dsp:sp modelId="{A2D907F6-604F-4DC0-BF9E-CE442D3C2606}">
      <dsp:nvSpPr>
        <dsp:cNvPr id="0" name=""/>
        <dsp:cNvSpPr/>
      </dsp:nvSpPr>
      <dsp:spPr>
        <a:xfrm rot="5400000">
          <a:off x="5760203" y="-212378"/>
          <a:ext cx="1426418" cy="9874539"/>
        </a:xfrm>
        <a:prstGeom prst="round2SameRect">
          <a:avLst/>
        </a:prstGeom>
        <a:solidFill>
          <a:schemeClr val="lt1">
            <a:alpha val="90000"/>
            <a:hueOff val="0"/>
            <a:satOff val="0"/>
            <a:lumOff val="0"/>
            <a:alphaOff val="0"/>
          </a:schemeClr>
        </a:solidFill>
        <a:ln w="9525" cap="rnd" cmpd="sng" algn="ctr">
          <a:solidFill>
            <a:schemeClr val="accent4">
              <a:hueOff val="-492612"/>
              <a:satOff val="14709"/>
              <a:lumOff val="5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Building the model with logistic regression , PCA, SVM with PCA, Decision tree, random forest etc.</a:t>
          </a:r>
          <a:endParaRPr lang="en-IN" sz="2000" b="1" kern="1200" dirty="0"/>
        </a:p>
        <a:p>
          <a:pPr marL="228600" lvl="1" indent="-228600" algn="l" defTabSz="889000">
            <a:lnSpc>
              <a:spcPct val="90000"/>
            </a:lnSpc>
            <a:spcBef>
              <a:spcPct val="0"/>
            </a:spcBef>
            <a:spcAft>
              <a:spcPct val="15000"/>
            </a:spcAft>
            <a:buChar char="••"/>
          </a:pPr>
          <a:r>
            <a:rPr lang="en-US" sz="2000" b="1" kern="1200" dirty="0" smtClean="0"/>
            <a:t>Model wise evaluation and taking the best fit.</a:t>
          </a:r>
          <a:endParaRPr lang="en-IN" sz="2000" b="1" kern="1200" dirty="0"/>
        </a:p>
      </dsp:txBody>
      <dsp:txXfrm rot="5400000">
        <a:off x="5760203" y="-212378"/>
        <a:ext cx="1426418" cy="98745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0156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99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95068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C12C299-16B2-4475-990D-751901EACC14}"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2921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1764116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955288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72583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3676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84882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0406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2452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7143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59251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4472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451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10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pPr/>
              <a:t>4/18/2023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005272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6" y="914401"/>
            <a:ext cx="9121630" cy="3006435"/>
          </a:xfrm>
        </p:spPr>
        <p:txBody>
          <a:bodyPr>
            <a:normAutofit/>
          </a:bodyPr>
          <a:lstStyle/>
          <a:p>
            <a:pPr algn="ctr"/>
            <a:r>
              <a:rPr lang="en-US" b="1" dirty="0" smtClean="0"/>
              <a:t>Telecom Customers Churn Assessment </a:t>
            </a:r>
            <a:r>
              <a:rPr lang="en-US" b="1" dirty="0" smtClean="0"/>
              <a:t>Project</a:t>
            </a:r>
            <a:r>
              <a:rPr lang="en-US" dirty="0" smtClean="0"/>
              <a:t/>
            </a:r>
            <a:br>
              <a:rPr lang="en-US" dirty="0" smtClean="0"/>
            </a:br>
            <a:endParaRPr lang="en-IN" dirty="0"/>
          </a:p>
        </p:txBody>
      </p:sp>
      <p:sp>
        <p:nvSpPr>
          <p:cNvPr id="3" name="TextBox 2"/>
          <p:cNvSpPr txBox="1"/>
          <p:nvPr/>
        </p:nvSpPr>
        <p:spPr>
          <a:xfrm>
            <a:off x="3352800" y="4197927"/>
            <a:ext cx="8049491" cy="1815882"/>
          </a:xfrm>
          <a:prstGeom prst="rect">
            <a:avLst/>
          </a:prstGeom>
          <a:noFill/>
        </p:spPr>
        <p:txBody>
          <a:bodyPr wrap="square" rtlCol="0">
            <a:spAutoFit/>
          </a:bodyPr>
          <a:lstStyle/>
          <a:p>
            <a:pPr algn="r"/>
            <a:r>
              <a:rPr lang="en-US" sz="2800" dirty="0" smtClean="0"/>
              <a:t/>
            </a:r>
            <a:br>
              <a:rPr lang="en-US" sz="2800" dirty="0" smtClean="0"/>
            </a:br>
            <a:r>
              <a:rPr lang="en-US" sz="2800" b="1" dirty="0" smtClean="0">
                <a:solidFill>
                  <a:schemeClr val="accent6">
                    <a:lumMod val="50000"/>
                  </a:schemeClr>
                </a:solidFill>
              </a:rPr>
              <a:t>Manish Dabhade</a:t>
            </a:r>
            <a:br>
              <a:rPr lang="en-US" sz="2800" b="1" dirty="0" smtClean="0">
                <a:solidFill>
                  <a:schemeClr val="accent6">
                    <a:lumMod val="50000"/>
                  </a:schemeClr>
                </a:solidFill>
              </a:rPr>
            </a:br>
            <a:r>
              <a:rPr lang="en-US" sz="2800" b="1" dirty="0" smtClean="0">
                <a:solidFill>
                  <a:schemeClr val="accent6">
                    <a:lumMod val="50000"/>
                  </a:schemeClr>
                </a:solidFill>
              </a:rPr>
              <a:t>Samanth Reddy</a:t>
            </a:r>
            <a:br>
              <a:rPr lang="en-US" sz="2800" b="1" dirty="0" smtClean="0">
                <a:solidFill>
                  <a:schemeClr val="accent6">
                    <a:lumMod val="50000"/>
                  </a:schemeClr>
                </a:solidFill>
              </a:rPr>
            </a:br>
            <a:r>
              <a:rPr lang="en-US" sz="2800" b="1" dirty="0" smtClean="0">
                <a:solidFill>
                  <a:schemeClr val="accent6">
                    <a:lumMod val="50000"/>
                  </a:schemeClr>
                </a:solidFill>
              </a:rPr>
              <a:t>Koushik</a:t>
            </a:r>
            <a:endParaRPr lang="en-IN" sz="2800" b="1" dirty="0">
              <a:solidFill>
                <a:schemeClr val="accent6">
                  <a:lumMod val="50000"/>
                </a:schemeClr>
              </a:solidFill>
            </a:endParaRPr>
          </a:p>
        </p:txBody>
      </p:sp>
    </p:spTree>
    <p:extLst>
      <p:ext uri="{BB962C8B-B14F-4D97-AF65-F5344CB8AC3E}">
        <p14:creationId xmlns="" xmlns:p14="http://schemas.microsoft.com/office/powerpoint/2010/main" val="1189121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3.png"/>
          <p:cNvPicPr>
            <a:picLocks noChangeAspect="1"/>
          </p:cNvPicPr>
          <p:nvPr/>
        </p:nvPicPr>
        <p:blipFill>
          <a:blip r:embed="rId2"/>
          <a:stretch>
            <a:fillRect/>
          </a:stretch>
        </p:blipFill>
        <p:spPr>
          <a:xfrm>
            <a:off x="1880649" y="1717963"/>
            <a:ext cx="4298478" cy="3186545"/>
          </a:xfrm>
          <a:prstGeom prst="rect">
            <a:avLst/>
          </a:prstGeom>
        </p:spPr>
      </p:pic>
      <p:pic>
        <p:nvPicPr>
          <p:cNvPr id="7" name="Picture 6" descr="u5.png"/>
          <p:cNvPicPr>
            <a:picLocks noChangeAspect="1"/>
          </p:cNvPicPr>
          <p:nvPr/>
        </p:nvPicPr>
        <p:blipFill>
          <a:blip r:embed="rId3"/>
          <a:stretch>
            <a:fillRect/>
          </a:stretch>
        </p:blipFill>
        <p:spPr>
          <a:xfrm>
            <a:off x="6977795" y="332509"/>
            <a:ext cx="4150911" cy="2978727"/>
          </a:xfrm>
          <a:prstGeom prst="rect">
            <a:avLst/>
          </a:prstGeom>
        </p:spPr>
      </p:pic>
      <p:pic>
        <p:nvPicPr>
          <p:cNvPr id="8" name="Picture 7" descr="u6.png"/>
          <p:cNvPicPr>
            <a:picLocks noChangeAspect="1"/>
          </p:cNvPicPr>
          <p:nvPr/>
        </p:nvPicPr>
        <p:blipFill>
          <a:blip r:embed="rId4"/>
          <a:stretch>
            <a:fillRect/>
          </a:stretch>
        </p:blipFill>
        <p:spPr>
          <a:xfrm>
            <a:off x="6927273" y="3372052"/>
            <a:ext cx="4752109" cy="348594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428" y="276380"/>
            <a:ext cx="8911687" cy="1280890"/>
          </a:xfrm>
        </p:spPr>
        <p:txBody>
          <a:bodyPr/>
          <a:lstStyle/>
          <a:p>
            <a:pPr algn="ctr"/>
            <a:r>
              <a:rPr lang="en-US" dirty="0"/>
              <a:t>Exploratory Data Analysis</a:t>
            </a:r>
            <a:r>
              <a:rPr lang="en-IN" dirty="0"/>
              <a:t/>
            </a:r>
            <a:br>
              <a:rPr lang="en-IN" dirty="0"/>
            </a:br>
            <a:r>
              <a:rPr lang="en-IN" dirty="0" smtClean="0"/>
              <a:t>(</a:t>
            </a:r>
            <a:r>
              <a:rPr lang="en-IN" dirty="0"/>
              <a:t>B</a:t>
            </a:r>
            <a:r>
              <a:rPr lang="en-IN" dirty="0" smtClean="0"/>
              <a:t>ivariate</a:t>
            </a:r>
            <a:r>
              <a:rPr lang="en-IN" dirty="0"/>
              <a:t>)</a:t>
            </a:r>
          </a:p>
        </p:txBody>
      </p:sp>
      <p:sp>
        <p:nvSpPr>
          <p:cNvPr id="3" name="TextBox 2"/>
          <p:cNvSpPr txBox="1"/>
          <p:nvPr/>
        </p:nvSpPr>
        <p:spPr>
          <a:xfrm>
            <a:off x="944428" y="1661375"/>
            <a:ext cx="1022155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Churn </a:t>
            </a:r>
            <a:r>
              <a:rPr lang="en-US" sz="2000" dirty="0"/>
              <a:t>rate is more for the customers, whose recharge amount as well as number of recharge have decreased in the action phase than the good phase</a:t>
            </a:r>
            <a:r>
              <a:rPr lang="en-US" sz="2000" dirty="0" smtClean="0"/>
              <a:t>.</a:t>
            </a:r>
          </a:p>
          <a:p>
            <a:pPr marL="285750" indent="-285750">
              <a:buFont typeface="Wingdings" panose="05000000000000000000" pitchFamily="2" charset="2"/>
              <a:buChar char="Ø"/>
            </a:pPr>
            <a:r>
              <a:rPr lang="en-US" sz="2000" dirty="0" smtClean="0"/>
              <a:t>Churn </a:t>
            </a:r>
            <a:r>
              <a:rPr lang="en-US" sz="2000" dirty="0"/>
              <a:t>rate is more for the customers, whose recharge amount is decreased along with the volume based cost is increased in the action month</a:t>
            </a:r>
            <a:r>
              <a:rPr lang="en-US" sz="2000" dirty="0" smtClean="0"/>
              <a:t>.</a:t>
            </a:r>
          </a:p>
          <a:p>
            <a:pPr marL="285750" indent="-285750">
              <a:buFont typeface="Wingdings" panose="05000000000000000000" pitchFamily="2" charset="2"/>
              <a:buChar char="Ø"/>
            </a:pPr>
            <a:r>
              <a:rPr lang="en-US" sz="2000" dirty="0" smtClean="0"/>
              <a:t>From the scatter plot, the </a:t>
            </a:r>
            <a:r>
              <a:rPr lang="en-US" sz="2000" dirty="0"/>
              <a:t>recharge number and the recharge amount are mostly </a:t>
            </a:r>
            <a:r>
              <a:rPr lang="en-US" sz="2000" dirty="0" smtClean="0"/>
              <a:t>proportional. </a:t>
            </a:r>
            <a:r>
              <a:rPr lang="en-US" sz="2000" dirty="0"/>
              <a:t>More the number of recharge, more the amount of the recharge.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IN" sz="2000" dirty="0"/>
          </a:p>
        </p:txBody>
      </p:sp>
    </p:spTree>
    <p:extLst>
      <p:ext uri="{BB962C8B-B14F-4D97-AF65-F5344CB8AC3E}">
        <p14:creationId xmlns="" xmlns:p14="http://schemas.microsoft.com/office/powerpoint/2010/main" val="204356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7.png"/>
          <p:cNvPicPr>
            <a:picLocks noChangeAspect="1"/>
          </p:cNvPicPr>
          <p:nvPr/>
        </p:nvPicPr>
        <p:blipFill>
          <a:blip r:embed="rId2"/>
          <a:stretch>
            <a:fillRect/>
          </a:stretch>
        </p:blipFill>
        <p:spPr>
          <a:xfrm>
            <a:off x="6359237" y="277092"/>
            <a:ext cx="5483443" cy="3408216"/>
          </a:xfrm>
          <a:prstGeom prst="rect">
            <a:avLst/>
          </a:prstGeom>
        </p:spPr>
      </p:pic>
      <p:pic>
        <p:nvPicPr>
          <p:cNvPr id="4" name="Picture 3" descr="u8.png"/>
          <p:cNvPicPr>
            <a:picLocks noChangeAspect="1"/>
          </p:cNvPicPr>
          <p:nvPr/>
        </p:nvPicPr>
        <p:blipFill>
          <a:blip r:embed="rId3"/>
          <a:stretch>
            <a:fillRect/>
          </a:stretch>
        </p:blipFill>
        <p:spPr>
          <a:xfrm>
            <a:off x="1427019" y="2900843"/>
            <a:ext cx="4682836" cy="347147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310" y="1545465"/>
            <a:ext cx="9079605"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The dataset is split into 80:20 for train and test.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Necessary libraries imported for smote.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smtClean="0"/>
              <a:t>To deal with data imbalance we created synthetic </a:t>
            </a:r>
            <a:r>
              <a:rPr lang="en-US" sz="2400" dirty="0"/>
              <a:t>samples by doing </a:t>
            </a:r>
            <a:r>
              <a:rPr lang="en-US" sz="2400" dirty="0" smtClean="0"/>
              <a:t>up sampling </a:t>
            </a:r>
            <a:r>
              <a:rPr lang="en-US" sz="2400" dirty="0"/>
              <a:t>using SMOTE(Synthetic Minority Oversampling Technique</a:t>
            </a:r>
            <a:r>
              <a:rPr lang="en-US" sz="2400" dirty="0" smtClean="0"/>
              <a:t>).</a:t>
            </a:r>
          </a:p>
        </p:txBody>
      </p:sp>
    </p:spTree>
    <p:extLst>
      <p:ext uri="{BB962C8B-B14F-4D97-AF65-F5344CB8AC3E}">
        <p14:creationId xmlns="" xmlns:p14="http://schemas.microsoft.com/office/powerpoint/2010/main" val="588731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IN" b="1" dirty="0"/>
          </a:p>
        </p:txBody>
      </p:sp>
      <p:sp>
        <p:nvSpPr>
          <p:cNvPr id="4" name="TextBox 3"/>
          <p:cNvSpPr txBox="1"/>
          <p:nvPr/>
        </p:nvSpPr>
        <p:spPr>
          <a:xfrm>
            <a:off x="1717963" y="1496291"/>
            <a:ext cx="9476509" cy="3785652"/>
          </a:xfrm>
          <a:prstGeom prst="rect">
            <a:avLst/>
          </a:prstGeom>
          <a:noFill/>
        </p:spPr>
        <p:txBody>
          <a:bodyPr wrap="square" rtlCol="0">
            <a:spAutoFit/>
          </a:bodyPr>
          <a:lstStyle/>
          <a:p>
            <a:r>
              <a:rPr lang="en-US" sz="2000" dirty="0" smtClean="0"/>
              <a:t>After PCA, Logistic regression with PCA and PCA with Optimal C</a:t>
            </a:r>
          </a:p>
          <a:p>
            <a:pPr>
              <a:buFont typeface="Wingdings" pitchFamily="2" charset="2"/>
              <a:buChar char="Ø"/>
            </a:pPr>
            <a:endParaRPr lang="en-US" sz="2000" dirty="0" smtClean="0"/>
          </a:p>
          <a:p>
            <a:pPr>
              <a:buFont typeface="Wingdings" pitchFamily="2" charset="2"/>
              <a:buChar char="Ø"/>
            </a:pPr>
            <a:r>
              <a:rPr lang="en-IN" sz="2000" dirty="0" smtClean="0"/>
              <a:t>Train set</a:t>
            </a:r>
            <a:br>
              <a:rPr lang="en-IN" sz="2000" dirty="0" smtClean="0"/>
            </a:br>
            <a:r>
              <a:rPr lang="en-IN" sz="2000" dirty="0" smtClean="0"/>
              <a:t>    Accuracy = 0.86</a:t>
            </a:r>
            <a:br>
              <a:rPr lang="en-IN" sz="2000" dirty="0" smtClean="0"/>
            </a:br>
            <a:r>
              <a:rPr lang="en-IN" sz="2000" dirty="0" smtClean="0"/>
              <a:t>    Sensitivity = 0.89</a:t>
            </a:r>
            <a:br>
              <a:rPr lang="en-IN" sz="2000" dirty="0" smtClean="0"/>
            </a:br>
            <a:r>
              <a:rPr lang="en-IN" sz="2000" dirty="0" smtClean="0"/>
              <a:t>    Specificity = 0.83</a:t>
            </a:r>
          </a:p>
          <a:p>
            <a:pPr>
              <a:buFont typeface="Wingdings" pitchFamily="2" charset="2"/>
              <a:buChar char="Ø"/>
            </a:pPr>
            <a:endParaRPr lang="en-IN" sz="2000" dirty="0" smtClean="0"/>
          </a:p>
          <a:p>
            <a:pPr>
              <a:buFont typeface="Wingdings" pitchFamily="2" charset="2"/>
              <a:buChar char="Ø"/>
            </a:pPr>
            <a:endParaRPr lang="en-IN" sz="2000" dirty="0" smtClean="0"/>
          </a:p>
          <a:p>
            <a:pPr>
              <a:buFont typeface="Wingdings" pitchFamily="2" charset="2"/>
              <a:buChar char="Ø"/>
            </a:pPr>
            <a:r>
              <a:rPr lang="en-IN" sz="2000" dirty="0" smtClean="0"/>
              <a:t>Test set</a:t>
            </a:r>
            <a:br>
              <a:rPr lang="en-IN" sz="2000" dirty="0" smtClean="0"/>
            </a:br>
            <a:r>
              <a:rPr lang="en-IN" sz="2000" dirty="0" smtClean="0"/>
              <a:t>    Accuracy = 0.83</a:t>
            </a:r>
            <a:br>
              <a:rPr lang="en-IN" sz="2000" dirty="0" smtClean="0"/>
            </a:br>
            <a:r>
              <a:rPr lang="en-IN" sz="2000" dirty="0" smtClean="0"/>
              <a:t>    Sensitivity = 0.81</a:t>
            </a:r>
            <a:br>
              <a:rPr lang="en-IN" sz="2000" dirty="0" smtClean="0"/>
            </a:br>
            <a:r>
              <a:rPr lang="en-IN" sz="2000" dirty="0" smtClean="0"/>
              <a:t>    Specificity = 0.83</a:t>
            </a:r>
            <a:endParaRPr lang="en-IN" sz="2000" dirty="0"/>
          </a:p>
        </p:txBody>
      </p:sp>
      <p:pic>
        <p:nvPicPr>
          <p:cNvPr id="5" name="Picture 4" descr="logistic reg with pca.png"/>
          <p:cNvPicPr>
            <a:picLocks noChangeAspect="1"/>
          </p:cNvPicPr>
          <p:nvPr/>
        </p:nvPicPr>
        <p:blipFill>
          <a:blip r:embed="rId2"/>
          <a:stretch>
            <a:fillRect/>
          </a:stretch>
        </p:blipFill>
        <p:spPr>
          <a:xfrm>
            <a:off x="5205053" y="1953489"/>
            <a:ext cx="6086402" cy="4490525"/>
          </a:xfrm>
          <a:prstGeom prst="rect">
            <a:avLst/>
          </a:prstGeom>
        </p:spPr>
      </p:pic>
    </p:spTree>
    <p:extLst>
      <p:ext uri="{BB962C8B-B14F-4D97-AF65-F5344CB8AC3E}">
        <p14:creationId xmlns="" xmlns:p14="http://schemas.microsoft.com/office/powerpoint/2010/main" val="2307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ca gamma.png"/>
          <p:cNvPicPr>
            <a:picLocks noChangeAspect="1"/>
          </p:cNvPicPr>
          <p:nvPr/>
        </p:nvPicPr>
        <p:blipFill>
          <a:blip r:embed="rId2"/>
          <a:stretch>
            <a:fillRect/>
          </a:stretch>
        </p:blipFill>
        <p:spPr>
          <a:xfrm>
            <a:off x="443346" y="1362451"/>
            <a:ext cx="11461046" cy="504749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5782" y="1343890"/>
            <a:ext cx="9185563" cy="5016758"/>
          </a:xfrm>
          <a:prstGeom prst="rect">
            <a:avLst/>
          </a:prstGeom>
          <a:noFill/>
        </p:spPr>
        <p:txBody>
          <a:bodyPr wrap="square" rtlCol="0">
            <a:spAutoFit/>
          </a:bodyPr>
          <a:lstStyle/>
          <a:p>
            <a:r>
              <a:rPr lang="en-IN" sz="2000" dirty="0" smtClean="0"/>
              <a:t>Support Vector Machine(SVM) with PCA</a:t>
            </a:r>
          </a:p>
          <a:p>
            <a:endParaRPr lang="en-IN" sz="2000" dirty="0" smtClean="0"/>
          </a:p>
          <a:p>
            <a:r>
              <a:rPr lang="en-IN" sz="2000" dirty="0" smtClean="0"/>
              <a:t>C -- Regularization parameter.</a:t>
            </a:r>
          </a:p>
          <a:p>
            <a:r>
              <a:rPr lang="en-IN" sz="2000" dirty="0" smtClean="0"/>
              <a:t>gamma -- Handles non linear classifications.</a:t>
            </a:r>
          </a:p>
          <a:p>
            <a:endParaRPr lang="en-US" sz="2000" dirty="0" smtClean="0"/>
          </a:p>
          <a:p>
            <a:endParaRPr lang="en-US" sz="2000" dirty="0" smtClean="0"/>
          </a:p>
          <a:p>
            <a:pPr>
              <a:buFont typeface="Wingdings" pitchFamily="2" charset="2"/>
              <a:buChar char="Ø"/>
            </a:pPr>
            <a:r>
              <a:rPr lang="en-IN" sz="2000" dirty="0" smtClean="0"/>
              <a:t>The best test score is 0.9754959911159373 corresponding to hyper parameters {'C': 1000, 'gamma': 0.01}</a:t>
            </a:r>
          </a:p>
          <a:p>
            <a:pPr>
              <a:buFont typeface="Wingdings" pitchFamily="2" charset="2"/>
              <a:buChar char="Ø"/>
            </a:pPr>
            <a:endParaRPr lang="en-US" sz="2000" dirty="0" smtClean="0"/>
          </a:p>
          <a:p>
            <a:r>
              <a:rPr lang="en-IN" sz="2000" b="1" dirty="0" smtClean="0"/>
              <a:t>High gamma (i.e. high non-linearity) and average value of C</a:t>
            </a:r>
            <a:r>
              <a:rPr lang="en-IN" sz="2000" dirty="0" smtClean="0"/>
              <a:t/>
            </a:r>
            <a:br>
              <a:rPr lang="en-IN" sz="2000" dirty="0" smtClean="0"/>
            </a:br>
            <a:r>
              <a:rPr lang="en-IN" sz="2000" dirty="0" smtClean="0"/>
              <a:t>Low gamma (i.e. less non-linearity) and high value of C</a:t>
            </a:r>
          </a:p>
          <a:p>
            <a:endParaRPr lang="en-US" sz="2000" dirty="0" smtClean="0"/>
          </a:p>
          <a:p>
            <a:r>
              <a:rPr lang="en-IN" sz="2000" dirty="0" smtClean="0"/>
              <a:t>Model will be simpler if it has as less non-linearity as possible, so we choose gamma=0.0001 and a high C=100.</a:t>
            </a:r>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Model building with Optimal parameters.</a:t>
            </a:r>
            <a:endParaRPr lang="en-IN" sz="4000" b="1" dirty="0"/>
          </a:p>
        </p:txBody>
      </p:sp>
      <p:sp>
        <p:nvSpPr>
          <p:cNvPr id="3" name="TextBox 2"/>
          <p:cNvSpPr txBox="1"/>
          <p:nvPr/>
        </p:nvSpPr>
        <p:spPr>
          <a:xfrm>
            <a:off x="2812473" y="1925782"/>
            <a:ext cx="8437418" cy="4154984"/>
          </a:xfrm>
          <a:prstGeom prst="rect">
            <a:avLst/>
          </a:prstGeom>
          <a:noFill/>
        </p:spPr>
        <p:txBody>
          <a:bodyPr wrap="square" rtlCol="0">
            <a:spAutoFit/>
          </a:bodyPr>
          <a:lstStyle/>
          <a:p>
            <a:endParaRPr lang="en-IN" sz="2400" dirty="0" smtClean="0"/>
          </a:p>
          <a:p>
            <a:r>
              <a:rPr lang="en-IN" sz="2400" dirty="0" smtClean="0"/>
              <a:t>Train set</a:t>
            </a:r>
            <a:br>
              <a:rPr lang="en-IN" sz="2400" dirty="0" smtClean="0"/>
            </a:br>
            <a:r>
              <a:rPr lang="en-IN" sz="2400" dirty="0" smtClean="0"/>
              <a:t>    Accuracy = 0.89</a:t>
            </a:r>
            <a:br>
              <a:rPr lang="en-IN" sz="2400" dirty="0" smtClean="0"/>
            </a:br>
            <a:r>
              <a:rPr lang="en-IN" sz="2400" dirty="0" smtClean="0"/>
              <a:t>    Sensitivity = 0.92</a:t>
            </a:r>
            <a:br>
              <a:rPr lang="en-IN" sz="2400" dirty="0" smtClean="0"/>
            </a:br>
            <a:r>
              <a:rPr lang="en-IN" sz="2400" dirty="0" smtClean="0"/>
              <a:t>    Specificity = 0.85</a:t>
            </a:r>
            <a:br>
              <a:rPr lang="en-IN" sz="2400" dirty="0" smtClean="0"/>
            </a:br>
            <a:endParaRPr lang="en-IN" sz="2400" dirty="0" smtClean="0"/>
          </a:p>
          <a:p>
            <a:endParaRPr lang="en-IN" sz="2400" dirty="0" smtClean="0"/>
          </a:p>
          <a:p>
            <a:r>
              <a:rPr lang="en-IN" sz="2400" dirty="0" smtClean="0"/>
              <a:t>Test set</a:t>
            </a:r>
            <a:br>
              <a:rPr lang="en-IN" sz="2400" dirty="0" smtClean="0"/>
            </a:br>
            <a:r>
              <a:rPr lang="en-IN" sz="2400" dirty="0" smtClean="0"/>
              <a:t>    Accuracy = 0.85</a:t>
            </a:r>
            <a:br>
              <a:rPr lang="en-IN" sz="2400" dirty="0" smtClean="0"/>
            </a:br>
            <a:r>
              <a:rPr lang="en-IN" sz="2400" dirty="0" smtClean="0"/>
              <a:t>    Sensitivity = 0.81</a:t>
            </a:r>
            <a:br>
              <a:rPr lang="en-IN" sz="2400" dirty="0" smtClean="0"/>
            </a:br>
            <a:r>
              <a:rPr lang="en-IN" sz="2400" dirty="0" smtClean="0"/>
              <a:t>    Specificity = 0.85</a:t>
            </a:r>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Decision Tree with PCA</a:t>
            </a:r>
            <a:endParaRPr lang="en-IN" sz="4000" b="1" dirty="0"/>
          </a:p>
        </p:txBody>
      </p:sp>
      <p:sp>
        <p:nvSpPr>
          <p:cNvPr id="3" name="TextBox 2"/>
          <p:cNvSpPr txBox="1"/>
          <p:nvPr/>
        </p:nvSpPr>
        <p:spPr>
          <a:xfrm>
            <a:off x="2909455" y="1801091"/>
            <a:ext cx="8589818" cy="3785652"/>
          </a:xfrm>
          <a:prstGeom prst="rect">
            <a:avLst/>
          </a:prstGeom>
          <a:noFill/>
        </p:spPr>
        <p:txBody>
          <a:bodyPr wrap="square" rtlCol="0">
            <a:spAutoFit/>
          </a:bodyPr>
          <a:lstStyle/>
          <a:p>
            <a:endParaRPr lang="en-IN" sz="2400" dirty="0" smtClean="0"/>
          </a:p>
          <a:p>
            <a:r>
              <a:rPr lang="en-IN" sz="2400" dirty="0" smtClean="0"/>
              <a:t>Train set</a:t>
            </a:r>
            <a:br>
              <a:rPr lang="en-IN" sz="2400" dirty="0" smtClean="0"/>
            </a:br>
            <a:r>
              <a:rPr lang="en-IN" sz="2400" dirty="0" smtClean="0"/>
              <a:t>    Accuracy = 0.90</a:t>
            </a:r>
            <a:br>
              <a:rPr lang="en-IN" sz="2400" dirty="0" smtClean="0"/>
            </a:br>
            <a:r>
              <a:rPr lang="en-IN" sz="2400" dirty="0" smtClean="0"/>
              <a:t>    Sensitivity = 0.91</a:t>
            </a:r>
            <a:br>
              <a:rPr lang="en-IN" sz="2400" dirty="0" smtClean="0"/>
            </a:br>
            <a:r>
              <a:rPr lang="en-IN" sz="2400" dirty="0" smtClean="0"/>
              <a:t>    Specificity = 0.88</a:t>
            </a:r>
          </a:p>
          <a:p>
            <a:r>
              <a:rPr lang="en-IN" sz="2400" dirty="0" smtClean="0"/>
              <a:t/>
            </a:r>
            <a:br>
              <a:rPr lang="en-IN" sz="2400" dirty="0" smtClean="0"/>
            </a:br>
            <a:r>
              <a:rPr lang="en-IN" sz="2400" dirty="0" smtClean="0"/>
              <a:t>Test set</a:t>
            </a:r>
            <a:br>
              <a:rPr lang="en-IN" sz="2400" dirty="0" smtClean="0"/>
            </a:br>
            <a:r>
              <a:rPr lang="en-IN" sz="2400" dirty="0" smtClean="0"/>
              <a:t>    Accuracy = 0.86</a:t>
            </a:r>
            <a:br>
              <a:rPr lang="en-IN" sz="2400" dirty="0" smtClean="0"/>
            </a:br>
            <a:r>
              <a:rPr lang="en-IN" sz="2400" dirty="0" smtClean="0"/>
              <a:t>    Sensitivity = 0.70</a:t>
            </a:r>
            <a:br>
              <a:rPr lang="en-IN" sz="2400" dirty="0" smtClean="0"/>
            </a:br>
            <a:r>
              <a:rPr lang="en-IN" sz="2400" dirty="0" smtClean="0"/>
              <a:t>    Specificity = 0.87</a:t>
            </a:r>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Random forest with PCA</a:t>
            </a:r>
            <a:br>
              <a:rPr lang="en-IN" sz="4000" b="1" dirty="0" smtClean="0"/>
            </a:br>
            <a:endParaRPr lang="en-IN" sz="4000" b="1" dirty="0"/>
          </a:p>
        </p:txBody>
      </p:sp>
      <p:sp>
        <p:nvSpPr>
          <p:cNvPr id="3" name="TextBox 2"/>
          <p:cNvSpPr txBox="1"/>
          <p:nvPr/>
        </p:nvSpPr>
        <p:spPr>
          <a:xfrm>
            <a:off x="3144982" y="1593272"/>
            <a:ext cx="6497782" cy="3785652"/>
          </a:xfrm>
          <a:prstGeom prst="rect">
            <a:avLst/>
          </a:prstGeom>
          <a:noFill/>
        </p:spPr>
        <p:txBody>
          <a:bodyPr wrap="square" rtlCol="0">
            <a:spAutoFit/>
          </a:bodyPr>
          <a:lstStyle/>
          <a:p>
            <a:endParaRPr lang="en-IN" sz="2400" dirty="0" smtClean="0"/>
          </a:p>
          <a:p>
            <a:r>
              <a:rPr lang="en-IN" sz="2400" dirty="0" smtClean="0"/>
              <a:t>Train set</a:t>
            </a:r>
            <a:br>
              <a:rPr lang="en-IN" sz="2400" dirty="0" smtClean="0"/>
            </a:br>
            <a:r>
              <a:rPr lang="en-IN" sz="2400" dirty="0" smtClean="0"/>
              <a:t>    Accuracy = 0.84</a:t>
            </a:r>
            <a:br>
              <a:rPr lang="en-IN" sz="2400" dirty="0" smtClean="0"/>
            </a:br>
            <a:r>
              <a:rPr lang="en-IN" sz="2400" dirty="0" smtClean="0"/>
              <a:t>    Sensitivity = 0.88</a:t>
            </a:r>
            <a:br>
              <a:rPr lang="en-IN" sz="2400" dirty="0" smtClean="0"/>
            </a:br>
            <a:r>
              <a:rPr lang="en-IN" sz="2400" dirty="0" smtClean="0"/>
              <a:t>    Specificity = 0.80</a:t>
            </a:r>
            <a:br>
              <a:rPr lang="en-IN" sz="2400" dirty="0" smtClean="0"/>
            </a:br>
            <a:endParaRPr lang="en-IN" sz="2400" dirty="0" smtClean="0"/>
          </a:p>
          <a:p>
            <a:r>
              <a:rPr lang="en-IN" sz="2400" dirty="0" smtClean="0"/>
              <a:t>Test set</a:t>
            </a:r>
            <a:br>
              <a:rPr lang="en-IN" sz="2400" dirty="0" smtClean="0"/>
            </a:br>
            <a:r>
              <a:rPr lang="en-IN" sz="2400" dirty="0" smtClean="0"/>
              <a:t>    Accuracy = 0.80</a:t>
            </a:r>
            <a:br>
              <a:rPr lang="en-IN" sz="2400" dirty="0" smtClean="0"/>
            </a:br>
            <a:r>
              <a:rPr lang="en-IN" sz="2400" dirty="0" smtClean="0"/>
              <a:t>    Sensitivity = 0.75</a:t>
            </a:r>
            <a:br>
              <a:rPr lang="en-IN" sz="2400" dirty="0" smtClean="0"/>
            </a:br>
            <a:r>
              <a:rPr lang="en-IN" sz="2400" dirty="0" smtClean="0"/>
              <a:t>    Specificity = 0.80</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9549" y="193183"/>
            <a:ext cx="11127347" cy="6259132"/>
          </a:xfrm>
        </p:spPr>
        <p:txBody>
          <a:bodyPr>
            <a:normAutofit fontScale="90000"/>
          </a:bodyPr>
          <a:lstStyle/>
          <a:p>
            <a:r>
              <a:rPr lang="en-US" sz="2400" b="1" i="1" u="sng" dirty="0">
                <a:latin typeface="Verdana" panose="020B0604030504040204" pitchFamily="34" charset="0"/>
                <a:ea typeface="Verdana" panose="020B0604030504040204" pitchFamily="34" charset="0"/>
              </a:rPr>
              <a:t>Business Problem Overview</a:t>
            </a:r>
            <a:r>
              <a:rPr lang="en-US" sz="2400" b="1" i="1" u="sng" dirty="0" smtClean="0">
                <a:latin typeface="Verdana" panose="020B0604030504040204" pitchFamily="34" charset="0"/>
                <a:ea typeface="Verdana" panose="020B0604030504040204" pitchFamily="34" charset="0"/>
              </a:rPr>
              <a:t>:</a:t>
            </a:r>
            <a:br>
              <a:rPr lang="en-US" sz="2400" b="1" i="1" u="sng" dirty="0" smtClean="0">
                <a:latin typeface="Verdana" panose="020B0604030504040204" pitchFamily="34" charset="0"/>
                <a:ea typeface="Verdana" panose="020B0604030504040204" pitchFamily="34" charset="0"/>
              </a:rPr>
            </a:br>
            <a:r>
              <a:rPr lang="en-US" sz="2400" b="1" i="1" u="sng" dirty="0">
                <a:latin typeface="Verdana" panose="020B0604030504040204" pitchFamily="34" charset="0"/>
                <a:ea typeface="Verdana" panose="020B0604030504040204" pitchFamily="34" charset="0"/>
              </a:rPr>
              <a:t/>
            </a:r>
            <a:br>
              <a:rPr lang="en-US" sz="2400" b="1" i="1" u="sng"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a:r>
            <a:br>
              <a:rPr lang="en-US" sz="2000" dirty="0">
                <a:latin typeface="Verdana" panose="020B0604030504040204" pitchFamily="34" charset="0"/>
                <a:ea typeface="Verdana" panose="020B0604030504040204" pitchFamily="34" charset="0"/>
              </a:rPr>
            </a:br>
            <a:r>
              <a:rPr lang="en-US" sz="2700" i="1" dirty="0">
                <a:latin typeface="Verdana" panose="020B0604030504040204" pitchFamily="34" charset="0"/>
                <a:ea typeface="Verdana" panose="020B0604030504040204" pitchFamily="34"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t>
            </a:r>
            <a:r>
              <a:rPr lang="en-US" sz="2700" i="1" dirty="0" smtClean="0">
                <a:latin typeface="Verdana" panose="020B0604030504040204" pitchFamily="34" charset="0"/>
                <a:ea typeface="Verdana" panose="020B0604030504040204" pitchFamily="34" charset="0"/>
              </a:rPr>
              <a:t>acquisition. For </a:t>
            </a:r>
            <a:r>
              <a:rPr lang="en-US" sz="2700" i="1" dirty="0">
                <a:latin typeface="Verdana" panose="020B0604030504040204" pitchFamily="34" charset="0"/>
                <a:ea typeface="Verdana" panose="020B0604030504040204" pitchFamily="34" charset="0"/>
              </a:rPr>
              <a:t>many incumbent operators, retaining high profitable customers is the number one business </a:t>
            </a:r>
            <a:r>
              <a:rPr lang="en-US" sz="2700" i="1" dirty="0" smtClean="0">
                <a:latin typeface="Verdana" panose="020B0604030504040204" pitchFamily="34" charset="0"/>
                <a:ea typeface="Verdana" panose="020B0604030504040204" pitchFamily="34" charset="0"/>
              </a:rPr>
              <a:t>goal. To </a:t>
            </a:r>
            <a:r>
              <a:rPr lang="en-US" sz="2700" i="1" dirty="0">
                <a:latin typeface="Verdana" panose="020B0604030504040204" pitchFamily="34" charset="0"/>
                <a:ea typeface="Verdana" panose="020B0604030504040204" pitchFamily="34" charset="0"/>
              </a:rPr>
              <a:t>reduce customer churn, telecom companies need to predict which customers are at high risk of </a:t>
            </a:r>
            <a:r>
              <a:rPr lang="en-US" sz="2700" i="1" dirty="0" smtClean="0">
                <a:latin typeface="Verdana" panose="020B0604030504040204" pitchFamily="34" charset="0"/>
                <a:ea typeface="Verdana" panose="020B0604030504040204" pitchFamily="34" charset="0"/>
              </a:rPr>
              <a:t>churn. In </a:t>
            </a:r>
            <a:r>
              <a:rPr lang="en-US" sz="2700" i="1" dirty="0">
                <a:latin typeface="Verdana" panose="020B0604030504040204" pitchFamily="34" charset="0"/>
                <a:ea typeface="Verdana" panose="020B0604030504040204" pitchFamily="34" charset="0"/>
              </a:rPr>
              <a:t>this project, we will analyse customer-level data of a leading telecom firm, build predictive models to identify customers at high risk of churn and identify the main indicators of churn.</a:t>
            </a:r>
            <a:endParaRPr lang="en-US" sz="2700" dirty="0">
              <a:latin typeface="Verdana" panose="020B0604030504040204" pitchFamily="34" charset="0"/>
              <a:ea typeface="Verdana" panose="020B0604030504040204" pitchFamily="34" charset="0"/>
            </a:endParaRPr>
          </a:p>
        </p:txBody>
      </p:sp>
    </p:spTree>
    <p:extLst>
      <p:ext uri="{BB962C8B-B14F-4D97-AF65-F5344CB8AC3E}">
        <p14:creationId xmlns="" xmlns:p14="http://schemas.microsoft.com/office/powerpoint/2010/main" val="1736443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Final conclusion with PCA</a:t>
            </a:r>
            <a:br>
              <a:rPr lang="en-IN" sz="4000" b="1" dirty="0" smtClean="0"/>
            </a:br>
            <a:endParaRPr lang="en-IN" sz="4000" b="1" dirty="0"/>
          </a:p>
        </p:txBody>
      </p:sp>
      <p:sp>
        <p:nvSpPr>
          <p:cNvPr id="3" name="TextBox 2"/>
          <p:cNvSpPr txBox="1"/>
          <p:nvPr/>
        </p:nvSpPr>
        <p:spPr>
          <a:xfrm>
            <a:off x="1482436" y="1773382"/>
            <a:ext cx="10501746" cy="2677656"/>
          </a:xfrm>
          <a:prstGeom prst="rect">
            <a:avLst/>
          </a:prstGeom>
          <a:noFill/>
        </p:spPr>
        <p:txBody>
          <a:bodyPr wrap="square" rtlCol="0">
            <a:spAutoFit/>
          </a:bodyPr>
          <a:lstStyle/>
          <a:p>
            <a:pPr algn="just"/>
            <a:r>
              <a:rPr lang="en-IN" sz="2400" dirty="0" smtClean="0"/>
              <a:t>From the said models we can see that for achieving the best sensitivity, which was our objective, </a:t>
            </a:r>
          </a:p>
          <a:p>
            <a:pPr algn="just"/>
            <a:endParaRPr lang="en-IN" sz="2400" dirty="0" smtClean="0"/>
          </a:p>
          <a:p>
            <a:pPr algn="just">
              <a:buFont typeface="Wingdings" pitchFamily="2" charset="2"/>
              <a:buChar char="Ø"/>
            </a:pPr>
            <a:r>
              <a:rPr lang="en-IN" sz="2400" dirty="0" smtClean="0"/>
              <a:t>the classic Logistic regression or the SVM models performs well. For both the models the sensitivity was approximately 81%. </a:t>
            </a:r>
          </a:p>
          <a:p>
            <a:pPr algn="just">
              <a:buFont typeface="Wingdings" pitchFamily="2" charset="2"/>
              <a:buChar char="Ø"/>
            </a:pPr>
            <a:endParaRPr lang="en-IN" sz="2400" dirty="0" smtClean="0"/>
          </a:p>
          <a:p>
            <a:pPr algn="just">
              <a:buFont typeface="Wingdings" pitchFamily="2" charset="2"/>
              <a:buChar char="Ø"/>
            </a:pPr>
            <a:r>
              <a:rPr lang="en-IN" sz="2400" dirty="0" smtClean="0"/>
              <a:t>We have good accuracy of approximately 85%.</a:t>
            </a:r>
            <a:endParaRPr lang="en-IN"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Logistic Regression without PCA</a:t>
            </a:r>
            <a:br>
              <a:rPr lang="en-US" sz="4000" b="1" dirty="0" smtClean="0"/>
            </a:br>
            <a:r>
              <a:rPr lang="en-US" sz="4000" b="1" dirty="0" smtClean="0"/>
              <a:t>	</a:t>
            </a:r>
            <a:endParaRPr lang="en-IN" sz="4000" b="1" dirty="0"/>
          </a:p>
        </p:txBody>
      </p:sp>
      <p:sp>
        <p:nvSpPr>
          <p:cNvPr id="3" name="TextBox 2"/>
          <p:cNvSpPr txBox="1"/>
          <p:nvPr/>
        </p:nvSpPr>
        <p:spPr>
          <a:xfrm>
            <a:off x="1759527" y="1579417"/>
            <a:ext cx="9961418" cy="4154984"/>
          </a:xfrm>
          <a:prstGeom prst="rect">
            <a:avLst/>
          </a:prstGeom>
          <a:noFill/>
        </p:spPr>
        <p:txBody>
          <a:bodyPr wrap="square" rtlCol="0">
            <a:spAutoFit/>
          </a:bodyPr>
          <a:lstStyle/>
          <a:p>
            <a:r>
              <a:rPr lang="en-US" sz="2400" dirty="0" smtClean="0"/>
              <a:t>Using RFE</a:t>
            </a:r>
          </a:p>
          <a:p>
            <a:endParaRPr lang="en-US" sz="2400" dirty="0" smtClean="0"/>
          </a:p>
          <a:p>
            <a:pPr>
              <a:buFont typeface="Wingdings" pitchFamily="2" charset="2"/>
              <a:buChar char="Ø"/>
            </a:pPr>
            <a:r>
              <a:rPr lang="en-IN" sz="2400" b="1" dirty="0" smtClean="0"/>
              <a:t>With Model 1 </a:t>
            </a:r>
            <a:r>
              <a:rPr lang="en-IN" sz="2400" dirty="0" smtClean="0"/>
              <a:t>: We can remove column </a:t>
            </a:r>
            <a:r>
              <a:rPr lang="en-IN" sz="2400" b="1" dirty="0" smtClean="0"/>
              <a:t>og_others_8</a:t>
            </a:r>
            <a:r>
              <a:rPr lang="en-IN" sz="2400" dirty="0" smtClean="0"/>
              <a:t>, which is insignificant as it has the highest </a:t>
            </a:r>
            <a:r>
              <a:rPr lang="en-IN" sz="2400" b="1" dirty="0" smtClean="0"/>
              <a:t>p-value 0.99</a:t>
            </a:r>
          </a:p>
          <a:p>
            <a:pPr>
              <a:buFont typeface="Wingdings" pitchFamily="2" charset="2"/>
              <a:buChar char="Ø"/>
            </a:pPr>
            <a:endParaRPr lang="en-US" sz="2400" dirty="0" smtClean="0"/>
          </a:p>
          <a:p>
            <a:pPr>
              <a:buFont typeface="Wingdings" pitchFamily="2" charset="2"/>
              <a:buChar char="Ø"/>
            </a:pPr>
            <a:r>
              <a:rPr lang="en-IN" sz="2400" b="1" dirty="0" smtClean="0"/>
              <a:t>With Model 2</a:t>
            </a:r>
            <a:r>
              <a:rPr lang="en-IN" sz="2400" dirty="0" smtClean="0"/>
              <a:t>: The variable </a:t>
            </a:r>
            <a:r>
              <a:rPr lang="en-IN" sz="2400" b="1" dirty="0" smtClean="0"/>
              <a:t>offnet_mou_8</a:t>
            </a:r>
            <a:r>
              <a:rPr lang="en-IN" sz="2400" dirty="0" smtClean="0"/>
              <a:t> column has the highest </a:t>
            </a:r>
            <a:r>
              <a:rPr lang="en-IN" sz="2400" b="1" dirty="0" smtClean="0"/>
              <a:t>VIF 7.45</a:t>
            </a:r>
            <a:r>
              <a:rPr lang="en-IN" sz="2400" dirty="0" smtClean="0"/>
              <a:t>. Hence, deleting offnet_mou_8 column.</a:t>
            </a:r>
          </a:p>
          <a:p>
            <a:pPr>
              <a:buFont typeface="Wingdings" pitchFamily="2" charset="2"/>
              <a:buChar char="Ø"/>
            </a:pPr>
            <a:endParaRPr lang="en-US" sz="2400" dirty="0" smtClean="0"/>
          </a:p>
          <a:p>
            <a:pPr>
              <a:buFont typeface="Wingdings" pitchFamily="2" charset="2"/>
              <a:buChar char="Ø"/>
            </a:pPr>
            <a:r>
              <a:rPr lang="en-IN" sz="2400" b="1" dirty="0" smtClean="0"/>
              <a:t>With Model 3</a:t>
            </a:r>
            <a:r>
              <a:rPr lang="en-IN" sz="2400" dirty="0" smtClean="0"/>
              <a:t>: VIF list we can observe that all the variables are significant and there is no multi collinearity among the variables. This model is finalised.</a:t>
            </a:r>
            <a:endParaRPr lang="en-IN"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bability.png"/>
          <p:cNvPicPr>
            <a:picLocks noChangeAspect="1"/>
          </p:cNvPicPr>
          <p:nvPr/>
        </p:nvPicPr>
        <p:blipFill>
          <a:blip r:embed="rId2"/>
          <a:stretch>
            <a:fillRect/>
          </a:stretch>
        </p:blipFill>
        <p:spPr>
          <a:xfrm>
            <a:off x="2521527" y="537694"/>
            <a:ext cx="6968836" cy="550372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Evaluation</a:t>
            </a:r>
            <a:endParaRPr lang="en-IN" sz="4000" b="1" dirty="0"/>
          </a:p>
        </p:txBody>
      </p:sp>
      <p:sp>
        <p:nvSpPr>
          <p:cNvPr id="3" name="TextBox 2"/>
          <p:cNvSpPr txBox="1"/>
          <p:nvPr/>
        </p:nvSpPr>
        <p:spPr>
          <a:xfrm>
            <a:off x="1801091" y="1717964"/>
            <a:ext cx="9448800" cy="3785652"/>
          </a:xfrm>
          <a:prstGeom prst="rect">
            <a:avLst/>
          </a:prstGeom>
          <a:noFill/>
        </p:spPr>
        <p:txBody>
          <a:bodyPr wrap="square" rtlCol="0">
            <a:spAutoFit/>
          </a:bodyPr>
          <a:lstStyle/>
          <a:p>
            <a:pPr>
              <a:buFont typeface="Wingdings" pitchFamily="2" charset="2"/>
              <a:buChar char="Ø"/>
            </a:pPr>
            <a:r>
              <a:rPr lang="en-IN" sz="2400" dirty="0" smtClean="0"/>
              <a:t>Accuracy - Becomes stable around 0.6</a:t>
            </a:r>
          </a:p>
          <a:p>
            <a:pPr>
              <a:buFont typeface="Wingdings" pitchFamily="2" charset="2"/>
              <a:buChar char="Ø"/>
            </a:pPr>
            <a:r>
              <a:rPr lang="en-IN" sz="2400" dirty="0" smtClean="0"/>
              <a:t>Sensitivity - Decreases with the increased probability.</a:t>
            </a:r>
          </a:p>
          <a:p>
            <a:pPr>
              <a:buFont typeface="Wingdings" pitchFamily="2" charset="2"/>
              <a:buChar char="Ø"/>
            </a:pPr>
            <a:r>
              <a:rPr lang="en-IN" sz="2400" dirty="0" smtClean="0"/>
              <a:t>Specificity - Increases with the increasing probability.</a:t>
            </a:r>
          </a:p>
          <a:p>
            <a:pPr>
              <a:buFont typeface="Wingdings" pitchFamily="2" charset="2"/>
              <a:buChar char="Ø"/>
            </a:pPr>
            <a:r>
              <a:rPr lang="en-IN" sz="2400" dirty="0" smtClean="0"/>
              <a:t>At probability 0.6, the three parameters(accuracy, sensitivity, specificity) cut each other. There is a good balance.</a:t>
            </a:r>
          </a:p>
          <a:p>
            <a:pPr>
              <a:buFont typeface="Wingdings" pitchFamily="2" charset="2"/>
              <a:buChar char="Ø"/>
            </a:pPr>
            <a:r>
              <a:rPr lang="en-IN" sz="2400" dirty="0" smtClean="0"/>
              <a:t>We are intended to achieve better sensitivity than accuracy and specificity. We should actually take 0.6 as the optimum probability cut-off, but we took 0.5 for achieving higher sensitivity.</a:t>
            </a:r>
          </a:p>
          <a:p>
            <a:endParaRPr lang="en-IN"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Metrics on train data</a:t>
            </a:r>
            <a:endParaRPr lang="en-IN" sz="4000" b="1" dirty="0"/>
          </a:p>
        </p:txBody>
      </p:sp>
      <p:sp>
        <p:nvSpPr>
          <p:cNvPr id="3" name="TextBox 2"/>
          <p:cNvSpPr txBox="1"/>
          <p:nvPr/>
        </p:nvSpPr>
        <p:spPr>
          <a:xfrm>
            <a:off x="1302327" y="1759527"/>
            <a:ext cx="10113818" cy="2677656"/>
          </a:xfrm>
          <a:prstGeom prst="rect">
            <a:avLst/>
          </a:prstGeom>
          <a:noFill/>
        </p:spPr>
        <p:txBody>
          <a:bodyPr wrap="square" rtlCol="0">
            <a:spAutoFit/>
          </a:bodyPr>
          <a:lstStyle/>
          <a:p>
            <a:r>
              <a:rPr lang="en-US" sz="2400" dirty="0" smtClean="0"/>
              <a:t>From confusion metrics</a:t>
            </a:r>
          </a:p>
          <a:p>
            <a:pPr>
              <a:buFont typeface="Wingdings" pitchFamily="2" charset="2"/>
              <a:buChar char="Ø"/>
            </a:pPr>
            <a:r>
              <a:rPr lang="en-IN" sz="2400" dirty="0" smtClean="0"/>
              <a:t>Accuracy:- 0.8844807467911319 </a:t>
            </a:r>
          </a:p>
          <a:p>
            <a:pPr>
              <a:buFont typeface="Wingdings" pitchFamily="2" charset="2"/>
              <a:buChar char="Ø"/>
            </a:pPr>
            <a:r>
              <a:rPr lang="en-IN" sz="2400" dirty="0" smtClean="0"/>
              <a:t>Sensitivity:- 0.9133255542590432 </a:t>
            </a:r>
          </a:p>
          <a:p>
            <a:pPr>
              <a:buFont typeface="Wingdings" pitchFamily="2" charset="2"/>
              <a:buChar char="Ø"/>
            </a:pPr>
            <a:r>
              <a:rPr lang="en-IN" sz="2400" dirty="0" smtClean="0"/>
              <a:t>Specificity:- 0.8556359393232206</a:t>
            </a:r>
          </a:p>
          <a:p>
            <a:pPr>
              <a:buFont typeface="Wingdings" pitchFamily="2" charset="2"/>
              <a:buChar char="Ø"/>
            </a:pPr>
            <a:endParaRPr lang="en-US" sz="2400" dirty="0" smtClean="0"/>
          </a:p>
          <a:p>
            <a:r>
              <a:rPr lang="en-US" sz="2400" dirty="0" smtClean="0"/>
              <a:t>Plotting ROC – area under the </a:t>
            </a:r>
          </a:p>
          <a:p>
            <a:r>
              <a:rPr lang="en-US" sz="2400" dirty="0" smtClean="0"/>
              <a:t>curve is close to 1.</a:t>
            </a:r>
            <a:endParaRPr lang="en-IN" sz="2400" dirty="0"/>
          </a:p>
        </p:txBody>
      </p:sp>
      <p:pic>
        <p:nvPicPr>
          <p:cNvPr id="4" name="Picture 3" descr="roc.png"/>
          <p:cNvPicPr>
            <a:picLocks noChangeAspect="1"/>
          </p:cNvPicPr>
          <p:nvPr/>
        </p:nvPicPr>
        <p:blipFill>
          <a:blip r:embed="rId2"/>
          <a:stretch>
            <a:fillRect/>
          </a:stretch>
        </p:blipFill>
        <p:spPr>
          <a:xfrm>
            <a:off x="7027436" y="1612664"/>
            <a:ext cx="4288545" cy="429768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0" y="596401"/>
            <a:ext cx="8911687" cy="1280890"/>
          </a:xfrm>
        </p:spPr>
        <p:txBody>
          <a:bodyPr>
            <a:normAutofit/>
          </a:bodyPr>
          <a:lstStyle/>
          <a:p>
            <a:r>
              <a:rPr lang="en-US" sz="4000" b="1" dirty="0" smtClean="0"/>
              <a:t>Metrics on test data</a:t>
            </a:r>
            <a:endParaRPr lang="en-IN" sz="4000" dirty="0"/>
          </a:p>
        </p:txBody>
      </p:sp>
      <p:sp>
        <p:nvSpPr>
          <p:cNvPr id="3" name="Rectangle 2"/>
          <p:cNvSpPr/>
          <p:nvPr/>
        </p:nvSpPr>
        <p:spPr>
          <a:xfrm>
            <a:off x="2078182" y="2078181"/>
            <a:ext cx="7232073" cy="1815882"/>
          </a:xfrm>
          <a:prstGeom prst="rect">
            <a:avLst/>
          </a:prstGeom>
        </p:spPr>
        <p:txBody>
          <a:bodyPr wrap="square">
            <a:spAutoFit/>
          </a:bodyPr>
          <a:lstStyle/>
          <a:p>
            <a:r>
              <a:rPr lang="en-US" sz="2800" dirty="0" smtClean="0"/>
              <a:t>From confusion metrics</a:t>
            </a:r>
          </a:p>
          <a:p>
            <a:pPr>
              <a:buFont typeface="Wingdings" pitchFamily="2" charset="2"/>
              <a:buChar char="Ø"/>
            </a:pPr>
            <a:r>
              <a:rPr lang="en-IN" sz="2800" dirty="0" smtClean="0"/>
              <a:t>Accuracy:- 0.8456957227937195 </a:t>
            </a:r>
          </a:p>
          <a:p>
            <a:pPr>
              <a:buFont typeface="Wingdings" pitchFamily="2" charset="2"/>
              <a:buChar char="Ø"/>
            </a:pPr>
            <a:r>
              <a:rPr lang="en-IN" sz="2800" dirty="0" smtClean="0"/>
              <a:t>Sensitivity:- 0.7616580310880829 </a:t>
            </a:r>
          </a:p>
          <a:p>
            <a:pPr>
              <a:buFont typeface="Wingdings" pitchFamily="2" charset="2"/>
              <a:buChar char="Ø"/>
            </a:pPr>
            <a:r>
              <a:rPr lang="en-IN" sz="2800" dirty="0" smtClean="0"/>
              <a:t>Specificity:- 0.8487284966342558</a:t>
            </a:r>
            <a:endParaRPr lang="en-IN"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t>Model Summary</a:t>
            </a:r>
            <a:r>
              <a:rPr lang="en-IN" dirty="0" smtClean="0"/>
              <a:t/>
            </a:r>
            <a:br>
              <a:rPr lang="en-IN" dirty="0" smtClean="0"/>
            </a:br>
            <a:r>
              <a:rPr lang="en-IN" dirty="0" smtClean="0"/>
              <a:t/>
            </a:r>
            <a:br>
              <a:rPr lang="en-IN" dirty="0" smtClean="0"/>
            </a:br>
            <a:r>
              <a:rPr lang="en-IN" dirty="0" smtClean="0"/>
              <a:t>Train set</a:t>
            </a:r>
            <a:br>
              <a:rPr lang="en-IN" dirty="0" smtClean="0"/>
            </a:br>
            <a:r>
              <a:rPr lang="en-IN" dirty="0" smtClean="0"/>
              <a:t>    Accuracy = 0.84</a:t>
            </a:r>
            <a:br>
              <a:rPr lang="en-IN" dirty="0" smtClean="0"/>
            </a:br>
            <a:r>
              <a:rPr lang="en-IN" dirty="0" smtClean="0"/>
              <a:t>    Sensitivity = 0.81</a:t>
            </a:r>
            <a:br>
              <a:rPr lang="en-IN" dirty="0" smtClean="0"/>
            </a:br>
            <a:r>
              <a:rPr lang="en-IN" dirty="0" smtClean="0"/>
              <a:t>    Specificity = 0.83</a:t>
            </a:r>
            <a:br>
              <a:rPr lang="en-IN" dirty="0" smtClean="0"/>
            </a:br>
            <a:r>
              <a:rPr lang="en-IN" dirty="0" smtClean="0"/>
              <a:t>Test set</a:t>
            </a:r>
            <a:br>
              <a:rPr lang="en-IN" dirty="0" smtClean="0"/>
            </a:br>
            <a:r>
              <a:rPr lang="en-IN" dirty="0" smtClean="0"/>
              <a:t>    Accuracy = 0.78</a:t>
            </a:r>
            <a:br>
              <a:rPr lang="en-IN" dirty="0" smtClean="0"/>
            </a:br>
            <a:r>
              <a:rPr lang="en-IN" dirty="0" smtClean="0"/>
              <a:t>    Sensitivity = 0.82</a:t>
            </a:r>
            <a:br>
              <a:rPr lang="en-IN" dirty="0" smtClean="0"/>
            </a:br>
            <a:r>
              <a:rPr lang="en-IN" dirty="0" smtClean="0"/>
              <a:t>    Specificity = 0.78</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1" y="554181"/>
            <a:ext cx="9703521" cy="5361709"/>
          </a:xfrm>
        </p:spPr>
        <p:txBody>
          <a:bodyPr>
            <a:noAutofit/>
          </a:bodyPr>
          <a:lstStyle/>
          <a:p>
            <a:r>
              <a:rPr lang="en-IN" sz="2800" i="1" dirty="0" smtClean="0"/>
              <a:t>We observed that the logistic model with no PCA has good sensitivity and accuracy, which are comparable to the models with PCA. So, we can go for the more simplistic model such as logistic regression with PCA as it explains the important predictor variables as well as the significance of each variable. The model also tells us to identify the variables which should be act upon for making the decision of the to be churned customers. Hence, the model is more relevant in terms of explaining to the business.</a:t>
            </a:r>
            <a:endParaRPr lang="en-IN"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Recommendations</a:t>
            </a:r>
            <a:endParaRPr lang="en-IN" dirty="0"/>
          </a:p>
        </p:txBody>
      </p:sp>
      <p:sp>
        <p:nvSpPr>
          <p:cNvPr id="6" name="TextBox 5"/>
          <p:cNvSpPr txBox="1"/>
          <p:nvPr/>
        </p:nvSpPr>
        <p:spPr>
          <a:xfrm>
            <a:off x="1163782" y="1565564"/>
            <a:ext cx="10501745" cy="3170099"/>
          </a:xfrm>
          <a:prstGeom prst="rect">
            <a:avLst/>
          </a:prstGeom>
          <a:noFill/>
        </p:spPr>
        <p:txBody>
          <a:bodyPr wrap="square" rtlCol="0">
            <a:spAutoFit/>
          </a:bodyPr>
          <a:lstStyle/>
          <a:p>
            <a:r>
              <a:rPr lang="en-IN" sz="3200" b="1" dirty="0" smtClean="0"/>
              <a:t>Top predictors</a:t>
            </a:r>
          </a:p>
          <a:p>
            <a:r>
              <a:rPr lang="en-IN" sz="2400" dirty="0" smtClean="0"/>
              <a:t>From the results of model-3, we could observe that the most of the top variables have negative coefficients. That means, the variables are inversely correlated with the churn probability.</a:t>
            </a:r>
          </a:p>
          <a:p>
            <a:r>
              <a:rPr lang="en-IN" sz="2400" dirty="0" smtClean="0"/>
              <a:t>E.g.:- If the local incoming minutes of usage (loc_ic_mou_8) is lesser in the month of August than any other month, then there is a higher chance that the customer is likely to churn.</a:t>
            </a:r>
          </a:p>
          <a:p>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019" y="221673"/>
            <a:ext cx="5403272" cy="817418"/>
          </a:xfrm>
        </p:spPr>
        <p:txBody>
          <a:bodyPr>
            <a:noAutofit/>
          </a:bodyPr>
          <a:lstStyle/>
          <a:p>
            <a:pPr>
              <a:buFont typeface="Wingdings" pitchFamily="2" charset="2"/>
              <a:buChar char="Ø"/>
            </a:pPr>
            <a:r>
              <a:rPr lang="en-IN" sz="4000" b="1" u="sng" dirty="0" smtClean="0"/>
              <a:t>Recommendations:</a:t>
            </a:r>
            <a:r>
              <a:rPr lang="en-IN" sz="2000" dirty="0" smtClean="0"/>
              <a:t/>
            </a:r>
            <a:br>
              <a:rPr lang="en-IN" sz="2000" dirty="0" smtClean="0"/>
            </a:br>
            <a:endParaRPr lang="en-IN" sz="2000" dirty="0"/>
          </a:p>
        </p:txBody>
      </p:sp>
      <p:sp>
        <p:nvSpPr>
          <p:cNvPr id="3" name="TextBox 2"/>
          <p:cNvSpPr txBox="1"/>
          <p:nvPr/>
        </p:nvSpPr>
        <p:spPr>
          <a:xfrm>
            <a:off x="955963" y="1233056"/>
            <a:ext cx="11236037" cy="5324535"/>
          </a:xfrm>
          <a:prstGeom prst="rect">
            <a:avLst/>
          </a:prstGeom>
          <a:noFill/>
        </p:spPr>
        <p:txBody>
          <a:bodyPr wrap="square" rtlCol="0">
            <a:spAutoFit/>
          </a:bodyPr>
          <a:lstStyle/>
          <a:p>
            <a:pPr>
              <a:buFont typeface="Wingdings" pitchFamily="2" charset="2"/>
              <a:buChar char="Ø"/>
            </a:pPr>
            <a:r>
              <a:rPr lang="en-IN" sz="2000" dirty="0" smtClean="0"/>
              <a:t>Target the customers, whose minutes of usage of the incoming local calls and outgoing ISD calls are less in the action phase (mostly in the month of August).</a:t>
            </a:r>
          </a:p>
          <a:p>
            <a:pPr>
              <a:buFont typeface="Wingdings" pitchFamily="2" charset="2"/>
              <a:buChar char="Ø"/>
            </a:pPr>
            <a:r>
              <a:rPr lang="en-IN" sz="2000" dirty="0" smtClean="0"/>
              <a:t>Target the customers, whose outgoing others charge in July and incoming others on August are less.</a:t>
            </a:r>
          </a:p>
          <a:p>
            <a:pPr>
              <a:buFont typeface="Wingdings" pitchFamily="2" charset="2"/>
              <a:buChar char="Ø"/>
            </a:pPr>
            <a:r>
              <a:rPr lang="en-IN" sz="2000" dirty="0" smtClean="0"/>
              <a:t>Also, the customers having value based cost in the action phase increased are more likely to churn than the other customers. Hence, these customers may be a good target to provide offer.</a:t>
            </a:r>
          </a:p>
          <a:p>
            <a:pPr>
              <a:buFont typeface="Wingdings" pitchFamily="2" charset="2"/>
              <a:buChar char="Ø"/>
            </a:pPr>
            <a:r>
              <a:rPr lang="en-IN" sz="2000" dirty="0" smtClean="0"/>
              <a:t>Customers, whose monthly 3G recharge in August is more, are likely to be churned.</a:t>
            </a:r>
            <a:br>
              <a:rPr lang="en-IN" sz="2000" dirty="0" smtClean="0"/>
            </a:br>
            <a:r>
              <a:rPr lang="en-IN" sz="2000" dirty="0" smtClean="0"/>
              <a:t>Customers having decreasing STD incoming minutes of usage for operators T to fixed lines of T for the month of August are more likely to churn.</a:t>
            </a:r>
          </a:p>
          <a:p>
            <a:pPr>
              <a:buFont typeface="Wingdings" pitchFamily="2" charset="2"/>
              <a:buChar char="Ø"/>
            </a:pPr>
            <a:r>
              <a:rPr lang="en-IN" sz="2000" dirty="0" smtClean="0"/>
              <a:t>Customers decreasing monthly 2g usage for August are most probable to churn.</a:t>
            </a:r>
          </a:p>
          <a:p>
            <a:pPr>
              <a:buFont typeface="Wingdings" pitchFamily="2" charset="2"/>
              <a:buChar char="Ø"/>
            </a:pPr>
            <a:r>
              <a:rPr lang="en-IN" sz="2000" dirty="0" smtClean="0"/>
              <a:t>Customers having decreasing incoming minutes of usage for operators T to fixed lines of T for August are more likely to churn.</a:t>
            </a:r>
          </a:p>
          <a:p>
            <a:pPr>
              <a:buFont typeface="Wingdings" pitchFamily="2" charset="2"/>
              <a:buChar char="Ø"/>
            </a:pPr>
            <a:r>
              <a:rPr lang="en-IN" sz="2000" dirty="0" smtClean="0"/>
              <a:t>roam_og_mou_8 variables have positive coefficients (0.7135). That means for the customers, whose roaming outgoing minutes of usage is increasing are more likely to churn.</a:t>
            </a:r>
            <a:br>
              <a:rPr lang="en-IN" sz="2000" dirty="0" smtClean="0"/>
            </a:b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469564"/>
            <a:ext cx="9500337" cy="1280890"/>
          </a:xfrm>
        </p:spPr>
        <p:txBody>
          <a:bodyPr>
            <a:noAutofit/>
          </a:bodyPr>
          <a:lstStyle/>
          <a:p>
            <a:r>
              <a:rPr lang="en-US" sz="4000" b="1" i="1" dirty="0"/>
              <a:t>Understanding the business objective:</a:t>
            </a:r>
            <a:endParaRPr lang="en-US" sz="4000" b="1" dirty="0"/>
          </a:p>
        </p:txBody>
      </p:sp>
      <p:sp>
        <p:nvSpPr>
          <p:cNvPr id="3" name="Content Placeholder 2"/>
          <p:cNvSpPr>
            <a:spLocks noGrp="1"/>
          </p:cNvSpPr>
          <p:nvPr>
            <p:ph idx="1"/>
          </p:nvPr>
        </p:nvSpPr>
        <p:spPr>
          <a:xfrm>
            <a:off x="1154954" y="2603500"/>
            <a:ext cx="8825659" cy="1749559"/>
          </a:xfrm>
        </p:spPr>
        <p:txBody>
          <a:bodyPr>
            <a:normAutofit/>
          </a:bodyPr>
          <a:lstStyle/>
          <a:p>
            <a:r>
              <a:rPr lang="en-US" sz="2400" i="1" dirty="0" smtClean="0">
                <a:latin typeface="Verdana" panose="020B0604030504040204" pitchFamily="34" charset="0"/>
                <a:ea typeface="Verdana" panose="020B0604030504040204" pitchFamily="34" charset="0"/>
              </a:rPr>
              <a:t>The </a:t>
            </a:r>
            <a:r>
              <a:rPr lang="en-US" sz="2400" i="1" dirty="0">
                <a:latin typeface="Verdana" panose="020B0604030504040204" pitchFamily="34" charset="0"/>
                <a:ea typeface="Verdana" panose="020B0604030504040204" pitchFamily="34" charset="0"/>
              </a:rPr>
              <a:t>business objective is to predict the churn in the last (i.e. the ninth) month using the data (features) from the </a:t>
            </a:r>
            <a:r>
              <a:rPr lang="en-US" sz="2400" i="1" dirty="0" smtClean="0">
                <a:latin typeface="Verdana" panose="020B0604030504040204" pitchFamily="34" charset="0"/>
                <a:ea typeface="Verdana" panose="020B0604030504040204" pitchFamily="34" charset="0"/>
              </a:rPr>
              <a:t>previous three months(</a:t>
            </a:r>
            <a:r>
              <a:rPr lang="en-US" sz="2400" i="1" dirty="0" err="1" smtClean="0">
                <a:latin typeface="Verdana" panose="020B0604030504040204" pitchFamily="34" charset="0"/>
                <a:ea typeface="Verdana" panose="020B0604030504040204" pitchFamily="34" charset="0"/>
              </a:rPr>
              <a:t>i.e</a:t>
            </a:r>
            <a:r>
              <a:rPr lang="en-US" sz="2400" i="1" dirty="0" smtClean="0">
                <a:latin typeface="Verdana" panose="020B0604030504040204" pitchFamily="34" charset="0"/>
                <a:ea typeface="Verdana" panose="020B0604030504040204" pitchFamily="34" charset="0"/>
              </a:rPr>
              <a:t> 6,7,8).</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 xmlns:p14="http://schemas.microsoft.com/office/powerpoint/2010/main" val="965687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51" y="598352"/>
            <a:ext cx="4168484" cy="1280890"/>
          </a:xfrm>
        </p:spPr>
        <p:txBody>
          <a:bodyPr>
            <a:normAutofit/>
          </a:bodyPr>
          <a:lstStyle/>
          <a:p>
            <a:r>
              <a:rPr lang="en-US" sz="4000" b="1" dirty="0" smtClean="0"/>
              <a:t>Steps Followed</a:t>
            </a:r>
            <a:endParaRPr lang="en-IN" sz="4000" b="1" dirty="0"/>
          </a:p>
        </p:txBody>
      </p:sp>
      <p:sp>
        <p:nvSpPr>
          <p:cNvPr id="3" name="Content Placeholder 2"/>
          <p:cNvSpPr>
            <a:spLocks noGrp="1"/>
          </p:cNvSpPr>
          <p:nvPr>
            <p:ph idx="1"/>
          </p:nvPr>
        </p:nvSpPr>
        <p:spPr>
          <a:xfrm>
            <a:off x="1154954" y="2603500"/>
            <a:ext cx="8825659" cy="2432139"/>
          </a:xfrm>
        </p:spPr>
        <p:txBody>
          <a:bodyPr>
            <a:normAutofit/>
          </a:bodyPr>
          <a:lstStyle/>
          <a:p>
            <a:r>
              <a:rPr lang="en-US" sz="2400" dirty="0" smtClean="0"/>
              <a:t>Reading, understanding, cleaning and visualizing the Data Set.</a:t>
            </a:r>
            <a:endParaRPr lang="en-IN" sz="2400" dirty="0"/>
          </a:p>
          <a:p>
            <a:r>
              <a:rPr lang="en-US" sz="2400" dirty="0" smtClean="0"/>
              <a:t>Preparing the data for modelling.</a:t>
            </a:r>
          </a:p>
          <a:p>
            <a:r>
              <a:rPr lang="en-US" sz="2400" dirty="0" smtClean="0"/>
              <a:t>Building the Model.</a:t>
            </a:r>
          </a:p>
          <a:p>
            <a:r>
              <a:rPr lang="en-US" sz="2400" dirty="0" smtClean="0"/>
              <a:t>Evaluating the Model.</a:t>
            </a:r>
            <a:endParaRPr lang="en-IN" sz="2400" dirty="0"/>
          </a:p>
        </p:txBody>
      </p:sp>
    </p:spTree>
    <p:extLst>
      <p:ext uri="{BB962C8B-B14F-4D97-AF65-F5344CB8AC3E}">
        <p14:creationId xmlns="" xmlns:p14="http://schemas.microsoft.com/office/powerpoint/2010/main" val="305122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675171380"/>
              </p:ext>
            </p:extLst>
          </p:nvPr>
        </p:nvGraphicFramePr>
        <p:xfrm>
          <a:off x="412124" y="244697"/>
          <a:ext cx="11410682" cy="6207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3982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Understanding and EDA</a:t>
            </a:r>
            <a:endParaRPr lang="en-IN" b="1" dirty="0"/>
          </a:p>
        </p:txBody>
      </p:sp>
      <p:sp>
        <p:nvSpPr>
          <p:cNvPr id="3" name="TextBox 2"/>
          <p:cNvSpPr txBox="1"/>
          <p:nvPr/>
        </p:nvSpPr>
        <p:spPr>
          <a:xfrm>
            <a:off x="772733" y="1622738"/>
            <a:ext cx="10852597" cy="6093976"/>
          </a:xfrm>
          <a:prstGeom prst="rect">
            <a:avLst/>
          </a:prstGeom>
          <a:noFill/>
        </p:spPr>
        <p:txBody>
          <a:bodyPr wrap="square" rtlCol="0">
            <a:spAutoFit/>
          </a:bodyPr>
          <a:lstStyle/>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sz="2000" dirty="0" smtClean="0"/>
              <a:t>Imported all the necessary libraries.</a:t>
            </a:r>
          </a:p>
          <a:p>
            <a:pPr marL="285750" indent="-285750">
              <a:buFont typeface="Wingdings" panose="05000000000000000000" pitchFamily="2" charset="2"/>
              <a:buChar char="Ø"/>
            </a:pPr>
            <a:r>
              <a:rPr lang="en-US" sz="2000" dirty="0" smtClean="0"/>
              <a:t>The dataset </a:t>
            </a:r>
            <a:r>
              <a:rPr lang="en-US" sz="2000" dirty="0"/>
              <a:t>consists of 99999 Rows and 226 </a:t>
            </a:r>
            <a:r>
              <a:rPr lang="en-US" sz="2000" dirty="0" smtClean="0"/>
              <a:t>columns.</a:t>
            </a:r>
          </a:p>
          <a:p>
            <a:pPr marL="285750" indent="-285750">
              <a:buFont typeface="Wingdings" panose="05000000000000000000" pitchFamily="2" charset="2"/>
              <a:buChar char="Ø"/>
            </a:pPr>
            <a:r>
              <a:rPr lang="en-US" sz="2000" dirty="0" smtClean="0"/>
              <a:t>Dropped the  columns having missing values of more than 30%. After which we are left with 186 columns.</a:t>
            </a:r>
          </a:p>
          <a:p>
            <a:pPr marL="285750" indent="-285750">
              <a:buFont typeface="Wingdings" panose="05000000000000000000" pitchFamily="2" charset="2"/>
              <a:buChar char="Ø"/>
            </a:pPr>
            <a:r>
              <a:rPr lang="en-US" sz="2000" dirty="0" smtClean="0"/>
              <a:t>Dropped different types of date columns and we are left with 178 columns.</a:t>
            </a:r>
          </a:p>
          <a:p>
            <a:pPr marL="285750" indent="-285750">
              <a:buFont typeface="Wingdings" panose="05000000000000000000" pitchFamily="2" charset="2"/>
              <a:buChar char="Ø"/>
            </a:pPr>
            <a:r>
              <a:rPr lang="en-US" sz="2000" dirty="0" smtClean="0"/>
              <a:t>Identified high valued customers by average recharge amount for 6</a:t>
            </a:r>
            <a:r>
              <a:rPr lang="en-US" sz="2000" baseline="30000" dirty="0" smtClean="0"/>
              <a:t>th</a:t>
            </a:r>
            <a:r>
              <a:rPr lang="en-US" sz="2000" dirty="0" smtClean="0"/>
              <a:t> and 7</a:t>
            </a:r>
            <a:r>
              <a:rPr lang="en-US" sz="2000" baseline="30000" dirty="0" smtClean="0"/>
              <a:t>th</a:t>
            </a:r>
            <a:r>
              <a:rPr lang="en-US" sz="2000" dirty="0" smtClean="0"/>
              <a:t> month combined and separated the 70</a:t>
            </a:r>
            <a:r>
              <a:rPr lang="en-US" sz="2000" baseline="30000" dirty="0" smtClean="0"/>
              <a:t>th</a:t>
            </a:r>
            <a:r>
              <a:rPr lang="en-US" sz="2000" dirty="0" smtClean="0"/>
              <a:t> percentile which came out to be Rs.368.5</a:t>
            </a:r>
          </a:p>
          <a:p>
            <a:pPr marL="285750" indent="-285750">
              <a:buFont typeface="Wingdings" panose="05000000000000000000" pitchFamily="2" charset="2"/>
              <a:buChar char="Ø"/>
            </a:pPr>
            <a:r>
              <a:rPr lang="en-US" sz="2000" dirty="0" smtClean="0"/>
              <a:t>Only taken the customers who are above recharging with a minimum of this Rs.368.5 and we are left with 30011 rows.</a:t>
            </a:r>
          </a:p>
          <a:p>
            <a:pPr marL="285750" indent="-285750">
              <a:buFont typeface="Wingdings" panose="05000000000000000000" pitchFamily="2" charset="2"/>
              <a:buChar char="Ø"/>
            </a:pPr>
            <a:r>
              <a:rPr lang="en-US" sz="2000" dirty="0" smtClean="0"/>
              <a:t>Further deleted the rows and columns which have high missing values.</a:t>
            </a:r>
          </a:p>
          <a:p>
            <a:pPr marL="285750" indent="-285750">
              <a:buFont typeface="Wingdings" panose="05000000000000000000" pitchFamily="2" charset="2"/>
              <a:buChar char="Ø"/>
            </a:pPr>
            <a:r>
              <a:rPr lang="en-US" sz="2000" dirty="0" smtClean="0"/>
              <a:t>Created the data frame consisting minutes of usage for the 9</a:t>
            </a:r>
            <a:r>
              <a:rPr lang="en-US" sz="2000" baseline="30000" dirty="0" smtClean="0"/>
              <a:t>th</a:t>
            </a:r>
            <a:r>
              <a:rPr lang="en-US" sz="2000" dirty="0" smtClean="0"/>
              <a:t> month as null and dropped them. Dropped the columns with missing values in minutes of usage for 8</a:t>
            </a:r>
            <a:r>
              <a:rPr lang="en-US" sz="2000" baseline="30000" dirty="0" smtClean="0"/>
              <a:t>th</a:t>
            </a:r>
            <a:r>
              <a:rPr lang="en-US" sz="2000" dirty="0" smtClean="0"/>
              <a:t>, 7</a:t>
            </a:r>
            <a:r>
              <a:rPr lang="en-US" sz="2000" baseline="30000" dirty="0" smtClean="0"/>
              <a:t>th</a:t>
            </a:r>
            <a:r>
              <a:rPr lang="en-US" sz="2000" dirty="0" smtClean="0"/>
              <a:t> and 6</a:t>
            </a:r>
            <a:r>
              <a:rPr lang="en-US" sz="2000" baseline="30000" dirty="0" smtClean="0"/>
              <a:t>th</a:t>
            </a:r>
            <a:r>
              <a:rPr lang="en-US" sz="2000" dirty="0" smtClean="0"/>
              <a:t> months also.</a:t>
            </a:r>
          </a:p>
          <a:p>
            <a:pPr marL="285750" indent="-285750">
              <a:buFont typeface="Wingdings" panose="05000000000000000000" pitchFamily="2" charset="2"/>
              <a:buChar char="Ø"/>
            </a:pPr>
            <a:r>
              <a:rPr lang="en-US" sz="2000" dirty="0" smtClean="0"/>
              <a:t>Finally we are left with 27991 rows which is approximately 93% of the valued customers data.</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1728015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Churned Customers</a:t>
            </a:r>
            <a:endParaRPr lang="en-IN" dirty="0"/>
          </a:p>
        </p:txBody>
      </p:sp>
      <p:sp>
        <p:nvSpPr>
          <p:cNvPr id="3" name="TextBox 2"/>
          <p:cNvSpPr txBox="1"/>
          <p:nvPr/>
        </p:nvSpPr>
        <p:spPr>
          <a:xfrm>
            <a:off x="953036" y="1558344"/>
            <a:ext cx="10551575" cy="526297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Churned customers are picked from the 9</a:t>
            </a:r>
            <a:r>
              <a:rPr lang="en-US" sz="2400" baseline="30000" dirty="0" smtClean="0"/>
              <a:t>th</a:t>
            </a:r>
            <a:r>
              <a:rPr lang="en-US" sz="2400" dirty="0" smtClean="0"/>
              <a:t> month data by the convention that churn = 0 is the ones who made call or used data, churn = 1 the ones who have not.</a:t>
            </a:r>
          </a:p>
          <a:p>
            <a:pPr marL="285750" indent="-285750">
              <a:buFont typeface="Wingdings" panose="05000000000000000000" pitchFamily="2" charset="2"/>
              <a:buChar char="Ø"/>
            </a:pPr>
            <a:r>
              <a:rPr lang="en-US" sz="2400" dirty="0" smtClean="0"/>
              <a:t>Deleted all the attributes which are related to churn month that are ending with 9 and then drop those columns.</a:t>
            </a:r>
          </a:p>
          <a:p>
            <a:pPr marL="285750" indent="-285750">
              <a:buFont typeface="Wingdings" panose="05000000000000000000" pitchFamily="2" charset="2"/>
              <a:buChar char="Ø"/>
            </a:pPr>
            <a:r>
              <a:rPr lang="en-US" sz="2400" dirty="0" smtClean="0"/>
              <a:t>Identified the numeric columns and removed the outliers below 10percentile and above 90percentile and left with 27705 rows and 136 columns.</a:t>
            </a:r>
          </a:p>
          <a:p>
            <a:pPr marL="285750" indent="-285750">
              <a:buFont typeface="Wingdings" panose="05000000000000000000" pitchFamily="2" charset="2"/>
              <a:buChar char="Ø"/>
            </a:pPr>
            <a:r>
              <a:rPr lang="en-US" sz="2400" dirty="0" smtClean="0"/>
              <a:t>Created extra columns by identifying the decrease in different parameters like minutes of usage, data, </a:t>
            </a:r>
            <a:r>
              <a:rPr lang="en-US" sz="2400" dirty="0" err="1" smtClean="0"/>
              <a:t>arpu</a:t>
            </a:r>
            <a:r>
              <a:rPr lang="en-US" sz="2400" dirty="0" smtClean="0"/>
              <a:t>, data, number, amount, </a:t>
            </a:r>
            <a:r>
              <a:rPr lang="en-US" sz="2400" dirty="0" err="1" smtClean="0"/>
              <a:t>vbc</a:t>
            </a:r>
            <a:r>
              <a:rPr lang="en-US" sz="2400" dirty="0" smtClean="0"/>
              <a:t> with 1s(for decrease) 0s(no decrease).</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endParaRPr lang="en-IN" sz="2400" dirty="0"/>
          </a:p>
        </p:txBody>
      </p:sp>
    </p:spTree>
    <p:extLst>
      <p:ext uri="{BB962C8B-B14F-4D97-AF65-F5344CB8AC3E}">
        <p14:creationId xmlns="" xmlns:p14="http://schemas.microsoft.com/office/powerpoint/2010/main" val="250134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1" y="419121"/>
            <a:ext cx="8911687" cy="1280890"/>
          </a:xfrm>
        </p:spPr>
        <p:txBody>
          <a:bodyPr/>
          <a:lstStyle/>
          <a:p>
            <a:pPr algn="ctr"/>
            <a:r>
              <a:rPr lang="en-US" dirty="0" smtClean="0"/>
              <a:t>Exploratory Data Analysis</a:t>
            </a:r>
            <a:r>
              <a:rPr lang="en-IN" dirty="0"/>
              <a:t/>
            </a:r>
            <a:br>
              <a:rPr lang="en-IN" dirty="0"/>
            </a:br>
            <a:r>
              <a:rPr lang="en-IN" dirty="0" smtClean="0"/>
              <a:t>(Univariate)</a:t>
            </a:r>
            <a:endParaRPr lang="en-IN" dirty="0"/>
          </a:p>
        </p:txBody>
      </p:sp>
      <p:sp>
        <p:nvSpPr>
          <p:cNvPr id="3" name="TextBox 2"/>
          <p:cNvSpPr txBox="1"/>
          <p:nvPr/>
        </p:nvSpPr>
        <p:spPr>
          <a:xfrm>
            <a:off x="708339" y="1700011"/>
            <a:ext cx="10650828" cy="606319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C</a:t>
            </a:r>
            <a:r>
              <a:rPr lang="en-US" sz="2000" dirty="0" smtClean="0"/>
              <a:t>hurn </a:t>
            </a:r>
            <a:r>
              <a:rPr lang="en-US" sz="2000" dirty="0"/>
              <a:t>rate is more for the customers, whose minutes of usage(</a:t>
            </a:r>
            <a:r>
              <a:rPr lang="en-US" sz="2000" dirty="0" err="1"/>
              <a:t>mou</a:t>
            </a:r>
            <a:r>
              <a:rPr lang="en-US" sz="2000" dirty="0"/>
              <a:t>) decreased in the action phase than the good phase</a:t>
            </a:r>
            <a:r>
              <a:rPr lang="en-US" sz="2000" dirty="0" smtClean="0"/>
              <a:t>.</a:t>
            </a:r>
          </a:p>
          <a:p>
            <a:pPr marL="285750" indent="-285750">
              <a:buFont typeface="Wingdings" panose="05000000000000000000" pitchFamily="2" charset="2"/>
              <a:buChar char="Ø"/>
            </a:pPr>
            <a:r>
              <a:rPr lang="en-US" sz="2000" dirty="0"/>
              <a:t>C</a:t>
            </a:r>
            <a:r>
              <a:rPr lang="en-US" sz="2000" dirty="0" smtClean="0"/>
              <a:t>hurn </a:t>
            </a:r>
            <a:r>
              <a:rPr lang="en-US" sz="2000" dirty="0"/>
              <a:t>rate is more for the customers, whose number of recharge in the action phase is lesser than the number in good phase</a:t>
            </a:r>
            <a:r>
              <a:rPr lang="en-US" sz="2000" dirty="0" smtClean="0"/>
              <a:t>.</a:t>
            </a:r>
          </a:p>
          <a:p>
            <a:pPr marL="285750" indent="-285750">
              <a:buFont typeface="Wingdings" panose="05000000000000000000" pitchFamily="2" charset="2"/>
              <a:buChar char="Ø"/>
            </a:pPr>
            <a:r>
              <a:rPr lang="en-US" sz="2000" dirty="0" smtClean="0"/>
              <a:t>Churn </a:t>
            </a:r>
            <a:r>
              <a:rPr lang="en-US" sz="2000" dirty="0"/>
              <a:t>rate is more for the customers, whose amount of recharge in the action phase is lesser than the amount in good phase</a:t>
            </a:r>
            <a:r>
              <a:rPr lang="en-US" sz="2000" dirty="0" smtClean="0"/>
              <a:t>.</a:t>
            </a:r>
          </a:p>
          <a:p>
            <a:pPr marL="285750" indent="-285750">
              <a:buFont typeface="Wingdings" panose="05000000000000000000" pitchFamily="2" charset="2"/>
              <a:buChar char="Ø"/>
            </a:pPr>
            <a:r>
              <a:rPr lang="en-US" sz="2000" dirty="0" smtClean="0"/>
              <a:t>Churn </a:t>
            </a:r>
            <a:r>
              <a:rPr lang="en-US" sz="2000" dirty="0"/>
              <a:t>rate is more for the customers, whose volume based cost in action month is increased. That means the customers do not do the monthly recharge more when they are in the action </a:t>
            </a:r>
            <a:r>
              <a:rPr lang="en-US" sz="2000" dirty="0" smtClean="0"/>
              <a:t>phase.</a:t>
            </a:r>
          </a:p>
          <a:p>
            <a:pPr marL="285750" indent="-285750">
              <a:buFont typeface="Wingdings" panose="05000000000000000000" pitchFamily="2" charset="2"/>
              <a:buChar char="Ø"/>
            </a:pPr>
            <a:r>
              <a:rPr lang="en-US" sz="2000" dirty="0" smtClean="0"/>
              <a:t>Average </a:t>
            </a:r>
            <a:r>
              <a:rPr lang="en-US" sz="2000" dirty="0"/>
              <a:t>revenue per user (ARPU) for the churned customers is mostly </a:t>
            </a:r>
            <a:r>
              <a:rPr lang="en-US" sz="2000" dirty="0" smtClean="0"/>
              <a:t>dense </a:t>
            </a:r>
            <a:r>
              <a:rPr lang="en-US" sz="2000" dirty="0"/>
              <a:t>on the 0 to 900. The higher ARPU customers are less likely to be </a:t>
            </a:r>
            <a:r>
              <a:rPr lang="en-US" sz="2000" dirty="0" smtClean="0"/>
              <a:t>churned. ARPU </a:t>
            </a:r>
            <a:r>
              <a:rPr lang="en-US" sz="2000" dirty="0"/>
              <a:t>for the not churned customers is mostly </a:t>
            </a:r>
            <a:r>
              <a:rPr lang="en-US" sz="2000" dirty="0" smtClean="0"/>
              <a:t>dense </a:t>
            </a:r>
            <a:r>
              <a:rPr lang="en-US" sz="2000" dirty="0"/>
              <a:t>on the 0 to 1000</a:t>
            </a:r>
            <a:r>
              <a:rPr lang="en-US" sz="2000" dirty="0" smtClean="0"/>
              <a:t>.</a:t>
            </a:r>
          </a:p>
          <a:p>
            <a:pPr marL="285750" indent="-285750">
              <a:buFont typeface="Wingdings" panose="05000000000000000000" pitchFamily="2" charset="2"/>
              <a:buChar char="Ø"/>
            </a:pPr>
            <a:r>
              <a:rPr lang="en-US" sz="2000" dirty="0"/>
              <a:t>Minutes of usage(MOU) of the churn customers is mostly populated on the 0 to 2500 range. Higher the MOU, lesser the churn </a:t>
            </a:r>
            <a:r>
              <a:rPr lang="en-US" sz="2000" dirty="0" smtClean="0"/>
              <a:t>probability.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extLst>
      <p:ext uri="{BB962C8B-B14F-4D97-AF65-F5344CB8AC3E}">
        <p14:creationId xmlns="" xmlns:p14="http://schemas.microsoft.com/office/powerpoint/2010/main" val="4287363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2.png"/>
          <p:cNvPicPr>
            <a:picLocks noChangeAspect="1"/>
          </p:cNvPicPr>
          <p:nvPr/>
        </p:nvPicPr>
        <p:blipFill>
          <a:blip r:embed="rId2"/>
          <a:stretch>
            <a:fillRect/>
          </a:stretch>
        </p:blipFill>
        <p:spPr>
          <a:xfrm>
            <a:off x="6029066" y="3602182"/>
            <a:ext cx="4718203" cy="2923309"/>
          </a:xfrm>
          <a:prstGeom prst="rect">
            <a:avLst/>
          </a:prstGeom>
        </p:spPr>
      </p:pic>
      <p:pic>
        <p:nvPicPr>
          <p:cNvPr id="6" name="Picture 5" descr="u1.png"/>
          <p:cNvPicPr>
            <a:picLocks noChangeAspect="1"/>
          </p:cNvPicPr>
          <p:nvPr/>
        </p:nvPicPr>
        <p:blipFill>
          <a:blip r:embed="rId3"/>
          <a:stretch>
            <a:fillRect/>
          </a:stretch>
        </p:blipFill>
        <p:spPr>
          <a:xfrm>
            <a:off x="6483389" y="214312"/>
            <a:ext cx="4279790" cy="3172691"/>
          </a:xfrm>
          <a:prstGeom prst="rect">
            <a:avLst/>
          </a:prstGeom>
        </p:spPr>
      </p:pic>
      <p:pic>
        <p:nvPicPr>
          <p:cNvPr id="7" name="Picture 6" descr="u4.png"/>
          <p:cNvPicPr>
            <a:picLocks noChangeAspect="1"/>
          </p:cNvPicPr>
          <p:nvPr/>
        </p:nvPicPr>
        <p:blipFill>
          <a:blip r:embed="rId4"/>
          <a:stretch>
            <a:fillRect/>
          </a:stretch>
        </p:blipFill>
        <p:spPr>
          <a:xfrm>
            <a:off x="786817" y="1199717"/>
            <a:ext cx="4623459" cy="338050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353</TotalTime>
  <Words>1333</Words>
  <Application>Microsoft Office PowerPoint</Application>
  <PresentationFormat>Custom</PresentationFormat>
  <Paragraphs>138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Telecom Customers Churn Assessment Project </vt:lpstr>
      <vt:lpstr>Business Problem Overview:   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 For many incumbent operators, retaining high profitable customers is the number one business goal. To reduce customer churn, telecom companies need to predict which customers are at high risk of churn. In this project, we will analyse customer-level data of a leading telecom firm, build predictive models to identify customers at high risk of churn and identify the main indicators of churn.</vt:lpstr>
      <vt:lpstr>Understanding the business objective:</vt:lpstr>
      <vt:lpstr>Steps Followed</vt:lpstr>
      <vt:lpstr>Slide 5</vt:lpstr>
      <vt:lpstr>Data Understanding and EDA</vt:lpstr>
      <vt:lpstr>Churned Customers</vt:lpstr>
      <vt:lpstr>Exploratory Data Analysis (Univariate)</vt:lpstr>
      <vt:lpstr>Slide 9</vt:lpstr>
      <vt:lpstr>Slide 10</vt:lpstr>
      <vt:lpstr>Exploratory Data Analysis (Bivariate)</vt:lpstr>
      <vt:lpstr>Slide 12</vt:lpstr>
      <vt:lpstr>Slide 13</vt:lpstr>
      <vt:lpstr>Modeling</vt:lpstr>
      <vt:lpstr>Slide 15</vt:lpstr>
      <vt:lpstr>Slide 16</vt:lpstr>
      <vt:lpstr>Model building with Optimal parameters.</vt:lpstr>
      <vt:lpstr>Decision Tree with PCA</vt:lpstr>
      <vt:lpstr>Random forest with PCA </vt:lpstr>
      <vt:lpstr>Final conclusion with PCA </vt:lpstr>
      <vt:lpstr>Logistic Regression without PCA  </vt:lpstr>
      <vt:lpstr>Slide 22</vt:lpstr>
      <vt:lpstr>Evaluation</vt:lpstr>
      <vt:lpstr>Metrics on train data</vt:lpstr>
      <vt:lpstr>Metrics on test data</vt:lpstr>
      <vt:lpstr>Model Summary  Train set     Accuracy = 0.84     Sensitivity = 0.81     Specificity = 0.83 Test set     Accuracy = 0.78     Sensitivity = 0.82     Specificity = 0.78</vt:lpstr>
      <vt:lpstr>We observed that the logistic model with no PCA has good sensitivity and accuracy, which are comparable to the models with PCA. So, we can go for the more simplistic model such as logistic regression with PCA as it explains the important predictor variables as well as the significance of each variable. The model also tells us to identify the variables which should be act upon for making the decision of the to be churned customers. Hence, the model is more relevant in terms of explaining to the business.</vt:lpstr>
      <vt:lpstr>Business Recommendations</vt:lpstr>
      <vt:lpstr>Recommendations: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Customers Churn Assessment  Case Study</dc:title>
  <dc:creator>dell</dc:creator>
  <cp:lastModifiedBy>my</cp:lastModifiedBy>
  <cp:revision>27</cp:revision>
  <dcterms:created xsi:type="dcterms:W3CDTF">2023-04-17T16:19:23Z</dcterms:created>
  <dcterms:modified xsi:type="dcterms:W3CDTF">2023-04-18T10:09:29Z</dcterms:modified>
</cp:coreProperties>
</file>