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1" r:id="rId1"/>
    <p:sldMasterId id="2147483674"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70" autoAdjust="0"/>
  </p:normalViewPr>
  <p:slideViewPr>
    <p:cSldViewPr snapToGrid="0">
      <p:cViewPr varScale="1">
        <p:scale>
          <a:sx n="127" d="100"/>
          <a:sy n="127"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245AC00-D3DE-46BD-8957-CA86D6EF0620}" type="datetimeFigureOut">
              <a:rPr lang="en-US" smtClean="0"/>
              <a:t>8/7/2020</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B4EAF634-BF5F-4B20-8EC0-D87DC8B977EB}" type="slidenum">
              <a:rPr lang="en-US" smtClean="0"/>
              <a:t>‹#›</a:t>
            </a:fld>
            <a:endParaRPr lang="en-US"/>
          </a:p>
        </p:txBody>
      </p:sp>
    </p:spTree>
    <p:extLst>
      <p:ext uri="{BB962C8B-B14F-4D97-AF65-F5344CB8AC3E}">
        <p14:creationId xmlns:p14="http://schemas.microsoft.com/office/powerpoint/2010/main" val="235314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73" name="PlaceHolder 2"/>
          <p:cNvSpPr>
            <a:spLocks noGrp="1"/>
          </p:cNvSpPr>
          <p:nvPr>
            <p:ph type="body"/>
          </p:nvPr>
        </p:nvSpPr>
        <p:spPr>
          <a:xfrm>
            <a:off x="359640" y="1484640"/>
            <a:ext cx="91800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74" name="PlaceHolder 3"/>
          <p:cNvSpPr>
            <a:spLocks noGrp="1"/>
          </p:cNvSpPr>
          <p:nvPr>
            <p:ph type="body"/>
          </p:nvPr>
        </p:nvSpPr>
        <p:spPr>
          <a:xfrm>
            <a:off x="359640" y="3318120"/>
            <a:ext cx="91800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76" name="PlaceHolder 2"/>
          <p:cNvSpPr>
            <a:spLocks noGrp="1"/>
          </p:cNvSpPr>
          <p:nvPr>
            <p:ph type="body"/>
          </p:nvPr>
        </p:nvSpPr>
        <p:spPr>
          <a:xfrm>
            <a:off x="359640" y="148464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77" name="PlaceHolder 3"/>
          <p:cNvSpPr>
            <a:spLocks noGrp="1"/>
          </p:cNvSpPr>
          <p:nvPr>
            <p:ph type="body"/>
          </p:nvPr>
        </p:nvSpPr>
        <p:spPr>
          <a:xfrm>
            <a:off x="5063400" y="148464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78" name="PlaceHolder 4"/>
          <p:cNvSpPr>
            <a:spLocks noGrp="1"/>
          </p:cNvSpPr>
          <p:nvPr>
            <p:ph type="body"/>
          </p:nvPr>
        </p:nvSpPr>
        <p:spPr>
          <a:xfrm>
            <a:off x="359640" y="331812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79" name="PlaceHolder 5"/>
          <p:cNvSpPr>
            <a:spLocks noGrp="1"/>
          </p:cNvSpPr>
          <p:nvPr>
            <p:ph type="body"/>
          </p:nvPr>
        </p:nvSpPr>
        <p:spPr>
          <a:xfrm>
            <a:off x="5063400" y="331812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81" name="PlaceHolder 2"/>
          <p:cNvSpPr>
            <a:spLocks noGrp="1"/>
          </p:cNvSpPr>
          <p:nvPr>
            <p:ph type="body"/>
          </p:nvPr>
        </p:nvSpPr>
        <p:spPr>
          <a:xfrm>
            <a:off x="359640" y="1484640"/>
            <a:ext cx="29556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82" name="PlaceHolder 3"/>
          <p:cNvSpPr>
            <a:spLocks noGrp="1"/>
          </p:cNvSpPr>
          <p:nvPr>
            <p:ph type="body"/>
          </p:nvPr>
        </p:nvSpPr>
        <p:spPr>
          <a:xfrm>
            <a:off x="3463560" y="1484640"/>
            <a:ext cx="29556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83" name="PlaceHolder 4"/>
          <p:cNvSpPr>
            <a:spLocks noGrp="1"/>
          </p:cNvSpPr>
          <p:nvPr>
            <p:ph type="body"/>
          </p:nvPr>
        </p:nvSpPr>
        <p:spPr>
          <a:xfrm>
            <a:off x="6567120" y="1484640"/>
            <a:ext cx="29556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84" name="PlaceHolder 5"/>
          <p:cNvSpPr>
            <a:spLocks noGrp="1"/>
          </p:cNvSpPr>
          <p:nvPr>
            <p:ph type="body"/>
          </p:nvPr>
        </p:nvSpPr>
        <p:spPr>
          <a:xfrm>
            <a:off x="359640" y="3318120"/>
            <a:ext cx="29556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85" name="PlaceHolder 6"/>
          <p:cNvSpPr>
            <a:spLocks noGrp="1"/>
          </p:cNvSpPr>
          <p:nvPr>
            <p:ph type="body"/>
          </p:nvPr>
        </p:nvSpPr>
        <p:spPr>
          <a:xfrm>
            <a:off x="3463560" y="3318120"/>
            <a:ext cx="29556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86" name="PlaceHolder 7"/>
          <p:cNvSpPr>
            <a:spLocks noGrp="1"/>
          </p:cNvSpPr>
          <p:nvPr>
            <p:ph type="body"/>
          </p:nvPr>
        </p:nvSpPr>
        <p:spPr>
          <a:xfrm>
            <a:off x="6567120" y="3318120"/>
            <a:ext cx="29556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B02F1BAB-7F8F-4429-8648-6E04D8860731}" type="datetime1">
              <a:rPr lang="en-US" sz="1800" b="1" strike="noStrike" spc="-1" smtClean="0">
                <a:solidFill>
                  <a:srgbClr val="FFFFFF"/>
                </a:solidFill>
                <a:latin typeface="Noto Sans Black"/>
              </a:rPr>
              <a:t>8/7/2020</a:t>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t>‹#›</a:t>
            </a:fld>
            <a:endParaRPr lang="en-US" sz="1800" b="1" strike="noStrike" spc="-1">
              <a:solidFill>
                <a:srgbClr val="FFFFFF"/>
              </a:solidFill>
              <a:latin typeface="Noto Sans Black"/>
            </a:endParaRPr>
          </a:p>
        </p:txBody>
      </p:sp>
    </p:spTree>
    <p:extLst>
      <p:ext uri="{BB962C8B-B14F-4D97-AF65-F5344CB8AC3E}">
        <p14:creationId xmlns:p14="http://schemas.microsoft.com/office/powerpoint/2010/main" val="3754821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76"/>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0BA2FE2B-593D-4131-8E74-ABE088FF5C75}" type="datetime1">
              <a:rPr lang="en-US" sz="1800" b="1" strike="noStrike" spc="-1" smtClean="0">
                <a:solidFill>
                  <a:srgbClr val="FFFFFF"/>
                </a:solidFill>
                <a:latin typeface="Noto Sans Black"/>
              </a:rPr>
              <a:t>8/7/2020</a:t>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t>‹#›</a:t>
            </a:fld>
            <a:endParaRPr lang="en-US" sz="1800" b="1" strike="noStrike" spc="-1">
              <a:solidFill>
                <a:srgbClr val="FFFFFF"/>
              </a:solidFill>
              <a:latin typeface="Noto Sans Black"/>
            </a:endParaRPr>
          </a:p>
        </p:txBody>
      </p:sp>
    </p:spTree>
    <p:extLst>
      <p:ext uri="{BB962C8B-B14F-4D97-AF65-F5344CB8AC3E}">
        <p14:creationId xmlns:p14="http://schemas.microsoft.com/office/powerpoint/2010/main" val="1953923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4">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82362A8A-3654-4C1A-B1CD-213B75EF2753}" type="datetime1">
              <a:rPr lang="en-US" sz="1800" b="1" strike="noStrike" spc="-1" smtClean="0">
                <a:solidFill>
                  <a:srgbClr val="FFFFFF"/>
                </a:solidFill>
                <a:latin typeface="Noto Sans Black"/>
              </a:rPr>
              <a:t>8/7/2020</a:t>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t>‹#›</a:t>
            </a:fld>
            <a:endParaRPr lang="en-US" sz="1800" b="1" strike="noStrike" spc="-1">
              <a:solidFill>
                <a:srgbClr val="FFFFFF"/>
              </a:solidFill>
              <a:latin typeface="Noto Sans Black"/>
            </a:endParaRPr>
          </a:p>
        </p:txBody>
      </p:sp>
    </p:spTree>
    <p:extLst>
      <p:ext uri="{BB962C8B-B14F-4D97-AF65-F5344CB8AC3E}">
        <p14:creationId xmlns:p14="http://schemas.microsoft.com/office/powerpoint/2010/main" val="2029438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05DF3A6-030A-46F6-8CBE-FB7E89ACBF5F}" type="datetime1">
              <a:rPr lang="en-US" sz="1800" b="1" strike="noStrike" spc="-1" smtClean="0">
                <a:solidFill>
                  <a:srgbClr val="FFFFFF"/>
                </a:solidFill>
                <a:latin typeface="Noto Sans Black"/>
              </a:rPr>
              <a:t>8/7/2020</a:t>
            </a:fld>
            <a:endParaRPr lang="en-US" sz="1800" b="1" strike="noStrike" spc="-1">
              <a:solidFill>
                <a:srgbClr val="FFFFFF"/>
              </a:solidFill>
              <a:latin typeface="Noto Sans Black"/>
            </a:endParaRPr>
          </a:p>
        </p:txBody>
      </p:sp>
      <p:sp>
        <p:nvSpPr>
          <p:cNvPr id="6" name="Footer Placeholder 5"/>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7" name="Slide Number Placeholder 6"/>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t>‹#›</a:t>
            </a:fld>
            <a:endParaRPr lang="en-US" sz="1800" b="1" strike="noStrike" spc="-1">
              <a:solidFill>
                <a:srgbClr val="FFFFFF"/>
              </a:solidFill>
              <a:latin typeface="Noto Sans Black"/>
            </a:endParaRPr>
          </a:p>
        </p:txBody>
      </p:sp>
    </p:spTree>
    <p:extLst>
      <p:ext uri="{BB962C8B-B14F-4D97-AF65-F5344CB8AC3E}">
        <p14:creationId xmlns:p14="http://schemas.microsoft.com/office/powerpoint/2010/main" val="2856414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558722" y="2263297"/>
            <a:ext cx="3460769"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1BAE3C6-3FE4-4994-99AA-4E654E11A9E2}" type="datetime1">
              <a:rPr lang="en-US" sz="1800" b="1" strike="noStrike" spc="-1" smtClean="0">
                <a:solidFill>
                  <a:srgbClr val="FFFFFF"/>
                </a:solidFill>
                <a:latin typeface="Noto Sans Black"/>
              </a:rPr>
              <a:t>8/7/2020</a:t>
            </a:fld>
            <a:endParaRPr lang="en-US" sz="1800" b="1" strike="noStrike" spc="-1">
              <a:solidFill>
                <a:srgbClr val="FFFFFF"/>
              </a:solidFill>
              <a:latin typeface="Noto Sans Black"/>
            </a:endParaRPr>
          </a:p>
        </p:txBody>
      </p:sp>
      <p:sp>
        <p:nvSpPr>
          <p:cNvPr id="8" name="Footer Placeholder 7"/>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9" name="Slide Number Placeholder 8"/>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t>‹#›</a:t>
            </a:fld>
            <a:endParaRPr lang="en-US" sz="1800" b="1" strike="noStrike" spc="-1">
              <a:solidFill>
                <a:srgbClr val="FFFFFF"/>
              </a:solidFill>
              <a:latin typeface="Noto Sans Black"/>
            </a:endParaRPr>
          </a:p>
        </p:txBody>
      </p:sp>
    </p:spTree>
    <p:extLst>
      <p:ext uri="{BB962C8B-B14F-4D97-AF65-F5344CB8AC3E}">
        <p14:creationId xmlns:p14="http://schemas.microsoft.com/office/powerpoint/2010/main" val="3328731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D6143F-05C2-42D1-BCE9-B64809C780E7}" type="datetime1">
              <a:rPr lang="en-US" smtClean="0"/>
              <a:t>8/7/2020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02889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24064FA-06AC-4961-BCED-A4EE510C9691}" type="datetime1">
              <a:rPr lang="en-US" sz="1800" b="1" strike="noStrike" spc="-1" smtClean="0">
                <a:solidFill>
                  <a:srgbClr val="FFFFFF"/>
                </a:solidFill>
                <a:latin typeface="Noto Sans Black"/>
              </a:rPr>
              <a:t>8/7/2020</a:t>
            </a:fld>
            <a:endParaRPr lang="en-US" sz="1800" b="1" strike="noStrike" spc="-1">
              <a:solidFill>
                <a:srgbClr val="FFFFFF"/>
              </a:solidFill>
              <a:latin typeface="Noto Sans Black"/>
            </a:endParaRPr>
          </a:p>
        </p:txBody>
      </p:sp>
      <p:sp>
        <p:nvSpPr>
          <p:cNvPr id="3" name="Footer Placeholder 2"/>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4" name="Slide Number Placeholder 3"/>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t>‹#›</a:t>
            </a:fld>
            <a:endParaRPr lang="en-US" sz="1800" b="1" strike="noStrike" spc="-1">
              <a:solidFill>
                <a:srgbClr val="FFFFFF"/>
              </a:solidFill>
              <a:latin typeface="Noto Sans Black"/>
            </a:endParaRPr>
          </a:p>
        </p:txBody>
      </p:sp>
    </p:spTree>
    <p:extLst>
      <p:ext uri="{BB962C8B-B14F-4D97-AF65-F5344CB8AC3E}">
        <p14:creationId xmlns:p14="http://schemas.microsoft.com/office/powerpoint/2010/main" val="300214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52" name="PlaceHolder 2"/>
          <p:cNvSpPr>
            <a:spLocks noGrp="1"/>
          </p:cNvSpPr>
          <p:nvPr>
            <p:ph type="subTitle"/>
          </p:nvPr>
        </p:nvSpPr>
        <p:spPr>
          <a:xfrm>
            <a:off x="359640" y="1484640"/>
            <a:ext cx="9180000" cy="3510000"/>
          </a:xfrm>
          <a:prstGeom prst="rect">
            <a:avLst/>
          </a:prstGeom>
        </p:spPr>
        <p:txBody>
          <a:bodyPr lIns="0" tIns="0" rIns="0" bIns="0">
            <a:noAutofit/>
          </a:bodyPr>
          <a:lstStyle/>
          <a:p>
            <a:endParaRPr lang="en-US" sz="2600" b="0" strike="noStrike" spc="-1">
              <a:solidFill>
                <a:srgbClr val="1C1C1C"/>
              </a:solidFill>
              <a:latin typeface="Noto Sans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4"/>
            </a:lvl1pPr>
          </a:lstStyle>
          <a:p>
            <a:r>
              <a:rPr lang="en-US"/>
              <a:t>Click to edit Master title style</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58"/>
            </a:lvl1pPr>
            <a:lvl2pPr marL="377900" indent="0">
              <a:buNone/>
              <a:defRPr sz="1158"/>
            </a:lvl2pPr>
            <a:lvl3pPr marL="755799" indent="0">
              <a:buNone/>
              <a:defRPr sz="992"/>
            </a:lvl3pPr>
            <a:lvl4pPr marL="1133699" indent="0">
              <a:buNone/>
              <a:defRPr sz="827"/>
            </a:lvl4pPr>
            <a:lvl5pPr marL="1511598" indent="0">
              <a:buNone/>
              <a:defRPr sz="827"/>
            </a:lvl5pPr>
            <a:lvl6pPr marL="1889498" indent="0">
              <a:buNone/>
              <a:defRPr sz="827"/>
            </a:lvl6pPr>
            <a:lvl7pPr marL="2267397" indent="0">
              <a:buNone/>
              <a:defRPr sz="827"/>
            </a:lvl7pPr>
            <a:lvl8pPr marL="2645297" indent="0">
              <a:buNone/>
              <a:defRPr sz="827"/>
            </a:lvl8pPr>
            <a:lvl9pPr marL="3023197"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93091AA0-6B0F-41E9-9D93-59E1556070A3}" type="datetime1">
              <a:rPr lang="en-US" sz="1800" b="1" strike="noStrike" spc="-1" smtClean="0">
                <a:solidFill>
                  <a:srgbClr val="FFFFFF"/>
                </a:solidFill>
                <a:latin typeface="Noto Sans Black"/>
              </a:rPr>
              <a:t>8/7/2020</a:t>
            </a:fld>
            <a:endParaRPr lang="en-US" sz="1800" b="1" strike="noStrike" spc="-1">
              <a:solidFill>
                <a:srgbClr val="FFFFFF"/>
              </a:solidFill>
              <a:latin typeface="Noto Sans Black"/>
            </a:endParaRPr>
          </a:p>
        </p:txBody>
      </p:sp>
      <p:sp>
        <p:nvSpPr>
          <p:cNvPr id="6" name="Footer Placeholder 5"/>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7" name="Slide Number Placeholder 6"/>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t>‹#›</a:t>
            </a:fld>
            <a:endParaRPr lang="en-US" sz="1800" b="1" strike="noStrike" spc="-1">
              <a:solidFill>
                <a:srgbClr val="FFFFFF"/>
              </a:solidFill>
              <a:latin typeface="Noto Sans Black"/>
            </a:endParaRPr>
          </a:p>
        </p:txBody>
      </p:sp>
    </p:spTree>
    <p:extLst>
      <p:ext uri="{BB962C8B-B14F-4D97-AF65-F5344CB8AC3E}">
        <p14:creationId xmlns:p14="http://schemas.microsoft.com/office/powerpoint/2010/main" val="39211720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3FF856C-D7ED-4418-BAC5-D234DCFC4587}" type="datetime1">
              <a:rPr lang="en-US" sz="1800" b="1" strike="noStrike" spc="-1" smtClean="0">
                <a:solidFill>
                  <a:srgbClr val="FFFFFF"/>
                </a:solidFill>
                <a:latin typeface="Noto Sans Black"/>
              </a:rPr>
              <a:t>8/7/2020</a:t>
            </a:fld>
            <a:endParaRPr lang="en-US" sz="1800" b="1" strike="noStrike" spc="-1">
              <a:solidFill>
                <a:srgbClr val="FFFFFF"/>
              </a:solidFill>
              <a:latin typeface="Noto Sans Black"/>
            </a:endParaRPr>
          </a:p>
        </p:txBody>
      </p:sp>
      <p:sp>
        <p:nvSpPr>
          <p:cNvPr id="6" name="Footer Placeholder 5"/>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7" name="Slide Number Placeholder 6"/>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t>‹#›</a:t>
            </a:fld>
            <a:endParaRPr lang="en-US" sz="1800" b="1" strike="noStrike" spc="-1">
              <a:solidFill>
                <a:srgbClr val="FFFFFF"/>
              </a:solidFill>
              <a:latin typeface="Noto Sans Black"/>
            </a:endParaRPr>
          </a:p>
        </p:txBody>
      </p:sp>
    </p:spTree>
    <p:extLst>
      <p:ext uri="{BB962C8B-B14F-4D97-AF65-F5344CB8AC3E}">
        <p14:creationId xmlns:p14="http://schemas.microsoft.com/office/powerpoint/2010/main" val="3865930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5414D9B-E4F2-4528-B5B4-87B1DE3EB0E9}" type="datetime1">
              <a:rPr lang="en-US" sz="1800" b="1" strike="noStrike" spc="-1" smtClean="0">
                <a:solidFill>
                  <a:srgbClr val="FFFFFF"/>
                </a:solidFill>
                <a:latin typeface="Noto Sans Black"/>
              </a:rPr>
              <a:t>8/7/2020</a:t>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t>‹#›</a:t>
            </a:fld>
            <a:endParaRPr lang="en-US" sz="1800" b="1" strike="noStrike" spc="-1">
              <a:solidFill>
                <a:srgbClr val="FFFFFF"/>
              </a:solidFill>
              <a:latin typeface="Noto Sans Black"/>
            </a:endParaRPr>
          </a:p>
        </p:txBody>
      </p:sp>
    </p:spTree>
    <p:extLst>
      <p:ext uri="{BB962C8B-B14F-4D97-AF65-F5344CB8AC3E}">
        <p14:creationId xmlns:p14="http://schemas.microsoft.com/office/powerpoint/2010/main" val="20081068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4F6EC3E4-F801-45F0-BA21-F4818E6CCCD8}" type="datetime1">
              <a:rPr lang="en-US" sz="1800" b="1" strike="noStrike" spc="-1" smtClean="0">
                <a:solidFill>
                  <a:srgbClr val="FFFFFF"/>
                </a:solidFill>
                <a:latin typeface="Noto Sans Black"/>
              </a:rPr>
              <a:t>8/7/2020</a:t>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t>‹#›</a:t>
            </a:fld>
            <a:endParaRPr lang="en-US" sz="1800" b="1" strike="noStrike" spc="-1">
              <a:solidFill>
                <a:srgbClr val="FFFFFF"/>
              </a:solidFill>
              <a:latin typeface="Noto Sans Black"/>
            </a:endParaRPr>
          </a:p>
        </p:txBody>
      </p:sp>
      <p:sp>
        <p:nvSpPr>
          <p:cNvPr id="20" name="TextBox 19"/>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latin typeface="Arial"/>
              </a:rPr>
              <a:t>”</a:t>
            </a:r>
            <a:endParaRPr lang="en-US" sz="1488" dirty="0">
              <a:solidFill>
                <a:schemeClr val="accent1">
                  <a:lumMod val="60000"/>
                  <a:lumOff val="40000"/>
                </a:schemeClr>
              </a:solidFill>
              <a:latin typeface="Arial"/>
            </a:endParaRPr>
          </a:p>
        </p:txBody>
      </p:sp>
    </p:spTree>
    <p:extLst>
      <p:ext uri="{BB962C8B-B14F-4D97-AF65-F5344CB8AC3E}">
        <p14:creationId xmlns:p14="http://schemas.microsoft.com/office/powerpoint/2010/main" val="41142971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2C7F156A-1885-46F6-9199-4E87E9CD3E4D}" type="datetime1">
              <a:rPr lang="en-US" sz="1800" b="1" strike="noStrike" spc="-1" smtClean="0">
                <a:solidFill>
                  <a:srgbClr val="FFFFFF"/>
                </a:solidFill>
                <a:latin typeface="Noto Sans Black"/>
              </a:rPr>
              <a:t>8/7/2020</a:t>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t>‹#›</a:t>
            </a:fld>
            <a:endParaRPr lang="en-US" sz="1800" b="1" strike="noStrike" spc="-1">
              <a:solidFill>
                <a:srgbClr val="FFFFFF"/>
              </a:solidFill>
              <a:latin typeface="Noto Sans Black"/>
            </a:endParaRPr>
          </a:p>
        </p:txBody>
      </p:sp>
    </p:spTree>
    <p:extLst>
      <p:ext uri="{BB962C8B-B14F-4D97-AF65-F5344CB8AC3E}">
        <p14:creationId xmlns:p14="http://schemas.microsoft.com/office/powerpoint/2010/main" val="1204577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tx1">
                    <a:lumMod val="75000"/>
                    <a:lumOff val="25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22CD2AB-5C53-4F34-B4A1-A8DB8F85DF65}" type="datetime1">
              <a:rPr lang="en-US" sz="1800" b="1" strike="noStrike" spc="-1" smtClean="0">
                <a:solidFill>
                  <a:srgbClr val="FFFFFF"/>
                </a:solidFill>
                <a:latin typeface="Noto Sans Black"/>
              </a:rPr>
              <a:t>8/7/2020</a:t>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t>‹#›</a:t>
            </a:fld>
            <a:endParaRPr lang="en-US" sz="1800" b="1" strike="noStrike" spc="-1">
              <a:solidFill>
                <a:srgbClr val="FFFFFF"/>
              </a:solidFill>
              <a:latin typeface="Noto Sans Black"/>
            </a:endParaRPr>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57576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0D7D7756-C5AD-4463-A777-73DA927A602F}" type="datetime1">
              <a:rPr lang="en-US" sz="1800" b="1" strike="noStrike" spc="-1" smtClean="0">
                <a:solidFill>
                  <a:srgbClr val="FFFFFF"/>
                </a:solidFill>
                <a:latin typeface="Noto Sans Black"/>
              </a:rPr>
              <a:t>8/7/2020</a:t>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t>‹#›</a:t>
            </a:fld>
            <a:endParaRPr lang="en-US" sz="1800" b="1" strike="noStrike" spc="-1">
              <a:solidFill>
                <a:srgbClr val="FFFFFF"/>
              </a:solidFill>
              <a:latin typeface="Noto Sans Black"/>
            </a:endParaRPr>
          </a:p>
        </p:txBody>
      </p:sp>
    </p:spTree>
    <p:extLst>
      <p:ext uri="{BB962C8B-B14F-4D97-AF65-F5344CB8AC3E}">
        <p14:creationId xmlns:p14="http://schemas.microsoft.com/office/powerpoint/2010/main" val="12298328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B19F163D-AA08-4DCF-98FA-CBE594A3FF69}" type="datetime1">
              <a:rPr lang="en-US" sz="1800" b="1" strike="noStrike" spc="-1" smtClean="0">
                <a:solidFill>
                  <a:srgbClr val="FFFFFF"/>
                </a:solidFill>
                <a:latin typeface="Noto Sans Black"/>
              </a:rPr>
              <a:t>8/7/2020</a:t>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t>‹#›</a:t>
            </a:fld>
            <a:endParaRPr lang="en-US" sz="1800" b="1" strike="noStrike" spc="-1">
              <a:solidFill>
                <a:srgbClr val="FFFFFF"/>
              </a:solidFill>
              <a:latin typeface="Noto Sans Black"/>
            </a:endParaRPr>
          </a:p>
        </p:txBody>
      </p:sp>
    </p:spTree>
    <p:extLst>
      <p:ext uri="{BB962C8B-B14F-4D97-AF65-F5344CB8AC3E}">
        <p14:creationId xmlns:p14="http://schemas.microsoft.com/office/powerpoint/2010/main" val="2354493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79554CC1-6AEB-47AE-8004-3E0FCC3D6C73}" type="datetime1">
              <a:rPr lang="en-US" sz="1800" b="1" strike="noStrike" spc="-1" smtClean="0">
                <a:solidFill>
                  <a:srgbClr val="FFFFFF"/>
                </a:solidFill>
                <a:latin typeface="Noto Sans Black"/>
              </a:rPr>
              <a:t>8/7/2020</a:t>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t>‹#›</a:t>
            </a:fld>
            <a:endParaRPr lang="en-US" sz="1800" b="1" strike="noStrike" spc="-1">
              <a:solidFill>
                <a:srgbClr val="FFFFFF"/>
              </a:solidFill>
              <a:latin typeface="Noto Sans Black"/>
            </a:endParaRPr>
          </a:p>
        </p:txBody>
      </p:sp>
    </p:spTree>
    <p:extLst>
      <p:ext uri="{BB962C8B-B14F-4D97-AF65-F5344CB8AC3E}">
        <p14:creationId xmlns:p14="http://schemas.microsoft.com/office/powerpoint/2010/main" val="9064964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10" name="PlaceHolder 2"/>
          <p:cNvSpPr>
            <a:spLocks noGrp="1"/>
          </p:cNvSpPr>
          <p:nvPr>
            <p:ph type="subTitle"/>
          </p:nvPr>
        </p:nvSpPr>
        <p:spPr>
          <a:xfrm>
            <a:off x="359640" y="1484640"/>
            <a:ext cx="9180000" cy="3510000"/>
          </a:xfrm>
          <a:prstGeom prst="rect">
            <a:avLst/>
          </a:prstGeom>
        </p:spPr>
        <p:txBody>
          <a:bodyPr lIns="0" tIns="0" rIns="0" bIns="0">
            <a:noAutofit/>
          </a:bodyPr>
          <a:lstStyle/>
          <a:p>
            <a:endParaRPr lang="en-US" sz="2600" b="0" strike="noStrike" spc="-1">
              <a:solidFill>
                <a:srgbClr val="1C1C1C"/>
              </a:solidFill>
              <a:latin typeface="Noto Sans Light"/>
            </a:endParaRPr>
          </a:p>
        </p:txBody>
      </p:sp>
    </p:spTree>
    <p:extLst>
      <p:ext uri="{BB962C8B-B14F-4D97-AF65-F5344CB8AC3E}">
        <p14:creationId xmlns:p14="http://schemas.microsoft.com/office/powerpoint/2010/main" val="1361158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54" name="PlaceHolder 2"/>
          <p:cNvSpPr>
            <a:spLocks noGrp="1"/>
          </p:cNvSpPr>
          <p:nvPr>
            <p:ph type="body"/>
          </p:nvPr>
        </p:nvSpPr>
        <p:spPr>
          <a:xfrm>
            <a:off x="359640" y="1484640"/>
            <a:ext cx="9180000" cy="3510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56" name="PlaceHolder 2"/>
          <p:cNvSpPr>
            <a:spLocks noGrp="1"/>
          </p:cNvSpPr>
          <p:nvPr>
            <p:ph type="body"/>
          </p:nvPr>
        </p:nvSpPr>
        <p:spPr>
          <a:xfrm>
            <a:off x="359640" y="1484640"/>
            <a:ext cx="4479480" cy="3510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57" name="PlaceHolder 3"/>
          <p:cNvSpPr>
            <a:spLocks noGrp="1"/>
          </p:cNvSpPr>
          <p:nvPr>
            <p:ph type="body"/>
          </p:nvPr>
        </p:nvSpPr>
        <p:spPr>
          <a:xfrm>
            <a:off x="5063400" y="1484640"/>
            <a:ext cx="4479480" cy="3510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59640" y="269640"/>
            <a:ext cx="9360000" cy="3130200"/>
          </a:xfrm>
          <a:prstGeom prst="rect">
            <a:avLst/>
          </a:prstGeom>
        </p:spPr>
        <p:txBody>
          <a:bodyPr lIns="0" tIns="0" rIns="0" bIns="0">
            <a:noAutofit/>
          </a:bodyPr>
          <a:lstStyle/>
          <a:p>
            <a:endParaRPr lang="en-US" sz="2600" b="0" strike="noStrike" spc="-1">
              <a:solidFill>
                <a:srgbClr val="1C1C1C"/>
              </a:solidFill>
              <a:latin typeface="Noto Sans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61" name="PlaceHolder 2"/>
          <p:cNvSpPr>
            <a:spLocks noGrp="1"/>
          </p:cNvSpPr>
          <p:nvPr>
            <p:ph type="body"/>
          </p:nvPr>
        </p:nvSpPr>
        <p:spPr>
          <a:xfrm>
            <a:off x="359640" y="148464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62" name="PlaceHolder 3"/>
          <p:cNvSpPr>
            <a:spLocks noGrp="1"/>
          </p:cNvSpPr>
          <p:nvPr>
            <p:ph type="body"/>
          </p:nvPr>
        </p:nvSpPr>
        <p:spPr>
          <a:xfrm>
            <a:off x="5063400" y="1484640"/>
            <a:ext cx="4479480" cy="3510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63" name="PlaceHolder 4"/>
          <p:cNvSpPr>
            <a:spLocks noGrp="1"/>
          </p:cNvSpPr>
          <p:nvPr>
            <p:ph type="body"/>
          </p:nvPr>
        </p:nvSpPr>
        <p:spPr>
          <a:xfrm>
            <a:off x="359640" y="331812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65" name="PlaceHolder 2"/>
          <p:cNvSpPr>
            <a:spLocks noGrp="1"/>
          </p:cNvSpPr>
          <p:nvPr>
            <p:ph type="body"/>
          </p:nvPr>
        </p:nvSpPr>
        <p:spPr>
          <a:xfrm>
            <a:off x="359640" y="1484640"/>
            <a:ext cx="4479480" cy="3510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66" name="PlaceHolder 3"/>
          <p:cNvSpPr>
            <a:spLocks noGrp="1"/>
          </p:cNvSpPr>
          <p:nvPr>
            <p:ph type="body"/>
          </p:nvPr>
        </p:nvSpPr>
        <p:spPr>
          <a:xfrm>
            <a:off x="5063400" y="148464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67" name="PlaceHolder 4"/>
          <p:cNvSpPr>
            <a:spLocks noGrp="1"/>
          </p:cNvSpPr>
          <p:nvPr>
            <p:ph type="body"/>
          </p:nvPr>
        </p:nvSpPr>
        <p:spPr>
          <a:xfrm>
            <a:off x="5063400" y="331812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69" name="PlaceHolder 2"/>
          <p:cNvSpPr>
            <a:spLocks noGrp="1"/>
          </p:cNvSpPr>
          <p:nvPr>
            <p:ph type="body"/>
          </p:nvPr>
        </p:nvSpPr>
        <p:spPr>
          <a:xfrm>
            <a:off x="359640" y="148464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70" name="PlaceHolder 3"/>
          <p:cNvSpPr>
            <a:spLocks noGrp="1"/>
          </p:cNvSpPr>
          <p:nvPr>
            <p:ph type="body"/>
          </p:nvPr>
        </p:nvSpPr>
        <p:spPr>
          <a:xfrm>
            <a:off x="5063400" y="148464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71" name="PlaceHolder 4"/>
          <p:cNvSpPr>
            <a:spLocks noGrp="1"/>
          </p:cNvSpPr>
          <p:nvPr>
            <p:ph type="body"/>
          </p:nvPr>
        </p:nvSpPr>
        <p:spPr>
          <a:xfrm>
            <a:off x="359640" y="3318120"/>
            <a:ext cx="91800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CustomShape 1"/>
          <p:cNvSpPr/>
          <p:nvPr/>
        </p:nvSpPr>
        <p:spPr>
          <a:xfrm>
            <a:off x="0" y="2362320"/>
            <a:ext cx="9720360" cy="945000"/>
          </a:xfrm>
          <a:prstGeom prst="rect">
            <a:avLst/>
          </a:prstGeom>
          <a:solidFill>
            <a:srgbClr val="E74C3C"/>
          </a:solidFill>
          <a:ln>
            <a:noFill/>
          </a:ln>
        </p:spPr>
        <p:style>
          <a:lnRef idx="0">
            <a:scrgbClr r="0" g="0" b="0"/>
          </a:lnRef>
          <a:fillRef idx="0">
            <a:scrgbClr r="0" g="0" b="0"/>
          </a:fillRef>
          <a:effectRef idx="0">
            <a:scrgbClr r="0" g="0" b="0"/>
          </a:effectRef>
          <a:fontRef idx="minor"/>
        </p:style>
      </p:sp>
      <p:sp>
        <p:nvSpPr>
          <p:cNvPr id="46" name="PlaceHolder 2"/>
          <p:cNvSpPr>
            <a:spLocks noGrp="1"/>
          </p:cNvSpPr>
          <p:nvPr>
            <p:ph type="title"/>
          </p:nvPr>
        </p:nvSpPr>
        <p:spPr>
          <a:xfrm>
            <a:off x="359640" y="2496960"/>
            <a:ext cx="9360000" cy="675000"/>
          </a:xfrm>
          <a:prstGeom prst="rect">
            <a:avLst/>
          </a:prstGeom>
        </p:spPr>
        <p:txBody>
          <a:bodyPr lIns="0" tIns="0" rIns="0" bIns="0" anchor="b">
            <a:noAutofit/>
          </a:bodyPr>
          <a:lstStyle/>
          <a:p>
            <a:r>
              <a:rPr lang="en-US" sz="2400" b="1" strike="noStrike" spc="-1">
                <a:solidFill>
                  <a:srgbClr val="FFFFFF"/>
                </a:solidFill>
                <a:latin typeface="Noto Sans Black"/>
              </a:rPr>
              <a:t>Click to edit the title text format</a:t>
            </a:r>
          </a:p>
        </p:txBody>
      </p:sp>
      <p:sp>
        <p:nvSpPr>
          <p:cNvPr id="47" name="PlaceHolder 3"/>
          <p:cNvSpPr>
            <a:spLocks noGrp="1"/>
          </p:cNvSpPr>
          <p:nvPr>
            <p:ph type="body"/>
          </p:nvPr>
        </p:nvSpPr>
        <p:spPr>
          <a:xfrm>
            <a:off x="539280" y="3509640"/>
            <a:ext cx="9180000" cy="1890000"/>
          </a:xfrm>
          <a:prstGeom prst="rect">
            <a:avLst/>
          </a:prstGeom>
        </p:spPr>
        <p:txBody>
          <a:bodyPr lIns="0" tIns="0" rIns="0" bIns="0">
            <a:normAutofit/>
          </a:bodyPr>
          <a:lstStyle/>
          <a:p>
            <a:pPr>
              <a:spcAft>
                <a:spcPts val="850"/>
              </a:spcAft>
            </a:pPr>
            <a:r>
              <a:rPr lang="en-US" sz="1950" b="1" strike="noStrike" spc="-1">
                <a:solidFill>
                  <a:srgbClr val="1C1C1C"/>
                </a:solidFill>
                <a:latin typeface="Noto Sans SemiBold"/>
              </a:rPr>
              <a:t>Click to edit the outline text format</a:t>
            </a:r>
          </a:p>
          <a:p>
            <a:pPr marL="288000" lvl="1">
              <a:spcAft>
                <a:spcPts val="845"/>
              </a:spcAft>
            </a:pPr>
            <a:r>
              <a:rPr lang="en-US" sz="1650" b="0" strike="noStrike" spc="-1">
                <a:solidFill>
                  <a:srgbClr val="1C1C1C"/>
                </a:solidFill>
                <a:latin typeface="Noto Sans Light"/>
              </a:rPr>
              <a:t>Second Outline Level</a:t>
            </a:r>
          </a:p>
          <a:p>
            <a:pPr marL="576000" lvl="2">
              <a:spcAft>
                <a:spcPts val="632"/>
              </a:spcAft>
            </a:pPr>
            <a:r>
              <a:rPr lang="en-US" sz="1350" b="0" strike="noStrike" spc="-1">
                <a:solidFill>
                  <a:srgbClr val="1C1C1C"/>
                </a:solidFill>
                <a:latin typeface="Noto Sans Light"/>
              </a:rPr>
              <a:t>Third Outline Level</a:t>
            </a:r>
          </a:p>
          <a:p>
            <a:pPr marL="864000" lvl="3">
              <a:spcAft>
                <a:spcPts val="422"/>
              </a:spcAft>
            </a:pPr>
            <a:r>
              <a:rPr lang="en-US" sz="1200" b="0" strike="noStrike" spc="-1">
                <a:solidFill>
                  <a:srgbClr val="1C1C1C"/>
                </a:solidFill>
                <a:latin typeface="Noto Sans Light"/>
              </a:rPr>
              <a:t>Fourth Outline Level</a:t>
            </a:r>
          </a:p>
          <a:p>
            <a:pPr marL="1152000" lvl="4">
              <a:spcAft>
                <a:spcPts val="210"/>
              </a:spcAft>
            </a:pPr>
            <a:r>
              <a:rPr lang="en-US" sz="1200" b="0" strike="noStrike" spc="-1">
                <a:solidFill>
                  <a:srgbClr val="1C1C1C"/>
                </a:solidFill>
                <a:latin typeface="Noto Sans Light"/>
              </a:rPr>
              <a:t>Fifth Outline Level</a:t>
            </a:r>
          </a:p>
          <a:p>
            <a:pPr marL="1440000" lvl="5">
              <a:spcAft>
                <a:spcPts val="210"/>
              </a:spcAft>
            </a:pPr>
            <a:r>
              <a:rPr lang="en-US" sz="1200" b="0" strike="noStrike" spc="-1">
                <a:solidFill>
                  <a:srgbClr val="1C1C1C"/>
                </a:solidFill>
                <a:latin typeface="Noto Sans Light"/>
              </a:rPr>
              <a:t>Sixth Outline Level</a:t>
            </a:r>
          </a:p>
          <a:p>
            <a:pPr marL="1728000" lvl="6">
              <a:spcAft>
                <a:spcPts val="210"/>
              </a:spcAft>
            </a:pPr>
            <a:r>
              <a:rPr lang="en-US" sz="1200" b="0" strike="noStrike" spc="-1">
                <a:solidFill>
                  <a:srgbClr val="1C1C1C"/>
                </a:solidFill>
                <a:latin typeface="Noto Sans Light"/>
              </a:rPr>
              <a:t>Seventh Outline Level</a:t>
            </a:r>
          </a:p>
        </p:txBody>
      </p:sp>
      <p:sp>
        <p:nvSpPr>
          <p:cNvPr id="48" name="PlaceHolder 4"/>
          <p:cNvSpPr>
            <a:spLocks noGrp="1"/>
          </p:cNvSpPr>
          <p:nvPr>
            <p:ph type="dt"/>
          </p:nvPr>
        </p:nvSpPr>
        <p:spPr>
          <a:xfrm>
            <a:off x="7559640" y="5129640"/>
            <a:ext cx="2340000" cy="405000"/>
          </a:xfrm>
          <a:prstGeom prst="rect">
            <a:avLst/>
          </a:prstGeom>
        </p:spPr>
        <p:txBody>
          <a:bodyPr lIns="0" tIns="0" rIns="0" bIns="0" anchor="ctr">
            <a:noAutofit/>
          </a:bodyPr>
          <a:lstStyle/>
          <a:p>
            <a:fld id="{AB01FEA0-037C-4EC0-BC52-FFC17B5B6763}" type="datetime1">
              <a:rPr lang="en-US" sz="1800" b="1" strike="noStrike" spc="-1" smtClean="0">
                <a:solidFill>
                  <a:srgbClr val="E74C3C"/>
                </a:solidFill>
                <a:latin typeface="Noto Sans Black"/>
              </a:rPr>
              <a:t>8/7/2020</a:t>
            </a:fld>
            <a:endParaRPr lang="en-US" sz="1800" b="1" strike="noStrike" spc="-1">
              <a:solidFill>
                <a:srgbClr val="E74C3C"/>
              </a:solidFill>
              <a:latin typeface="Noto Sans Black"/>
            </a:endParaRPr>
          </a:p>
        </p:txBody>
      </p:sp>
      <p:sp>
        <p:nvSpPr>
          <p:cNvPr id="49" name="PlaceHolder 5"/>
          <p:cNvSpPr>
            <a:spLocks noGrp="1"/>
          </p:cNvSpPr>
          <p:nvPr>
            <p:ph type="ftr"/>
          </p:nvPr>
        </p:nvSpPr>
        <p:spPr>
          <a:xfrm>
            <a:off x="1079640" y="5129640"/>
            <a:ext cx="3240360" cy="405000"/>
          </a:xfrm>
          <a:prstGeom prst="rect">
            <a:avLst/>
          </a:prstGeom>
        </p:spPr>
        <p:txBody>
          <a:bodyPr lIns="0" tIns="0" rIns="0" bIns="0" anchor="ctr">
            <a:noAutofit/>
          </a:bodyPr>
          <a:lstStyle/>
          <a:p>
            <a:pPr algn="ctr"/>
            <a:endParaRPr lang="en-US" sz="1800" b="1" strike="noStrike" spc="-1">
              <a:solidFill>
                <a:srgbClr val="E74C3C"/>
              </a:solidFill>
              <a:latin typeface="Noto Sans Black"/>
            </a:endParaRPr>
          </a:p>
        </p:txBody>
      </p:sp>
      <p:sp>
        <p:nvSpPr>
          <p:cNvPr id="50" name="PlaceHolder 6"/>
          <p:cNvSpPr>
            <a:spLocks noGrp="1"/>
          </p:cNvSpPr>
          <p:nvPr>
            <p:ph type="sldNum"/>
          </p:nvPr>
        </p:nvSpPr>
        <p:spPr>
          <a:xfrm>
            <a:off x="179640" y="5129640"/>
            <a:ext cx="540000" cy="405000"/>
          </a:xfrm>
          <a:prstGeom prst="rect">
            <a:avLst/>
          </a:prstGeom>
        </p:spPr>
        <p:txBody>
          <a:bodyPr lIns="0" tIns="0" rIns="0" bIns="0">
            <a:noAutofit/>
          </a:bodyPr>
          <a:lstStyle/>
          <a:p>
            <a:pPr algn="r"/>
            <a:fld id="{5B12CBF5-AC32-4321-AF57-0645A45B378A}" type="slidenum">
              <a:rPr lang="en-US" sz="1800" b="1" strike="noStrike" spc="-1">
                <a:solidFill>
                  <a:srgbClr val="E74C3C"/>
                </a:solidFill>
                <a:latin typeface="Noto Sans Black"/>
              </a:rPr>
              <a:t>‹#›</a:t>
            </a:fld>
            <a:endParaRPr lang="en-US" sz="1800" b="1" strike="noStrike" spc="-1">
              <a:solidFill>
                <a:srgbClr val="E74C3C"/>
              </a:solidFill>
              <a:latin typeface="Noto Sans Blac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4">
                <a:solidFill>
                  <a:schemeClr val="tx1">
                    <a:tint val="75000"/>
                  </a:schemeClr>
                </a:solidFill>
              </a:defRPr>
            </a:lvl1pPr>
          </a:lstStyle>
          <a:p>
            <a:pPr algn="r"/>
            <a:fld id="{5982047F-FA7B-4088-8922-82824AFFD369}" type="datetime1">
              <a:rPr lang="en-US" sz="1800" b="1" strike="noStrike" spc="-1" smtClean="0">
                <a:solidFill>
                  <a:srgbClr val="FFFFFF"/>
                </a:solidFill>
                <a:latin typeface="Noto Sans Black"/>
              </a:rPr>
              <a:t>8/7/2020</a:t>
            </a:fld>
            <a:endParaRPr lang="en-US" sz="1800" b="1" strike="noStrike" spc="-1">
              <a:solidFill>
                <a:srgbClr val="FFFFFF"/>
              </a:solidFill>
              <a:latin typeface="Noto Sans Black"/>
            </a:endParaRPr>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4">
                <a:solidFill>
                  <a:schemeClr val="tx1">
                    <a:tint val="75000"/>
                  </a:schemeClr>
                </a:solidFill>
              </a:defRPr>
            </a:lvl1p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4">
                <a:solidFill>
                  <a:schemeClr val="accent1"/>
                </a:solidFill>
              </a:defRPr>
            </a:lvl1pPr>
          </a:lstStyle>
          <a:p>
            <a:pPr algn="ctr"/>
            <a:fld id="{D5083E1C-8B8E-417A-8354-A42C851E242F}" type="slidenum">
              <a:rPr lang="en-US" sz="1800" b="1" strike="noStrike" spc="-1" smtClean="0">
                <a:solidFill>
                  <a:srgbClr val="FFFFFF"/>
                </a:solidFill>
                <a:latin typeface="Noto Sans Black"/>
              </a:rPr>
              <a:t>‹#›</a:t>
            </a:fld>
            <a:endParaRPr lang="en-US" sz="1800" b="1" strike="noStrike" spc="-1">
              <a:solidFill>
                <a:srgbClr val="FFFFFF"/>
              </a:solidFill>
              <a:latin typeface="Noto Sans Black"/>
            </a:endParaRPr>
          </a:p>
        </p:txBody>
      </p:sp>
    </p:spTree>
    <p:extLst>
      <p:ext uri="{BB962C8B-B14F-4D97-AF65-F5344CB8AC3E}">
        <p14:creationId xmlns:p14="http://schemas.microsoft.com/office/powerpoint/2010/main" val="149863265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hdr="0" dt="0"/>
  <p:txStyles>
    <p:titleStyle>
      <a:lvl1pPr algn="l" defTabSz="378013" rtl="0" eaLnBrk="1" latinLnBrk="0" hangingPunct="1">
        <a:spcBef>
          <a:spcPct val="0"/>
        </a:spcBef>
        <a:buNone/>
        <a:defRPr sz="2976"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buClr>
        <a:buSzPct val="80000"/>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flenderson/sales-analysis"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5" name="Group 94">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000"/>
            <a:ext cx="10080630" cy="5677550"/>
            <a:chOff x="0" y="-8467"/>
            <a:chExt cx="12192000" cy="6866467"/>
          </a:xfrm>
        </p:grpSpPr>
        <p:cxnSp>
          <p:nvCxnSpPr>
            <p:cNvPr id="96" name="Straight Connector 95">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7" name="Rectangle 106">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9" name="Rectangle 108">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8741" y="0"/>
            <a:ext cx="1008063" cy="567055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63648" y="3043983"/>
            <a:ext cx="3938618" cy="262656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15"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8881" y="-7000"/>
            <a:ext cx="2486545" cy="56775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7772" y="-7000"/>
            <a:ext cx="2140279" cy="56775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2883" y="2520244"/>
            <a:ext cx="2695168" cy="3150306"/>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5404" y="-7000"/>
            <a:ext cx="2360022" cy="56775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Isosceles Triangle 122">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957" y="2968288"/>
            <a:ext cx="1502469" cy="270226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TextShape 1"/>
          <p:cNvSpPr txBox="1"/>
          <p:nvPr/>
        </p:nvSpPr>
        <p:spPr>
          <a:xfrm>
            <a:off x="560035" y="504048"/>
            <a:ext cx="3177790" cy="4279475"/>
          </a:xfrm>
          <a:prstGeom prst="rect">
            <a:avLst/>
          </a:prstGeom>
        </p:spPr>
        <p:txBody>
          <a:bodyPr vert="horz" lIns="91440" tIns="45720" rIns="91440" bIns="45720" rtlCol="0" anchor="ctr">
            <a:normAutofit/>
          </a:bodyPr>
          <a:lstStyle/>
          <a:p>
            <a:pPr defTabSz="457200">
              <a:spcBef>
                <a:spcPct val="0"/>
              </a:spcBef>
              <a:spcAft>
                <a:spcPts val="600"/>
              </a:spcAft>
            </a:pPr>
            <a:r>
              <a:rPr lang="en-US" sz="3600" b="1" strike="noStrike" spc="-1">
                <a:solidFill>
                  <a:schemeClr val="tx1">
                    <a:lumMod val="85000"/>
                    <a:lumOff val="15000"/>
                  </a:schemeClr>
                </a:solidFill>
                <a:latin typeface="+mj-lt"/>
                <a:ea typeface="+mj-ea"/>
                <a:cs typeface="+mj-cs"/>
              </a:rPr>
              <a:t>Historical Sales and Active Inventory</a:t>
            </a:r>
          </a:p>
        </p:txBody>
      </p:sp>
      <p:sp>
        <p:nvSpPr>
          <p:cNvPr id="125" name="Freeform: Shape 124">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2041" y="-7000"/>
            <a:ext cx="5878584" cy="5677550"/>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TextShape 2"/>
          <p:cNvSpPr txBox="1"/>
          <p:nvPr/>
        </p:nvSpPr>
        <p:spPr>
          <a:xfrm>
            <a:off x="5056918" y="504049"/>
            <a:ext cx="4556866" cy="4279475"/>
          </a:xfrm>
          <a:prstGeom prst="rect">
            <a:avLst/>
          </a:prstGeom>
        </p:spPr>
        <p:txBody>
          <a:bodyPr vert="horz" lIns="91440" tIns="45720" rIns="91440" bIns="45720" rtlCol="0" anchor="ctr">
            <a:normAutofit/>
          </a:bodyPr>
          <a:lstStyle/>
          <a:p>
            <a:pPr defTabSz="457200">
              <a:spcBef>
                <a:spcPts val="1000"/>
              </a:spcBef>
              <a:buClr>
                <a:schemeClr val="accent1"/>
              </a:buClr>
              <a:buSzPct val="80000"/>
              <a:buFont typeface="Wingdings 3" charset="2"/>
              <a:buChar char=""/>
            </a:pPr>
            <a:r>
              <a:rPr lang="en-US" b="0" strike="noStrike" spc="-1">
                <a:solidFill>
                  <a:srgbClr val="FFFFFF"/>
                </a:solidFill>
              </a:rPr>
              <a:t>Building a binary classifier which gives a list of product ID which need to be retained in the inventory or list of products that need to be removed using Exploratory Data Analysis</a:t>
            </a:r>
          </a:p>
        </p:txBody>
      </p:sp>
      <p:sp>
        <p:nvSpPr>
          <p:cNvPr id="89" name="TextShape 3"/>
          <p:cNvSpPr txBox="1"/>
          <p:nvPr/>
        </p:nvSpPr>
        <p:spPr>
          <a:xfrm>
            <a:off x="1005840" y="5120640"/>
            <a:ext cx="5029200" cy="355680"/>
          </a:xfrm>
          <a:prstGeom prst="rect">
            <a:avLst/>
          </a:prstGeom>
          <a:noFill/>
          <a:ln>
            <a:noFill/>
          </a:ln>
        </p:spPr>
        <p:txBody>
          <a:bodyPr lIns="90000" tIns="45000" rIns="90000" bIns="45000">
            <a:noAutofit/>
          </a:bodyPr>
          <a:lstStyle/>
          <a:p>
            <a:pPr>
              <a:spcAft>
                <a:spcPts val="600"/>
              </a:spcAft>
            </a:pPr>
            <a:r>
              <a:rPr lang="en-US" b="0" strike="noStrike" spc="-1">
                <a:latin typeface="Noto Sans Regular"/>
              </a:rPr>
              <a:t>Exploratory Data Analysis-DSC530</a:t>
            </a:r>
          </a:p>
        </p:txBody>
      </p:sp>
      <p:sp>
        <p:nvSpPr>
          <p:cNvPr id="90" name="TextShape 4"/>
          <p:cNvSpPr txBox="1"/>
          <p:nvPr/>
        </p:nvSpPr>
        <p:spPr>
          <a:xfrm>
            <a:off x="7680960" y="5212080"/>
            <a:ext cx="2286000" cy="355680"/>
          </a:xfrm>
          <a:prstGeom prst="rect">
            <a:avLst/>
          </a:prstGeom>
          <a:noFill/>
          <a:ln>
            <a:noFill/>
          </a:ln>
        </p:spPr>
        <p:txBody>
          <a:bodyPr lIns="90000" tIns="45000" rIns="90000" bIns="45000">
            <a:noAutofit/>
          </a:bodyPr>
          <a:lstStyle/>
          <a:p>
            <a:pPr>
              <a:spcAft>
                <a:spcPts val="600"/>
              </a:spcAft>
            </a:pPr>
            <a:r>
              <a:rPr lang="en-US" b="0" strike="noStrike" spc="-1">
                <a:latin typeface="Noto Sans Regular"/>
              </a:rPr>
              <a:t>Arindam Samanta</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1265-5CD2-41EB-B495-2A6271ED2793}"/>
              </a:ext>
            </a:extLst>
          </p:cNvPr>
          <p:cNvSpPr>
            <a:spLocks noGrp="1"/>
          </p:cNvSpPr>
          <p:nvPr>
            <p:ph type="title"/>
          </p:nvPr>
        </p:nvSpPr>
        <p:spPr>
          <a:xfrm>
            <a:off x="560036" y="389297"/>
            <a:ext cx="4883998" cy="454493"/>
          </a:xfrm>
        </p:spPr>
        <p:txBody>
          <a:bodyPr>
            <a:normAutofit fontScale="90000"/>
          </a:bodyPr>
          <a:lstStyle/>
          <a:p>
            <a:r>
              <a:rPr lang="en-US" sz="2000" dirty="0"/>
              <a:t>Analytical distribution of the items remaining</a:t>
            </a:r>
            <a:endParaRPr lang="en-US" sz="2400" dirty="0"/>
          </a:p>
        </p:txBody>
      </p:sp>
      <p:sp>
        <p:nvSpPr>
          <p:cNvPr id="4" name="Slide Number Placeholder 3">
            <a:extLst>
              <a:ext uri="{FF2B5EF4-FFF2-40B4-BE49-F238E27FC236}">
                <a16:creationId xmlns:a16="http://schemas.microsoft.com/office/drawing/2014/main" id="{5F9EA077-D0C7-4ECD-B11E-19F54890CC7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Footer Placeholder 2">
            <a:extLst>
              <a:ext uri="{FF2B5EF4-FFF2-40B4-BE49-F238E27FC236}">
                <a16:creationId xmlns:a16="http://schemas.microsoft.com/office/drawing/2014/main" id="{CEF82D8F-F6B8-43E0-A217-6957DF8B9914}"/>
              </a:ext>
            </a:extLst>
          </p:cNvPr>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a:extLst>
              <a:ext uri="{FF2B5EF4-FFF2-40B4-BE49-F238E27FC236}">
                <a16:creationId xmlns:a16="http://schemas.microsoft.com/office/drawing/2014/main" id="{DB5763CE-8AA4-4203-B342-BE1AEDA42D7D}"/>
              </a:ext>
            </a:extLst>
          </p:cNvPr>
          <p:cNvSpPr txBox="1"/>
          <p:nvPr/>
        </p:nvSpPr>
        <p:spPr>
          <a:xfrm>
            <a:off x="5362569" y="1517106"/>
            <a:ext cx="2665792" cy="2031325"/>
          </a:xfrm>
          <a:prstGeom prst="rect">
            <a:avLst/>
          </a:prstGeom>
          <a:noFill/>
        </p:spPr>
        <p:txBody>
          <a:bodyPr wrap="square" rtlCol="0">
            <a:spAutoFit/>
          </a:bodyPr>
          <a:lstStyle/>
          <a:p>
            <a:r>
              <a:rPr lang="en-US" dirty="0"/>
              <a:t>Showing the analytical distribution of the items remaining in the inventory after deducting the sold counts from the historical data.</a:t>
            </a:r>
          </a:p>
        </p:txBody>
      </p:sp>
      <p:pic>
        <p:nvPicPr>
          <p:cNvPr id="7" name="Picture 6" descr="A screenshot of a cell phone&#10;&#10;Description automatically generated">
            <a:extLst>
              <a:ext uri="{FF2B5EF4-FFF2-40B4-BE49-F238E27FC236}">
                <a16:creationId xmlns:a16="http://schemas.microsoft.com/office/drawing/2014/main" id="{536827DC-6A03-41CB-9C7F-AD1A109F8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81" y="988312"/>
            <a:ext cx="4898146" cy="3517399"/>
          </a:xfrm>
          <a:prstGeom prst="rect">
            <a:avLst/>
          </a:prstGeom>
        </p:spPr>
      </p:pic>
    </p:spTree>
    <p:extLst>
      <p:ext uri="{BB962C8B-B14F-4D97-AF65-F5344CB8AC3E}">
        <p14:creationId xmlns:p14="http://schemas.microsoft.com/office/powerpoint/2010/main" val="312064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1265-5CD2-41EB-B495-2A6271ED2793}"/>
              </a:ext>
            </a:extLst>
          </p:cNvPr>
          <p:cNvSpPr>
            <a:spLocks noGrp="1"/>
          </p:cNvSpPr>
          <p:nvPr>
            <p:ph type="title"/>
          </p:nvPr>
        </p:nvSpPr>
        <p:spPr>
          <a:xfrm>
            <a:off x="560036" y="389297"/>
            <a:ext cx="4883998" cy="454493"/>
          </a:xfrm>
        </p:spPr>
        <p:txBody>
          <a:bodyPr>
            <a:normAutofit fontScale="90000"/>
          </a:bodyPr>
          <a:lstStyle/>
          <a:p>
            <a:r>
              <a:rPr lang="en-US" sz="2000" dirty="0"/>
              <a:t>Scatter Plot 1: Regular Price vs Sold Count</a:t>
            </a:r>
            <a:endParaRPr lang="en-US" sz="2400" dirty="0"/>
          </a:p>
        </p:txBody>
      </p:sp>
      <p:sp>
        <p:nvSpPr>
          <p:cNvPr id="4" name="Slide Number Placeholder 3">
            <a:extLst>
              <a:ext uri="{FF2B5EF4-FFF2-40B4-BE49-F238E27FC236}">
                <a16:creationId xmlns:a16="http://schemas.microsoft.com/office/drawing/2014/main" id="{5F9EA077-D0C7-4ECD-B11E-19F54890CC7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Footer Placeholder 2">
            <a:extLst>
              <a:ext uri="{FF2B5EF4-FFF2-40B4-BE49-F238E27FC236}">
                <a16:creationId xmlns:a16="http://schemas.microsoft.com/office/drawing/2014/main" id="{CEF82D8F-F6B8-43E0-A217-6957DF8B9914}"/>
              </a:ext>
            </a:extLst>
          </p:cNvPr>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a:extLst>
              <a:ext uri="{FF2B5EF4-FFF2-40B4-BE49-F238E27FC236}">
                <a16:creationId xmlns:a16="http://schemas.microsoft.com/office/drawing/2014/main" id="{DB5763CE-8AA4-4203-B342-BE1AEDA42D7D}"/>
              </a:ext>
            </a:extLst>
          </p:cNvPr>
          <p:cNvSpPr txBox="1"/>
          <p:nvPr/>
        </p:nvSpPr>
        <p:spPr>
          <a:xfrm>
            <a:off x="5362569" y="1517106"/>
            <a:ext cx="2665792" cy="2308324"/>
          </a:xfrm>
          <a:prstGeom prst="rect">
            <a:avLst/>
          </a:prstGeom>
          <a:noFill/>
        </p:spPr>
        <p:txBody>
          <a:bodyPr wrap="square" rtlCol="0">
            <a:spAutoFit/>
          </a:bodyPr>
          <a:lstStyle/>
          <a:p>
            <a:r>
              <a:rPr lang="en-US" dirty="0"/>
              <a:t>Showing the scatter plot for # of items sold against price which is very flat from the historical </a:t>
            </a:r>
            <a:r>
              <a:rPr lang="en-US" dirty="0" err="1"/>
              <a:t>data.The</a:t>
            </a:r>
            <a:r>
              <a:rPr lang="en-US" dirty="0"/>
              <a:t> data falls in rows as they were sold in blocks.</a:t>
            </a:r>
          </a:p>
          <a:p>
            <a:r>
              <a:rPr lang="en-US" dirty="0"/>
              <a:t>Spearman </a:t>
            </a:r>
            <a:r>
              <a:rPr lang="en-US" dirty="0" err="1"/>
              <a:t>Corr</a:t>
            </a:r>
            <a:r>
              <a:rPr lang="en-US" dirty="0"/>
              <a:t>: 0.072</a:t>
            </a:r>
          </a:p>
        </p:txBody>
      </p:sp>
      <p:pic>
        <p:nvPicPr>
          <p:cNvPr id="6" name="Picture 5" descr="A screenshot of a cell phone&#10;&#10;Description automatically generated">
            <a:extLst>
              <a:ext uri="{FF2B5EF4-FFF2-40B4-BE49-F238E27FC236}">
                <a16:creationId xmlns:a16="http://schemas.microsoft.com/office/drawing/2014/main" id="{A6045555-5252-408A-8C04-6D0384C41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85" y="895953"/>
            <a:ext cx="4977394" cy="3517399"/>
          </a:xfrm>
          <a:prstGeom prst="rect">
            <a:avLst/>
          </a:prstGeom>
        </p:spPr>
      </p:pic>
    </p:spTree>
    <p:extLst>
      <p:ext uri="{BB962C8B-B14F-4D97-AF65-F5344CB8AC3E}">
        <p14:creationId xmlns:p14="http://schemas.microsoft.com/office/powerpoint/2010/main" val="132096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1265-5CD2-41EB-B495-2A6271ED2793}"/>
              </a:ext>
            </a:extLst>
          </p:cNvPr>
          <p:cNvSpPr>
            <a:spLocks noGrp="1"/>
          </p:cNvSpPr>
          <p:nvPr>
            <p:ph type="title"/>
          </p:nvPr>
        </p:nvSpPr>
        <p:spPr>
          <a:xfrm>
            <a:off x="560036" y="389297"/>
            <a:ext cx="4883998" cy="454493"/>
          </a:xfrm>
        </p:spPr>
        <p:txBody>
          <a:bodyPr>
            <a:normAutofit/>
          </a:bodyPr>
          <a:lstStyle/>
          <a:p>
            <a:r>
              <a:rPr lang="en-US" sz="2000" dirty="0"/>
              <a:t>Scatter Plot 2: Net price vs User price</a:t>
            </a:r>
            <a:endParaRPr lang="en-US" sz="2400" dirty="0"/>
          </a:p>
        </p:txBody>
      </p:sp>
      <p:sp>
        <p:nvSpPr>
          <p:cNvPr id="4" name="Slide Number Placeholder 3">
            <a:extLst>
              <a:ext uri="{FF2B5EF4-FFF2-40B4-BE49-F238E27FC236}">
                <a16:creationId xmlns:a16="http://schemas.microsoft.com/office/drawing/2014/main" id="{5F9EA077-D0C7-4ECD-B11E-19F54890CC7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Footer Placeholder 2">
            <a:extLst>
              <a:ext uri="{FF2B5EF4-FFF2-40B4-BE49-F238E27FC236}">
                <a16:creationId xmlns:a16="http://schemas.microsoft.com/office/drawing/2014/main" id="{CEF82D8F-F6B8-43E0-A217-6957DF8B9914}"/>
              </a:ext>
            </a:extLst>
          </p:cNvPr>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a:extLst>
              <a:ext uri="{FF2B5EF4-FFF2-40B4-BE49-F238E27FC236}">
                <a16:creationId xmlns:a16="http://schemas.microsoft.com/office/drawing/2014/main" id="{DB5763CE-8AA4-4203-B342-BE1AEDA42D7D}"/>
              </a:ext>
            </a:extLst>
          </p:cNvPr>
          <p:cNvSpPr txBox="1"/>
          <p:nvPr/>
        </p:nvSpPr>
        <p:spPr>
          <a:xfrm>
            <a:off x="5362569" y="1517106"/>
            <a:ext cx="2665792" cy="1477328"/>
          </a:xfrm>
          <a:prstGeom prst="rect">
            <a:avLst/>
          </a:prstGeom>
          <a:noFill/>
        </p:spPr>
        <p:txBody>
          <a:bodyPr wrap="square" rtlCol="0">
            <a:spAutoFit/>
          </a:bodyPr>
          <a:lstStyle/>
          <a:p>
            <a:r>
              <a:rPr lang="en-US" dirty="0"/>
              <a:t>This scatter plot shows a weak positive relation between the Net price and the User price.</a:t>
            </a:r>
          </a:p>
          <a:p>
            <a:r>
              <a:rPr lang="en-US" dirty="0"/>
              <a:t>Spearman </a:t>
            </a:r>
            <a:r>
              <a:rPr lang="en-US" dirty="0" err="1"/>
              <a:t>Corr</a:t>
            </a:r>
            <a:r>
              <a:rPr lang="en-US" dirty="0"/>
              <a:t>: 0.205</a:t>
            </a:r>
          </a:p>
        </p:txBody>
      </p:sp>
      <p:pic>
        <p:nvPicPr>
          <p:cNvPr id="6" name="Picture 5" descr="A screenshot of a cell phone&#10;&#10;Description automatically generated">
            <a:extLst>
              <a:ext uri="{FF2B5EF4-FFF2-40B4-BE49-F238E27FC236}">
                <a16:creationId xmlns:a16="http://schemas.microsoft.com/office/drawing/2014/main" id="{5579C185-EB76-4994-9F3A-0120966E3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63" y="1038946"/>
            <a:ext cx="5059690" cy="3517399"/>
          </a:xfrm>
          <a:prstGeom prst="rect">
            <a:avLst/>
          </a:prstGeom>
        </p:spPr>
      </p:pic>
    </p:spTree>
    <p:extLst>
      <p:ext uri="{BB962C8B-B14F-4D97-AF65-F5344CB8AC3E}">
        <p14:creationId xmlns:p14="http://schemas.microsoft.com/office/powerpoint/2010/main" val="1368041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1265-5CD2-41EB-B495-2A6271ED2793}"/>
              </a:ext>
            </a:extLst>
          </p:cNvPr>
          <p:cNvSpPr>
            <a:spLocks noGrp="1"/>
          </p:cNvSpPr>
          <p:nvPr>
            <p:ph type="title"/>
          </p:nvPr>
        </p:nvSpPr>
        <p:spPr>
          <a:xfrm>
            <a:off x="560036" y="389297"/>
            <a:ext cx="4883998" cy="454493"/>
          </a:xfrm>
        </p:spPr>
        <p:txBody>
          <a:bodyPr>
            <a:normAutofit fontScale="90000"/>
          </a:bodyPr>
          <a:lstStyle/>
          <a:p>
            <a:r>
              <a:rPr lang="en-US" sz="2400" dirty="0"/>
              <a:t>Testing the hypothesis</a:t>
            </a:r>
          </a:p>
        </p:txBody>
      </p:sp>
      <p:sp>
        <p:nvSpPr>
          <p:cNvPr id="4" name="Slide Number Placeholder 3">
            <a:extLst>
              <a:ext uri="{FF2B5EF4-FFF2-40B4-BE49-F238E27FC236}">
                <a16:creationId xmlns:a16="http://schemas.microsoft.com/office/drawing/2014/main" id="{5F9EA077-D0C7-4ECD-B11E-19F54890CC74}"/>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Footer Placeholder 2">
            <a:extLst>
              <a:ext uri="{FF2B5EF4-FFF2-40B4-BE49-F238E27FC236}">
                <a16:creationId xmlns:a16="http://schemas.microsoft.com/office/drawing/2014/main" id="{CEF82D8F-F6B8-43E0-A217-6957DF8B9914}"/>
              </a:ext>
            </a:extLst>
          </p:cNvPr>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a:extLst>
              <a:ext uri="{FF2B5EF4-FFF2-40B4-BE49-F238E27FC236}">
                <a16:creationId xmlns:a16="http://schemas.microsoft.com/office/drawing/2014/main" id="{DB5763CE-8AA4-4203-B342-BE1AEDA42D7D}"/>
              </a:ext>
            </a:extLst>
          </p:cNvPr>
          <p:cNvSpPr txBox="1"/>
          <p:nvPr/>
        </p:nvSpPr>
        <p:spPr>
          <a:xfrm>
            <a:off x="210726" y="1253696"/>
            <a:ext cx="7817635" cy="3139321"/>
          </a:xfrm>
          <a:prstGeom prst="rect">
            <a:avLst/>
          </a:prstGeom>
          <a:noFill/>
        </p:spPr>
        <p:txBody>
          <a:bodyPr wrap="square" rtlCol="0">
            <a:spAutoFit/>
          </a:bodyPr>
          <a:lstStyle/>
          <a:p>
            <a:r>
              <a:rPr lang="en-US" dirty="0"/>
              <a:t>Testing the difference in the mean price for the items sold is less than the mean price of the items not sold. We will test if the effect is statistically significant.</a:t>
            </a:r>
          </a:p>
          <a:p>
            <a:r>
              <a:rPr lang="en-US" dirty="0"/>
              <a:t>The Null hypothesis is that the distributions for the two groups are the same. One way to model the hypothesis is by permutation; that is we can take values for the mean price of items sold and others and shuffle them.</a:t>
            </a:r>
          </a:p>
          <a:p>
            <a:endParaRPr lang="en-US" dirty="0"/>
          </a:p>
          <a:p>
            <a:r>
              <a:rPr lang="en-US" dirty="0"/>
              <a:t>The hypothesis under test is that price of item sold is less than the price of item not sold, so using test statistic of raw difference between the prices, and the absolute value of the difference. In both the cases, the p-value is significantly small, so the null hypothesis is ignored.</a:t>
            </a:r>
          </a:p>
        </p:txBody>
      </p:sp>
    </p:spTree>
    <p:extLst>
      <p:ext uri="{BB962C8B-B14F-4D97-AF65-F5344CB8AC3E}">
        <p14:creationId xmlns:p14="http://schemas.microsoft.com/office/powerpoint/2010/main" val="3143819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1265-5CD2-41EB-B495-2A6271ED2793}"/>
              </a:ext>
            </a:extLst>
          </p:cNvPr>
          <p:cNvSpPr>
            <a:spLocks noGrp="1"/>
          </p:cNvSpPr>
          <p:nvPr>
            <p:ph type="title"/>
          </p:nvPr>
        </p:nvSpPr>
        <p:spPr>
          <a:xfrm>
            <a:off x="560036" y="389297"/>
            <a:ext cx="4883998" cy="454493"/>
          </a:xfrm>
        </p:spPr>
        <p:txBody>
          <a:bodyPr>
            <a:normAutofit fontScale="90000"/>
          </a:bodyPr>
          <a:lstStyle/>
          <a:p>
            <a:r>
              <a:rPr lang="en-US" sz="2400" dirty="0"/>
              <a:t>Logistic Regression</a:t>
            </a:r>
          </a:p>
        </p:txBody>
      </p:sp>
      <p:sp>
        <p:nvSpPr>
          <p:cNvPr id="4" name="Slide Number Placeholder 3">
            <a:extLst>
              <a:ext uri="{FF2B5EF4-FFF2-40B4-BE49-F238E27FC236}">
                <a16:creationId xmlns:a16="http://schemas.microsoft.com/office/drawing/2014/main" id="{5F9EA077-D0C7-4ECD-B11E-19F54890CC74}"/>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5" name="Footer Placeholder 2">
            <a:extLst>
              <a:ext uri="{FF2B5EF4-FFF2-40B4-BE49-F238E27FC236}">
                <a16:creationId xmlns:a16="http://schemas.microsoft.com/office/drawing/2014/main" id="{CEF82D8F-F6B8-43E0-A217-6957DF8B9914}"/>
              </a:ext>
            </a:extLst>
          </p:cNvPr>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a:extLst>
              <a:ext uri="{FF2B5EF4-FFF2-40B4-BE49-F238E27FC236}">
                <a16:creationId xmlns:a16="http://schemas.microsoft.com/office/drawing/2014/main" id="{DB5763CE-8AA4-4203-B342-BE1AEDA42D7D}"/>
              </a:ext>
            </a:extLst>
          </p:cNvPr>
          <p:cNvSpPr txBox="1"/>
          <p:nvPr/>
        </p:nvSpPr>
        <p:spPr>
          <a:xfrm>
            <a:off x="210726" y="1253696"/>
            <a:ext cx="7817635" cy="3693319"/>
          </a:xfrm>
          <a:prstGeom prst="rect">
            <a:avLst/>
          </a:prstGeom>
          <a:noFill/>
        </p:spPr>
        <p:txBody>
          <a:bodyPr wrap="square" rtlCol="0">
            <a:spAutoFit/>
          </a:bodyPr>
          <a:lstStyle/>
          <a:p>
            <a:r>
              <a:rPr lang="en-US" dirty="0"/>
              <a:t>Logistic Regression</a:t>
            </a:r>
          </a:p>
          <a:p>
            <a:r>
              <a:rPr lang="en-US" dirty="0"/>
              <a:t>We are trying to predict the endogenous variable (</a:t>
            </a:r>
            <a:r>
              <a:rPr lang="en-US" dirty="0" err="1"/>
              <a:t>dependant</a:t>
            </a:r>
            <a:r>
              <a:rPr lang="en-US" dirty="0"/>
              <a:t>) variable sold flag using a logistic model. So that the retail firm can decide which products to keep in the inventory and which ones to discard.</a:t>
            </a:r>
          </a:p>
          <a:p>
            <a:r>
              <a:rPr lang="en-US" dirty="0"/>
              <a:t>We would be modeling this variable using the history dataset df.</a:t>
            </a:r>
          </a:p>
          <a:p>
            <a:r>
              <a:rPr lang="en-US" dirty="0"/>
              <a:t>1) Initially we are trying to predict the </a:t>
            </a:r>
            <a:r>
              <a:rPr lang="en-US" dirty="0" err="1"/>
              <a:t>SoldFlag</a:t>
            </a:r>
            <a:r>
              <a:rPr lang="en-US" dirty="0"/>
              <a:t> using the </a:t>
            </a:r>
            <a:r>
              <a:rPr lang="en-US" dirty="0" err="1"/>
              <a:t>PriceReg</a:t>
            </a:r>
            <a:r>
              <a:rPr lang="en-US" dirty="0"/>
              <a:t> explanatory variable. As per the below output, the </a:t>
            </a:r>
            <a:r>
              <a:rPr lang="en-US" dirty="0" err="1"/>
              <a:t>PriceReg</a:t>
            </a:r>
            <a:r>
              <a:rPr lang="en-US" dirty="0"/>
              <a:t> is positive which suggests that higher priced items should be </a:t>
            </a:r>
            <a:r>
              <a:rPr lang="en-US" dirty="0" err="1"/>
              <a:t>mainatined</a:t>
            </a:r>
            <a:r>
              <a:rPr lang="en-US" dirty="0"/>
              <a:t> in the inventory. </a:t>
            </a:r>
          </a:p>
          <a:p>
            <a:r>
              <a:rPr lang="en-US" dirty="0"/>
              <a:t>But the p-value of 0.000 suggest it is purely due to chance.</a:t>
            </a:r>
          </a:p>
          <a:p>
            <a:r>
              <a:rPr lang="en-US" dirty="0"/>
              <a:t>2) Now let us build the model with more explanatory variables like, </a:t>
            </a:r>
            <a:r>
              <a:rPr lang="en-US" dirty="0" err="1"/>
              <a:t>PriceReg</a:t>
            </a:r>
            <a:r>
              <a:rPr lang="en-US" dirty="0"/>
              <a:t>, </a:t>
            </a:r>
            <a:r>
              <a:rPr lang="en-US" dirty="0" err="1"/>
              <a:t>StrengthFactor</a:t>
            </a:r>
            <a:r>
              <a:rPr lang="en-US" dirty="0"/>
              <a:t>, </a:t>
            </a:r>
            <a:r>
              <a:rPr lang="en-US" dirty="0" err="1"/>
              <a:t>ReleaseYear</a:t>
            </a:r>
            <a:r>
              <a:rPr lang="en-US" dirty="0"/>
              <a:t>, </a:t>
            </a:r>
            <a:r>
              <a:rPr lang="en-US" dirty="0" err="1"/>
              <a:t>ItemCount</a:t>
            </a:r>
            <a:r>
              <a:rPr lang="en-US" dirty="0"/>
              <a:t>, </a:t>
            </a:r>
            <a:r>
              <a:rPr lang="en-US" dirty="0" err="1"/>
              <a:t>LowUserPrice</a:t>
            </a:r>
            <a:r>
              <a:rPr lang="en-US" dirty="0"/>
              <a:t>, </a:t>
            </a:r>
            <a:r>
              <a:rPr lang="en-US" dirty="0" err="1"/>
              <a:t>LowNetPrice</a:t>
            </a:r>
            <a:endParaRPr lang="en-US" dirty="0"/>
          </a:p>
        </p:txBody>
      </p:sp>
    </p:spTree>
    <p:extLst>
      <p:ext uri="{BB962C8B-B14F-4D97-AF65-F5344CB8AC3E}">
        <p14:creationId xmlns:p14="http://schemas.microsoft.com/office/powerpoint/2010/main" val="4142862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2"/>
          <p:cNvSpPr txBox="1"/>
          <p:nvPr/>
        </p:nvSpPr>
        <p:spPr>
          <a:xfrm>
            <a:off x="359640" y="1484640"/>
            <a:ext cx="4479480" cy="2025939"/>
          </a:xfrm>
          <a:prstGeom prst="rect">
            <a:avLst/>
          </a:prstGeom>
          <a:noFill/>
          <a:ln>
            <a:noFill/>
          </a:ln>
        </p:spPr>
        <p:txBody>
          <a:bodyPr lIns="0" tIns="0" rIns="0" bIns="0">
            <a:normAutofit fontScale="92500" lnSpcReduction="10000"/>
          </a:bodyPr>
          <a:lstStyle/>
          <a:p>
            <a:pPr>
              <a:spcAft>
                <a:spcPts val="850"/>
              </a:spcAft>
            </a:pPr>
            <a:r>
              <a:rPr lang="en-US" sz="1950" b="1" strike="noStrike" spc="-1" dirty="0">
                <a:solidFill>
                  <a:srgbClr val="1C1C1C"/>
                </a:solidFill>
                <a:latin typeface="Noto Sans SemiBold"/>
              </a:rPr>
              <a:t>Problem</a:t>
            </a:r>
          </a:p>
          <a:p>
            <a:pPr>
              <a:spcAft>
                <a:spcPts val="850"/>
              </a:spcAft>
            </a:pPr>
            <a:r>
              <a:rPr lang="en-US" sz="1950" b="1" strike="noStrike" spc="-1" dirty="0">
                <a:solidFill>
                  <a:srgbClr val="1C1C1C"/>
                </a:solidFill>
                <a:latin typeface="Noto Sans SemiBold"/>
              </a:rPr>
              <a:t>A retail firm has many products in their inventory, and very few of them tend to sell (only about 10% sell each year) and many of the products only have a single sale in the course of a year</a:t>
            </a:r>
          </a:p>
          <a:p>
            <a:pPr>
              <a:spcAft>
                <a:spcPts val="850"/>
              </a:spcAft>
            </a:pPr>
            <a:r>
              <a:rPr lang="en-US" sz="1950" b="1" strike="noStrike" spc="-1" dirty="0">
                <a:solidFill>
                  <a:srgbClr val="1C1C1C"/>
                </a:solidFill>
                <a:latin typeface="Noto Sans SemiBold"/>
              </a:rPr>
              <a:t> </a:t>
            </a:r>
          </a:p>
        </p:txBody>
      </p:sp>
      <p:sp>
        <p:nvSpPr>
          <p:cNvPr id="93" name="TextShape 3"/>
          <p:cNvSpPr txBox="1"/>
          <p:nvPr/>
        </p:nvSpPr>
        <p:spPr>
          <a:xfrm>
            <a:off x="5063400" y="1484640"/>
            <a:ext cx="4479480" cy="2025939"/>
          </a:xfrm>
          <a:prstGeom prst="rect">
            <a:avLst/>
          </a:prstGeom>
          <a:noFill/>
          <a:ln>
            <a:noFill/>
          </a:ln>
        </p:spPr>
        <p:txBody>
          <a:bodyPr lIns="0" tIns="0" rIns="0" bIns="0">
            <a:normAutofit/>
          </a:bodyPr>
          <a:lstStyle/>
          <a:p>
            <a:pPr>
              <a:spcAft>
                <a:spcPts val="850"/>
              </a:spcAft>
            </a:pPr>
            <a:r>
              <a:rPr lang="en-US" b="1" strike="noStrike" spc="-1" dirty="0">
                <a:solidFill>
                  <a:srgbClr val="1C1C1C"/>
                </a:solidFill>
                <a:latin typeface="Noto Sans SemiBold"/>
              </a:rPr>
              <a:t>Objective</a:t>
            </a:r>
          </a:p>
          <a:p>
            <a:pPr>
              <a:spcAft>
                <a:spcPts val="850"/>
              </a:spcAft>
            </a:pPr>
            <a:r>
              <a:rPr lang="en-US" b="1" strike="noStrike" spc="-1" dirty="0">
                <a:solidFill>
                  <a:srgbClr val="1C1C1C"/>
                </a:solidFill>
                <a:latin typeface="Noto Sans SemiBold"/>
              </a:rPr>
              <a:t>The sales and growth team of the retail firm wants to determine which products from their inventory should they retain to sell and the ones to discard</a:t>
            </a:r>
          </a:p>
        </p:txBody>
      </p:sp>
      <p:sp>
        <p:nvSpPr>
          <p:cNvPr id="2" name="Slide Number Placeholder 1">
            <a:extLst>
              <a:ext uri="{FF2B5EF4-FFF2-40B4-BE49-F238E27FC236}">
                <a16:creationId xmlns:a16="http://schemas.microsoft.com/office/drawing/2014/main" id="{E83702B7-3077-430F-9738-5BAD8DB11051}"/>
              </a:ext>
            </a:extLst>
          </p:cNvPr>
          <p:cNvSpPr>
            <a:spLocks noGrp="1"/>
          </p:cNvSpPr>
          <p:nvPr>
            <p:ph type="sldNum" sz="quarter" idx="12"/>
          </p:nvPr>
        </p:nvSpPr>
        <p:spPr/>
        <p:txBody>
          <a:bodyPr/>
          <a:lstStyle/>
          <a:p>
            <a:fld id="{D57F1E4F-1CFF-5643-939E-217C01CDF565}" type="slidenum">
              <a:rPr lang="en-US" sz="1000" b="1" smtClean="0"/>
              <a:pPr/>
              <a:t>2</a:t>
            </a:fld>
            <a:endParaRPr lang="en-US" sz="1000" b="1" dirty="0"/>
          </a:p>
        </p:txBody>
      </p:sp>
      <p:sp>
        <p:nvSpPr>
          <p:cNvPr id="3" name="Footer Placeholder 2">
            <a:extLst>
              <a:ext uri="{FF2B5EF4-FFF2-40B4-BE49-F238E27FC236}">
                <a16:creationId xmlns:a16="http://schemas.microsoft.com/office/drawing/2014/main" id="{D51B69A7-89B7-42CD-B0F6-5EA8F123F839}"/>
              </a:ext>
            </a:extLst>
          </p:cNvPr>
          <p:cNvSpPr>
            <a:spLocks noGrp="1"/>
          </p:cNvSpPr>
          <p:nvPr>
            <p:ph type="ftr" sz="quarter" idx="11"/>
          </p:nvPr>
        </p:nvSpPr>
        <p:spPr/>
        <p:txBody>
          <a:bodyPr/>
          <a:lstStyle/>
          <a:p>
            <a:r>
              <a:rPr lang="en-US" sz="1600" dirty="0"/>
              <a:t>Historical Sales And Active Inventory</a:t>
            </a:r>
          </a:p>
        </p:txBody>
      </p:sp>
      <p:sp>
        <p:nvSpPr>
          <p:cNvPr id="4" name="TextBox 3">
            <a:extLst>
              <a:ext uri="{FF2B5EF4-FFF2-40B4-BE49-F238E27FC236}">
                <a16:creationId xmlns:a16="http://schemas.microsoft.com/office/drawing/2014/main" id="{AA4437A8-A1F7-493B-9451-1F2BC32B288A}"/>
              </a:ext>
            </a:extLst>
          </p:cNvPr>
          <p:cNvSpPr txBox="1"/>
          <p:nvPr/>
        </p:nvSpPr>
        <p:spPr>
          <a:xfrm>
            <a:off x="326315" y="4095078"/>
            <a:ext cx="7189694" cy="369332"/>
          </a:xfrm>
          <a:prstGeom prst="rect">
            <a:avLst/>
          </a:prstGeom>
          <a:noFill/>
        </p:spPr>
        <p:txBody>
          <a:bodyPr wrap="square" rtlCol="0">
            <a:spAutoFit/>
          </a:bodyPr>
          <a:lstStyle/>
          <a:p>
            <a:r>
              <a:rPr lang="en-US" dirty="0">
                <a:hlinkClick r:id="rId2"/>
              </a:rPr>
              <a:t>https://www.kaggle.com/flenderson/sales-analysis</a:t>
            </a:r>
            <a:endParaRPr lang="en-US" dirty="0"/>
          </a:p>
        </p:txBody>
      </p:sp>
      <p:sp>
        <p:nvSpPr>
          <p:cNvPr id="5" name="TextBox 4">
            <a:extLst>
              <a:ext uri="{FF2B5EF4-FFF2-40B4-BE49-F238E27FC236}">
                <a16:creationId xmlns:a16="http://schemas.microsoft.com/office/drawing/2014/main" id="{2D9CD2BF-5A2E-4EFE-9F9B-512C25F61FB0}"/>
              </a:ext>
            </a:extLst>
          </p:cNvPr>
          <p:cNvSpPr txBox="1"/>
          <p:nvPr/>
        </p:nvSpPr>
        <p:spPr>
          <a:xfrm>
            <a:off x="326314" y="344245"/>
            <a:ext cx="5905949" cy="369332"/>
          </a:xfrm>
          <a:prstGeom prst="rect">
            <a:avLst/>
          </a:prstGeom>
          <a:noFill/>
        </p:spPr>
        <p:txBody>
          <a:bodyPr wrap="square" rtlCol="0">
            <a:spAutoFit/>
          </a:bodyPr>
          <a:lstStyle/>
          <a:p>
            <a:r>
              <a:rPr lang="en-US" dirty="0"/>
              <a:t>The Problem statement and the Objective of the EDA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3702B7-3077-430F-9738-5BAD8DB11051}"/>
              </a:ext>
            </a:extLst>
          </p:cNvPr>
          <p:cNvSpPr>
            <a:spLocks noGrp="1"/>
          </p:cNvSpPr>
          <p:nvPr>
            <p:ph type="sldNum" sz="quarter" idx="12"/>
          </p:nvPr>
        </p:nvSpPr>
        <p:spPr/>
        <p:txBody>
          <a:bodyPr/>
          <a:lstStyle/>
          <a:p>
            <a:fld id="{D57F1E4F-1CFF-5643-939E-217C01CDF565}" type="slidenum">
              <a:rPr lang="en-US" sz="1000" b="1" smtClean="0"/>
              <a:pPr/>
              <a:t>3</a:t>
            </a:fld>
            <a:endParaRPr lang="en-US" sz="1000" b="1" dirty="0"/>
          </a:p>
        </p:txBody>
      </p:sp>
      <p:sp>
        <p:nvSpPr>
          <p:cNvPr id="3" name="Footer Placeholder 2">
            <a:extLst>
              <a:ext uri="{FF2B5EF4-FFF2-40B4-BE49-F238E27FC236}">
                <a16:creationId xmlns:a16="http://schemas.microsoft.com/office/drawing/2014/main" id="{D51B69A7-89B7-42CD-B0F6-5EA8F123F839}"/>
              </a:ext>
            </a:extLst>
          </p:cNvPr>
          <p:cNvSpPr>
            <a:spLocks noGrp="1"/>
          </p:cNvSpPr>
          <p:nvPr>
            <p:ph type="ftr" sz="quarter" idx="11"/>
          </p:nvPr>
        </p:nvSpPr>
        <p:spPr/>
        <p:txBody>
          <a:bodyPr/>
          <a:lstStyle/>
          <a:p>
            <a:r>
              <a:rPr lang="en-US" sz="1600" dirty="0"/>
              <a:t>Historical Sales And Active Inventory</a:t>
            </a:r>
          </a:p>
        </p:txBody>
      </p:sp>
      <p:sp>
        <p:nvSpPr>
          <p:cNvPr id="4" name="TextBox 3">
            <a:extLst>
              <a:ext uri="{FF2B5EF4-FFF2-40B4-BE49-F238E27FC236}">
                <a16:creationId xmlns:a16="http://schemas.microsoft.com/office/drawing/2014/main" id="{CF910329-46D1-48A4-A765-C9FB863C4107}"/>
              </a:ext>
            </a:extLst>
          </p:cNvPr>
          <p:cNvSpPr txBox="1"/>
          <p:nvPr/>
        </p:nvSpPr>
        <p:spPr>
          <a:xfrm>
            <a:off x="266546" y="233229"/>
            <a:ext cx="7338155" cy="441098"/>
          </a:xfrm>
          <a:prstGeom prst="rect">
            <a:avLst/>
          </a:prstGeom>
        </p:spPr>
        <p:txBody>
          <a:bodyPr vert="horz" lIns="91440" tIns="45720" rIns="91440" bIns="45720" rtlCol="0" anchor="t">
            <a:normAutofit/>
          </a:bodyPr>
          <a:lstStyle>
            <a:lvl1pPr defTabSz="378013">
              <a:spcBef>
                <a:spcPct val="0"/>
              </a:spcBef>
              <a:buNone/>
              <a:defRPr sz="28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2000" dirty="0"/>
              <a:t>Variables Defined for the Exploratory Data Analysis</a:t>
            </a:r>
          </a:p>
        </p:txBody>
      </p:sp>
      <p:graphicFrame>
        <p:nvGraphicFramePr>
          <p:cNvPr id="5" name="Table 5">
            <a:extLst>
              <a:ext uri="{FF2B5EF4-FFF2-40B4-BE49-F238E27FC236}">
                <a16:creationId xmlns:a16="http://schemas.microsoft.com/office/drawing/2014/main" id="{7D009AB1-F83D-4502-8A8F-9C05BC48DBC9}"/>
              </a:ext>
            </a:extLst>
          </p:cNvPr>
          <p:cNvGraphicFramePr>
            <a:graphicFrameLocks noGrp="1"/>
          </p:cNvGraphicFramePr>
          <p:nvPr>
            <p:extLst>
              <p:ext uri="{D42A27DB-BD31-4B8C-83A1-F6EECF244321}">
                <p14:modId xmlns:p14="http://schemas.microsoft.com/office/powerpoint/2010/main" val="2901818056"/>
              </p:ext>
            </p:extLst>
          </p:nvPr>
        </p:nvGraphicFramePr>
        <p:xfrm>
          <a:off x="377000" y="906104"/>
          <a:ext cx="6720418" cy="3606800"/>
        </p:xfrm>
        <a:graphic>
          <a:graphicData uri="http://schemas.openxmlformats.org/drawingml/2006/table">
            <a:tbl>
              <a:tblPr firstRow="1" bandRow="1">
                <a:tableStyleId>{5C22544A-7EE6-4342-B048-85BDC9FD1C3A}</a:tableStyleId>
              </a:tblPr>
              <a:tblGrid>
                <a:gridCol w="1951573">
                  <a:extLst>
                    <a:ext uri="{9D8B030D-6E8A-4147-A177-3AD203B41FA5}">
                      <a16:colId xmlns:a16="http://schemas.microsoft.com/office/drawing/2014/main" val="423445099"/>
                    </a:ext>
                  </a:extLst>
                </a:gridCol>
                <a:gridCol w="4768845">
                  <a:extLst>
                    <a:ext uri="{9D8B030D-6E8A-4147-A177-3AD203B41FA5}">
                      <a16:colId xmlns:a16="http://schemas.microsoft.com/office/drawing/2014/main" val="3816104704"/>
                    </a:ext>
                  </a:extLst>
                </a:gridCol>
              </a:tblGrid>
              <a:tr h="370840">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3470780181"/>
                  </a:ext>
                </a:extLst>
              </a:tr>
              <a:tr h="370840">
                <a:tc>
                  <a:txBody>
                    <a:bodyPr/>
                    <a:lstStyle/>
                    <a:p>
                      <a:r>
                        <a:rPr lang="en-US" dirty="0" err="1"/>
                        <a:t>File_Type</a:t>
                      </a:r>
                      <a:endParaRPr lang="en-US" dirty="0"/>
                    </a:p>
                  </a:txBody>
                  <a:tcPr/>
                </a:tc>
                <a:tc>
                  <a:txBody>
                    <a:bodyPr/>
                    <a:lstStyle/>
                    <a:p>
                      <a:r>
                        <a:rPr lang="en-US" sz="1200" dirty="0"/>
                        <a:t>The value “Active” means that the particular product needs investigation. “Historical” represents the training set which will be used in modeling.</a:t>
                      </a:r>
                    </a:p>
                  </a:txBody>
                  <a:tcPr/>
                </a:tc>
                <a:extLst>
                  <a:ext uri="{0D108BD9-81ED-4DB2-BD59-A6C34878D82A}">
                    <a16:rowId xmlns:a16="http://schemas.microsoft.com/office/drawing/2014/main" val="3405242138"/>
                  </a:ext>
                </a:extLst>
              </a:tr>
              <a:tr h="370840">
                <a:tc>
                  <a:txBody>
                    <a:bodyPr/>
                    <a:lstStyle/>
                    <a:p>
                      <a:r>
                        <a:rPr lang="en-US" dirty="0" err="1"/>
                        <a:t>SoldFlag</a:t>
                      </a:r>
                      <a:endParaRPr lang="en-US" dirty="0"/>
                    </a:p>
                  </a:txBody>
                  <a:tcPr/>
                </a:tc>
                <a:tc>
                  <a:txBody>
                    <a:bodyPr/>
                    <a:lstStyle/>
                    <a:p>
                      <a:r>
                        <a:rPr lang="en-US" sz="1200" dirty="0"/>
                        <a:t>The value 1 = sale, 0 = no sale in past six months.</a:t>
                      </a:r>
                    </a:p>
                  </a:txBody>
                  <a:tcPr/>
                </a:tc>
                <a:extLst>
                  <a:ext uri="{0D108BD9-81ED-4DB2-BD59-A6C34878D82A}">
                    <a16:rowId xmlns:a16="http://schemas.microsoft.com/office/drawing/2014/main" val="320111511"/>
                  </a:ext>
                </a:extLst>
              </a:tr>
              <a:tr h="370840">
                <a:tc>
                  <a:txBody>
                    <a:bodyPr/>
                    <a:lstStyle/>
                    <a:p>
                      <a:r>
                        <a:rPr lang="en-US" dirty="0" err="1"/>
                        <a:t>ItemCount</a:t>
                      </a:r>
                      <a:endParaRPr lang="en-US" dirty="0"/>
                    </a:p>
                  </a:txBody>
                  <a:tcPr/>
                </a:tc>
                <a:tc>
                  <a:txBody>
                    <a:bodyPr/>
                    <a:lstStyle/>
                    <a:p>
                      <a:r>
                        <a:rPr lang="en-US" sz="1200" dirty="0"/>
                        <a:t>The number of items in inventory for each item</a:t>
                      </a:r>
                    </a:p>
                  </a:txBody>
                  <a:tcPr/>
                </a:tc>
                <a:extLst>
                  <a:ext uri="{0D108BD9-81ED-4DB2-BD59-A6C34878D82A}">
                    <a16:rowId xmlns:a16="http://schemas.microsoft.com/office/drawing/2014/main" val="3630920089"/>
                  </a:ext>
                </a:extLst>
              </a:tr>
              <a:tr h="370840">
                <a:tc>
                  <a:txBody>
                    <a:bodyPr/>
                    <a:lstStyle/>
                    <a:p>
                      <a:r>
                        <a:rPr lang="en-US" dirty="0" err="1"/>
                        <a:t>StrengthFactor</a:t>
                      </a:r>
                      <a:endParaRPr lang="en-US" dirty="0"/>
                    </a:p>
                  </a:txBody>
                  <a:tcPr/>
                </a:tc>
                <a:tc>
                  <a:txBody>
                    <a:bodyPr/>
                    <a:lstStyle/>
                    <a:p>
                      <a:r>
                        <a:rPr lang="en-US" sz="1200" dirty="0"/>
                        <a:t>Some numerical measure of the items.</a:t>
                      </a:r>
                    </a:p>
                  </a:txBody>
                  <a:tcPr/>
                </a:tc>
                <a:extLst>
                  <a:ext uri="{0D108BD9-81ED-4DB2-BD59-A6C34878D82A}">
                    <a16:rowId xmlns:a16="http://schemas.microsoft.com/office/drawing/2014/main" val="2291706230"/>
                  </a:ext>
                </a:extLst>
              </a:tr>
              <a:tr h="370840">
                <a:tc>
                  <a:txBody>
                    <a:bodyPr/>
                    <a:lstStyle/>
                    <a:p>
                      <a:r>
                        <a:rPr lang="en-US" dirty="0" err="1"/>
                        <a:t>MarketingType</a:t>
                      </a:r>
                      <a:endParaRPr lang="en-US" dirty="0"/>
                    </a:p>
                  </a:txBody>
                  <a:tcPr/>
                </a:tc>
                <a:tc>
                  <a:txBody>
                    <a:bodyPr/>
                    <a:lstStyle/>
                    <a:p>
                      <a:r>
                        <a:rPr lang="en-US" sz="1200" dirty="0"/>
                        <a:t>Two categories of how we market the product.</a:t>
                      </a:r>
                    </a:p>
                  </a:txBody>
                  <a:tcPr/>
                </a:tc>
                <a:extLst>
                  <a:ext uri="{0D108BD9-81ED-4DB2-BD59-A6C34878D82A}">
                    <a16:rowId xmlns:a16="http://schemas.microsoft.com/office/drawing/2014/main" val="1969285204"/>
                  </a:ext>
                </a:extLst>
              </a:tr>
              <a:tr h="370840">
                <a:tc>
                  <a:txBody>
                    <a:bodyPr/>
                    <a:lstStyle/>
                    <a:p>
                      <a:r>
                        <a:rPr lang="en-US" dirty="0" err="1"/>
                        <a:t>ReleaseYear</a:t>
                      </a:r>
                      <a:endParaRPr lang="en-US" dirty="0"/>
                    </a:p>
                  </a:txBody>
                  <a:tcPr/>
                </a:tc>
                <a:tc>
                  <a:txBody>
                    <a:bodyPr/>
                    <a:lstStyle/>
                    <a:p>
                      <a:r>
                        <a:rPr lang="en-US" sz="1200" dirty="0"/>
                        <a:t>Any product that has had a Release in the past</a:t>
                      </a:r>
                    </a:p>
                  </a:txBody>
                  <a:tcPr/>
                </a:tc>
                <a:extLst>
                  <a:ext uri="{0D108BD9-81ED-4DB2-BD59-A6C34878D82A}">
                    <a16:rowId xmlns:a16="http://schemas.microsoft.com/office/drawing/2014/main" val="420340946"/>
                  </a:ext>
                </a:extLst>
              </a:tr>
              <a:tr h="370840">
                <a:tc>
                  <a:txBody>
                    <a:bodyPr/>
                    <a:lstStyle/>
                    <a:p>
                      <a:r>
                        <a:rPr lang="en-US" dirty="0" err="1"/>
                        <a:t>SoldCount</a:t>
                      </a:r>
                      <a:endParaRPr lang="en-US" dirty="0"/>
                    </a:p>
                  </a:txBody>
                  <a:tcPr/>
                </a:tc>
                <a:tc>
                  <a:txBody>
                    <a:bodyPr/>
                    <a:lstStyle/>
                    <a:p>
                      <a:r>
                        <a:rPr lang="en-US" sz="1200" dirty="0"/>
                        <a:t>The number of items sold for each item</a:t>
                      </a:r>
                    </a:p>
                  </a:txBody>
                  <a:tcPr/>
                </a:tc>
                <a:extLst>
                  <a:ext uri="{0D108BD9-81ED-4DB2-BD59-A6C34878D82A}">
                    <a16:rowId xmlns:a16="http://schemas.microsoft.com/office/drawing/2014/main" val="109602820"/>
                  </a:ext>
                </a:extLst>
              </a:tr>
              <a:tr h="370840">
                <a:tc>
                  <a:txBody>
                    <a:bodyPr/>
                    <a:lstStyle/>
                    <a:p>
                      <a:r>
                        <a:rPr lang="en-US" dirty="0" err="1"/>
                        <a:t>PriceReg</a:t>
                      </a:r>
                      <a:endParaRPr lang="en-US" dirty="0"/>
                    </a:p>
                  </a:txBody>
                  <a:tcPr/>
                </a:tc>
                <a:tc>
                  <a:txBody>
                    <a:bodyPr/>
                    <a:lstStyle/>
                    <a:p>
                      <a:r>
                        <a:rPr lang="en-US" sz="1200" dirty="0"/>
                        <a:t>Regular price of the items</a:t>
                      </a:r>
                    </a:p>
                  </a:txBody>
                  <a:tcPr/>
                </a:tc>
                <a:extLst>
                  <a:ext uri="{0D108BD9-81ED-4DB2-BD59-A6C34878D82A}">
                    <a16:rowId xmlns:a16="http://schemas.microsoft.com/office/drawing/2014/main" val="1402675550"/>
                  </a:ext>
                </a:extLst>
              </a:tr>
            </a:tbl>
          </a:graphicData>
        </a:graphic>
      </p:graphicFrame>
    </p:spTree>
    <p:extLst>
      <p:ext uri="{BB962C8B-B14F-4D97-AF65-F5344CB8AC3E}">
        <p14:creationId xmlns:p14="http://schemas.microsoft.com/office/powerpoint/2010/main" val="875677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1265-5CD2-41EB-B495-2A6271ED2793}"/>
              </a:ext>
            </a:extLst>
          </p:cNvPr>
          <p:cNvSpPr>
            <a:spLocks noGrp="1"/>
          </p:cNvSpPr>
          <p:nvPr>
            <p:ph type="title"/>
          </p:nvPr>
        </p:nvSpPr>
        <p:spPr>
          <a:xfrm>
            <a:off x="560035" y="389298"/>
            <a:ext cx="4982853" cy="479206"/>
          </a:xfrm>
        </p:spPr>
        <p:txBody>
          <a:bodyPr>
            <a:normAutofit/>
          </a:bodyPr>
          <a:lstStyle/>
          <a:p>
            <a:r>
              <a:rPr lang="en-US" sz="2000" dirty="0"/>
              <a:t>Frequency Distribution on Marketing Type</a:t>
            </a:r>
            <a:endParaRPr lang="en-US" sz="2400" dirty="0"/>
          </a:p>
        </p:txBody>
      </p:sp>
      <p:sp>
        <p:nvSpPr>
          <p:cNvPr id="4" name="Slide Number Placeholder 3">
            <a:extLst>
              <a:ext uri="{FF2B5EF4-FFF2-40B4-BE49-F238E27FC236}">
                <a16:creationId xmlns:a16="http://schemas.microsoft.com/office/drawing/2014/main" id="{5F9EA077-D0C7-4ECD-B11E-19F54890CC74}"/>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Footer Placeholder 2">
            <a:extLst>
              <a:ext uri="{FF2B5EF4-FFF2-40B4-BE49-F238E27FC236}">
                <a16:creationId xmlns:a16="http://schemas.microsoft.com/office/drawing/2014/main" id="{CEF82D8F-F6B8-43E0-A217-6957DF8B9914}"/>
              </a:ext>
            </a:extLst>
          </p:cNvPr>
          <p:cNvSpPr>
            <a:spLocks noGrp="1"/>
          </p:cNvSpPr>
          <p:nvPr>
            <p:ph type="ftr" sz="quarter" idx="11"/>
          </p:nvPr>
        </p:nvSpPr>
        <p:spPr>
          <a:xfrm>
            <a:off x="560035" y="4995312"/>
            <a:ext cx="5207010" cy="301904"/>
          </a:xfrm>
        </p:spPr>
        <p:txBody>
          <a:bodyPr/>
          <a:lstStyle/>
          <a:p>
            <a:r>
              <a:rPr lang="en-US" sz="1600" dirty="0"/>
              <a:t>Historical Sales And Active Inventory</a:t>
            </a:r>
          </a:p>
        </p:txBody>
      </p:sp>
      <p:pic>
        <p:nvPicPr>
          <p:cNvPr id="8" name="Picture 7" descr="A screenshot of a cell phone&#10;&#10;Description automatically generated">
            <a:extLst>
              <a:ext uri="{FF2B5EF4-FFF2-40B4-BE49-F238E27FC236}">
                <a16:creationId xmlns:a16="http://schemas.microsoft.com/office/drawing/2014/main" id="{BFDF00D0-052B-4EAB-99D1-77DE9827A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88" y="1174111"/>
            <a:ext cx="4925578" cy="3322327"/>
          </a:xfrm>
          <a:prstGeom prst="rect">
            <a:avLst/>
          </a:prstGeom>
        </p:spPr>
      </p:pic>
      <p:sp>
        <p:nvSpPr>
          <p:cNvPr id="9" name="TextBox 8">
            <a:extLst>
              <a:ext uri="{FF2B5EF4-FFF2-40B4-BE49-F238E27FC236}">
                <a16:creationId xmlns:a16="http://schemas.microsoft.com/office/drawing/2014/main" id="{DB5763CE-8AA4-4203-B342-BE1AEDA42D7D}"/>
              </a:ext>
            </a:extLst>
          </p:cNvPr>
          <p:cNvSpPr txBox="1"/>
          <p:nvPr/>
        </p:nvSpPr>
        <p:spPr>
          <a:xfrm>
            <a:off x="5697967" y="1534758"/>
            <a:ext cx="2248348" cy="1477328"/>
          </a:xfrm>
          <a:prstGeom prst="rect">
            <a:avLst/>
          </a:prstGeom>
          <a:noFill/>
        </p:spPr>
        <p:txBody>
          <a:bodyPr wrap="square" rtlCol="0">
            <a:spAutoFit/>
          </a:bodyPr>
          <a:lstStyle/>
          <a:p>
            <a:r>
              <a:rPr lang="en-US" dirty="0"/>
              <a:t>This shows us the total number of records in the history file by marketing type.</a:t>
            </a:r>
          </a:p>
        </p:txBody>
      </p:sp>
    </p:spTree>
    <p:extLst>
      <p:ext uri="{BB962C8B-B14F-4D97-AF65-F5344CB8AC3E}">
        <p14:creationId xmlns:p14="http://schemas.microsoft.com/office/powerpoint/2010/main" val="412685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1265-5CD2-41EB-B495-2A6271ED2793}"/>
              </a:ext>
            </a:extLst>
          </p:cNvPr>
          <p:cNvSpPr>
            <a:spLocks noGrp="1"/>
          </p:cNvSpPr>
          <p:nvPr>
            <p:ph type="title"/>
          </p:nvPr>
        </p:nvSpPr>
        <p:spPr>
          <a:xfrm>
            <a:off x="560035" y="389298"/>
            <a:ext cx="4033148" cy="447432"/>
          </a:xfrm>
        </p:spPr>
        <p:txBody>
          <a:bodyPr>
            <a:normAutofit/>
          </a:bodyPr>
          <a:lstStyle/>
          <a:p>
            <a:r>
              <a:rPr lang="en-US" sz="2000" dirty="0"/>
              <a:t>Frequency Distribution Items Sold</a:t>
            </a:r>
            <a:endParaRPr lang="en-US" sz="2400" dirty="0"/>
          </a:p>
        </p:txBody>
      </p:sp>
      <p:sp>
        <p:nvSpPr>
          <p:cNvPr id="4" name="Slide Number Placeholder 3">
            <a:extLst>
              <a:ext uri="{FF2B5EF4-FFF2-40B4-BE49-F238E27FC236}">
                <a16:creationId xmlns:a16="http://schemas.microsoft.com/office/drawing/2014/main" id="{5F9EA077-D0C7-4ECD-B11E-19F54890CC74}"/>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Footer Placeholder 2">
            <a:extLst>
              <a:ext uri="{FF2B5EF4-FFF2-40B4-BE49-F238E27FC236}">
                <a16:creationId xmlns:a16="http://schemas.microsoft.com/office/drawing/2014/main" id="{CEF82D8F-F6B8-43E0-A217-6957DF8B9914}"/>
              </a:ext>
            </a:extLst>
          </p:cNvPr>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a:extLst>
              <a:ext uri="{FF2B5EF4-FFF2-40B4-BE49-F238E27FC236}">
                <a16:creationId xmlns:a16="http://schemas.microsoft.com/office/drawing/2014/main" id="{DB5763CE-8AA4-4203-B342-BE1AEDA42D7D}"/>
              </a:ext>
            </a:extLst>
          </p:cNvPr>
          <p:cNvSpPr txBox="1"/>
          <p:nvPr/>
        </p:nvSpPr>
        <p:spPr>
          <a:xfrm>
            <a:off x="5697967" y="1534758"/>
            <a:ext cx="2248348" cy="2585323"/>
          </a:xfrm>
          <a:prstGeom prst="rect">
            <a:avLst/>
          </a:prstGeom>
          <a:noFill/>
        </p:spPr>
        <p:txBody>
          <a:bodyPr wrap="square" rtlCol="0">
            <a:spAutoFit/>
          </a:bodyPr>
          <a:lstStyle/>
          <a:p>
            <a:r>
              <a:rPr lang="en-US" dirty="0"/>
              <a:t>This shows the histogram of the # of items sold and its distribution.</a:t>
            </a:r>
          </a:p>
          <a:p>
            <a:r>
              <a:rPr lang="en-US" dirty="0"/>
              <a:t>From the distribution it shows that most of the items were sold once</a:t>
            </a:r>
          </a:p>
        </p:txBody>
      </p:sp>
      <p:pic>
        <p:nvPicPr>
          <p:cNvPr id="6" name="Picture 5" descr="A screenshot of a cell phone&#10;&#10;Description automatically generated">
            <a:extLst>
              <a:ext uri="{FF2B5EF4-FFF2-40B4-BE49-F238E27FC236}">
                <a16:creationId xmlns:a16="http://schemas.microsoft.com/office/drawing/2014/main" id="{E4CD2176-86A9-4121-B6C4-0EC8910D2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19" y="1081147"/>
            <a:ext cx="5482637" cy="3508255"/>
          </a:xfrm>
          <a:prstGeom prst="rect">
            <a:avLst/>
          </a:prstGeom>
        </p:spPr>
      </p:pic>
    </p:spTree>
    <p:extLst>
      <p:ext uri="{BB962C8B-B14F-4D97-AF65-F5344CB8AC3E}">
        <p14:creationId xmlns:p14="http://schemas.microsoft.com/office/powerpoint/2010/main" val="3235178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1265-5CD2-41EB-B495-2A6271ED2793}"/>
              </a:ext>
            </a:extLst>
          </p:cNvPr>
          <p:cNvSpPr>
            <a:spLocks noGrp="1"/>
          </p:cNvSpPr>
          <p:nvPr>
            <p:ph type="title"/>
          </p:nvPr>
        </p:nvSpPr>
        <p:spPr>
          <a:xfrm>
            <a:off x="560035" y="389298"/>
            <a:ext cx="7107922" cy="433310"/>
          </a:xfrm>
        </p:spPr>
        <p:txBody>
          <a:bodyPr>
            <a:normAutofit/>
          </a:bodyPr>
          <a:lstStyle/>
          <a:p>
            <a:r>
              <a:rPr lang="en-US" sz="2000" dirty="0"/>
              <a:t>Frequency Distribution of Items Sold by Release Year </a:t>
            </a:r>
            <a:endParaRPr lang="en-US" sz="2400" dirty="0"/>
          </a:p>
        </p:txBody>
      </p:sp>
      <p:sp>
        <p:nvSpPr>
          <p:cNvPr id="4" name="Slide Number Placeholder 3">
            <a:extLst>
              <a:ext uri="{FF2B5EF4-FFF2-40B4-BE49-F238E27FC236}">
                <a16:creationId xmlns:a16="http://schemas.microsoft.com/office/drawing/2014/main" id="{5F9EA077-D0C7-4ECD-B11E-19F54890CC74}"/>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Footer Placeholder 2">
            <a:extLst>
              <a:ext uri="{FF2B5EF4-FFF2-40B4-BE49-F238E27FC236}">
                <a16:creationId xmlns:a16="http://schemas.microsoft.com/office/drawing/2014/main" id="{CEF82D8F-F6B8-43E0-A217-6957DF8B9914}"/>
              </a:ext>
            </a:extLst>
          </p:cNvPr>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a:extLst>
              <a:ext uri="{FF2B5EF4-FFF2-40B4-BE49-F238E27FC236}">
                <a16:creationId xmlns:a16="http://schemas.microsoft.com/office/drawing/2014/main" id="{DB5763CE-8AA4-4203-B342-BE1AEDA42D7D}"/>
              </a:ext>
            </a:extLst>
          </p:cNvPr>
          <p:cNvSpPr txBox="1"/>
          <p:nvPr/>
        </p:nvSpPr>
        <p:spPr>
          <a:xfrm>
            <a:off x="5818009" y="1534758"/>
            <a:ext cx="2248348" cy="1477328"/>
          </a:xfrm>
          <a:prstGeom prst="rect">
            <a:avLst/>
          </a:prstGeom>
          <a:noFill/>
        </p:spPr>
        <p:txBody>
          <a:bodyPr wrap="square" rtlCol="0">
            <a:spAutoFit/>
          </a:bodyPr>
          <a:lstStyle/>
          <a:p>
            <a:r>
              <a:rPr lang="en-US" dirty="0"/>
              <a:t>This shows the number of items sold by release year has increased only recently. </a:t>
            </a:r>
          </a:p>
        </p:txBody>
      </p:sp>
      <p:pic>
        <p:nvPicPr>
          <p:cNvPr id="7" name="Picture 6" descr="A screenshot of a cell phone&#10;&#10;Description automatically generated">
            <a:extLst>
              <a:ext uri="{FF2B5EF4-FFF2-40B4-BE49-F238E27FC236}">
                <a16:creationId xmlns:a16="http://schemas.microsoft.com/office/drawing/2014/main" id="{868202C7-9EA1-4883-ADF0-9DDFDB779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39" y="1061335"/>
            <a:ext cx="5618665" cy="3547879"/>
          </a:xfrm>
          <a:prstGeom prst="rect">
            <a:avLst/>
          </a:prstGeom>
        </p:spPr>
      </p:pic>
    </p:spTree>
    <p:extLst>
      <p:ext uri="{BB962C8B-B14F-4D97-AF65-F5344CB8AC3E}">
        <p14:creationId xmlns:p14="http://schemas.microsoft.com/office/powerpoint/2010/main" val="47158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1265-5CD2-41EB-B495-2A6271ED2793}"/>
              </a:ext>
            </a:extLst>
          </p:cNvPr>
          <p:cNvSpPr>
            <a:spLocks noGrp="1"/>
          </p:cNvSpPr>
          <p:nvPr>
            <p:ph type="title"/>
          </p:nvPr>
        </p:nvSpPr>
        <p:spPr>
          <a:xfrm>
            <a:off x="560035" y="389297"/>
            <a:ext cx="7107922" cy="578887"/>
          </a:xfrm>
        </p:spPr>
        <p:txBody>
          <a:bodyPr/>
          <a:lstStyle/>
          <a:p>
            <a:r>
              <a:rPr lang="en-US" sz="2800"/>
              <a:t>Frequency Distribution on Marketing Type</a:t>
            </a:r>
            <a:endParaRPr lang="en-US" dirty="0"/>
          </a:p>
        </p:txBody>
      </p:sp>
      <p:sp>
        <p:nvSpPr>
          <p:cNvPr id="4" name="Slide Number Placeholder 3">
            <a:extLst>
              <a:ext uri="{FF2B5EF4-FFF2-40B4-BE49-F238E27FC236}">
                <a16:creationId xmlns:a16="http://schemas.microsoft.com/office/drawing/2014/main" id="{5F9EA077-D0C7-4ECD-B11E-19F54890CC74}"/>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Footer Placeholder 2">
            <a:extLst>
              <a:ext uri="{FF2B5EF4-FFF2-40B4-BE49-F238E27FC236}">
                <a16:creationId xmlns:a16="http://schemas.microsoft.com/office/drawing/2014/main" id="{CEF82D8F-F6B8-43E0-A217-6957DF8B9914}"/>
              </a:ext>
            </a:extLst>
          </p:cNvPr>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a:extLst>
              <a:ext uri="{FF2B5EF4-FFF2-40B4-BE49-F238E27FC236}">
                <a16:creationId xmlns:a16="http://schemas.microsoft.com/office/drawing/2014/main" id="{DB5763CE-8AA4-4203-B342-BE1AEDA42D7D}"/>
              </a:ext>
            </a:extLst>
          </p:cNvPr>
          <p:cNvSpPr txBox="1"/>
          <p:nvPr/>
        </p:nvSpPr>
        <p:spPr>
          <a:xfrm>
            <a:off x="5697967" y="1534758"/>
            <a:ext cx="2248348" cy="369332"/>
          </a:xfrm>
          <a:prstGeom prst="rect">
            <a:avLst/>
          </a:prstGeom>
          <a:noFill/>
        </p:spPr>
        <p:txBody>
          <a:bodyPr wrap="square" rtlCol="0">
            <a:spAutoFit/>
          </a:bodyPr>
          <a:lstStyle/>
          <a:p>
            <a:r>
              <a:rPr lang="en-US" dirty="0"/>
              <a:t>This shows</a:t>
            </a:r>
          </a:p>
        </p:txBody>
      </p:sp>
      <p:pic>
        <p:nvPicPr>
          <p:cNvPr id="6" name="Picture 5">
            <a:extLst>
              <a:ext uri="{FF2B5EF4-FFF2-40B4-BE49-F238E27FC236}">
                <a16:creationId xmlns:a16="http://schemas.microsoft.com/office/drawing/2014/main" id="{B10CEB8C-7F90-42E8-BE8A-040387BCC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237" y="968184"/>
            <a:ext cx="5140207" cy="3844646"/>
          </a:xfrm>
          <a:prstGeom prst="rect">
            <a:avLst/>
          </a:prstGeom>
        </p:spPr>
      </p:pic>
    </p:spTree>
    <p:extLst>
      <p:ext uri="{BB962C8B-B14F-4D97-AF65-F5344CB8AC3E}">
        <p14:creationId xmlns:p14="http://schemas.microsoft.com/office/powerpoint/2010/main" val="376089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1265-5CD2-41EB-B495-2A6271ED2793}"/>
              </a:ext>
            </a:extLst>
          </p:cNvPr>
          <p:cNvSpPr>
            <a:spLocks noGrp="1"/>
          </p:cNvSpPr>
          <p:nvPr>
            <p:ph type="title"/>
          </p:nvPr>
        </p:nvSpPr>
        <p:spPr>
          <a:xfrm>
            <a:off x="560035" y="389298"/>
            <a:ext cx="5207010" cy="415742"/>
          </a:xfrm>
        </p:spPr>
        <p:txBody>
          <a:bodyPr>
            <a:normAutofit/>
          </a:bodyPr>
          <a:lstStyle/>
          <a:p>
            <a:r>
              <a:rPr lang="en-US" sz="2000" dirty="0"/>
              <a:t>PMF of Items Sold once and more than once</a:t>
            </a:r>
            <a:endParaRPr lang="en-US" sz="2400" dirty="0"/>
          </a:p>
        </p:txBody>
      </p:sp>
      <p:sp>
        <p:nvSpPr>
          <p:cNvPr id="4" name="Slide Number Placeholder 3">
            <a:extLst>
              <a:ext uri="{FF2B5EF4-FFF2-40B4-BE49-F238E27FC236}">
                <a16:creationId xmlns:a16="http://schemas.microsoft.com/office/drawing/2014/main" id="{5F9EA077-D0C7-4ECD-B11E-19F54890CC74}"/>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Footer Placeholder 2">
            <a:extLst>
              <a:ext uri="{FF2B5EF4-FFF2-40B4-BE49-F238E27FC236}">
                <a16:creationId xmlns:a16="http://schemas.microsoft.com/office/drawing/2014/main" id="{CEF82D8F-F6B8-43E0-A217-6957DF8B9914}"/>
              </a:ext>
            </a:extLst>
          </p:cNvPr>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a:extLst>
              <a:ext uri="{FF2B5EF4-FFF2-40B4-BE49-F238E27FC236}">
                <a16:creationId xmlns:a16="http://schemas.microsoft.com/office/drawing/2014/main" id="{DB5763CE-8AA4-4203-B342-BE1AEDA42D7D}"/>
              </a:ext>
            </a:extLst>
          </p:cNvPr>
          <p:cNvSpPr txBox="1"/>
          <p:nvPr/>
        </p:nvSpPr>
        <p:spPr>
          <a:xfrm>
            <a:off x="5697967" y="1534758"/>
            <a:ext cx="2248348" cy="1200329"/>
          </a:xfrm>
          <a:prstGeom prst="rect">
            <a:avLst/>
          </a:prstGeom>
          <a:noFill/>
        </p:spPr>
        <p:txBody>
          <a:bodyPr wrap="square" rtlCol="0">
            <a:spAutoFit/>
          </a:bodyPr>
          <a:lstStyle/>
          <a:p>
            <a:r>
              <a:rPr lang="en-US" dirty="0"/>
              <a:t>Comparing the PMF of items sold once and more using bar graphs.</a:t>
            </a:r>
          </a:p>
        </p:txBody>
      </p:sp>
      <p:pic>
        <p:nvPicPr>
          <p:cNvPr id="10" name="Picture 9" descr="A screenshot of a cell phone&#10;&#10;Description automatically generated">
            <a:extLst>
              <a:ext uri="{FF2B5EF4-FFF2-40B4-BE49-F238E27FC236}">
                <a16:creationId xmlns:a16="http://schemas.microsoft.com/office/drawing/2014/main" id="{94EC8B9F-A508-4F6A-BD61-E1A2FEDCB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247" y="934978"/>
            <a:ext cx="5071020" cy="3930533"/>
          </a:xfrm>
          <a:prstGeom prst="rect">
            <a:avLst/>
          </a:prstGeom>
        </p:spPr>
      </p:pic>
    </p:spTree>
    <p:extLst>
      <p:ext uri="{BB962C8B-B14F-4D97-AF65-F5344CB8AC3E}">
        <p14:creationId xmlns:p14="http://schemas.microsoft.com/office/powerpoint/2010/main" val="394212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1265-5CD2-41EB-B495-2A6271ED2793}"/>
              </a:ext>
            </a:extLst>
          </p:cNvPr>
          <p:cNvSpPr>
            <a:spLocks noGrp="1"/>
          </p:cNvSpPr>
          <p:nvPr>
            <p:ph type="title"/>
          </p:nvPr>
        </p:nvSpPr>
        <p:spPr>
          <a:xfrm>
            <a:off x="560036" y="389297"/>
            <a:ext cx="2571520" cy="454493"/>
          </a:xfrm>
        </p:spPr>
        <p:txBody>
          <a:bodyPr>
            <a:normAutofit/>
          </a:bodyPr>
          <a:lstStyle/>
          <a:p>
            <a:r>
              <a:rPr lang="en-US" sz="2000" dirty="0"/>
              <a:t>CDF of Regular Price</a:t>
            </a:r>
            <a:endParaRPr lang="en-US" sz="2400" dirty="0"/>
          </a:p>
        </p:txBody>
      </p:sp>
      <p:sp>
        <p:nvSpPr>
          <p:cNvPr id="4" name="Slide Number Placeholder 3">
            <a:extLst>
              <a:ext uri="{FF2B5EF4-FFF2-40B4-BE49-F238E27FC236}">
                <a16:creationId xmlns:a16="http://schemas.microsoft.com/office/drawing/2014/main" id="{5F9EA077-D0C7-4ECD-B11E-19F54890CC7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Footer Placeholder 2">
            <a:extLst>
              <a:ext uri="{FF2B5EF4-FFF2-40B4-BE49-F238E27FC236}">
                <a16:creationId xmlns:a16="http://schemas.microsoft.com/office/drawing/2014/main" id="{CEF82D8F-F6B8-43E0-A217-6957DF8B9914}"/>
              </a:ext>
            </a:extLst>
          </p:cNvPr>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a:extLst>
              <a:ext uri="{FF2B5EF4-FFF2-40B4-BE49-F238E27FC236}">
                <a16:creationId xmlns:a16="http://schemas.microsoft.com/office/drawing/2014/main" id="{DB5763CE-8AA4-4203-B342-BE1AEDA42D7D}"/>
              </a:ext>
            </a:extLst>
          </p:cNvPr>
          <p:cNvSpPr txBox="1"/>
          <p:nvPr/>
        </p:nvSpPr>
        <p:spPr>
          <a:xfrm>
            <a:off x="5697967" y="1534758"/>
            <a:ext cx="2248348" cy="1477328"/>
          </a:xfrm>
          <a:prstGeom prst="rect">
            <a:avLst/>
          </a:prstGeom>
          <a:noFill/>
        </p:spPr>
        <p:txBody>
          <a:bodyPr wrap="square" rtlCol="0">
            <a:spAutoFit/>
          </a:bodyPr>
          <a:lstStyle/>
          <a:p>
            <a:r>
              <a:rPr lang="en-US" dirty="0"/>
              <a:t>This CDF shows that the median price is $78 and only 10% of items are priced less than $33.</a:t>
            </a:r>
          </a:p>
        </p:txBody>
      </p:sp>
      <p:pic>
        <p:nvPicPr>
          <p:cNvPr id="6" name="Picture 5" descr="A screenshot of a cell phone&#10;&#10;Description automatically generated">
            <a:extLst>
              <a:ext uri="{FF2B5EF4-FFF2-40B4-BE49-F238E27FC236}">
                <a16:creationId xmlns:a16="http://schemas.microsoft.com/office/drawing/2014/main" id="{FA55ACBE-F64A-4283-B545-6C6BF1256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20" y="1134958"/>
            <a:ext cx="5280879" cy="3467146"/>
          </a:xfrm>
          <a:prstGeom prst="rect">
            <a:avLst/>
          </a:prstGeom>
        </p:spPr>
      </p:pic>
    </p:spTree>
    <p:extLst>
      <p:ext uri="{BB962C8B-B14F-4D97-AF65-F5344CB8AC3E}">
        <p14:creationId xmlns:p14="http://schemas.microsoft.com/office/powerpoint/2010/main" val="3216598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1667</TotalTime>
  <Words>824</Words>
  <Application>Microsoft Office PowerPoint</Application>
  <PresentationFormat>Custom</PresentationFormat>
  <Paragraphs>89</Paragraphs>
  <Slides>14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Noto Sans Black</vt:lpstr>
      <vt:lpstr>Noto Sans Light</vt:lpstr>
      <vt:lpstr>Noto Sans Regular</vt:lpstr>
      <vt:lpstr>Noto Sans SemiBold</vt:lpstr>
      <vt:lpstr>Trebuchet MS</vt:lpstr>
      <vt:lpstr>Wingdings 3</vt:lpstr>
      <vt:lpstr>Office Theme</vt:lpstr>
      <vt:lpstr>Facet</vt:lpstr>
      <vt:lpstr>PowerPoint Presentation</vt:lpstr>
      <vt:lpstr>PowerPoint Presentation</vt:lpstr>
      <vt:lpstr>PowerPoint Presentation</vt:lpstr>
      <vt:lpstr>Frequency Distribution on Marketing Type</vt:lpstr>
      <vt:lpstr>Frequency Distribution Items Sold</vt:lpstr>
      <vt:lpstr>Frequency Distribution of Items Sold by Release Year </vt:lpstr>
      <vt:lpstr>Frequency Distribution on Marketing Type</vt:lpstr>
      <vt:lpstr>PMF of Items Sold once and more than once</vt:lpstr>
      <vt:lpstr>CDF of Regular Price</vt:lpstr>
      <vt:lpstr>Analytical distribution of the items remaining</vt:lpstr>
      <vt:lpstr>Scatter Plot 1: Regular Price vs Sold Count</vt:lpstr>
      <vt:lpstr>Scatter Plot 2: Net price vs User price</vt:lpstr>
      <vt:lpstr>Testing the hypothesis</vt:lpstr>
      <vt:lpstr>Logistic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Arindam Samanta</dc:creator>
  <cp:lastModifiedBy>Arindam Samanta</cp:lastModifiedBy>
  <cp:revision>25</cp:revision>
  <dcterms:created xsi:type="dcterms:W3CDTF">2020-07-17T22:58:58Z</dcterms:created>
  <dcterms:modified xsi:type="dcterms:W3CDTF">2020-08-08T17:50:51Z</dcterms:modified>
</cp:coreProperties>
</file>