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  <p:sldMasterId id="2147483696" r:id="rId3"/>
    <p:sldMasterId id="214748369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Overlock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525751ed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525751ed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525751ed4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c525751ed4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525751ed4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525751ed4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c525751ed4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c525751ed4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c41921e31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gc41921e31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c525751ed4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c525751ed4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41921e315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gc41921e315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c41921e315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gc41921e315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64" name="Google Shape;64;p15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65" name="Google Shape;65;p1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1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8" name="Google Shape;68;p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1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7" name="Google Shape;77;p1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" name="Google Shape;82;p15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83" name="Google Shape;83;p1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1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6" name="Google Shape;86;p1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" name="Google Shape;89;p1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15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91" name="Google Shape;91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" name="Google Shape;93;p1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04" name="Google Shape;104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5" name="Google Shape;105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8" name="Google Shape;108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12" name="Google Shape;112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" name="Google Shape;116;p16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17" name="Google Shape;117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30" name="Google Shape;130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9" name="Google Shape;13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4" name="Google Shape;154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60" name="Google Shape;160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1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67" name="Google Shape;167;p21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8" name="Google Shape;168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21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72" name="Google Shape;172;p2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2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76" name="Google Shape;176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90" name="Google Shape;190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96" name="Google Shape;196;p2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97" name="Google Shape;197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2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2" name="Google Shape;202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2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8" name="Google Shape;208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2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13" name="Google Shape;213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2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17" name="Google Shape;217;p2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23" name="Google Shape;223;p2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8" name="Google Shape;228;p2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32" name="Google Shape;232;p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2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8" name="Google Shape;238;p2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43" name="Google Shape;243;p2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2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8" name="Google Shape;248;p2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2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52" name="Google Shape;252;p2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2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57" name="Google Shape;257;p2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2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62" name="Google Shape;262;p2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8" name="Google Shape;268;p2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2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73" name="Google Shape;273;p2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2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77" name="Google Shape;277;p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2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82" name="Google Shape;282;p2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2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8" name="Google Shape;288;p2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2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93" name="Google Shape;293;p2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97" name="Google Shape;297;p2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2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03" name="Google Shape;303;p2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2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8" name="Google Shape;308;p2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2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13" name="Google Shape;313;p2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17" name="Google Shape;317;p2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1" name="Google Shape;321;p24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4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6" name="Google Shape;34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9" name="Google Shape;369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1" name="Google Shape;37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74" name="Google Shape;37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7" name="Google Shape;377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4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385" name="Google Shape;385;p4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386" name="Google Shape;386;p4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" name="Google Shape;388;p4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389" name="Google Shape;389;p4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4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393" name="Google Shape;393;p4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" name="Google Shape;397;p4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398" name="Google Shape;398;p4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3" name="Google Shape;403;p40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404" name="Google Shape;404;p4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4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407" name="Google Shape;407;p4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0" name="Google Shape;410;p4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1" name="Google Shape;411;p40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412" name="Google Shape;412;p4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4" name="Google Shape;414;p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40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40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4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425" name="Google Shape;425;p4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426" name="Google Shape;426;p4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" name="Google Shape;428;p4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429" name="Google Shape;429;p4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4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3" name="Google Shape;433;p4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7" name="Google Shape;437;p4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438" name="Google Shape;438;p4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39" name="Google Shape;439;p4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4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442" name="Google Shape;442;p4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5" name="Google Shape;445;p4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446" name="Google Shape;446;p4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" name="Google Shape;450;p4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451" name="Google Shape;451;p4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6" name="Google Shape;456;p41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4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60" name="Google Shape;460;p4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4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4" name="Google Shape;464;p4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4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67" name="Google Shape;467;p4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4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1" name="Google Shape;471;p43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2" name="Google Shape;472;p4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4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75" name="Google Shape;475;p4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" name="Google Shape;477;p4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4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81" name="Google Shape;481;p4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5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5" name="Google Shape;485;p4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46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488" name="Google Shape;488;p46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489" name="Google Shape;489;p4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2" name="Google Shape;492;p4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493" name="Google Shape;493;p4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4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497" name="Google Shape;497;p4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9" name="Google Shape;499;p46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4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4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03" name="Google Shape;503;p4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4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4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7" name="Google Shape;507;p4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4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4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511" name="Google Shape;511;p4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48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514" name="Google Shape;514;p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49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17" name="Google Shape;517;p4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18" name="Google Shape;518;p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4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523" name="Google Shape;523;p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4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529" name="Google Shape;529;p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4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534" name="Google Shape;534;p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7" name="Google Shape;537;p4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538" name="Google Shape;538;p4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" name="Google Shape;543;p4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544" name="Google Shape;544;p4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8" name="Google Shape;548;p4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549" name="Google Shape;549;p4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4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553" name="Google Shape;553;p4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4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559" name="Google Shape;559;p4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3" name="Google Shape;563;p4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564" name="Google Shape;564;p4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8" name="Google Shape;568;p4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569" name="Google Shape;569;p4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2" name="Google Shape;572;p4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573" name="Google Shape;573;p4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7" name="Google Shape;577;p4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578" name="Google Shape;578;p4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4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583" name="Google Shape;583;p4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8" name="Google Shape;588;p4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589" name="Google Shape;589;p4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3" name="Google Shape;593;p4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594" name="Google Shape;594;p4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7" name="Google Shape;597;p4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598" name="Google Shape;598;p4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2" name="Google Shape;602;p4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603" name="Google Shape;603;p4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8" name="Google Shape;608;p4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609" name="Google Shape;609;p4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4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614" name="Google Shape;614;p4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7" name="Google Shape;617;p4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618" name="Google Shape;618;p4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3" name="Google Shape;623;p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624" name="Google Shape;624;p4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4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629" name="Google Shape;629;p4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3" name="Google Shape;633;p4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634" name="Google Shape;634;p4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4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638" name="Google Shape;638;p4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2" name="Google Shape;642;p49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3" name="Google Shape;643;p4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4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49" r:id="rId2"/>
    <p:sldLayoutId id="214748369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>
            <a:spLocks noGrp="1"/>
          </p:cNvSpPr>
          <p:nvPr>
            <p:ph type="ctrTitle"/>
          </p:nvPr>
        </p:nvSpPr>
        <p:spPr>
          <a:xfrm>
            <a:off x="598100" y="7192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90"/>
              <a:t>Sports Analytics Competition- SME, IITJ</a:t>
            </a:r>
            <a:endParaRPr sz="3290"/>
          </a:p>
        </p:txBody>
      </p:sp>
      <p:sp>
        <p:nvSpPr>
          <p:cNvPr id="652" name="Google Shape;652;p51"/>
          <p:cNvSpPr txBox="1">
            <a:spLocks noGrp="1"/>
          </p:cNvSpPr>
          <p:nvPr>
            <p:ph type="subTitle" idx="1"/>
          </p:nvPr>
        </p:nvSpPr>
        <p:spPr>
          <a:xfrm>
            <a:off x="598100" y="2571749"/>
            <a:ext cx="8222100" cy="21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Team Name: Prometheus</a:t>
            </a:r>
            <a:endParaRPr sz="2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Members: 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1) Samanvay Lakhotia (Team Leader)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2) Nishant Jain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3) Akshat Srivastava 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52"/>
          <p:cNvPicPr preferRelativeResize="0"/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4424" y="544850"/>
            <a:ext cx="7135176" cy="21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2"/>
          <p:cNvSpPr txBox="1"/>
          <p:nvPr/>
        </p:nvSpPr>
        <p:spPr>
          <a:xfrm>
            <a:off x="2320575" y="160725"/>
            <a:ext cx="466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Problem Statement 1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52"/>
          <p:cNvSpPr txBox="1"/>
          <p:nvPr/>
        </p:nvSpPr>
        <p:spPr>
          <a:xfrm>
            <a:off x="224250" y="2683600"/>
            <a:ext cx="8695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Important consideration points: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Lionel Messi is a regular and a very important player </a:t>
            </a:r>
            <a:r>
              <a:rPr lang="en" sz="1600" b="1"/>
              <a:t>on the field</a:t>
            </a:r>
            <a:r>
              <a:rPr lang="en" sz="1600"/>
              <a:t> for FC Barcelona. We need someone to replace him in the team immediately, someone who can take to the pitch immediately.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FC Barcelona being a pretty big club, wouldn’t mind paying for the transfer clause of excellent players with capabilities like Messi. Hence, their current contract validity won’t really matter.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Young players required (Age ≤ 26)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3"/>
          <p:cNvSpPr txBox="1"/>
          <p:nvPr/>
        </p:nvSpPr>
        <p:spPr>
          <a:xfrm>
            <a:off x="321475" y="299300"/>
            <a:ext cx="82806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3"/>
          <p:cNvSpPr txBox="1"/>
          <p:nvPr/>
        </p:nvSpPr>
        <p:spPr>
          <a:xfrm>
            <a:off x="420325" y="254400"/>
            <a:ext cx="8484000" cy="246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Our recommendations:</a:t>
            </a:r>
            <a:endParaRPr sz="2600" b="1" dirty="0"/>
          </a:p>
          <a:p>
            <a:pPr marL="457200" lvl="0" indent="-342900" algn="l" rtl="0">
              <a:lnSpc>
                <a:spcPct val="2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b="1" dirty="0">
                <a:solidFill>
                  <a:schemeClr val="dk1"/>
                </a:solidFill>
              </a:rPr>
              <a:t>Paulo Dybala      	 2.  Marco Asensio                   3. James Rodríguez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900" b="1" dirty="0"/>
          </a:p>
        </p:txBody>
      </p:sp>
      <p:pic>
        <p:nvPicPr>
          <p:cNvPr id="666" name="Google Shape;6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19" y="1761825"/>
            <a:ext cx="21907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125" y="1640463"/>
            <a:ext cx="1845750" cy="24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3620" y="1851823"/>
            <a:ext cx="2810706" cy="189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4"/>
          <p:cNvSpPr txBox="1">
            <a:spLocks noGrp="1"/>
          </p:cNvSpPr>
          <p:nvPr>
            <p:ph type="title"/>
          </p:nvPr>
        </p:nvSpPr>
        <p:spPr>
          <a:xfrm>
            <a:off x="90950" y="428200"/>
            <a:ext cx="2880000" cy="43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Methodology of  generation of our 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recommendations:</a:t>
            </a:r>
            <a:endParaRPr sz="2300"/>
          </a:p>
        </p:txBody>
      </p:sp>
      <p:sp>
        <p:nvSpPr>
          <p:cNvPr id="674" name="Google Shape;674;p54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Messi is a Right Wing player by position, but plays mostly in attacking zones, scoring goals. For his replacement, we’d desire the same characteristics: Attacking and Midfield presence.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 b="1">
                <a:solidFill>
                  <a:schemeClr val="dk1"/>
                </a:solidFill>
              </a:rPr>
              <a:t>generated 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new metric</a:t>
            </a:r>
            <a:r>
              <a:rPr lang="en" b="1"/>
              <a:t> </a:t>
            </a:r>
            <a:r>
              <a:rPr lang="en"/>
              <a:t>for</a:t>
            </a:r>
            <a:r>
              <a:rPr lang="en" b="1"/>
              <a:t> </a:t>
            </a:r>
            <a:r>
              <a:rPr lang="en" b="1">
                <a:solidFill>
                  <a:srgbClr val="000000"/>
                </a:solidFill>
              </a:rPr>
              <a:t>“</a:t>
            </a:r>
            <a:r>
              <a:rPr lang="en" b="1">
                <a:solidFill>
                  <a:schemeClr val="dk1"/>
                </a:solidFill>
              </a:rPr>
              <a:t>Difference from Messi</a:t>
            </a:r>
            <a:r>
              <a:rPr lang="en" b="1">
                <a:solidFill>
                  <a:srgbClr val="000000"/>
                </a:solidFill>
              </a:rPr>
              <a:t>”</a:t>
            </a:r>
            <a:r>
              <a:rPr lang="en"/>
              <a:t> * based on the ratings for RF, RW, RS, RAM, and the various ratings for a player’s skill (only related to Attacking and midfielding).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found that these 3 players had the least difference from Messi in comparison to all the other players. Hence, we select these players for our final recommendation from the entire dataset.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* : For more details, you may see our .ipynb file.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5"/>
          <p:cNvSpPr txBox="1"/>
          <p:nvPr/>
        </p:nvSpPr>
        <p:spPr>
          <a:xfrm>
            <a:off x="2320575" y="160725"/>
            <a:ext cx="466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Problem Statement 2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0" name="Google Shape;680;p55"/>
          <p:cNvPicPr preferRelativeResize="0"/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039" y="658175"/>
            <a:ext cx="8235925" cy="1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5"/>
          <p:cNvSpPr txBox="1"/>
          <p:nvPr/>
        </p:nvSpPr>
        <p:spPr>
          <a:xfrm>
            <a:off x="341100" y="2472200"/>
            <a:ext cx="8461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Important Points to note: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dirty="0"/>
              <a:t>Our analysis is only for Wages of La Liga players.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dirty="0"/>
              <a:t>We found out that Wage is biquadratically dependant on Overall Score, and linearly dependant on Value of a player, their release clause and their age (years of experience would be a better term).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dirty="0"/>
              <a:t>Also, Wage of a player increases with their International Reputation, which is as expected, since clubs would be willing to pay higher amounts for better players of International repute.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6"/>
          <p:cNvSpPr txBox="1">
            <a:spLocks noGrp="1"/>
          </p:cNvSpPr>
          <p:nvPr>
            <p:ph type="body" idx="1"/>
          </p:nvPr>
        </p:nvSpPr>
        <p:spPr>
          <a:xfrm>
            <a:off x="3354900" y="525475"/>
            <a:ext cx="5376000" cy="4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make 2 ML models: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Polynomial of degree 4: B/w Wage and Overall Score.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Multiple Linear Regression: B/w Wage and Value, Release Clause, Age.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Next, we </a:t>
            </a:r>
            <a:r>
              <a:rPr lang="en" b="1">
                <a:solidFill>
                  <a:schemeClr val="dk1"/>
                </a:solidFill>
              </a:rPr>
              <a:t>ensemble </a:t>
            </a:r>
            <a:r>
              <a:rPr lang="en"/>
              <a:t>the learnings of these 2 models, to get a final model with </a:t>
            </a:r>
            <a:r>
              <a:rPr lang="en" b="1">
                <a:solidFill>
                  <a:srgbClr val="000000"/>
                </a:solidFill>
              </a:rPr>
              <a:t>better predictive power</a:t>
            </a:r>
            <a:r>
              <a:rPr lang="en" b="1"/>
              <a:t> </a:t>
            </a:r>
            <a:r>
              <a:rPr lang="en"/>
              <a:t>(without overfitting), by taking the best of both models!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500" b="1">
                <a:solidFill>
                  <a:srgbClr val="000000"/>
                </a:solidFill>
              </a:rPr>
              <a:t>The predicted values of Wages for the selected players are:</a:t>
            </a:r>
            <a:endParaRPr sz="15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Paulo Dybala  :  </a:t>
            </a: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€419K</a:t>
            </a:r>
            <a:r>
              <a:rPr lang="en" sz="1500" b="1">
                <a:solidFill>
                  <a:schemeClr val="dk1"/>
                </a:solidFill>
              </a:rPr>
              <a:t>		</a:t>
            </a:r>
            <a:endParaRPr sz="15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Marco Asensio  :  </a:t>
            </a: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€208K</a:t>
            </a:r>
            <a:r>
              <a:rPr lang="en" sz="1500" b="1">
                <a:solidFill>
                  <a:schemeClr val="dk1"/>
                </a:solidFill>
              </a:rPr>
              <a:t>                </a:t>
            </a:r>
            <a:endParaRPr sz="15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" sz="1500" b="1">
                <a:solidFill>
                  <a:schemeClr val="dk1"/>
                </a:solidFill>
              </a:rPr>
              <a:t>James Rodríguez  :  </a:t>
            </a: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€236K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7" name="Google Shape;687;p56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Methodology for recommendation of Wages: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Predicted Wages for our players: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7"/>
          <p:cNvSpPr txBox="1"/>
          <p:nvPr/>
        </p:nvSpPr>
        <p:spPr>
          <a:xfrm>
            <a:off x="2320575" y="160725"/>
            <a:ext cx="466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Problem Statement 3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3" name="Google Shape;693;p57"/>
          <p:cNvPicPr preferRelativeResize="0"/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8025" y="765900"/>
            <a:ext cx="8266501" cy="13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57"/>
          <p:cNvSpPr txBox="1"/>
          <p:nvPr/>
        </p:nvSpPr>
        <p:spPr>
          <a:xfrm>
            <a:off x="289025" y="2492400"/>
            <a:ext cx="8461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Important Points to note: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We found that Transfer Clause is biquadratically dependant on the Potential of the player. As the problem statement also requires using the Potential, we pay special emphasis on it here.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Also, </a:t>
            </a:r>
            <a:r>
              <a:rPr lang="en">
                <a:solidFill>
                  <a:schemeClr val="dk1"/>
                </a:solidFill>
              </a:rPr>
              <a:t>Transfer Clause is</a:t>
            </a:r>
            <a:r>
              <a:rPr lang="en"/>
              <a:t> linearly dependant on Value of a player, and their Wage.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Here, we’ll use the complete dataset, not limited to any particular League, as we did in case of Problem Statement 2.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8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lt1"/>
                </a:solidFill>
              </a:rPr>
              <a:t>Methodology for recommendation of</a:t>
            </a:r>
            <a:r>
              <a:rPr lang="en" sz="1800"/>
              <a:t> Transfer Clause: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Predicted Transfer Clauses for our players:</a:t>
            </a:r>
            <a:endParaRPr sz="1800"/>
          </a:p>
        </p:txBody>
      </p:sp>
      <p:sp>
        <p:nvSpPr>
          <p:cNvPr id="700" name="Google Shape;700;p58"/>
          <p:cNvSpPr txBox="1">
            <a:spLocks noGrp="1"/>
          </p:cNvSpPr>
          <p:nvPr>
            <p:ph type="body" idx="1"/>
          </p:nvPr>
        </p:nvSpPr>
        <p:spPr>
          <a:xfrm>
            <a:off x="3375100" y="535575"/>
            <a:ext cx="5376000" cy="4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again make 2 ML models:</a:t>
            </a:r>
            <a:endParaRPr/>
          </a:p>
          <a:p>
            <a:pPr marL="457200" lvl="0" indent="-330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Polynomial of degree 4: B/w Transfer Clause and Potential.</a:t>
            </a:r>
            <a:endParaRPr/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Multiple Linear Regression: B/w Transfer Clause and Value, Wage of a player.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Next, we </a:t>
            </a:r>
            <a:r>
              <a:rPr lang="en" b="1">
                <a:solidFill>
                  <a:srgbClr val="000000"/>
                </a:solidFill>
              </a:rPr>
              <a:t>ensemble </a:t>
            </a:r>
            <a:r>
              <a:rPr lang="en"/>
              <a:t>the learnings of these 2 models, to get a final model with </a:t>
            </a:r>
            <a:r>
              <a:rPr lang="en" b="1">
                <a:solidFill>
                  <a:srgbClr val="000000"/>
                </a:solidFill>
              </a:rPr>
              <a:t>better predictive power </a:t>
            </a:r>
            <a:r>
              <a:rPr lang="en"/>
              <a:t>(without overfitting), by taking the best of both models!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500" b="1">
                <a:solidFill>
                  <a:srgbClr val="000000"/>
                </a:solidFill>
              </a:rPr>
              <a:t>The predicted values of Transfer Clauses for the selected players are:</a:t>
            </a:r>
            <a:endParaRPr sz="15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" sz="1500" b="1">
                <a:solidFill>
                  <a:srgbClr val="000000"/>
                </a:solidFill>
              </a:rPr>
              <a:t>Paulo Dybala  :  </a:t>
            </a:r>
            <a:r>
              <a:rPr lang="en" sz="1500" b="1">
                <a:solidFill>
                  <a:srgbClr val="000000"/>
                </a:solidFill>
                <a:highlight>
                  <a:srgbClr val="FFFFFF"/>
                </a:highlight>
              </a:rPr>
              <a:t>€161M</a:t>
            </a:r>
            <a:r>
              <a:rPr lang="en" sz="1500" b="1">
                <a:solidFill>
                  <a:srgbClr val="000000"/>
                </a:solidFill>
              </a:rPr>
              <a:t>		</a:t>
            </a:r>
            <a:endParaRPr sz="15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" sz="1500" b="1">
                <a:solidFill>
                  <a:srgbClr val="000000"/>
                </a:solidFill>
              </a:rPr>
              <a:t>Marco Asensio  :  </a:t>
            </a:r>
            <a:r>
              <a:rPr lang="en" sz="1500" b="1">
                <a:solidFill>
                  <a:srgbClr val="000000"/>
                </a:solidFill>
                <a:highlight>
                  <a:srgbClr val="FFFFFF"/>
                </a:highlight>
              </a:rPr>
              <a:t>€112M</a:t>
            </a:r>
            <a:r>
              <a:rPr lang="en" sz="1500" b="1">
                <a:solidFill>
                  <a:srgbClr val="000000"/>
                </a:solidFill>
              </a:rPr>
              <a:t>                </a:t>
            </a:r>
            <a:endParaRPr sz="15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" sz="1500" b="1">
                <a:solidFill>
                  <a:srgbClr val="000000"/>
                </a:solidFill>
              </a:rPr>
              <a:t>James Rodríguez  :  </a:t>
            </a:r>
            <a:r>
              <a:rPr lang="en" sz="1500" b="1">
                <a:solidFill>
                  <a:srgbClr val="000000"/>
                </a:solidFill>
                <a:highlight>
                  <a:srgbClr val="FFFFFF"/>
                </a:highlight>
              </a:rPr>
              <a:t>€107M</a:t>
            </a:r>
            <a:endParaRPr sz="15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" sz="5500">
                <a:latin typeface="Overlock"/>
                <a:ea typeface="Overlock"/>
                <a:cs typeface="Overlock"/>
                <a:sym typeface="Overlock"/>
              </a:rPr>
              <a:t>Thank you!</a:t>
            </a:r>
            <a:endParaRPr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653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Times New Roman</vt:lpstr>
      <vt:lpstr>Arial</vt:lpstr>
      <vt:lpstr>Maven Pro</vt:lpstr>
      <vt:lpstr>Overlock</vt:lpstr>
      <vt:lpstr>Nunito</vt:lpstr>
      <vt:lpstr>Simple Light</vt:lpstr>
      <vt:lpstr>Momentum</vt:lpstr>
      <vt:lpstr>Simple Light</vt:lpstr>
      <vt:lpstr>Momentum</vt:lpstr>
      <vt:lpstr>Sports Analytics Competition- SME, IITJ</vt:lpstr>
      <vt:lpstr>PowerPoint Presentation</vt:lpstr>
      <vt:lpstr>PowerPoint Presentation</vt:lpstr>
      <vt:lpstr>Methodology of  generation of our  recommendations:</vt:lpstr>
      <vt:lpstr>PowerPoint Presentation</vt:lpstr>
      <vt:lpstr> Methodology for recommendation of Wages:       Predicted Wages for our players:</vt:lpstr>
      <vt:lpstr>PowerPoint Presentation</vt:lpstr>
      <vt:lpstr> Methodology for recommendation of Transfer Clause:       Predicted Transfer Clauses for our players: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Competition- SME, IITJ</dc:title>
  <cp:lastModifiedBy>Samanvay Lakhotia</cp:lastModifiedBy>
  <cp:revision>2</cp:revision>
  <dcterms:modified xsi:type="dcterms:W3CDTF">2021-07-04T09:25:17Z</dcterms:modified>
</cp:coreProperties>
</file>