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0" d="100"/>
          <a:sy n="80" d="100"/>
        </p:scale>
        <p:origin x="739"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tags" Target="tags/tag1.xml" /><Relationship Id="rId5" Type="http://schemas.openxmlformats.org/officeDocument/2006/relationships/handoutMaster" Target="handoutMasters/handoutMaster1.xml" /><Relationship Id="rId10" Type="http://schemas.openxmlformats.org/officeDocument/2006/relationships/tableStyles" Target="tableStyles.xml" /><Relationship Id="rId4" Type="http://schemas.openxmlformats.org/officeDocument/2006/relationships/notesMaster" Target="notesMasters/notesMaster1.xml" /><Relationship Id="rId9" Type="http://schemas.openxmlformats.org/officeDocument/2006/relationships/theme" Target="theme/theme1.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12/04/2022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12/04/2022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 /><Relationship Id="rId7" Type="http://schemas.openxmlformats.org/officeDocument/2006/relationships/image" Target="../media/image1.emf" /><Relationship Id="rId2" Type="http://schemas.openxmlformats.org/officeDocument/2006/relationships/tags" Target="../tags/tag8.xml" /><Relationship Id="rId1" Type="http://schemas.openxmlformats.org/officeDocument/2006/relationships/vmlDrawing" Target="../drawings/vmlDrawing2.vml" /><Relationship Id="rId6" Type="http://schemas.openxmlformats.org/officeDocument/2006/relationships/oleObject" Target="../embeddings/oleObject2.bin" /><Relationship Id="rId5" Type="http://schemas.openxmlformats.org/officeDocument/2006/relationships/slideMaster" Target="../slideMasters/slideMaster1.xml" /><Relationship Id="rId4" Type="http://schemas.openxmlformats.org/officeDocument/2006/relationships/tags" Target="../tags/tag10.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 /><Relationship Id="rId2" Type="http://schemas.openxmlformats.org/officeDocument/2006/relationships/tags" Target="../tags/tag28.xml" /><Relationship Id="rId1" Type="http://schemas.openxmlformats.org/officeDocument/2006/relationships/vmlDrawing" Target="../drawings/vmlDrawing8.vml" /><Relationship Id="rId5" Type="http://schemas.openxmlformats.org/officeDocument/2006/relationships/image" Target="../media/image2.emf" /><Relationship Id="rId4" Type="http://schemas.openxmlformats.org/officeDocument/2006/relationships/oleObject" Target="../embeddings/oleObject8.bin" /></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 /><Relationship Id="rId2" Type="http://schemas.openxmlformats.org/officeDocument/2006/relationships/tags" Target="../tags/tag29.xml" /><Relationship Id="rId1" Type="http://schemas.openxmlformats.org/officeDocument/2006/relationships/vmlDrawing" Target="../drawings/vmlDrawing9.vml" /><Relationship Id="rId5" Type="http://schemas.openxmlformats.org/officeDocument/2006/relationships/image" Target="../media/image2.emf" /><Relationship Id="rId4" Type="http://schemas.openxmlformats.org/officeDocument/2006/relationships/oleObject" Target="../embeddings/oleObject9.bin" /></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 /><Relationship Id="rId2" Type="http://schemas.openxmlformats.org/officeDocument/2006/relationships/tags" Target="../tags/tag30.xml" /><Relationship Id="rId1" Type="http://schemas.openxmlformats.org/officeDocument/2006/relationships/vmlDrawing" Target="../drawings/vmlDrawing10.vml" /><Relationship Id="rId5" Type="http://schemas.openxmlformats.org/officeDocument/2006/relationships/image" Target="../media/image2.emf" /><Relationship Id="rId4" Type="http://schemas.openxmlformats.org/officeDocument/2006/relationships/oleObject" Target="../embeddings/oleObject10.bin"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 /><Relationship Id="rId3" Type="http://schemas.openxmlformats.org/officeDocument/2006/relationships/tags" Target="../tags/tag12.xml" /><Relationship Id="rId7" Type="http://schemas.openxmlformats.org/officeDocument/2006/relationships/oleObject" Target="../embeddings/oleObject3.bin" /><Relationship Id="rId2" Type="http://schemas.openxmlformats.org/officeDocument/2006/relationships/tags" Target="../tags/tag11.xml" /><Relationship Id="rId1" Type="http://schemas.openxmlformats.org/officeDocument/2006/relationships/vmlDrawing" Target="../drawings/vmlDrawing3.vml" /><Relationship Id="rId6" Type="http://schemas.openxmlformats.org/officeDocument/2006/relationships/slideMaster" Target="../slideMasters/slideMaster1.xml" /><Relationship Id="rId5" Type="http://schemas.openxmlformats.org/officeDocument/2006/relationships/tags" Target="../tags/tag14.xml" /><Relationship Id="rId4" Type="http://schemas.openxmlformats.org/officeDocument/2006/relationships/tags" Target="../tags/tag13.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 /><Relationship Id="rId2" Type="http://schemas.openxmlformats.org/officeDocument/2006/relationships/tags" Target="../tags/tag32.xml" /><Relationship Id="rId1" Type="http://schemas.openxmlformats.org/officeDocument/2006/relationships/vmlDrawing" Target="../drawings/vmlDrawing12.vml" /><Relationship Id="rId5" Type="http://schemas.openxmlformats.org/officeDocument/2006/relationships/image" Target="../media/image2.emf" /><Relationship Id="rId4" Type="http://schemas.openxmlformats.org/officeDocument/2006/relationships/oleObject" Target="../embeddings/oleObject12.bin" /></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 /><Relationship Id="rId2" Type="http://schemas.openxmlformats.org/officeDocument/2006/relationships/tags" Target="../tags/tag33.xml" /><Relationship Id="rId1" Type="http://schemas.openxmlformats.org/officeDocument/2006/relationships/vmlDrawing" Target="../drawings/vmlDrawing13.vml" /><Relationship Id="rId5" Type="http://schemas.openxmlformats.org/officeDocument/2006/relationships/image" Target="../media/image2.emf" /><Relationship Id="rId4" Type="http://schemas.openxmlformats.org/officeDocument/2006/relationships/oleObject" Target="../embeddings/oleObject13.bin"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 /><Relationship Id="rId13" Type="http://schemas.openxmlformats.org/officeDocument/2006/relationships/hyperlink" Target="https://www.capgemini.com/insights-data" TargetMode="External" /><Relationship Id="rId3" Type="http://schemas.openxmlformats.org/officeDocument/2006/relationships/image" Target="../media/image5.png" /><Relationship Id="rId7" Type="http://schemas.openxmlformats.org/officeDocument/2006/relationships/image" Target="../media/image7.png" /><Relationship Id="rId12" Type="http://schemas.openxmlformats.org/officeDocument/2006/relationships/image" Target="../media/image10.png" /><Relationship Id="rId2" Type="http://schemas.openxmlformats.org/officeDocument/2006/relationships/hyperlink" Target="http://www.linkedin.com/company/capgemini" TargetMode="External" /><Relationship Id="rId1" Type="http://schemas.openxmlformats.org/officeDocument/2006/relationships/slideMaster" Target="../slideMasters/slideMaster2.xml" /><Relationship Id="rId6" Type="http://schemas.openxmlformats.org/officeDocument/2006/relationships/hyperlink" Target="http://www.twitter.com/capgemini" TargetMode="External" /><Relationship Id="rId11" Type="http://schemas.openxmlformats.org/officeDocument/2006/relationships/image" Target="../media/image9.png" /><Relationship Id="rId5" Type="http://schemas.openxmlformats.org/officeDocument/2006/relationships/image" Target="../media/image6.png" /><Relationship Id="rId10" Type="http://schemas.openxmlformats.org/officeDocument/2006/relationships/hyperlink" Target="http://www.facebook.com/capgemini" TargetMode="External" /><Relationship Id="rId4" Type="http://schemas.openxmlformats.org/officeDocument/2006/relationships/hyperlink" Target="http://www.slideshare.net/capgemini" TargetMode="External" /><Relationship Id="rId9" Type="http://schemas.openxmlformats.org/officeDocument/2006/relationships/image" Target="../media/image8.png" /></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 /><Relationship Id="rId2" Type="http://schemas.openxmlformats.org/officeDocument/2006/relationships/tags" Target="../tags/tag34.xml" /><Relationship Id="rId1" Type="http://schemas.openxmlformats.org/officeDocument/2006/relationships/vmlDrawing" Target="../drawings/vmlDrawing14.vml" /><Relationship Id="rId5" Type="http://schemas.openxmlformats.org/officeDocument/2006/relationships/image" Target="../media/image2.emf" /><Relationship Id="rId4" Type="http://schemas.openxmlformats.org/officeDocument/2006/relationships/oleObject" Target="../embeddings/oleObject14.bin" /></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Master" Target="../slideMasters/slideMaster2.xml" /><Relationship Id="rId4" Type="http://schemas.openxmlformats.org/officeDocument/2006/relationships/image" Target="../media/image13.png" /></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 /><Relationship Id="rId3" Type="http://schemas.openxmlformats.org/officeDocument/2006/relationships/tags" Target="../tags/tag16.xml" /><Relationship Id="rId7" Type="http://schemas.openxmlformats.org/officeDocument/2006/relationships/oleObject" Target="../embeddings/oleObject4.bin" /><Relationship Id="rId2" Type="http://schemas.openxmlformats.org/officeDocument/2006/relationships/tags" Target="../tags/tag15.xml" /><Relationship Id="rId1" Type="http://schemas.openxmlformats.org/officeDocument/2006/relationships/vmlDrawing" Target="../drawings/vmlDrawing4.vml" /><Relationship Id="rId6" Type="http://schemas.openxmlformats.org/officeDocument/2006/relationships/slideMaster" Target="../slideMasters/slideMaster1.xml" /><Relationship Id="rId5" Type="http://schemas.openxmlformats.org/officeDocument/2006/relationships/tags" Target="../tags/tag18.xml" /><Relationship Id="rId4" Type="http://schemas.openxmlformats.org/officeDocument/2006/relationships/tags" Target="../tags/tag17.xml" /></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 /><Relationship Id="rId3" Type="http://schemas.openxmlformats.org/officeDocument/2006/relationships/tags" Target="../tags/tag20.xml" /><Relationship Id="rId7" Type="http://schemas.openxmlformats.org/officeDocument/2006/relationships/tags" Target="../tags/tag24.xml" /><Relationship Id="rId2" Type="http://schemas.openxmlformats.org/officeDocument/2006/relationships/tags" Target="../tags/tag19.xml" /><Relationship Id="rId1" Type="http://schemas.openxmlformats.org/officeDocument/2006/relationships/vmlDrawing" Target="../drawings/vmlDrawing5.vml" /><Relationship Id="rId6" Type="http://schemas.openxmlformats.org/officeDocument/2006/relationships/tags" Target="../tags/tag23.xml" /><Relationship Id="rId5" Type="http://schemas.openxmlformats.org/officeDocument/2006/relationships/tags" Target="../tags/tag22.xml" /><Relationship Id="rId10" Type="http://schemas.openxmlformats.org/officeDocument/2006/relationships/image" Target="../media/image1.emf" /><Relationship Id="rId4" Type="http://schemas.openxmlformats.org/officeDocument/2006/relationships/tags" Target="../tags/tag21.xml" /><Relationship Id="rId9" Type="http://schemas.openxmlformats.org/officeDocument/2006/relationships/oleObject" Target="../embeddings/oleObject5.bin"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 /><Relationship Id="rId2" Type="http://schemas.openxmlformats.org/officeDocument/2006/relationships/tags" Target="../tags/tag25.xml" /><Relationship Id="rId1" Type="http://schemas.openxmlformats.org/officeDocument/2006/relationships/vmlDrawing" Target="../drawings/vmlDrawing6.vml" /><Relationship Id="rId6" Type="http://schemas.openxmlformats.org/officeDocument/2006/relationships/image" Target="../media/image1.emf" /><Relationship Id="rId5" Type="http://schemas.openxmlformats.org/officeDocument/2006/relationships/oleObject" Target="../embeddings/oleObject6.bin" /><Relationship Id="rId4"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 /><Relationship Id="rId2" Type="http://schemas.openxmlformats.org/officeDocument/2006/relationships/tags" Target="../tags/tag27.xml" /><Relationship Id="rId1" Type="http://schemas.openxmlformats.org/officeDocument/2006/relationships/vmlDrawing" Target="../drawings/vmlDrawing7.vml" /><Relationship Id="rId5" Type="http://schemas.openxmlformats.org/officeDocument/2006/relationships/image" Target="../media/image1.emf" /><Relationship Id="rId4" Type="http://schemas.openxmlformats.org/officeDocument/2006/relationships/oleObject" Target="../embeddings/oleObject7.bin"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49"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3"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7"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1"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3"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89"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3"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7"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7"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1"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5"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69"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4/12/2022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vmlDrawing" Target="../drawings/vmlDrawing1.vml" /><Relationship Id="rId26" Type="http://schemas.openxmlformats.org/officeDocument/2006/relationships/image" Target="../media/image1.emf" /><Relationship Id="rId3" Type="http://schemas.openxmlformats.org/officeDocument/2006/relationships/slideLayout" Target="../slideLayouts/slideLayout3.xml" /><Relationship Id="rId21" Type="http://schemas.openxmlformats.org/officeDocument/2006/relationships/tags" Target="../tags/tag4.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5" Type="http://schemas.openxmlformats.org/officeDocument/2006/relationships/oleObject" Target="../embeddings/oleObject1.bin"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ags" Target="../tags/tag3.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tags" Target="../tags/tag7.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tags" Target="../tags/tag6.xml" /><Relationship Id="rId10" Type="http://schemas.openxmlformats.org/officeDocument/2006/relationships/slideLayout" Target="../slideLayouts/slideLayout10.xml" /><Relationship Id="rId19" Type="http://schemas.openxmlformats.org/officeDocument/2006/relationships/tags" Target="../tags/tag2.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tags" Target="../tags/tag5.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 /><Relationship Id="rId13" Type="http://schemas.openxmlformats.org/officeDocument/2006/relationships/tags" Target="../tags/tag31.xml" /><Relationship Id="rId3" Type="http://schemas.openxmlformats.org/officeDocument/2006/relationships/slideLayout" Target="../slideLayouts/slideLayout19.xml" /><Relationship Id="rId7" Type="http://schemas.openxmlformats.org/officeDocument/2006/relationships/slideLayout" Target="../slideLayouts/slideLayout23.xml" /><Relationship Id="rId12" Type="http://schemas.openxmlformats.org/officeDocument/2006/relationships/vmlDrawing" Target="../drawings/vmlDrawing11.vml" /><Relationship Id="rId2" Type="http://schemas.openxmlformats.org/officeDocument/2006/relationships/slideLayout" Target="../slideLayouts/slideLayout18.xml" /><Relationship Id="rId1" Type="http://schemas.openxmlformats.org/officeDocument/2006/relationships/slideLayout" Target="../slideLayouts/slideLayout17.xml" /><Relationship Id="rId6" Type="http://schemas.openxmlformats.org/officeDocument/2006/relationships/slideLayout" Target="../slideLayouts/slideLayout22.xml" /><Relationship Id="rId11" Type="http://schemas.openxmlformats.org/officeDocument/2006/relationships/theme" Target="../theme/theme2.xml" /><Relationship Id="rId5" Type="http://schemas.openxmlformats.org/officeDocument/2006/relationships/slideLayout" Target="../slideLayouts/slideLayout21.xml" /><Relationship Id="rId15" Type="http://schemas.openxmlformats.org/officeDocument/2006/relationships/image" Target="../media/image2.emf" /><Relationship Id="rId10" Type="http://schemas.openxmlformats.org/officeDocument/2006/relationships/slideLayout" Target="../slideLayouts/slideLayout26.xml" /><Relationship Id="rId4" Type="http://schemas.openxmlformats.org/officeDocument/2006/relationships/slideLayout" Target="../slideLayouts/slideLayout20.xml" /><Relationship Id="rId9" Type="http://schemas.openxmlformats.org/officeDocument/2006/relationships/slideLayout" Target="../slideLayouts/slideLayout25.xml" /><Relationship Id="rId14" Type="http://schemas.openxmlformats.org/officeDocument/2006/relationships/oleObject" Target="../embeddings/oleObject11.bin"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5"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5"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 /><Relationship Id="rId3" Type="http://schemas.openxmlformats.org/officeDocument/2006/relationships/hyperlink" Target="mailto:sana.sumanjali@capgemini.com" TargetMode="External" /><Relationship Id="rId7" Type="http://schemas.openxmlformats.org/officeDocument/2006/relationships/hyperlink" Target="https://github.com/samanvithapatel/ASPHomeLoan" TargetMode="External" /><Relationship Id="rId2" Type="http://schemas.openxmlformats.org/officeDocument/2006/relationships/notesSlide" Target="../notesSlides/notesSlide1.xml" /><Relationship Id="rId1" Type="http://schemas.openxmlformats.org/officeDocument/2006/relationships/slideLayout" Target="../slideLayouts/slideLayout26.xml" /><Relationship Id="rId6" Type="http://schemas.openxmlformats.org/officeDocument/2006/relationships/image" Target="../media/image15.jpeg" /><Relationship Id="rId5" Type="http://schemas.openxmlformats.org/officeDocument/2006/relationships/image" Target="../media/image14.png" /><Relationship Id="rId10" Type="http://schemas.openxmlformats.org/officeDocument/2006/relationships/image" Target="../media/image17.png" /><Relationship Id="rId4" Type="http://schemas.openxmlformats.org/officeDocument/2006/relationships/hyperlink" Target="http://www.linkedin.com/in/abhishek-singh1997" TargetMode="External" /><Relationship Id="rId9" Type="http://schemas.openxmlformats.org/officeDocument/2006/relationships/hyperlink" Target="https://photos.app.goo.gl/n45z44tkyQAwQ1j7A"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520587075"/>
              </p:ext>
            </p:extLst>
          </p:nvPr>
        </p:nvGraphicFramePr>
        <p:xfrm>
          <a:off x="9236077" y="1278890"/>
          <a:ext cx="2955923" cy="4639309"/>
        </p:xfrm>
        <a:graphic>
          <a:graphicData uri="http://schemas.openxmlformats.org/drawingml/2006/table">
            <a:tbl>
              <a:tblPr firstRow="1" bandRow="1">
                <a:tableStyleId>{0E3FDE45-AF77-4B5C-9715-49D594BDF05E}</a:tableStyleId>
              </a:tblPr>
              <a:tblGrid>
                <a:gridCol w="880291">
                  <a:extLst>
                    <a:ext uri="{9D8B030D-6E8A-4147-A177-3AD203B41FA5}">
                      <a16:colId xmlns:a16="http://schemas.microsoft.com/office/drawing/2014/main" val="20000"/>
                    </a:ext>
                  </a:extLst>
                </a:gridCol>
                <a:gridCol w="2075632">
                  <a:extLst>
                    <a:ext uri="{9D8B030D-6E8A-4147-A177-3AD203B41FA5}">
                      <a16:colId xmlns:a16="http://schemas.microsoft.com/office/drawing/2014/main" val="20001"/>
                    </a:ext>
                  </a:extLst>
                </a:gridCol>
              </a:tblGrid>
              <a:tr h="524080">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700" b="0" u="none" strike="noStrike" kern="1200" cap="none" spc="0" normalizeH="0" baseline="0" noProof="0" dirty="0">
                          <a:ln>
                            <a:noFill/>
                          </a:ln>
                          <a:effectLst/>
                          <a:uLnTx/>
                          <a:uFillTx/>
                        </a:rPr>
                        <a:t>C# Basics, OOPS, Generics, Collections, Arrays, Loops, Lambda exp , Delegates and evets, File IO  and serialization</a:t>
                      </a:r>
                    </a:p>
                  </a:txBody>
                  <a:tcPr/>
                </a:tc>
                <a:extLst>
                  <a:ext uri="{0D108BD9-81ED-4DB2-BD59-A6C34878D82A}">
                    <a16:rowId xmlns:a16="http://schemas.microsoft.com/office/drawing/2014/main" val="10000"/>
                  </a:ext>
                </a:extLst>
              </a:tr>
              <a:tr h="44392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ASP.NET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Fundamentals of ASP.NET,ASP.NET MVC Framework  , Routing , Code First Approach and Data first approach</a:t>
                      </a:r>
                    </a:p>
                  </a:txBody>
                  <a:tcPr/>
                </a:tc>
                <a:extLst>
                  <a:ext uri="{0D108BD9-81ED-4DB2-BD59-A6C34878D82A}">
                    <a16:rowId xmlns:a16="http://schemas.microsoft.com/office/drawing/2014/main" val="10001"/>
                  </a:ext>
                </a:extLst>
              </a:tr>
              <a:tr h="6645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LINQ</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solidFill>
                            <a:schemeClr val="tx1"/>
                          </a:solidFill>
                        </a:rPr>
                        <a:t>Introduction to LINQ, LINQ Syntax, Query Operators, Aggregate  Functions</a:t>
                      </a:r>
                    </a:p>
                  </a:txBody>
                  <a:tcPr/>
                </a:tc>
                <a:extLst>
                  <a:ext uri="{0D108BD9-81ED-4DB2-BD59-A6C34878D82A}">
                    <a16:rowId xmlns:a16="http://schemas.microsoft.com/office/drawing/2014/main" val="10002"/>
                  </a:ext>
                </a:extLst>
              </a:tr>
              <a:tr h="52339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Entity Frameworks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solidFill>
                            <a:schemeClr val="tx1"/>
                          </a:solidFill>
                        </a:rPr>
                        <a:t>Overview of ORM Products, Basics of Entity Framework, LINQ to Entities to Perform Curd Operations</a:t>
                      </a:r>
                    </a:p>
                  </a:txBody>
                  <a:tcPr/>
                </a:tc>
                <a:extLst>
                  <a:ext uri="{0D108BD9-81ED-4DB2-BD59-A6C34878D82A}">
                    <a16:rowId xmlns:a16="http://schemas.microsoft.com/office/drawing/2014/main" val="10003"/>
                  </a:ext>
                </a:extLst>
              </a:tr>
              <a:tr h="6830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 Connected and Disconnected Architecture, DB Connectivity Architecture,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 Set and Data Reader class </a:t>
                      </a:r>
                    </a:p>
                  </a:txBody>
                  <a:tcPr/>
                </a:tc>
                <a:extLst>
                  <a:ext uri="{0D108BD9-81ED-4DB2-BD59-A6C34878D82A}">
                    <a16:rowId xmlns:a16="http://schemas.microsoft.com/office/drawing/2014/main" val="10004"/>
                  </a:ext>
                </a:extLst>
              </a:tr>
              <a:tr h="3836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Sql Server</a:t>
                      </a:r>
                    </a:p>
                  </a:txBody>
                  <a:tcPr/>
                </a:tc>
                <a:extLst>
                  <a:ext uri="{0D108BD9-81ED-4DB2-BD59-A6C34878D82A}">
                    <a16:rowId xmlns:a16="http://schemas.microsoft.com/office/drawing/2014/main" val="10007"/>
                  </a:ext>
                </a:extLst>
              </a:tr>
              <a:tr h="52545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and Bootstrap</a:t>
                      </a:r>
                    </a:p>
                  </a:txBody>
                  <a:tcPr/>
                </a:tc>
                <a:extLst>
                  <a:ext uri="{0D108BD9-81ED-4DB2-BD59-A6C34878D82A}">
                    <a16:rowId xmlns:a16="http://schemas.microsoft.com/office/drawing/2014/main" val="10008"/>
                  </a:ext>
                </a:extLst>
              </a:tr>
              <a:tr h="36719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a:t>
                      </a:r>
                    </a:p>
                  </a:txBody>
                  <a:tcPr/>
                </a:tc>
                <a:extLst>
                  <a:ext uri="{0D108BD9-81ED-4DB2-BD59-A6C34878D82A}">
                    <a16:rowId xmlns:a16="http://schemas.microsoft.com/office/drawing/2014/main" val="10009"/>
                  </a:ext>
                </a:extLst>
              </a:tr>
              <a:tr h="52408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Home Loan Application</a:t>
            </a:r>
          </a:p>
          <a:p>
            <a:pPr algn="just">
              <a:lnSpc>
                <a:spcPct val="114000"/>
              </a:lnSpc>
            </a:pPr>
            <a:r>
              <a:rPr lang="en-US" altLang="en-IN" dirty="0"/>
              <a:t>C</a:t>
            </a:r>
            <a:r>
              <a:rPr lang="en-IN" altLang="en-US" dirty="0"/>
              <a:t>ase study of </a:t>
            </a:r>
            <a:r>
              <a:rPr lang="en-US" altLang="en-US" dirty="0"/>
              <a:t>Home Loan Application</a:t>
            </a:r>
            <a:r>
              <a:rPr lang="en-US" altLang="en-US" dirty="0">
                <a:sym typeface="+mn-ea"/>
              </a:rPr>
              <a:t> </a:t>
            </a:r>
            <a:r>
              <a:rPr lang="en-IN" altLang="en-US" dirty="0"/>
              <a:t>along with </a:t>
            </a:r>
            <a:r>
              <a:rPr lang="en-US" altLang="en-US" dirty="0"/>
              <a:t>ASP.NET Web Application With Entity Framework and MVC</a:t>
            </a:r>
            <a:r>
              <a:rPr lang="en-IN" altLang="en-US" dirty="0"/>
              <a:t> ,</a:t>
            </a:r>
            <a:r>
              <a:rPr lang="en-US" altLang="en-US" dirty="0"/>
              <a:t> Sql Server</a:t>
            </a:r>
            <a:r>
              <a:rPr lang="en-US" altLang="en-US" b="1" dirty="0"/>
              <a:t> </a:t>
            </a:r>
            <a:r>
              <a:rPr lang="en-IN" altLang="en-US" dirty="0"/>
              <a:t>responsive UI with </a:t>
            </a:r>
            <a:r>
              <a:rPr lang="en-US" altLang="en-IN" dirty="0"/>
              <a:t>HTML5,</a:t>
            </a:r>
            <a:r>
              <a:rPr lang="en-US" altLang="en-US" dirty="0"/>
              <a:t> CSS and Bootstrap used as user Interface </a:t>
            </a:r>
            <a:endParaRPr lang="en-US" altLang="nl-NL" b="1" dirty="0"/>
          </a:p>
          <a:p>
            <a:pPr>
              <a:lnSpc>
                <a:spcPct val="114000"/>
              </a:lnSpc>
            </a:pP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a:lstStyle/>
          <a:p>
            <a:pPr eaLnBrk="1" hangingPunct="1"/>
            <a:r>
              <a:rPr lang="en-US" altLang="nl-NL" dirty="0" err="1">
                <a:solidFill>
                  <a:schemeClr val="accent2">
                    <a:lumMod val="60000"/>
                    <a:lumOff val="40000"/>
                  </a:schemeClr>
                </a:solidFill>
                <a:hlinkClick r:id="rId3">
                  <a:extLst>
                    <a:ext uri="{A12FA001-AC4F-418D-AE19-62706E023703}">
                      <ahyp:hlinkClr xmlns:ahyp="http://schemas.microsoft.com/office/drawing/2018/hyperlinkcolor" val="tx"/>
                    </a:ext>
                  </a:extLst>
                </a:hlinkClick>
              </a:rPr>
              <a:t>samanvitha.patel</a:t>
            </a:r>
            <a:r>
              <a:rPr lang="nl-NL" altLang="nl-NL" dirty="0">
                <a:solidFill>
                  <a:srgbClr val="88D5ED"/>
                </a:solidFill>
                <a:hlinkClick r:id="rId3">
                  <a:extLst>
                    <a:ext uri="{A12FA001-AC4F-418D-AE19-62706E023703}">
                      <ahyp:hlinkClr xmlns:ahyp="http://schemas.microsoft.com/office/drawing/2018/hyperlinkcolor" val="tx"/>
                    </a:ext>
                  </a:extLst>
                </a:hlinkClick>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9945069319</a:t>
            </a:r>
          </a:p>
        </p:txBody>
      </p:sp>
      <p:sp>
        <p:nvSpPr>
          <p:cNvPr id="7175" name="Text Placeholder 26"/>
          <p:cNvSpPr>
            <a:spLocks noGrp="1"/>
          </p:cNvSpPr>
          <p:nvPr>
            <p:ph type="body" sz="quarter" idx="50"/>
          </p:nvPr>
        </p:nvSpPr>
        <p:spPr>
          <a:xfrm>
            <a:off x="438150" y="2995613"/>
            <a:ext cx="4008437" cy="2795587"/>
          </a:xfrm>
        </p:spPr>
        <p:txBody>
          <a:bodyPr/>
          <a:lstStyle/>
          <a:p>
            <a:r>
              <a:rPr lang="en-US" altLang="en-US" sz="1100" b="1" dirty="0"/>
              <a:t>DOTNET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C#,ASP.NET MVC Framework ,HTML5,CSS and Sql Serve</a:t>
            </a:r>
            <a:endParaRPr lang="en-US" altLang="en-US" dirty="0">
              <a:sym typeface="+mn-ea"/>
            </a:endParaRPr>
          </a:p>
          <a:p>
            <a:pPr marL="171450" indent="-171450">
              <a:buFont typeface="Arial" panose="020B0604020202020204" pitchFamily="34" charset="0"/>
              <a:buChar char="•"/>
            </a:pPr>
            <a:r>
              <a:rPr lang="en-US" dirty="0">
                <a:sym typeface="+mn-ea"/>
              </a:rPr>
              <a:t>Proficient in creating </a:t>
            </a:r>
            <a:r>
              <a:rPr lang="en-US" b="1" dirty="0">
                <a:sym typeface="+mn-ea"/>
              </a:rPr>
              <a:t>Single page Web</a:t>
            </a:r>
            <a:r>
              <a:rPr lang="en-US" dirty="0">
                <a:sym typeface="+mn-ea"/>
              </a:rPr>
              <a:t> Application in </a:t>
            </a:r>
            <a:r>
              <a:rPr lang="en-US" b="1" dirty="0">
                <a:sym typeface="+mn-ea"/>
              </a:rPr>
              <a:t>ASP.NET WEB APPLICATION</a:t>
            </a:r>
            <a:r>
              <a:rPr lang="en-US" dirty="0">
                <a:sym typeface="+mn-ea"/>
              </a:rPr>
              <a:t> with </a:t>
            </a:r>
            <a:r>
              <a:rPr lang="en-US" b="1" dirty="0">
                <a:sym typeface="+mn-ea"/>
              </a:rPr>
              <a:t>MVC ,</a:t>
            </a:r>
            <a:r>
              <a:rPr lang="en-US" dirty="0">
                <a:sym typeface="+mn-ea"/>
              </a:rPr>
              <a:t>Authentication and  routing.</a:t>
            </a:r>
            <a:endParaRPr lang="en-US" altLang="en-US" dirty="0"/>
          </a:p>
          <a:p>
            <a:pPr marL="171450" indent="-171450">
              <a:buFont typeface="Arial" panose="020B0604020202020204" pitchFamily="34" charset="0"/>
              <a:buChar char="•"/>
            </a:pPr>
            <a:r>
              <a:rPr lang="en-US" dirty="0">
                <a:sym typeface="+mn-ea"/>
              </a:rPr>
              <a:t>Hands on experience in developing web pages using </a:t>
            </a:r>
            <a:r>
              <a:rPr lang="en-US" b="1" dirty="0">
                <a:sym typeface="+mn-ea"/>
              </a:rPr>
              <a:t>HTML5, CSS3, Object Oriented Java script</a:t>
            </a:r>
            <a:r>
              <a:rPr lang="en-US" dirty="0">
                <a:sym typeface="+mn-ea"/>
              </a:rPr>
              <a:t>. Good understanding of Document Object Model (DOM) and DOM Functions.</a:t>
            </a:r>
            <a:endParaRPr lang="en-US"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Samanvitha Patel</a:t>
            </a:r>
          </a:p>
        </p:txBody>
      </p:sp>
      <p:pic>
        <p:nvPicPr>
          <p:cNvPr id="7182" name="Picture 4" descr="Free icon download | Linkedin">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98953" y="460972"/>
            <a:ext cx="2540634"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 and 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r>
              <a:rPr lang="en-US" altLang="nl-NL" sz="1000" dirty="0">
                <a:solidFill>
                  <a:prstClr val="black"/>
                </a:solidFill>
                <a:latin typeface="Verdana" panose="020B0604030504040204" pitchFamily="34" charset="0"/>
              </a:rPr>
              <a:t>Information Science and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0" name="Picture Placeholder 9">
            <a:extLst>
              <a:ext uri="{FF2B5EF4-FFF2-40B4-BE49-F238E27FC236}">
                <a16:creationId xmlns:a16="http://schemas.microsoft.com/office/drawing/2014/main" id="{28A66007-0A8F-444B-9145-F2E53E120815}"/>
              </a:ext>
            </a:extLst>
          </p:cNvPr>
          <p:cNvPicPr>
            <a:picLocks noGrp="1" noChangeAspect="1"/>
          </p:cNvPicPr>
          <p:nvPr>
            <p:ph type="pic" sz="quarter" idx="46"/>
          </p:nvPr>
        </p:nvPicPr>
        <p:blipFill rotWithShape="1">
          <a:blip r:embed="rId6" cstate="print">
            <a:extLst>
              <a:ext uri="{28A0092B-C50C-407E-A947-70E740481C1C}">
                <a14:useLocalDpi xmlns:a14="http://schemas.microsoft.com/office/drawing/2010/main" val="0"/>
              </a:ext>
            </a:extLst>
          </a:blip>
          <a:srcRect l="-987" t="1188" r="987" b="32145"/>
          <a:stretch/>
        </p:blipFill>
        <p:spPr>
          <a:xfrm>
            <a:off x="383259" y="287492"/>
            <a:ext cx="1734208" cy="1735628"/>
          </a:xfrm>
        </p:spPr>
      </p:pic>
      <p:pic>
        <p:nvPicPr>
          <p:cNvPr id="15" name="Picture 7">
            <a:hlinkClick r:id="rId7"/>
            <a:extLst>
              <a:ext uri="{FF2B5EF4-FFF2-40B4-BE49-F238E27FC236}">
                <a16:creationId xmlns:a16="http://schemas.microsoft.com/office/drawing/2014/main" id="{CB291376-D2FE-4277-A8E2-C49111C07C9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l="23582" t="2058" r="24332" b="4875"/>
          <a:stretch>
            <a:fillRect/>
          </a:stretch>
        </p:blipFill>
        <p:spPr bwMode="auto">
          <a:xfrm>
            <a:off x="4308157" y="6079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Movie, play, video icon">
            <a:hlinkClick r:id="rId9"/>
            <a:extLst>
              <a:ext uri="{FF2B5EF4-FFF2-40B4-BE49-F238E27FC236}">
                <a16:creationId xmlns:a16="http://schemas.microsoft.com/office/drawing/2014/main" id="{ECE59140-3128-4ED5-A3D1-7514209C787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18488" y="609599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3">
            <a:extLst>
              <a:ext uri="{FF2B5EF4-FFF2-40B4-BE49-F238E27FC236}">
                <a16:creationId xmlns:a16="http://schemas.microsoft.com/office/drawing/2014/main" id="{6F5353D0-471A-433B-96C6-4E09E6A1121D}"/>
              </a:ext>
            </a:extLst>
          </p:cNvPr>
          <p:cNvSpPr txBox="1">
            <a:spLocks noChangeArrowheads="1"/>
          </p:cNvSpPr>
          <p:nvPr/>
        </p:nvSpPr>
        <p:spPr bwMode="auto">
          <a:xfrm>
            <a:off x="4779644" y="6211777"/>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178</TotalTime>
  <Words>281</Words>
  <Application>Microsoft Office PowerPoint</Application>
  <PresentationFormat>Widescreen</PresentationFormat>
  <Paragraphs>51</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Samanvitha Patel</cp:lastModifiedBy>
  <cp:revision>120</cp:revision>
  <dcterms:created xsi:type="dcterms:W3CDTF">2020-09-22T06:24:00Z</dcterms:created>
  <dcterms:modified xsi:type="dcterms:W3CDTF">2022-04-12T06:15:32Z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