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1"/>
  </p:notesMasterIdLst>
  <p:handoutMasterIdLst>
    <p:handoutMasterId r:id="rId32"/>
  </p:handoutMasterIdLst>
  <p:sldIdLst>
    <p:sldId id="264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65" r:id="rId20"/>
    <p:sldId id="458" r:id="rId21"/>
    <p:sldId id="459" r:id="rId22"/>
    <p:sldId id="460" r:id="rId23"/>
    <p:sldId id="462" r:id="rId24"/>
    <p:sldId id="463" r:id="rId25"/>
    <p:sldId id="464" r:id="rId26"/>
    <p:sldId id="466" r:id="rId27"/>
    <p:sldId id="468" r:id="rId28"/>
    <p:sldId id="467" r:id="rId29"/>
    <p:sldId id="469" r:id="rId30"/>
  </p:sldIdLst>
  <p:sldSz cx="12192000" cy="6858000"/>
  <p:notesSz cx="6400800" cy="11731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1D"/>
    <a:srgbClr val="FF3701"/>
    <a:srgbClr val="9AC3F6"/>
    <a:srgbClr val="FFFFFF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3391" autoAdjust="0"/>
  </p:normalViewPr>
  <p:slideViewPr>
    <p:cSldViewPr snapToGrid="0">
      <p:cViewPr varScale="1">
        <p:scale>
          <a:sx n="70" d="100"/>
          <a:sy n="70" d="100"/>
        </p:scale>
        <p:origin x="90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30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40F28-2332-4F36-8AA4-10AF72FE1B12}" type="datetimeFigureOut">
              <a:rPr lang="fr-CA" smtClean="0"/>
              <a:t>2020-05-12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114425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25850" y="1114425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1CE6-A8CC-43E0-AF75-A36A947A448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462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E967F6-00C5-4E94-AE6E-53D07DA5CB92}" type="datetimeFigureOut">
              <a:rPr lang="fr-CA" smtClean="0"/>
              <a:t>2020-05-12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1466850"/>
            <a:ext cx="7035800" cy="3959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0080" y="5645845"/>
            <a:ext cx="5120640" cy="461932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B4587D-038F-4084-9B96-BEE7F558DB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99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0" y="4308475"/>
            <a:ext cx="3789363" cy="944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aseline="0">
                <a:latin typeface="HermesFB SemiBold" panose="02000000000000000000" pitchFamily="50" charset="0"/>
              </a:defRPr>
            </a:lvl1pPr>
            <a:lvl2pPr>
              <a:defRPr>
                <a:latin typeface="HermesFB Regular" panose="02000606060000020004" pitchFamily="50" charset="0"/>
              </a:defRPr>
            </a:lvl2pPr>
            <a:lvl3pPr>
              <a:defRPr>
                <a:latin typeface="HermesFB Regular" panose="02000606060000020004" pitchFamily="50" charset="0"/>
              </a:defRPr>
            </a:lvl3pPr>
            <a:lvl4pPr>
              <a:defRPr>
                <a:latin typeface="HermesFB Regular" panose="02000606060000020004" pitchFamily="50" charset="0"/>
              </a:defRPr>
            </a:lvl4pPr>
            <a:lvl5pPr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/>
              <a:t>Titre 1</a:t>
            </a:r>
          </a:p>
          <a:p>
            <a:pPr lvl="0"/>
            <a:r>
              <a:rPr lang="fr-FR" dirty="0"/>
              <a:t>Titre 2</a:t>
            </a:r>
            <a:endParaRPr lang="fr-CA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0" y="5365115"/>
            <a:ext cx="3789363" cy="4768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aseline="0">
                <a:latin typeface="HermesFB Regular" panose="02000606060000020004" pitchFamily="50" charset="0"/>
              </a:defRPr>
            </a:lvl1pPr>
            <a:lvl2pPr>
              <a:defRPr>
                <a:latin typeface="HermesFB Regular" panose="02000606060000020004" pitchFamily="50" charset="0"/>
              </a:defRPr>
            </a:lvl2pPr>
            <a:lvl3pPr>
              <a:defRPr>
                <a:latin typeface="HermesFB Regular" panose="02000606060000020004" pitchFamily="50" charset="0"/>
              </a:defRPr>
            </a:lvl3pPr>
            <a:lvl4pPr>
              <a:defRPr>
                <a:latin typeface="HermesFB Regular" panose="02000606060000020004" pitchFamily="50" charset="0"/>
              </a:defRPr>
            </a:lvl4pPr>
            <a:lvl5pPr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/>
              <a:t>Date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37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22484" y="3162061"/>
            <a:ext cx="7315199" cy="1325563"/>
          </a:xfrm>
          <a:prstGeom prst="rect">
            <a:avLst/>
          </a:prstGeom>
        </p:spPr>
        <p:txBody>
          <a:bodyPr/>
          <a:lstStyle>
            <a:lvl1pPr algn="ctr">
              <a:defRPr sz="4800" i="0">
                <a:latin typeface="HermesFB SemiBold" panose="020000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39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book text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124200" y="1145628"/>
            <a:ext cx="8407400" cy="861848"/>
          </a:xfrm>
          <a:prstGeom prst="rect">
            <a:avLst/>
          </a:prstGeom>
        </p:spPr>
        <p:txBody>
          <a:bodyPr/>
          <a:lstStyle>
            <a:lvl1pPr>
              <a:defRPr sz="2800" i="0" spc="300" baseline="0">
                <a:latin typeface="HermesFB SemiBold" panose="020000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3124200" y="2349500"/>
            <a:ext cx="8407400" cy="4233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kern="1200" spc="300" baseline="0">
                <a:latin typeface="HermesFB SemiBold" panose="02000000000000000000" pitchFamily="50" charset="0"/>
              </a:defRPr>
            </a:lvl1pPr>
            <a:lvl2pPr marL="457200" indent="0" algn="l">
              <a:buNone/>
              <a:defRPr sz="1600" spc="20" baseline="0">
                <a:latin typeface="HermesFB Regular" panose="02000606060000020004" pitchFamily="50" charset="0"/>
              </a:defRPr>
            </a:lvl2pPr>
            <a:lvl3pPr algn="l">
              <a:defRPr baseline="0">
                <a:latin typeface="HermesFB Regular" panose="02000606060000020004" pitchFamily="50" charset="0"/>
              </a:defRPr>
            </a:lvl3pPr>
            <a:lvl4pPr algn="l">
              <a:defRPr>
                <a:latin typeface="HermesFB Regular" panose="02000606060000020004" pitchFamily="50" charset="0"/>
              </a:defRPr>
            </a:lvl4pPr>
            <a:lvl5pPr algn="l"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 qui pue car en réalité c’est du texte qui parle et on peut faire de très longue phrases avec pour valider ce qui arrive quand on met </a:t>
            </a:r>
            <a:r>
              <a:rPr lang="fr-FR" dirty="0" err="1"/>
              <a:t>plusieures</a:t>
            </a:r>
            <a:r>
              <a:rPr lang="fr-FR" dirty="0"/>
              <a:t> lignes.</a:t>
            </a:r>
          </a:p>
          <a:p>
            <a:pPr lvl="1"/>
            <a:r>
              <a:rPr lang="fr-FR" dirty="0"/>
              <a:t>Et plusieurs paragraphes…</a:t>
            </a:r>
          </a:p>
          <a:p>
            <a:pPr lvl="2"/>
            <a:r>
              <a:rPr lang="fr-FR" dirty="0"/>
              <a:t>Troisième niveau qui pue moins.  En cas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16200000">
            <a:off x="361746" y="4745749"/>
            <a:ext cx="272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>
                <a:solidFill>
                  <a:schemeClr val="tx2">
                    <a:lumMod val="50000"/>
                  </a:schemeClr>
                </a:solidFill>
              </a:rPr>
              <a:t>Confidential</a:t>
            </a:r>
            <a:endParaRPr lang="fr-CA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124200" y="1145628"/>
            <a:ext cx="8407400" cy="861848"/>
          </a:xfrm>
          <a:prstGeom prst="rect">
            <a:avLst/>
          </a:prstGeom>
        </p:spPr>
        <p:txBody>
          <a:bodyPr/>
          <a:lstStyle>
            <a:lvl1pPr>
              <a:defRPr sz="2800" i="0" spc="300" baseline="0">
                <a:latin typeface="HermesFB SemiBold" panose="020000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124200" y="2286000"/>
            <a:ext cx="8407400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 baseline="0">
                <a:latin typeface="+mj-lt"/>
              </a:defRPr>
            </a:lvl1pPr>
            <a:lvl2pPr marL="457200" indent="0">
              <a:buNone/>
              <a:defRPr sz="1600" spc="20" baseline="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 qui pue car en réalité c’est du texte qui parle et on peut faire de très longue phrases avec pour valider ce qui arrive quand on met </a:t>
            </a:r>
            <a:r>
              <a:rPr lang="fr-FR" dirty="0" err="1"/>
              <a:t>plusieures</a:t>
            </a:r>
            <a:r>
              <a:rPr lang="fr-FR" dirty="0"/>
              <a:t> lignes.</a:t>
            </a:r>
          </a:p>
          <a:p>
            <a:pPr lvl="1"/>
            <a:r>
              <a:rPr lang="fr-FR" dirty="0"/>
              <a:t>Et plusieurs paragraphes…</a:t>
            </a:r>
          </a:p>
          <a:p>
            <a:pPr lvl="2"/>
            <a:r>
              <a:rPr lang="fr-FR" dirty="0"/>
              <a:t>Troisième niveau qui pue moins.  En cas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ZoneTexte 3"/>
          <p:cNvSpPr txBox="1"/>
          <p:nvPr userDrawn="1"/>
        </p:nvSpPr>
        <p:spPr>
          <a:xfrm rot="16200000">
            <a:off x="361746" y="4745749"/>
            <a:ext cx="272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>
                <a:solidFill>
                  <a:schemeClr val="tx2">
                    <a:lumMod val="50000"/>
                  </a:schemeClr>
                </a:solidFill>
              </a:rPr>
              <a:t>Confidential</a:t>
            </a:r>
            <a:endParaRPr lang="fr-CA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36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38" r:id="rId2"/>
    <p:sldLayoutId id="2147483742" r:id="rId3"/>
    <p:sldLayoutId id="2147483741" r:id="rId4"/>
    <p:sldLayoutId id="214748374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b="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latin typeface="HermesFB SemiBold"/>
                <a:cs typeface="HermesFB SemiBold"/>
              </a:rPr>
              <a:t>Software core modules</a:t>
            </a:r>
          </a:p>
          <a:p>
            <a:r>
              <a:rPr lang="en-US" b="0" dirty="0">
                <a:latin typeface="HermesFB SemiBold"/>
                <a:cs typeface="HermesFB SemiBold"/>
              </a:rPr>
              <a:t>Summary - Draft</a:t>
            </a:r>
          </a:p>
          <a:p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A" b="0">
                <a:latin typeface="HermesFB Regular"/>
                <a:cs typeface="HermesFB Regular"/>
              </a:rPr>
              <a:t>2020-05-12	</a:t>
            </a:r>
            <a:endParaRPr lang="fr-CA" b="0" dirty="0">
              <a:latin typeface="HermesFB Regular"/>
              <a:cs typeface="HermesFB Regular"/>
            </a:endParaRPr>
          </a:p>
          <a:p>
            <a:endParaRPr lang="fr-CA" b="0" dirty="0">
              <a:latin typeface="HermesFB Regular"/>
              <a:cs typeface="HermesF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511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Object </a:t>
            </a:r>
            <a:r>
              <a:rPr lang="fr-CA" sz="2400" dirty="0" err="1"/>
              <a:t>coordinates</a:t>
            </a:r>
            <a:r>
              <a:rPr lang="fr-CA" sz="2400" dirty="0"/>
              <a:t> </a:t>
            </a:r>
            <a:r>
              <a:rPr lang="fr-CA" sz="2400" dirty="0" err="1"/>
              <a:t>can</a:t>
            </a:r>
            <a:r>
              <a:rPr lang="fr-CA" sz="2400" dirty="0"/>
              <a:t> </a:t>
            </a:r>
            <a:r>
              <a:rPr lang="fr-CA" sz="2400" dirty="0" err="1"/>
              <a:t>alternatively</a:t>
            </a:r>
            <a:r>
              <a:rPr lang="fr-CA" sz="2400" dirty="0"/>
              <a:t> </a:t>
            </a:r>
            <a:r>
              <a:rPr lang="fr-CA" sz="2400" dirty="0" err="1"/>
              <a:t>be</a:t>
            </a:r>
            <a:r>
              <a:rPr lang="fr-CA" sz="2400" dirty="0"/>
              <a:t> </a:t>
            </a:r>
            <a:r>
              <a:rPr lang="fr-CA" sz="2400" dirty="0" err="1"/>
              <a:t>described</a:t>
            </a:r>
            <a:r>
              <a:rPr lang="fr-CA" sz="2400" dirty="0"/>
              <a:t> as </a:t>
            </a:r>
            <a:r>
              <a:rPr lang="fr-CA" sz="2400" i="1" dirty="0" err="1"/>
              <a:t>CartesianCoord</a:t>
            </a:r>
            <a:r>
              <a:rPr lang="fr-CA" sz="2400" dirty="0" err="1"/>
              <a:t>inates</a:t>
            </a:r>
            <a:r>
              <a:rPr lang="fr-CA" sz="2400" dirty="0"/>
              <a:t> or </a:t>
            </a:r>
            <a:r>
              <a:rPr lang="fr-CA" sz="2400" i="1" dirty="0" err="1"/>
              <a:t>SphericalCoord</a:t>
            </a:r>
            <a:r>
              <a:rPr lang="fr-CA" sz="2400" dirty="0" err="1"/>
              <a:t>inates</a:t>
            </a:r>
            <a:r>
              <a:rPr lang="fr-CA" sz="2400" i="1" dirty="0"/>
              <a:t>.</a:t>
            </a:r>
          </a:p>
          <a:p>
            <a:r>
              <a:rPr lang="fr-CA" sz="2400" dirty="0"/>
              <a:t>The </a:t>
            </a:r>
            <a:r>
              <a:rPr lang="fr-CA" sz="2400" dirty="0" err="1"/>
              <a:t>Coordinate</a:t>
            </a:r>
            <a:r>
              <a:rPr lang="fr-CA" sz="2400" dirty="0"/>
              <a:t> system </a:t>
            </a:r>
            <a:r>
              <a:rPr lang="fr-CA" sz="2400" dirty="0" err="1"/>
              <a:t>used</a:t>
            </a:r>
            <a:r>
              <a:rPr lang="fr-CA" sz="2400" dirty="0"/>
              <a:t> </a:t>
            </a:r>
            <a:r>
              <a:rPr lang="fr-CA" sz="2400" dirty="0" err="1"/>
              <a:t>throughout</a:t>
            </a:r>
            <a:r>
              <a:rPr lang="fr-CA" sz="2400" dirty="0"/>
              <a:t> the code </a:t>
            </a:r>
            <a:r>
              <a:rPr lang="fr-CA" sz="2400" dirty="0" err="1"/>
              <a:t>is</a:t>
            </a:r>
            <a:r>
              <a:rPr lang="fr-CA" sz="2400" dirty="0"/>
              <a:t> a right-</a:t>
            </a:r>
            <a:r>
              <a:rPr lang="fr-CA" sz="2400" dirty="0" err="1"/>
              <a:t>handed</a:t>
            </a:r>
            <a:r>
              <a:rPr lang="fr-CA" sz="2400" dirty="0"/>
              <a:t> </a:t>
            </a:r>
            <a:r>
              <a:rPr lang="fr-CA" sz="2400" dirty="0" err="1"/>
              <a:t>coordinate</a:t>
            </a:r>
            <a:r>
              <a:rPr lang="fr-CA" sz="2400" dirty="0"/>
              <a:t> system, </a:t>
            </a:r>
            <a:r>
              <a:rPr lang="fr-CA" sz="2400" dirty="0" err="1"/>
              <a:t>with</a:t>
            </a:r>
            <a:r>
              <a:rPr lang="fr-CA" sz="2400" dirty="0"/>
              <a:t> the X axis </a:t>
            </a:r>
            <a:r>
              <a:rPr lang="fr-CA" sz="2400" dirty="0" err="1"/>
              <a:t>pointing</a:t>
            </a:r>
            <a:r>
              <a:rPr lang="fr-CA" sz="2400" dirty="0"/>
              <a:t> </a:t>
            </a:r>
            <a:r>
              <a:rPr lang="fr-CA" sz="2400" dirty="0" err="1"/>
              <a:t>forward</a:t>
            </a:r>
            <a:r>
              <a:rPr lang="fr-CA" sz="2400" dirty="0"/>
              <a:t>. </a:t>
            </a:r>
          </a:p>
          <a:p>
            <a:pPr lvl="1"/>
            <a:r>
              <a:rPr lang="fr-CA" sz="2000" dirty="0"/>
              <a:t>This </a:t>
            </a:r>
            <a:r>
              <a:rPr lang="fr-CA" sz="2000" dirty="0" err="1"/>
              <a:t>can</a:t>
            </a:r>
            <a:r>
              <a:rPr lang="fr-CA" sz="2000" dirty="0"/>
              <a:t> </a:t>
            </a:r>
            <a:r>
              <a:rPr lang="fr-CA" sz="2000" dirty="0" err="1"/>
              <a:t>be</a:t>
            </a:r>
            <a:r>
              <a:rPr lang="fr-CA" sz="2000" dirty="0"/>
              <a:t> </a:t>
            </a:r>
            <a:r>
              <a:rPr lang="fr-CA" sz="2000" dirty="0" err="1"/>
              <a:t>confusing</a:t>
            </a:r>
            <a:r>
              <a:rPr lang="fr-CA" sz="2000" dirty="0"/>
              <a:t> for </a:t>
            </a:r>
            <a:r>
              <a:rPr lang="fr-CA" sz="2000" dirty="0" err="1"/>
              <a:t>some</a:t>
            </a:r>
            <a:r>
              <a:rPr lang="fr-CA" sz="2000" dirty="0"/>
              <a:t> people </a:t>
            </a:r>
            <a:r>
              <a:rPr lang="fr-CA" sz="2000" dirty="0" err="1"/>
              <a:t>used</a:t>
            </a:r>
            <a:r>
              <a:rPr lang="fr-CA" sz="2000" dirty="0"/>
              <a:t> to </a:t>
            </a:r>
            <a:r>
              <a:rPr lang="fr-CA" sz="2000" dirty="0" err="1"/>
              <a:t>dealing</a:t>
            </a:r>
            <a:r>
              <a:rPr lang="fr-CA" sz="2000" dirty="0"/>
              <a:t> </a:t>
            </a:r>
            <a:r>
              <a:rPr lang="fr-CA" sz="2000" dirty="0" err="1"/>
              <a:t>with</a:t>
            </a:r>
            <a:r>
              <a:rPr lang="fr-CA" sz="2000" dirty="0"/>
              <a:t> camera </a:t>
            </a:r>
            <a:r>
              <a:rPr lang="fr-CA" sz="2000" dirty="0" err="1"/>
              <a:t>coordinates</a:t>
            </a:r>
            <a:r>
              <a:rPr lang="fr-CA" sz="2000" dirty="0"/>
              <a:t> and </a:t>
            </a:r>
            <a:r>
              <a:rPr lang="fr-CA" sz="2000" dirty="0" err="1"/>
              <a:t>requires</a:t>
            </a:r>
            <a:r>
              <a:rPr lang="fr-CA" sz="2000" dirty="0"/>
              <a:t> </a:t>
            </a:r>
            <a:r>
              <a:rPr lang="fr-CA" sz="2000" dirty="0" err="1"/>
              <a:t>some</a:t>
            </a:r>
            <a:r>
              <a:rPr lang="fr-CA" sz="2000" dirty="0"/>
              <a:t> care. </a:t>
            </a:r>
          </a:p>
        </p:txBody>
      </p:sp>
    </p:spTree>
    <p:extLst>
      <p:ext uri="{BB962C8B-B14F-4D97-AF65-F5344CB8AC3E}">
        <p14:creationId xmlns:p14="http://schemas.microsoft.com/office/powerpoint/2010/main" val="132294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In </a:t>
            </a:r>
            <a:r>
              <a:rPr lang="fr-CA" sz="2400" i="1" dirty="0" err="1"/>
              <a:t>Cartesian</a:t>
            </a:r>
            <a:r>
              <a:rPr lang="fr-CA" sz="2400" dirty="0"/>
              <a:t> </a:t>
            </a:r>
            <a:r>
              <a:rPr lang="fr-CA" sz="2400" dirty="0" err="1"/>
              <a:t>Coordinates</a:t>
            </a:r>
            <a:r>
              <a:rPr lang="fr-CA" sz="2400" dirty="0"/>
              <a:t>:</a:t>
            </a:r>
          </a:p>
          <a:p>
            <a:pPr lvl="1"/>
            <a:r>
              <a:rPr lang="fr-CA" sz="1600" dirty="0"/>
              <a:t> X </a:t>
            </a:r>
            <a:r>
              <a:rPr lang="fr-CA" sz="1600" dirty="0" err="1"/>
              <a:t>is</a:t>
            </a:r>
            <a:r>
              <a:rPr lang="fr-CA" sz="1600" dirty="0"/>
              <a:t> positive </a:t>
            </a:r>
            <a:r>
              <a:rPr lang="fr-CA" sz="1600" dirty="0" err="1"/>
              <a:t>going</a:t>
            </a:r>
            <a:r>
              <a:rPr lang="fr-CA" sz="1600" dirty="0"/>
              <a:t> </a:t>
            </a:r>
            <a:r>
              <a:rPr lang="fr-CA" sz="1600" i="1" dirty="0" err="1"/>
              <a:t>forward</a:t>
            </a:r>
            <a:r>
              <a:rPr lang="fr-CA" sz="1600" i="1" dirty="0"/>
              <a:t> </a:t>
            </a:r>
          </a:p>
          <a:p>
            <a:pPr lvl="1"/>
            <a:r>
              <a:rPr lang="fr-CA" sz="1600" dirty="0"/>
              <a:t>Y </a:t>
            </a:r>
            <a:r>
              <a:rPr lang="fr-CA" sz="1600" dirty="0" err="1"/>
              <a:t>is</a:t>
            </a:r>
            <a:r>
              <a:rPr lang="fr-CA" sz="1600" dirty="0"/>
              <a:t> positive to the</a:t>
            </a:r>
            <a:r>
              <a:rPr lang="fr-CA" sz="1600" i="1" dirty="0"/>
              <a:t> </a:t>
            </a:r>
            <a:r>
              <a:rPr lang="fr-CA" sz="1600" i="1" dirty="0" err="1"/>
              <a:t>left</a:t>
            </a:r>
            <a:endParaRPr lang="fr-CA" sz="1600" i="1" dirty="0"/>
          </a:p>
          <a:p>
            <a:pPr lvl="1"/>
            <a:r>
              <a:rPr lang="fr-CA" sz="1600" i="1" dirty="0"/>
              <a:t> </a:t>
            </a:r>
            <a:r>
              <a:rPr lang="fr-CA" sz="1600" dirty="0"/>
              <a:t>Z </a:t>
            </a:r>
            <a:r>
              <a:rPr lang="fr-CA" sz="1600" dirty="0" err="1"/>
              <a:t>is</a:t>
            </a:r>
            <a:r>
              <a:rPr lang="fr-CA" sz="1600" dirty="0"/>
              <a:t> positive </a:t>
            </a:r>
            <a:r>
              <a:rPr lang="fr-CA" sz="1600" dirty="0" err="1"/>
              <a:t>going</a:t>
            </a:r>
            <a:r>
              <a:rPr lang="fr-CA" sz="1600" i="1" dirty="0"/>
              <a:t> up</a:t>
            </a:r>
          </a:p>
          <a:p>
            <a:r>
              <a:rPr lang="fr-CA" sz="2400" dirty="0"/>
              <a:t>In </a:t>
            </a:r>
            <a:r>
              <a:rPr lang="fr-CA" sz="2400" i="1" dirty="0" err="1"/>
              <a:t>Spherical</a:t>
            </a:r>
            <a:r>
              <a:rPr lang="fr-CA" sz="2400" dirty="0"/>
              <a:t> </a:t>
            </a:r>
            <a:r>
              <a:rPr lang="fr-CA" sz="2400" dirty="0" err="1"/>
              <a:t>coordinates</a:t>
            </a:r>
            <a:endParaRPr lang="fr-CA" sz="2400" dirty="0"/>
          </a:p>
          <a:p>
            <a:pPr lvl="1">
              <a:spcBef>
                <a:spcPts val="0"/>
              </a:spcBef>
            </a:pPr>
            <a:r>
              <a:rPr lang="en-US" sz="1800" i="1" dirty="0"/>
              <a:t>rho </a:t>
            </a:r>
            <a:r>
              <a:rPr lang="en-US" sz="1800" dirty="0"/>
              <a:t>is distance</a:t>
            </a:r>
            <a:r>
              <a:rPr lang="en-US" sz="1800" i="1" dirty="0"/>
              <a:t>					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 theta </a:t>
            </a:r>
            <a:r>
              <a:rPr lang="en-US" sz="1800" dirty="0"/>
              <a:t>is angle from z axis, clockwise</a:t>
            </a:r>
            <a:r>
              <a:rPr lang="en-US" sz="1800" i="1" dirty="0"/>
              <a:t>				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 phi </a:t>
            </a:r>
            <a:r>
              <a:rPr lang="en-US" sz="1800" dirty="0"/>
              <a:t>is angle from x axis, counterclockwise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means that with X looking forward:</a:t>
            </a:r>
          </a:p>
          <a:p>
            <a:pPr lvl="2"/>
            <a:r>
              <a:rPr lang="fr-CA" sz="1400" dirty="0"/>
              <a:t> </a:t>
            </a:r>
            <a:r>
              <a:rPr lang="fr-CA" sz="1400" dirty="0" err="1"/>
              <a:t>Theta</a:t>
            </a:r>
            <a:r>
              <a:rPr lang="fr-CA" sz="1400" dirty="0"/>
              <a:t>: -: Up  +: Down</a:t>
            </a:r>
          </a:p>
          <a:p>
            <a:pPr lvl="2"/>
            <a:r>
              <a:rPr lang="fr-CA" sz="1400" dirty="0"/>
              <a:t>Phi:   + </a:t>
            </a:r>
            <a:r>
              <a:rPr lang="fr-CA" sz="1400" dirty="0" err="1"/>
              <a:t>Left</a:t>
            </a:r>
            <a:r>
              <a:rPr lang="fr-CA" sz="1400" dirty="0"/>
              <a:t>  -: Right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200" i="1" dirty="0"/>
              <a:t>	</a:t>
            </a:r>
            <a:endParaRPr lang="fr-CA" sz="3200" i="1" dirty="0"/>
          </a:p>
          <a:p>
            <a:pPr lvl="1"/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2728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In addition to </a:t>
            </a:r>
            <a:r>
              <a:rPr lang="fr-CA" sz="2400" dirty="0" err="1"/>
              <a:t>its</a:t>
            </a:r>
            <a:r>
              <a:rPr lang="fr-CA" sz="2400" dirty="0"/>
              <a:t> position, an </a:t>
            </a:r>
            <a:r>
              <a:rPr lang="fr-CA" sz="2400" dirty="0" err="1"/>
              <a:t>object</a:t>
            </a:r>
            <a:r>
              <a:rPr lang="fr-CA" sz="2400" dirty="0"/>
              <a:t> in a </a:t>
            </a:r>
            <a:r>
              <a:rPr lang="fr-CA" sz="2400" dirty="0" err="1"/>
              <a:t>coordinate</a:t>
            </a:r>
            <a:r>
              <a:rPr lang="fr-CA" sz="2400" dirty="0"/>
              <a:t> frame </a:t>
            </a:r>
            <a:r>
              <a:rPr lang="fr-CA" sz="2400" dirty="0" err="1"/>
              <a:t>can</a:t>
            </a:r>
            <a:r>
              <a:rPr lang="fr-CA" sz="2400" dirty="0"/>
              <a:t> have an </a:t>
            </a:r>
            <a:r>
              <a:rPr lang="fr-CA" sz="2400" i="1" dirty="0"/>
              <a:t>Orientation</a:t>
            </a:r>
            <a:r>
              <a:rPr lang="fr-CA" sz="2400" dirty="0"/>
              <a:t>:</a:t>
            </a:r>
          </a:p>
          <a:p>
            <a:pPr lvl="1"/>
            <a:r>
              <a:rPr lang="en-US" sz="1600" dirty="0"/>
              <a:t>yaw is a counterclockwise rotation about the z-axis (looking right is yaw negative).</a:t>
            </a:r>
          </a:p>
          <a:p>
            <a:pPr lvl="1"/>
            <a:r>
              <a:rPr lang="en-US" sz="1600" dirty="0"/>
              <a:t>pitch is a counterclockwise rotation about the y-axis (looking down is pitch positive [since Y axis is oriented leftwards]). </a:t>
            </a:r>
          </a:p>
          <a:p>
            <a:pPr lvl="1"/>
            <a:r>
              <a:rPr lang="en-US" sz="1600" dirty="0"/>
              <a:t>roll is a counterclockwise rotation about the  x-axis (rolling rightwards is roll negative).</a:t>
            </a:r>
          </a:p>
          <a:p>
            <a:pPr lvl="1"/>
            <a:r>
              <a:rPr lang="en-US" sz="1600" dirty="0"/>
              <a:t>This means that, for a standard reference frame, where X axis is looking forward from the object:</a:t>
            </a:r>
          </a:p>
          <a:p>
            <a:pPr lvl="1"/>
            <a:r>
              <a:rPr lang="en-US" sz="1600" dirty="0"/>
              <a:t>- looking right is yaw negative.</a:t>
            </a:r>
          </a:p>
          <a:p>
            <a:pPr lvl="1"/>
            <a:r>
              <a:rPr lang="en-US" sz="1600" dirty="0"/>
              <a:t>- looking down is pitch positive. </a:t>
            </a:r>
          </a:p>
          <a:p>
            <a:pPr lvl="1"/>
            <a:r>
              <a:rPr lang="en-US" sz="1600" dirty="0"/>
              <a:t> - rolling to the right side is negative</a:t>
            </a:r>
          </a:p>
        </p:txBody>
      </p:sp>
    </p:spTree>
    <p:extLst>
      <p:ext uri="{BB962C8B-B14F-4D97-AF65-F5344CB8AC3E}">
        <p14:creationId xmlns:p14="http://schemas.microsoft.com/office/powerpoint/2010/main" val="131965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/>
              <a:t>The </a:t>
            </a:r>
            <a:r>
              <a:rPr lang="fr-CA" sz="2400" i="1" dirty="0" err="1"/>
              <a:t>RelativePosition</a:t>
            </a:r>
            <a:r>
              <a:rPr lang="fr-CA" sz="2400" dirty="0"/>
              <a:t> of an </a:t>
            </a:r>
            <a:r>
              <a:rPr lang="fr-CA" sz="2400" dirty="0" err="1"/>
              <a:t>object</a:t>
            </a:r>
            <a:r>
              <a:rPr lang="fr-CA" sz="2400" dirty="0"/>
              <a:t> to a </a:t>
            </a:r>
            <a:r>
              <a:rPr lang="fr-CA" sz="2400" dirty="0" err="1"/>
              <a:t>coordinate</a:t>
            </a:r>
            <a:r>
              <a:rPr lang="fr-CA" sz="2400" dirty="0"/>
              <a:t> frame </a:t>
            </a:r>
            <a:r>
              <a:rPr lang="fr-CA" sz="2400" dirty="0" err="1"/>
              <a:t>constains</a:t>
            </a:r>
            <a:r>
              <a:rPr lang="fr-CA" sz="2400" dirty="0"/>
              <a:t> </a:t>
            </a:r>
            <a:r>
              <a:rPr lang="fr-CA" sz="2400" dirty="0" err="1"/>
              <a:t>both</a:t>
            </a:r>
            <a:r>
              <a:rPr lang="fr-CA" sz="2400" dirty="0"/>
              <a:t> a </a:t>
            </a:r>
            <a:r>
              <a:rPr lang="fr-CA" sz="2400" i="1" dirty="0" err="1"/>
              <a:t>CartesianCoord</a:t>
            </a:r>
            <a:r>
              <a:rPr lang="fr-CA" sz="2400" dirty="0"/>
              <a:t> position and an </a:t>
            </a:r>
            <a:r>
              <a:rPr lang="fr-CA" sz="2400" i="1" dirty="0"/>
              <a:t>Orientation</a:t>
            </a:r>
          </a:p>
          <a:p>
            <a:pPr lvl="1"/>
            <a:r>
              <a:rPr lang="fr-CA" sz="2000" dirty="0"/>
              <a:t>The </a:t>
            </a:r>
            <a:r>
              <a:rPr lang="fr-CA" sz="2000" i="1" dirty="0" err="1"/>
              <a:t>RelativePosition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</a:t>
            </a:r>
            <a:r>
              <a:rPr lang="fr-CA" sz="2000" dirty="0" err="1"/>
              <a:t>also</a:t>
            </a:r>
            <a:r>
              <a:rPr lang="fr-CA" sz="2000" dirty="0"/>
              <a:t> </a:t>
            </a:r>
            <a:r>
              <a:rPr lang="fr-CA" sz="2000" dirty="0" err="1"/>
              <a:t>used</a:t>
            </a:r>
            <a:r>
              <a:rPr lang="fr-CA" sz="2000" dirty="0"/>
              <a:t> to </a:t>
            </a:r>
            <a:r>
              <a:rPr lang="fr-CA" sz="2000" dirty="0" err="1"/>
              <a:t>describe</a:t>
            </a:r>
            <a:r>
              <a:rPr lang="fr-CA" sz="2000" dirty="0"/>
              <a:t> the </a:t>
            </a:r>
            <a:r>
              <a:rPr lang="fr-CA" sz="2000" dirty="0" err="1"/>
              <a:t>displacement</a:t>
            </a:r>
            <a:r>
              <a:rPr lang="fr-CA" sz="2000" dirty="0"/>
              <a:t> </a:t>
            </a:r>
            <a:r>
              <a:rPr lang="fr-CA" sz="2000" dirty="0" err="1"/>
              <a:t>between</a:t>
            </a:r>
            <a:r>
              <a:rPr lang="fr-CA" sz="2000" dirty="0"/>
              <a:t> relative </a:t>
            </a:r>
            <a:r>
              <a:rPr lang="fr-CA" sz="2000" dirty="0" err="1"/>
              <a:t>coordinate</a:t>
            </a:r>
            <a:r>
              <a:rPr lang="fr-CA" sz="2000" dirty="0"/>
              <a:t> frames in 3D transformations.</a:t>
            </a:r>
          </a:p>
          <a:p>
            <a:endParaRPr lang="fr-CA" sz="3200" dirty="0"/>
          </a:p>
          <a:p>
            <a:pPr lvl="1"/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42180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3D Transformations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>
          <a:xfrm>
            <a:off x="3124200" y="2349501"/>
            <a:ext cx="8407400" cy="2382756"/>
          </a:xfrm>
        </p:spPr>
        <p:txBody>
          <a:bodyPr>
            <a:noAutofit/>
          </a:bodyPr>
          <a:lstStyle/>
          <a:p>
            <a:r>
              <a:rPr lang="fr-CA" sz="1600" dirty="0" err="1"/>
              <a:t>Coordinate</a:t>
            </a:r>
            <a:r>
              <a:rPr lang="fr-CA" sz="1600" dirty="0"/>
              <a:t> transformations are </a:t>
            </a:r>
            <a:r>
              <a:rPr lang="fr-CA" sz="1600" dirty="0" err="1"/>
              <a:t>used</a:t>
            </a:r>
            <a:r>
              <a:rPr lang="fr-CA" sz="1600" dirty="0"/>
              <a:t> to </a:t>
            </a:r>
            <a:r>
              <a:rPr lang="fr-CA" sz="1600" dirty="0" err="1"/>
              <a:t>convert</a:t>
            </a:r>
            <a:r>
              <a:rPr lang="fr-CA" sz="1600" dirty="0"/>
              <a:t> the position of an </a:t>
            </a:r>
            <a:r>
              <a:rPr lang="fr-CA" sz="1600" dirty="0" err="1"/>
              <a:t>object</a:t>
            </a:r>
            <a:r>
              <a:rPr lang="fr-CA" sz="1600" dirty="0"/>
              <a:t> </a:t>
            </a:r>
            <a:r>
              <a:rPr lang="fr-CA" sz="1600" dirty="0" err="1"/>
              <a:t>from</a:t>
            </a:r>
            <a:r>
              <a:rPr lang="fr-CA" sz="1600" dirty="0"/>
              <a:t> one </a:t>
            </a:r>
            <a:r>
              <a:rPr lang="fr-CA" sz="1600" dirty="0" err="1"/>
              <a:t>coordinate</a:t>
            </a:r>
            <a:r>
              <a:rPr lang="fr-CA" sz="1600" dirty="0"/>
              <a:t> system to </a:t>
            </a:r>
            <a:r>
              <a:rPr lang="fr-CA" sz="1600" dirty="0" err="1"/>
              <a:t>another</a:t>
            </a:r>
            <a:r>
              <a:rPr lang="fr-CA" sz="1600" dirty="0"/>
              <a:t>.</a:t>
            </a:r>
          </a:p>
          <a:p>
            <a:r>
              <a:rPr lang="fr-CA" sz="1600" dirty="0"/>
              <a:t>This </a:t>
            </a:r>
            <a:r>
              <a:rPr lang="fr-CA" sz="1600" dirty="0" err="1"/>
              <a:t>is</a:t>
            </a:r>
            <a:r>
              <a:rPr lang="fr-CA" sz="1600" dirty="0"/>
              <a:t> how, for </a:t>
            </a:r>
            <a:r>
              <a:rPr lang="fr-CA" sz="1600" dirty="0" err="1"/>
              <a:t>example</a:t>
            </a:r>
            <a:r>
              <a:rPr lang="fr-CA" sz="1600" dirty="0"/>
              <a:t>, a distance of an obstacle </a:t>
            </a:r>
            <a:r>
              <a:rPr lang="fr-CA" sz="1600" dirty="0" err="1"/>
              <a:t>from</a:t>
            </a:r>
            <a:r>
              <a:rPr lang="fr-CA" sz="1600" dirty="0"/>
              <a:t> a </a:t>
            </a:r>
            <a:r>
              <a:rPr lang="fr-CA" sz="1600" dirty="0" err="1"/>
              <a:t>sensor</a:t>
            </a:r>
            <a:r>
              <a:rPr lang="fr-CA" sz="1600" dirty="0"/>
              <a:t> in a </a:t>
            </a:r>
            <a:r>
              <a:rPr lang="fr-CA" sz="1600" dirty="0" err="1"/>
              <a:t>given</a:t>
            </a:r>
            <a:r>
              <a:rPr lang="fr-CA" sz="1600" dirty="0"/>
              <a:t> </a:t>
            </a:r>
            <a:r>
              <a:rPr lang="fr-CA" sz="1600" dirty="0" err="1"/>
              <a:t>channel</a:t>
            </a:r>
            <a:r>
              <a:rPr lang="fr-CA" sz="1600" dirty="0"/>
              <a:t> </a:t>
            </a:r>
            <a:r>
              <a:rPr lang="fr-CA" sz="1600" dirty="0" err="1"/>
              <a:t>can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</a:t>
            </a:r>
            <a:r>
              <a:rPr lang="fr-CA" sz="1600" dirty="0" err="1"/>
              <a:t>transformed</a:t>
            </a:r>
            <a:r>
              <a:rPr lang="fr-CA" sz="1600" dirty="0"/>
              <a:t> in a position of the obstacle </a:t>
            </a:r>
            <a:r>
              <a:rPr lang="fr-CA" sz="1600" dirty="0" err="1"/>
              <a:t>from</a:t>
            </a:r>
            <a:r>
              <a:rPr lang="fr-CA" sz="1600" dirty="0"/>
              <a:t> the </a:t>
            </a:r>
            <a:r>
              <a:rPr lang="fr-CA" sz="1600" dirty="0" err="1"/>
              <a:t>vehicle’s</a:t>
            </a:r>
            <a:r>
              <a:rPr lang="fr-CA" sz="1600" dirty="0"/>
              <a:t> </a:t>
            </a:r>
            <a:r>
              <a:rPr lang="fr-CA" sz="1600" dirty="0" err="1"/>
              <a:t>bumper</a:t>
            </a:r>
            <a:r>
              <a:rPr lang="fr-CA" sz="1600" dirty="0"/>
              <a:t>, or to world </a:t>
            </a:r>
            <a:r>
              <a:rPr lang="fr-CA" sz="1600" dirty="0" err="1"/>
              <a:t>coordinates</a:t>
            </a:r>
            <a:r>
              <a:rPr lang="fr-CA" sz="1600" dirty="0"/>
              <a:t>.</a:t>
            </a:r>
          </a:p>
          <a:p>
            <a:r>
              <a:rPr lang="fr-CA" sz="1600" dirty="0"/>
              <a:t>A « </a:t>
            </a:r>
            <a:r>
              <a:rPr lang="fr-CA" sz="1600" dirty="0" err="1"/>
              <a:t>tree</a:t>
            </a:r>
            <a:r>
              <a:rPr lang="fr-CA" sz="1600" dirty="0"/>
              <a:t> » of relative </a:t>
            </a:r>
            <a:r>
              <a:rPr lang="fr-CA" sz="1600" dirty="0" err="1"/>
              <a:t>coordinate</a:t>
            </a:r>
            <a:r>
              <a:rPr lang="fr-CA" sz="1600" dirty="0"/>
              <a:t> system </a:t>
            </a:r>
            <a:r>
              <a:rPr lang="fr-CA" sz="1600" dirty="0" err="1"/>
              <a:t>nodes</a:t>
            </a:r>
            <a:r>
              <a:rPr lang="fr-CA" sz="1600" dirty="0"/>
              <a:t> (</a:t>
            </a:r>
            <a:r>
              <a:rPr lang="fr-CA" sz="1600" i="1" dirty="0" err="1"/>
              <a:t>TransformationNode</a:t>
            </a:r>
            <a:r>
              <a:rPr lang="fr-CA" sz="1600" i="1" dirty="0"/>
              <a:t>)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maintained</a:t>
            </a:r>
            <a:r>
              <a:rPr lang="fr-CA" sz="1600" dirty="0"/>
              <a:t>,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describes</a:t>
            </a:r>
            <a:r>
              <a:rPr lang="fr-CA" sz="1600" dirty="0"/>
              <a:t> the </a:t>
            </a:r>
            <a:r>
              <a:rPr lang="fr-CA" sz="1600" dirty="0" err="1"/>
              <a:t>RelativePosition</a:t>
            </a:r>
            <a:r>
              <a:rPr lang="fr-CA" sz="1600" dirty="0"/>
              <a:t> of </a:t>
            </a:r>
            <a:r>
              <a:rPr lang="fr-CA" sz="1600" dirty="0" err="1"/>
              <a:t>coordinate</a:t>
            </a:r>
            <a:r>
              <a:rPr lang="fr-CA" sz="1600" dirty="0"/>
              <a:t> </a:t>
            </a:r>
            <a:r>
              <a:rPr lang="fr-CA" sz="1600" dirty="0" err="1"/>
              <a:t>systems</a:t>
            </a:r>
            <a:r>
              <a:rPr lang="fr-CA" sz="1600" dirty="0"/>
              <a:t> </a:t>
            </a:r>
            <a:r>
              <a:rPr lang="fr-CA" sz="1600" dirty="0" err="1"/>
              <a:t>used</a:t>
            </a:r>
            <a:r>
              <a:rPr lang="fr-CA" sz="1600" dirty="0"/>
              <a:t>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12914"/>
              </p:ext>
            </p:extLst>
          </p:nvPr>
        </p:nvGraphicFramePr>
        <p:xfrm>
          <a:off x="2823386" y="5024487"/>
          <a:ext cx="8128000" cy="16704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149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/>
                        <a:t>World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31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Vehicle</a:t>
                      </a:r>
                      <a:endParaRPr lang="fr-CA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Receiver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Camera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Sensor</a:t>
                      </a:r>
                      <a:r>
                        <a:rPr lang="fr-CA" baseline="0" dirty="0"/>
                        <a:t> (Channel)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9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3D Transformations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dirty="0"/>
              <a:t>The </a:t>
            </a:r>
            <a:r>
              <a:rPr lang="fr-CA" i="1" dirty="0" err="1"/>
              <a:t>TransformationNodes</a:t>
            </a:r>
            <a:r>
              <a:rPr lang="fr-CA" dirty="0"/>
              <a:t> </a:t>
            </a:r>
            <a:r>
              <a:rPr lang="fr-CA" dirty="0" err="1"/>
              <a:t>convert</a:t>
            </a:r>
            <a:r>
              <a:rPr lang="fr-CA" dirty="0"/>
              <a:t> the </a:t>
            </a:r>
            <a:r>
              <a:rPr lang="fr-CA" dirty="0" err="1"/>
              <a:t>RelativePosition</a:t>
            </a:r>
            <a:r>
              <a:rPr lang="fr-CA" dirty="0"/>
              <a:t> of the </a:t>
            </a:r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r>
              <a:rPr lang="fr-CA" dirty="0"/>
              <a:t> in affine transformation </a:t>
            </a:r>
            <a:r>
              <a:rPr lang="fr-CA" dirty="0" err="1"/>
              <a:t>matrixes</a:t>
            </a:r>
            <a:r>
              <a:rPr lang="fr-CA" dirty="0"/>
              <a:t>,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accelerate</a:t>
            </a:r>
            <a:r>
              <a:rPr lang="fr-CA" dirty="0"/>
              <a:t> the </a:t>
            </a:r>
            <a:r>
              <a:rPr lang="fr-CA" dirty="0" err="1"/>
              <a:t>calculation</a:t>
            </a:r>
            <a:r>
              <a:rPr lang="fr-CA" dirty="0"/>
              <a:t> of </a:t>
            </a:r>
            <a:r>
              <a:rPr lang="fr-CA" dirty="0" err="1"/>
              <a:t>coordinate</a:t>
            </a:r>
            <a:r>
              <a:rPr lang="fr-CA" dirty="0"/>
              <a:t> conversions.</a:t>
            </a:r>
          </a:p>
          <a:p>
            <a:r>
              <a:rPr lang="fr-CA" dirty="0" err="1"/>
              <a:t>From</a:t>
            </a:r>
            <a:r>
              <a:rPr lang="fr-CA" dirty="0"/>
              <a:t>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i="1" dirty="0" err="1"/>
              <a:t>TransformationNode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possible to </a:t>
            </a:r>
            <a:r>
              <a:rPr lang="fr-CA" dirty="0" err="1"/>
              <a:t>convert</a:t>
            </a:r>
            <a:r>
              <a:rPr lang="fr-CA" dirty="0"/>
              <a:t> to or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another</a:t>
            </a:r>
            <a:r>
              <a:rPr lang="fr-CA" dirty="0"/>
              <a:t> </a:t>
            </a:r>
            <a:r>
              <a:rPr lang="fr-CA" dirty="0" err="1"/>
              <a:t>reference</a:t>
            </a:r>
            <a:r>
              <a:rPr lang="fr-CA" dirty="0"/>
              <a:t> </a:t>
            </a:r>
            <a:r>
              <a:rPr lang="fr-CA" dirty="0" err="1"/>
              <a:t>coordinate</a:t>
            </a:r>
            <a:r>
              <a:rPr lang="fr-CA" dirty="0"/>
              <a:t> system </a:t>
            </a:r>
          </a:p>
          <a:p>
            <a:pPr lvl="1"/>
            <a:r>
              <a:rPr lang="fr-CA" sz="1800" dirty="0" err="1"/>
              <a:t>Using</a:t>
            </a:r>
            <a:r>
              <a:rPr lang="fr-CA" sz="1800" dirty="0"/>
              <a:t> </a:t>
            </a:r>
            <a:r>
              <a:rPr lang="fr-CA" sz="1800" i="1" dirty="0" err="1"/>
              <a:t>TranformationNode</a:t>
            </a:r>
            <a:r>
              <a:rPr lang="fr-CA" sz="1800" i="1" dirty="0"/>
              <a:t>::</a:t>
            </a:r>
            <a:r>
              <a:rPr lang="fr-CA" sz="1800" i="1" dirty="0" err="1"/>
              <a:t>ToReferenceCoord</a:t>
            </a:r>
            <a:r>
              <a:rPr lang="fr-CA" sz="1800" dirty="0"/>
              <a:t>() and</a:t>
            </a:r>
          </a:p>
          <a:p>
            <a:pPr lvl="1"/>
            <a:r>
              <a:rPr lang="fr-CA" sz="1800" i="1" dirty="0" err="1"/>
              <a:t>TranformationNode</a:t>
            </a:r>
            <a:r>
              <a:rPr lang="fr-CA" sz="1800" i="1" dirty="0"/>
              <a:t>::</a:t>
            </a:r>
            <a:r>
              <a:rPr lang="fr-CA" sz="1800" i="1" dirty="0" err="1"/>
              <a:t>FromReferenceCoord</a:t>
            </a:r>
            <a:r>
              <a:rPr lang="fr-CA" sz="1800" dirty="0"/>
              <a:t>()</a:t>
            </a:r>
          </a:p>
          <a:p>
            <a:r>
              <a:rPr lang="fr-CA" dirty="0"/>
              <a:t>The </a:t>
            </a:r>
            <a:r>
              <a:rPr lang="fr-CA" dirty="0" err="1"/>
              <a:t>eCoordLevel</a:t>
            </a:r>
            <a:r>
              <a:rPr lang="fr-CA" dirty="0"/>
              <a:t> </a:t>
            </a:r>
            <a:r>
              <a:rPr lang="fr-CA" dirty="0" err="1"/>
              <a:t>enum</a:t>
            </a:r>
            <a:r>
              <a:rPr lang="fr-CA" dirty="0"/>
              <a:t>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helpful</a:t>
            </a:r>
            <a:r>
              <a:rPr lang="fr-CA" dirty="0"/>
              <a:t> in indexes to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commonly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18139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3D Transformations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800" dirty="0"/>
              <a:t>The </a:t>
            </a:r>
            <a:r>
              <a:rPr lang="fr-CA" sz="1800" dirty="0" err="1"/>
              <a:t>coordinate</a:t>
            </a:r>
            <a:r>
              <a:rPr lang="fr-CA" sz="1800" dirty="0"/>
              <a:t> </a:t>
            </a:r>
            <a:r>
              <a:rPr lang="fr-CA" sz="1800" dirty="0" err="1"/>
              <a:t>systems</a:t>
            </a:r>
            <a:r>
              <a:rPr lang="fr-CA" sz="1800" dirty="0"/>
              <a:t> of all </a:t>
            </a:r>
            <a:r>
              <a:rPr lang="fr-CA" sz="1800" dirty="0" err="1"/>
              <a:t>objects</a:t>
            </a:r>
            <a:r>
              <a:rPr lang="fr-CA" sz="1800" dirty="0"/>
              <a:t> </a:t>
            </a:r>
            <a:r>
              <a:rPr lang="fr-CA" sz="1800" dirty="0" err="1"/>
              <a:t>used</a:t>
            </a:r>
            <a:r>
              <a:rPr lang="fr-CA" sz="1800" dirty="0"/>
              <a:t> in a </a:t>
            </a:r>
            <a:r>
              <a:rPr lang="fr-CA" sz="1800" dirty="0" err="1"/>
              <a:t>typical</a:t>
            </a:r>
            <a:r>
              <a:rPr lang="fr-CA" sz="1800" dirty="0"/>
              <a:t> </a:t>
            </a:r>
            <a:r>
              <a:rPr lang="fr-CA" sz="1800" dirty="0" err="1"/>
              <a:t>ranging</a:t>
            </a:r>
            <a:r>
              <a:rPr lang="fr-CA" sz="1800" dirty="0"/>
              <a:t> application are </a:t>
            </a:r>
            <a:r>
              <a:rPr lang="fr-CA" sz="1800" dirty="0" err="1"/>
              <a:t>stored</a:t>
            </a:r>
            <a:r>
              <a:rPr lang="fr-CA" sz="1800" dirty="0"/>
              <a:t> in a configuration file.</a:t>
            </a:r>
          </a:p>
          <a:p>
            <a:r>
              <a:rPr lang="fr-CA" sz="1800" dirty="0"/>
              <a:t>The </a:t>
            </a:r>
            <a:r>
              <a:rPr lang="fr-CA" sz="1800" i="1" dirty="0" err="1"/>
              <a:t>AWLCoordinate</a:t>
            </a:r>
            <a:r>
              <a:rPr lang="fr-CA" sz="1800" dirty="0" err="1"/>
              <a:t>s</a:t>
            </a:r>
            <a:r>
              <a:rPr lang="fr-CA" sz="1800" dirty="0"/>
              <a:t> class </a:t>
            </a:r>
            <a:r>
              <a:rPr lang="fr-CA" sz="1800" dirty="0" err="1"/>
              <a:t>provides</a:t>
            </a:r>
            <a:r>
              <a:rPr lang="fr-CA" sz="1800" dirty="0"/>
              <a:t> a set of </a:t>
            </a:r>
            <a:r>
              <a:rPr lang="fr-CA" sz="1800" dirty="0" err="1"/>
              <a:t>static</a:t>
            </a:r>
            <a:r>
              <a:rPr lang="fr-CA" sz="1800" dirty="0"/>
              <a:t> </a:t>
            </a:r>
            <a:r>
              <a:rPr lang="fr-CA" sz="1800" dirty="0" err="1"/>
              <a:t>functions</a:t>
            </a:r>
            <a:r>
              <a:rPr lang="fr-CA" sz="1800" dirty="0"/>
              <a:t> to:</a:t>
            </a:r>
          </a:p>
          <a:p>
            <a:pPr lvl="1"/>
            <a:r>
              <a:rPr lang="fr-CA" dirty="0"/>
              <a:t>Read the </a:t>
            </a:r>
            <a:r>
              <a:rPr lang="fr-CA" dirty="0" err="1"/>
              <a:t>coordinates</a:t>
            </a:r>
            <a:r>
              <a:rPr lang="fr-CA" dirty="0"/>
              <a:t> of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configuration file.</a:t>
            </a:r>
          </a:p>
          <a:p>
            <a:pPr lvl="1"/>
            <a:r>
              <a:rPr lang="fr-CA" dirty="0" err="1"/>
              <a:t>Rapidly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the </a:t>
            </a:r>
            <a:r>
              <a:rPr lang="fr-CA" dirty="0" err="1"/>
              <a:t>TransformationNode</a:t>
            </a:r>
            <a:r>
              <a:rPr lang="fr-CA" dirty="0"/>
              <a:t> of </a:t>
            </a:r>
            <a:r>
              <a:rPr lang="fr-CA" dirty="0" err="1"/>
              <a:t>every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Access the </a:t>
            </a:r>
            <a:r>
              <a:rPr lang="fr-CA" dirty="0" err="1"/>
              <a:t>RelativePosition</a:t>
            </a:r>
            <a:r>
              <a:rPr lang="fr-CA" dirty="0"/>
              <a:t> of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object</a:t>
            </a:r>
            <a:endParaRPr lang="fr-CA" dirty="0"/>
          </a:p>
          <a:p>
            <a:pPr lvl="1"/>
            <a:r>
              <a:rPr lang="fr-CA" dirty="0" err="1"/>
              <a:t>Calculate</a:t>
            </a:r>
            <a:r>
              <a:rPr lang="fr-CA" dirty="0"/>
              <a:t> 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</a:t>
            </a:r>
            <a:r>
              <a:rPr lang="fr-CA" dirty="0" err="1"/>
              <a:t>coordinate</a:t>
            </a:r>
            <a:r>
              <a:rPr lang="fr-CA" dirty="0"/>
              <a:t> transformations</a:t>
            </a:r>
          </a:p>
          <a:p>
            <a:r>
              <a:rPr lang="fr-CA" sz="1800" dirty="0"/>
              <a:t>Quick note:</a:t>
            </a:r>
          </a:p>
          <a:p>
            <a:pPr lvl="1"/>
            <a:r>
              <a:rPr lang="fr-CA" dirty="0" err="1"/>
              <a:t>While</a:t>
            </a:r>
            <a:r>
              <a:rPr lang="fr-CA" dirty="0"/>
              <a:t> all angles in the applications are </a:t>
            </a:r>
            <a:r>
              <a:rPr lang="fr-CA" dirty="0" err="1"/>
              <a:t>processed</a:t>
            </a:r>
            <a:r>
              <a:rPr lang="fr-CA" dirty="0"/>
              <a:t> in radians, </a:t>
            </a:r>
            <a:r>
              <a:rPr lang="fr-CA" dirty="0" err="1"/>
              <a:t>they</a:t>
            </a:r>
            <a:r>
              <a:rPr lang="fr-CA" dirty="0"/>
              <a:t>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provided</a:t>
            </a:r>
            <a:r>
              <a:rPr lang="fr-CA" dirty="0"/>
              <a:t> in </a:t>
            </a:r>
            <a:r>
              <a:rPr lang="fr-CA" dirty="0" err="1"/>
              <a:t>degrees</a:t>
            </a:r>
            <a:r>
              <a:rPr lang="fr-CA" dirty="0"/>
              <a:t> in the configuration file and all user interface </a:t>
            </a:r>
            <a:r>
              <a:rPr lang="fr-CA" dirty="0" err="1"/>
              <a:t>functions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58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Configuration file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800" dirty="0"/>
              <a:t>The configuration file </a:t>
            </a:r>
            <a:r>
              <a:rPr lang="fr-CA" sz="1800" dirty="0" err="1"/>
              <a:t>is</a:t>
            </a:r>
            <a:r>
              <a:rPr lang="fr-CA" sz="1800" dirty="0"/>
              <a:t> a XML format file.</a:t>
            </a:r>
          </a:p>
          <a:p>
            <a:pPr lvl="1"/>
            <a:r>
              <a:rPr lang="fr-CA" dirty="0"/>
              <a:t>Once the XML file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read</a:t>
            </a:r>
            <a:r>
              <a:rPr lang="fr-CA" dirty="0"/>
              <a:t>, all applications </a:t>
            </a:r>
            <a:r>
              <a:rPr lang="fr-CA" dirty="0" err="1"/>
              <a:t>objects</a:t>
            </a:r>
            <a:r>
              <a:rPr lang="fr-CA" dirty="0"/>
              <a:t> use </a:t>
            </a:r>
            <a:r>
              <a:rPr lang="fr-CA" dirty="0" err="1"/>
              <a:t>its</a:t>
            </a:r>
            <a:br>
              <a:rPr lang="fr-CA" dirty="0"/>
            </a:br>
            <a:r>
              <a:rPr lang="fr-CA" i="1" dirty="0" err="1"/>
              <a:t>boost</a:t>
            </a:r>
            <a:r>
              <a:rPr lang="fr-CA" i="1" dirty="0"/>
              <a:t>::</a:t>
            </a:r>
            <a:r>
              <a:rPr lang="fr-CA" i="1" dirty="0" err="1"/>
              <a:t>property_tree</a:t>
            </a:r>
            <a:r>
              <a:rPr lang="fr-CA" i="1" dirty="0"/>
              <a:t>::</a:t>
            </a:r>
            <a:r>
              <a:rPr lang="fr-CA" i="1" dirty="0" err="1"/>
              <a:t>ptree</a:t>
            </a:r>
            <a:r>
              <a:rPr lang="fr-CA" i="1" dirty="0"/>
              <a:t> </a:t>
            </a:r>
            <a:r>
              <a:rPr lang="fr-CA" dirty="0" err="1"/>
              <a:t>representation</a:t>
            </a:r>
            <a:r>
              <a:rPr lang="fr-CA" dirty="0"/>
              <a:t> to </a:t>
            </a:r>
            <a:r>
              <a:rPr lang="fr-CA" dirty="0" err="1"/>
              <a:t>access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contents.</a:t>
            </a:r>
          </a:p>
          <a:p>
            <a:r>
              <a:rPr lang="fr-CA" sz="1800" dirty="0"/>
              <a:t>The </a:t>
            </a:r>
            <a:r>
              <a:rPr lang="fr-CA" sz="1800" i="1" dirty="0" err="1"/>
              <a:t>AWLSettings</a:t>
            </a:r>
            <a:r>
              <a:rPr lang="fr-CA" sz="1800" dirty="0"/>
              <a:t> </a:t>
            </a:r>
            <a:r>
              <a:rPr lang="fr-CA" sz="1800" dirty="0" err="1"/>
              <a:t>object</a:t>
            </a:r>
            <a:r>
              <a:rPr lang="fr-CA" sz="1800" dirty="0"/>
              <a:t> </a:t>
            </a:r>
            <a:r>
              <a:rPr lang="fr-CA" sz="1800" dirty="0" err="1"/>
              <a:t>is</a:t>
            </a:r>
            <a:r>
              <a:rPr lang="fr-CA" sz="1800" dirty="0"/>
              <a:t> a utility </a:t>
            </a:r>
            <a:r>
              <a:rPr lang="fr-CA" sz="1800" dirty="0" err="1"/>
              <a:t>object</a:t>
            </a:r>
            <a:r>
              <a:rPr lang="fr-CA" sz="1800" dirty="0"/>
              <a:t> </a:t>
            </a:r>
            <a:r>
              <a:rPr lang="fr-CA" sz="1800" dirty="0" err="1"/>
              <a:t>that</a:t>
            </a:r>
            <a:r>
              <a:rPr lang="fr-CA" sz="1800" dirty="0"/>
              <a:t> </a:t>
            </a:r>
            <a:r>
              <a:rPr lang="fr-CA" sz="1800" dirty="0" err="1"/>
              <a:t>provides</a:t>
            </a:r>
            <a:r>
              <a:rPr lang="fr-CA" sz="1800" dirty="0"/>
              <a:t>:</a:t>
            </a:r>
          </a:p>
          <a:p>
            <a:pPr lvl="1"/>
            <a:r>
              <a:rPr lang="fr-CA" dirty="0" err="1"/>
              <a:t>Initially</a:t>
            </a:r>
            <a:r>
              <a:rPr lang="fr-CA" dirty="0"/>
              <a:t> opens the configuration file and </a:t>
            </a:r>
            <a:r>
              <a:rPr lang="fr-CA" dirty="0" err="1"/>
              <a:t>provides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to the </a:t>
            </a:r>
            <a:r>
              <a:rPr lang="fr-CA" dirty="0" err="1"/>
              <a:t>resulting</a:t>
            </a:r>
            <a:r>
              <a:rPr lang="fr-CA" dirty="0"/>
              <a:t> </a:t>
            </a:r>
            <a:r>
              <a:rPr lang="fr-CA" i="1" dirty="0" err="1"/>
              <a:t>boost</a:t>
            </a:r>
            <a:r>
              <a:rPr lang="fr-CA" i="1" dirty="0"/>
              <a:t>::</a:t>
            </a:r>
            <a:r>
              <a:rPr lang="fr-CA" i="1" dirty="0" err="1"/>
              <a:t>property_tree</a:t>
            </a:r>
            <a:r>
              <a:rPr lang="fr-CA" i="1" dirty="0"/>
              <a:t>::</a:t>
            </a:r>
            <a:r>
              <a:rPr lang="fr-CA" i="1" dirty="0" err="1"/>
              <a:t>ptree</a:t>
            </a:r>
            <a:r>
              <a:rPr lang="fr-CA" i="1" dirty="0"/>
              <a:t> </a:t>
            </a:r>
            <a:endParaRPr lang="fr-CA" dirty="0"/>
          </a:p>
          <a:p>
            <a:pPr lvl="1"/>
            <a:r>
              <a:rPr lang="fr-CA" dirty="0"/>
              <a:t> </a:t>
            </a:r>
            <a:r>
              <a:rPr lang="fr-CA" dirty="0" err="1"/>
              <a:t>Reads</a:t>
            </a:r>
            <a:r>
              <a:rPr lang="fr-CA" dirty="0"/>
              <a:t> and stores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commonly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settings in the application.</a:t>
            </a:r>
          </a:p>
          <a:p>
            <a:r>
              <a:rPr lang="fr-CA" sz="1600" dirty="0" err="1"/>
              <a:t>Ideally</a:t>
            </a:r>
            <a:r>
              <a:rPr lang="fr-CA" sz="1600" dirty="0"/>
              <a:t>, </a:t>
            </a:r>
            <a:r>
              <a:rPr lang="fr-CA" sz="1600" dirty="0" err="1"/>
              <a:t>every</a:t>
            </a:r>
            <a:r>
              <a:rPr lang="fr-CA" sz="1600" dirty="0"/>
              <a:t> </a:t>
            </a:r>
            <a:r>
              <a:rPr lang="fr-CA" sz="1600" dirty="0" err="1"/>
              <a:t>object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accesses</a:t>
            </a:r>
            <a:r>
              <a:rPr lang="fr-CA" sz="1600" dirty="0"/>
              <a:t> configuration data </a:t>
            </a:r>
            <a:r>
              <a:rPr lang="fr-CA" sz="1600" dirty="0" err="1"/>
              <a:t>should</a:t>
            </a:r>
            <a:r>
              <a:rPr lang="fr-CA" sz="1600" dirty="0"/>
              <a:t> have a </a:t>
            </a:r>
            <a:r>
              <a:rPr lang="fr-CA" sz="1600" dirty="0" err="1"/>
              <a:t>constructor</a:t>
            </a:r>
            <a:r>
              <a:rPr lang="fr-CA" sz="1600" dirty="0"/>
              <a:t> or </a:t>
            </a:r>
            <a:r>
              <a:rPr lang="fr-CA" sz="1600" dirty="0" err="1"/>
              <a:t>method</a:t>
            </a:r>
            <a:r>
              <a:rPr lang="fr-CA" sz="1600" dirty="0"/>
              <a:t> to </a:t>
            </a:r>
            <a:r>
              <a:rPr lang="fr-CA" sz="1600" dirty="0" err="1"/>
              <a:t>retreive</a:t>
            </a:r>
            <a:r>
              <a:rPr lang="fr-CA" sz="1600" dirty="0"/>
              <a:t> the configuration information </a:t>
            </a:r>
            <a:r>
              <a:rPr lang="fr-CA" sz="1600" dirty="0" err="1"/>
              <a:t>from</a:t>
            </a:r>
            <a:r>
              <a:rPr lang="fr-CA" sz="1600" dirty="0"/>
              <a:t> the </a:t>
            </a:r>
            <a:r>
              <a:rPr lang="fr-CA" sz="1600" dirty="0" err="1"/>
              <a:t>property</a:t>
            </a:r>
            <a:r>
              <a:rPr lang="fr-CA" sz="1600" dirty="0"/>
              <a:t> </a:t>
            </a:r>
            <a:r>
              <a:rPr lang="fr-CA" sz="1600" dirty="0" err="1"/>
              <a:t>tree</a:t>
            </a:r>
            <a:endParaRPr lang="fr-CA" sz="1600" dirty="0"/>
          </a:p>
          <a:p>
            <a:pPr lvl="1"/>
            <a:r>
              <a:rPr lang="fr-CA" sz="1200" dirty="0"/>
              <a:t>This </a:t>
            </a:r>
            <a:r>
              <a:rPr lang="fr-CA" sz="1200" dirty="0" err="1"/>
              <a:t>insures</a:t>
            </a:r>
            <a:r>
              <a:rPr lang="fr-CA" sz="1200" dirty="0"/>
              <a:t> </a:t>
            </a:r>
            <a:r>
              <a:rPr lang="fr-CA" sz="1200" dirty="0" err="1"/>
              <a:t>that</a:t>
            </a:r>
            <a:r>
              <a:rPr lang="fr-CA" sz="1200" dirty="0"/>
              <a:t> the configuration file </a:t>
            </a:r>
            <a:r>
              <a:rPr lang="fr-CA" sz="1200" dirty="0" err="1"/>
              <a:t>can</a:t>
            </a:r>
            <a:r>
              <a:rPr lang="fr-CA" sz="1200" dirty="0"/>
              <a:t>  </a:t>
            </a:r>
            <a:r>
              <a:rPr lang="fr-CA" sz="1200" dirty="0" err="1"/>
              <a:t>contain</a:t>
            </a:r>
            <a:r>
              <a:rPr lang="fr-CA" sz="1200" dirty="0"/>
              <a:t> </a:t>
            </a:r>
            <a:r>
              <a:rPr lang="fr-CA" sz="1200" dirty="0" err="1"/>
              <a:t>only</a:t>
            </a:r>
            <a:r>
              <a:rPr lang="fr-CA" sz="1200" dirty="0"/>
              <a:t> information </a:t>
            </a:r>
            <a:r>
              <a:rPr lang="fr-CA" sz="1200" dirty="0" err="1"/>
              <a:t>used</a:t>
            </a:r>
            <a:r>
              <a:rPr lang="fr-CA" sz="1200" dirty="0"/>
              <a:t> by the </a:t>
            </a:r>
            <a:r>
              <a:rPr lang="fr-CA" sz="1200" dirty="0" err="1"/>
              <a:t>objects</a:t>
            </a:r>
            <a:r>
              <a:rPr lang="fr-CA" sz="1200" dirty="0"/>
              <a:t> </a:t>
            </a:r>
            <a:r>
              <a:rPr lang="fr-CA" sz="1200" dirty="0" err="1"/>
              <a:t>created</a:t>
            </a:r>
            <a:r>
              <a:rPr lang="fr-CA" sz="1200" dirty="0"/>
              <a:t>.  </a:t>
            </a:r>
          </a:p>
          <a:p>
            <a:pPr lvl="1"/>
            <a:r>
              <a:rPr lang="fr-CA" sz="1200" dirty="0"/>
              <a:t>This </a:t>
            </a:r>
            <a:r>
              <a:rPr lang="fr-CA" sz="1200" dirty="0" err="1"/>
              <a:t>was</a:t>
            </a:r>
            <a:r>
              <a:rPr lang="fr-CA" sz="1200" dirty="0"/>
              <a:t> not </a:t>
            </a:r>
            <a:r>
              <a:rPr lang="fr-CA" sz="1200" dirty="0" err="1"/>
              <a:t>yet</a:t>
            </a:r>
            <a:r>
              <a:rPr lang="fr-CA" sz="1200" dirty="0"/>
              <a:t> </a:t>
            </a:r>
            <a:r>
              <a:rPr lang="fr-CA" sz="1200" dirty="0" err="1"/>
              <a:t>fully</a:t>
            </a:r>
            <a:r>
              <a:rPr lang="fr-CA" sz="1200" dirty="0"/>
              <a:t> </a:t>
            </a:r>
            <a:r>
              <a:rPr lang="fr-CA" sz="1200" dirty="0" err="1"/>
              <a:t>implemented</a:t>
            </a:r>
            <a:r>
              <a:rPr lang="fr-CA" sz="1200" dirty="0"/>
              <a:t>.  There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still</a:t>
            </a:r>
            <a:r>
              <a:rPr lang="fr-CA" sz="1200" dirty="0"/>
              <a:t> a lot of UI-</a:t>
            </a:r>
            <a:r>
              <a:rPr lang="fr-CA" sz="1200" dirty="0" err="1"/>
              <a:t>level</a:t>
            </a:r>
            <a:r>
              <a:rPr lang="fr-CA" sz="1200" dirty="0"/>
              <a:t> information in the </a:t>
            </a:r>
            <a:r>
              <a:rPr lang="fr-CA" sz="1200" dirty="0" err="1"/>
              <a:t>AWLSettings</a:t>
            </a:r>
            <a:r>
              <a:rPr lang="fr-CA" sz="12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8038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/>
              <a:t>The </a:t>
            </a:r>
            <a:r>
              <a:rPr lang="fr-CA" sz="1600" i="1" dirty="0" err="1"/>
              <a:t>ReceiverCapture</a:t>
            </a:r>
            <a:r>
              <a:rPr lang="fr-CA" sz="1600" i="1" dirty="0"/>
              <a:t> </a:t>
            </a:r>
            <a:r>
              <a:rPr lang="fr-CA" sz="1600" dirty="0" err="1"/>
              <a:t>virtual</a:t>
            </a:r>
            <a:r>
              <a:rPr lang="fr-CA" sz="1600" dirty="0"/>
              <a:t> class </a:t>
            </a:r>
            <a:r>
              <a:rPr lang="fr-CA" sz="1600" dirty="0" err="1"/>
              <a:t>is</a:t>
            </a:r>
            <a:r>
              <a:rPr lang="fr-CA" sz="1600" dirty="0"/>
              <a:t> the communications and </a:t>
            </a:r>
            <a:r>
              <a:rPr lang="fr-CA" sz="1600" dirty="0" err="1"/>
              <a:t>storage</a:t>
            </a:r>
            <a:r>
              <a:rPr lang="fr-CA" sz="1600" dirty="0"/>
              <a:t> interface </a:t>
            </a:r>
            <a:r>
              <a:rPr lang="fr-CA" sz="1600" dirty="0" err="1"/>
              <a:t>between</a:t>
            </a:r>
            <a:r>
              <a:rPr lang="fr-CA" sz="1600" dirty="0"/>
              <a:t> a </a:t>
            </a:r>
            <a:r>
              <a:rPr lang="fr-CA" sz="1600" dirty="0" err="1"/>
              <a:t>physical</a:t>
            </a:r>
            <a:r>
              <a:rPr lang="fr-CA" sz="1600" dirty="0"/>
              <a:t> LiDAR unit and the computer. </a:t>
            </a:r>
            <a:r>
              <a:rPr lang="fr-CA" sz="1600" dirty="0" err="1"/>
              <a:t>Its</a:t>
            </a:r>
            <a:r>
              <a:rPr lang="fr-CA" sz="1600" dirty="0"/>
              <a:t> main </a:t>
            </a:r>
            <a:r>
              <a:rPr lang="fr-CA" sz="1600" dirty="0" err="1"/>
              <a:t>tasks</a:t>
            </a:r>
            <a:r>
              <a:rPr lang="fr-CA" sz="1600" dirty="0"/>
              <a:t> are:</a:t>
            </a:r>
          </a:p>
          <a:p>
            <a:pPr lvl="1"/>
            <a:r>
              <a:rPr lang="fr-CA" dirty="0" err="1"/>
              <a:t>Establishing</a:t>
            </a:r>
            <a:r>
              <a:rPr lang="fr-CA" dirty="0"/>
              <a:t> communications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physical</a:t>
            </a:r>
            <a:r>
              <a:rPr lang="fr-CA" dirty="0"/>
              <a:t> unit,  </a:t>
            </a:r>
            <a:r>
              <a:rPr lang="fr-CA" dirty="0" err="1"/>
              <a:t>child</a:t>
            </a:r>
            <a:r>
              <a:rPr lang="fr-CA" dirty="0"/>
              <a:t> </a:t>
            </a:r>
            <a:r>
              <a:rPr lang="fr-CA" dirty="0" err="1"/>
              <a:t>renclasses</a:t>
            </a:r>
            <a:r>
              <a:rPr lang="fr-CA" dirty="0"/>
              <a:t> are </a:t>
            </a:r>
            <a:r>
              <a:rPr lang="fr-CA" dirty="0" err="1"/>
              <a:t>adapted</a:t>
            </a:r>
            <a:r>
              <a:rPr lang="fr-CA" dirty="0"/>
              <a:t> to the </a:t>
            </a:r>
            <a:r>
              <a:rPr lang="fr-CA" dirty="0" err="1"/>
              <a:t>specific</a:t>
            </a:r>
            <a:r>
              <a:rPr lang="fr-CA" dirty="0"/>
              <a:t> communications </a:t>
            </a:r>
            <a:r>
              <a:rPr lang="fr-CA" dirty="0" err="1"/>
              <a:t>protocols</a:t>
            </a:r>
            <a:r>
              <a:rPr lang="fr-CA" dirty="0"/>
              <a:t>, interfaces and versions of LiDAR </a:t>
            </a:r>
            <a:r>
              <a:rPr lang="fr-CA" dirty="0" err="1"/>
              <a:t>units</a:t>
            </a:r>
            <a:r>
              <a:rPr lang="fr-CA" dirty="0"/>
              <a:t>.</a:t>
            </a:r>
          </a:p>
          <a:p>
            <a:pPr lvl="1"/>
            <a:r>
              <a:rPr lang="fr-CA" dirty="0" err="1"/>
              <a:t>Acquiring</a:t>
            </a:r>
            <a:r>
              <a:rPr lang="fr-CA" dirty="0"/>
              <a:t> data </a:t>
            </a:r>
            <a:r>
              <a:rPr lang="fr-CA" dirty="0" err="1"/>
              <a:t>from</a:t>
            </a:r>
            <a:r>
              <a:rPr lang="fr-CA" dirty="0"/>
              <a:t> the LiDAR </a:t>
            </a:r>
            <a:r>
              <a:rPr lang="fr-CA" dirty="0" err="1"/>
              <a:t>units</a:t>
            </a:r>
            <a:endParaRPr lang="fr-CA" dirty="0"/>
          </a:p>
          <a:p>
            <a:pPr lvl="2"/>
            <a:r>
              <a:rPr lang="fr-CA" i="1" dirty="0" err="1"/>
              <a:t>Detection</a:t>
            </a:r>
            <a:r>
              <a:rPr lang="fr-CA" dirty="0"/>
              <a:t> data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stored</a:t>
            </a:r>
            <a:r>
              <a:rPr lang="fr-CA" dirty="0"/>
              <a:t> as an </a:t>
            </a:r>
            <a:r>
              <a:rPr lang="fr-CA" i="1" dirty="0" err="1"/>
              <a:t>AcquisitionSequence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Reading the operating </a:t>
            </a:r>
            <a:r>
              <a:rPr lang="fr-CA" dirty="0" err="1"/>
              <a:t>status</a:t>
            </a:r>
            <a:r>
              <a:rPr lang="fr-CA" dirty="0"/>
              <a:t> flags of the unit (</a:t>
            </a:r>
            <a:r>
              <a:rPr lang="fr-CA" dirty="0" err="1"/>
              <a:t>ReceiverStatus</a:t>
            </a:r>
            <a:r>
              <a:rPr lang="fr-CA" dirty="0"/>
              <a:t>).</a:t>
            </a:r>
          </a:p>
          <a:p>
            <a:pPr lvl="1"/>
            <a:r>
              <a:rPr lang="fr-CA" dirty="0" err="1"/>
              <a:t>Managing</a:t>
            </a:r>
            <a:r>
              <a:rPr lang="fr-CA" dirty="0"/>
              <a:t> the operating </a:t>
            </a:r>
            <a:r>
              <a:rPr lang="fr-CA" dirty="0" err="1"/>
              <a:t>parameters</a:t>
            </a:r>
            <a:r>
              <a:rPr lang="fr-CA" dirty="0"/>
              <a:t> of the LiDAR </a:t>
            </a:r>
            <a:r>
              <a:rPr lang="fr-CA" dirty="0" err="1"/>
              <a:t>units</a:t>
            </a:r>
            <a:r>
              <a:rPr lang="fr-CA" dirty="0"/>
              <a:t> by </a:t>
            </a:r>
            <a:r>
              <a:rPr lang="fr-CA" dirty="0" err="1"/>
              <a:t>sending</a:t>
            </a:r>
            <a:r>
              <a:rPr lang="fr-CA" dirty="0"/>
              <a:t>, </a:t>
            </a:r>
            <a:r>
              <a:rPr lang="fr-CA" dirty="0" err="1"/>
              <a:t>receiving</a:t>
            </a:r>
            <a:r>
              <a:rPr lang="fr-CA" dirty="0"/>
              <a:t> and </a:t>
            </a:r>
            <a:r>
              <a:rPr lang="fr-CA" dirty="0" err="1"/>
              <a:t>storing</a:t>
            </a:r>
            <a:r>
              <a:rPr lang="fr-CA" dirty="0"/>
              <a:t>:</a:t>
            </a:r>
          </a:p>
          <a:p>
            <a:pPr lvl="2"/>
            <a:r>
              <a:rPr lang="fr-CA" sz="1200" dirty="0" err="1"/>
              <a:t>Registers</a:t>
            </a:r>
            <a:r>
              <a:rPr lang="fr-CA" sz="1200" dirty="0"/>
              <a:t> (FPGA, ADC and GPIO </a:t>
            </a:r>
            <a:r>
              <a:rPr lang="fr-CA" sz="1200" dirty="0" err="1"/>
              <a:t>registers</a:t>
            </a:r>
            <a:r>
              <a:rPr lang="fr-CA" sz="1200" dirty="0"/>
              <a:t>) – for </a:t>
            </a:r>
            <a:r>
              <a:rPr lang="fr-CA" sz="1200" dirty="0" err="1"/>
              <a:t>experimental</a:t>
            </a:r>
            <a:r>
              <a:rPr lang="fr-CA" sz="1200" dirty="0"/>
              <a:t> </a:t>
            </a:r>
            <a:r>
              <a:rPr lang="fr-CA" sz="1200" dirty="0" err="1"/>
              <a:t>purposes</a:t>
            </a:r>
            <a:r>
              <a:rPr lang="fr-CA" sz="1200" dirty="0"/>
              <a:t> </a:t>
            </a:r>
            <a:r>
              <a:rPr lang="fr-CA" sz="1200" dirty="0" err="1"/>
              <a:t>only</a:t>
            </a:r>
            <a:endParaRPr lang="fr-CA" sz="1200" dirty="0"/>
          </a:p>
          <a:p>
            <a:pPr lvl="2"/>
            <a:r>
              <a:rPr lang="fr-CA" sz="1200" dirty="0" err="1"/>
              <a:t>Detection</a:t>
            </a:r>
            <a:r>
              <a:rPr lang="fr-CA" sz="1200" dirty="0"/>
              <a:t> </a:t>
            </a:r>
            <a:r>
              <a:rPr lang="fr-CA" sz="1200" dirty="0" err="1"/>
              <a:t>Algorithm</a:t>
            </a:r>
            <a:r>
              <a:rPr lang="fr-CA" sz="1200" dirty="0"/>
              <a:t> </a:t>
            </a:r>
            <a:r>
              <a:rPr lang="fr-CA" sz="1200" dirty="0" err="1"/>
              <a:t>parameters</a:t>
            </a:r>
            <a:r>
              <a:rPr lang="fr-CA" sz="1200" dirty="0"/>
              <a:t>.</a:t>
            </a:r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27096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ReceiverCapture</a:t>
            </a:r>
            <a:r>
              <a:rPr lang="fr-CA" dirty="0"/>
              <a:t> </a:t>
            </a:r>
            <a:r>
              <a:rPr lang="fr-CA" dirty="0" err="1"/>
              <a:t>Hierarchy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F1CD78-D368-4820-8324-97791521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1831297"/>
            <a:ext cx="6262163" cy="48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Data Model Concepts</a:t>
            </a:r>
          </a:p>
          <a:p>
            <a:r>
              <a:rPr lang="fr-CA" dirty="0" err="1"/>
              <a:t>Coordinate</a:t>
            </a:r>
            <a:r>
              <a:rPr lang="fr-CA" dirty="0"/>
              <a:t> </a:t>
            </a:r>
            <a:r>
              <a:rPr lang="fr-CA" dirty="0" err="1"/>
              <a:t>Systems</a:t>
            </a:r>
            <a:endParaRPr lang="fr-CA" dirty="0"/>
          </a:p>
          <a:p>
            <a:r>
              <a:rPr lang="fr-CA" dirty="0"/>
              <a:t>3D Transformations</a:t>
            </a:r>
          </a:p>
          <a:p>
            <a:r>
              <a:rPr lang="fr-CA" dirty="0"/>
              <a:t>Configuration file</a:t>
            </a:r>
          </a:p>
          <a:p>
            <a:r>
              <a:rPr lang="fr-CA" dirty="0"/>
              <a:t>User Interface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2442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ReceiverCapture</a:t>
            </a:r>
            <a:r>
              <a:rPr lang="fr-CA" dirty="0"/>
              <a:t>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/>
              <a:t>The </a:t>
            </a:r>
            <a:r>
              <a:rPr lang="fr-CA" sz="1600" i="1" dirty="0" err="1"/>
              <a:t>ReceiverCapture</a:t>
            </a:r>
            <a:r>
              <a:rPr lang="fr-CA" sz="1600" i="1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a </a:t>
            </a:r>
            <a:r>
              <a:rPr lang="fr-CA" sz="1600" dirty="0" err="1"/>
              <a:t>threaded</a:t>
            </a:r>
            <a:r>
              <a:rPr lang="fr-CA" sz="1600" dirty="0"/>
              <a:t> class (</a:t>
            </a:r>
            <a:r>
              <a:rPr lang="fr-CA" sz="1600" i="1" dirty="0" err="1"/>
              <a:t>ThreadedWorker</a:t>
            </a:r>
            <a:r>
              <a:rPr lang="fr-CA" sz="1600" dirty="0"/>
              <a:t>)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acts</a:t>
            </a:r>
            <a:r>
              <a:rPr lang="fr-CA" sz="1600" dirty="0"/>
              <a:t> as </a:t>
            </a:r>
            <a:r>
              <a:rPr lang="fr-CA" sz="1600" i="1" dirty="0"/>
              <a:t>a Publisher</a:t>
            </a:r>
            <a:r>
              <a:rPr lang="fr-CA" sz="1600" dirty="0"/>
              <a:t>.  A publication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generated</a:t>
            </a:r>
            <a:r>
              <a:rPr lang="fr-CA" sz="1600" dirty="0"/>
              <a:t> by </a:t>
            </a:r>
            <a:r>
              <a:rPr lang="fr-CA" sz="1600" dirty="0" err="1"/>
              <a:t>every</a:t>
            </a:r>
            <a:r>
              <a:rPr lang="fr-CA" sz="1600" dirty="0"/>
              <a:t> new  frame of data </a:t>
            </a:r>
            <a:r>
              <a:rPr lang="fr-CA" sz="1600" dirty="0" err="1"/>
              <a:t>acquired</a:t>
            </a:r>
            <a:r>
              <a:rPr lang="fr-CA" sz="1600" dirty="0"/>
              <a:t>.</a:t>
            </a:r>
          </a:p>
          <a:p>
            <a:r>
              <a:rPr lang="fr-CA" sz="1600" dirty="0" err="1"/>
              <a:t>Initializing</a:t>
            </a:r>
            <a:r>
              <a:rPr lang="fr-CA" sz="1600" dirty="0"/>
              <a:t> the LiDAR modules (once communications </a:t>
            </a:r>
            <a:r>
              <a:rPr lang="fr-CA" sz="1600" dirty="0" err="1"/>
              <a:t>channel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opened</a:t>
            </a:r>
            <a:r>
              <a:rPr lang="fr-CA" sz="1600" dirty="0"/>
              <a:t>):</a:t>
            </a:r>
          </a:p>
          <a:p>
            <a:pPr lvl="1"/>
            <a:r>
              <a:rPr lang="fr-CA" sz="1200" dirty="0"/>
              <a:t>Most versions of the LiDAR </a:t>
            </a:r>
            <a:r>
              <a:rPr lang="fr-CA" sz="1200" dirty="0" err="1"/>
              <a:t>sensors</a:t>
            </a:r>
            <a:r>
              <a:rPr lang="fr-CA" sz="1200" dirty="0"/>
              <a:t>, </a:t>
            </a:r>
            <a:r>
              <a:rPr lang="fr-CA" sz="1200" dirty="0" err="1"/>
              <a:t>allow</a:t>
            </a:r>
            <a:r>
              <a:rPr lang="fr-CA" sz="1200" dirty="0"/>
              <a:t> </a:t>
            </a:r>
            <a:r>
              <a:rPr lang="fr-CA" sz="1200" dirty="0" err="1"/>
              <a:t>enabling</a:t>
            </a:r>
            <a:r>
              <a:rPr lang="fr-CA" sz="1200" dirty="0"/>
              <a:t>/</a:t>
            </a:r>
            <a:r>
              <a:rPr lang="fr-CA" sz="1200" dirty="0" err="1"/>
              <a:t>disabling</a:t>
            </a:r>
            <a:r>
              <a:rPr lang="fr-CA" sz="1200" dirty="0"/>
              <a:t> </a:t>
            </a:r>
            <a:r>
              <a:rPr lang="fr-CA" sz="1200" dirty="0" err="1"/>
              <a:t>categories</a:t>
            </a:r>
            <a:r>
              <a:rPr lang="fr-CA" sz="1200" dirty="0"/>
              <a:t> of messages to </a:t>
            </a:r>
            <a:r>
              <a:rPr lang="fr-CA" sz="1200" dirty="0" err="1"/>
              <a:t>reduce</a:t>
            </a:r>
            <a:r>
              <a:rPr lang="fr-CA" sz="1200" dirty="0"/>
              <a:t>  the </a:t>
            </a:r>
            <a:r>
              <a:rPr lang="fr-CA" sz="1200" dirty="0" err="1"/>
              <a:t>load</a:t>
            </a:r>
            <a:r>
              <a:rPr lang="fr-CA" sz="1200" dirty="0"/>
              <a:t> on the data </a:t>
            </a:r>
            <a:r>
              <a:rPr lang="fr-CA" sz="1200" dirty="0" err="1"/>
              <a:t>stream</a:t>
            </a:r>
            <a:r>
              <a:rPr lang="fr-CA" sz="1200" dirty="0"/>
              <a:t>.  </a:t>
            </a:r>
            <a:r>
              <a:rPr lang="fr-CA" sz="1200" dirty="0" err="1"/>
              <a:t>Although</a:t>
            </a:r>
            <a:r>
              <a:rPr lang="fr-CA" sz="1200" dirty="0"/>
              <a:t> </a:t>
            </a:r>
            <a:r>
              <a:rPr lang="fr-CA" sz="1200" dirty="0" err="1"/>
              <a:t>receiver</a:t>
            </a:r>
            <a:r>
              <a:rPr lang="fr-CA" sz="1200" dirty="0"/>
              <a:t> </a:t>
            </a:r>
            <a:r>
              <a:rPr lang="fr-CA" sz="1200" dirty="0" err="1"/>
              <a:t>units</a:t>
            </a:r>
            <a:r>
              <a:rPr lang="fr-CA" sz="1200" dirty="0"/>
              <a:t> have defaults set for  the message </a:t>
            </a:r>
            <a:r>
              <a:rPr lang="fr-CA" sz="1200" dirty="0" err="1"/>
              <a:t>mask</a:t>
            </a:r>
            <a:r>
              <a:rPr lang="fr-CA" sz="1200" dirty="0"/>
              <a:t>. the messages </a:t>
            </a:r>
            <a:r>
              <a:rPr lang="fr-CA" sz="1200" dirty="0" err="1"/>
              <a:t>transmitted</a:t>
            </a:r>
            <a:r>
              <a:rPr lang="fr-CA" sz="1200" dirty="0"/>
              <a:t>  </a:t>
            </a:r>
            <a:r>
              <a:rPr lang="fr-CA" sz="1200" dirty="0" err="1"/>
              <a:t>should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explicitly</a:t>
            </a:r>
            <a:r>
              <a:rPr lang="fr-CA" sz="1200" dirty="0"/>
              <a:t> </a:t>
            </a:r>
            <a:r>
              <a:rPr lang="fr-CA" sz="1200" dirty="0" err="1"/>
              <a:t>selected</a:t>
            </a:r>
            <a:r>
              <a:rPr lang="fr-CA" sz="1200" dirty="0"/>
              <a:t> by the application to </a:t>
            </a:r>
            <a:r>
              <a:rPr lang="fr-CA" sz="1200" dirty="0" err="1"/>
              <a:t>reduce</a:t>
            </a:r>
            <a:r>
              <a:rPr lang="fr-CA" sz="1200" dirty="0"/>
              <a:t> data </a:t>
            </a:r>
            <a:r>
              <a:rPr lang="fr-CA" sz="1200" dirty="0" err="1"/>
              <a:t>load</a:t>
            </a:r>
            <a:r>
              <a:rPr lang="fr-CA" sz="1200" dirty="0"/>
              <a:t>.</a:t>
            </a:r>
          </a:p>
          <a:p>
            <a:pPr lvl="1"/>
            <a:r>
              <a:rPr lang="fr-CA" sz="1200" dirty="0"/>
              <a:t>By </a:t>
            </a:r>
            <a:r>
              <a:rPr lang="fr-CA" sz="1200" dirty="0" err="1"/>
              <a:t>defaut</a:t>
            </a:r>
            <a:r>
              <a:rPr lang="fr-CA" sz="1200" dirty="0"/>
              <a:t>, all modules are </a:t>
            </a:r>
            <a:r>
              <a:rPr lang="fr-CA" sz="1200" dirty="0" err="1"/>
              <a:t>configured</a:t>
            </a:r>
            <a:r>
              <a:rPr lang="fr-CA" sz="1200" dirty="0"/>
              <a:t> to report all of </a:t>
            </a:r>
            <a:r>
              <a:rPr lang="fr-CA" sz="1200" dirty="0" err="1"/>
              <a:t>their</a:t>
            </a:r>
            <a:r>
              <a:rPr lang="fr-CA" sz="1200" dirty="0"/>
              <a:t> </a:t>
            </a:r>
            <a:r>
              <a:rPr lang="fr-CA" sz="1200" dirty="0" err="1"/>
              <a:t>sensor</a:t>
            </a:r>
            <a:r>
              <a:rPr lang="fr-CA" sz="1200" dirty="0"/>
              <a:t> </a:t>
            </a:r>
            <a:r>
              <a:rPr lang="fr-CA" sz="1200" dirty="0" err="1"/>
              <a:t>channels</a:t>
            </a:r>
            <a:r>
              <a:rPr lang="fr-CA" sz="1200" dirty="0"/>
              <a:t>.  This </a:t>
            </a:r>
            <a:r>
              <a:rPr lang="fr-CA" sz="1200" dirty="0" err="1"/>
              <a:t>behavior</a:t>
            </a:r>
            <a:r>
              <a:rPr lang="fr-CA" sz="1200" dirty="0"/>
              <a:t> </a:t>
            </a:r>
            <a:r>
              <a:rPr lang="fr-CA" sz="1200" dirty="0" err="1"/>
              <a:t>can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altered</a:t>
            </a:r>
            <a:r>
              <a:rPr lang="fr-CA" sz="1200" dirty="0"/>
              <a:t> to report on </a:t>
            </a:r>
            <a:r>
              <a:rPr lang="fr-CA" sz="1200" dirty="0" err="1"/>
              <a:t>specific</a:t>
            </a:r>
            <a:r>
              <a:rPr lang="fr-CA" sz="1200" dirty="0"/>
              <a:t> </a:t>
            </a:r>
            <a:r>
              <a:rPr lang="fr-CA" sz="1200" dirty="0" err="1"/>
              <a:t>channels</a:t>
            </a:r>
            <a:r>
              <a:rPr lang="fr-CA" sz="1200" dirty="0"/>
              <a:t> </a:t>
            </a:r>
            <a:r>
              <a:rPr lang="fr-CA" sz="1200" dirty="0" err="1"/>
              <a:t>only</a:t>
            </a:r>
            <a:r>
              <a:rPr lang="fr-CA" sz="1200" dirty="0"/>
              <a:t>.</a:t>
            </a:r>
          </a:p>
          <a:p>
            <a:pPr lvl="1"/>
            <a:r>
              <a:rPr lang="fr-CA" sz="1200" dirty="0"/>
              <a:t>The </a:t>
            </a:r>
            <a:r>
              <a:rPr lang="fr-CA" sz="1200" dirty="0" err="1"/>
              <a:t>frameRate</a:t>
            </a:r>
            <a:r>
              <a:rPr lang="fr-CA" sz="1200" dirty="0"/>
              <a:t> </a:t>
            </a:r>
            <a:r>
              <a:rPr lang="fr-CA" sz="1200" dirty="0" err="1"/>
              <a:t>should</a:t>
            </a:r>
            <a:r>
              <a:rPr lang="fr-CA" sz="1200" dirty="0"/>
              <a:t> </a:t>
            </a:r>
            <a:r>
              <a:rPr lang="fr-CA" sz="1200" dirty="0" err="1"/>
              <a:t>be</a:t>
            </a:r>
            <a:r>
              <a:rPr lang="fr-CA" sz="1200" dirty="0"/>
              <a:t> </a:t>
            </a:r>
            <a:r>
              <a:rPr lang="fr-CA" sz="1200" dirty="0" err="1"/>
              <a:t>initialized</a:t>
            </a:r>
            <a:r>
              <a:rPr lang="fr-CA" sz="1200" dirty="0"/>
              <a:t> </a:t>
            </a:r>
            <a:r>
              <a:rPr lang="fr-CA" sz="1200" dirty="0" err="1"/>
              <a:t>explicitly</a:t>
            </a:r>
            <a:r>
              <a:rPr lang="fr-CA" sz="1200" dirty="0"/>
              <a:t> to </a:t>
            </a:r>
            <a:r>
              <a:rPr lang="fr-CA" sz="1200" dirty="0" err="1"/>
              <a:t>insure</a:t>
            </a:r>
            <a:r>
              <a:rPr lang="fr-CA" sz="1200" dirty="0"/>
              <a:t> </a:t>
            </a:r>
            <a:r>
              <a:rPr lang="fr-CA" sz="1200" dirty="0" err="1"/>
              <a:t>that</a:t>
            </a:r>
            <a:r>
              <a:rPr lang="fr-CA" sz="1200" dirty="0"/>
              <a:t> </a:t>
            </a:r>
            <a:r>
              <a:rPr lang="fr-CA" sz="1200" dirty="0" err="1"/>
              <a:t>it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adapted</a:t>
            </a:r>
            <a:r>
              <a:rPr lang="fr-CA" sz="1200" dirty="0"/>
              <a:t> to application </a:t>
            </a:r>
            <a:r>
              <a:rPr lang="fr-CA" sz="1200" dirty="0" err="1"/>
              <a:t>requirements</a:t>
            </a:r>
            <a:r>
              <a:rPr lang="fr-CA" sz="1200" dirty="0"/>
              <a:t>.</a:t>
            </a:r>
          </a:p>
          <a:p>
            <a:pPr lvl="1"/>
            <a:r>
              <a:rPr lang="fr-CA" sz="1200" dirty="0"/>
              <a:t>The </a:t>
            </a:r>
            <a:r>
              <a:rPr lang="fr-CA" sz="1200" dirty="0" err="1"/>
              <a:t>SetMessageFilters</a:t>
            </a:r>
            <a:r>
              <a:rPr lang="fr-CA" sz="1200" dirty="0"/>
              <a:t>() </a:t>
            </a:r>
            <a:r>
              <a:rPr lang="fr-CA" sz="1200" dirty="0" err="1"/>
              <a:t>method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typically</a:t>
            </a:r>
            <a:r>
              <a:rPr lang="fr-CA" sz="1200" dirty="0"/>
              <a:t> </a:t>
            </a:r>
            <a:r>
              <a:rPr lang="fr-CA" sz="1200" dirty="0" err="1"/>
              <a:t>called</a:t>
            </a:r>
            <a:r>
              <a:rPr lang="fr-CA" sz="1200" dirty="0"/>
              <a:t> by the </a:t>
            </a:r>
            <a:r>
              <a:rPr lang="fr-CA" sz="1200" dirty="0" err="1"/>
              <a:t>ReceiverCapture</a:t>
            </a:r>
            <a:r>
              <a:rPr lang="fr-CA" sz="1200" dirty="0"/>
              <a:t> </a:t>
            </a:r>
            <a:r>
              <a:rPr lang="fr-CA" sz="1200" dirty="0" err="1"/>
              <a:t>child</a:t>
            </a:r>
            <a:r>
              <a:rPr lang="fr-CA" sz="1200" dirty="0"/>
              <a:t> classes </a:t>
            </a:r>
            <a:r>
              <a:rPr lang="fr-CA" sz="1200" dirty="0" err="1"/>
              <a:t>after</a:t>
            </a:r>
            <a:r>
              <a:rPr lang="fr-CA" sz="1200" dirty="0"/>
              <a:t> </a:t>
            </a:r>
            <a:r>
              <a:rPr lang="fr-CA" sz="1200" dirty="0" err="1"/>
              <a:t>opening</a:t>
            </a:r>
            <a:r>
              <a:rPr lang="fr-CA" sz="1200" dirty="0"/>
              <a:t> of the communications ports.</a:t>
            </a:r>
          </a:p>
          <a:p>
            <a:pPr lvl="1"/>
            <a:r>
              <a:rPr lang="fr-CA" sz="1200" dirty="0"/>
              <a:t>Configuration </a:t>
            </a:r>
            <a:r>
              <a:rPr lang="fr-CA" sz="1200" dirty="0" err="1"/>
              <a:t>used</a:t>
            </a:r>
            <a:r>
              <a:rPr lang="fr-CA" sz="1200" dirty="0"/>
              <a:t> for </a:t>
            </a:r>
            <a:r>
              <a:rPr lang="fr-CA" sz="1200" dirty="0" err="1"/>
              <a:t>initialization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read</a:t>
            </a:r>
            <a:r>
              <a:rPr lang="fr-CA" sz="1200" dirty="0"/>
              <a:t> </a:t>
            </a:r>
            <a:r>
              <a:rPr lang="fr-CA" sz="1200" dirty="0" err="1"/>
              <a:t>form</a:t>
            </a:r>
            <a:r>
              <a:rPr lang="fr-CA" sz="1200" dirty="0"/>
              <a:t> the configuration file, </a:t>
            </a:r>
            <a:r>
              <a:rPr lang="fr-CA" sz="1200" dirty="0" err="1"/>
              <a:t>when</a:t>
            </a:r>
            <a:r>
              <a:rPr lang="fr-CA" sz="1200" dirty="0"/>
              <a:t> the </a:t>
            </a:r>
            <a:r>
              <a:rPr lang="fr-CA" sz="1200" dirty="0" err="1"/>
              <a:t>propoer</a:t>
            </a:r>
            <a:r>
              <a:rPr lang="fr-CA" sz="1200" dirty="0"/>
              <a:t> </a:t>
            </a:r>
            <a:r>
              <a:rPr lang="fr-CA" sz="1200" dirty="0" err="1"/>
              <a:t>constructor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</a:t>
            </a:r>
            <a:r>
              <a:rPr lang="fr-CA" sz="1200" dirty="0" err="1"/>
              <a:t>used</a:t>
            </a:r>
            <a:r>
              <a:rPr lang="fr-CA" sz="1200" dirty="0"/>
              <a:t>.</a:t>
            </a:r>
          </a:p>
          <a:p>
            <a:pPr lvl="1"/>
            <a:endParaRPr lang="fr-CA" sz="1200" dirty="0"/>
          </a:p>
          <a:p>
            <a:pPr lvl="1"/>
            <a:endParaRPr lang="fr-CA" sz="1200" dirty="0"/>
          </a:p>
          <a:p>
            <a:endParaRPr lang="fr-CA" sz="1600" dirty="0"/>
          </a:p>
          <a:p>
            <a:pPr marL="0" indent="0">
              <a:buNone/>
            </a:pPr>
            <a:endParaRPr lang="fr-CA" sz="1200" dirty="0"/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145328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/>
              <a:t>The </a:t>
            </a:r>
            <a:r>
              <a:rPr lang="fr-CA" sz="1600" i="1" dirty="0" err="1"/>
              <a:t>ReceiverCANCapture</a:t>
            </a:r>
            <a:r>
              <a:rPr lang="fr-CA" sz="1600" i="1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</a:t>
            </a:r>
            <a:r>
              <a:rPr lang="fr-CA" sz="1600" dirty="0" err="1"/>
              <a:t>virtual</a:t>
            </a:r>
            <a:r>
              <a:rPr lang="fr-CA" sz="1600" dirty="0"/>
              <a:t> class, descendant of the </a:t>
            </a:r>
            <a:r>
              <a:rPr lang="fr-CA" sz="1600" dirty="0" err="1"/>
              <a:t>ReceiverCaptureClass</a:t>
            </a:r>
            <a:r>
              <a:rPr lang="fr-CA" sz="1600" dirty="0"/>
              <a:t>,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handles</a:t>
            </a:r>
            <a:r>
              <a:rPr lang="fr-CA" sz="1600" dirty="0"/>
              <a:t> all the CAN communications messages </a:t>
            </a:r>
            <a:r>
              <a:rPr lang="fr-CA" sz="1600" dirty="0" err="1"/>
              <a:t>through</a:t>
            </a:r>
            <a:r>
              <a:rPr lang="fr-CA" sz="1600" dirty="0"/>
              <a:t> CAN </a:t>
            </a:r>
            <a:r>
              <a:rPr lang="fr-CA" sz="1600" dirty="0" err="1"/>
              <a:t>converter</a:t>
            </a:r>
            <a:r>
              <a:rPr lang="fr-CA" sz="1600" dirty="0"/>
              <a:t>.</a:t>
            </a:r>
          </a:p>
          <a:p>
            <a:r>
              <a:rPr lang="fr-CA" sz="1600" dirty="0" err="1"/>
              <a:t>When</a:t>
            </a:r>
            <a:r>
              <a:rPr lang="fr-CA" sz="1600" dirty="0"/>
              <a:t> </a:t>
            </a:r>
            <a:r>
              <a:rPr lang="fr-CA" sz="1600" dirty="0" err="1"/>
              <a:t>using</a:t>
            </a:r>
            <a:r>
              <a:rPr lang="fr-CA" sz="1600" dirty="0"/>
              <a:t> the configuration </a:t>
            </a:r>
            <a:r>
              <a:rPr lang="fr-CA" sz="1600" dirty="0" err="1"/>
              <a:t>filefor</a:t>
            </a:r>
            <a:r>
              <a:rPr lang="fr-CA" sz="1600" dirty="0"/>
              <a:t> </a:t>
            </a:r>
            <a:r>
              <a:rPr lang="fr-CA" sz="1600" dirty="0" err="1"/>
              <a:t>initialization</a:t>
            </a:r>
            <a:r>
              <a:rPr lang="fr-CA" sz="1600" dirty="0"/>
              <a:t>, the </a:t>
            </a:r>
            <a:r>
              <a:rPr lang="fr-CA" sz="1600" dirty="0" err="1"/>
              <a:t>ReceiverCANCapture</a:t>
            </a:r>
            <a:r>
              <a:rPr lang="fr-CA" sz="1600" dirty="0"/>
              <a:t> </a:t>
            </a:r>
            <a:r>
              <a:rPr lang="fr-CA" sz="1600" dirty="0" err="1"/>
              <a:t>object</a:t>
            </a:r>
            <a:r>
              <a:rPr lang="fr-CA" sz="1600" dirty="0"/>
              <a:t> </a:t>
            </a:r>
            <a:r>
              <a:rPr lang="fr-CA" sz="1600" dirty="0" err="1"/>
              <a:t>will</a:t>
            </a:r>
            <a:r>
              <a:rPr lang="fr-CA" sz="1600" dirty="0"/>
              <a:t> </a:t>
            </a:r>
            <a:r>
              <a:rPr lang="fr-CA" sz="1600" dirty="0" err="1"/>
              <a:t>load</a:t>
            </a:r>
            <a:r>
              <a:rPr lang="fr-CA" sz="1600" dirty="0"/>
              <a:t>:</a:t>
            </a:r>
          </a:p>
          <a:p>
            <a:pPr lvl="1"/>
            <a:r>
              <a:rPr lang="fr-CA" sz="1200" dirty="0"/>
              <a:t>Communications port configuration information</a:t>
            </a:r>
          </a:p>
          <a:p>
            <a:pPr lvl="1"/>
            <a:r>
              <a:rPr lang="fr-CA" sz="1200" dirty="0" err="1"/>
              <a:t>Optionnally</a:t>
            </a:r>
            <a:r>
              <a:rPr lang="fr-CA" sz="1200" dirty="0"/>
              <a:t> </a:t>
            </a:r>
            <a:r>
              <a:rPr lang="fr-CA" sz="1200" dirty="0" err="1"/>
              <a:t>will</a:t>
            </a:r>
            <a:r>
              <a:rPr lang="fr-CA" sz="1200" dirty="0"/>
              <a:t> </a:t>
            </a:r>
            <a:r>
              <a:rPr lang="fr-CA" sz="1200" dirty="0" err="1"/>
              <a:t>load</a:t>
            </a:r>
            <a:r>
              <a:rPr lang="fr-CA" sz="1200" dirty="0"/>
              <a:t> a default </a:t>
            </a:r>
            <a:r>
              <a:rPr lang="fr-CA" sz="1200" dirty="0" err="1"/>
              <a:t>list</a:t>
            </a:r>
            <a:r>
              <a:rPr lang="fr-CA" sz="1200" dirty="0"/>
              <a:t> of FPGA, ADC, GPIO </a:t>
            </a:r>
            <a:r>
              <a:rPr lang="fr-CA" sz="1200" dirty="0" err="1"/>
              <a:t>regsiters</a:t>
            </a:r>
            <a:r>
              <a:rPr lang="fr-CA" sz="1200" dirty="0"/>
              <a:t> description as </a:t>
            </a:r>
            <a:r>
              <a:rPr lang="fr-CA" sz="1200" dirty="0" err="1"/>
              <a:t>well</a:t>
            </a:r>
            <a:r>
              <a:rPr lang="fr-CA" sz="1200" dirty="0"/>
              <a:t> as </a:t>
            </a:r>
            <a:r>
              <a:rPr lang="fr-CA" sz="1200" dirty="0" err="1"/>
              <a:t>detection</a:t>
            </a:r>
            <a:r>
              <a:rPr lang="fr-CA" sz="1200" dirty="0"/>
              <a:t> </a:t>
            </a:r>
            <a:r>
              <a:rPr lang="fr-CA" sz="1200" dirty="0" err="1"/>
              <a:t>algorithm</a:t>
            </a:r>
            <a:r>
              <a:rPr lang="fr-CA" sz="1200" dirty="0"/>
              <a:t> default descriptions.</a:t>
            </a:r>
          </a:p>
          <a:p>
            <a:pPr lvl="2"/>
            <a:r>
              <a:rPr lang="fr-CA" sz="1100" dirty="0"/>
              <a:t>If </a:t>
            </a:r>
            <a:r>
              <a:rPr lang="fr-CA" sz="1100" dirty="0" err="1"/>
              <a:t>these</a:t>
            </a:r>
            <a:r>
              <a:rPr lang="fr-CA" sz="1100" dirty="0"/>
              <a:t> descriptions  </a:t>
            </a:r>
            <a:r>
              <a:rPr lang="fr-CA" sz="1100" dirty="0" err="1"/>
              <a:t>cannot</a:t>
            </a:r>
            <a:r>
              <a:rPr lang="fr-CA" sz="1100" dirty="0"/>
              <a:t>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loaded</a:t>
            </a:r>
            <a:r>
              <a:rPr lang="fr-CA" sz="1100" dirty="0"/>
              <a:t> or are absent </a:t>
            </a:r>
            <a:r>
              <a:rPr lang="fr-CA" sz="1100" dirty="0" err="1"/>
              <a:t>from</a:t>
            </a:r>
            <a:r>
              <a:rPr lang="fr-CA" sz="1100" dirty="0"/>
              <a:t> the configuration file, the messages  </a:t>
            </a:r>
            <a:r>
              <a:rPr lang="fr-CA" sz="1100" dirty="0" err="1"/>
              <a:t>used</a:t>
            </a:r>
            <a:r>
              <a:rPr lang="fr-CA" sz="1100" dirty="0"/>
              <a:t> to control FPGA, ADC GPIO </a:t>
            </a:r>
            <a:r>
              <a:rPr lang="fr-CA" sz="1100" dirty="0" err="1"/>
              <a:t>registers</a:t>
            </a:r>
            <a:r>
              <a:rPr lang="fr-CA" sz="1100" dirty="0"/>
              <a:t> and </a:t>
            </a:r>
            <a:r>
              <a:rPr lang="fr-CA" sz="1100" dirty="0" err="1"/>
              <a:t>algorithms</a:t>
            </a:r>
            <a:r>
              <a:rPr lang="fr-CA" sz="1100" dirty="0"/>
              <a:t> </a:t>
            </a:r>
            <a:r>
              <a:rPr lang="fr-CA" sz="1100" dirty="0" err="1"/>
              <a:t>will</a:t>
            </a:r>
            <a:r>
              <a:rPr lang="fr-CA" sz="1100" dirty="0"/>
              <a:t> not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functionnal</a:t>
            </a:r>
            <a:r>
              <a:rPr lang="fr-CA" sz="1100" dirty="0"/>
              <a:t> (calls </a:t>
            </a:r>
            <a:r>
              <a:rPr lang="fr-CA" sz="1100" dirty="0" err="1"/>
              <a:t>will</a:t>
            </a:r>
            <a:r>
              <a:rPr lang="fr-CA" sz="1100" dirty="0"/>
              <a:t> return </a:t>
            </a:r>
            <a:r>
              <a:rPr lang="fr-CA" sz="1100" dirty="0" err="1"/>
              <a:t>with</a:t>
            </a:r>
            <a:r>
              <a:rPr lang="fr-CA" sz="1100" dirty="0"/>
              <a:t> no </a:t>
            </a:r>
            <a:r>
              <a:rPr lang="fr-CA" sz="1100" dirty="0" err="1"/>
              <a:t>effect</a:t>
            </a:r>
            <a:r>
              <a:rPr lang="fr-CA" sz="1100" dirty="0"/>
              <a:t>). </a:t>
            </a:r>
          </a:p>
          <a:p>
            <a:pPr lvl="2"/>
            <a:r>
              <a:rPr lang="fr-CA" sz="1100" dirty="0"/>
              <a:t>This </a:t>
            </a:r>
            <a:r>
              <a:rPr lang="fr-CA" sz="1100" dirty="0" err="1"/>
              <a:t>behavior</a:t>
            </a:r>
            <a:r>
              <a:rPr lang="fr-CA" sz="1100" dirty="0"/>
              <a:t> </a:t>
            </a:r>
            <a:r>
              <a:rPr lang="fr-CA" sz="1100" dirty="0" err="1"/>
              <a:t>may</a:t>
            </a:r>
            <a:r>
              <a:rPr lang="fr-CA" sz="1100" dirty="0"/>
              <a:t> </a:t>
            </a:r>
            <a:r>
              <a:rPr lang="fr-CA" sz="1100" dirty="0" err="1"/>
              <a:t>be</a:t>
            </a:r>
            <a:r>
              <a:rPr lang="fr-CA" sz="1100" dirty="0"/>
              <a:t> </a:t>
            </a:r>
            <a:r>
              <a:rPr lang="fr-CA" sz="1100" dirty="0" err="1"/>
              <a:t>wished</a:t>
            </a:r>
            <a:r>
              <a:rPr lang="fr-CA" sz="1100" dirty="0"/>
              <a:t> for in a minimal </a:t>
            </a:r>
            <a:r>
              <a:rPr lang="fr-CA" sz="1100" dirty="0" err="1"/>
              <a:t>implementation</a:t>
            </a:r>
            <a:r>
              <a:rPr lang="fr-CA" sz="1100" dirty="0"/>
              <a:t> of the modules or application, </a:t>
            </a:r>
            <a:r>
              <a:rPr lang="fr-CA" sz="1100" dirty="0" err="1"/>
              <a:t>where</a:t>
            </a:r>
            <a:r>
              <a:rPr lang="fr-CA" sz="1100" dirty="0"/>
              <a:t>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detection</a:t>
            </a:r>
            <a:r>
              <a:rPr lang="fr-CA" sz="1100" dirty="0"/>
              <a:t> data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needed</a:t>
            </a:r>
            <a:r>
              <a:rPr lang="fr-CA" sz="1100" dirty="0"/>
              <a:t> </a:t>
            </a:r>
            <a:r>
              <a:rPr lang="fr-CA" sz="1100" dirty="0" err="1"/>
              <a:t>with</a:t>
            </a:r>
            <a:r>
              <a:rPr lang="fr-CA" sz="1100" dirty="0"/>
              <a:t> the default </a:t>
            </a:r>
            <a:r>
              <a:rPr lang="fr-CA" sz="1100" dirty="0" err="1"/>
              <a:t>sensor</a:t>
            </a:r>
            <a:r>
              <a:rPr lang="fr-CA" sz="1100" dirty="0"/>
              <a:t> </a:t>
            </a:r>
            <a:r>
              <a:rPr lang="fr-CA" sz="1100" dirty="0" err="1"/>
              <a:t>behaviour</a:t>
            </a:r>
            <a:r>
              <a:rPr lang="fr-CA" sz="1100" dirty="0"/>
              <a:t>.</a:t>
            </a:r>
          </a:p>
          <a:p>
            <a:r>
              <a:rPr lang="fr-CA" sz="1600" dirty="0"/>
              <a:t> The </a:t>
            </a:r>
            <a:r>
              <a:rPr lang="fr-CA" sz="1600" dirty="0" err="1"/>
              <a:t>ReceiverCANCapture</a:t>
            </a:r>
            <a:r>
              <a:rPr lang="fr-CA" sz="1600" dirty="0"/>
              <a:t> uses a </a:t>
            </a:r>
            <a:r>
              <a:rPr lang="fr-CA" sz="1600" dirty="0" err="1"/>
              <a:t>generic</a:t>
            </a:r>
            <a:r>
              <a:rPr lang="fr-CA" sz="1600" dirty="0"/>
              <a:t> </a:t>
            </a:r>
            <a:r>
              <a:rPr lang="fr-CA" sz="1600" dirty="0" err="1"/>
              <a:t>AWLCANMessage</a:t>
            </a:r>
            <a:r>
              <a:rPr lang="fr-CA" sz="1600" dirty="0"/>
              <a:t> structure for communications. The </a:t>
            </a:r>
            <a:r>
              <a:rPr lang="fr-CA" sz="1600" dirty="0" err="1"/>
              <a:t>ParseMessage</a:t>
            </a:r>
            <a:r>
              <a:rPr lang="fr-CA" sz="1600" dirty="0"/>
              <a:t>() </a:t>
            </a:r>
            <a:r>
              <a:rPr lang="fr-CA" sz="1600" dirty="0" err="1"/>
              <a:t>method</a:t>
            </a:r>
            <a:r>
              <a:rPr lang="fr-CA" sz="1600" dirty="0"/>
              <a:t> </a:t>
            </a:r>
            <a:r>
              <a:rPr lang="fr-CA" sz="1600" dirty="0" err="1"/>
              <a:t>can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</a:t>
            </a:r>
            <a:r>
              <a:rPr lang="fr-CA" sz="1600" dirty="0" err="1"/>
              <a:t>used</a:t>
            </a:r>
            <a:r>
              <a:rPr lang="fr-CA" sz="1600" dirty="0"/>
              <a:t> by all descendant classes to support the CAN </a:t>
            </a:r>
            <a:r>
              <a:rPr lang="fr-CA" sz="1600" dirty="0" err="1"/>
              <a:t>protocol</a:t>
            </a:r>
            <a:r>
              <a:rPr lang="fr-CA" sz="1600" dirty="0"/>
              <a:t>.</a:t>
            </a:r>
          </a:p>
          <a:p>
            <a:pPr lvl="1"/>
            <a:endParaRPr lang="fr-CA" sz="1400" dirty="0"/>
          </a:p>
          <a:p>
            <a:pPr lvl="2"/>
            <a:endParaRPr lang="fr-CA" sz="1050" dirty="0"/>
          </a:p>
          <a:p>
            <a:endParaRPr lang="fr-CA" sz="1600" dirty="0"/>
          </a:p>
          <a:p>
            <a:endParaRPr lang="fr-CA" sz="1600" dirty="0"/>
          </a:p>
          <a:p>
            <a:pPr marL="0" indent="0">
              <a:buNone/>
            </a:pPr>
            <a:endParaRPr lang="fr-CA" sz="1200" dirty="0"/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91457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Derived classes that wish to implement a CAN interface must define methods for:</a:t>
            </a:r>
          </a:p>
          <a:p>
            <a:pPr lvl="1"/>
            <a:r>
              <a:rPr lang="en-US" sz="1400" dirty="0"/>
              <a:t>   </a:t>
            </a:r>
            <a:r>
              <a:rPr lang="en-US" sz="1400" dirty="0" err="1"/>
              <a:t>OpenCANPort</a:t>
            </a:r>
            <a:r>
              <a:rPr lang="en-US" sz="1400" dirty="0"/>
              <a:t>(), </a:t>
            </a:r>
            <a:r>
              <a:rPr lang="en-US" sz="1400" dirty="0" err="1"/>
              <a:t>CloseCANPort</a:t>
            </a:r>
            <a:r>
              <a:rPr lang="en-US" sz="1400" dirty="0"/>
              <a:t>, </a:t>
            </a:r>
            <a:r>
              <a:rPr lang="en-US" sz="1400" dirty="0" err="1"/>
              <a:t>WriteMessage</a:t>
            </a:r>
            <a:r>
              <a:rPr lang="en-US" sz="1400" dirty="0"/>
              <a:t>(), </a:t>
            </a:r>
            <a:r>
              <a:rPr lang="en-US" sz="1400" dirty="0" err="1"/>
              <a:t>DoOneThreadIteration</a:t>
            </a:r>
            <a:r>
              <a:rPr lang="en-US" sz="1400" dirty="0"/>
              <a:t>() and </a:t>
            </a:r>
            <a:r>
              <a:rPr lang="en-US" sz="1400" dirty="0" err="1"/>
              <a:t>ReadConfigFromPropTree</a:t>
            </a:r>
            <a:r>
              <a:rPr lang="en-US" sz="1400" dirty="0"/>
              <a:t>().</a:t>
            </a:r>
          </a:p>
          <a:p>
            <a:r>
              <a:rPr lang="fr-CA" sz="1800" dirty="0"/>
              <a:t>To </a:t>
            </a:r>
            <a:r>
              <a:rPr lang="fr-CA" sz="1800" dirty="0" err="1"/>
              <a:t>parse</a:t>
            </a:r>
            <a:r>
              <a:rPr lang="fr-CA" sz="1800" dirty="0"/>
              <a:t> </a:t>
            </a:r>
            <a:r>
              <a:rPr lang="fr-CA" sz="1800" dirty="0" err="1"/>
              <a:t>incoming</a:t>
            </a:r>
            <a:r>
              <a:rPr lang="fr-CA" sz="1800" dirty="0"/>
              <a:t> messages:</a:t>
            </a:r>
          </a:p>
          <a:p>
            <a:pPr lvl="1"/>
            <a:r>
              <a:rPr lang="en-US" sz="1400" dirty="0"/>
              <a:t>In </a:t>
            </a:r>
            <a:r>
              <a:rPr lang="en-US" sz="1400" dirty="0" err="1"/>
              <a:t>DoOneThreadIteration</a:t>
            </a:r>
            <a:r>
              <a:rPr lang="en-US" sz="1400" dirty="0"/>
              <a:t>(), once a CAN Message has been read and Formatted into a </a:t>
            </a:r>
            <a:r>
              <a:rPr lang="en-US" sz="1400" dirty="0" err="1"/>
              <a:t>AWLCANMessage</a:t>
            </a:r>
            <a:r>
              <a:rPr lang="en-US" sz="1400" dirty="0"/>
              <a:t>,</a:t>
            </a:r>
          </a:p>
          <a:p>
            <a:pPr lvl="1"/>
            <a:r>
              <a:rPr lang="en-US" sz="1400" dirty="0"/>
              <a:t>the derived classes can call </a:t>
            </a:r>
            <a:r>
              <a:rPr lang="en-US" sz="1400" dirty="0" err="1"/>
              <a:t>ParseMessage</a:t>
            </a:r>
            <a:r>
              <a:rPr lang="en-US" sz="1400" dirty="0"/>
              <a:t>() to continue the interpretation of the messages.</a:t>
            </a:r>
          </a:p>
          <a:p>
            <a:pPr lvl="1"/>
            <a:r>
              <a:rPr lang="en-US" sz="1400" dirty="0"/>
              <a:t>In </a:t>
            </a:r>
            <a:r>
              <a:rPr lang="en-US" sz="1400" dirty="0" err="1"/>
              <a:t>DoOneThreadIteration</a:t>
            </a:r>
            <a:r>
              <a:rPr lang="en-US" sz="1400" dirty="0"/>
              <a:t>(), derived classes should also handle the disconnection / reconnection of the CAN port in a robust manner.</a:t>
            </a:r>
            <a:endParaRPr lang="fr-CA" sz="1400" dirty="0"/>
          </a:p>
          <a:p>
            <a:r>
              <a:rPr lang="fr-CA" sz="1800" dirty="0"/>
              <a:t>To Write </a:t>
            </a:r>
            <a:r>
              <a:rPr lang="fr-CA" sz="1800" dirty="0" err="1"/>
              <a:t>outgoing</a:t>
            </a:r>
            <a:r>
              <a:rPr lang="fr-CA" sz="1800" dirty="0"/>
              <a:t> messages:</a:t>
            </a:r>
          </a:p>
          <a:p>
            <a:pPr lvl="1"/>
            <a:r>
              <a:rPr lang="en-US" sz="1400" dirty="0"/>
              <a:t>Write the appropriate </a:t>
            </a:r>
            <a:r>
              <a:rPr lang="en-US" sz="1400" dirty="0" err="1"/>
              <a:t>WriteMessage</a:t>
            </a:r>
            <a:r>
              <a:rPr lang="en-US" sz="1400" dirty="0"/>
              <a:t>() to send an </a:t>
            </a:r>
            <a:r>
              <a:rPr lang="en-US" sz="1400" dirty="0" err="1"/>
              <a:t>AWLCANMessage</a:t>
            </a:r>
            <a:r>
              <a:rPr lang="en-US" sz="1400" dirty="0"/>
              <a:t> to the CAN device.</a:t>
            </a:r>
            <a:endParaRPr lang="fr-CA" sz="1200" dirty="0"/>
          </a:p>
          <a:p>
            <a:pPr lvl="2"/>
            <a:endParaRPr lang="fr-CA" sz="1100" dirty="0"/>
          </a:p>
          <a:p>
            <a:endParaRPr lang="fr-CA" sz="1800" dirty="0"/>
          </a:p>
          <a:p>
            <a:endParaRPr lang="fr-CA" sz="1800" dirty="0"/>
          </a:p>
          <a:p>
            <a:pPr marL="0" indent="0">
              <a:buNone/>
            </a:pPr>
            <a:endParaRPr lang="fr-CA" sz="1400" dirty="0"/>
          </a:p>
          <a:p>
            <a:pPr lvl="2"/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39027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ReceiverSimulatorCapture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000" dirty="0"/>
              <a:t>The </a:t>
            </a:r>
            <a:r>
              <a:rPr lang="fr-CA" sz="2000" dirty="0" err="1"/>
              <a:t>ReceiverSimulatorCaptureclass</a:t>
            </a:r>
            <a:r>
              <a:rPr lang="fr-CA" sz="2000" dirty="0"/>
              <a:t> </a:t>
            </a:r>
            <a:r>
              <a:rPr lang="fr-CA" sz="2000" dirty="0" err="1"/>
              <a:t>is</a:t>
            </a:r>
            <a:r>
              <a:rPr lang="fr-CA" sz="2000" dirty="0"/>
              <a:t> a </a:t>
            </a:r>
            <a:r>
              <a:rPr lang="fr-CA" sz="2000" dirty="0" err="1"/>
              <a:t>simplified</a:t>
            </a:r>
            <a:r>
              <a:rPr lang="fr-CA" sz="2000" dirty="0"/>
              <a:t> </a:t>
            </a:r>
            <a:r>
              <a:rPr lang="fr-CA" sz="2000" dirty="0" err="1"/>
              <a:t>example</a:t>
            </a:r>
            <a:r>
              <a:rPr lang="fr-CA" sz="2000" dirty="0"/>
              <a:t> </a:t>
            </a:r>
            <a:r>
              <a:rPr lang="fr-CA" sz="2000" dirty="0" err="1"/>
              <a:t>implementation</a:t>
            </a:r>
            <a:r>
              <a:rPr lang="fr-CA" sz="2000" dirty="0"/>
              <a:t> if a </a:t>
            </a:r>
            <a:r>
              <a:rPr lang="fr-CA" sz="2000" dirty="0" err="1"/>
              <a:t>ReceiverCaptureClass</a:t>
            </a:r>
            <a:r>
              <a:rPr lang="fr-CA" sz="2000" dirty="0"/>
              <a:t>.</a:t>
            </a:r>
          </a:p>
          <a:p>
            <a:r>
              <a:rPr lang="fr-CA" sz="2000" dirty="0"/>
              <a:t>It </a:t>
            </a:r>
            <a:r>
              <a:rPr lang="fr-CA" sz="2000" dirty="0" err="1"/>
              <a:t>is</a:t>
            </a:r>
            <a:r>
              <a:rPr lang="fr-CA" sz="2000" dirty="0"/>
              <a:t> </a:t>
            </a:r>
            <a:r>
              <a:rPr lang="fr-CA" sz="2000" dirty="0" err="1"/>
              <a:t>designed</a:t>
            </a:r>
            <a:r>
              <a:rPr lang="fr-CA" sz="2000" dirty="0"/>
              <a:t> to </a:t>
            </a:r>
            <a:r>
              <a:rPr lang="fr-CA" sz="2000" dirty="0" err="1"/>
              <a:t>simulate</a:t>
            </a:r>
            <a:r>
              <a:rPr lang="fr-CA" sz="2000" dirty="0"/>
              <a:t> a set of acquisition data </a:t>
            </a:r>
            <a:r>
              <a:rPr lang="fr-CA" sz="2000" dirty="0" err="1"/>
              <a:t>without</a:t>
            </a:r>
            <a:r>
              <a:rPr lang="fr-CA" sz="2000" dirty="0"/>
              <a:t> the </a:t>
            </a:r>
            <a:r>
              <a:rPr lang="fr-CA" sz="2000" dirty="0" err="1"/>
              <a:t>presence</a:t>
            </a:r>
            <a:r>
              <a:rPr lang="fr-CA" sz="2000" dirty="0"/>
              <a:t> of a </a:t>
            </a:r>
            <a:r>
              <a:rPr lang="fr-CA" sz="2000" dirty="0" err="1"/>
              <a:t>physical</a:t>
            </a:r>
            <a:r>
              <a:rPr lang="fr-CA" sz="2000" dirty="0"/>
              <a:t> </a:t>
            </a:r>
            <a:r>
              <a:rPr lang="fr-CA" sz="2000" dirty="0" err="1"/>
              <a:t>device</a:t>
            </a:r>
            <a:r>
              <a:rPr lang="fr-CA" sz="2000" dirty="0"/>
              <a:t>.</a:t>
            </a:r>
          </a:p>
          <a:p>
            <a:pPr lvl="1"/>
            <a:r>
              <a:rPr lang="fr-CA" sz="1600" dirty="0" err="1"/>
              <a:t>Useful</a:t>
            </a:r>
            <a:r>
              <a:rPr lang="fr-CA" sz="1600" dirty="0"/>
              <a:t> </a:t>
            </a:r>
            <a:r>
              <a:rPr lang="fr-CA" sz="1600" dirty="0" err="1"/>
              <a:t>while</a:t>
            </a:r>
            <a:r>
              <a:rPr lang="fr-CA" sz="1600" dirty="0"/>
              <a:t> </a:t>
            </a:r>
            <a:r>
              <a:rPr lang="fr-CA" sz="1600" dirty="0" err="1"/>
              <a:t>debugging</a:t>
            </a:r>
            <a:r>
              <a:rPr lang="fr-CA" sz="1600" dirty="0"/>
              <a:t> or for application </a:t>
            </a:r>
            <a:r>
              <a:rPr lang="fr-CA" sz="1600" dirty="0" err="1"/>
              <a:t>demo</a:t>
            </a:r>
            <a:r>
              <a:rPr lang="fr-CA" sz="1600" dirty="0"/>
              <a:t> </a:t>
            </a:r>
            <a:r>
              <a:rPr lang="fr-CA" sz="1600" dirty="0" err="1"/>
              <a:t>purposes</a:t>
            </a:r>
            <a:r>
              <a:rPr lang="fr-CA" sz="1600" dirty="0"/>
              <a:t>.</a:t>
            </a:r>
            <a:endParaRPr lang="fr-CA" sz="2000" dirty="0"/>
          </a:p>
          <a:p>
            <a:endParaRPr lang="fr-CA" sz="2000" dirty="0"/>
          </a:p>
          <a:p>
            <a:pPr marL="0" indent="0">
              <a:buNone/>
            </a:pPr>
            <a:endParaRPr lang="fr-CA" sz="1600" dirty="0"/>
          </a:p>
          <a:p>
            <a:pPr lvl="2"/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7130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« </a:t>
            </a:r>
            <a:r>
              <a:rPr lang="fr-CA" dirty="0" err="1"/>
              <a:t>Worker</a:t>
            </a:r>
            <a:r>
              <a:rPr lang="fr-CA" dirty="0"/>
              <a:t> » </a:t>
            </a:r>
            <a:r>
              <a:rPr lang="fr-CA" dirty="0" err="1"/>
              <a:t>models</a:t>
            </a:r>
            <a:r>
              <a:rPr lang="fr-CA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/>
              <a:t>AWL application support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work</a:t>
            </a:r>
            <a:r>
              <a:rPr lang="fr-CA" sz="1600" dirty="0"/>
              <a:t> in applications </a:t>
            </a:r>
            <a:r>
              <a:rPr lang="fr-CA" sz="1600" dirty="0" err="1"/>
              <a:t>under</a:t>
            </a:r>
            <a:r>
              <a:rPr lang="fr-CA" sz="1600" dirty="0"/>
              <a:t> </a:t>
            </a:r>
            <a:r>
              <a:rPr lang="fr-CA" sz="1600" dirty="0" err="1"/>
              <a:t>two</a:t>
            </a:r>
            <a:r>
              <a:rPr lang="fr-CA" sz="1600" dirty="0"/>
              <a:t> </a:t>
            </a:r>
            <a:r>
              <a:rPr lang="fr-CA" sz="1600" dirty="0" err="1"/>
              <a:t>separate</a:t>
            </a:r>
            <a:r>
              <a:rPr lang="fr-CA" sz="1600" dirty="0"/>
              <a:t> </a:t>
            </a:r>
            <a:r>
              <a:rPr lang="fr-CA" sz="1600" dirty="0" err="1"/>
              <a:t>models</a:t>
            </a:r>
            <a:r>
              <a:rPr lang="fr-CA" sz="1600" dirty="0"/>
              <a:t>:</a:t>
            </a:r>
          </a:p>
          <a:p>
            <a:r>
              <a:rPr lang="fr-CA" sz="1600" i="1" dirty="0" err="1"/>
              <a:t>ThreadedWorker</a:t>
            </a:r>
            <a:r>
              <a:rPr lang="fr-CA" sz="1600" dirty="0"/>
              <a:t> for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</a:t>
            </a:r>
            <a:r>
              <a:rPr lang="fr-CA" sz="1600" dirty="0" err="1"/>
              <a:t>run</a:t>
            </a:r>
            <a:r>
              <a:rPr lang="fr-CA" sz="1600" dirty="0"/>
              <a:t> </a:t>
            </a:r>
            <a:r>
              <a:rPr lang="fr-CA" sz="1600" dirty="0" err="1"/>
              <a:t>independly</a:t>
            </a:r>
            <a:r>
              <a:rPr lang="fr-CA" sz="1600" dirty="0"/>
              <a:t> of the application in a thread.</a:t>
            </a:r>
          </a:p>
          <a:p>
            <a:r>
              <a:rPr lang="fr-CA" sz="1600" i="1" dirty="0" err="1"/>
              <a:t>LoopedWorker</a:t>
            </a:r>
            <a:r>
              <a:rPr lang="fr-CA" sz="1600" dirty="0"/>
              <a:t> for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that</a:t>
            </a:r>
            <a:r>
              <a:rPr lang="fr-CA" sz="1600" dirty="0"/>
              <a:t> are </a:t>
            </a:r>
            <a:r>
              <a:rPr lang="fr-CA" sz="1600" dirty="0" err="1"/>
              <a:t>explicitly</a:t>
            </a:r>
            <a:r>
              <a:rPr lang="fr-CA" sz="1600" dirty="0"/>
              <a:t> and </a:t>
            </a:r>
            <a:r>
              <a:rPr lang="fr-CA" sz="1600" dirty="0" err="1"/>
              <a:t>periodically</a:t>
            </a:r>
            <a:r>
              <a:rPr lang="fr-CA" sz="1600" dirty="0"/>
              <a:t> </a:t>
            </a:r>
            <a:r>
              <a:rPr lang="fr-CA" sz="1600" dirty="0" err="1"/>
              <a:t>invoked</a:t>
            </a:r>
            <a:r>
              <a:rPr lang="fr-CA" sz="1600" dirty="0"/>
              <a:t> by the application as </a:t>
            </a:r>
            <a:r>
              <a:rPr lang="fr-CA" sz="1600" dirty="0" err="1"/>
              <a:t>pa</a:t>
            </a:r>
            <a:r>
              <a:rPr lang="fr-CA" sz="1600" dirty="0"/>
              <a:t> part of </a:t>
            </a:r>
            <a:r>
              <a:rPr lang="fr-CA" sz="1600" dirty="0" err="1"/>
              <a:t>their</a:t>
            </a:r>
            <a:r>
              <a:rPr lang="fr-CA" sz="1600" dirty="0"/>
              <a:t> messaging </a:t>
            </a:r>
            <a:r>
              <a:rPr lang="fr-CA" sz="1600" dirty="0" err="1"/>
              <a:t>lopp</a:t>
            </a:r>
            <a:r>
              <a:rPr lang="fr-CA" sz="1600" dirty="0"/>
              <a:t> </a:t>
            </a:r>
            <a:r>
              <a:rPr lang="fr-CA" sz="1600" dirty="0" err="1"/>
              <a:t>processing</a:t>
            </a:r>
            <a:r>
              <a:rPr lang="fr-CA" sz="1600" dirty="0"/>
              <a:t>.</a:t>
            </a:r>
          </a:p>
          <a:p>
            <a:pPr marL="0" indent="0">
              <a:buNone/>
            </a:pPr>
            <a:r>
              <a:rPr lang="fr-CA" sz="1600" dirty="0" err="1"/>
              <a:t>Both</a:t>
            </a:r>
            <a:r>
              <a:rPr lang="fr-CA" sz="1600" dirty="0"/>
              <a:t> types of </a:t>
            </a:r>
            <a:r>
              <a:rPr lang="fr-CA" sz="1600" dirty="0" err="1"/>
              <a:t>worker</a:t>
            </a:r>
            <a:r>
              <a:rPr lang="fr-CA" sz="1600" dirty="0"/>
              <a:t> </a:t>
            </a:r>
            <a:r>
              <a:rPr lang="fr-CA" sz="1600" dirty="0" err="1"/>
              <a:t>objects</a:t>
            </a:r>
            <a:r>
              <a:rPr lang="fr-CA" sz="1600" dirty="0"/>
              <a:t> </a:t>
            </a:r>
            <a:r>
              <a:rPr lang="fr-CA" sz="1600" dirty="0" err="1"/>
              <a:t>share</a:t>
            </a:r>
            <a:r>
              <a:rPr lang="fr-CA" sz="1600" dirty="0"/>
              <a:t> a </a:t>
            </a:r>
            <a:r>
              <a:rPr lang="fr-CA" sz="1600" dirty="0" err="1"/>
              <a:t>similar</a:t>
            </a:r>
            <a:r>
              <a:rPr lang="fr-CA" sz="1600" dirty="0"/>
              <a:t> interface:</a:t>
            </a:r>
          </a:p>
          <a:p>
            <a:pPr lvl="1"/>
            <a:r>
              <a:rPr lang="fr-CA" sz="1100" dirty="0" err="1"/>
              <a:t>Create</a:t>
            </a:r>
            <a:endParaRPr lang="fr-CA" sz="1100" dirty="0"/>
          </a:p>
          <a:p>
            <a:pPr lvl="1"/>
            <a:r>
              <a:rPr lang="fr-CA" sz="1100" i="1" dirty="0"/>
              <a:t>Go()</a:t>
            </a:r>
          </a:p>
          <a:p>
            <a:pPr lvl="1"/>
            <a:r>
              <a:rPr lang="fr-CA" sz="1100" dirty="0"/>
              <a:t>In application  </a:t>
            </a:r>
            <a:r>
              <a:rPr lang="fr-CA" sz="1100" dirty="0" err="1"/>
              <a:t>loop</a:t>
            </a:r>
            <a:endParaRPr lang="fr-CA" sz="1100" dirty="0"/>
          </a:p>
          <a:p>
            <a:pPr lvl="2"/>
            <a:r>
              <a:rPr lang="fr-CA" sz="1100" dirty="0"/>
              <a:t>Check if </a:t>
            </a:r>
            <a:r>
              <a:rPr lang="fr-CA" sz="1100" i="1" dirty="0" err="1"/>
              <a:t>WasStopped</a:t>
            </a:r>
            <a:r>
              <a:rPr lang="fr-CA" sz="1100" i="1" dirty="0"/>
              <a:t>()</a:t>
            </a:r>
          </a:p>
          <a:p>
            <a:pPr lvl="2"/>
            <a:r>
              <a:rPr lang="fr-CA" sz="1100" dirty="0"/>
              <a:t>For </a:t>
            </a:r>
            <a:r>
              <a:rPr lang="fr-CA" sz="1100" i="1" dirty="0" err="1"/>
              <a:t>LoppedWorkers</a:t>
            </a:r>
            <a:r>
              <a:rPr lang="fr-CA" sz="1100" i="1" dirty="0"/>
              <a:t>,</a:t>
            </a:r>
            <a:r>
              <a:rPr lang="fr-CA" sz="1100" dirty="0"/>
              <a:t> </a:t>
            </a:r>
            <a:r>
              <a:rPr lang="fr-CA" sz="1100" dirty="0" err="1"/>
              <a:t>invoke</a:t>
            </a:r>
            <a:r>
              <a:rPr lang="fr-CA" sz="1100" dirty="0"/>
              <a:t> </a:t>
            </a:r>
            <a:r>
              <a:rPr lang="fr-CA" sz="1100" i="1" dirty="0" err="1"/>
              <a:t>SpinOnce</a:t>
            </a:r>
            <a:r>
              <a:rPr lang="fr-CA" sz="1100" i="1" dirty="0"/>
              <a:t>(</a:t>
            </a:r>
            <a:r>
              <a:rPr lang="fr-CA" sz="1100" dirty="0"/>
              <a:t>)</a:t>
            </a:r>
          </a:p>
          <a:p>
            <a:pPr lvl="1"/>
            <a:r>
              <a:rPr lang="fr-CA" sz="1100" i="1" dirty="0"/>
              <a:t>Stop()</a:t>
            </a:r>
          </a:p>
          <a:p>
            <a:pPr marL="0" indent="0">
              <a:buNone/>
            </a:pPr>
            <a:endParaRPr lang="fr-CA" sz="1200" dirty="0"/>
          </a:p>
          <a:p>
            <a:pPr lvl="2"/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63409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«</a:t>
            </a:r>
            <a:r>
              <a:rPr lang="fr-CA" dirty="0" err="1"/>
              <a:t>PublisheR</a:t>
            </a:r>
            <a:r>
              <a:rPr lang="fr-CA" dirty="0"/>
              <a:t> / </a:t>
            </a:r>
            <a:r>
              <a:rPr lang="fr-CA" dirty="0" err="1"/>
              <a:t>Subscription</a:t>
            </a:r>
            <a:r>
              <a:rPr lang="fr-CA" dirty="0"/>
              <a:t>» model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400" dirty="0"/>
              <a:t>To </a:t>
            </a:r>
            <a:r>
              <a:rPr lang="fr-CA" sz="1400" dirty="0" err="1"/>
              <a:t>access</a:t>
            </a:r>
            <a:r>
              <a:rPr lang="fr-CA" sz="1400" dirty="0"/>
              <a:t> data </a:t>
            </a:r>
            <a:r>
              <a:rPr lang="fr-CA" sz="1400" dirty="0" err="1"/>
              <a:t>asyncronously</a:t>
            </a:r>
            <a:r>
              <a:rPr lang="fr-CA" sz="1400" dirty="0"/>
              <a:t>, AWL </a:t>
            </a:r>
            <a:r>
              <a:rPr lang="fr-CA" sz="1400" dirty="0" err="1"/>
              <a:t>objects</a:t>
            </a:r>
            <a:r>
              <a:rPr lang="fr-CA" sz="1400" dirty="0"/>
              <a:t> </a:t>
            </a:r>
            <a:r>
              <a:rPr lang="fr-CA" sz="1400" dirty="0" err="1"/>
              <a:t>can</a:t>
            </a:r>
            <a:r>
              <a:rPr lang="fr-CA" sz="1400" dirty="0"/>
              <a:t> </a:t>
            </a:r>
            <a:r>
              <a:rPr lang="fr-CA" sz="1400" dirty="0" err="1"/>
              <a:t>act</a:t>
            </a:r>
            <a:r>
              <a:rPr lang="fr-CA" sz="1400" dirty="0"/>
              <a:t> as </a:t>
            </a:r>
            <a:r>
              <a:rPr lang="fr-CA" sz="1400" dirty="0" err="1"/>
              <a:t>Publishers</a:t>
            </a:r>
            <a:r>
              <a:rPr lang="fr-CA" sz="1400" dirty="0"/>
              <a:t> of data. </a:t>
            </a:r>
            <a:r>
              <a:rPr lang="fr-CA" sz="1400" dirty="0" err="1"/>
              <a:t>Any</a:t>
            </a:r>
            <a:r>
              <a:rPr lang="fr-CA" sz="1400" dirty="0"/>
              <a:t>  </a:t>
            </a:r>
            <a:r>
              <a:rPr lang="fr-CA" sz="1400" dirty="0" err="1"/>
              <a:t>componant</a:t>
            </a:r>
            <a:r>
              <a:rPr lang="fr-CA" sz="1400" dirty="0"/>
              <a:t> </a:t>
            </a:r>
            <a:r>
              <a:rPr lang="fr-CA" sz="1400" dirty="0" err="1"/>
              <a:t>that</a:t>
            </a:r>
            <a:r>
              <a:rPr lang="fr-CA" sz="1400" dirty="0"/>
              <a:t> </a:t>
            </a:r>
            <a:r>
              <a:rPr lang="fr-CA" sz="1400" dirty="0" err="1"/>
              <a:t>wants</a:t>
            </a:r>
            <a:r>
              <a:rPr lang="fr-CA" sz="1400" dirty="0"/>
              <a:t> to </a:t>
            </a:r>
            <a:r>
              <a:rPr lang="fr-CA" sz="1400" dirty="0" err="1"/>
              <a:t>access</a:t>
            </a:r>
            <a:r>
              <a:rPr lang="fr-CA" sz="1400" dirty="0"/>
              <a:t> data </a:t>
            </a:r>
            <a:r>
              <a:rPr lang="fr-CA" sz="1400" dirty="0" err="1"/>
              <a:t>can</a:t>
            </a:r>
            <a:r>
              <a:rPr lang="fr-CA" sz="1400" dirty="0"/>
              <a:t> « </a:t>
            </a:r>
            <a:r>
              <a:rPr lang="fr-CA" sz="1400" dirty="0" err="1"/>
              <a:t>Subscribe</a:t>
            </a:r>
            <a:r>
              <a:rPr lang="fr-CA" sz="1400" dirty="0"/>
              <a:t> » to the </a:t>
            </a:r>
            <a:r>
              <a:rPr lang="fr-CA" sz="1400" dirty="0" err="1"/>
              <a:t>publisher</a:t>
            </a:r>
            <a:r>
              <a:rPr lang="fr-CA" sz="1400" dirty="0"/>
              <a:t> and are </a:t>
            </a:r>
            <a:r>
              <a:rPr lang="fr-CA" sz="1400" dirty="0" err="1"/>
              <a:t>given</a:t>
            </a:r>
            <a:r>
              <a:rPr lang="fr-CA" sz="1400" dirty="0"/>
              <a:t> a </a:t>
            </a:r>
            <a:r>
              <a:rPr lang="fr-CA" sz="1400" dirty="0" err="1"/>
              <a:t>SubscriptionID</a:t>
            </a:r>
            <a:r>
              <a:rPr lang="fr-CA" sz="1400" dirty="0"/>
              <a:t>. The Publisher </a:t>
            </a:r>
            <a:r>
              <a:rPr lang="fr-CA" sz="1400" dirty="0" err="1"/>
              <a:t>publishes</a:t>
            </a:r>
            <a:r>
              <a:rPr lang="fr-CA" sz="1400" dirty="0"/>
              <a:t> </a:t>
            </a:r>
            <a:r>
              <a:rPr lang="fr-CA" sz="1400" dirty="0" err="1"/>
              <a:t>its</a:t>
            </a:r>
            <a:r>
              <a:rPr lang="fr-CA" sz="1400" dirty="0"/>
              <a:t> data as Issues.  </a:t>
            </a:r>
            <a:r>
              <a:rPr lang="fr-CA" sz="1400" dirty="0" err="1"/>
              <a:t>Subscribers</a:t>
            </a:r>
            <a:r>
              <a:rPr lang="fr-CA" sz="1400" dirty="0"/>
              <a:t> are </a:t>
            </a:r>
            <a:r>
              <a:rPr lang="fr-CA" sz="1400" dirty="0" err="1"/>
              <a:t>responsible</a:t>
            </a:r>
            <a:r>
              <a:rPr lang="fr-CA" sz="1400" dirty="0"/>
              <a:t> of </a:t>
            </a:r>
            <a:r>
              <a:rPr lang="fr-CA" sz="1400" dirty="0" err="1"/>
              <a:t>fetching</a:t>
            </a:r>
            <a:r>
              <a:rPr lang="fr-CA" sz="1400" dirty="0"/>
              <a:t> the data (« pull-mode »). </a:t>
            </a:r>
            <a:r>
              <a:rPr lang="fr-CA" sz="1400" dirty="0" err="1"/>
              <a:t>They</a:t>
            </a:r>
            <a:r>
              <a:rPr lang="fr-CA" sz="1400" dirty="0"/>
              <a:t> </a:t>
            </a:r>
            <a:r>
              <a:rPr lang="fr-CA" sz="1400" dirty="0" err="1"/>
              <a:t>can</a:t>
            </a:r>
            <a:r>
              <a:rPr lang="fr-CA" sz="1400" dirty="0"/>
              <a:t> </a:t>
            </a:r>
            <a:r>
              <a:rPr lang="fr-CA" sz="1400" dirty="0" err="1"/>
              <a:t>fetch</a:t>
            </a:r>
            <a:r>
              <a:rPr lang="fr-CA" sz="1400" dirty="0"/>
              <a:t> the </a:t>
            </a:r>
            <a:r>
              <a:rPr lang="fr-CA" sz="1400" dirty="0" err="1"/>
              <a:t>current</a:t>
            </a:r>
            <a:r>
              <a:rPr lang="fr-CA" sz="1400" dirty="0"/>
              <a:t> Issue or all back issues </a:t>
            </a:r>
            <a:r>
              <a:rPr lang="fr-CA" sz="1400" dirty="0" err="1"/>
              <a:t>that</a:t>
            </a:r>
            <a:r>
              <a:rPr lang="fr-CA" sz="1400" dirty="0"/>
              <a:t> </a:t>
            </a:r>
            <a:r>
              <a:rPr lang="fr-CA" sz="1400" dirty="0" err="1"/>
              <a:t>were</a:t>
            </a:r>
            <a:r>
              <a:rPr lang="fr-CA" sz="1400" dirty="0"/>
              <a:t> not </a:t>
            </a:r>
            <a:r>
              <a:rPr lang="fr-CA" sz="1400" dirty="0" err="1"/>
              <a:t>yet</a:t>
            </a:r>
            <a:r>
              <a:rPr lang="fr-CA" sz="1400" dirty="0"/>
              <a:t> </a:t>
            </a:r>
            <a:r>
              <a:rPr lang="fr-CA" sz="1400" dirty="0" err="1"/>
              <a:t>accessed</a:t>
            </a:r>
            <a:r>
              <a:rPr lang="fr-CA" sz="1400" dirty="0"/>
              <a:t> (if </a:t>
            </a:r>
            <a:r>
              <a:rPr lang="fr-CA" sz="1400" dirty="0" err="1"/>
              <a:t>still</a:t>
            </a:r>
            <a:r>
              <a:rPr lang="fr-CA" sz="1400" dirty="0"/>
              <a:t> </a:t>
            </a:r>
            <a:r>
              <a:rPr lang="fr-CA" sz="1400" dirty="0" err="1"/>
              <a:t>available</a:t>
            </a:r>
            <a:r>
              <a:rPr lang="fr-CA" sz="1400" dirty="0"/>
              <a:t>).</a:t>
            </a:r>
          </a:p>
          <a:p>
            <a:pPr marL="0" indent="0">
              <a:buNone/>
            </a:pPr>
            <a:r>
              <a:rPr lang="fr-CA" sz="1400" dirty="0"/>
              <a:t>application support </a:t>
            </a:r>
            <a:r>
              <a:rPr lang="fr-CA" sz="1400" dirty="0" err="1"/>
              <a:t>objects</a:t>
            </a:r>
            <a:r>
              <a:rPr lang="fr-CA" sz="1400" dirty="0"/>
              <a:t> </a:t>
            </a:r>
            <a:r>
              <a:rPr lang="fr-CA" sz="1400" dirty="0" err="1"/>
              <a:t>work</a:t>
            </a:r>
            <a:r>
              <a:rPr lang="fr-CA" sz="1400" dirty="0"/>
              <a:t> in applications </a:t>
            </a:r>
            <a:r>
              <a:rPr lang="fr-CA" sz="1400" dirty="0" err="1"/>
              <a:t>under</a:t>
            </a:r>
            <a:r>
              <a:rPr lang="fr-CA" sz="1400" dirty="0"/>
              <a:t> </a:t>
            </a:r>
            <a:r>
              <a:rPr lang="fr-CA" sz="1400" dirty="0" err="1"/>
              <a:t>two</a:t>
            </a:r>
            <a:r>
              <a:rPr lang="fr-CA" sz="1400" dirty="0"/>
              <a:t> </a:t>
            </a:r>
            <a:r>
              <a:rPr lang="fr-CA" sz="1400" dirty="0" err="1"/>
              <a:t>separate</a:t>
            </a:r>
            <a:r>
              <a:rPr lang="fr-CA" sz="1400" dirty="0"/>
              <a:t> </a:t>
            </a:r>
            <a:r>
              <a:rPr lang="fr-CA" sz="1400" dirty="0" err="1"/>
              <a:t>models:Both</a:t>
            </a:r>
            <a:r>
              <a:rPr lang="fr-CA" sz="1400" dirty="0"/>
              <a:t> types of </a:t>
            </a:r>
            <a:r>
              <a:rPr lang="fr-CA" sz="1400" dirty="0" err="1"/>
              <a:t>worker</a:t>
            </a:r>
            <a:r>
              <a:rPr lang="fr-CA" sz="1400" dirty="0"/>
              <a:t> </a:t>
            </a:r>
            <a:r>
              <a:rPr lang="fr-CA" sz="1400" dirty="0" err="1"/>
              <a:t>objects</a:t>
            </a:r>
            <a:r>
              <a:rPr lang="fr-CA" sz="1400" dirty="0"/>
              <a:t> </a:t>
            </a:r>
            <a:r>
              <a:rPr lang="fr-CA" sz="1400" dirty="0" err="1"/>
              <a:t>share</a:t>
            </a:r>
            <a:r>
              <a:rPr lang="fr-CA" sz="1400" dirty="0"/>
              <a:t> a </a:t>
            </a:r>
            <a:r>
              <a:rPr lang="fr-CA" sz="1400" dirty="0" err="1"/>
              <a:t>similar</a:t>
            </a:r>
            <a:r>
              <a:rPr lang="fr-CA" sz="1400" dirty="0"/>
              <a:t> interface:</a:t>
            </a:r>
          </a:p>
          <a:p>
            <a:pPr lvl="1"/>
            <a:r>
              <a:rPr lang="fr-CA" sz="1050" dirty="0" err="1"/>
              <a:t>SubscriberID</a:t>
            </a:r>
            <a:r>
              <a:rPr lang="fr-CA" sz="1050" dirty="0"/>
              <a:t> </a:t>
            </a:r>
            <a:r>
              <a:rPr lang="fr-CA" sz="1050" dirty="0" err="1"/>
              <a:t>myID</a:t>
            </a:r>
            <a:r>
              <a:rPr lang="fr-CA" sz="1050" dirty="0"/>
              <a:t> = </a:t>
            </a:r>
            <a:r>
              <a:rPr lang="fr-CA" sz="1050" dirty="0" err="1"/>
              <a:t>Publisher.Subscribe</a:t>
            </a:r>
            <a:r>
              <a:rPr lang="fr-CA" sz="1050" dirty="0"/>
              <a:t>() </a:t>
            </a:r>
          </a:p>
          <a:p>
            <a:pPr lvl="1"/>
            <a:r>
              <a:rPr lang="fr-CA" sz="1050" dirty="0"/>
              <a:t>In application  </a:t>
            </a:r>
            <a:r>
              <a:rPr lang="fr-CA" sz="1050" dirty="0" err="1"/>
              <a:t>loop</a:t>
            </a:r>
            <a:endParaRPr lang="fr-CA" sz="1050" dirty="0"/>
          </a:p>
          <a:p>
            <a:pPr lvl="2"/>
            <a:r>
              <a:rPr lang="fr-CA" sz="1050" dirty="0"/>
              <a:t>Application </a:t>
            </a:r>
            <a:r>
              <a:rPr lang="fr-CA" sz="1050" dirty="0" err="1"/>
              <a:t>checks</a:t>
            </a:r>
            <a:r>
              <a:rPr lang="fr-CA" sz="1050" dirty="0"/>
              <a:t> if </a:t>
            </a:r>
            <a:r>
              <a:rPr lang="fr-CA" sz="1050" dirty="0" err="1"/>
              <a:t>Publisher.HasNews</a:t>
            </a:r>
            <a:r>
              <a:rPr lang="fr-CA" sz="1050" dirty="0"/>
              <a:t>()</a:t>
            </a:r>
            <a:r>
              <a:rPr lang="fr-CA" sz="1050" i="1" dirty="0"/>
              <a:t>)</a:t>
            </a:r>
          </a:p>
          <a:p>
            <a:pPr lvl="3"/>
            <a:r>
              <a:rPr lang="fr-CA" sz="1050" i="1" dirty="0" err="1"/>
              <a:t>IssueID</a:t>
            </a:r>
            <a:r>
              <a:rPr lang="fr-CA" sz="1050" i="1" dirty="0"/>
              <a:t> </a:t>
            </a:r>
            <a:r>
              <a:rPr lang="fr-CA" sz="1050" i="1" dirty="0" err="1"/>
              <a:t>myIssue</a:t>
            </a:r>
            <a:r>
              <a:rPr lang="fr-CA" sz="1050" i="1" dirty="0"/>
              <a:t> =  </a:t>
            </a:r>
            <a:r>
              <a:rPr lang="fr-CA" sz="1050" i="1" dirty="0" err="1"/>
              <a:t>GetCurrentIssueID</a:t>
            </a:r>
            <a:r>
              <a:rPr lang="fr-CA" sz="1050" i="1" dirty="0"/>
              <a:t>()  or  for (</a:t>
            </a:r>
            <a:r>
              <a:rPr lang="fr-CA" sz="1050" i="1" dirty="0" err="1"/>
              <a:t>myIssue</a:t>
            </a:r>
            <a:r>
              <a:rPr lang="fr-CA" sz="1050" i="1" dirty="0"/>
              <a:t> = </a:t>
            </a:r>
            <a:r>
              <a:rPr lang="fr-CA" sz="1050" i="1" dirty="0" err="1"/>
              <a:t>GetConsumedIssueID</a:t>
            </a:r>
            <a:r>
              <a:rPr lang="fr-CA" sz="1050" i="1" dirty="0"/>
              <a:t>()+1 != </a:t>
            </a:r>
            <a:r>
              <a:rPr lang="fr-CA" sz="1050" i="1" dirty="0" err="1"/>
              <a:t>GetCurrentIssueID</a:t>
            </a:r>
            <a:r>
              <a:rPr lang="fr-CA" sz="1050" i="1" dirty="0"/>
              <a:t>())  </a:t>
            </a:r>
          </a:p>
          <a:p>
            <a:pPr lvl="4"/>
            <a:r>
              <a:rPr lang="fr-CA" sz="1050" i="1" dirty="0" err="1"/>
              <a:t>LockNews</a:t>
            </a:r>
            <a:r>
              <a:rPr lang="fr-CA" sz="1050" i="1" dirty="0"/>
              <a:t>()</a:t>
            </a:r>
          </a:p>
          <a:p>
            <a:pPr lvl="4"/>
            <a:r>
              <a:rPr lang="fr-CA" sz="1050" i="1" dirty="0"/>
              <a:t>Access the data in a thread-</a:t>
            </a:r>
            <a:r>
              <a:rPr lang="fr-CA" sz="1050" i="1" dirty="0" err="1"/>
              <a:t>safe</a:t>
            </a:r>
            <a:r>
              <a:rPr lang="fr-CA" sz="1050" i="1" dirty="0"/>
              <a:t> </a:t>
            </a:r>
            <a:r>
              <a:rPr lang="fr-CA" sz="1050" i="1" dirty="0" err="1"/>
              <a:t>fashion</a:t>
            </a:r>
            <a:r>
              <a:rPr lang="fr-CA" sz="1050" i="1" dirty="0"/>
              <a:t> (</a:t>
            </a:r>
            <a:r>
              <a:rPr lang="fr-CA" sz="1050" i="1" dirty="0" err="1"/>
              <a:t>access</a:t>
            </a:r>
            <a:r>
              <a:rPr lang="fr-CA" sz="1050" i="1" dirty="0"/>
              <a:t> interface </a:t>
            </a:r>
            <a:r>
              <a:rPr lang="fr-CA" sz="1050" i="1" dirty="0" err="1"/>
              <a:t>left</a:t>
            </a:r>
            <a:r>
              <a:rPr lang="fr-CA" sz="1050" i="1" dirty="0"/>
              <a:t> to the </a:t>
            </a:r>
            <a:r>
              <a:rPr lang="fr-CA" sz="1050" i="1" dirty="0" err="1"/>
              <a:t>publisher</a:t>
            </a:r>
            <a:r>
              <a:rPr lang="fr-CA" sz="1050" i="1" dirty="0"/>
              <a:t>)</a:t>
            </a:r>
          </a:p>
          <a:p>
            <a:pPr lvl="4"/>
            <a:r>
              <a:rPr lang="fr-CA" sz="1050" i="1" dirty="0" err="1"/>
              <a:t>UnlockNews</a:t>
            </a:r>
            <a:r>
              <a:rPr lang="fr-CA" sz="1050" i="1" dirty="0"/>
              <a:t>()</a:t>
            </a:r>
          </a:p>
          <a:p>
            <a:pPr marL="0" indent="0">
              <a:buNone/>
            </a:pPr>
            <a:endParaRPr lang="fr-CA" sz="1100" dirty="0"/>
          </a:p>
          <a:p>
            <a:pPr lvl="2"/>
            <a:endParaRPr lang="fr-CA" sz="1100" dirty="0"/>
          </a:p>
        </p:txBody>
      </p:sp>
    </p:spTree>
    <p:extLst>
      <p:ext uri="{BB962C8B-B14F-4D97-AF65-F5344CB8AC3E}">
        <p14:creationId xmlns:p14="http://schemas.microsoft.com/office/powerpoint/2010/main" val="416508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USEr</a:t>
            </a:r>
            <a:r>
              <a:rPr lang="fr-CA" dirty="0"/>
              <a:t> interface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C013E7C-66BF-4B54-8131-725EF00E0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Main </a:t>
            </a:r>
            <a:r>
              <a:rPr lang="fr-CA" dirty="0" err="1"/>
              <a:t>Window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AWLQtDemo</a:t>
            </a:r>
            <a:r>
              <a:rPr lang="fr-CA" dirty="0"/>
              <a:t> </a:t>
            </a:r>
            <a:r>
              <a:rPr lang="fr-CA" dirty="0" err="1"/>
              <a:t>Window</a:t>
            </a:r>
            <a:endParaRPr lang="fr-CA" dirty="0"/>
          </a:p>
          <a:p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windows</a:t>
            </a:r>
            <a:r>
              <a:rPr lang="fr-CA" dirty="0"/>
              <a:t> are </a:t>
            </a:r>
            <a:r>
              <a:rPr lang="fr-CA" dirty="0" err="1"/>
              <a:t>used</a:t>
            </a:r>
            <a:r>
              <a:rPr lang="fr-CA" dirty="0"/>
              <a:t>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Table </a:t>
            </a:r>
            <a:r>
              <a:rPr lang="fr-CA" dirty="0" err="1"/>
              <a:t>View</a:t>
            </a:r>
            <a:r>
              <a:rPr lang="fr-CA" dirty="0"/>
              <a:t> (</a:t>
            </a:r>
            <a:r>
              <a:rPr lang="fr-CA" dirty="0" err="1"/>
              <a:t>TableView</a:t>
            </a:r>
            <a:r>
              <a:rPr lang="fr-CA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2D </a:t>
            </a:r>
            <a:r>
              <a:rPr lang="fr-CA" dirty="0" err="1"/>
              <a:t>view</a:t>
            </a:r>
            <a:r>
              <a:rPr lang="fr-CA" dirty="0"/>
              <a:t> (FOV_2DScan)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A-scan (</a:t>
            </a:r>
            <a:r>
              <a:rPr lang="fr-CA" dirty="0" err="1"/>
              <a:t>AWLPlotScan</a:t>
            </a:r>
            <a:r>
              <a:rPr lang="fr-CA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Cameras (</a:t>
            </a:r>
            <a:r>
              <a:rPr lang="fr-CA" dirty="0" err="1"/>
              <a:t>VideoViewer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41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A608D-81F7-4CB4-B8D9-14A89F8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USER INTERFACE PRINCIPLES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BEE37-9980-4164-B7AB-C3151B2E1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Acquisition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Receivers</a:t>
            </a:r>
            <a:r>
              <a:rPr lang="fr-CA" dirty="0"/>
              <a:t> and Camera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by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manage free running and </a:t>
            </a:r>
            <a:r>
              <a:rPr lang="fr-CA" dirty="0" err="1"/>
              <a:t>independent</a:t>
            </a:r>
            <a:r>
              <a:rPr lang="fr-CA" dirty="0"/>
              <a:t> acquisition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The main application </a:t>
            </a:r>
            <a:r>
              <a:rPr lang="fr-CA" dirty="0" err="1"/>
              <a:t>periodically</a:t>
            </a:r>
            <a:r>
              <a:rPr lang="fr-CA" dirty="0"/>
              <a:t> updates </a:t>
            </a:r>
            <a:r>
              <a:rPr lang="fr-CA" dirty="0" err="1"/>
              <a:t>its</a:t>
            </a:r>
            <a:r>
              <a:rPr lang="fr-CA" dirty="0"/>
              <a:t> displays by </a:t>
            </a:r>
            <a:r>
              <a:rPr lang="fr-CA" dirty="0" err="1"/>
              <a:t>taking</a:t>
            </a:r>
            <a:r>
              <a:rPr lang="fr-CA" dirty="0"/>
              <a:t> « snapshots » of the </a:t>
            </a:r>
            <a:r>
              <a:rPr lang="fr-CA" dirty="0" err="1"/>
              <a:t>acquired</a:t>
            </a:r>
            <a:r>
              <a:rPr lang="fr-CA" dirty="0"/>
              <a:t>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dirty="0"/>
              <a:t>Not a free running main </a:t>
            </a:r>
            <a:r>
              <a:rPr lang="fr-CA" dirty="0" err="1"/>
              <a:t>loop</a:t>
            </a:r>
            <a:r>
              <a:rPr lang="fr-CA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dirty="0"/>
              <a:t>Update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triggered</a:t>
            </a:r>
            <a:r>
              <a:rPr lang="fr-CA" dirty="0"/>
              <a:t> by a « </a:t>
            </a:r>
            <a:r>
              <a:rPr lang="fr-CA" dirty="0" err="1"/>
              <a:t>Timer</a:t>
            </a:r>
            <a:r>
              <a:rPr lang="fr-CA" dirty="0"/>
              <a:t> » </a:t>
            </a:r>
            <a:r>
              <a:rPr lang="fr-CA" dirty="0" err="1"/>
              <a:t>mechanism</a:t>
            </a:r>
            <a:r>
              <a:rPr lang="fr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dirty="0"/>
              <a:t>Display </a:t>
            </a:r>
            <a:r>
              <a:rPr lang="fr-CA" dirty="0" err="1"/>
              <a:t>views</a:t>
            </a:r>
            <a:r>
              <a:rPr lang="fr-CA" dirty="0"/>
              <a:t> (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windows</a:t>
            </a:r>
            <a:r>
              <a:rPr lang="fr-CA" dirty="0"/>
              <a:t>) </a:t>
            </a:r>
            <a:r>
              <a:rPr lang="fr-CA" dirty="0" err="1"/>
              <a:t>take</a:t>
            </a:r>
            <a:r>
              <a:rPr lang="fr-CA" dirty="0"/>
              <a:t> </a:t>
            </a:r>
            <a:r>
              <a:rPr lang="fr-CA" dirty="0" err="1"/>
              <a:t>their</a:t>
            </a:r>
            <a:r>
              <a:rPr lang="fr-CA" dirty="0"/>
              <a:t> </a:t>
            </a:r>
            <a:r>
              <a:rPr lang="fr-CA" dirty="0" err="1"/>
              <a:t>own</a:t>
            </a:r>
            <a:r>
              <a:rPr lang="fr-CA" dirty="0"/>
              <a:t> copy of the application data to </a:t>
            </a:r>
            <a:r>
              <a:rPr lang="fr-CA" dirty="0" err="1"/>
              <a:t>manipulate</a:t>
            </a:r>
            <a:r>
              <a:rPr lang="fr-CA" dirty="0"/>
              <a:t>, if </a:t>
            </a:r>
            <a:r>
              <a:rPr lang="fr-CA" dirty="0" err="1"/>
              <a:t>required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42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USEr</a:t>
            </a:r>
            <a:r>
              <a:rPr lang="fr-CA" dirty="0"/>
              <a:t> interface </a:t>
            </a:r>
            <a:r>
              <a:rPr lang="fr-CA" dirty="0" err="1"/>
              <a:t>hierarchy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42B816-7002-4B4C-ACA7-E59A673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95" y="1685925"/>
            <a:ext cx="5292680" cy="50185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E3E511-6EE5-43BB-96E5-1E02E7A171E1}"/>
              </a:ext>
            </a:extLst>
          </p:cNvPr>
          <p:cNvSpPr txBox="1"/>
          <p:nvPr/>
        </p:nvSpPr>
        <p:spPr>
          <a:xfrm>
            <a:off x="8658225" y="2007476"/>
            <a:ext cx="2724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Some</a:t>
            </a:r>
            <a:r>
              <a:rPr lang="fr-CA" dirty="0"/>
              <a:t> UI classes are </a:t>
            </a:r>
            <a:r>
              <a:rPr lang="fr-CA" dirty="0" err="1"/>
              <a:t>automatically</a:t>
            </a:r>
            <a:r>
              <a:rPr lang="fr-CA" dirty="0"/>
              <a:t> </a:t>
            </a:r>
            <a:r>
              <a:rPr lang="fr-CA" dirty="0" err="1"/>
              <a:t>generated</a:t>
            </a:r>
            <a:r>
              <a:rPr lang="fr-CA" dirty="0"/>
              <a:t> by Qt.</a:t>
            </a:r>
            <a:br>
              <a:rPr lang="fr-CA" dirty="0"/>
            </a:br>
            <a:r>
              <a:rPr lang="fr-CA" dirty="0" err="1"/>
              <a:t>These</a:t>
            </a:r>
            <a:r>
              <a:rPr lang="fr-CA" dirty="0"/>
              <a:t> do not </a:t>
            </a:r>
            <a:r>
              <a:rPr lang="fr-CA" dirty="0" err="1"/>
              <a:t>integrate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5254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46DE8-7FB3-455A-8274-2498BA85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USER Interface - </a:t>
            </a:r>
            <a:r>
              <a:rPr lang="fr-CA" dirty="0" err="1"/>
              <a:t>Dataflow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E9C5A6-7403-42D0-AF8D-C6BE198E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69" y="1576552"/>
            <a:ext cx="3809068" cy="50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Typical</a:t>
            </a:r>
            <a:r>
              <a:rPr lang="fr-CA" dirty="0"/>
              <a:t> Application 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Primary</a:t>
            </a:r>
            <a:r>
              <a:rPr lang="fr-CA" dirty="0"/>
              <a:t> Objective:</a:t>
            </a:r>
          </a:p>
          <a:p>
            <a:pPr lvl="1"/>
            <a:r>
              <a:rPr lang="fr-CA" dirty="0" err="1"/>
              <a:t>Acquire</a:t>
            </a:r>
            <a:r>
              <a:rPr lang="fr-CA" dirty="0"/>
              <a:t> distance and </a:t>
            </a:r>
            <a:r>
              <a:rPr lang="fr-CA" dirty="0" err="1"/>
              <a:t>tracking</a:t>
            </a:r>
            <a:r>
              <a:rPr lang="fr-CA" dirty="0"/>
              <a:t> information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ReceiverCapture</a:t>
            </a:r>
            <a:r>
              <a:rPr lang="fr-CA" dirty="0"/>
              <a:t> </a:t>
            </a:r>
            <a:r>
              <a:rPr lang="fr-CA" dirty="0" err="1"/>
              <a:t>objects</a:t>
            </a:r>
            <a:endParaRPr lang="fr-CA" dirty="0"/>
          </a:p>
          <a:p>
            <a:r>
              <a:rPr lang="fr-CA" dirty="0" err="1"/>
              <a:t>Secondary</a:t>
            </a:r>
            <a:r>
              <a:rPr lang="fr-CA" dirty="0"/>
              <a:t> Objectives:</a:t>
            </a:r>
          </a:p>
          <a:p>
            <a:pPr lvl="1"/>
            <a:r>
              <a:rPr lang="fr-CA" dirty="0" err="1"/>
              <a:t>Evaluate</a:t>
            </a:r>
            <a:r>
              <a:rPr lang="fr-CA" dirty="0"/>
              <a:t> distance and speed relative to the </a:t>
            </a:r>
            <a:r>
              <a:rPr lang="fr-CA" dirty="0" err="1"/>
              <a:t>ReceiverCapture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, as </a:t>
            </a:r>
            <a:r>
              <a:rPr lang="fr-CA" dirty="0" err="1"/>
              <a:t>well</a:t>
            </a:r>
            <a:r>
              <a:rPr lang="fr-CA" dirty="0"/>
              <a:t> as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other</a:t>
            </a:r>
            <a:r>
              <a:rPr lang="fr-CA" dirty="0"/>
              <a:t> </a:t>
            </a:r>
            <a:r>
              <a:rPr lang="fr-CA" dirty="0" err="1"/>
              <a:t>coordinate</a:t>
            </a:r>
            <a:r>
              <a:rPr lang="fr-CA" dirty="0"/>
              <a:t> points (ex: </a:t>
            </a:r>
            <a:r>
              <a:rPr lang="fr-CA" dirty="0" err="1"/>
              <a:t>from</a:t>
            </a:r>
            <a:r>
              <a:rPr lang="fr-CA" dirty="0"/>
              <a:t> car or world </a:t>
            </a:r>
            <a:r>
              <a:rPr lang="fr-CA" dirty="0" err="1"/>
              <a:t>coordinates</a:t>
            </a:r>
            <a:r>
              <a:rPr lang="fr-CA" dirty="0"/>
              <a:t>). </a:t>
            </a:r>
          </a:p>
          <a:p>
            <a:pPr lvl="1"/>
            <a:r>
              <a:rPr lang="fr-CA" dirty="0"/>
              <a:t>Position </a:t>
            </a:r>
            <a:r>
              <a:rPr lang="fr-CA" dirty="0" err="1"/>
              <a:t>detections</a:t>
            </a:r>
            <a:r>
              <a:rPr lang="fr-CA" dirty="0"/>
              <a:t> in </a:t>
            </a:r>
            <a:r>
              <a:rPr lang="fr-CA" dirty="0" err="1"/>
              <a:t>space</a:t>
            </a:r>
            <a:endParaRPr lang="fr-CA" dirty="0"/>
          </a:p>
          <a:p>
            <a:pPr lvl="1"/>
            <a:r>
              <a:rPr lang="fr-CA" dirty="0" err="1"/>
              <a:t>Facilitate</a:t>
            </a:r>
            <a:r>
              <a:rPr lang="fr-CA" dirty="0"/>
              <a:t> </a:t>
            </a:r>
            <a:r>
              <a:rPr lang="fr-CA" dirty="0" err="1"/>
              <a:t>asynchonous</a:t>
            </a:r>
            <a:r>
              <a:rPr lang="fr-CA" dirty="0"/>
              <a:t> </a:t>
            </a:r>
            <a:r>
              <a:rPr lang="fr-CA" dirty="0" err="1"/>
              <a:t>integration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6765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CORE Library 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Core elements of the library provide user-interface independent functionalities:</a:t>
            </a:r>
          </a:p>
          <a:p>
            <a:r>
              <a:rPr lang="en-US" dirty="0"/>
              <a:t>Acquiring data from the physical AWL units *(</a:t>
            </a:r>
            <a:r>
              <a:rPr lang="en-US" dirty="0" err="1"/>
              <a:t>ReceiverCapture</a:t>
            </a:r>
            <a:r>
              <a:rPr lang="en-US" dirty="0"/>
              <a:t> and derived classes).</a:t>
            </a:r>
          </a:p>
          <a:p>
            <a:r>
              <a:rPr lang="en-US" dirty="0"/>
              <a:t>3D coordinate calculations (</a:t>
            </a:r>
            <a:r>
              <a:rPr lang="en-US" dirty="0" err="1"/>
              <a:t>CoordinateSystem</a:t>
            </a:r>
            <a:r>
              <a:rPr lang="en-US" dirty="0"/>
              <a:t>.</a:t>
            </a:r>
          </a:p>
          <a:p>
            <a:r>
              <a:rPr lang="en-US" dirty="0"/>
              <a:t>Integrating above concepts in the physical configuration of the application (</a:t>
            </a:r>
            <a:r>
              <a:rPr lang="en-US" dirty="0" err="1"/>
              <a:t>ReceiverPostProcessor</a:t>
            </a:r>
            <a:r>
              <a:rPr lang="en-US" dirty="0"/>
              <a:t> and </a:t>
            </a:r>
            <a:r>
              <a:rPr lang="en-US" dirty="0" err="1"/>
              <a:t>AWLCoord</a:t>
            </a:r>
            <a:r>
              <a:rPr lang="en-US" dirty="0"/>
              <a:t>)</a:t>
            </a:r>
          </a:p>
          <a:p>
            <a:r>
              <a:rPr lang="en-US" dirty="0"/>
              <a:t>Allow the application to manage threaded and application controlled loops (</a:t>
            </a:r>
            <a:r>
              <a:rPr lang="en-US" dirty="0" err="1"/>
              <a:t>TheadedWorker</a:t>
            </a:r>
            <a:r>
              <a:rPr lang="en-US" dirty="0"/>
              <a:t> and </a:t>
            </a:r>
            <a:r>
              <a:rPr lang="en-US" dirty="0" err="1"/>
              <a:t>LoopedWorker</a:t>
            </a:r>
            <a:r>
              <a:rPr lang="en-US" dirty="0"/>
              <a:t>)</a:t>
            </a:r>
          </a:p>
          <a:p>
            <a:r>
              <a:rPr lang="en-US" dirty="0"/>
              <a:t>Establishing a Publisher/Subscriber mechanism for user interface objects wishing to access data asynchronously (Publisher / Subscription)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58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 Groups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Data support classes</a:t>
            </a:r>
          </a:p>
          <a:p>
            <a:pPr lvl="1"/>
            <a:r>
              <a:rPr lang="fr-CA" dirty="0" err="1"/>
              <a:t>Detection</a:t>
            </a:r>
            <a:endParaRPr lang="fr-CA" dirty="0"/>
          </a:p>
          <a:p>
            <a:pPr lvl="1"/>
            <a:r>
              <a:rPr lang="fr-CA" dirty="0" err="1"/>
              <a:t>AcquisitionSequence</a:t>
            </a:r>
            <a:endParaRPr lang="fr-CA" dirty="0"/>
          </a:p>
          <a:p>
            <a:pPr lvl="1"/>
            <a:r>
              <a:rPr lang="fr-CA" dirty="0"/>
              <a:t>3D Transformations</a:t>
            </a:r>
          </a:p>
          <a:p>
            <a:r>
              <a:rPr lang="fr-CA" dirty="0"/>
              <a:t>Acquisition classes</a:t>
            </a:r>
          </a:p>
          <a:p>
            <a:pPr lvl="1"/>
            <a:r>
              <a:rPr lang="fr-CA" dirty="0" err="1"/>
              <a:t>ReceiverCapture</a:t>
            </a:r>
            <a:endParaRPr lang="fr-CA" dirty="0"/>
          </a:p>
          <a:p>
            <a:r>
              <a:rPr lang="fr-CA" dirty="0"/>
              <a:t>Utility classes</a:t>
            </a:r>
          </a:p>
          <a:p>
            <a:pPr lvl="1"/>
            <a:r>
              <a:rPr lang="fr-CA" dirty="0"/>
              <a:t>Thread and </a:t>
            </a:r>
            <a:r>
              <a:rPr lang="fr-CA" dirty="0" err="1"/>
              <a:t>loop</a:t>
            </a:r>
            <a:r>
              <a:rPr lang="fr-CA" dirty="0"/>
              <a:t> management: </a:t>
            </a:r>
            <a:r>
              <a:rPr lang="fr-CA" dirty="0" err="1"/>
              <a:t>Worker</a:t>
            </a:r>
            <a:r>
              <a:rPr lang="fr-CA" dirty="0"/>
              <a:t> classes</a:t>
            </a:r>
          </a:p>
          <a:p>
            <a:pPr lvl="1"/>
            <a:r>
              <a:rPr lang="fr-CA" dirty="0"/>
              <a:t>The </a:t>
            </a:r>
            <a:r>
              <a:rPr lang="fr-CA" dirty="0" err="1"/>
              <a:t>publishing</a:t>
            </a:r>
            <a:r>
              <a:rPr lang="fr-CA" dirty="0"/>
              <a:t> model</a:t>
            </a:r>
          </a:p>
          <a:p>
            <a:pPr lvl="1"/>
            <a:r>
              <a:rPr lang="fr-CA" dirty="0"/>
              <a:t>Settings and </a:t>
            </a:r>
            <a:r>
              <a:rPr lang="fr-CA" dirty="0" err="1"/>
              <a:t>comfiguration</a:t>
            </a:r>
            <a:r>
              <a:rPr lang="fr-CA" dirty="0"/>
              <a:t> file</a:t>
            </a:r>
          </a:p>
          <a:p>
            <a:r>
              <a:rPr lang="fr-CA" dirty="0"/>
              <a:t>User interface classes</a:t>
            </a:r>
          </a:p>
        </p:txBody>
      </p:sp>
    </p:spTree>
    <p:extLst>
      <p:ext uri="{BB962C8B-B14F-4D97-AF65-F5344CB8AC3E}">
        <p14:creationId xmlns:p14="http://schemas.microsoft.com/office/powerpoint/2010/main" val="191537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dirty="0"/>
              <a:t>A </a:t>
            </a:r>
            <a:r>
              <a:rPr lang="fr-CA" dirty="0" err="1"/>
              <a:t>Receiver</a:t>
            </a:r>
            <a:r>
              <a:rPr lang="fr-CA" dirty="0"/>
              <a:t> (</a:t>
            </a:r>
            <a:r>
              <a:rPr lang="fr-CA" i="1" dirty="0" err="1"/>
              <a:t>ReceiverCapture</a:t>
            </a:r>
            <a:r>
              <a:rPr lang="fr-CA" dirty="0"/>
              <a:t>) module hosts an </a:t>
            </a:r>
            <a:r>
              <a:rPr lang="fr-CA" dirty="0" err="1"/>
              <a:t>array</a:t>
            </a:r>
            <a:r>
              <a:rPr lang="fr-CA" dirty="0"/>
              <a:t> of </a:t>
            </a:r>
            <a:r>
              <a:rPr lang="fr-CA" dirty="0" err="1"/>
              <a:t>independent</a:t>
            </a:r>
            <a:r>
              <a:rPr lang="fr-CA" dirty="0"/>
              <a:t> </a:t>
            </a:r>
            <a:r>
              <a:rPr lang="fr-CA" dirty="0" err="1"/>
              <a:t>sensor</a:t>
            </a:r>
            <a:r>
              <a:rPr lang="fr-CA" dirty="0"/>
              <a:t> pixels (</a:t>
            </a:r>
            <a:r>
              <a:rPr lang="fr-CA" dirty="0" err="1"/>
              <a:t>called</a:t>
            </a:r>
            <a:r>
              <a:rPr lang="fr-CA" dirty="0"/>
              <a:t> </a:t>
            </a:r>
            <a:r>
              <a:rPr lang="fr-CA" i="1" dirty="0"/>
              <a:t>Voxels</a:t>
            </a:r>
            <a:r>
              <a:rPr lang="fr-CA" dirty="0"/>
              <a:t>).</a:t>
            </a:r>
          </a:p>
          <a:p>
            <a:pPr marL="0" indent="0">
              <a:buNone/>
            </a:pPr>
            <a:r>
              <a:rPr lang="fr-CA" dirty="0"/>
              <a:t>A </a:t>
            </a:r>
            <a:r>
              <a:rPr lang="fr-CA" dirty="0" err="1"/>
              <a:t>receiver</a:t>
            </a:r>
            <a:r>
              <a:rPr lang="fr-CA" dirty="0"/>
              <a:t> </a:t>
            </a:r>
            <a:r>
              <a:rPr lang="fr-CA" dirty="0" err="1"/>
              <a:t>operates</a:t>
            </a:r>
            <a:r>
              <a:rPr lang="fr-CA" dirty="0"/>
              <a:t> at high rate, </a:t>
            </a:r>
            <a:r>
              <a:rPr lang="fr-CA" dirty="0" err="1"/>
              <a:t>acquiring</a:t>
            </a:r>
            <a:r>
              <a:rPr lang="fr-CA" dirty="0"/>
              <a:t> multiple frames (</a:t>
            </a:r>
            <a:r>
              <a:rPr lang="fr-CA" i="1" dirty="0" err="1"/>
              <a:t>SensorFrame</a:t>
            </a:r>
            <a:r>
              <a:rPr lang="fr-CA" dirty="0"/>
              <a:t>) of data in a single second.</a:t>
            </a:r>
          </a:p>
          <a:p>
            <a:pPr marL="0" indent="0">
              <a:buNone/>
            </a:pPr>
            <a:r>
              <a:rPr lang="fr-CA" dirty="0"/>
              <a:t>A </a:t>
            </a:r>
            <a:r>
              <a:rPr lang="fr-CA" dirty="0" err="1"/>
              <a:t>pre-determined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i="1" dirty="0" err="1"/>
              <a:t>SensorFrame</a:t>
            </a:r>
            <a:r>
              <a:rPr lang="fr-CA" dirty="0" err="1"/>
              <a:t>s</a:t>
            </a:r>
            <a:r>
              <a:rPr lang="fr-CA" dirty="0"/>
              <a:t> are </a:t>
            </a:r>
            <a:r>
              <a:rPr lang="fr-CA" dirty="0" err="1"/>
              <a:t>stored</a:t>
            </a:r>
            <a:r>
              <a:rPr lang="fr-CA" dirty="0"/>
              <a:t> in a queue (</a:t>
            </a:r>
            <a:r>
              <a:rPr lang="fr-CA" i="1" dirty="0" err="1"/>
              <a:t>AcquisitionSequence</a:t>
            </a:r>
            <a:r>
              <a:rPr lang="fr-CA" dirty="0"/>
              <a:t>).  The </a:t>
            </a:r>
            <a:r>
              <a:rPr lang="fr-CA" dirty="0" err="1"/>
              <a:t>storing</a:t>
            </a:r>
            <a:r>
              <a:rPr lang="fr-CA" dirty="0"/>
              <a:t> of an </a:t>
            </a:r>
            <a:r>
              <a:rPr lang="fr-CA" i="1" dirty="0" err="1"/>
              <a:t>AcquisitionSequence</a:t>
            </a:r>
            <a:r>
              <a:rPr lang="fr-CA" dirty="0"/>
              <a:t> </a:t>
            </a:r>
            <a:r>
              <a:rPr lang="fr-CA" dirty="0" err="1"/>
              <a:t>allows</a:t>
            </a:r>
            <a:r>
              <a:rPr lang="fr-CA" dirty="0"/>
              <a:t> the </a:t>
            </a:r>
            <a:r>
              <a:rPr lang="fr-CA" dirty="0" err="1"/>
              <a:t>study</a:t>
            </a:r>
            <a:r>
              <a:rPr lang="fr-CA" dirty="0"/>
              <a:t> of the </a:t>
            </a:r>
            <a:r>
              <a:rPr lang="fr-CA" dirty="0" err="1"/>
              <a:t>dynamics</a:t>
            </a:r>
            <a:r>
              <a:rPr lang="fr-CA" dirty="0"/>
              <a:t> of 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detected</a:t>
            </a:r>
            <a:r>
              <a:rPr lang="fr-CA" dirty="0"/>
              <a:t> by the </a:t>
            </a:r>
            <a:r>
              <a:rPr lang="fr-CA" i="1" dirty="0" err="1"/>
              <a:t>Receiver</a:t>
            </a:r>
            <a:r>
              <a:rPr lang="fr-CA" i="1" dirty="0"/>
              <a:t>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channel</a:t>
            </a:r>
            <a:r>
              <a:rPr lang="fr-CA" dirty="0"/>
              <a:t> has the </a:t>
            </a:r>
            <a:r>
              <a:rPr lang="fr-CA" dirty="0" err="1"/>
              <a:t>ability</a:t>
            </a:r>
            <a:r>
              <a:rPr lang="fr-CA" dirty="0"/>
              <a:t> to </a:t>
            </a:r>
            <a:r>
              <a:rPr lang="fr-CA" dirty="0" err="1"/>
              <a:t>detect</a:t>
            </a:r>
            <a:r>
              <a:rPr lang="fr-CA" dirty="0"/>
              <a:t> multiple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err="1"/>
              <a:t>within</a:t>
            </a:r>
            <a:r>
              <a:rPr lang="fr-CA" dirty="0"/>
              <a:t> a single </a:t>
            </a:r>
            <a:r>
              <a:rPr lang="fr-CA" dirty="0" err="1"/>
              <a:t>detection</a:t>
            </a:r>
            <a:r>
              <a:rPr lang="fr-CA" dirty="0"/>
              <a:t> </a:t>
            </a:r>
            <a:r>
              <a:rPr lang="fr-CA" i="1" dirty="0"/>
              <a:t>Frame</a:t>
            </a:r>
            <a:r>
              <a:rPr lang="fr-CA" dirty="0"/>
              <a:t>. 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individual</a:t>
            </a:r>
            <a:r>
              <a:rPr lang="fr-CA" dirty="0"/>
              <a:t> </a:t>
            </a:r>
            <a:r>
              <a:rPr lang="fr-CA" dirty="0" err="1"/>
              <a:t>detection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r>
              <a:rPr lang="fr-CA" dirty="0"/>
              <a:t> in a </a:t>
            </a:r>
            <a:r>
              <a:rPr lang="fr-CA" i="1" dirty="0" err="1"/>
              <a:t>Detection</a:t>
            </a:r>
            <a:r>
              <a:rPr lang="fr-CA" dirty="0"/>
              <a:t> </a:t>
            </a:r>
            <a:r>
              <a:rPr lang="fr-CA" dirty="0" err="1"/>
              <a:t>object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The </a:t>
            </a:r>
            <a:r>
              <a:rPr lang="fr-CA" i="1" dirty="0" err="1"/>
              <a:t>Receiver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performs</a:t>
            </a:r>
            <a:r>
              <a:rPr lang="fr-CA" dirty="0"/>
              <a:t> a time </a:t>
            </a:r>
            <a:r>
              <a:rPr lang="fr-CA" dirty="0" err="1"/>
              <a:t>analysis</a:t>
            </a:r>
            <a:r>
              <a:rPr lang="fr-CA" dirty="0"/>
              <a:t> of the </a:t>
            </a:r>
            <a:r>
              <a:rPr lang="fr-CA" dirty="0" err="1"/>
              <a:t>displacement</a:t>
            </a:r>
            <a:r>
              <a:rPr lang="fr-CA" dirty="0"/>
              <a:t> of </a:t>
            </a:r>
            <a:r>
              <a:rPr lang="fr-CA" dirty="0" err="1"/>
              <a:t>objects</a:t>
            </a:r>
            <a:r>
              <a:rPr lang="fr-CA" dirty="0"/>
              <a:t>.  It reports the « </a:t>
            </a:r>
            <a:r>
              <a:rPr lang="fr-CA" dirty="0" err="1"/>
              <a:t>tracked</a:t>
            </a:r>
            <a:r>
              <a:rPr lang="fr-CA" dirty="0"/>
              <a:t> » </a:t>
            </a:r>
            <a:r>
              <a:rPr lang="fr-CA" dirty="0" err="1"/>
              <a:t>objects</a:t>
            </a:r>
            <a:r>
              <a:rPr lang="fr-CA" dirty="0"/>
              <a:t> in a </a:t>
            </a:r>
            <a:r>
              <a:rPr lang="fr-CA" dirty="0" err="1"/>
              <a:t>separate</a:t>
            </a:r>
            <a:r>
              <a:rPr lang="fr-CA" dirty="0"/>
              <a:t> set of </a:t>
            </a:r>
            <a:r>
              <a:rPr lang="fr-CA" dirty="0" err="1"/>
              <a:t>objects</a:t>
            </a:r>
            <a:r>
              <a:rPr lang="fr-CA" dirty="0"/>
              <a:t> (the </a:t>
            </a:r>
            <a:r>
              <a:rPr lang="fr-CA" i="1" dirty="0" err="1"/>
              <a:t>Tracks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0286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sz="2200" i="1" dirty="0" err="1"/>
              <a:t>Track</a:t>
            </a:r>
            <a:r>
              <a:rPr lang="fr-CA" sz="2200" dirty="0" err="1"/>
              <a:t>s</a:t>
            </a:r>
            <a:r>
              <a:rPr lang="fr-CA" sz="2200" dirty="0"/>
              <a:t> </a:t>
            </a:r>
            <a:r>
              <a:rPr lang="fr-CA" sz="2200" dirty="0" err="1"/>
              <a:t>can</a:t>
            </a:r>
            <a:r>
              <a:rPr lang="fr-CA" sz="2200" dirty="0"/>
              <a:t> </a:t>
            </a:r>
            <a:r>
              <a:rPr lang="fr-CA" sz="2200" dirty="0" err="1"/>
              <a:t>describe</a:t>
            </a:r>
            <a:r>
              <a:rPr lang="fr-CA" sz="2200" dirty="0"/>
              <a:t> </a:t>
            </a:r>
            <a:r>
              <a:rPr lang="fr-CA" sz="2200" dirty="0" err="1"/>
              <a:t>objects</a:t>
            </a:r>
            <a:r>
              <a:rPr lang="fr-CA" sz="2200" dirty="0"/>
              <a:t> </a:t>
            </a:r>
            <a:r>
              <a:rPr lang="fr-CA" sz="2200" dirty="0" err="1"/>
              <a:t>that</a:t>
            </a:r>
            <a:r>
              <a:rPr lang="fr-CA" sz="2200" dirty="0"/>
              <a:t> </a:t>
            </a:r>
            <a:r>
              <a:rPr lang="fr-CA" sz="2200" dirty="0" err="1"/>
              <a:t>cover</a:t>
            </a:r>
            <a:r>
              <a:rPr lang="fr-CA" sz="2200" dirty="0"/>
              <a:t> more </a:t>
            </a:r>
            <a:r>
              <a:rPr lang="fr-CA" sz="2200" dirty="0" err="1"/>
              <a:t>than</a:t>
            </a:r>
            <a:r>
              <a:rPr lang="fr-CA" sz="2200" dirty="0"/>
              <a:t> one </a:t>
            </a:r>
            <a:r>
              <a:rPr lang="fr-CA" sz="2200" dirty="0" err="1"/>
              <a:t>channel</a:t>
            </a:r>
            <a:r>
              <a:rPr lang="fr-CA" sz="2200" dirty="0"/>
              <a:t>.  </a:t>
            </a:r>
            <a:r>
              <a:rPr lang="fr-CA" sz="2200" i="1" dirty="0" err="1"/>
              <a:t>Detection</a:t>
            </a:r>
            <a:r>
              <a:rPr lang="fr-CA" sz="2200" dirty="0" err="1"/>
              <a:t>s</a:t>
            </a:r>
            <a:r>
              <a:rPr lang="fr-CA" sz="2200" dirty="0"/>
              <a:t> are </a:t>
            </a:r>
            <a:r>
              <a:rPr lang="fr-CA" sz="2200" dirty="0" err="1"/>
              <a:t>channel-based</a:t>
            </a:r>
            <a:r>
              <a:rPr lang="fr-CA" sz="2200" dirty="0"/>
              <a:t> descriptions.</a:t>
            </a:r>
          </a:p>
          <a:p>
            <a:pPr marL="0" indent="0">
              <a:buNone/>
            </a:pPr>
            <a:endParaRPr lang="fr-CA" sz="2200" dirty="0"/>
          </a:p>
          <a:p>
            <a:pPr marL="0" indent="0">
              <a:buNone/>
            </a:pPr>
            <a:r>
              <a:rPr lang="fr-CA" sz="2200" dirty="0"/>
              <a:t>The </a:t>
            </a:r>
            <a:r>
              <a:rPr lang="fr-CA" sz="2200" i="1" dirty="0" err="1"/>
              <a:t>Track</a:t>
            </a:r>
            <a:r>
              <a:rPr lang="fr-CA" sz="2200" dirty="0" err="1"/>
              <a:t>s</a:t>
            </a:r>
            <a:r>
              <a:rPr lang="fr-CA" sz="2200" dirty="0"/>
              <a:t> and </a:t>
            </a:r>
            <a:r>
              <a:rPr lang="fr-CA" sz="2200" i="1" dirty="0" err="1"/>
              <a:t>Detection</a:t>
            </a:r>
            <a:r>
              <a:rPr lang="fr-CA" sz="2200" dirty="0" err="1"/>
              <a:t>s</a:t>
            </a:r>
            <a:r>
              <a:rPr lang="fr-CA" sz="2200" dirty="0"/>
              <a:t> are </a:t>
            </a:r>
            <a:r>
              <a:rPr lang="fr-CA" sz="2200" dirty="0" err="1"/>
              <a:t>incomplete</a:t>
            </a:r>
            <a:r>
              <a:rPr lang="fr-CA" sz="2200" dirty="0"/>
              <a:t> structures for </a:t>
            </a:r>
            <a:r>
              <a:rPr lang="fr-CA" sz="2200" dirty="0" err="1"/>
              <a:t>reporting</a:t>
            </a:r>
            <a:r>
              <a:rPr lang="fr-CA" sz="2200" dirty="0"/>
              <a:t> (due to </a:t>
            </a:r>
            <a:r>
              <a:rPr lang="fr-CA" sz="2200" dirty="0" err="1"/>
              <a:t>current</a:t>
            </a:r>
            <a:r>
              <a:rPr lang="fr-CA" sz="2200" dirty="0"/>
              <a:t> </a:t>
            </a:r>
            <a:r>
              <a:rPr lang="fr-CA" sz="2200" dirty="0" err="1"/>
              <a:t>receiver</a:t>
            </a:r>
            <a:r>
              <a:rPr lang="fr-CA" sz="2200" dirty="0"/>
              <a:t> software limitations). </a:t>
            </a:r>
          </a:p>
          <a:p>
            <a:pPr marL="0" indent="0">
              <a:buNone/>
            </a:pPr>
            <a:endParaRPr lang="fr-CA" sz="2200" dirty="0"/>
          </a:p>
          <a:p>
            <a:pPr marL="0" indent="0">
              <a:buNone/>
            </a:pPr>
            <a:r>
              <a:rPr lang="fr-CA" sz="2200" dirty="0"/>
              <a:t>A </a:t>
            </a:r>
            <a:r>
              <a:rPr lang="fr-CA" sz="2200" i="1" dirty="0" err="1"/>
              <a:t>ReceiverPostProcessor</a:t>
            </a:r>
            <a:r>
              <a:rPr lang="fr-CA" sz="2200" dirty="0"/>
              <a:t> </a:t>
            </a:r>
            <a:r>
              <a:rPr lang="fr-CA" sz="2200" dirty="0" err="1"/>
              <a:t>is</a:t>
            </a:r>
            <a:r>
              <a:rPr lang="fr-CA" sz="2200" dirty="0"/>
              <a:t> </a:t>
            </a:r>
            <a:r>
              <a:rPr lang="fr-CA" sz="2200" dirty="0" err="1"/>
              <a:t>used</a:t>
            </a:r>
            <a:r>
              <a:rPr lang="fr-CA" sz="2200" dirty="0"/>
              <a:t> to </a:t>
            </a:r>
            <a:r>
              <a:rPr lang="fr-CA" sz="2200" dirty="0" err="1"/>
              <a:t>produced</a:t>
            </a:r>
            <a:r>
              <a:rPr lang="fr-CA" sz="2200" dirty="0"/>
              <a:t> </a:t>
            </a:r>
            <a:r>
              <a:rPr lang="fr-CA" sz="2200" dirty="0" err="1"/>
              <a:t>enhanced</a:t>
            </a:r>
            <a:r>
              <a:rPr lang="fr-CA" sz="2200" dirty="0"/>
              <a:t> </a:t>
            </a:r>
            <a:r>
              <a:rPr lang="fr-CA" sz="2200" dirty="0" err="1"/>
              <a:t>Detection</a:t>
            </a:r>
            <a:r>
              <a:rPr lang="fr-CA" sz="2200" dirty="0"/>
              <a:t> information (</a:t>
            </a:r>
            <a:r>
              <a:rPr lang="fr-CA" sz="2200" dirty="0" err="1"/>
              <a:t>that</a:t>
            </a:r>
            <a:r>
              <a:rPr lang="fr-CA" sz="2200" dirty="0"/>
              <a:t> </a:t>
            </a:r>
            <a:r>
              <a:rPr lang="fr-CA" sz="2200" dirty="0" err="1"/>
              <a:t>will</a:t>
            </a:r>
            <a:r>
              <a:rPr lang="fr-CA" sz="2200" dirty="0"/>
              <a:t> </a:t>
            </a:r>
            <a:r>
              <a:rPr lang="fr-CA" sz="2200" dirty="0" err="1"/>
              <a:t>include</a:t>
            </a:r>
            <a:r>
              <a:rPr lang="fr-CA" sz="2200" dirty="0"/>
              <a:t> </a:t>
            </a:r>
            <a:r>
              <a:rPr lang="fr-CA" sz="2200" i="1" dirty="0" err="1"/>
              <a:t>ThreatLevel</a:t>
            </a:r>
            <a:r>
              <a:rPr lang="fr-CA" sz="2200" dirty="0"/>
              <a:t> information and more </a:t>
            </a:r>
            <a:r>
              <a:rPr lang="fr-CA" sz="2200" dirty="0" err="1"/>
              <a:t>complete</a:t>
            </a:r>
            <a:r>
              <a:rPr lang="fr-CA" sz="2200" dirty="0"/>
              <a:t> 3D </a:t>
            </a:r>
            <a:r>
              <a:rPr lang="fr-CA" sz="2200" dirty="0" err="1"/>
              <a:t>positioning</a:t>
            </a:r>
            <a:r>
              <a:rPr lang="fr-CA" sz="2200" dirty="0"/>
              <a:t> information). The </a:t>
            </a:r>
            <a:r>
              <a:rPr lang="fr-CA" sz="2200" dirty="0" err="1"/>
              <a:t>enhanced</a:t>
            </a:r>
            <a:r>
              <a:rPr lang="fr-CA" sz="2200" dirty="0"/>
              <a:t> information </a:t>
            </a:r>
            <a:r>
              <a:rPr lang="fr-CA" sz="2200" dirty="0" err="1"/>
              <a:t>is</a:t>
            </a:r>
            <a:r>
              <a:rPr lang="fr-CA" sz="2200" dirty="0"/>
              <a:t> </a:t>
            </a:r>
            <a:r>
              <a:rPr lang="fr-CA" sz="2200" dirty="0" err="1"/>
              <a:t>stored</a:t>
            </a:r>
            <a:r>
              <a:rPr lang="fr-CA" sz="2200" dirty="0"/>
              <a:t> in the </a:t>
            </a:r>
            <a:r>
              <a:rPr lang="fr-CA" sz="2200" i="1" dirty="0" err="1"/>
              <a:t>Detection</a:t>
            </a:r>
            <a:r>
              <a:rPr lang="fr-CA" sz="2200" dirty="0"/>
              <a:t> </a:t>
            </a:r>
            <a:r>
              <a:rPr lang="fr-CA" sz="2200" dirty="0" err="1"/>
              <a:t>object</a:t>
            </a:r>
            <a:r>
              <a:rPr lang="fr-CA" sz="2200" dirty="0"/>
              <a:t> (</a:t>
            </a:r>
            <a:r>
              <a:rPr lang="fr-CA" sz="2200" dirty="0" err="1"/>
              <a:t>should</a:t>
            </a:r>
            <a:r>
              <a:rPr lang="fr-CA" sz="2200" dirty="0"/>
              <a:t> </a:t>
            </a:r>
            <a:r>
              <a:rPr lang="fr-CA" sz="2200" dirty="0" err="1"/>
              <a:t>be</a:t>
            </a:r>
            <a:r>
              <a:rPr lang="fr-CA" sz="2200" dirty="0"/>
              <a:t> a distinct class:  a class </a:t>
            </a:r>
            <a:r>
              <a:rPr lang="fr-CA" sz="2200" dirty="0" err="1"/>
              <a:t>separation</a:t>
            </a:r>
            <a:r>
              <a:rPr lang="fr-CA" sz="2200" dirty="0"/>
              <a:t> </a:t>
            </a:r>
            <a:r>
              <a:rPr lang="fr-CA" sz="2200" dirty="0" err="1"/>
              <a:t>will</a:t>
            </a:r>
            <a:r>
              <a:rPr lang="fr-CA" sz="2200" dirty="0"/>
              <a:t>  </a:t>
            </a:r>
            <a:r>
              <a:rPr lang="fr-CA" sz="2200" dirty="0" err="1"/>
              <a:t>be</a:t>
            </a:r>
            <a:r>
              <a:rPr lang="fr-CA" sz="2200" dirty="0"/>
              <a:t> </a:t>
            </a:r>
            <a:r>
              <a:rPr lang="fr-CA" sz="2200" dirty="0" err="1"/>
              <a:t>performed</a:t>
            </a:r>
            <a:r>
              <a:rPr lang="fr-CA" sz="2200" dirty="0"/>
              <a:t> in a </a:t>
            </a:r>
            <a:r>
              <a:rPr lang="fr-CA" sz="2200" dirty="0" err="1"/>
              <a:t>later</a:t>
            </a:r>
            <a:r>
              <a:rPr lang="fr-CA" sz="2200" dirty="0"/>
              <a:t> version).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959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2800" dirty="0"/>
              <a:t>Most applications </a:t>
            </a:r>
            <a:r>
              <a:rPr lang="fr-CA" sz="2800" dirty="0" err="1"/>
              <a:t>will</a:t>
            </a:r>
            <a:r>
              <a:rPr lang="fr-CA" sz="2800" dirty="0"/>
              <a:t> </a:t>
            </a:r>
            <a:r>
              <a:rPr lang="fr-CA" sz="2800" dirty="0" err="1"/>
              <a:t>access</a:t>
            </a:r>
            <a:r>
              <a:rPr lang="fr-CA" sz="2800" dirty="0"/>
              <a:t> the </a:t>
            </a:r>
            <a:r>
              <a:rPr lang="fr-CA" sz="2800" i="1" dirty="0" err="1"/>
              <a:t>ReceiverCapture</a:t>
            </a:r>
            <a:r>
              <a:rPr lang="fr-CA" sz="2800" i="1" dirty="0"/>
              <a:t> </a:t>
            </a:r>
            <a:r>
              <a:rPr lang="fr-CA" sz="2800" dirty="0"/>
              <a:t>Data </a:t>
            </a:r>
            <a:r>
              <a:rPr lang="fr-CA" sz="2800" dirty="0" err="1"/>
              <a:t>through</a:t>
            </a:r>
            <a:r>
              <a:rPr lang="fr-CA" sz="2800" dirty="0"/>
              <a:t> a </a:t>
            </a:r>
            <a:r>
              <a:rPr lang="fr-CA" sz="2800" i="1" dirty="0" err="1"/>
              <a:t>ReceiverPostProcessor</a:t>
            </a:r>
            <a:r>
              <a:rPr lang="fr-CA" sz="2800" i="1" dirty="0"/>
              <a:t> </a:t>
            </a:r>
            <a:r>
              <a:rPr lang="fr-CA" sz="2800" dirty="0"/>
              <a:t>instance.</a:t>
            </a:r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r>
              <a:rPr lang="fr-CA" sz="2800" dirty="0"/>
              <a:t>The </a:t>
            </a:r>
            <a:r>
              <a:rPr lang="fr-CA" sz="2800" dirty="0" err="1"/>
              <a:t>R</a:t>
            </a:r>
            <a:r>
              <a:rPr lang="fr-CA" sz="2800" i="1" dirty="0" err="1"/>
              <a:t>eceiverPostProcessor</a:t>
            </a:r>
            <a:r>
              <a:rPr lang="fr-CA" sz="2800" i="1" dirty="0"/>
              <a:t>::</a:t>
            </a:r>
            <a:br>
              <a:rPr lang="fr-CA" sz="2800" i="1" dirty="0"/>
            </a:br>
            <a:r>
              <a:rPr lang="fr-CA" sz="2800" i="1" dirty="0" err="1"/>
              <a:t>GetEnhancedDetectionsFromFrame</a:t>
            </a:r>
            <a:r>
              <a:rPr lang="fr-CA" sz="2800" i="1" dirty="0"/>
              <a:t>()</a:t>
            </a:r>
            <a:r>
              <a:rPr lang="fr-CA" sz="2800" dirty="0"/>
              <a:t> </a:t>
            </a:r>
            <a:br>
              <a:rPr lang="fr-CA" sz="2800" dirty="0"/>
            </a:br>
            <a:r>
              <a:rPr lang="fr-CA" sz="2800" dirty="0" err="1"/>
              <a:t>method</a:t>
            </a:r>
            <a:r>
              <a:rPr lang="fr-CA" sz="2800" dirty="0"/>
              <a:t> </a:t>
            </a:r>
            <a:r>
              <a:rPr lang="fr-CA" sz="2800" dirty="0" err="1"/>
              <a:t>provides</a:t>
            </a:r>
            <a:r>
              <a:rPr lang="fr-CA" sz="2800" dirty="0"/>
              <a:t> the </a:t>
            </a:r>
            <a:r>
              <a:rPr lang="fr-CA" sz="2800" dirty="0" err="1"/>
              <a:t>enhanced</a:t>
            </a:r>
            <a:r>
              <a:rPr lang="fr-CA" sz="2800" dirty="0"/>
              <a:t> </a:t>
            </a:r>
            <a:r>
              <a:rPr lang="fr-CA" sz="2800" i="1" dirty="0" err="1"/>
              <a:t>Detection</a:t>
            </a:r>
            <a:r>
              <a:rPr lang="fr-CA" sz="2800" dirty="0" err="1"/>
              <a:t>s</a:t>
            </a:r>
            <a:r>
              <a:rPr lang="fr-CA" sz="2800" dirty="0"/>
              <a:t> </a:t>
            </a:r>
            <a:r>
              <a:rPr lang="fr-CA" sz="2800" dirty="0" err="1"/>
              <a:t>from</a:t>
            </a:r>
            <a:r>
              <a:rPr lang="fr-CA" sz="2800" dirty="0"/>
              <a:t> a </a:t>
            </a:r>
            <a:r>
              <a:rPr lang="fr-CA" sz="2800" dirty="0" err="1"/>
              <a:t>specified</a:t>
            </a:r>
            <a:r>
              <a:rPr lang="fr-CA" sz="2800" dirty="0"/>
              <a:t> frame in a </a:t>
            </a:r>
            <a:r>
              <a:rPr lang="fr-CA" sz="2800" dirty="0" err="1"/>
              <a:t>convenient</a:t>
            </a:r>
            <a:r>
              <a:rPr lang="fr-CA" sz="2800" dirty="0"/>
              <a:t> </a:t>
            </a:r>
            <a:r>
              <a:rPr lang="fr-CA" sz="2800" i="1" dirty="0" err="1"/>
              <a:t>Detection</a:t>
            </a:r>
            <a:r>
              <a:rPr lang="fr-CA" sz="2800" i="1" dirty="0"/>
              <a:t>::</a:t>
            </a:r>
            <a:r>
              <a:rPr lang="fr-CA" sz="2800" i="1" dirty="0" err="1"/>
              <a:t>Vector</a:t>
            </a:r>
            <a:r>
              <a:rPr lang="fr-CA" sz="2800" i="1" dirty="0"/>
              <a:t> </a:t>
            </a:r>
            <a:r>
              <a:rPr lang="fr-CA" sz="2800" dirty="0"/>
              <a:t>container.</a:t>
            </a:r>
          </a:p>
          <a:p>
            <a:pPr marL="0" indent="0">
              <a:buNone/>
            </a:pPr>
            <a:r>
              <a:rPr lang="fr-CA" sz="2800" dirty="0" err="1"/>
              <a:t>Given</a:t>
            </a:r>
            <a:r>
              <a:rPr lang="fr-CA" sz="2800" dirty="0"/>
              <a:t> the </a:t>
            </a:r>
            <a:r>
              <a:rPr lang="fr-CA" sz="2800" dirty="0" err="1"/>
              <a:t>multithreaded</a:t>
            </a:r>
            <a:r>
              <a:rPr lang="fr-CA" sz="2800" dirty="0"/>
              <a:t> nature of the system, </a:t>
            </a:r>
            <a:r>
              <a:rPr lang="fr-CA" sz="2800" dirty="0" err="1"/>
              <a:t>Detection</a:t>
            </a:r>
            <a:r>
              <a:rPr lang="fr-CA" sz="2800" dirty="0"/>
              <a:t> data </a:t>
            </a:r>
            <a:r>
              <a:rPr lang="fr-CA" sz="2800" dirty="0" err="1"/>
              <a:t>transferred</a:t>
            </a:r>
            <a:r>
              <a:rPr lang="fr-CA" sz="2800" dirty="0"/>
              <a:t> to the application </a:t>
            </a:r>
            <a:r>
              <a:rPr lang="fr-CA" sz="2800" dirty="0" err="1"/>
              <a:t>is</a:t>
            </a:r>
            <a:r>
              <a:rPr lang="fr-CA" sz="2800" dirty="0"/>
              <a:t> </a:t>
            </a:r>
            <a:r>
              <a:rPr lang="fr-CA" sz="2800" dirty="0" err="1"/>
              <a:t>usually</a:t>
            </a:r>
            <a:r>
              <a:rPr lang="fr-CA" sz="2800" dirty="0"/>
              <a:t> by copy.</a:t>
            </a:r>
          </a:p>
          <a:p>
            <a:pPr marL="0" indent="0">
              <a:buNone/>
            </a:pPr>
            <a:r>
              <a:rPr lang="fr-CA" sz="2800" dirty="0" err="1"/>
              <a:t>Other</a:t>
            </a:r>
            <a:r>
              <a:rPr lang="fr-CA" sz="2800" dirty="0"/>
              <a:t> Applications </a:t>
            </a:r>
            <a:r>
              <a:rPr lang="fr-CA" sz="2800" dirty="0" err="1"/>
              <a:t>may</a:t>
            </a:r>
            <a:r>
              <a:rPr lang="fr-CA" sz="2800" dirty="0"/>
              <a:t> </a:t>
            </a:r>
            <a:r>
              <a:rPr lang="fr-CA" sz="2800" dirty="0" err="1"/>
              <a:t>choose</a:t>
            </a:r>
            <a:r>
              <a:rPr lang="fr-CA" sz="2800" dirty="0"/>
              <a:t> to </a:t>
            </a:r>
            <a:r>
              <a:rPr lang="fr-CA" sz="2800" dirty="0" err="1"/>
              <a:t>access</a:t>
            </a:r>
            <a:r>
              <a:rPr lang="fr-CA" sz="2800" dirty="0"/>
              <a:t> the </a:t>
            </a:r>
            <a:r>
              <a:rPr lang="fr-CA" sz="2800" dirty="0" err="1"/>
              <a:t>complete</a:t>
            </a:r>
            <a:r>
              <a:rPr lang="fr-CA" sz="2800" i="1" dirty="0"/>
              <a:t> </a:t>
            </a:r>
            <a:r>
              <a:rPr lang="fr-CA" sz="2800" i="1" dirty="0" err="1"/>
              <a:t>AcquisitionSequence</a:t>
            </a:r>
            <a:r>
              <a:rPr lang="fr-CA" sz="2800" dirty="0"/>
              <a:t> for </a:t>
            </a:r>
            <a:r>
              <a:rPr lang="fr-CA" sz="2800" dirty="0" err="1"/>
              <a:t>further</a:t>
            </a:r>
            <a:r>
              <a:rPr lang="fr-CA" sz="2800" dirty="0"/>
              <a:t> </a:t>
            </a:r>
            <a:r>
              <a:rPr lang="fr-CA" sz="2800" dirty="0" err="1"/>
              <a:t>analysis</a:t>
            </a:r>
            <a:r>
              <a:rPr lang="fr-CA" sz="2800" dirty="0"/>
              <a:t>, or to </a:t>
            </a:r>
            <a:r>
              <a:rPr lang="fr-CA" sz="2800" dirty="0" err="1"/>
              <a:t>access</a:t>
            </a:r>
            <a:r>
              <a:rPr lang="fr-CA" sz="2800" dirty="0"/>
              <a:t> a </a:t>
            </a:r>
            <a:r>
              <a:rPr lang="fr-CA" sz="2800" dirty="0" err="1"/>
              <a:t>sepecific</a:t>
            </a:r>
            <a:r>
              <a:rPr lang="fr-CA" sz="2800" dirty="0"/>
              <a:t> </a:t>
            </a:r>
            <a:r>
              <a:rPr lang="fr-CA" sz="2800" i="1" dirty="0" err="1"/>
              <a:t>SensorFrame</a:t>
            </a:r>
            <a:r>
              <a:rPr lang="fr-CA" sz="2800" dirty="0"/>
              <a:t>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05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Data Model	Concept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200" dirty="0"/>
              <a:t>Most of the </a:t>
            </a:r>
            <a:r>
              <a:rPr lang="fr-CA" sz="2200" dirty="0" err="1"/>
              <a:t>objects</a:t>
            </a:r>
            <a:r>
              <a:rPr lang="fr-CA" sz="2200" dirty="0"/>
              <a:t> are </a:t>
            </a:r>
            <a:r>
              <a:rPr lang="fr-CA" sz="2200" dirty="0" err="1"/>
              <a:t>accessed</a:t>
            </a:r>
            <a:r>
              <a:rPr lang="fr-CA" sz="2200" dirty="0"/>
              <a:t> </a:t>
            </a:r>
            <a:r>
              <a:rPr lang="fr-CA" sz="2200" dirty="0" err="1"/>
              <a:t>through</a:t>
            </a:r>
            <a:endParaRPr lang="fr-CA" sz="2200" dirty="0"/>
          </a:p>
          <a:p>
            <a:pPr marL="0" indent="0">
              <a:buNone/>
            </a:pPr>
            <a:r>
              <a:rPr lang="fr-CA" sz="2200" dirty="0" err="1"/>
              <a:t>boost</a:t>
            </a:r>
            <a:r>
              <a:rPr lang="fr-CA" sz="2200" dirty="0"/>
              <a:t>::</a:t>
            </a:r>
            <a:r>
              <a:rPr lang="fr-CA" sz="2200" dirty="0" err="1"/>
              <a:t>shared_ptr</a:t>
            </a:r>
            <a:r>
              <a:rPr lang="fr-CA" sz="2200" dirty="0"/>
              <a:t>&lt;&gt; </a:t>
            </a:r>
            <a:r>
              <a:rPr lang="fr-CA" sz="2200" i="1" dirty="0" err="1"/>
              <a:t>Ptr</a:t>
            </a:r>
            <a:r>
              <a:rPr lang="fr-CA" sz="2200" dirty="0"/>
              <a:t> pointers. This </a:t>
            </a:r>
            <a:r>
              <a:rPr lang="fr-CA" sz="2200" dirty="0" err="1"/>
              <a:t>allows</a:t>
            </a:r>
            <a:r>
              <a:rPr lang="fr-CA" sz="2200" dirty="0"/>
              <a:t> </a:t>
            </a:r>
            <a:r>
              <a:rPr lang="fr-CA" sz="2200" dirty="0" err="1"/>
              <a:t>safer</a:t>
            </a:r>
            <a:r>
              <a:rPr lang="fr-CA" sz="2200" dirty="0"/>
              <a:t> and </a:t>
            </a:r>
            <a:r>
              <a:rPr lang="fr-CA" sz="2200" dirty="0" err="1"/>
              <a:t>easier</a:t>
            </a:r>
            <a:r>
              <a:rPr lang="fr-CA" sz="2200" dirty="0"/>
              <a:t> management of the </a:t>
            </a:r>
            <a:r>
              <a:rPr lang="fr-CA" sz="2200" dirty="0" err="1"/>
              <a:t>lifecycle</a:t>
            </a:r>
            <a:r>
              <a:rPr lang="fr-CA" sz="2200" dirty="0"/>
              <a:t> of the </a:t>
            </a:r>
            <a:r>
              <a:rPr lang="fr-CA" sz="2200" dirty="0" err="1"/>
              <a:t>objects</a:t>
            </a:r>
            <a:r>
              <a:rPr lang="fr-CA" sz="2200" dirty="0"/>
              <a:t>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880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g">
  <a:themeElements>
    <a:clrScheme name="Phantom RougeFoncé">
      <a:dk1>
        <a:srgbClr val="000000"/>
      </a:dk1>
      <a:lt1>
        <a:srgbClr val="FFFFFF"/>
      </a:lt1>
      <a:dk2>
        <a:srgbClr val="3F3F3F"/>
      </a:dk2>
      <a:lt2>
        <a:srgbClr val="A5A5A5"/>
      </a:lt2>
      <a:accent1>
        <a:srgbClr val="5B9BD5"/>
      </a:accent1>
      <a:accent2>
        <a:srgbClr val="FF0000"/>
      </a:accent2>
      <a:accent3>
        <a:srgbClr val="BF0000"/>
      </a:accent3>
      <a:accent4>
        <a:srgbClr val="FFC000"/>
      </a:accent4>
      <a:accent5>
        <a:srgbClr val="4472C4"/>
      </a:accent5>
      <a:accent6>
        <a:srgbClr val="70AD1F"/>
      </a:accent6>
      <a:hlink>
        <a:srgbClr val="C00000"/>
      </a:hlink>
      <a:folHlink>
        <a:srgbClr val="FF0000"/>
      </a:folHlink>
    </a:clrScheme>
    <a:fontScheme name="PI1">
      <a:majorFont>
        <a:latin typeface="HermesFB SemiBold"/>
        <a:ea typeface=""/>
        <a:cs typeface=""/>
      </a:majorFont>
      <a:minorFont>
        <a:latin typeface="HermesFB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5576</TotalTime>
  <Words>2143</Words>
  <Application>Microsoft Office PowerPoint</Application>
  <PresentationFormat>Grand écran</PresentationFormat>
  <Paragraphs>209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HermesFB Regular</vt:lpstr>
      <vt:lpstr>HermesFB SemiBold</vt:lpstr>
      <vt:lpstr>bg</vt:lpstr>
      <vt:lpstr>Présentation PowerPoint</vt:lpstr>
      <vt:lpstr>Table of contents</vt:lpstr>
      <vt:lpstr>Typical Application Objectives</vt:lpstr>
      <vt:lpstr>CORE Library Objectives</vt:lpstr>
      <vt:lpstr>Class Groups</vt:lpstr>
      <vt:lpstr>Data Model Concepts</vt:lpstr>
      <vt:lpstr>Data Model Concept (2)</vt:lpstr>
      <vt:lpstr>Data Model Concept (3)</vt:lpstr>
      <vt:lpstr>Data Model Concept (4)</vt:lpstr>
      <vt:lpstr>Coordinate systems</vt:lpstr>
      <vt:lpstr>Coordinate systems (2)</vt:lpstr>
      <vt:lpstr>Coordinate systems (3)</vt:lpstr>
      <vt:lpstr>Coordinate systems (4)</vt:lpstr>
      <vt:lpstr>3D Transformations</vt:lpstr>
      <vt:lpstr>3D Transformations (2)</vt:lpstr>
      <vt:lpstr>3D Transformations (3)</vt:lpstr>
      <vt:lpstr>Configuration file</vt:lpstr>
      <vt:lpstr>ReceiverCapture</vt:lpstr>
      <vt:lpstr>ReceiverCapture Hierarchy</vt:lpstr>
      <vt:lpstr>ReceiverCapture (2)</vt:lpstr>
      <vt:lpstr>ReceiverCANCapture</vt:lpstr>
      <vt:lpstr>ReceiverCANCapture</vt:lpstr>
      <vt:lpstr>ReceiverSimulatorCapture</vt:lpstr>
      <vt:lpstr>« Worker » models </vt:lpstr>
      <vt:lpstr>«PublisheR / Subscription» model </vt:lpstr>
      <vt:lpstr>USEr interface</vt:lpstr>
      <vt:lpstr>USER INTERFACE PRINCIPLES </vt:lpstr>
      <vt:lpstr>USEr interface hierarchy</vt:lpstr>
      <vt:lpstr>USER Interface - Dataflow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Turenne</dc:creator>
  <cp:lastModifiedBy>Jean-Yves Deschênes</cp:lastModifiedBy>
  <cp:revision>249</cp:revision>
  <cp:lastPrinted>2014-07-04T22:36:20Z</cp:lastPrinted>
  <dcterms:created xsi:type="dcterms:W3CDTF">2014-05-02T20:54:21Z</dcterms:created>
  <dcterms:modified xsi:type="dcterms:W3CDTF">2020-05-12T14:43:23Z</dcterms:modified>
</cp:coreProperties>
</file>