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7.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691527"/>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Generating QR Codes with Python</a:t>
            </a:r>
            <a:endParaRPr lang="en-US" sz="4450" dirty="0"/>
          </a:p>
        </p:txBody>
      </p:sp>
      <p:sp>
        <p:nvSpPr>
          <p:cNvPr id="4" name="Text 1"/>
          <p:cNvSpPr/>
          <p:nvPr/>
        </p:nvSpPr>
        <p:spPr>
          <a:xfrm>
            <a:off x="793790" y="4449247"/>
            <a:ext cx="7556421" cy="1088708"/>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Welcome to this tutorial where we'll learn how to generate QR codes using Python. We'll cover everything from installing the necessary libraries to generating a QR code and saving it as an image.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53922"/>
            <a:ext cx="7130534"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Setting Up the Environment</a:t>
            </a:r>
            <a:endParaRPr lang="en-US" sz="4450" dirty="0"/>
          </a:p>
        </p:txBody>
      </p:sp>
      <p:sp>
        <p:nvSpPr>
          <p:cNvPr id="3" name="Text 1"/>
          <p:cNvSpPr/>
          <p:nvPr/>
        </p:nvSpPr>
        <p:spPr>
          <a:xfrm>
            <a:off x="793790" y="3129677"/>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FFFFFF"/>
                </a:solidFill>
                <a:latin typeface="Inter Bold" pitchFamily="34" charset="0"/>
                <a:ea typeface="Inter Bold" pitchFamily="34" charset="-122"/>
                <a:cs typeface="Inter Bold" pitchFamily="34" charset="-120"/>
              </a:rPr>
              <a:t>Python Installation</a:t>
            </a:r>
            <a:endParaRPr lang="en-US" sz="2200" dirty="0"/>
          </a:p>
        </p:txBody>
      </p:sp>
      <p:sp>
        <p:nvSpPr>
          <p:cNvPr id="4" name="Text 2"/>
          <p:cNvSpPr/>
          <p:nvPr/>
        </p:nvSpPr>
        <p:spPr>
          <a:xfrm>
            <a:off x="793790" y="3710821"/>
            <a:ext cx="6244709" cy="1451610"/>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Make sure you have Python 3.6 or later installed on your system. You can download it from the official Python website. Once installed, you can check your Python version by running the following command in your terminal:</a:t>
            </a:r>
            <a:endParaRPr lang="en-US" sz="1750" dirty="0"/>
          </a:p>
        </p:txBody>
      </p:sp>
      <p:sp>
        <p:nvSpPr>
          <p:cNvPr id="5" name="Shape 3"/>
          <p:cNvSpPr/>
          <p:nvPr/>
        </p:nvSpPr>
        <p:spPr>
          <a:xfrm>
            <a:off x="793790" y="5417582"/>
            <a:ext cx="6244709" cy="702945"/>
          </a:xfrm>
          <a:prstGeom prst="roundRect">
            <a:avLst>
              <a:gd name="adj" fmla="val 13553"/>
            </a:avLst>
          </a:prstGeom>
          <a:solidFill>
            <a:srgbClr val="0A004D"/>
          </a:solidFill>
          <a:ln/>
        </p:spPr>
      </p:sp>
      <p:sp>
        <p:nvSpPr>
          <p:cNvPr id="6" name="Shape 4"/>
          <p:cNvSpPr/>
          <p:nvPr/>
        </p:nvSpPr>
        <p:spPr>
          <a:xfrm>
            <a:off x="782479" y="5417582"/>
            <a:ext cx="6267331" cy="702945"/>
          </a:xfrm>
          <a:prstGeom prst="roundRect">
            <a:avLst>
              <a:gd name="adj" fmla="val 4840"/>
            </a:avLst>
          </a:prstGeom>
          <a:solidFill>
            <a:srgbClr val="0A004D"/>
          </a:solidFill>
          <a:ln/>
        </p:spPr>
      </p:sp>
      <p:sp>
        <p:nvSpPr>
          <p:cNvPr id="7" name="Text 5"/>
          <p:cNvSpPr/>
          <p:nvPr/>
        </p:nvSpPr>
        <p:spPr>
          <a:xfrm>
            <a:off x="1009293" y="5587603"/>
            <a:ext cx="5813703" cy="362903"/>
          </a:xfrm>
          <a:prstGeom prst="rect">
            <a:avLst/>
          </a:prstGeom>
          <a:noFill/>
          <a:ln/>
        </p:spPr>
        <p:txBody>
          <a:bodyPr wrap="none" lIns="0" tIns="0" rIns="0" bIns="0" rtlCol="0" anchor="t"/>
          <a:lstStyle/>
          <a:p>
            <a:pPr indent="0" marL="0">
              <a:lnSpc>
                <a:spcPts val="2850"/>
              </a:lnSpc>
              <a:buNone/>
            </a:pPr>
            <a:r>
              <a:rPr lang="en-US" sz="1750" spc="-36" kern="0" dirty="0">
                <a:solidFill>
                  <a:srgbClr val="E5E0DF"/>
                </a:solidFill>
                <a:highlight>
                  <a:srgbClr val="0A004D"/>
                </a:highlight>
                <a:latin typeface="Consolas" pitchFamily="34" charset="0"/>
                <a:ea typeface="Consolas" pitchFamily="34" charset="-122"/>
                <a:cs typeface="Consolas" pitchFamily="34" charset="-120"/>
              </a:rPr>
              <a:t>python --version</a:t>
            </a:r>
            <a:endParaRPr lang="en-US" sz="1750" dirty="0"/>
          </a:p>
        </p:txBody>
      </p:sp>
      <p:sp>
        <p:nvSpPr>
          <p:cNvPr id="8" name="Text 6"/>
          <p:cNvSpPr/>
          <p:nvPr/>
        </p:nvSpPr>
        <p:spPr>
          <a:xfrm>
            <a:off x="7599521" y="3129677"/>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FFFFFF"/>
                </a:solidFill>
                <a:latin typeface="Inter Bold" pitchFamily="34" charset="0"/>
                <a:ea typeface="Inter Bold" pitchFamily="34" charset="-122"/>
                <a:cs typeface="Inter Bold" pitchFamily="34" charset="-120"/>
              </a:rPr>
              <a:t>Installing Libraries</a:t>
            </a:r>
            <a:endParaRPr lang="en-US" sz="2200" dirty="0"/>
          </a:p>
        </p:txBody>
      </p:sp>
      <p:sp>
        <p:nvSpPr>
          <p:cNvPr id="9" name="Text 7"/>
          <p:cNvSpPr/>
          <p:nvPr/>
        </p:nvSpPr>
        <p:spPr>
          <a:xfrm>
            <a:off x="7599521" y="3710821"/>
            <a:ext cx="6244709" cy="1088708"/>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We'll need two libraries to generate and save QR codes. These libraries are not part of the Python standard library, so we'll use the pip command to install them:</a:t>
            </a:r>
            <a:endParaRPr lang="en-US" sz="1750" dirty="0"/>
          </a:p>
        </p:txBody>
      </p:sp>
      <p:sp>
        <p:nvSpPr>
          <p:cNvPr id="10" name="Shape 8"/>
          <p:cNvSpPr/>
          <p:nvPr/>
        </p:nvSpPr>
        <p:spPr>
          <a:xfrm>
            <a:off x="7599521" y="5054679"/>
            <a:ext cx="6244709" cy="1065848"/>
          </a:xfrm>
          <a:prstGeom prst="roundRect">
            <a:avLst>
              <a:gd name="adj" fmla="val 8938"/>
            </a:avLst>
          </a:prstGeom>
          <a:solidFill>
            <a:srgbClr val="0A004D"/>
          </a:solidFill>
          <a:ln/>
        </p:spPr>
      </p:sp>
      <p:sp>
        <p:nvSpPr>
          <p:cNvPr id="11" name="Shape 9"/>
          <p:cNvSpPr/>
          <p:nvPr/>
        </p:nvSpPr>
        <p:spPr>
          <a:xfrm>
            <a:off x="7588210" y="5054679"/>
            <a:ext cx="6267331" cy="1065848"/>
          </a:xfrm>
          <a:prstGeom prst="roundRect">
            <a:avLst>
              <a:gd name="adj" fmla="val 3192"/>
            </a:avLst>
          </a:prstGeom>
          <a:solidFill>
            <a:srgbClr val="0A004D"/>
          </a:solidFill>
          <a:ln/>
        </p:spPr>
      </p:sp>
      <p:sp>
        <p:nvSpPr>
          <p:cNvPr id="12" name="Text 10"/>
          <p:cNvSpPr/>
          <p:nvPr/>
        </p:nvSpPr>
        <p:spPr>
          <a:xfrm>
            <a:off x="7815024" y="5224701"/>
            <a:ext cx="5813703" cy="725805"/>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highlight>
                  <a:srgbClr val="0A004D"/>
                </a:highlight>
                <a:latin typeface="Consolas" pitchFamily="34" charset="0"/>
                <a:ea typeface="Consolas" pitchFamily="34" charset="-122"/>
                <a:cs typeface="Consolas" pitchFamily="34" charset="-120"/>
              </a:rPr>
              <a:t>pip install qrcode</a:t>
            </a:r>
            <a:endParaRPr lang="en-US" sz="1750" dirty="0"/>
          </a:p>
          <a:p>
            <a:pPr indent="0" marL="0">
              <a:lnSpc>
                <a:spcPts val="2850"/>
              </a:lnSpc>
              <a:buNone/>
            </a:pPr>
            <a:r>
              <a:rPr lang="en-US" sz="1750" spc="-36" kern="0" dirty="0">
                <a:solidFill>
                  <a:srgbClr val="E5E0DF"/>
                </a:solidFill>
                <a:highlight>
                  <a:srgbClr val="0A004D"/>
                </a:highlight>
                <a:latin typeface="Consolas" pitchFamily="34" charset="0"/>
                <a:ea typeface="Consolas" pitchFamily="34" charset="-122"/>
                <a:cs typeface="Consolas" pitchFamily="34" charset="-120"/>
              </a:rPr>
              <a:t>pip install pypng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921068"/>
            <a:ext cx="5670590"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Import the Library</a:t>
            </a:r>
            <a:endParaRPr lang="en-US" sz="4450" dirty="0"/>
          </a:p>
        </p:txBody>
      </p:sp>
      <p:sp>
        <p:nvSpPr>
          <p:cNvPr id="4" name="Shape 1"/>
          <p:cNvSpPr/>
          <p:nvPr/>
        </p:nvSpPr>
        <p:spPr>
          <a:xfrm>
            <a:off x="6280190" y="2225159"/>
            <a:ext cx="510302" cy="510302"/>
          </a:xfrm>
          <a:prstGeom prst="roundRect">
            <a:avLst>
              <a:gd name="adj" fmla="val 18669"/>
            </a:avLst>
          </a:prstGeom>
          <a:solidFill>
            <a:srgbClr val="110080"/>
          </a:solidFill>
          <a:ln w="7620">
            <a:solidFill>
              <a:srgbClr val="2A1999"/>
            </a:solidFill>
            <a:prstDash val="solid"/>
          </a:ln>
        </p:spPr>
      </p:sp>
      <p:sp>
        <p:nvSpPr>
          <p:cNvPr id="5" name="Text 2"/>
          <p:cNvSpPr/>
          <p:nvPr/>
        </p:nvSpPr>
        <p:spPr>
          <a:xfrm>
            <a:off x="6466999" y="2310170"/>
            <a:ext cx="136565" cy="340281"/>
          </a:xfrm>
          <a:prstGeom prst="rect">
            <a:avLst/>
          </a:prstGeom>
          <a:noFill/>
          <a:ln/>
        </p:spPr>
        <p:txBody>
          <a:bodyPr wrap="none" lIns="0" tIns="0" rIns="0" bIns="0" rtlCol="0" anchor="t"/>
          <a:lstStyle/>
          <a:p>
            <a:pPr algn="ctr" indent="0" marL="0">
              <a:lnSpc>
                <a:spcPts val="2650"/>
              </a:lnSpc>
              <a:buNone/>
            </a:pPr>
            <a:r>
              <a:rPr lang="en-US" sz="2650" b="1" spc="-80" kern="0" dirty="0">
                <a:solidFill>
                  <a:srgbClr val="E5E0DF"/>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7017306" y="2225159"/>
            <a:ext cx="2927747" cy="708660"/>
          </a:xfrm>
          <a:prstGeom prst="rect">
            <a:avLst/>
          </a:prstGeom>
          <a:noFill/>
          <a:ln/>
        </p:spPr>
        <p:txBody>
          <a:bodyPr wrap="square" lIns="0" tIns="0" rIns="0" bIns="0" rtlCol="0" anchor="t"/>
          <a:lstStyle/>
          <a:p>
            <a:pPr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Import the qrcode Library</a:t>
            </a:r>
            <a:endParaRPr lang="en-US" sz="2200" dirty="0"/>
          </a:p>
        </p:txBody>
      </p:sp>
      <p:sp>
        <p:nvSpPr>
          <p:cNvPr id="7" name="Text 4"/>
          <p:cNvSpPr/>
          <p:nvPr/>
        </p:nvSpPr>
        <p:spPr>
          <a:xfrm>
            <a:off x="7017306" y="3069908"/>
            <a:ext cx="2927747" cy="1814513"/>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Start by importing the qrcode library. This library provides the necessary functions to create QR codes in Python.</a:t>
            </a:r>
            <a:endParaRPr lang="en-US" sz="1750" dirty="0"/>
          </a:p>
        </p:txBody>
      </p:sp>
      <p:sp>
        <p:nvSpPr>
          <p:cNvPr id="8" name="Shape 5"/>
          <p:cNvSpPr/>
          <p:nvPr/>
        </p:nvSpPr>
        <p:spPr>
          <a:xfrm>
            <a:off x="10171867" y="2225159"/>
            <a:ext cx="510302" cy="510302"/>
          </a:xfrm>
          <a:prstGeom prst="roundRect">
            <a:avLst>
              <a:gd name="adj" fmla="val 18669"/>
            </a:avLst>
          </a:prstGeom>
          <a:solidFill>
            <a:srgbClr val="110080"/>
          </a:solidFill>
          <a:ln w="7620">
            <a:solidFill>
              <a:srgbClr val="2A1999"/>
            </a:solidFill>
            <a:prstDash val="solid"/>
          </a:ln>
        </p:spPr>
      </p:sp>
      <p:sp>
        <p:nvSpPr>
          <p:cNvPr id="9" name="Text 6"/>
          <p:cNvSpPr/>
          <p:nvPr/>
        </p:nvSpPr>
        <p:spPr>
          <a:xfrm>
            <a:off x="10324981" y="2310170"/>
            <a:ext cx="204073" cy="340281"/>
          </a:xfrm>
          <a:prstGeom prst="rect">
            <a:avLst/>
          </a:prstGeom>
          <a:noFill/>
          <a:ln/>
        </p:spPr>
        <p:txBody>
          <a:bodyPr wrap="none" lIns="0" tIns="0" rIns="0" bIns="0" rtlCol="0" anchor="t"/>
          <a:lstStyle/>
          <a:p>
            <a:pPr algn="ctr" indent="0" marL="0">
              <a:lnSpc>
                <a:spcPts val="2650"/>
              </a:lnSpc>
              <a:buNone/>
            </a:pPr>
            <a:r>
              <a:rPr lang="en-US" sz="2650" b="1" spc="-80" kern="0" dirty="0">
                <a:solidFill>
                  <a:srgbClr val="E5E0DF"/>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10908983" y="2225159"/>
            <a:ext cx="2927747" cy="708660"/>
          </a:xfrm>
          <a:prstGeom prst="rect">
            <a:avLst/>
          </a:prstGeom>
          <a:noFill/>
          <a:ln/>
        </p:spPr>
        <p:txBody>
          <a:bodyPr wrap="square" lIns="0" tIns="0" rIns="0" bIns="0" rtlCol="0" anchor="t"/>
          <a:lstStyle/>
          <a:p>
            <a:pPr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Create a QR Code Object</a:t>
            </a:r>
            <a:endParaRPr lang="en-US" sz="2200" dirty="0"/>
          </a:p>
        </p:txBody>
      </p:sp>
      <p:sp>
        <p:nvSpPr>
          <p:cNvPr id="11" name="Text 8"/>
          <p:cNvSpPr/>
          <p:nvPr/>
        </p:nvSpPr>
        <p:spPr>
          <a:xfrm>
            <a:off x="10908983" y="3069908"/>
            <a:ext cx="2927747" cy="1814513"/>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Create a qrcode object using the qrcode.QRCode class. This object will represent the QR code you're about to generate.</a:t>
            </a:r>
            <a:endParaRPr lang="en-US" sz="1750" dirty="0"/>
          </a:p>
        </p:txBody>
      </p:sp>
      <p:sp>
        <p:nvSpPr>
          <p:cNvPr id="12" name="Shape 9"/>
          <p:cNvSpPr/>
          <p:nvPr/>
        </p:nvSpPr>
        <p:spPr>
          <a:xfrm>
            <a:off x="6280190" y="5366385"/>
            <a:ext cx="510302" cy="510302"/>
          </a:xfrm>
          <a:prstGeom prst="roundRect">
            <a:avLst>
              <a:gd name="adj" fmla="val 18669"/>
            </a:avLst>
          </a:prstGeom>
          <a:solidFill>
            <a:srgbClr val="110080"/>
          </a:solidFill>
          <a:ln w="7620">
            <a:solidFill>
              <a:srgbClr val="2A1999"/>
            </a:solidFill>
            <a:prstDash val="solid"/>
          </a:ln>
        </p:spPr>
      </p:sp>
      <p:sp>
        <p:nvSpPr>
          <p:cNvPr id="13" name="Text 10"/>
          <p:cNvSpPr/>
          <p:nvPr/>
        </p:nvSpPr>
        <p:spPr>
          <a:xfrm>
            <a:off x="6430566" y="5451396"/>
            <a:ext cx="209431" cy="340281"/>
          </a:xfrm>
          <a:prstGeom prst="rect">
            <a:avLst/>
          </a:prstGeom>
          <a:noFill/>
          <a:ln/>
        </p:spPr>
        <p:txBody>
          <a:bodyPr wrap="none" lIns="0" tIns="0" rIns="0" bIns="0" rtlCol="0" anchor="t"/>
          <a:lstStyle/>
          <a:p>
            <a:pPr algn="ctr" indent="0" marL="0">
              <a:lnSpc>
                <a:spcPts val="2650"/>
              </a:lnSpc>
              <a:buNone/>
            </a:pPr>
            <a:r>
              <a:rPr lang="en-US" sz="2650" b="1" spc="-80" kern="0" dirty="0">
                <a:solidFill>
                  <a:srgbClr val="E5E0DF"/>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7017306" y="5366385"/>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Set Parameters</a:t>
            </a:r>
            <a:endParaRPr lang="en-US" sz="2200" dirty="0"/>
          </a:p>
        </p:txBody>
      </p:sp>
      <p:sp>
        <p:nvSpPr>
          <p:cNvPr id="15" name="Text 12"/>
          <p:cNvSpPr/>
          <p:nvPr/>
        </p:nvSpPr>
        <p:spPr>
          <a:xfrm>
            <a:off x="7017306" y="5856803"/>
            <a:ext cx="6819305" cy="1451610"/>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Customize the QR code by setting parameters like version, error correction level, box size, and border width. These parameters affect the size, data capacity, and visual appearance of the QR code.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31981"/>
          </a:xfrm>
          <a:prstGeom prst="rect">
            <a:avLst/>
          </a:prstGeom>
        </p:spPr>
      </p:pic>
      <p:sp>
        <p:nvSpPr>
          <p:cNvPr id="3" name="Text 0"/>
          <p:cNvSpPr/>
          <p:nvPr/>
        </p:nvSpPr>
        <p:spPr>
          <a:xfrm>
            <a:off x="6161008" y="530066"/>
            <a:ext cx="5446038" cy="602218"/>
          </a:xfrm>
          <a:prstGeom prst="rect">
            <a:avLst/>
          </a:prstGeom>
          <a:noFill/>
          <a:ln/>
        </p:spPr>
        <p:txBody>
          <a:bodyPr wrap="none" lIns="0" tIns="0" rIns="0" bIns="0" rtlCol="0" anchor="t"/>
          <a:lstStyle/>
          <a:p>
            <a:pPr indent="0" marL="0">
              <a:lnSpc>
                <a:spcPts val="4700"/>
              </a:lnSpc>
              <a:buNone/>
            </a:pPr>
            <a:r>
              <a:rPr lang="en-US" sz="3750" b="1" spc="-114" kern="0" dirty="0">
                <a:solidFill>
                  <a:srgbClr val="FFFFFF"/>
                </a:solidFill>
                <a:latin typeface="Inter Bold" pitchFamily="34" charset="0"/>
                <a:ea typeface="Inter Bold" pitchFamily="34" charset="-122"/>
                <a:cs typeface="Inter Bold" pitchFamily="34" charset="-120"/>
              </a:rPr>
              <a:t>Add Data to the QR Code</a:t>
            </a:r>
            <a:endParaRPr lang="en-US" sz="3750" dirty="0"/>
          </a:p>
        </p:txBody>
      </p:sp>
      <p:pic>
        <p:nvPicPr>
          <p:cNvPr id="4" name="Image 1" descr="preencoded.png">    </p:cNvPr>
          <p:cNvPicPr>
            <a:picLocks noChangeAspect="1"/>
          </p:cNvPicPr>
          <p:nvPr/>
        </p:nvPicPr>
        <p:blipFill>
          <a:blip r:embed="rId2"/>
          <a:stretch>
            <a:fillRect/>
          </a:stretch>
        </p:blipFill>
        <p:spPr>
          <a:xfrm>
            <a:off x="6161008" y="1421368"/>
            <a:ext cx="481846" cy="481846"/>
          </a:xfrm>
          <a:prstGeom prst="rect">
            <a:avLst/>
          </a:prstGeom>
        </p:spPr>
      </p:pic>
      <p:sp>
        <p:nvSpPr>
          <p:cNvPr id="5" name="Text 1"/>
          <p:cNvSpPr/>
          <p:nvPr/>
        </p:nvSpPr>
        <p:spPr>
          <a:xfrm>
            <a:off x="6161008" y="2095857"/>
            <a:ext cx="2409468" cy="301228"/>
          </a:xfrm>
          <a:prstGeom prst="rect">
            <a:avLst/>
          </a:prstGeom>
          <a:noFill/>
          <a:ln/>
        </p:spPr>
        <p:txBody>
          <a:bodyPr wrap="none" lIns="0" tIns="0" rIns="0" bIns="0" rtlCol="0" anchor="t"/>
          <a:lstStyle/>
          <a:p>
            <a:pPr algn="l" indent="0" marL="0">
              <a:lnSpc>
                <a:spcPts val="2350"/>
              </a:lnSpc>
              <a:buNone/>
            </a:pPr>
            <a:r>
              <a:rPr lang="en-US" sz="1850" b="1" spc="-57" kern="0" dirty="0">
                <a:solidFill>
                  <a:srgbClr val="E5E0DF"/>
                </a:solidFill>
                <a:latin typeface="Inter Bold" pitchFamily="34" charset="0"/>
                <a:ea typeface="Inter Bold" pitchFamily="34" charset="-122"/>
                <a:cs typeface="Inter Bold" pitchFamily="34" charset="-120"/>
              </a:rPr>
              <a:t>Add Data</a:t>
            </a:r>
            <a:endParaRPr lang="en-US" sz="1850" dirty="0"/>
          </a:p>
        </p:txBody>
      </p:sp>
      <p:sp>
        <p:nvSpPr>
          <p:cNvPr id="6" name="Text 2"/>
          <p:cNvSpPr/>
          <p:nvPr/>
        </p:nvSpPr>
        <p:spPr>
          <a:xfrm>
            <a:off x="6161008" y="2512695"/>
            <a:ext cx="7794784" cy="616744"/>
          </a:xfrm>
          <a:prstGeom prst="rect">
            <a:avLst/>
          </a:prstGeom>
          <a:noFill/>
          <a:ln/>
        </p:spPr>
        <p:txBody>
          <a:bodyPr wrap="square" lIns="0" tIns="0" rIns="0" bIns="0" rtlCol="0" anchor="t"/>
          <a:lstStyle/>
          <a:p>
            <a:pPr algn="l" indent="0" marL="0">
              <a:lnSpc>
                <a:spcPts val="2400"/>
              </a:lnSpc>
              <a:buNone/>
            </a:pPr>
            <a:r>
              <a:rPr lang="en-US" sz="1500" spc="-30" kern="0" dirty="0">
                <a:solidFill>
                  <a:srgbClr val="E5E0DF"/>
                </a:solidFill>
                <a:latin typeface="Inter" pitchFamily="34" charset="0"/>
                <a:ea typeface="Inter" pitchFamily="34" charset="-122"/>
                <a:cs typeface="Inter" pitchFamily="34" charset="-120"/>
              </a:rPr>
              <a:t>Use the `add_data` method of the QR code object to add the data you want to encode into the QR code. This could be a URL, text, or any other information.</a:t>
            </a:r>
            <a:endParaRPr lang="en-US" sz="1500" dirty="0"/>
          </a:p>
        </p:txBody>
      </p:sp>
      <p:pic>
        <p:nvPicPr>
          <p:cNvPr id="7" name="Image 2" descr="preencoded.png">    </p:cNvPr>
          <p:cNvPicPr>
            <a:picLocks noChangeAspect="1"/>
          </p:cNvPicPr>
          <p:nvPr/>
        </p:nvPicPr>
        <p:blipFill>
          <a:blip r:embed="rId3"/>
          <a:stretch>
            <a:fillRect/>
          </a:stretch>
        </p:blipFill>
        <p:spPr>
          <a:xfrm>
            <a:off x="6161008" y="3707606"/>
            <a:ext cx="481846" cy="481846"/>
          </a:xfrm>
          <a:prstGeom prst="rect">
            <a:avLst/>
          </a:prstGeom>
        </p:spPr>
      </p:pic>
      <p:sp>
        <p:nvSpPr>
          <p:cNvPr id="8" name="Text 3"/>
          <p:cNvSpPr/>
          <p:nvPr/>
        </p:nvSpPr>
        <p:spPr>
          <a:xfrm>
            <a:off x="6161008" y="4382095"/>
            <a:ext cx="2409468" cy="301228"/>
          </a:xfrm>
          <a:prstGeom prst="rect">
            <a:avLst/>
          </a:prstGeom>
          <a:noFill/>
          <a:ln/>
        </p:spPr>
        <p:txBody>
          <a:bodyPr wrap="none" lIns="0" tIns="0" rIns="0" bIns="0" rtlCol="0" anchor="t"/>
          <a:lstStyle/>
          <a:p>
            <a:pPr algn="l" indent="0" marL="0">
              <a:lnSpc>
                <a:spcPts val="2350"/>
              </a:lnSpc>
              <a:buNone/>
            </a:pPr>
            <a:r>
              <a:rPr lang="en-US" sz="1850" b="1" spc="-57" kern="0" dirty="0">
                <a:solidFill>
                  <a:srgbClr val="E5E0DF"/>
                </a:solidFill>
                <a:latin typeface="Inter Bold" pitchFamily="34" charset="0"/>
                <a:ea typeface="Inter Bold" pitchFamily="34" charset="-122"/>
                <a:cs typeface="Inter Bold" pitchFamily="34" charset="-120"/>
              </a:rPr>
              <a:t>Make the QR Code</a:t>
            </a:r>
            <a:endParaRPr lang="en-US" sz="1850" dirty="0"/>
          </a:p>
        </p:txBody>
      </p:sp>
      <p:sp>
        <p:nvSpPr>
          <p:cNvPr id="9" name="Text 4"/>
          <p:cNvSpPr/>
          <p:nvPr/>
        </p:nvSpPr>
        <p:spPr>
          <a:xfrm>
            <a:off x="6161008" y="4798933"/>
            <a:ext cx="7794784" cy="616744"/>
          </a:xfrm>
          <a:prstGeom prst="rect">
            <a:avLst/>
          </a:prstGeom>
          <a:noFill/>
          <a:ln/>
        </p:spPr>
        <p:txBody>
          <a:bodyPr wrap="square" lIns="0" tIns="0" rIns="0" bIns="0" rtlCol="0" anchor="t"/>
          <a:lstStyle/>
          <a:p>
            <a:pPr algn="l" indent="0" marL="0">
              <a:lnSpc>
                <a:spcPts val="2400"/>
              </a:lnSpc>
              <a:buNone/>
            </a:pPr>
            <a:r>
              <a:rPr lang="en-US" sz="1500" spc="-30" kern="0" dirty="0">
                <a:solidFill>
                  <a:srgbClr val="E5E0DF"/>
                </a:solidFill>
                <a:latin typeface="Inter" pitchFamily="34" charset="0"/>
                <a:ea typeface="Inter" pitchFamily="34" charset="-122"/>
                <a:cs typeface="Inter" pitchFamily="34" charset="-120"/>
              </a:rPr>
              <a:t>Call the `make` method of the QR code object to finalize the QR code. This method adjusts the dimensions of the QR code to fit the data you provided.</a:t>
            </a:r>
            <a:endParaRPr lang="en-US" sz="1500" dirty="0"/>
          </a:p>
        </p:txBody>
      </p:sp>
      <p:pic>
        <p:nvPicPr>
          <p:cNvPr id="10" name="Image 3" descr="preencoded.png">    </p:cNvPr>
          <p:cNvPicPr>
            <a:picLocks noChangeAspect="1"/>
          </p:cNvPicPr>
          <p:nvPr/>
        </p:nvPicPr>
        <p:blipFill>
          <a:blip r:embed="rId4"/>
          <a:stretch>
            <a:fillRect/>
          </a:stretch>
        </p:blipFill>
        <p:spPr>
          <a:xfrm>
            <a:off x="6161008" y="5993844"/>
            <a:ext cx="481846" cy="481846"/>
          </a:xfrm>
          <a:prstGeom prst="rect">
            <a:avLst/>
          </a:prstGeom>
        </p:spPr>
      </p:pic>
      <p:sp>
        <p:nvSpPr>
          <p:cNvPr id="11" name="Text 5"/>
          <p:cNvSpPr/>
          <p:nvPr/>
        </p:nvSpPr>
        <p:spPr>
          <a:xfrm>
            <a:off x="6161008" y="6668333"/>
            <a:ext cx="2409468" cy="301228"/>
          </a:xfrm>
          <a:prstGeom prst="rect">
            <a:avLst/>
          </a:prstGeom>
          <a:noFill/>
          <a:ln/>
        </p:spPr>
        <p:txBody>
          <a:bodyPr wrap="none" lIns="0" tIns="0" rIns="0" bIns="0" rtlCol="0" anchor="t"/>
          <a:lstStyle/>
          <a:p>
            <a:pPr algn="l" indent="0" marL="0">
              <a:lnSpc>
                <a:spcPts val="2350"/>
              </a:lnSpc>
              <a:buNone/>
            </a:pPr>
            <a:r>
              <a:rPr lang="en-US" sz="1850" b="1" spc="-57" kern="0" dirty="0">
                <a:solidFill>
                  <a:srgbClr val="E5E0DF"/>
                </a:solidFill>
                <a:latin typeface="Inter Bold" pitchFamily="34" charset="0"/>
                <a:ea typeface="Inter Bold" pitchFamily="34" charset="-122"/>
                <a:cs typeface="Inter Bold" pitchFamily="34" charset="-120"/>
              </a:rPr>
              <a:t>Create the Image</a:t>
            </a:r>
            <a:endParaRPr lang="en-US" sz="1850" dirty="0"/>
          </a:p>
        </p:txBody>
      </p:sp>
      <p:sp>
        <p:nvSpPr>
          <p:cNvPr id="12" name="Text 6"/>
          <p:cNvSpPr/>
          <p:nvPr/>
        </p:nvSpPr>
        <p:spPr>
          <a:xfrm>
            <a:off x="6161008" y="7085171"/>
            <a:ext cx="7794784" cy="616744"/>
          </a:xfrm>
          <a:prstGeom prst="rect">
            <a:avLst/>
          </a:prstGeom>
          <a:noFill/>
          <a:ln/>
        </p:spPr>
        <p:txBody>
          <a:bodyPr wrap="square" lIns="0" tIns="0" rIns="0" bIns="0" rtlCol="0" anchor="t"/>
          <a:lstStyle/>
          <a:p>
            <a:pPr algn="l" indent="0" marL="0">
              <a:lnSpc>
                <a:spcPts val="2400"/>
              </a:lnSpc>
              <a:buNone/>
            </a:pPr>
            <a:r>
              <a:rPr lang="en-US" sz="1500" spc="-30" kern="0" dirty="0">
                <a:solidFill>
                  <a:srgbClr val="E5E0DF"/>
                </a:solidFill>
                <a:latin typeface="Inter" pitchFamily="34" charset="0"/>
                <a:ea typeface="Inter" pitchFamily="34" charset="-122"/>
                <a:cs typeface="Inter" pitchFamily="34" charset="-120"/>
              </a:rPr>
              <a:t>Use the `make_image` method to create the QR code as an image. You can customize the image by setting the fill and background colors.</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29151"/>
          </a:xfrm>
          <a:prstGeom prst="rect">
            <a:avLst/>
          </a:prstGeom>
        </p:spPr>
      </p:pic>
      <p:sp>
        <p:nvSpPr>
          <p:cNvPr id="3" name="Text 0"/>
          <p:cNvSpPr/>
          <p:nvPr/>
        </p:nvSpPr>
        <p:spPr>
          <a:xfrm>
            <a:off x="764143" y="3330297"/>
            <a:ext cx="6158627" cy="682347"/>
          </a:xfrm>
          <a:prstGeom prst="rect">
            <a:avLst/>
          </a:prstGeom>
          <a:noFill/>
          <a:ln/>
        </p:spPr>
        <p:txBody>
          <a:bodyPr wrap="none" lIns="0" tIns="0" rIns="0" bIns="0" rtlCol="0" anchor="t"/>
          <a:lstStyle/>
          <a:p>
            <a:pPr indent="0" marL="0">
              <a:lnSpc>
                <a:spcPts val="5350"/>
              </a:lnSpc>
              <a:buNone/>
            </a:pPr>
            <a:r>
              <a:rPr lang="en-US" sz="4250" b="1" spc="-129" kern="0" dirty="0">
                <a:solidFill>
                  <a:srgbClr val="FFFFFF"/>
                </a:solidFill>
                <a:latin typeface="Inter Bold" pitchFamily="34" charset="0"/>
                <a:ea typeface="Inter Bold" pitchFamily="34" charset="-122"/>
                <a:cs typeface="Inter Bold" pitchFamily="34" charset="-120"/>
              </a:rPr>
              <a:t>Save the QR Code Image</a:t>
            </a:r>
            <a:endParaRPr lang="en-US" sz="4250" dirty="0"/>
          </a:p>
        </p:txBody>
      </p:sp>
      <p:pic>
        <p:nvPicPr>
          <p:cNvPr id="4" name="Image 1" descr="preencoded.png">    </p:cNvPr>
          <p:cNvPicPr>
            <a:picLocks noChangeAspect="1"/>
          </p:cNvPicPr>
          <p:nvPr/>
        </p:nvPicPr>
        <p:blipFill>
          <a:blip r:embed="rId2"/>
          <a:stretch>
            <a:fillRect/>
          </a:stretch>
        </p:blipFill>
        <p:spPr>
          <a:xfrm>
            <a:off x="764143" y="4340066"/>
            <a:ext cx="6551057" cy="873323"/>
          </a:xfrm>
          <a:prstGeom prst="rect">
            <a:avLst/>
          </a:prstGeom>
        </p:spPr>
      </p:pic>
      <p:sp>
        <p:nvSpPr>
          <p:cNvPr id="5" name="Text 1"/>
          <p:cNvSpPr/>
          <p:nvPr/>
        </p:nvSpPr>
        <p:spPr>
          <a:xfrm>
            <a:off x="982385" y="5540812"/>
            <a:ext cx="2800826" cy="341114"/>
          </a:xfrm>
          <a:prstGeom prst="rect">
            <a:avLst/>
          </a:prstGeom>
          <a:noFill/>
          <a:ln/>
        </p:spPr>
        <p:txBody>
          <a:bodyPr wrap="none" lIns="0" tIns="0" rIns="0" bIns="0" rtlCol="0" anchor="t"/>
          <a:lstStyle/>
          <a:p>
            <a:pPr algn="l" indent="0" marL="0">
              <a:lnSpc>
                <a:spcPts val="2650"/>
              </a:lnSpc>
              <a:buNone/>
            </a:pPr>
            <a:r>
              <a:rPr lang="en-US" sz="2100" b="1" spc="-64" kern="0" dirty="0">
                <a:solidFill>
                  <a:srgbClr val="E5E0DF"/>
                </a:solidFill>
                <a:latin typeface="Inter Bold" pitchFamily="34" charset="0"/>
                <a:ea typeface="Inter Bold" pitchFamily="34" charset="-122"/>
                <a:cs typeface="Inter Bold" pitchFamily="34" charset="-120"/>
              </a:rPr>
              <a:t>Use the 'save' Method</a:t>
            </a:r>
            <a:endParaRPr lang="en-US" sz="2100" dirty="0"/>
          </a:p>
        </p:txBody>
      </p:sp>
      <p:sp>
        <p:nvSpPr>
          <p:cNvPr id="6" name="Text 2"/>
          <p:cNvSpPr/>
          <p:nvPr/>
        </p:nvSpPr>
        <p:spPr>
          <a:xfrm>
            <a:off x="982385" y="6012894"/>
            <a:ext cx="6114574" cy="1047988"/>
          </a:xfrm>
          <a:prstGeom prst="rect">
            <a:avLst/>
          </a:prstGeom>
          <a:noFill/>
          <a:ln/>
        </p:spPr>
        <p:txBody>
          <a:bodyPr wrap="square" lIns="0" tIns="0" rIns="0" bIns="0" rtlCol="0" anchor="t"/>
          <a:lstStyle/>
          <a:p>
            <a:pPr algn="l" indent="0" marL="0">
              <a:lnSpc>
                <a:spcPts val="2750"/>
              </a:lnSpc>
              <a:buNone/>
            </a:pPr>
            <a:r>
              <a:rPr lang="en-US" sz="1700" spc="-34" kern="0" dirty="0">
                <a:solidFill>
                  <a:srgbClr val="E5E0DF"/>
                </a:solidFill>
                <a:latin typeface="Inter" pitchFamily="34" charset="0"/>
                <a:ea typeface="Inter" pitchFamily="34" charset="-122"/>
                <a:cs typeface="Inter" pitchFamily="34" charset="-120"/>
              </a:rPr>
              <a:t>The `save` method writes the QR code image to a file. You need to specify a filename for the image. The image will be saved as a PNG file by default.</a:t>
            </a:r>
            <a:endParaRPr lang="en-US" sz="1700" dirty="0"/>
          </a:p>
        </p:txBody>
      </p:sp>
      <p:pic>
        <p:nvPicPr>
          <p:cNvPr id="7" name="Image 2" descr="preencoded.png">    </p:cNvPr>
          <p:cNvPicPr>
            <a:picLocks noChangeAspect="1"/>
          </p:cNvPicPr>
          <p:nvPr/>
        </p:nvPicPr>
        <p:blipFill>
          <a:blip r:embed="rId3"/>
          <a:stretch>
            <a:fillRect/>
          </a:stretch>
        </p:blipFill>
        <p:spPr>
          <a:xfrm>
            <a:off x="7315200" y="4340066"/>
            <a:ext cx="6551057" cy="873323"/>
          </a:xfrm>
          <a:prstGeom prst="rect">
            <a:avLst/>
          </a:prstGeom>
        </p:spPr>
      </p:pic>
      <p:sp>
        <p:nvSpPr>
          <p:cNvPr id="8" name="Text 3"/>
          <p:cNvSpPr/>
          <p:nvPr/>
        </p:nvSpPr>
        <p:spPr>
          <a:xfrm>
            <a:off x="7533442" y="5540812"/>
            <a:ext cx="2729151" cy="341114"/>
          </a:xfrm>
          <a:prstGeom prst="rect">
            <a:avLst/>
          </a:prstGeom>
          <a:noFill/>
          <a:ln/>
        </p:spPr>
        <p:txBody>
          <a:bodyPr wrap="none" lIns="0" tIns="0" rIns="0" bIns="0" rtlCol="0" anchor="t"/>
          <a:lstStyle/>
          <a:p>
            <a:pPr algn="l" indent="0" marL="0">
              <a:lnSpc>
                <a:spcPts val="2650"/>
              </a:lnSpc>
              <a:buNone/>
            </a:pPr>
            <a:r>
              <a:rPr lang="en-US" sz="2100" b="1" spc="-64" kern="0" dirty="0">
                <a:solidFill>
                  <a:srgbClr val="E5E0DF"/>
                </a:solidFill>
                <a:latin typeface="Inter Bold" pitchFamily="34" charset="0"/>
                <a:ea typeface="Inter Bold" pitchFamily="34" charset="-122"/>
                <a:cs typeface="Inter Bold" pitchFamily="34" charset="-120"/>
              </a:rPr>
              <a:t>Filename and Format</a:t>
            </a:r>
            <a:endParaRPr lang="en-US" sz="2100" dirty="0"/>
          </a:p>
        </p:txBody>
      </p:sp>
      <p:sp>
        <p:nvSpPr>
          <p:cNvPr id="9" name="Text 4"/>
          <p:cNvSpPr/>
          <p:nvPr/>
        </p:nvSpPr>
        <p:spPr>
          <a:xfrm>
            <a:off x="7533442" y="6012894"/>
            <a:ext cx="6114574" cy="1397318"/>
          </a:xfrm>
          <a:prstGeom prst="rect">
            <a:avLst/>
          </a:prstGeom>
          <a:noFill/>
          <a:ln/>
        </p:spPr>
        <p:txBody>
          <a:bodyPr wrap="square" lIns="0" tIns="0" rIns="0" bIns="0" rtlCol="0" anchor="t"/>
          <a:lstStyle/>
          <a:p>
            <a:pPr algn="l" indent="0" marL="0">
              <a:lnSpc>
                <a:spcPts val="2750"/>
              </a:lnSpc>
              <a:buNone/>
            </a:pPr>
            <a:r>
              <a:rPr lang="en-US" sz="1700" spc="-34" kern="0" dirty="0">
                <a:solidFill>
                  <a:srgbClr val="E5E0DF"/>
                </a:solidFill>
                <a:latin typeface="Inter" pitchFamily="34" charset="0"/>
                <a:ea typeface="Inter" pitchFamily="34" charset="-122"/>
                <a:cs typeface="Inter" pitchFamily="34" charset="-120"/>
              </a:rPr>
              <a:t>You can choose a filename and specify the format of the image file using the optional format parameter of the `save` method. For example, you can save the QR code as a JPEG file by setting format="jpeg".</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00294"/>
            <a:ext cx="7407116"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Example QR Code Generator</a:t>
            </a:r>
            <a:endParaRPr lang="en-US" sz="4450" dirty="0"/>
          </a:p>
        </p:txBody>
      </p:sp>
      <p:pic>
        <p:nvPicPr>
          <p:cNvPr id="3" name="Image 0" descr="preencoded.png">    </p:cNvPr>
          <p:cNvPicPr>
            <a:picLocks noChangeAspect="1"/>
          </p:cNvPicPr>
          <p:nvPr/>
        </p:nvPicPr>
        <p:blipFill>
          <a:blip r:embed="rId1"/>
          <a:stretch>
            <a:fillRect/>
          </a:stretch>
        </p:blipFill>
        <p:spPr>
          <a:xfrm>
            <a:off x="3408759" y="2562701"/>
            <a:ext cx="1291233" cy="807958"/>
          </a:xfrm>
          <a:prstGeom prst="rect">
            <a:avLst/>
          </a:prstGeom>
        </p:spPr>
      </p:pic>
      <p:sp>
        <p:nvSpPr>
          <p:cNvPr id="4" name="Text 1"/>
          <p:cNvSpPr/>
          <p:nvPr/>
        </p:nvSpPr>
        <p:spPr>
          <a:xfrm>
            <a:off x="3997523" y="2827020"/>
            <a:ext cx="113705" cy="453509"/>
          </a:xfrm>
          <a:prstGeom prst="rect">
            <a:avLst/>
          </a:prstGeom>
          <a:noFill/>
          <a:ln/>
        </p:spPr>
        <p:txBody>
          <a:bodyPr wrap="none" lIns="0" tIns="0" rIns="0" bIns="0" rtlCol="0" anchor="t"/>
          <a:lstStyle/>
          <a:p>
            <a:pPr algn="ctr" indent="0" marL="0">
              <a:lnSpc>
                <a:spcPts val="3550"/>
              </a:lnSpc>
              <a:buNone/>
            </a:pPr>
            <a:r>
              <a:rPr lang="en-US" sz="2200" b="1" spc="-67" kern="0" dirty="0">
                <a:solidFill>
                  <a:srgbClr val="E5E0DF"/>
                </a:solidFill>
                <a:latin typeface="Inter Bold" pitchFamily="34" charset="0"/>
                <a:ea typeface="Inter Bold" pitchFamily="34" charset="-122"/>
                <a:cs typeface="Inter Bold" pitchFamily="34" charset="-120"/>
              </a:rPr>
              <a:t>1</a:t>
            </a:r>
            <a:endParaRPr lang="en-US" sz="2200" dirty="0"/>
          </a:p>
        </p:txBody>
      </p:sp>
      <p:sp>
        <p:nvSpPr>
          <p:cNvPr id="5" name="Text 2"/>
          <p:cNvSpPr/>
          <p:nvPr/>
        </p:nvSpPr>
        <p:spPr>
          <a:xfrm>
            <a:off x="4926806" y="2789515"/>
            <a:ext cx="1845350"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Import Library</a:t>
            </a:r>
            <a:endParaRPr lang="en-US" sz="2200" dirty="0"/>
          </a:p>
        </p:txBody>
      </p:sp>
      <p:sp>
        <p:nvSpPr>
          <p:cNvPr id="6" name="Shape 3"/>
          <p:cNvSpPr/>
          <p:nvPr/>
        </p:nvSpPr>
        <p:spPr>
          <a:xfrm>
            <a:off x="4756666" y="3383756"/>
            <a:ext cx="9023271" cy="15240"/>
          </a:xfrm>
          <a:prstGeom prst="roundRect">
            <a:avLst>
              <a:gd name="adj" fmla="val 625116"/>
            </a:avLst>
          </a:prstGeom>
          <a:solidFill>
            <a:srgbClr val="2A1999"/>
          </a:solidFill>
          <a:ln/>
        </p:spPr>
      </p:sp>
      <p:pic>
        <p:nvPicPr>
          <p:cNvPr id="7" name="Image 1" descr="preencoded.png">    </p:cNvPr>
          <p:cNvPicPr>
            <a:picLocks noChangeAspect="1"/>
          </p:cNvPicPr>
          <p:nvPr/>
        </p:nvPicPr>
        <p:blipFill>
          <a:blip r:embed="rId2"/>
          <a:stretch>
            <a:fillRect/>
          </a:stretch>
        </p:blipFill>
        <p:spPr>
          <a:xfrm>
            <a:off x="2763203" y="3427333"/>
            <a:ext cx="2582466" cy="807958"/>
          </a:xfrm>
          <a:prstGeom prst="rect">
            <a:avLst/>
          </a:prstGeom>
        </p:spPr>
      </p:pic>
      <p:sp>
        <p:nvSpPr>
          <p:cNvPr id="8" name="Text 4"/>
          <p:cNvSpPr/>
          <p:nvPr/>
        </p:nvSpPr>
        <p:spPr>
          <a:xfrm>
            <a:off x="3969425" y="3604498"/>
            <a:ext cx="170021" cy="453509"/>
          </a:xfrm>
          <a:prstGeom prst="rect">
            <a:avLst/>
          </a:prstGeom>
          <a:noFill/>
          <a:ln/>
        </p:spPr>
        <p:txBody>
          <a:bodyPr wrap="none" lIns="0" tIns="0" rIns="0" bIns="0" rtlCol="0" anchor="t"/>
          <a:lstStyle/>
          <a:p>
            <a:pPr algn="ctr" indent="0" marL="0">
              <a:lnSpc>
                <a:spcPts val="3550"/>
              </a:lnSpc>
              <a:buNone/>
            </a:pPr>
            <a:r>
              <a:rPr lang="en-US" sz="2200" b="1" spc="-67" kern="0" dirty="0">
                <a:solidFill>
                  <a:srgbClr val="E5E0DF"/>
                </a:solidFill>
                <a:latin typeface="Inter Bold" pitchFamily="34" charset="0"/>
                <a:ea typeface="Inter Bold" pitchFamily="34" charset="-122"/>
                <a:cs typeface="Inter Bold" pitchFamily="34" charset="-120"/>
              </a:rPr>
              <a:t>2</a:t>
            </a:r>
            <a:endParaRPr lang="en-US" sz="2200" dirty="0"/>
          </a:p>
        </p:txBody>
      </p:sp>
      <p:sp>
        <p:nvSpPr>
          <p:cNvPr id="9" name="Text 5"/>
          <p:cNvSpPr/>
          <p:nvPr/>
        </p:nvSpPr>
        <p:spPr>
          <a:xfrm>
            <a:off x="5572482" y="3654147"/>
            <a:ext cx="2057281"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Define Function</a:t>
            </a:r>
            <a:endParaRPr lang="en-US" sz="2200" dirty="0"/>
          </a:p>
        </p:txBody>
      </p:sp>
      <p:sp>
        <p:nvSpPr>
          <p:cNvPr id="10" name="Shape 6"/>
          <p:cNvSpPr/>
          <p:nvPr/>
        </p:nvSpPr>
        <p:spPr>
          <a:xfrm>
            <a:off x="5402342" y="4248388"/>
            <a:ext cx="8377595" cy="15240"/>
          </a:xfrm>
          <a:prstGeom prst="roundRect">
            <a:avLst>
              <a:gd name="adj" fmla="val 625116"/>
            </a:avLst>
          </a:prstGeom>
          <a:solidFill>
            <a:srgbClr val="2A1999"/>
          </a:solidFill>
          <a:ln/>
        </p:spPr>
      </p:sp>
      <p:pic>
        <p:nvPicPr>
          <p:cNvPr id="11" name="Image 2" descr="preencoded.png">    </p:cNvPr>
          <p:cNvPicPr>
            <a:picLocks noChangeAspect="1"/>
          </p:cNvPicPr>
          <p:nvPr/>
        </p:nvPicPr>
        <p:blipFill>
          <a:blip r:embed="rId3"/>
          <a:stretch>
            <a:fillRect/>
          </a:stretch>
        </p:blipFill>
        <p:spPr>
          <a:xfrm>
            <a:off x="2117527" y="4291965"/>
            <a:ext cx="3873698" cy="807958"/>
          </a:xfrm>
          <a:prstGeom prst="rect">
            <a:avLst/>
          </a:prstGeom>
        </p:spPr>
      </p:pic>
      <p:sp>
        <p:nvSpPr>
          <p:cNvPr id="12" name="Text 7"/>
          <p:cNvSpPr/>
          <p:nvPr/>
        </p:nvSpPr>
        <p:spPr>
          <a:xfrm>
            <a:off x="3967043" y="4469130"/>
            <a:ext cx="174427" cy="453509"/>
          </a:xfrm>
          <a:prstGeom prst="rect">
            <a:avLst/>
          </a:prstGeom>
          <a:noFill/>
          <a:ln/>
        </p:spPr>
        <p:txBody>
          <a:bodyPr wrap="none" lIns="0" tIns="0" rIns="0" bIns="0" rtlCol="0" anchor="t"/>
          <a:lstStyle/>
          <a:p>
            <a:pPr algn="ctr" indent="0" marL="0">
              <a:lnSpc>
                <a:spcPts val="3550"/>
              </a:lnSpc>
              <a:buNone/>
            </a:pPr>
            <a:r>
              <a:rPr lang="en-US" sz="2200" b="1" spc="-67" kern="0" dirty="0">
                <a:solidFill>
                  <a:srgbClr val="E5E0DF"/>
                </a:solidFill>
                <a:latin typeface="Inter Bold" pitchFamily="34" charset="0"/>
                <a:ea typeface="Inter Bold" pitchFamily="34" charset="-122"/>
                <a:cs typeface="Inter Bold" pitchFamily="34" charset="-120"/>
              </a:rPr>
              <a:t>3</a:t>
            </a:r>
            <a:endParaRPr lang="en-US" sz="2200" dirty="0"/>
          </a:p>
        </p:txBody>
      </p:sp>
      <p:sp>
        <p:nvSpPr>
          <p:cNvPr id="13" name="Text 8"/>
          <p:cNvSpPr/>
          <p:nvPr/>
        </p:nvSpPr>
        <p:spPr>
          <a:xfrm>
            <a:off x="6218039" y="4518779"/>
            <a:ext cx="2996803"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Create QR Code Object</a:t>
            </a:r>
            <a:endParaRPr lang="en-US" sz="2200" dirty="0"/>
          </a:p>
        </p:txBody>
      </p:sp>
      <p:sp>
        <p:nvSpPr>
          <p:cNvPr id="14" name="Shape 9"/>
          <p:cNvSpPr/>
          <p:nvPr/>
        </p:nvSpPr>
        <p:spPr>
          <a:xfrm>
            <a:off x="6047899" y="5113020"/>
            <a:ext cx="7732038" cy="15240"/>
          </a:xfrm>
          <a:prstGeom prst="roundRect">
            <a:avLst>
              <a:gd name="adj" fmla="val 625116"/>
            </a:avLst>
          </a:prstGeom>
          <a:solidFill>
            <a:srgbClr val="2A1999"/>
          </a:solidFill>
          <a:ln/>
        </p:spPr>
      </p:sp>
      <p:pic>
        <p:nvPicPr>
          <p:cNvPr id="15" name="Image 3" descr="preencoded.png">    </p:cNvPr>
          <p:cNvPicPr>
            <a:picLocks noChangeAspect="1"/>
          </p:cNvPicPr>
          <p:nvPr/>
        </p:nvPicPr>
        <p:blipFill>
          <a:blip r:embed="rId4"/>
          <a:stretch>
            <a:fillRect/>
          </a:stretch>
        </p:blipFill>
        <p:spPr>
          <a:xfrm>
            <a:off x="1471970" y="5156597"/>
            <a:ext cx="5164931" cy="807958"/>
          </a:xfrm>
          <a:prstGeom prst="rect">
            <a:avLst/>
          </a:prstGeom>
        </p:spPr>
      </p:pic>
      <p:sp>
        <p:nvSpPr>
          <p:cNvPr id="16" name="Text 10"/>
          <p:cNvSpPr/>
          <p:nvPr/>
        </p:nvSpPr>
        <p:spPr>
          <a:xfrm>
            <a:off x="3962757" y="5333762"/>
            <a:ext cx="183237" cy="453509"/>
          </a:xfrm>
          <a:prstGeom prst="rect">
            <a:avLst/>
          </a:prstGeom>
          <a:noFill/>
          <a:ln/>
        </p:spPr>
        <p:txBody>
          <a:bodyPr wrap="none" lIns="0" tIns="0" rIns="0" bIns="0" rtlCol="0" anchor="t"/>
          <a:lstStyle/>
          <a:p>
            <a:pPr algn="ctr" indent="0" marL="0">
              <a:lnSpc>
                <a:spcPts val="3550"/>
              </a:lnSpc>
              <a:buNone/>
            </a:pPr>
            <a:r>
              <a:rPr lang="en-US" sz="2200" b="1" spc="-67" kern="0" dirty="0">
                <a:solidFill>
                  <a:srgbClr val="E5E0DF"/>
                </a:solidFill>
                <a:latin typeface="Inter Bold" pitchFamily="34" charset="0"/>
                <a:ea typeface="Inter Bold" pitchFamily="34" charset="-122"/>
                <a:cs typeface="Inter Bold" pitchFamily="34" charset="-120"/>
              </a:rPr>
              <a:t>4</a:t>
            </a:r>
            <a:endParaRPr lang="en-US" sz="2200" dirty="0"/>
          </a:p>
        </p:txBody>
      </p:sp>
      <p:sp>
        <p:nvSpPr>
          <p:cNvPr id="17" name="Text 11"/>
          <p:cNvSpPr/>
          <p:nvPr/>
        </p:nvSpPr>
        <p:spPr>
          <a:xfrm>
            <a:off x="6863715" y="5383411"/>
            <a:ext cx="2532817"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Add Data and Make</a:t>
            </a:r>
            <a:endParaRPr lang="en-US" sz="2200" dirty="0"/>
          </a:p>
        </p:txBody>
      </p:sp>
      <p:sp>
        <p:nvSpPr>
          <p:cNvPr id="18" name="Shape 12"/>
          <p:cNvSpPr/>
          <p:nvPr/>
        </p:nvSpPr>
        <p:spPr>
          <a:xfrm>
            <a:off x="6693575" y="5977652"/>
            <a:ext cx="7086362" cy="15240"/>
          </a:xfrm>
          <a:prstGeom prst="roundRect">
            <a:avLst>
              <a:gd name="adj" fmla="val 625116"/>
            </a:avLst>
          </a:prstGeom>
          <a:solidFill>
            <a:srgbClr val="2A1999"/>
          </a:solidFill>
          <a:ln/>
        </p:spPr>
      </p:sp>
      <p:pic>
        <p:nvPicPr>
          <p:cNvPr id="19" name="Image 4" descr="preencoded.png">    </p:cNvPr>
          <p:cNvPicPr>
            <a:picLocks noChangeAspect="1"/>
          </p:cNvPicPr>
          <p:nvPr/>
        </p:nvPicPr>
        <p:blipFill>
          <a:blip r:embed="rId5"/>
          <a:stretch>
            <a:fillRect/>
          </a:stretch>
        </p:blipFill>
        <p:spPr>
          <a:xfrm>
            <a:off x="826294" y="6021229"/>
            <a:ext cx="6456164" cy="807958"/>
          </a:xfrm>
          <a:prstGeom prst="rect">
            <a:avLst/>
          </a:prstGeom>
        </p:spPr>
      </p:pic>
      <p:sp>
        <p:nvSpPr>
          <p:cNvPr id="20" name="Text 13"/>
          <p:cNvSpPr/>
          <p:nvPr/>
        </p:nvSpPr>
        <p:spPr>
          <a:xfrm>
            <a:off x="3970377" y="6198394"/>
            <a:ext cx="167878" cy="453509"/>
          </a:xfrm>
          <a:prstGeom prst="rect">
            <a:avLst/>
          </a:prstGeom>
          <a:noFill/>
          <a:ln/>
        </p:spPr>
        <p:txBody>
          <a:bodyPr wrap="none" lIns="0" tIns="0" rIns="0" bIns="0" rtlCol="0" anchor="t"/>
          <a:lstStyle/>
          <a:p>
            <a:pPr algn="ctr" indent="0" marL="0">
              <a:lnSpc>
                <a:spcPts val="3550"/>
              </a:lnSpc>
              <a:buNone/>
            </a:pPr>
            <a:r>
              <a:rPr lang="en-US" sz="2200" b="1" spc="-67" kern="0" dirty="0">
                <a:solidFill>
                  <a:srgbClr val="E5E0DF"/>
                </a:solidFill>
                <a:latin typeface="Inter Bold" pitchFamily="34" charset="0"/>
                <a:ea typeface="Inter Bold" pitchFamily="34" charset="-122"/>
                <a:cs typeface="Inter Bold" pitchFamily="34" charset="-120"/>
              </a:rPr>
              <a:t>5</a:t>
            </a:r>
            <a:endParaRPr lang="en-US" sz="2200" dirty="0"/>
          </a:p>
        </p:txBody>
      </p:sp>
      <p:sp>
        <p:nvSpPr>
          <p:cNvPr id="21" name="Text 14"/>
          <p:cNvSpPr/>
          <p:nvPr/>
        </p:nvSpPr>
        <p:spPr>
          <a:xfrm>
            <a:off x="7509272" y="6248043"/>
            <a:ext cx="3327083"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Generate Image and Save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9961" y="502801"/>
            <a:ext cx="5145643" cy="571500"/>
          </a:xfrm>
          <a:prstGeom prst="rect">
            <a:avLst/>
          </a:prstGeom>
          <a:noFill/>
          <a:ln/>
        </p:spPr>
        <p:txBody>
          <a:bodyPr wrap="none" lIns="0" tIns="0" rIns="0" bIns="0" rtlCol="0" anchor="t"/>
          <a:lstStyle/>
          <a:p>
            <a:pPr indent="0" marL="0">
              <a:lnSpc>
                <a:spcPts val="4450"/>
              </a:lnSpc>
              <a:buNone/>
            </a:pPr>
            <a:r>
              <a:rPr lang="en-US" sz="3550" b="1" spc="-108" kern="0" dirty="0">
                <a:solidFill>
                  <a:srgbClr val="FFFFFF"/>
                </a:solidFill>
                <a:latin typeface="Inter Bold" pitchFamily="34" charset="0"/>
                <a:ea typeface="Inter Bold" pitchFamily="34" charset="-122"/>
                <a:cs typeface="Inter Bold" pitchFamily="34" charset="-120"/>
              </a:rPr>
              <a:t>Understanding the Code</a:t>
            </a:r>
            <a:endParaRPr lang="en-US" sz="3550" dirty="0"/>
          </a:p>
        </p:txBody>
      </p:sp>
      <p:sp>
        <p:nvSpPr>
          <p:cNvPr id="3" name="Shape 1"/>
          <p:cNvSpPr/>
          <p:nvPr/>
        </p:nvSpPr>
        <p:spPr>
          <a:xfrm>
            <a:off x="902732" y="1439942"/>
            <a:ext cx="22860" cy="6290905"/>
          </a:xfrm>
          <a:prstGeom prst="roundRect">
            <a:avLst>
              <a:gd name="adj" fmla="val 335957"/>
            </a:avLst>
          </a:prstGeom>
          <a:solidFill>
            <a:srgbClr val="2A1999"/>
          </a:solidFill>
          <a:ln/>
        </p:spPr>
      </p:sp>
      <p:sp>
        <p:nvSpPr>
          <p:cNvPr id="4" name="Shape 2"/>
          <p:cNvSpPr/>
          <p:nvPr/>
        </p:nvSpPr>
        <p:spPr>
          <a:xfrm>
            <a:off x="1096982" y="1839754"/>
            <a:ext cx="639961" cy="22860"/>
          </a:xfrm>
          <a:prstGeom prst="roundRect">
            <a:avLst>
              <a:gd name="adj" fmla="val 335957"/>
            </a:avLst>
          </a:prstGeom>
          <a:solidFill>
            <a:srgbClr val="2A1999"/>
          </a:solidFill>
          <a:ln/>
        </p:spPr>
      </p:sp>
      <p:sp>
        <p:nvSpPr>
          <p:cNvPr id="5" name="Shape 3"/>
          <p:cNvSpPr/>
          <p:nvPr/>
        </p:nvSpPr>
        <p:spPr>
          <a:xfrm>
            <a:off x="708481" y="1645563"/>
            <a:ext cx="411361" cy="411361"/>
          </a:xfrm>
          <a:prstGeom prst="roundRect">
            <a:avLst>
              <a:gd name="adj" fmla="val 18670"/>
            </a:avLst>
          </a:prstGeom>
          <a:solidFill>
            <a:srgbClr val="110080"/>
          </a:solidFill>
          <a:ln w="7620">
            <a:solidFill>
              <a:srgbClr val="2A1999"/>
            </a:solidFill>
            <a:prstDash val="solid"/>
          </a:ln>
        </p:spPr>
      </p:sp>
      <p:sp>
        <p:nvSpPr>
          <p:cNvPr id="6" name="Text 4"/>
          <p:cNvSpPr/>
          <p:nvPr/>
        </p:nvSpPr>
        <p:spPr>
          <a:xfrm>
            <a:off x="859095" y="1714024"/>
            <a:ext cx="110014" cy="274320"/>
          </a:xfrm>
          <a:prstGeom prst="rect">
            <a:avLst/>
          </a:prstGeom>
          <a:noFill/>
          <a:ln/>
        </p:spPr>
        <p:txBody>
          <a:bodyPr wrap="none" lIns="0" tIns="0" rIns="0" bIns="0" rtlCol="0" anchor="t"/>
          <a:lstStyle/>
          <a:p>
            <a:pPr algn="ctr" indent="0" marL="0">
              <a:lnSpc>
                <a:spcPts val="2150"/>
              </a:lnSpc>
              <a:buNone/>
            </a:pPr>
            <a:r>
              <a:rPr lang="en-US" sz="2150" b="1" spc="-65" kern="0" dirty="0">
                <a:solidFill>
                  <a:srgbClr val="E5E0DF"/>
                </a:solidFill>
                <a:latin typeface="Inter Bold" pitchFamily="34" charset="0"/>
                <a:ea typeface="Inter Bold" pitchFamily="34" charset="-122"/>
                <a:cs typeface="Inter Bold" pitchFamily="34" charset="-120"/>
              </a:rPr>
              <a:t>1</a:t>
            </a:r>
            <a:endParaRPr lang="en-US" sz="2150" dirty="0"/>
          </a:p>
        </p:txBody>
      </p:sp>
      <p:sp>
        <p:nvSpPr>
          <p:cNvPr id="7" name="Text 5"/>
          <p:cNvSpPr/>
          <p:nvPr/>
        </p:nvSpPr>
        <p:spPr>
          <a:xfrm>
            <a:off x="1919764" y="1622703"/>
            <a:ext cx="2285643" cy="285750"/>
          </a:xfrm>
          <a:prstGeom prst="rect">
            <a:avLst/>
          </a:prstGeom>
          <a:noFill/>
          <a:ln/>
        </p:spPr>
        <p:txBody>
          <a:bodyPr wrap="none" lIns="0" tIns="0" rIns="0" bIns="0" rtlCol="0" anchor="t"/>
          <a:lstStyle/>
          <a:p>
            <a:pPr algn="l" indent="0" marL="0">
              <a:lnSpc>
                <a:spcPts val="2200"/>
              </a:lnSpc>
              <a:buNone/>
            </a:pPr>
            <a:r>
              <a:rPr lang="en-US" sz="1750" b="1" spc="-54" kern="0" dirty="0">
                <a:solidFill>
                  <a:srgbClr val="E5E0DF"/>
                </a:solidFill>
                <a:latin typeface="Inter Bold" pitchFamily="34" charset="0"/>
                <a:ea typeface="Inter Bold" pitchFamily="34" charset="-122"/>
                <a:cs typeface="Inter Bold" pitchFamily="34" charset="-120"/>
              </a:rPr>
              <a:t>Importing Library</a:t>
            </a:r>
            <a:endParaRPr lang="en-US" sz="1750" dirty="0"/>
          </a:p>
        </p:txBody>
      </p:sp>
      <p:sp>
        <p:nvSpPr>
          <p:cNvPr id="8" name="Text 6"/>
          <p:cNvSpPr/>
          <p:nvPr/>
        </p:nvSpPr>
        <p:spPr>
          <a:xfrm>
            <a:off x="1919764" y="2018109"/>
            <a:ext cx="12070675" cy="292537"/>
          </a:xfrm>
          <a:prstGeom prst="rect">
            <a:avLst/>
          </a:prstGeom>
          <a:noFill/>
          <a:ln/>
        </p:spPr>
        <p:txBody>
          <a:bodyPr wrap="none" lIns="0" tIns="0" rIns="0" bIns="0" rtlCol="0" anchor="t"/>
          <a:lstStyle/>
          <a:p>
            <a:pPr algn="l" indent="0" marL="0">
              <a:lnSpc>
                <a:spcPts val="2300"/>
              </a:lnSpc>
              <a:buNone/>
            </a:pPr>
            <a:r>
              <a:rPr lang="en-US" sz="1400" spc="-29" kern="0" dirty="0">
                <a:solidFill>
                  <a:srgbClr val="E5E0DF"/>
                </a:solidFill>
                <a:latin typeface="Inter" pitchFamily="34" charset="0"/>
                <a:ea typeface="Inter" pitchFamily="34" charset="-122"/>
                <a:cs typeface="Inter" pitchFamily="34" charset="-120"/>
              </a:rPr>
              <a:t>Import the `qrcode` library. This provides the necessary functions for creating QR codes.</a:t>
            </a:r>
            <a:endParaRPr lang="en-US" sz="1400" dirty="0"/>
          </a:p>
        </p:txBody>
      </p:sp>
      <p:sp>
        <p:nvSpPr>
          <p:cNvPr id="9" name="Shape 7"/>
          <p:cNvSpPr/>
          <p:nvPr/>
        </p:nvSpPr>
        <p:spPr>
          <a:xfrm>
            <a:off x="1096982" y="3075980"/>
            <a:ext cx="639961" cy="22860"/>
          </a:xfrm>
          <a:prstGeom prst="roundRect">
            <a:avLst>
              <a:gd name="adj" fmla="val 335957"/>
            </a:avLst>
          </a:prstGeom>
          <a:solidFill>
            <a:srgbClr val="2A1999"/>
          </a:solidFill>
          <a:ln/>
        </p:spPr>
      </p:sp>
      <p:sp>
        <p:nvSpPr>
          <p:cNvPr id="10" name="Shape 8"/>
          <p:cNvSpPr/>
          <p:nvPr/>
        </p:nvSpPr>
        <p:spPr>
          <a:xfrm>
            <a:off x="708481" y="2881789"/>
            <a:ext cx="411361" cy="411361"/>
          </a:xfrm>
          <a:prstGeom prst="roundRect">
            <a:avLst>
              <a:gd name="adj" fmla="val 18670"/>
            </a:avLst>
          </a:prstGeom>
          <a:solidFill>
            <a:srgbClr val="110080"/>
          </a:solidFill>
          <a:ln w="7620">
            <a:solidFill>
              <a:srgbClr val="2A1999"/>
            </a:solidFill>
            <a:prstDash val="solid"/>
          </a:ln>
        </p:spPr>
      </p:sp>
      <p:sp>
        <p:nvSpPr>
          <p:cNvPr id="11" name="Text 9"/>
          <p:cNvSpPr/>
          <p:nvPr/>
        </p:nvSpPr>
        <p:spPr>
          <a:xfrm>
            <a:off x="831830" y="2950250"/>
            <a:ext cx="164544" cy="274320"/>
          </a:xfrm>
          <a:prstGeom prst="rect">
            <a:avLst/>
          </a:prstGeom>
          <a:noFill/>
          <a:ln/>
        </p:spPr>
        <p:txBody>
          <a:bodyPr wrap="none" lIns="0" tIns="0" rIns="0" bIns="0" rtlCol="0" anchor="t"/>
          <a:lstStyle/>
          <a:p>
            <a:pPr algn="ctr" indent="0" marL="0">
              <a:lnSpc>
                <a:spcPts val="2150"/>
              </a:lnSpc>
              <a:buNone/>
            </a:pPr>
            <a:r>
              <a:rPr lang="en-US" sz="2150" b="1" spc="-65" kern="0" dirty="0">
                <a:solidFill>
                  <a:srgbClr val="E5E0DF"/>
                </a:solidFill>
                <a:latin typeface="Inter Bold" pitchFamily="34" charset="0"/>
                <a:ea typeface="Inter Bold" pitchFamily="34" charset="-122"/>
                <a:cs typeface="Inter Bold" pitchFamily="34" charset="-120"/>
              </a:rPr>
              <a:t>2</a:t>
            </a:r>
            <a:endParaRPr lang="en-US" sz="2150" dirty="0"/>
          </a:p>
        </p:txBody>
      </p:sp>
      <p:sp>
        <p:nvSpPr>
          <p:cNvPr id="12" name="Text 10"/>
          <p:cNvSpPr/>
          <p:nvPr/>
        </p:nvSpPr>
        <p:spPr>
          <a:xfrm>
            <a:off x="1919764" y="2858929"/>
            <a:ext cx="2285643" cy="285750"/>
          </a:xfrm>
          <a:prstGeom prst="rect">
            <a:avLst/>
          </a:prstGeom>
          <a:noFill/>
          <a:ln/>
        </p:spPr>
        <p:txBody>
          <a:bodyPr wrap="none" lIns="0" tIns="0" rIns="0" bIns="0" rtlCol="0" anchor="t"/>
          <a:lstStyle/>
          <a:p>
            <a:pPr algn="l" indent="0" marL="0">
              <a:lnSpc>
                <a:spcPts val="2200"/>
              </a:lnSpc>
              <a:buNone/>
            </a:pPr>
            <a:r>
              <a:rPr lang="en-US" sz="1750" b="1" spc="-54" kern="0" dirty="0">
                <a:solidFill>
                  <a:srgbClr val="E5E0DF"/>
                </a:solidFill>
                <a:latin typeface="Inter Bold" pitchFamily="34" charset="0"/>
                <a:ea typeface="Inter Bold" pitchFamily="34" charset="-122"/>
                <a:cs typeface="Inter Bold" pitchFamily="34" charset="-120"/>
              </a:rPr>
              <a:t>Defining a Function</a:t>
            </a:r>
            <a:endParaRPr lang="en-US" sz="1750" dirty="0"/>
          </a:p>
        </p:txBody>
      </p:sp>
      <p:sp>
        <p:nvSpPr>
          <p:cNvPr id="13" name="Text 11"/>
          <p:cNvSpPr/>
          <p:nvPr/>
        </p:nvSpPr>
        <p:spPr>
          <a:xfrm>
            <a:off x="1919764" y="3254335"/>
            <a:ext cx="12070675" cy="292537"/>
          </a:xfrm>
          <a:prstGeom prst="rect">
            <a:avLst/>
          </a:prstGeom>
          <a:noFill/>
          <a:ln/>
        </p:spPr>
        <p:txBody>
          <a:bodyPr wrap="none" lIns="0" tIns="0" rIns="0" bIns="0" rtlCol="0" anchor="t"/>
          <a:lstStyle/>
          <a:p>
            <a:pPr algn="l" indent="0" marL="0">
              <a:lnSpc>
                <a:spcPts val="2300"/>
              </a:lnSpc>
              <a:buNone/>
            </a:pPr>
            <a:r>
              <a:rPr lang="en-US" sz="1400" spc="-29" kern="0" dirty="0">
                <a:solidFill>
                  <a:srgbClr val="E5E0DF"/>
                </a:solidFill>
                <a:latin typeface="Inter" pitchFamily="34" charset="0"/>
                <a:ea typeface="Inter" pitchFamily="34" charset="-122"/>
                <a:cs typeface="Inter" pitchFamily="34" charset="-120"/>
              </a:rPr>
              <a:t>Define a function called `generate_qr_code` to encapsulate the code for generating a QR code and saving it to a file.</a:t>
            </a:r>
            <a:endParaRPr lang="en-US" sz="1400" dirty="0"/>
          </a:p>
        </p:txBody>
      </p:sp>
      <p:sp>
        <p:nvSpPr>
          <p:cNvPr id="14" name="Shape 12"/>
          <p:cNvSpPr/>
          <p:nvPr/>
        </p:nvSpPr>
        <p:spPr>
          <a:xfrm>
            <a:off x="1096982" y="4312206"/>
            <a:ext cx="639961" cy="22860"/>
          </a:xfrm>
          <a:prstGeom prst="roundRect">
            <a:avLst>
              <a:gd name="adj" fmla="val 335957"/>
            </a:avLst>
          </a:prstGeom>
          <a:solidFill>
            <a:srgbClr val="2A1999"/>
          </a:solidFill>
          <a:ln/>
        </p:spPr>
      </p:sp>
      <p:sp>
        <p:nvSpPr>
          <p:cNvPr id="15" name="Shape 13"/>
          <p:cNvSpPr/>
          <p:nvPr/>
        </p:nvSpPr>
        <p:spPr>
          <a:xfrm>
            <a:off x="708481" y="4118015"/>
            <a:ext cx="411361" cy="411361"/>
          </a:xfrm>
          <a:prstGeom prst="roundRect">
            <a:avLst>
              <a:gd name="adj" fmla="val 18670"/>
            </a:avLst>
          </a:prstGeom>
          <a:solidFill>
            <a:srgbClr val="110080"/>
          </a:solidFill>
          <a:ln w="7620">
            <a:solidFill>
              <a:srgbClr val="2A1999"/>
            </a:solidFill>
            <a:prstDash val="solid"/>
          </a:ln>
        </p:spPr>
      </p:sp>
      <p:sp>
        <p:nvSpPr>
          <p:cNvPr id="16" name="Text 14"/>
          <p:cNvSpPr/>
          <p:nvPr/>
        </p:nvSpPr>
        <p:spPr>
          <a:xfrm>
            <a:off x="829687" y="4186476"/>
            <a:ext cx="168831" cy="274320"/>
          </a:xfrm>
          <a:prstGeom prst="rect">
            <a:avLst/>
          </a:prstGeom>
          <a:noFill/>
          <a:ln/>
        </p:spPr>
        <p:txBody>
          <a:bodyPr wrap="none" lIns="0" tIns="0" rIns="0" bIns="0" rtlCol="0" anchor="t"/>
          <a:lstStyle/>
          <a:p>
            <a:pPr algn="ctr" indent="0" marL="0">
              <a:lnSpc>
                <a:spcPts val="2150"/>
              </a:lnSpc>
              <a:buNone/>
            </a:pPr>
            <a:r>
              <a:rPr lang="en-US" sz="2150" b="1" spc="-65" kern="0" dirty="0">
                <a:solidFill>
                  <a:srgbClr val="E5E0DF"/>
                </a:solidFill>
                <a:latin typeface="Inter Bold" pitchFamily="34" charset="0"/>
                <a:ea typeface="Inter Bold" pitchFamily="34" charset="-122"/>
                <a:cs typeface="Inter Bold" pitchFamily="34" charset="-120"/>
              </a:rPr>
              <a:t>3</a:t>
            </a:r>
            <a:endParaRPr lang="en-US" sz="2150" dirty="0"/>
          </a:p>
        </p:txBody>
      </p:sp>
      <p:sp>
        <p:nvSpPr>
          <p:cNvPr id="17" name="Text 15"/>
          <p:cNvSpPr/>
          <p:nvPr/>
        </p:nvSpPr>
        <p:spPr>
          <a:xfrm>
            <a:off x="1919764" y="4095155"/>
            <a:ext cx="2790349" cy="285750"/>
          </a:xfrm>
          <a:prstGeom prst="rect">
            <a:avLst/>
          </a:prstGeom>
          <a:noFill/>
          <a:ln/>
        </p:spPr>
        <p:txBody>
          <a:bodyPr wrap="none" lIns="0" tIns="0" rIns="0" bIns="0" rtlCol="0" anchor="t"/>
          <a:lstStyle/>
          <a:p>
            <a:pPr algn="l" indent="0" marL="0">
              <a:lnSpc>
                <a:spcPts val="2200"/>
              </a:lnSpc>
              <a:buNone/>
            </a:pPr>
            <a:r>
              <a:rPr lang="en-US" sz="1750" b="1" spc="-54" kern="0" dirty="0">
                <a:solidFill>
                  <a:srgbClr val="E5E0DF"/>
                </a:solidFill>
                <a:latin typeface="Inter Bold" pitchFamily="34" charset="0"/>
                <a:ea typeface="Inter Bold" pitchFamily="34" charset="-122"/>
                <a:cs typeface="Inter Bold" pitchFamily="34" charset="-120"/>
              </a:rPr>
              <a:t>Creating a QR Code Object</a:t>
            </a:r>
            <a:endParaRPr lang="en-US" sz="1750" dirty="0"/>
          </a:p>
        </p:txBody>
      </p:sp>
      <p:sp>
        <p:nvSpPr>
          <p:cNvPr id="18" name="Text 16"/>
          <p:cNvSpPr/>
          <p:nvPr/>
        </p:nvSpPr>
        <p:spPr>
          <a:xfrm>
            <a:off x="1919764" y="4490561"/>
            <a:ext cx="12070675" cy="292537"/>
          </a:xfrm>
          <a:prstGeom prst="rect">
            <a:avLst/>
          </a:prstGeom>
          <a:noFill/>
          <a:ln/>
        </p:spPr>
        <p:txBody>
          <a:bodyPr wrap="none" lIns="0" tIns="0" rIns="0" bIns="0" rtlCol="0" anchor="t"/>
          <a:lstStyle/>
          <a:p>
            <a:pPr algn="l" indent="0" marL="0">
              <a:lnSpc>
                <a:spcPts val="2300"/>
              </a:lnSpc>
              <a:buNone/>
            </a:pPr>
            <a:r>
              <a:rPr lang="en-US" sz="1400" spc="-29" kern="0" dirty="0">
                <a:solidFill>
                  <a:srgbClr val="E5E0DF"/>
                </a:solidFill>
                <a:latin typeface="Inter" pitchFamily="34" charset="0"/>
                <a:ea typeface="Inter" pitchFamily="34" charset="-122"/>
                <a:cs typeface="Inter" pitchFamily="34" charset="-120"/>
              </a:rPr>
              <a:t>Create a `QRCode` object with specific parameters like version, error correction level, box size, and border width.</a:t>
            </a:r>
            <a:endParaRPr lang="en-US" sz="1400" dirty="0"/>
          </a:p>
        </p:txBody>
      </p:sp>
      <p:sp>
        <p:nvSpPr>
          <p:cNvPr id="19" name="Shape 17"/>
          <p:cNvSpPr/>
          <p:nvPr/>
        </p:nvSpPr>
        <p:spPr>
          <a:xfrm>
            <a:off x="1096982" y="5548432"/>
            <a:ext cx="639961" cy="22860"/>
          </a:xfrm>
          <a:prstGeom prst="roundRect">
            <a:avLst>
              <a:gd name="adj" fmla="val 335957"/>
            </a:avLst>
          </a:prstGeom>
          <a:solidFill>
            <a:srgbClr val="2A1999"/>
          </a:solidFill>
          <a:ln/>
        </p:spPr>
      </p:sp>
      <p:sp>
        <p:nvSpPr>
          <p:cNvPr id="20" name="Shape 18"/>
          <p:cNvSpPr/>
          <p:nvPr/>
        </p:nvSpPr>
        <p:spPr>
          <a:xfrm>
            <a:off x="708481" y="5354241"/>
            <a:ext cx="411361" cy="411361"/>
          </a:xfrm>
          <a:prstGeom prst="roundRect">
            <a:avLst>
              <a:gd name="adj" fmla="val 18670"/>
            </a:avLst>
          </a:prstGeom>
          <a:solidFill>
            <a:srgbClr val="110080"/>
          </a:solidFill>
          <a:ln w="7620">
            <a:solidFill>
              <a:srgbClr val="2A1999"/>
            </a:solidFill>
            <a:prstDash val="solid"/>
          </a:ln>
        </p:spPr>
      </p:sp>
      <p:sp>
        <p:nvSpPr>
          <p:cNvPr id="21" name="Text 19"/>
          <p:cNvSpPr/>
          <p:nvPr/>
        </p:nvSpPr>
        <p:spPr>
          <a:xfrm>
            <a:off x="825520" y="5422702"/>
            <a:ext cx="177284" cy="274320"/>
          </a:xfrm>
          <a:prstGeom prst="rect">
            <a:avLst/>
          </a:prstGeom>
          <a:noFill/>
          <a:ln/>
        </p:spPr>
        <p:txBody>
          <a:bodyPr wrap="none" lIns="0" tIns="0" rIns="0" bIns="0" rtlCol="0" anchor="t"/>
          <a:lstStyle/>
          <a:p>
            <a:pPr algn="ctr" indent="0" marL="0">
              <a:lnSpc>
                <a:spcPts val="2150"/>
              </a:lnSpc>
              <a:buNone/>
            </a:pPr>
            <a:r>
              <a:rPr lang="en-US" sz="2150" b="1" spc="-65" kern="0" dirty="0">
                <a:solidFill>
                  <a:srgbClr val="E5E0DF"/>
                </a:solidFill>
                <a:latin typeface="Inter Bold" pitchFamily="34" charset="0"/>
                <a:ea typeface="Inter Bold" pitchFamily="34" charset="-122"/>
                <a:cs typeface="Inter Bold" pitchFamily="34" charset="-120"/>
              </a:rPr>
              <a:t>4</a:t>
            </a:r>
            <a:endParaRPr lang="en-US" sz="2150" dirty="0"/>
          </a:p>
        </p:txBody>
      </p:sp>
      <p:sp>
        <p:nvSpPr>
          <p:cNvPr id="22" name="Text 20"/>
          <p:cNvSpPr/>
          <p:nvPr/>
        </p:nvSpPr>
        <p:spPr>
          <a:xfrm>
            <a:off x="1919764" y="5331381"/>
            <a:ext cx="2794159" cy="285750"/>
          </a:xfrm>
          <a:prstGeom prst="rect">
            <a:avLst/>
          </a:prstGeom>
          <a:noFill/>
          <a:ln/>
        </p:spPr>
        <p:txBody>
          <a:bodyPr wrap="none" lIns="0" tIns="0" rIns="0" bIns="0" rtlCol="0" anchor="t"/>
          <a:lstStyle/>
          <a:p>
            <a:pPr algn="l" indent="0" marL="0">
              <a:lnSpc>
                <a:spcPts val="2200"/>
              </a:lnSpc>
              <a:buNone/>
            </a:pPr>
            <a:r>
              <a:rPr lang="en-US" sz="1750" b="1" spc="-54" kern="0" dirty="0">
                <a:solidFill>
                  <a:srgbClr val="E5E0DF"/>
                </a:solidFill>
                <a:latin typeface="Inter Bold" pitchFamily="34" charset="0"/>
                <a:ea typeface="Inter Bold" pitchFamily="34" charset="-122"/>
                <a:cs typeface="Inter Bold" pitchFamily="34" charset="-120"/>
              </a:rPr>
              <a:t>Adding Data and Finalizing</a:t>
            </a:r>
            <a:endParaRPr lang="en-US" sz="1750" dirty="0"/>
          </a:p>
        </p:txBody>
      </p:sp>
      <p:sp>
        <p:nvSpPr>
          <p:cNvPr id="23" name="Text 21"/>
          <p:cNvSpPr/>
          <p:nvPr/>
        </p:nvSpPr>
        <p:spPr>
          <a:xfrm>
            <a:off x="1919764" y="5726787"/>
            <a:ext cx="12070675" cy="292537"/>
          </a:xfrm>
          <a:prstGeom prst="rect">
            <a:avLst/>
          </a:prstGeom>
          <a:noFill/>
          <a:ln/>
        </p:spPr>
        <p:txBody>
          <a:bodyPr wrap="none" lIns="0" tIns="0" rIns="0" bIns="0" rtlCol="0" anchor="t"/>
          <a:lstStyle/>
          <a:p>
            <a:pPr algn="l" indent="0" marL="0">
              <a:lnSpc>
                <a:spcPts val="2300"/>
              </a:lnSpc>
              <a:buNone/>
            </a:pPr>
            <a:r>
              <a:rPr lang="en-US" sz="1400" spc="-29" kern="0" dirty="0">
                <a:solidFill>
                  <a:srgbClr val="E5E0DF"/>
                </a:solidFill>
                <a:latin typeface="Inter" pitchFamily="34" charset="0"/>
                <a:ea typeface="Inter" pitchFamily="34" charset="-122"/>
                <a:cs typeface="Inter" pitchFamily="34" charset="-120"/>
              </a:rPr>
              <a:t>Use the `add_data` method to add the information you want to encode. Then, use the `make` method to finalize the QR code.</a:t>
            </a:r>
            <a:endParaRPr lang="en-US" sz="1400" dirty="0"/>
          </a:p>
        </p:txBody>
      </p:sp>
      <p:sp>
        <p:nvSpPr>
          <p:cNvPr id="24" name="Shape 22"/>
          <p:cNvSpPr/>
          <p:nvPr/>
        </p:nvSpPr>
        <p:spPr>
          <a:xfrm>
            <a:off x="1096982" y="6784658"/>
            <a:ext cx="639961" cy="22860"/>
          </a:xfrm>
          <a:prstGeom prst="roundRect">
            <a:avLst>
              <a:gd name="adj" fmla="val 335957"/>
            </a:avLst>
          </a:prstGeom>
          <a:solidFill>
            <a:srgbClr val="2A1999"/>
          </a:solidFill>
          <a:ln/>
        </p:spPr>
      </p:sp>
      <p:sp>
        <p:nvSpPr>
          <p:cNvPr id="25" name="Shape 23"/>
          <p:cNvSpPr/>
          <p:nvPr/>
        </p:nvSpPr>
        <p:spPr>
          <a:xfrm>
            <a:off x="708481" y="6590467"/>
            <a:ext cx="411361" cy="411361"/>
          </a:xfrm>
          <a:prstGeom prst="roundRect">
            <a:avLst>
              <a:gd name="adj" fmla="val 18670"/>
            </a:avLst>
          </a:prstGeom>
          <a:solidFill>
            <a:srgbClr val="110080"/>
          </a:solidFill>
          <a:ln w="7620">
            <a:solidFill>
              <a:srgbClr val="2A1999"/>
            </a:solidFill>
            <a:prstDash val="solid"/>
          </a:ln>
        </p:spPr>
      </p:sp>
      <p:sp>
        <p:nvSpPr>
          <p:cNvPr id="26" name="Text 24"/>
          <p:cNvSpPr/>
          <p:nvPr/>
        </p:nvSpPr>
        <p:spPr>
          <a:xfrm>
            <a:off x="832902" y="6658928"/>
            <a:ext cx="162401" cy="274320"/>
          </a:xfrm>
          <a:prstGeom prst="rect">
            <a:avLst/>
          </a:prstGeom>
          <a:noFill/>
          <a:ln/>
        </p:spPr>
        <p:txBody>
          <a:bodyPr wrap="none" lIns="0" tIns="0" rIns="0" bIns="0" rtlCol="0" anchor="t"/>
          <a:lstStyle/>
          <a:p>
            <a:pPr algn="ctr" indent="0" marL="0">
              <a:lnSpc>
                <a:spcPts val="2150"/>
              </a:lnSpc>
              <a:buNone/>
            </a:pPr>
            <a:r>
              <a:rPr lang="en-US" sz="2150" b="1" spc="-65" kern="0" dirty="0">
                <a:solidFill>
                  <a:srgbClr val="E5E0DF"/>
                </a:solidFill>
                <a:latin typeface="Inter Bold" pitchFamily="34" charset="0"/>
                <a:ea typeface="Inter Bold" pitchFamily="34" charset="-122"/>
                <a:cs typeface="Inter Bold" pitchFamily="34" charset="-120"/>
              </a:rPr>
              <a:t>5</a:t>
            </a:r>
            <a:endParaRPr lang="en-US" sz="2150" dirty="0"/>
          </a:p>
        </p:txBody>
      </p:sp>
      <p:sp>
        <p:nvSpPr>
          <p:cNvPr id="27" name="Text 25"/>
          <p:cNvSpPr/>
          <p:nvPr/>
        </p:nvSpPr>
        <p:spPr>
          <a:xfrm>
            <a:off x="1919764" y="6567607"/>
            <a:ext cx="3086457" cy="285750"/>
          </a:xfrm>
          <a:prstGeom prst="rect">
            <a:avLst/>
          </a:prstGeom>
          <a:noFill/>
          <a:ln/>
        </p:spPr>
        <p:txBody>
          <a:bodyPr wrap="none" lIns="0" tIns="0" rIns="0" bIns="0" rtlCol="0" anchor="t"/>
          <a:lstStyle/>
          <a:p>
            <a:pPr algn="l" indent="0" marL="0">
              <a:lnSpc>
                <a:spcPts val="2200"/>
              </a:lnSpc>
              <a:buNone/>
            </a:pPr>
            <a:r>
              <a:rPr lang="en-US" sz="1750" b="1" spc="-54" kern="0" dirty="0">
                <a:solidFill>
                  <a:srgbClr val="E5E0DF"/>
                </a:solidFill>
                <a:latin typeface="Inter Bold" pitchFamily="34" charset="0"/>
                <a:ea typeface="Inter Bold" pitchFamily="34" charset="-122"/>
                <a:cs typeface="Inter Bold" pitchFamily="34" charset="-120"/>
              </a:rPr>
              <a:t>Generating Image and Saving</a:t>
            </a:r>
            <a:endParaRPr lang="en-US" sz="1750" dirty="0"/>
          </a:p>
        </p:txBody>
      </p:sp>
      <p:sp>
        <p:nvSpPr>
          <p:cNvPr id="28" name="Text 26"/>
          <p:cNvSpPr/>
          <p:nvPr/>
        </p:nvSpPr>
        <p:spPr>
          <a:xfrm>
            <a:off x="1919764" y="6963013"/>
            <a:ext cx="12070675" cy="585073"/>
          </a:xfrm>
          <a:prstGeom prst="rect">
            <a:avLst/>
          </a:prstGeom>
          <a:noFill/>
          <a:ln/>
        </p:spPr>
        <p:txBody>
          <a:bodyPr wrap="square" lIns="0" tIns="0" rIns="0" bIns="0" rtlCol="0" anchor="t"/>
          <a:lstStyle/>
          <a:p>
            <a:pPr algn="l" indent="0" marL="0">
              <a:lnSpc>
                <a:spcPts val="2300"/>
              </a:lnSpc>
              <a:buNone/>
            </a:pPr>
            <a:r>
              <a:rPr lang="en-US" sz="1400" spc="-29" kern="0" dirty="0">
                <a:solidFill>
                  <a:srgbClr val="E5E0DF"/>
                </a:solidFill>
                <a:latin typeface="Inter" pitchFamily="34" charset="0"/>
                <a:ea typeface="Inter" pitchFamily="34" charset="-122"/>
                <a:cs typeface="Inter" pitchFamily="34" charset="-120"/>
              </a:rPr>
              <a:t>Use the `make_image` method to create the image representation of the QR code and save it using the `save` method. This saves the QR code as a PNG file.</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379464"/>
          </a:xfrm>
          <a:prstGeom prst="rect">
            <a:avLst/>
          </a:prstGeom>
        </p:spPr>
      </p:pic>
      <p:sp>
        <p:nvSpPr>
          <p:cNvPr id="3" name="Text 0"/>
          <p:cNvSpPr/>
          <p:nvPr/>
        </p:nvSpPr>
        <p:spPr>
          <a:xfrm>
            <a:off x="666274" y="2902863"/>
            <a:ext cx="4759047" cy="594836"/>
          </a:xfrm>
          <a:prstGeom prst="rect">
            <a:avLst/>
          </a:prstGeom>
          <a:noFill/>
          <a:ln/>
        </p:spPr>
        <p:txBody>
          <a:bodyPr wrap="none" lIns="0" tIns="0" rIns="0" bIns="0" rtlCol="0" anchor="t"/>
          <a:lstStyle/>
          <a:p>
            <a:pPr indent="0" marL="0">
              <a:lnSpc>
                <a:spcPts val="4650"/>
              </a:lnSpc>
              <a:buNone/>
            </a:pPr>
            <a:r>
              <a:rPr lang="en-US" sz="3700" b="1" spc="-112" kern="0" dirty="0">
                <a:solidFill>
                  <a:srgbClr val="FFFFFF"/>
                </a:solidFill>
                <a:latin typeface="Inter Bold" pitchFamily="34" charset="0"/>
                <a:ea typeface="Inter Bold" pitchFamily="34" charset="-122"/>
                <a:cs typeface="Inter Bold" pitchFamily="34" charset="-120"/>
              </a:rPr>
              <a:t>Conclusion</a:t>
            </a:r>
            <a:endParaRPr lang="en-US" sz="3700" dirty="0"/>
          </a:p>
        </p:txBody>
      </p:sp>
      <p:sp>
        <p:nvSpPr>
          <p:cNvPr id="4" name="Text 1"/>
          <p:cNvSpPr/>
          <p:nvPr/>
        </p:nvSpPr>
        <p:spPr>
          <a:xfrm>
            <a:off x="666274" y="3878342"/>
            <a:ext cx="6506170" cy="628174"/>
          </a:xfrm>
          <a:prstGeom prst="rect">
            <a:avLst/>
          </a:prstGeom>
          <a:noFill/>
          <a:ln/>
        </p:spPr>
        <p:txBody>
          <a:bodyPr wrap="none" lIns="0" tIns="0" rIns="0" bIns="0" rtlCol="0" anchor="t"/>
          <a:lstStyle/>
          <a:p>
            <a:pPr algn="ctr" indent="0" marL="0">
              <a:lnSpc>
                <a:spcPts val="4900"/>
              </a:lnSpc>
              <a:buNone/>
            </a:pPr>
            <a:r>
              <a:rPr lang="en-US" sz="4900" b="1" spc="-148" kern="0" dirty="0">
                <a:solidFill>
                  <a:srgbClr val="E5E0DF"/>
                </a:solidFill>
                <a:latin typeface="Inter Bold" pitchFamily="34" charset="0"/>
                <a:ea typeface="Inter Bold" pitchFamily="34" charset="-122"/>
                <a:cs typeface="Inter Bold" pitchFamily="34" charset="-120"/>
              </a:rPr>
              <a:t>1</a:t>
            </a:r>
            <a:endParaRPr lang="en-US" sz="4900" dirty="0"/>
          </a:p>
        </p:txBody>
      </p:sp>
      <p:sp>
        <p:nvSpPr>
          <p:cNvPr id="5" name="Text 2"/>
          <p:cNvSpPr/>
          <p:nvPr/>
        </p:nvSpPr>
        <p:spPr>
          <a:xfrm>
            <a:off x="2729627" y="4744403"/>
            <a:ext cx="2379464" cy="297418"/>
          </a:xfrm>
          <a:prstGeom prst="rect">
            <a:avLst/>
          </a:prstGeom>
          <a:noFill/>
          <a:ln/>
        </p:spPr>
        <p:txBody>
          <a:bodyPr wrap="none" lIns="0" tIns="0" rIns="0" bIns="0" rtlCol="0" anchor="t"/>
          <a:lstStyle/>
          <a:p>
            <a:pPr algn="ctr" indent="0" marL="0">
              <a:lnSpc>
                <a:spcPts val="2300"/>
              </a:lnSpc>
              <a:buNone/>
            </a:pPr>
            <a:r>
              <a:rPr lang="en-US" sz="1850" b="1" spc="-56" kern="0" dirty="0">
                <a:solidFill>
                  <a:srgbClr val="E5E0DF"/>
                </a:solidFill>
                <a:latin typeface="Inter Bold" pitchFamily="34" charset="0"/>
                <a:ea typeface="Inter Bold" pitchFamily="34" charset="-122"/>
                <a:cs typeface="Inter Bold" pitchFamily="34" charset="-120"/>
              </a:rPr>
              <a:t>Install</a:t>
            </a:r>
            <a:endParaRPr lang="en-US" sz="1850" dirty="0"/>
          </a:p>
        </p:txBody>
      </p:sp>
      <p:sp>
        <p:nvSpPr>
          <p:cNvPr id="6" name="Text 3"/>
          <p:cNvSpPr/>
          <p:nvPr/>
        </p:nvSpPr>
        <p:spPr>
          <a:xfrm>
            <a:off x="666274" y="5156002"/>
            <a:ext cx="6506170" cy="304562"/>
          </a:xfrm>
          <a:prstGeom prst="rect">
            <a:avLst/>
          </a:prstGeom>
          <a:noFill/>
          <a:ln/>
        </p:spPr>
        <p:txBody>
          <a:bodyPr wrap="none" lIns="0" tIns="0" rIns="0" bIns="0" rtlCol="0" anchor="t"/>
          <a:lstStyle/>
          <a:p>
            <a:pPr algn="ctr" indent="0" marL="0">
              <a:lnSpc>
                <a:spcPts val="2350"/>
              </a:lnSpc>
              <a:buNone/>
            </a:pPr>
            <a:r>
              <a:rPr lang="en-US" sz="1450" spc="-30" kern="0" dirty="0">
                <a:solidFill>
                  <a:srgbClr val="E5E0DF"/>
                </a:solidFill>
                <a:latin typeface="Inter" pitchFamily="34" charset="0"/>
                <a:ea typeface="Inter" pitchFamily="34" charset="-122"/>
                <a:cs typeface="Inter" pitchFamily="34" charset="-120"/>
              </a:rPr>
              <a:t>Make sure to install Python and necessary libraries.</a:t>
            </a:r>
            <a:endParaRPr lang="en-US" sz="1450" dirty="0"/>
          </a:p>
        </p:txBody>
      </p:sp>
      <p:sp>
        <p:nvSpPr>
          <p:cNvPr id="7" name="Text 4"/>
          <p:cNvSpPr/>
          <p:nvPr/>
        </p:nvSpPr>
        <p:spPr>
          <a:xfrm>
            <a:off x="7457956" y="3878342"/>
            <a:ext cx="6506170" cy="628174"/>
          </a:xfrm>
          <a:prstGeom prst="rect">
            <a:avLst/>
          </a:prstGeom>
          <a:noFill/>
          <a:ln/>
        </p:spPr>
        <p:txBody>
          <a:bodyPr wrap="none" lIns="0" tIns="0" rIns="0" bIns="0" rtlCol="0" anchor="t"/>
          <a:lstStyle/>
          <a:p>
            <a:pPr algn="ctr" indent="0" marL="0">
              <a:lnSpc>
                <a:spcPts val="4900"/>
              </a:lnSpc>
              <a:buNone/>
            </a:pPr>
            <a:r>
              <a:rPr lang="en-US" sz="4900" b="1" spc="-148" kern="0" dirty="0">
                <a:solidFill>
                  <a:srgbClr val="E5E0DF"/>
                </a:solidFill>
                <a:latin typeface="Inter Bold" pitchFamily="34" charset="0"/>
                <a:ea typeface="Inter Bold" pitchFamily="34" charset="-122"/>
                <a:cs typeface="Inter Bold" pitchFamily="34" charset="-120"/>
              </a:rPr>
              <a:t>2</a:t>
            </a:r>
            <a:endParaRPr lang="en-US" sz="4900" dirty="0"/>
          </a:p>
        </p:txBody>
      </p:sp>
      <p:sp>
        <p:nvSpPr>
          <p:cNvPr id="8" name="Text 5"/>
          <p:cNvSpPr/>
          <p:nvPr/>
        </p:nvSpPr>
        <p:spPr>
          <a:xfrm>
            <a:off x="9521309" y="4744403"/>
            <a:ext cx="2379464" cy="297418"/>
          </a:xfrm>
          <a:prstGeom prst="rect">
            <a:avLst/>
          </a:prstGeom>
          <a:noFill/>
          <a:ln/>
        </p:spPr>
        <p:txBody>
          <a:bodyPr wrap="none" lIns="0" tIns="0" rIns="0" bIns="0" rtlCol="0" anchor="t"/>
          <a:lstStyle/>
          <a:p>
            <a:pPr algn="ctr" indent="0" marL="0">
              <a:lnSpc>
                <a:spcPts val="2300"/>
              </a:lnSpc>
              <a:buNone/>
            </a:pPr>
            <a:r>
              <a:rPr lang="en-US" sz="1850" b="1" spc="-56" kern="0" dirty="0">
                <a:solidFill>
                  <a:srgbClr val="E5E0DF"/>
                </a:solidFill>
                <a:latin typeface="Inter Bold" pitchFamily="34" charset="0"/>
                <a:ea typeface="Inter Bold" pitchFamily="34" charset="-122"/>
                <a:cs typeface="Inter Bold" pitchFamily="34" charset="-120"/>
              </a:rPr>
              <a:t>Import</a:t>
            </a:r>
            <a:endParaRPr lang="en-US" sz="1850" dirty="0"/>
          </a:p>
        </p:txBody>
      </p:sp>
      <p:sp>
        <p:nvSpPr>
          <p:cNvPr id="9" name="Text 6"/>
          <p:cNvSpPr/>
          <p:nvPr/>
        </p:nvSpPr>
        <p:spPr>
          <a:xfrm>
            <a:off x="7457956" y="5156002"/>
            <a:ext cx="6506170" cy="304562"/>
          </a:xfrm>
          <a:prstGeom prst="rect">
            <a:avLst/>
          </a:prstGeom>
          <a:noFill/>
          <a:ln/>
        </p:spPr>
        <p:txBody>
          <a:bodyPr wrap="none" lIns="0" tIns="0" rIns="0" bIns="0" rtlCol="0" anchor="t"/>
          <a:lstStyle/>
          <a:p>
            <a:pPr algn="ctr" indent="0" marL="0">
              <a:lnSpc>
                <a:spcPts val="2350"/>
              </a:lnSpc>
              <a:buNone/>
            </a:pPr>
            <a:r>
              <a:rPr lang="en-US" sz="1450" spc="-30" kern="0" dirty="0">
                <a:solidFill>
                  <a:srgbClr val="E5E0DF"/>
                </a:solidFill>
                <a:latin typeface="Inter" pitchFamily="34" charset="0"/>
                <a:ea typeface="Inter" pitchFamily="34" charset="-122"/>
                <a:cs typeface="Inter" pitchFamily="34" charset="-120"/>
              </a:rPr>
              <a:t>Import the QR code library in your code.</a:t>
            </a:r>
            <a:endParaRPr lang="en-US" sz="1450" dirty="0"/>
          </a:p>
        </p:txBody>
      </p:sp>
      <p:sp>
        <p:nvSpPr>
          <p:cNvPr id="10" name="Text 7"/>
          <p:cNvSpPr/>
          <p:nvPr/>
        </p:nvSpPr>
        <p:spPr>
          <a:xfrm>
            <a:off x="666274" y="6126718"/>
            <a:ext cx="6506170" cy="628174"/>
          </a:xfrm>
          <a:prstGeom prst="rect">
            <a:avLst/>
          </a:prstGeom>
          <a:noFill/>
          <a:ln/>
        </p:spPr>
        <p:txBody>
          <a:bodyPr wrap="none" lIns="0" tIns="0" rIns="0" bIns="0" rtlCol="0" anchor="t"/>
          <a:lstStyle/>
          <a:p>
            <a:pPr algn="ctr" indent="0" marL="0">
              <a:lnSpc>
                <a:spcPts val="4900"/>
              </a:lnSpc>
              <a:buNone/>
            </a:pPr>
            <a:r>
              <a:rPr lang="en-US" sz="4900" b="1" spc="-148" kern="0" dirty="0">
                <a:solidFill>
                  <a:srgbClr val="E5E0DF"/>
                </a:solidFill>
                <a:latin typeface="Inter Bold" pitchFamily="34" charset="0"/>
                <a:ea typeface="Inter Bold" pitchFamily="34" charset="-122"/>
                <a:cs typeface="Inter Bold" pitchFamily="34" charset="-120"/>
              </a:rPr>
              <a:t>3</a:t>
            </a:r>
            <a:endParaRPr lang="en-US" sz="4900" dirty="0"/>
          </a:p>
        </p:txBody>
      </p:sp>
      <p:sp>
        <p:nvSpPr>
          <p:cNvPr id="11" name="Text 8"/>
          <p:cNvSpPr/>
          <p:nvPr/>
        </p:nvSpPr>
        <p:spPr>
          <a:xfrm>
            <a:off x="2729627" y="6992779"/>
            <a:ext cx="2379464" cy="297418"/>
          </a:xfrm>
          <a:prstGeom prst="rect">
            <a:avLst/>
          </a:prstGeom>
          <a:noFill/>
          <a:ln/>
        </p:spPr>
        <p:txBody>
          <a:bodyPr wrap="none" lIns="0" tIns="0" rIns="0" bIns="0" rtlCol="0" anchor="t"/>
          <a:lstStyle/>
          <a:p>
            <a:pPr algn="ctr" indent="0" marL="0">
              <a:lnSpc>
                <a:spcPts val="2300"/>
              </a:lnSpc>
              <a:buNone/>
            </a:pPr>
            <a:r>
              <a:rPr lang="en-US" sz="1850" b="1" spc="-56" kern="0" dirty="0">
                <a:solidFill>
                  <a:srgbClr val="E5E0DF"/>
                </a:solidFill>
                <a:latin typeface="Inter Bold" pitchFamily="34" charset="0"/>
                <a:ea typeface="Inter Bold" pitchFamily="34" charset="-122"/>
                <a:cs typeface="Inter Bold" pitchFamily="34" charset="-120"/>
              </a:rPr>
              <a:t>Generate</a:t>
            </a:r>
            <a:endParaRPr lang="en-US" sz="1850" dirty="0"/>
          </a:p>
        </p:txBody>
      </p:sp>
      <p:sp>
        <p:nvSpPr>
          <p:cNvPr id="12" name="Text 9"/>
          <p:cNvSpPr/>
          <p:nvPr/>
        </p:nvSpPr>
        <p:spPr>
          <a:xfrm>
            <a:off x="666274" y="7404378"/>
            <a:ext cx="6506170" cy="304562"/>
          </a:xfrm>
          <a:prstGeom prst="rect">
            <a:avLst/>
          </a:prstGeom>
          <a:noFill/>
          <a:ln/>
        </p:spPr>
        <p:txBody>
          <a:bodyPr wrap="none" lIns="0" tIns="0" rIns="0" bIns="0" rtlCol="0" anchor="t"/>
          <a:lstStyle/>
          <a:p>
            <a:pPr algn="ctr" indent="0" marL="0">
              <a:lnSpc>
                <a:spcPts val="2350"/>
              </a:lnSpc>
              <a:buNone/>
            </a:pPr>
            <a:r>
              <a:rPr lang="en-US" sz="1450" spc="-30" kern="0" dirty="0">
                <a:solidFill>
                  <a:srgbClr val="E5E0DF"/>
                </a:solidFill>
                <a:latin typeface="Inter" pitchFamily="34" charset="0"/>
                <a:ea typeface="Inter" pitchFamily="34" charset="-122"/>
                <a:cs typeface="Inter" pitchFamily="34" charset="-120"/>
              </a:rPr>
              <a:t>Create QR code objects, add data, and generate the QR code.</a:t>
            </a:r>
            <a:endParaRPr lang="en-US" sz="1450" dirty="0"/>
          </a:p>
        </p:txBody>
      </p:sp>
      <p:sp>
        <p:nvSpPr>
          <p:cNvPr id="13" name="Text 10"/>
          <p:cNvSpPr/>
          <p:nvPr/>
        </p:nvSpPr>
        <p:spPr>
          <a:xfrm>
            <a:off x="7457956" y="6126718"/>
            <a:ext cx="6506170" cy="628174"/>
          </a:xfrm>
          <a:prstGeom prst="rect">
            <a:avLst/>
          </a:prstGeom>
          <a:noFill/>
          <a:ln/>
        </p:spPr>
        <p:txBody>
          <a:bodyPr wrap="none" lIns="0" tIns="0" rIns="0" bIns="0" rtlCol="0" anchor="t"/>
          <a:lstStyle/>
          <a:p>
            <a:pPr algn="ctr" indent="0" marL="0">
              <a:lnSpc>
                <a:spcPts val="4900"/>
              </a:lnSpc>
              <a:buNone/>
            </a:pPr>
            <a:r>
              <a:rPr lang="en-US" sz="4900" b="1" spc="-148" kern="0" dirty="0">
                <a:solidFill>
                  <a:srgbClr val="E5E0DF"/>
                </a:solidFill>
                <a:latin typeface="Inter Bold" pitchFamily="34" charset="0"/>
                <a:ea typeface="Inter Bold" pitchFamily="34" charset="-122"/>
                <a:cs typeface="Inter Bold" pitchFamily="34" charset="-120"/>
              </a:rPr>
              <a:t>4</a:t>
            </a:r>
            <a:endParaRPr lang="en-US" sz="4900" dirty="0"/>
          </a:p>
        </p:txBody>
      </p:sp>
      <p:sp>
        <p:nvSpPr>
          <p:cNvPr id="14" name="Text 11"/>
          <p:cNvSpPr/>
          <p:nvPr/>
        </p:nvSpPr>
        <p:spPr>
          <a:xfrm>
            <a:off x="9521309" y="6992779"/>
            <a:ext cx="2379464" cy="297418"/>
          </a:xfrm>
          <a:prstGeom prst="rect">
            <a:avLst/>
          </a:prstGeom>
          <a:noFill/>
          <a:ln/>
        </p:spPr>
        <p:txBody>
          <a:bodyPr wrap="none" lIns="0" tIns="0" rIns="0" bIns="0" rtlCol="0" anchor="t"/>
          <a:lstStyle/>
          <a:p>
            <a:pPr algn="ctr" indent="0" marL="0">
              <a:lnSpc>
                <a:spcPts val="2300"/>
              </a:lnSpc>
              <a:buNone/>
            </a:pPr>
            <a:r>
              <a:rPr lang="en-US" sz="1850" b="1" spc="-56" kern="0" dirty="0">
                <a:solidFill>
                  <a:srgbClr val="E5E0DF"/>
                </a:solidFill>
                <a:latin typeface="Inter Bold" pitchFamily="34" charset="0"/>
                <a:ea typeface="Inter Bold" pitchFamily="34" charset="-122"/>
                <a:cs typeface="Inter Bold" pitchFamily="34" charset="-120"/>
              </a:rPr>
              <a:t>Save</a:t>
            </a:r>
            <a:endParaRPr lang="en-US" sz="1850" dirty="0"/>
          </a:p>
        </p:txBody>
      </p:sp>
      <p:sp>
        <p:nvSpPr>
          <p:cNvPr id="15" name="Text 12"/>
          <p:cNvSpPr/>
          <p:nvPr/>
        </p:nvSpPr>
        <p:spPr>
          <a:xfrm>
            <a:off x="7457956" y="7404378"/>
            <a:ext cx="6506170" cy="304562"/>
          </a:xfrm>
          <a:prstGeom prst="rect">
            <a:avLst/>
          </a:prstGeom>
          <a:noFill/>
          <a:ln/>
        </p:spPr>
        <p:txBody>
          <a:bodyPr wrap="none" lIns="0" tIns="0" rIns="0" bIns="0" rtlCol="0" anchor="t"/>
          <a:lstStyle/>
          <a:p>
            <a:pPr algn="ctr" indent="0" marL="0">
              <a:lnSpc>
                <a:spcPts val="2350"/>
              </a:lnSpc>
              <a:buNone/>
            </a:pPr>
            <a:r>
              <a:rPr lang="en-US" sz="1450" spc="-30" kern="0" dirty="0">
                <a:solidFill>
                  <a:srgbClr val="E5E0DF"/>
                </a:solidFill>
                <a:latin typeface="Inter" pitchFamily="34" charset="0"/>
                <a:ea typeface="Inter" pitchFamily="34" charset="-122"/>
                <a:cs typeface="Inter" pitchFamily="34" charset="-120"/>
              </a:rPr>
              <a:t>Save the QR code image in your preferred format and file name.</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2024-12-12T13:30:25Z</dcterms:created>
  <dcterms:modified xsi:type="dcterms:W3CDTF">2024-12-12T13:30:25Z</dcterms:modified>
</cp:coreProperties>
</file>