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35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85816" y="2276237"/>
            <a:ext cx="5002649" cy="3677007"/>
          </a:xfrm>
          <a:prstGeom prst="rect">
            <a:avLst/>
          </a:prstGeom>
        </p:spPr>
      </p:pic>
      <p:sp>
        <p:nvSpPr>
          <p:cNvPr id="6" name="Text 2"/>
          <p:cNvSpPr/>
          <p:nvPr/>
        </p:nvSpPr>
        <p:spPr>
          <a:xfrm>
            <a:off x="677228" y="1640681"/>
            <a:ext cx="7789545" cy="1934885"/>
          </a:xfrm>
          <a:prstGeom prst="rect">
            <a:avLst/>
          </a:prstGeom>
          <a:noFill/>
          <a:ln/>
        </p:spPr>
        <p:txBody>
          <a:bodyPr wrap="square" rtlCol="0" anchor="t"/>
          <a:lstStyle/>
          <a:p>
            <a:pPr marL="0" indent="0">
              <a:lnSpc>
                <a:spcPts val="5079"/>
              </a:lnSpc>
              <a:buNone/>
            </a:pPr>
            <a:r>
              <a:rPr lang="en-US" sz="4063" b="1" dirty="0">
                <a:solidFill>
                  <a:srgbClr val="FFB393"/>
                </a:solidFill>
                <a:latin typeface="Brygada 1918" pitchFamily="34" charset="0"/>
                <a:ea typeface="Brygada 1918" pitchFamily="34" charset="-122"/>
                <a:cs typeface="Brygada 1918" pitchFamily="34" charset="-120"/>
              </a:rPr>
              <a:t>Unlocking Sales Insights: A Dynamic Revenue Dashboard for a Sales Head for  Hardware Business</a:t>
            </a:r>
            <a:endParaRPr lang="en-US" sz="4063" dirty="0"/>
          </a:p>
        </p:txBody>
      </p:sp>
      <p:sp>
        <p:nvSpPr>
          <p:cNvPr id="7" name="Text 3"/>
          <p:cNvSpPr/>
          <p:nvPr/>
        </p:nvSpPr>
        <p:spPr>
          <a:xfrm>
            <a:off x="677228" y="3865721"/>
            <a:ext cx="7789545" cy="2376964"/>
          </a:xfrm>
          <a:prstGeom prst="rect">
            <a:avLst/>
          </a:prstGeom>
          <a:noFill/>
          <a:ln/>
        </p:spPr>
        <p:txBody>
          <a:bodyPr wrap="square" rtlCol="0" anchor="t"/>
          <a:lstStyle/>
          <a:p>
            <a:pPr marL="0" indent="0">
              <a:lnSpc>
                <a:spcPts val="2438"/>
              </a:lnSpc>
              <a:buNone/>
            </a:pPr>
            <a:r>
              <a:rPr lang="en-US" sz="1524" dirty="0">
                <a:solidFill>
                  <a:srgbClr val="F4CAB8"/>
                </a:solidFill>
                <a:latin typeface="Montserrat" pitchFamily="34" charset="0"/>
                <a:ea typeface="Montserrat" pitchFamily="34" charset="-122"/>
                <a:cs typeface="Montserrat" pitchFamily="34" charset="-120"/>
              </a:rPr>
              <a:t>In the fast-paced world of hardware equipment supply, data-driven decision-making is the key to sustained growth and profitability. Introducing our comprehensive Sales Dashboard, a Tableau-powered solution that provides your sales team and leadership with real-time insights into the critical KPIs driving the business. From granular revenue breakdowns to top customer and product trends, this dynamic dashboard will empower the users to make informed decisions, identify opportunities, and stay ahead of the competition.</a:t>
            </a:r>
            <a:endParaRPr lang="en-US" sz="1524" dirty="0"/>
          </a:p>
        </p:txBody>
      </p:sp>
      <p:sp>
        <p:nvSpPr>
          <p:cNvPr id="8" name="Shape 4"/>
          <p:cNvSpPr/>
          <p:nvPr/>
        </p:nvSpPr>
        <p:spPr>
          <a:xfrm>
            <a:off x="677228" y="6264712"/>
            <a:ext cx="309562" cy="309563"/>
          </a:xfrm>
          <a:prstGeom prst="roundRect">
            <a:avLst>
              <a:gd name="adj" fmla="val 29535555"/>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684848" y="6272332"/>
            <a:ext cx="294323" cy="294323"/>
          </a:xfrm>
          <a:prstGeom prst="rect">
            <a:avLst/>
          </a:prstGeom>
        </p:spPr>
      </p:pic>
      <p:sp>
        <p:nvSpPr>
          <p:cNvPr id="10" name="Text 5"/>
          <p:cNvSpPr/>
          <p:nvPr/>
        </p:nvSpPr>
        <p:spPr>
          <a:xfrm>
            <a:off x="1083469" y="6250305"/>
            <a:ext cx="3105031" cy="338495"/>
          </a:xfrm>
          <a:prstGeom prst="rect">
            <a:avLst/>
          </a:prstGeom>
          <a:noFill/>
          <a:ln/>
        </p:spPr>
        <p:txBody>
          <a:bodyPr wrap="none" rtlCol="0" anchor="t"/>
          <a:lstStyle/>
          <a:p>
            <a:pPr marL="0" indent="0" algn="l">
              <a:lnSpc>
                <a:spcPts val="2666"/>
              </a:lnSpc>
              <a:buNone/>
            </a:pPr>
            <a:r>
              <a:rPr lang="en-US" sz="1905" b="1" dirty="0">
                <a:solidFill>
                  <a:srgbClr val="F4CAB8"/>
                </a:solidFill>
                <a:latin typeface="Montserrat" pitchFamily="34" charset="0"/>
                <a:ea typeface="Montserrat" pitchFamily="34" charset="-122"/>
                <a:cs typeface="Montserrat" pitchFamily="34" charset="-120"/>
              </a:rPr>
              <a:t>by Samar kumar sharma</a:t>
            </a:r>
            <a:endParaRPr lang="en-US" sz="1905" dirty="0"/>
          </a:p>
        </p:txBody>
      </p:sp>
      <p:pic>
        <p:nvPicPr>
          <p:cNvPr id="11"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6098" y="2529007"/>
            <a:ext cx="5054203" cy="3171587"/>
          </a:xfrm>
          <a:prstGeom prst="rect">
            <a:avLst/>
          </a:prstGeom>
        </p:spPr>
      </p:pic>
      <p:sp>
        <p:nvSpPr>
          <p:cNvPr id="6" name="Text 2"/>
          <p:cNvSpPr/>
          <p:nvPr/>
        </p:nvSpPr>
        <p:spPr>
          <a:xfrm>
            <a:off x="6091238" y="886301"/>
            <a:ext cx="7934325" cy="1152049"/>
          </a:xfrm>
          <a:prstGeom prst="rect">
            <a:avLst/>
          </a:prstGeom>
          <a:noFill/>
          <a:ln/>
        </p:spPr>
        <p:txBody>
          <a:bodyPr wrap="square" rtlCol="0" anchor="t"/>
          <a:lstStyle/>
          <a:p>
            <a:pPr marL="0" indent="0">
              <a:lnSpc>
                <a:spcPts val="4536"/>
              </a:lnSpc>
              <a:buNone/>
            </a:pPr>
            <a:r>
              <a:rPr lang="en-US" sz="3629" b="1" dirty="0">
                <a:solidFill>
                  <a:srgbClr val="FFB393"/>
                </a:solidFill>
                <a:latin typeface="Brygada 1918" pitchFamily="34" charset="0"/>
                <a:ea typeface="Brygada 1918" pitchFamily="34" charset="-122"/>
                <a:cs typeface="Brygada 1918" pitchFamily="34" charset="-120"/>
              </a:rPr>
              <a:t>Tracking the Pulse of Sales Performance</a:t>
            </a:r>
            <a:endParaRPr lang="en-US" sz="3629" dirty="0"/>
          </a:p>
        </p:txBody>
      </p:sp>
      <p:sp>
        <p:nvSpPr>
          <p:cNvPr id="7" name="Shape 3"/>
          <p:cNvSpPr/>
          <p:nvPr/>
        </p:nvSpPr>
        <p:spPr>
          <a:xfrm>
            <a:off x="6339007" y="2297549"/>
            <a:ext cx="22860" cy="5045750"/>
          </a:xfrm>
          <a:prstGeom prst="roundRect">
            <a:avLst>
              <a:gd name="adj" fmla="val 113400"/>
            </a:avLst>
          </a:prstGeom>
          <a:solidFill>
            <a:srgbClr val="662E42"/>
          </a:solidFill>
          <a:ln/>
        </p:spPr>
      </p:sp>
      <p:sp>
        <p:nvSpPr>
          <p:cNvPr id="8" name="Shape 4"/>
          <p:cNvSpPr/>
          <p:nvPr/>
        </p:nvSpPr>
        <p:spPr>
          <a:xfrm>
            <a:off x="6521946" y="2674739"/>
            <a:ext cx="604837" cy="22860"/>
          </a:xfrm>
          <a:prstGeom prst="roundRect">
            <a:avLst>
              <a:gd name="adj" fmla="val 113400"/>
            </a:avLst>
          </a:prstGeom>
          <a:solidFill>
            <a:srgbClr val="662E42"/>
          </a:solidFill>
          <a:ln/>
        </p:spPr>
      </p:sp>
      <p:sp>
        <p:nvSpPr>
          <p:cNvPr id="9" name="Shape 5"/>
          <p:cNvSpPr/>
          <p:nvPr/>
        </p:nvSpPr>
        <p:spPr>
          <a:xfrm>
            <a:off x="6156067" y="2491859"/>
            <a:ext cx="388739" cy="388739"/>
          </a:xfrm>
          <a:prstGeom prst="roundRect">
            <a:avLst>
              <a:gd name="adj" fmla="val 6669"/>
            </a:avLst>
          </a:prstGeom>
          <a:solidFill>
            <a:srgbClr val="4D1529"/>
          </a:solidFill>
          <a:ln/>
        </p:spPr>
      </p:sp>
      <p:sp>
        <p:nvSpPr>
          <p:cNvPr id="10" name="Text 6"/>
          <p:cNvSpPr/>
          <p:nvPr/>
        </p:nvSpPr>
        <p:spPr>
          <a:xfrm>
            <a:off x="6281321" y="2547938"/>
            <a:ext cx="138232" cy="276463"/>
          </a:xfrm>
          <a:prstGeom prst="rect">
            <a:avLst/>
          </a:prstGeom>
          <a:noFill/>
          <a:ln/>
        </p:spPr>
        <p:txBody>
          <a:bodyPr wrap="none" rtlCol="0" anchor="t"/>
          <a:lstStyle/>
          <a:p>
            <a:pPr marL="0" indent="0" algn="ctr">
              <a:lnSpc>
                <a:spcPts val="2177"/>
              </a:lnSpc>
              <a:buNone/>
            </a:pPr>
            <a:r>
              <a:rPr lang="en-US" sz="2177" b="1" dirty="0">
                <a:solidFill>
                  <a:srgbClr val="F4CAB8"/>
                </a:solidFill>
                <a:latin typeface="Brygada 1918" pitchFamily="34" charset="0"/>
                <a:ea typeface="Brygada 1918" pitchFamily="34" charset="-122"/>
                <a:cs typeface="Brygada 1918" pitchFamily="34" charset="-120"/>
              </a:rPr>
              <a:t>1</a:t>
            </a:r>
            <a:endParaRPr lang="en-US" sz="2177" dirty="0"/>
          </a:p>
        </p:txBody>
      </p:sp>
      <p:sp>
        <p:nvSpPr>
          <p:cNvPr id="11" name="Text 7"/>
          <p:cNvSpPr/>
          <p:nvPr/>
        </p:nvSpPr>
        <p:spPr>
          <a:xfrm>
            <a:off x="7300913" y="2470309"/>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Sales Overview</a:t>
            </a:r>
            <a:endParaRPr lang="en-US" sz="1814" dirty="0"/>
          </a:p>
        </p:txBody>
      </p:sp>
      <p:sp>
        <p:nvSpPr>
          <p:cNvPr id="12" name="Text 8"/>
          <p:cNvSpPr/>
          <p:nvPr/>
        </p:nvSpPr>
        <p:spPr>
          <a:xfrm>
            <a:off x="7300913" y="2861786"/>
            <a:ext cx="6724650" cy="829747"/>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Throughout the project we gained a high-level understanding of  sales performance with Year-over-Year and Month-over-Month revenue analysis. Quickly identify growth patterns, seasonal trends, and potential areas for improvement.</a:t>
            </a:r>
            <a:endParaRPr lang="en-US" sz="1361" dirty="0"/>
          </a:p>
        </p:txBody>
      </p:sp>
      <p:sp>
        <p:nvSpPr>
          <p:cNvPr id="13" name="Shape 9"/>
          <p:cNvSpPr/>
          <p:nvPr/>
        </p:nvSpPr>
        <p:spPr>
          <a:xfrm>
            <a:off x="6521946" y="4414242"/>
            <a:ext cx="604837" cy="22860"/>
          </a:xfrm>
          <a:prstGeom prst="roundRect">
            <a:avLst>
              <a:gd name="adj" fmla="val 113400"/>
            </a:avLst>
          </a:prstGeom>
          <a:solidFill>
            <a:srgbClr val="662E42"/>
          </a:solidFill>
          <a:ln/>
        </p:spPr>
      </p:sp>
      <p:sp>
        <p:nvSpPr>
          <p:cNvPr id="14" name="Shape 10"/>
          <p:cNvSpPr/>
          <p:nvPr/>
        </p:nvSpPr>
        <p:spPr>
          <a:xfrm>
            <a:off x="6156067" y="4231362"/>
            <a:ext cx="388739" cy="388739"/>
          </a:xfrm>
          <a:prstGeom prst="roundRect">
            <a:avLst>
              <a:gd name="adj" fmla="val 6669"/>
            </a:avLst>
          </a:prstGeom>
          <a:solidFill>
            <a:srgbClr val="4D1529"/>
          </a:solidFill>
          <a:ln/>
        </p:spPr>
      </p:sp>
      <p:sp>
        <p:nvSpPr>
          <p:cNvPr id="15" name="Text 11"/>
          <p:cNvSpPr/>
          <p:nvPr/>
        </p:nvSpPr>
        <p:spPr>
          <a:xfrm>
            <a:off x="6271677" y="4287441"/>
            <a:ext cx="157520" cy="276463"/>
          </a:xfrm>
          <a:prstGeom prst="rect">
            <a:avLst/>
          </a:prstGeom>
          <a:noFill/>
          <a:ln/>
        </p:spPr>
        <p:txBody>
          <a:bodyPr wrap="none" rtlCol="0" anchor="t"/>
          <a:lstStyle/>
          <a:p>
            <a:pPr marL="0" indent="0" algn="ctr">
              <a:lnSpc>
                <a:spcPts val="2177"/>
              </a:lnSpc>
              <a:buNone/>
            </a:pPr>
            <a:r>
              <a:rPr lang="en-US" sz="2177" b="1" dirty="0">
                <a:solidFill>
                  <a:srgbClr val="F4CAB8"/>
                </a:solidFill>
                <a:latin typeface="Brygada 1918" pitchFamily="34" charset="0"/>
                <a:ea typeface="Brygada 1918" pitchFamily="34" charset="-122"/>
                <a:cs typeface="Brygada 1918" pitchFamily="34" charset="-120"/>
              </a:rPr>
              <a:t>2</a:t>
            </a:r>
            <a:endParaRPr lang="en-US" sz="2177" dirty="0"/>
          </a:p>
        </p:txBody>
      </p:sp>
      <p:sp>
        <p:nvSpPr>
          <p:cNvPr id="16" name="Text 12"/>
          <p:cNvSpPr/>
          <p:nvPr/>
        </p:nvSpPr>
        <p:spPr>
          <a:xfrm>
            <a:off x="7300913" y="4209812"/>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Product Insights</a:t>
            </a:r>
            <a:endParaRPr lang="en-US" sz="1814" dirty="0"/>
          </a:p>
        </p:txBody>
      </p:sp>
      <p:sp>
        <p:nvSpPr>
          <p:cNvPr id="17" name="Text 13"/>
          <p:cNvSpPr/>
          <p:nvPr/>
        </p:nvSpPr>
        <p:spPr>
          <a:xfrm>
            <a:off x="7300913" y="4601289"/>
            <a:ext cx="6724650" cy="829747"/>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Dive deep into  product portfolio to understand which items are driving the most revenue and volume. Identify top-selling products, track inventory levels, and make data-backed decisions to optimize your product mix.</a:t>
            </a:r>
            <a:endParaRPr lang="en-US" sz="1361" dirty="0"/>
          </a:p>
        </p:txBody>
      </p:sp>
      <p:sp>
        <p:nvSpPr>
          <p:cNvPr id="18" name="Shape 14"/>
          <p:cNvSpPr/>
          <p:nvPr/>
        </p:nvSpPr>
        <p:spPr>
          <a:xfrm>
            <a:off x="6521946" y="6153745"/>
            <a:ext cx="604837" cy="22860"/>
          </a:xfrm>
          <a:prstGeom prst="roundRect">
            <a:avLst>
              <a:gd name="adj" fmla="val 113400"/>
            </a:avLst>
          </a:prstGeom>
          <a:solidFill>
            <a:srgbClr val="662E42"/>
          </a:solidFill>
          <a:ln/>
        </p:spPr>
      </p:sp>
      <p:sp>
        <p:nvSpPr>
          <p:cNvPr id="19" name="Shape 15"/>
          <p:cNvSpPr/>
          <p:nvPr/>
        </p:nvSpPr>
        <p:spPr>
          <a:xfrm>
            <a:off x="6156067" y="5970865"/>
            <a:ext cx="388739" cy="388739"/>
          </a:xfrm>
          <a:prstGeom prst="roundRect">
            <a:avLst>
              <a:gd name="adj" fmla="val 6669"/>
            </a:avLst>
          </a:prstGeom>
          <a:solidFill>
            <a:srgbClr val="4D1529"/>
          </a:solidFill>
          <a:ln/>
        </p:spPr>
      </p:sp>
      <p:sp>
        <p:nvSpPr>
          <p:cNvPr id="20" name="Text 16"/>
          <p:cNvSpPr/>
          <p:nvPr/>
        </p:nvSpPr>
        <p:spPr>
          <a:xfrm>
            <a:off x="6266081" y="6026944"/>
            <a:ext cx="168593" cy="276463"/>
          </a:xfrm>
          <a:prstGeom prst="rect">
            <a:avLst/>
          </a:prstGeom>
          <a:noFill/>
          <a:ln/>
        </p:spPr>
        <p:txBody>
          <a:bodyPr wrap="none" rtlCol="0" anchor="t"/>
          <a:lstStyle/>
          <a:p>
            <a:pPr marL="0" indent="0" algn="ctr">
              <a:lnSpc>
                <a:spcPts val="2177"/>
              </a:lnSpc>
              <a:buNone/>
            </a:pPr>
            <a:r>
              <a:rPr lang="en-US" sz="2177" b="1" dirty="0">
                <a:solidFill>
                  <a:srgbClr val="F4CAB8"/>
                </a:solidFill>
                <a:latin typeface="Brygada 1918" pitchFamily="34" charset="0"/>
                <a:ea typeface="Brygada 1918" pitchFamily="34" charset="-122"/>
                <a:cs typeface="Brygada 1918" pitchFamily="34" charset="-120"/>
              </a:rPr>
              <a:t>3</a:t>
            </a:r>
            <a:endParaRPr lang="en-US" sz="2177" dirty="0"/>
          </a:p>
        </p:txBody>
      </p:sp>
      <p:sp>
        <p:nvSpPr>
          <p:cNvPr id="21" name="Text 17"/>
          <p:cNvSpPr/>
          <p:nvPr/>
        </p:nvSpPr>
        <p:spPr>
          <a:xfrm>
            <a:off x="7300913" y="5949315"/>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Customer Spotlight</a:t>
            </a:r>
            <a:endParaRPr lang="en-US" sz="1814" dirty="0"/>
          </a:p>
        </p:txBody>
      </p:sp>
      <p:sp>
        <p:nvSpPr>
          <p:cNvPr id="22" name="Text 18"/>
          <p:cNvSpPr/>
          <p:nvPr/>
        </p:nvSpPr>
        <p:spPr>
          <a:xfrm>
            <a:off x="7300913" y="6340793"/>
            <a:ext cx="6724650" cy="829747"/>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Understand your customer base like never before. Analyze sales by customer segment, identify your most valuable accounts, and uncover new opportunities to deepen customer relationships and drive repeat business.</a:t>
            </a:r>
            <a:endParaRPr lang="en-US" sz="1361" dirty="0"/>
          </a:p>
        </p:txBody>
      </p:sp>
      <p:pic>
        <p:nvPicPr>
          <p:cNvPr id="2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sp>
        <p:nvSpPr>
          <p:cNvPr id="4" name="Text 2"/>
          <p:cNvSpPr/>
          <p:nvPr/>
        </p:nvSpPr>
        <p:spPr>
          <a:xfrm>
            <a:off x="864037" y="1176814"/>
            <a:ext cx="11481435" cy="822960"/>
          </a:xfrm>
          <a:prstGeom prst="rect">
            <a:avLst/>
          </a:prstGeom>
          <a:noFill/>
          <a:ln/>
        </p:spPr>
        <p:txBody>
          <a:bodyPr wrap="none" rtlCol="0" anchor="t"/>
          <a:lstStyle/>
          <a:p>
            <a:pPr marL="0" indent="0">
              <a:lnSpc>
                <a:spcPts val="6480"/>
              </a:lnSpc>
              <a:buNone/>
            </a:pPr>
            <a:r>
              <a:rPr lang="en-US" sz="5184" b="1" dirty="0">
                <a:solidFill>
                  <a:srgbClr val="FFB393"/>
                </a:solidFill>
                <a:latin typeface="Brygada 1918" pitchFamily="34" charset="0"/>
                <a:ea typeface="Brygada 1918" pitchFamily="34" charset="-122"/>
                <a:cs typeface="Brygada 1918" pitchFamily="34" charset="-120"/>
              </a:rPr>
              <a:t>A Deeper Dive into Revenue Analysis</a:t>
            </a:r>
            <a:endParaRPr lang="en-US" sz="5184" dirty="0"/>
          </a:p>
        </p:txBody>
      </p:sp>
      <p:sp>
        <p:nvSpPr>
          <p:cNvPr id="5" name="Text 3"/>
          <p:cNvSpPr/>
          <p:nvPr/>
        </p:nvSpPr>
        <p:spPr>
          <a:xfrm>
            <a:off x="864037" y="2616875"/>
            <a:ext cx="3291840" cy="411480"/>
          </a:xfrm>
          <a:prstGeom prst="rect">
            <a:avLst/>
          </a:prstGeom>
          <a:noFill/>
          <a:ln/>
        </p:spPr>
        <p:txBody>
          <a:bodyPr wrap="none" rtlCol="0" anchor="t"/>
          <a:lstStyle/>
          <a:p>
            <a:pPr marL="0" indent="0">
              <a:lnSpc>
                <a:spcPts val="3240"/>
              </a:lnSpc>
              <a:buNone/>
            </a:pPr>
            <a:r>
              <a:rPr lang="en-US" sz="2592" b="1" dirty="0">
                <a:solidFill>
                  <a:srgbClr val="FFB393"/>
                </a:solidFill>
                <a:latin typeface="Brygada 1918" pitchFamily="34" charset="0"/>
                <a:ea typeface="Brygada 1918" pitchFamily="34" charset="-122"/>
                <a:cs typeface="Brygada 1918" pitchFamily="34" charset="-120"/>
              </a:rPr>
              <a:t>Sales by City</a:t>
            </a:r>
            <a:endParaRPr lang="en-US" sz="2592" dirty="0"/>
          </a:p>
        </p:txBody>
      </p:sp>
      <p:sp>
        <p:nvSpPr>
          <p:cNvPr id="6" name="Text 4"/>
          <p:cNvSpPr/>
          <p:nvPr/>
        </p:nvSpPr>
        <p:spPr>
          <a:xfrm>
            <a:off x="864037" y="3275171"/>
            <a:ext cx="3898821" cy="3555444"/>
          </a:xfrm>
          <a:prstGeom prst="rect">
            <a:avLst/>
          </a:prstGeom>
          <a:noFill/>
          <a:ln/>
        </p:spPr>
        <p:txBody>
          <a:bodyPr wrap="square" rtlCol="0" anchor="t"/>
          <a:lstStyle/>
          <a:p>
            <a:pPr marL="0" indent="0">
              <a:lnSpc>
                <a:spcPts val="3110"/>
              </a:lnSpc>
              <a:buNone/>
            </a:pPr>
            <a:r>
              <a:rPr lang="en-US" sz="1944" dirty="0">
                <a:solidFill>
                  <a:srgbClr val="F4CAB8"/>
                </a:solidFill>
                <a:latin typeface="Montserrat" pitchFamily="34" charset="0"/>
                <a:ea typeface="Montserrat" pitchFamily="34" charset="-122"/>
                <a:cs typeface="Montserrat" pitchFamily="34" charset="-120"/>
              </a:rPr>
              <a:t>In the project we gained visibility into the revenue performance of  various locations. Identify high-performing and underperforming regions, and use these insights to optimize  sales strategies and resource allocation across the network of cities.</a:t>
            </a:r>
            <a:endParaRPr lang="en-US" sz="1944" dirty="0"/>
          </a:p>
        </p:txBody>
      </p:sp>
      <p:sp>
        <p:nvSpPr>
          <p:cNvPr id="7" name="Text 5"/>
          <p:cNvSpPr/>
          <p:nvPr/>
        </p:nvSpPr>
        <p:spPr>
          <a:xfrm>
            <a:off x="5372695" y="2616875"/>
            <a:ext cx="3291840" cy="411480"/>
          </a:xfrm>
          <a:prstGeom prst="rect">
            <a:avLst/>
          </a:prstGeom>
          <a:noFill/>
          <a:ln/>
        </p:spPr>
        <p:txBody>
          <a:bodyPr wrap="none" rtlCol="0" anchor="t"/>
          <a:lstStyle/>
          <a:p>
            <a:pPr marL="0" indent="0">
              <a:lnSpc>
                <a:spcPts val="3240"/>
              </a:lnSpc>
              <a:buNone/>
            </a:pPr>
            <a:r>
              <a:rPr lang="en-US" sz="2592" b="1" dirty="0">
                <a:solidFill>
                  <a:srgbClr val="FFB393"/>
                </a:solidFill>
                <a:latin typeface="Brygada 1918" pitchFamily="34" charset="0"/>
                <a:ea typeface="Brygada 1918" pitchFamily="34" charset="-122"/>
                <a:cs typeface="Brygada 1918" pitchFamily="34" charset="-120"/>
              </a:rPr>
              <a:t>Sales by Product</a:t>
            </a:r>
            <a:endParaRPr lang="en-US" sz="2592" dirty="0"/>
          </a:p>
        </p:txBody>
      </p:sp>
      <p:sp>
        <p:nvSpPr>
          <p:cNvPr id="8" name="Text 6"/>
          <p:cNvSpPr/>
          <p:nvPr/>
        </p:nvSpPr>
        <p:spPr>
          <a:xfrm>
            <a:off x="5372695" y="3275171"/>
            <a:ext cx="3898821" cy="3555444"/>
          </a:xfrm>
          <a:prstGeom prst="rect">
            <a:avLst/>
          </a:prstGeom>
          <a:noFill/>
          <a:ln/>
        </p:spPr>
        <p:txBody>
          <a:bodyPr wrap="square" rtlCol="0" anchor="t"/>
          <a:lstStyle/>
          <a:p>
            <a:pPr marL="0" indent="0">
              <a:lnSpc>
                <a:spcPts val="3110"/>
              </a:lnSpc>
              <a:buNone/>
            </a:pPr>
            <a:r>
              <a:rPr lang="en-US" sz="1944" dirty="0">
                <a:solidFill>
                  <a:srgbClr val="F4CAB8"/>
                </a:solidFill>
                <a:latin typeface="Montserrat" pitchFamily="34" charset="0"/>
                <a:ea typeface="Montserrat" pitchFamily="34" charset="-122"/>
                <a:cs typeface="Montserrat" pitchFamily="34" charset="-120"/>
              </a:rPr>
              <a:t>Analyzed product portfolio in depth to understand which items are driving the most revenue. Identify top sellers, track inventory levels, and make data-backed decisions to optimize the product mix and capitalize on emerging trends.</a:t>
            </a:r>
            <a:endParaRPr lang="en-US" sz="1944" dirty="0"/>
          </a:p>
        </p:txBody>
      </p:sp>
      <p:sp>
        <p:nvSpPr>
          <p:cNvPr id="9" name="Text 7"/>
          <p:cNvSpPr/>
          <p:nvPr/>
        </p:nvSpPr>
        <p:spPr>
          <a:xfrm>
            <a:off x="9881354" y="2616875"/>
            <a:ext cx="3291840" cy="411480"/>
          </a:xfrm>
          <a:prstGeom prst="rect">
            <a:avLst/>
          </a:prstGeom>
          <a:noFill/>
          <a:ln/>
        </p:spPr>
        <p:txBody>
          <a:bodyPr wrap="none" rtlCol="0" anchor="t"/>
          <a:lstStyle/>
          <a:p>
            <a:pPr marL="0" indent="0">
              <a:lnSpc>
                <a:spcPts val="3240"/>
              </a:lnSpc>
              <a:buNone/>
            </a:pPr>
            <a:r>
              <a:rPr lang="en-US" sz="2592" b="1" dirty="0">
                <a:solidFill>
                  <a:srgbClr val="FFB393"/>
                </a:solidFill>
                <a:latin typeface="Brygada 1918" pitchFamily="34" charset="0"/>
                <a:ea typeface="Brygada 1918" pitchFamily="34" charset="-122"/>
                <a:cs typeface="Brygada 1918" pitchFamily="34" charset="-120"/>
              </a:rPr>
              <a:t>Sales by Customer</a:t>
            </a:r>
            <a:endParaRPr lang="en-US" sz="2592" dirty="0"/>
          </a:p>
        </p:txBody>
      </p:sp>
      <p:sp>
        <p:nvSpPr>
          <p:cNvPr id="10" name="Text 8"/>
          <p:cNvSpPr/>
          <p:nvPr/>
        </p:nvSpPr>
        <p:spPr>
          <a:xfrm>
            <a:off x="9881354" y="3275171"/>
            <a:ext cx="3898821" cy="3160395"/>
          </a:xfrm>
          <a:prstGeom prst="rect">
            <a:avLst/>
          </a:prstGeom>
          <a:noFill/>
          <a:ln/>
        </p:spPr>
        <p:txBody>
          <a:bodyPr wrap="square" rtlCol="0" anchor="t"/>
          <a:lstStyle/>
          <a:p>
            <a:pPr marL="0" indent="0">
              <a:lnSpc>
                <a:spcPts val="3110"/>
              </a:lnSpc>
              <a:buNone/>
            </a:pPr>
            <a:r>
              <a:rPr lang="en-US" sz="1944" dirty="0">
                <a:solidFill>
                  <a:srgbClr val="F4CAB8"/>
                </a:solidFill>
                <a:latin typeface="Montserrat" pitchFamily="34" charset="0"/>
                <a:ea typeface="Montserrat" pitchFamily="34" charset="-122"/>
                <a:cs typeface="Montserrat" pitchFamily="34" charset="-120"/>
              </a:rPr>
              <a:t>Understood customer base like never before. Analyzed sales by customer segment, identify the most valuable accounts, and uncover new opportunities to deepen customer relationships and drive repeat business.</a:t>
            </a:r>
            <a:endParaRPr lang="en-US" sz="1944"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9095184"/>
          </a:xfrm>
          <a:prstGeom prst="rect">
            <a:avLst/>
          </a:prstGeom>
          <a:solidFill>
            <a:srgbClr val="5C2438"/>
          </a:solidFill>
          <a:ln/>
        </p:spPr>
      </p:sp>
      <p:pic>
        <p:nvPicPr>
          <p:cNvPr id="4" name="Image 0" descr="preencoded.png"/>
          <p:cNvPicPr>
            <a:picLocks noChangeAspect="1"/>
          </p:cNvPicPr>
          <p:nvPr/>
        </p:nvPicPr>
        <p:blipFill>
          <a:blip r:embed="rId3"/>
          <a:stretch>
            <a:fillRect/>
          </a:stretch>
        </p:blipFill>
        <p:spPr>
          <a:xfrm>
            <a:off x="9144000" y="0"/>
            <a:ext cx="5486400" cy="9095184"/>
          </a:xfrm>
          <a:prstGeom prst="rect">
            <a:avLst/>
          </a:prstGeom>
        </p:spPr>
      </p:pic>
      <p:pic>
        <p:nvPicPr>
          <p:cNvPr id="5" name="Image 1" descr="preencoded.png"/>
          <p:cNvPicPr>
            <a:picLocks noChangeAspect="1"/>
          </p:cNvPicPr>
          <p:nvPr/>
        </p:nvPicPr>
        <p:blipFill>
          <a:blip r:embed="rId4"/>
          <a:stretch>
            <a:fillRect/>
          </a:stretch>
        </p:blipFill>
        <p:spPr>
          <a:xfrm>
            <a:off x="9359979" y="3142893"/>
            <a:ext cx="5054322" cy="2809399"/>
          </a:xfrm>
          <a:prstGeom prst="rect">
            <a:avLst/>
          </a:prstGeom>
        </p:spPr>
      </p:pic>
      <p:sp>
        <p:nvSpPr>
          <p:cNvPr id="6" name="Text 2"/>
          <p:cNvSpPr/>
          <p:nvPr/>
        </p:nvSpPr>
        <p:spPr>
          <a:xfrm>
            <a:off x="604837" y="475178"/>
            <a:ext cx="7934325" cy="1152049"/>
          </a:xfrm>
          <a:prstGeom prst="rect">
            <a:avLst/>
          </a:prstGeom>
          <a:noFill/>
          <a:ln/>
        </p:spPr>
        <p:txBody>
          <a:bodyPr wrap="square" rtlCol="0" anchor="t"/>
          <a:lstStyle/>
          <a:p>
            <a:pPr marL="0" indent="0">
              <a:lnSpc>
                <a:spcPts val="4536"/>
              </a:lnSpc>
              <a:buNone/>
            </a:pPr>
            <a:r>
              <a:rPr lang="en-US" sz="3629" b="1" dirty="0">
                <a:solidFill>
                  <a:srgbClr val="FFB393"/>
                </a:solidFill>
                <a:latin typeface="Brygada 1918" pitchFamily="34" charset="0"/>
                <a:ea typeface="Brygada 1918" pitchFamily="34" charset="-122"/>
                <a:cs typeface="Brygada 1918" pitchFamily="34" charset="-120"/>
              </a:rPr>
              <a:t>Uncovering Hidden Trends and Opportunities</a:t>
            </a:r>
            <a:endParaRPr lang="en-US" sz="3629" dirty="0"/>
          </a:p>
        </p:txBody>
      </p:sp>
      <p:sp>
        <p:nvSpPr>
          <p:cNvPr id="7" name="Shape 3"/>
          <p:cNvSpPr/>
          <p:nvPr/>
        </p:nvSpPr>
        <p:spPr>
          <a:xfrm>
            <a:off x="604837" y="2080736"/>
            <a:ext cx="388739" cy="388739"/>
          </a:xfrm>
          <a:prstGeom prst="roundRect">
            <a:avLst>
              <a:gd name="adj" fmla="val 6669"/>
            </a:avLst>
          </a:prstGeom>
          <a:solidFill>
            <a:srgbClr val="4D1529"/>
          </a:solidFill>
          <a:ln/>
        </p:spPr>
      </p:sp>
      <p:sp>
        <p:nvSpPr>
          <p:cNvPr id="8" name="Text 4"/>
          <p:cNvSpPr/>
          <p:nvPr/>
        </p:nvSpPr>
        <p:spPr>
          <a:xfrm>
            <a:off x="730091" y="2136815"/>
            <a:ext cx="138232" cy="276463"/>
          </a:xfrm>
          <a:prstGeom prst="rect">
            <a:avLst/>
          </a:prstGeom>
          <a:noFill/>
          <a:ln/>
        </p:spPr>
        <p:txBody>
          <a:bodyPr wrap="none" rtlCol="0" anchor="t"/>
          <a:lstStyle/>
          <a:p>
            <a:pPr marL="0" indent="0" algn="ctr">
              <a:lnSpc>
                <a:spcPts val="2177"/>
              </a:lnSpc>
              <a:buNone/>
            </a:pPr>
            <a:r>
              <a:rPr lang="en-US" sz="2177" b="1" dirty="0">
                <a:solidFill>
                  <a:srgbClr val="F4CAB8"/>
                </a:solidFill>
                <a:latin typeface="Brygada 1918" pitchFamily="34" charset="0"/>
                <a:ea typeface="Brygada 1918" pitchFamily="34" charset="-122"/>
                <a:cs typeface="Brygada 1918" pitchFamily="34" charset="-120"/>
              </a:rPr>
              <a:t>1</a:t>
            </a:r>
            <a:endParaRPr lang="en-US" sz="2177" dirty="0"/>
          </a:p>
        </p:txBody>
      </p:sp>
      <p:sp>
        <p:nvSpPr>
          <p:cNvPr id="9" name="Text 5"/>
          <p:cNvSpPr/>
          <p:nvPr/>
        </p:nvSpPr>
        <p:spPr>
          <a:xfrm>
            <a:off x="1166336" y="2080736"/>
            <a:ext cx="2304217"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Seasonal Insights</a:t>
            </a:r>
            <a:endParaRPr lang="en-US" sz="1814" dirty="0"/>
          </a:p>
        </p:txBody>
      </p:sp>
      <p:sp>
        <p:nvSpPr>
          <p:cNvPr id="10" name="Text 6"/>
          <p:cNvSpPr/>
          <p:nvPr/>
        </p:nvSpPr>
        <p:spPr>
          <a:xfrm>
            <a:off x="1166336" y="2472214"/>
            <a:ext cx="7372826" cy="829747"/>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Identify patterns and fluctuations in your sales data across different seasons and months. Use these insights to plan for peak demand, optimize inventory, and execute targeted marketing campaigns to drive sales during slow periods.</a:t>
            </a:r>
            <a:endParaRPr lang="en-US" sz="1361" dirty="0"/>
          </a:p>
        </p:txBody>
      </p:sp>
      <p:sp>
        <p:nvSpPr>
          <p:cNvPr id="11" name="Shape 7"/>
          <p:cNvSpPr/>
          <p:nvPr/>
        </p:nvSpPr>
        <p:spPr>
          <a:xfrm>
            <a:off x="604837" y="3669030"/>
            <a:ext cx="388739" cy="388739"/>
          </a:xfrm>
          <a:prstGeom prst="roundRect">
            <a:avLst>
              <a:gd name="adj" fmla="val 6669"/>
            </a:avLst>
          </a:prstGeom>
          <a:solidFill>
            <a:srgbClr val="4D1529"/>
          </a:solidFill>
          <a:ln/>
        </p:spPr>
      </p:sp>
      <p:sp>
        <p:nvSpPr>
          <p:cNvPr id="12" name="Text 8"/>
          <p:cNvSpPr/>
          <p:nvPr/>
        </p:nvSpPr>
        <p:spPr>
          <a:xfrm>
            <a:off x="720447" y="3725108"/>
            <a:ext cx="157520" cy="276463"/>
          </a:xfrm>
          <a:prstGeom prst="rect">
            <a:avLst/>
          </a:prstGeom>
          <a:noFill/>
          <a:ln/>
        </p:spPr>
        <p:txBody>
          <a:bodyPr wrap="none" rtlCol="0" anchor="t"/>
          <a:lstStyle/>
          <a:p>
            <a:pPr marL="0" indent="0" algn="ctr">
              <a:lnSpc>
                <a:spcPts val="2177"/>
              </a:lnSpc>
              <a:buNone/>
            </a:pPr>
            <a:r>
              <a:rPr lang="en-US" sz="2177" b="1" dirty="0">
                <a:solidFill>
                  <a:srgbClr val="F4CAB8"/>
                </a:solidFill>
                <a:latin typeface="Brygada 1918" pitchFamily="34" charset="0"/>
                <a:ea typeface="Brygada 1918" pitchFamily="34" charset="-122"/>
                <a:cs typeface="Brygada 1918" pitchFamily="34" charset="-120"/>
              </a:rPr>
              <a:t>2</a:t>
            </a:r>
            <a:endParaRPr lang="en-US" sz="2177" dirty="0"/>
          </a:p>
        </p:txBody>
      </p:sp>
      <p:sp>
        <p:nvSpPr>
          <p:cNvPr id="13" name="Text 9"/>
          <p:cNvSpPr/>
          <p:nvPr/>
        </p:nvSpPr>
        <p:spPr>
          <a:xfrm>
            <a:off x="1166336" y="3669030"/>
            <a:ext cx="3012162"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Emerging Product Demand</a:t>
            </a:r>
            <a:endParaRPr lang="en-US" sz="1814" dirty="0"/>
          </a:p>
        </p:txBody>
      </p:sp>
      <p:sp>
        <p:nvSpPr>
          <p:cNvPr id="14" name="Text 10"/>
          <p:cNvSpPr/>
          <p:nvPr/>
        </p:nvSpPr>
        <p:spPr>
          <a:xfrm>
            <a:off x="1166336" y="4060508"/>
            <a:ext cx="7372826" cy="829747"/>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Stay ahead of the curve by monitoring the performance of new and emerging products in your catalog. Quickly identify high-potential items and adjust your supply chain and sales strategies to capitalize on these opportunities.</a:t>
            </a:r>
            <a:endParaRPr lang="en-US" sz="1361" dirty="0"/>
          </a:p>
        </p:txBody>
      </p:sp>
      <p:sp>
        <p:nvSpPr>
          <p:cNvPr id="15" name="Shape 11"/>
          <p:cNvSpPr/>
          <p:nvPr/>
        </p:nvSpPr>
        <p:spPr>
          <a:xfrm>
            <a:off x="604837" y="5257324"/>
            <a:ext cx="388739" cy="388739"/>
          </a:xfrm>
          <a:prstGeom prst="roundRect">
            <a:avLst>
              <a:gd name="adj" fmla="val 6669"/>
            </a:avLst>
          </a:prstGeom>
          <a:solidFill>
            <a:srgbClr val="4D1529"/>
          </a:solidFill>
          <a:ln/>
        </p:spPr>
      </p:sp>
      <p:sp>
        <p:nvSpPr>
          <p:cNvPr id="16" name="Text 12"/>
          <p:cNvSpPr/>
          <p:nvPr/>
        </p:nvSpPr>
        <p:spPr>
          <a:xfrm>
            <a:off x="714851" y="5313402"/>
            <a:ext cx="168593" cy="276463"/>
          </a:xfrm>
          <a:prstGeom prst="rect">
            <a:avLst/>
          </a:prstGeom>
          <a:noFill/>
          <a:ln/>
        </p:spPr>
        <p:txBody>
          <a:bodyPr wrap="none" rtlCol="0" anchor="t"/>
          <a:lstStyle/>
          <a:p>
            <a:pPr marL="0" indent="0" algn="ctr">
              <a:lnSpc>
                <a:spcPts val="2177"/>
              </a:lnSpc>
              <a:buNone/>
            </a:pPr>
            <a:r>
              <a:rPr lang="en-US" sz="2177" b="1" dirty="0">
                <a:solidFill>
                  <a:srgbClr val="F4CAB8"/>
                </a:solidFill>
                <a:latin typeface="Brygada 1918" pitchFamily="34" charset="0"/>
                <a:ea typeface="Brygada 1918" pitchFamily="34" charset="-122"/>
                <a:cs typeface="Brygada 1918" pitchFamily="34" charset="-120"/>
              </a:rPr>
              <a:t>3</a:t>
            </a:r>
            <a:endParaRPr lang="en-US" sz="2177" dirty="0"/>
          </a:p>
        </p:txBody>
      </p:sp>
      <p:sp>
        <p:nvSpPr>
          <p:cNvPr id="17" name="Text 13"/>
          <p:cNvSpPr/>
          <p:nvPr/>
        </p:nvSpPr>
        <p:spPr>
          <a:xfrm>
            <a:off x="1166336" y="5257324"/>
            <a:ext cx="2722721"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Customer Segmentation</a:t>
            </a:r>
            <a:endParaRPr lang="en-US" sz="1814" dirty="0"/>
          </a:p>
        </p:txBody>
      </p:sp>
      <p:sp>
        <p:nvSpPr>
          <p:cNvPr id="18" name="Text 14"/>
          <p:cNvSpPr/>
          <p:nvPr/>
        </p:nvSpPr>
        <p:spPr>
          <a:xfrm>
            <a:off x="1166336" y="5648801"/>
            <a:ext cx="7372826" cy="1106329"/>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Dive deep into  customer data to identify unique segments with distinct buying behaviors and preferences. Tailor your sales, marketing, and customer service strategies to each segment, fostering stronger relationships and driving higher lifetime value.</a:t>
            </a:r>
            <a:endParaRPr lang="en-US" sz="1361" dirty="0"/>
          </a:p>
        </p:txBody>
      </p:sp>
      <p:sp>
        <p:nvSpPr>
          <p:cNvPr id="19" name="Shape 15"/>
          <p:cNvSpPr/>
          <p:nvPr/>
        </p:nvSpPr>
        <p:spPr>
          <a:xfrm>
            <a:off x="604837" y="7122200"/>
            <a:ext cx="388739" cy="388739"/>
          </a:xfrm>
          <a:prstGeom prst="roundRect">
            <a:avLst>
              <a:gd name="adj" fmla="val 6669"/>
            </a:avLst>
          </a:prstGeom>
          <a:solidFill>
            <a:srgbClr val="4D1529"/>
          </a:solidFill>
          <a:ln/>
        </p:spPr>
      </p:sp>
      <p:sp>
        <p:nvSpPr>
          <p:cNvPr id="20" name="Text 16"/>
          <p:cNvSpPr/>
          <p:nvPr/>
        </p:nvSpPr>
        <p:spPr>
          <a:xfrm>
            <a:off x="712113" y="7178278"/>
            <a:ext cx="174188" cy="276463"/>
          </a:xfrm>
          <a:prstGeom prst="rect">
            <a:avLst/>
          </a:prstGeom>
          <a:noFill/>
          <a:ln/>
        </p:spPr>
        <p:txBody>
          <a:bodyPr wrap="none" rtlCol="0" anchor="t"/>
          <a:lstStyle/>
          <a:p>
            <a:pPr marL="0" indent="0" algn="ctr">
              <a:lnSpc>
                <a:spcPts val="2177"/>
              </a:lnSpc>
              <a:buNone/>
            </a:pPr>
            <a:r>
              <a:rPr lang="en-US" sz="2177" b="1" dirty="0">
                <a:solidFill>
                  <a:srgbClr val="F4CAB8"/>
                </a:solidFill>
                <a:latin typeface="Brygada 1918" pitchFamily="34" charset="0"/>
                <a:ea typeface="Brygada 1918" pitchFamily="34" charset="-122"/>
                <a:cs typeface="Brygada 1918" pitchFamily="34" charset="-120"/>
              </a:rPr>
              <a:t>4</a:t>
            </a:r>
            <a:endParaRPr lang="en-US" sz="2177" dirty="0"/>
          </a:p>
        </p:txBody>
      </p:sp>
      <p:sp>
        <p:nvSpPr>
          <p:cNvPr id="21" name="Text 17"/>
          <p:cNvSpPr/>
          <p:nvPr/>
        </p:nvSpPr>
        <p:spPr>
          <a:xfrm>
            <a:off x="1166336" y="7122200"/>
            <a:ext cx="4642604"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Market Shifts and Competitive Landscape</a:t>
            </a:r>
            <a:endParaRPr lang="en-US" sz="1814" dirty="0"/>
          </a:p>
        </p:txBody>
      </p:sp>
      <p:sp>
        <p:nvSpPr>
          <p:cNvPr id="22" name="Text 18"/>
          <p:cNvSpPr/>
          <p:nvPr/>
        </p:nvSpPr>
        <p:spPr>
          <a:xfrm>
            <a:off x="1166336" y="7513677"/>
            <a:ext cx="7372826" cy="1106329"/>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Keep a pulse on the broader market trends and your competitive environment. Leverage your sales data to identify shifting customer demands, emerging competitors, and new opportunities to differentiate your offering and stay ahead of the curve.</a:t>
            </a:r>
            <a:endParaRPr lang="en-US" sz="1361" dirty="0"/>
          </a:p>
        </p:txBody>
      </p:sp>
      <p:pic>
        <p:nvPicPr>
          <p:cNvPr id="2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9538216"/>
          </a:xfrm>
          <a:prstGeom prst="rect">
            <a:avLst/>
          </a:prstGeom>
          <a:solidFill>
            <a:srgbClr val="5C2438"/>
          </a:solidFill>
          <a:ln/>
        </p:spPr>
      </p:sp>
      <p:pic>
        <p:nvPicPr>
          <p:cNvPr id="4" name="Image 0" descr="preencoded.png"/>
          <p:cNvPicPr>
            <a:picLocks noChangeAspect="1"/>
          </p:cNvPicPr>
          <p:nvPr/>
        </p:nvPicPr>
        <p:blipFill>
          <a:blip r:embed="rId3"/>
          <a:stretch>
            <a:fillRect/>
          </a:stretch>
        </p:blipFill>
        <p:spPr>
          <a:xfrm>
            <a:off x="9144000" y="0"/>
            <a:ext cx="5486400" cy="9538216"/>
          </a:xfrm>
          <a:prstGeom prst="rect">
            <a:avLst/>
          </a:prstGeom>
        </p:spPr>
      </p:pic>
      <p:pic>
        <p:nvPicPr>
          <p:cNvPr id="5" name="Image 1" descr="preencoded.png"/>
          <p:cNvPicPr>
            <a:picLocks noChangeAspect="1"/>
          </p:cNvPicPr>
          <p:nvPr/>
        </p:nvPicPr>
        <p:blipFill>
          <a:blip r:embed="rId4"/>
          <a:stretch>
            <a:fillRect/>
          </a:stretch>
        </p:blipFill>
        <p:spPr>
          <a:xfrm>
            <a:off x="9359979" y="3084314"/>
            <a:ext cx="5054322" cy="3369588"/>
          </a:xfrm>
          <a:prstGeom prst="rect">
            <a:avLst/>
          </a:prstGeom>
        </p:spPr>
      </p:pic>
      <p:sp>
        <p:nvSpPr>
          <p:cNvPr id="6" name="Text 2"/>
          <p:cNvSpPr/>
          <p:nvPr/>
        </p:nvSpPr>
        <p:spPr>
          <a:xfrm>
            <a:off x="604837" y="475178"/>
            <a:ext cx="6800136" cy="576024"/>
          </a:xfrm>
          <a:prstGeom prst="rect">
            <a:avLst/>
          </a:prstGeom>
          <a:noFill/>
          <a:ln/>
        </p:spPr>
        <p:txBody>
          <a:bodyPr wrap="none" rtlCol="0" anchor="t"/>
          <a:lstStyle/>
          <a:p>
            <a:pPr marL="0" indent="0">
              <a:lnSpc>
                <a:spcPts val="4536"/>
              </a:lnSpc>
              <a:buNone/>
            </a:pPr>
            <a:r>
              <a:rPr lang="en-US" sz="3629" b="1" dirty="0">
                <a:solidFill>
                  <a:srgbClr val="FFB393"/>
                </a:solidFill>
                <a:latin typeface="Brygada 1918" pitchFamily="34" charset="0"/>
                <a:ea typeface="Brygada 1918" pitchFamily="34" charset="-122"/>
                <a:cs typeface="Brygada 1918" pitchFamily="34" charset="-120"/>
              </a:rPr>
              <a:t>Visualizing the overall analysis</a:t>
            </a:r>
            <a:endParaRPr lang="en-US" sz="3629" dirty="0"/>
          </a:p>
        </p:txBody>
      </p:sp>
      <p:pic>
        <p:nvPicPr>
          <p:cNvPr id="7" name="Image 2" descr="preencoded.png"/>
          <p:cNvPicPr>
            <a:picLocks noChangeAspect="1"/>
          </p:cNvPicPr>
          <p:nvPr/>
        </p:nvPicPr>
        <p:blipFill>
          <a:blip r:embed="rId5"/>
          <a:stretch>
            <a:fillRect/>
          </a:stretch>
        </p:blipFill>
        <p:spPr>
          <a:xfrm>
            <a:off x="604837" y="1310402"/>
            <a:ext cx="431959" cy="431959"/>
          </a:xfrm>
          <a:prstGeom prst="rect">
            <a:avLst/>
          </a:prstGeom>
        </p:spPr>
      </p:pic>
      <p:sp>
        <p:nvSpPr>
          <p:cNvPr id="8" name="Text 3"/>
          <p:cNvSpPr/>
          <p:nvPr/>
        </p:nvSpPr>
        <p:spPr>
          <a:xfrm>
            <a:off x="604837" y="1915120"/>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Revenue Tracking</a:t>
            </a:r>
            <a:endParaRPr lang="en-US" sz="1814" dirty="0"/>
          </a:p>
        </p:txBody>
      </p:sp>
      <p:sp>
        <p:nvSpPr>
          <p:cNvPr id="9" name="Text 4"/>
          <p:cNvSpPr/>
          <p:nvPr/>
        </p:nvSpPr>
        <p:spPr>
          <a:xfrm>
            <a:off x="604837" y="2306598"/>
            <a:ext cx="7934325"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Monitored overall sales performance with real-time revenue tracking, empowering you to make data-driven decisions and maintain a competitive edge.</a:t>
            </a:r>
            <a:endParaRPr lang="en-US" sz="1361" dirty="0"/>
          </a:p>
        </p:txBody>
      </p:sp>
      <p:pic>
        <p:nvPicPr>
          <p:cNvPr id="10" name="Image 3" descr="preencoded.png"/>
          <p:cNvPicPr>
            <a:picLocks noChangeAspect="1"/>
          </p:cNvPicPr>
          <p:nvPr/>
        </p:nvPicPr>
        <p:blipFill>
          <a:blip r:embed="rId6"/>
          <a:stretch>
            <a:fillRect/>
          </a:stretch>
        </p:blipFill>
        <p:spPr>
          <a:xfrm>
            <a:off x="604837" y="3378160"/>
            <a:ext cx="431959" cy="431959"/>
          </a:xfrm>
          <a:prstGeom prst="rect">
            <a:avLst/>
          </a:prstGeom>
        </p:spPr>
      </p:pic>
      <p:sp>
        <p:nvSpPr>
          <p:cNvPr id="11" name="Text 5"/>
          <p:cNvSpPr/>
          <p:nvPr/>
        </p:nvSpPr>
        <p:spPr>
          <a:xfrm>
            <a:off x="604837" y="3982879"/>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Product Analysis</a:t>
            </a:r>
            <a:endParaRPr lang="en-US" sz="1814" dirty="0"/>
          </a:p>
        </p:txBody>
      </p:sp>
      <p:sp>
        <p:nvSpPr>
          <p:cNvPr id="12" name="Text 6"/>
          <p:cNvSpPr/>
          <p:nvPr/>
        </p:nvSpPr>
        <p:spPr>
          <a:xfrm>
            <a:off x="604837" y="4374356"/>
            <a:ext cx="7934325"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Dive deep into product portfolio to uncover insights that drive strategic inventory management and optimized sales strategies.</a:t>
            </a:r>
            <a:endParaRPr lang="en-US" sz="1361" dirty="0"/>
          </a:p>
        </p:txBody>
      </p:sp>
      <p:pic>
        <p:nvPicPr>
          <p:cNvPr id="13" name="Image 4" descr="preencoded.png"/>
          <p:cNvPicPr>
            <a:picLocks noChangeAspect="1"/>
          </p:cNvPicPr>
          <p:nvPr/>
        </p:nvPicPr>
        <p:blipFill>
          <a:blip r:embed="rId7"/>
          <a:stretch>
            <a:fillRect/>
          </a:stretch>
        </p:blipFill>
        <p:spPr>
          <a:xfrm>
            <a:off x="604837" y="5445919"/>
            <a:ext cx="431959" cy="431959"/>
          </a:xfrm>
          <a:prstGeom prst="rect">
            <a:avLst/>
          </a:prstGeom>
        </p:spPr>
      </p:pic>
      <p:sp>
        <p:nvSpPr>
          <p:cNvPr id="14" name="Text 7"/>
          <p:cNvSpPr/>
          <p:nvPr/>
        </p:nvSpPr>
        <p:spPr>
          <a:xfrm>
            <a:off x="604837" y="6050637"/>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Customer Insights</a:t>
            </a:r>
            <a:endParaRPr lang="en-US" sz="1814" dirty="0"/>
          </a:p>
        </p:txBody>
      </p:sp>
      <p:sp>
        <p:nvSpPr>
          <p:cNvPr id="15" name="Text 8"/>
          <p:cNvSpPr/>
          <p:nvPr/>
        </p:nvSpPr>
        <p:spPr>
          <a:xfrm>
            <a:off x="604837" y="6442115"/>
            <a:ext cx="7934325"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Now the Sales Head can understand your customer base like never before, identifying your most valuable accounts and unlocking new opportunities for growth.</a:t>
            </a:r>
            <a:endParaRPr lang="en-US" sz="1361" dirty="0"/>
          </a:p>
        </p:txBody>
      </p:sp>
      <p:pic>
        <p:nvPicPr>
          <p:cNvPr id="16" name="Image 5" descr="preencoded.png"/>
          <p:cNvPicPr>
            <a:picLocks noChangeAspect="1"/>
          </p:cNvPicPr>
          <p:nvPr/>
        </p:nvPicPr>
        <p:blipFill>
          <a:blip r:embed="rId8"/>
          <a:stretch>
            <a:fillRect/>
          </a:stretch>
        </p:blipFill>
        <p:spPr>
          <a:xfrm>
            <a:off x="604837" y="7513677"/>
            <a:ext cx="431959" cy="431959"/>
          </a:xfrm>
          <a:prstGeom prst="rect">
            <a:avLst/>
          </a:prstGeom>
        </p:spPr>
      </p:pic>
      <p:sp>
        <p:nvSpPr>
          <p:cNvPr id="17" name="Text 9"/>
          <p:cNvSpPr/>
          <p:nvPr/>
        </p:nvSpPr>
        <p:spPr>
          <a:xfrm>
            <a:off x="604837" y="8118396"/>
            <a:ext cx="2479953"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Predictive Forecasting</a:t>
            </a:r>
            <a:endParaRPr lang="en-US" sz="1814" dirty="0"/>
          </a:p>
        </p:txBody>
      </p:sp>
      <p:sp>
        <p:nvSpPr>
          <p:cNvPr id="18" name="Text 10"/>
          <p:cNvSpPr/>
          <p:nvPr/>
        </p:nvSpPr>
        <p:spPr>
          <a:xfrm>
            <a:off x="604837" y="8509873"/>
            <a:ext cx="7934325"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Leverage advanced analytics to predict future sales trends and make proactive, data-driven decisions to stay ahead of the curve.</a:t>
            </a:r>
            <a:endParaRPr lang="en-US" sz="1361" dirty="0"/>
          </a:p>
        </p:txBody>
      </p:sp>
      <p:pic>
        <p:nvPicPr>
          <p:cNvPr id="19" name="Image 6" descr="preencoded.png">
            <a:hlinkClick r:id="rId9"/>
          </p:cNvPr>
          <p:cNvPicPr>
            <a:picLocks noChangeAspect="1"/>
          </p:cNvPicPr>
          <p:nvPr/>
        </p:nvPicPr>
        <p:blipFill>
          <a:blip r:embed="rId10"/>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535317"/>
            <a:ext cx="5054322" cy="3158966"/>
          </a:xfrm>
          <a:prstGeom prst="rect">
            <a:avLst/>
          </a:prstGeom>
        </p:spPr>
      </p:pic>
      <p:sp>
        <p:nvSpPr>
          <p:cNvPr id="6" name="Text 2"/>
          <p:cNvSpPr/>
          <p:nvPr/>
        </p:nvSpPr>
        <p:spPr>
          <a:xfrm>
            <a:off x="604837" y="932021"/>
            <a:ext cx="6078498" cy="576024"/>
          </a:xfrm>
          <a:prstGeom prst="rect">
            <a:avLst/>
          </a:prstGeom>
          <a:noFill/>
          <a:ln/>
        </p:spPr>
        <p:txBody>
          <a:bodyPr wrap="none" rtlCol="0" anchor="t"/>
          <a:lstStyle/>
          <a:p>
            <a:pPr marL="0" indent="0">
              <a:lnSpc>
                <a:spcPts val="4536"/>
              </a:lnSpc>
              <a:buNone/>
            </a:pPr>
            <a:r>
              <a:rPr lang="en-US" sz="3629" b="1" dirty="0">
                <a:solidFill>
                  <a:srgbClr val="FFB393"/>
                </a:solidFill>
                <a:latin typeface="Brygada 1918" pitchFamily="34" charset="0"/>
                <a:ea typeface="Brygada 1918" pitchFamily="34" charset="-122"/>
                <a:cs typeface="Brygada 1918" pitchFamily="34" charset="-120"/>
              </a:rPr>
              <a:t>Driving Actionable Insights</a:t>
            </a:r>
            <a:endParaRPr lang="en-US" sz="3629" dirty="0"/>
          </a:p>
        </p:txBody>
      </p:sp>
      <p:pic>
        <p:nvPicPr>
          <p:cNvPr id="7" name="Image 2" descr="preencoded.png"/>
          <p:cNvPicPr>
            <a:picLocks noChangeAspect="1"/>
          </p:cNvPicPr>
          <p:nvPr/>
        </p:nvPicPr>
        <p:blipFill>
          <a:blip r:embed="rId5"/>
          <a:stretch>
            <a:fillRect/>
          </a:stretch>
        </p:blipFill>
        <p:spPr>
          <a:xfrm>
            <a:off x="604837" y="1767245"/>
            <a:ext cx="864037" cy="1382554"/>
          </a:xfrm>
          <a:prstGeom prst="rect">
            <a:avLst/>
          </a:prstGeom>
        </p:spPr>
      </p:pic>
      <p:sp>
        <p:nvSpPr>
          <p:cNvPr id="8" name="Text 3"/>
          <p:cNvSpPr/>
          <p:nvPr/>
        </p:nvSpPr>
        <p:spPr>
          <a:xfrm>
            <a:off x="1728073" y="1940004"/>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Identify</a:t>
            </a:r>
            <a:endParaRPr lang="en-US" sz="1814" dirty="0"/>
          </a:p>
        </p:txBody>
      </p:sp>
      <p:sp>
        <p:nvSpPr>
          <p:cNvPr id="9" name="Text 4"/>
          <p:cNvSpPr/>
          <p:nvPr/>
        </p:nvSpPr>
        <p:spPr>
          <a:xfrm>
            <a:off x="1728073" y="2331482"/>
            <a:ext cx="6811089"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Uncover hidden trends, emerging opportunities, and areas for improvement within your sales data.</a:t>
            </a:r>
            <a:endParaRPr lang="en-US" sz="1361" dirty="0"/>
          </a:p>
        </p:txBody>
      </p:sp>
      <p:pic>
        <p:nvPicPr>
          <p:cNvPr id="10" name="Image 3" descr="preencoded.png"/>
          <p:cNvPicPr>
            <a:picLocks noChangeAspect="1"/>
          </p:cNvPicPr>
          <p:nvPr/>
        </p:nvPicPr>
        <p:blipFill>
          <a:blip r:embed="rId6"/>
          <a:stretch>
            <a:fillRect/>
          </a:stretch>
        </p:blipFill>
        <p:spPr>
          <a:xfrm>
            <a:off x="604837" y="3149798"/>
            <a:ext cx="864037" cy="1382554"/>
          </a:xfrm>
          <a:prstGeom prst="rect">
            <a:avLst/>
          </a:prstGeom>
        </p:spPr>
      </p:pic>
      <p:sp>
        <p:nvSpPr>
          <p:cNvPr id="11" name="Text 5"/>
          <p:cNvSpPr/>
          <p:nvPr/>
        </p:nvSpPr>
        <p:spPr>
          <a:xfrm>
            <a:off x="1728073" y="3322558"/>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Analyze</a:t>
            </a:r>
            <a:endParaRPr lang="en-US" sz="1814" dirty="0"/>
          </a:p>
        </p:txBody>
      </p:sp>
      <p:sp>
        <p:nvSpPr>
          <p:cNvPr id="12" name="Text 6"/>
          <p:cNvSpPr/>
          <p:nvPr/>
        </p:nvSpPr>
        <p:spPr>
          <a:xfrm>
            <a:off x="1728073" y="3714036"/>
            <a:ext cx="6811089"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Dive deep into the underlying drivers of your sales performance, leveraging advanced analytics and visualizations.</a:t>
            </a:r>
            <a:endParaRPr lang="en-US" sz="1361" dirty="0"/>
          </a:p>
        </p:txBody>
      </p:sp>
      <p:pic>
        <p:nvPicPr>
          <p:cNvPr id="13" name="Image 4" descr="preencoded.png"/>
          <p:cNvPicPr>
            <a:picLocks noChangeAspect="1"/>
          </p:cNvPicPr>
          <p:nvPr/>
        </p:nvPicPr>
        <p:blipFill>
          <a:blip r:embed="rId7"/>
          <a:stretch>
            <a:fillRect/>
          </a:stretch>
        </p:blipFill>
        <p:spPr>
          <a:xfrm>
            <a:off x="604837" y="4532352"/>
            <a:ext cx="864037" cy="1382554"/>
          </a:xfrm>
          <a:prstGeom prst="rect">
            <a:avLst/>
          </a:prstGeom>
        </p:spPr>
      </p:pic>
      <p:sp>
        <p:nvSpPr>
          <p:cNvPr id="14" name="Text 7"/>
          <p:cNvSpPr/>
          <p:nvPr/>
        </p:nvSpPr>
        <p:spPr>
          <a:xfrm>
            <a:off x="1728073" y="4705112"/>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Strategize</a:t>
            </a:r>
            <a:endParaRPr lang="en-US" sz="1814" dirty="0"/>
          </a:p>
        </p:txBody>
      </p:sp>
      <p:sp>
        <p:nvSpPr>
          <p:cNvPr id="15" name="Text 8"/>
          <p:cNvSpPr/>
          <p:nvPr/>
        </p:nvSpPr>
        <p:spPr>
          <a:xfrm>
            <a:off x="1728073" y="5096589"/>
            <a:ext cx="6811089"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Translate data-driven insights into actionable strategies to optimize your sales processes, product mix, and customer engagement.</a:t>
            </a:r>
            <a:endParaRPr lang="en-US" sz="1361" dirty="0"/>
          </a:p>
        </p:txBody>
      </p:sp>
      <p:pic>
        <p:nvPicPr>
          <p:cNvPr id="16" name="Image 5" descr="preencoded.png"/>
          <p:cNvPicPr>
            <a:picLocks noChangeAspect="1"/>
          </p:cNvPicPr>
          <p:nvPr/>
        </p:nvPicPr>
        <p:blipFill>
          <a:blip r:embed="rId8"/>
          <a:stretch>
            <a:fillRect/>
          </a:stretch>
        </p:blipFill>
        <p:spPr>
          <a:xfrm>
            <a:off x="604837" y="5914906"/>
            <a:ext cx="864037" cy="1382554"/>
          </a:xfrm>
          <a:prstGeom prst="rect">
            <a:avLst/>
          </a:prstGeom>
        </p:spPr>
      </p:pic>
      <p:sp>
        <p:nvSpPr>
          <p:cNvPr id="17" name="Text 9"/>
          <p:cNvSpPr/>
          <p:nvPr/>
        </p:nvSpPr>
        <p:spPr>
          <a:xfrm>
            <a:off x="1728073" y="6087666"/>
            <a:ext cx="2304217" cy="287893"/>
          </a:xfrm>
          <a:prstGeom prst="rect">
            <a:avLst/>
          </a:prstGeom>
          <a:noFill/>
          <a:ln/>
        </p:spPr>
        <p:txBody>
          <a:bodyPr wrap="none" rtlCol="0" anchor="t"/>
          <a:lstStyle/>
          <a:p>
            <a:pPr marL="0" indent="0" algn="l">
              <a:lnSpc>
                <a:spcPts val="2268"/>
              </a:lnSpc>
              <a:buNone/>
            </a:pPr>
            <a:r>
              <a:rPr lang="en-US" sz="1814" b="1" dirty="0">
                <a:solidFill>
                  <a:srgbClr val="F4CAB8"/>
                </a:solidFill>
                <a:latin typeface="Brygada 1918" pitchFamily="34" charset="0"/>
                <a:ea typeface="Brygada 1918" pitchFamily="34" charset="-122"/>
                <a:cs typeface="Brygada 1918" pitchFamily="34" charset="-120"/>
              </a:rPr>
              <a:t>Execute</a:t>
            </a:r>
            <a:endParaRPr lang="en-US" sz="1814" dirty="0"/>
          </a:p>
        </p:txBody>
      </p:sp>
      <p:sp>
        <p:nvSpPr>
          <p:cNvPr id="18" name="Text 10"/>
          <p:cNvSpPr/>
          <p:nvPr/>
        </p:nvSpPr>
        <p:spPr>
          <a:xfrm>
            <a:off x="1728073" y="6479143"/>
            <a:ext cx="6811089" cy="553164"/>
          </a:xfrm>
          <a:prstGeom prst="rect">
            <a:avLst/>
          </a:prstGeom>
          <a:noFill/>
          <a:ln/>
        </p:spPr>
        <p:txBody>
          <a:bodyPr wrap="square" rtlCol="0" anchor="t"/>
          <a:lstStyle/>
          <a:p>
            <a:pPr marL="0" indent="0" algn="l">
              <a:lnSpc>
                <a:spcPts val="2177"/>
              </a:lnSpc>
              <a:buNone/>
            </a:pPr>
            <a:r>
              <a:rPr lang="en-US" sz="1361" dirty="0">
                <a:solidFill>
                  <a:srgbClr val="F4CAB8"/>
                </a:solidFill>
                <a:latin typeface="Montserrat" pitchFamily="34" charset="0"/>
                <a:ea typeface="Montserrat" pitchFamily="34" charset="-122"/>
                <a:cs typeface="Montserrat" pitchFamily="34" charset="-120"/>
              </a:rPr>
              <a:t>Implement your data-backed strategies and continuously monitor their impact to drive sustainable growth and profitability.</a:t>
            </a:r>
            <a:endParaRPr lang="en-US" sz="1361" dirty="0"/>
          </a:p>
        </p:txBody>
      </p:sp>
      <p:pic>
        <p:nvPicPr>
          <p:cNvPr id="19" name="Image 6" descr="preencoded.png">
            <a:hlinkClick r:id="rId9"/>
          </p:cNvPr>
          <p:cNvPicPr>
            <a:picLocks noChangeAspect="1"/>
          </p:cNvPicPr>
          <p:nvPr/>
        </p:nvPicPr>
        <p:blipFill>
          <a:blip r:embed="rId10"/>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94251"/>
          </a:xfrm>
          <a:prstGeom prst="rect">
            <a:avLst/>
          </a:prstGeom>
          <a:solidFill>
            <a:srgbClr val="5C2438"/>
          </a:solidFill>
          <a:ln/>
        </p:spPr>
      </p:sp>
      <p:pic>
        <p:nvPicPr>
          <p:cNvPr id="4" name="Image 0" descr="preencoded.png"/>
          <p:cNvPicPr>
            <a:picLocks noChangeAspect="1"/>
          </p:cNvPicPr>
          <p:nvPr/>
        </p:nvPicPr>
        <p:blipFill>
          <a:blip r:embed="rId3"/>
          <a:stretch>
            <a:fillRect/>
          </a:stretch>
        </p:blipFill>
        <p:spPr>
          <a:xfrm>
            <a:off x="9144000" y="0"/>
            <a:ext cx="5486400" cy="8294251"/>
          </a:xfrm>
          <a:prstGeom prst="rect">
            <a:avLst/>
          </a:prstGeom>
        </p:spPr>
      </p:pic>
      <p:pic>
        <p:nvPicPr>
          <p:cNvPr id="5" name="Image 1" descr="preencoded.png"/>
          <p:cNvPicPr>
            <a:picLocks noChangeAspect="1"/>
          </p:cNvPicPr>
          <p:nvPr/>
        </p:nvPicPr>
        <p:blipFill>
          <a:blip r:embed="rId4"/>
          <a:stretch>
            <a:fillRect/>
          </a:stretch>
        </p:blipFill>
        <p:spPr>
          <a:xfrm>
            <a:off x="9359979" y="2725579"/>
            <a:ext cx="5054322" cy="2843093"/>
          </a:xfrm>
          <a:prstGeom prst="rect">
            <a:avLst/>
          </a:prstGeom>
        </p:spPr>
      </p:pic>
      <p:sp>
        <p:nvSpPr>
          <p:cNvPr id="6" name="Text 2"/>
          <p:cNvSpPr/>
          <p:nvPr/>
        </p:nvSpPr>
        <p:spPr>
          <a:xfrm>
            <a:off x="604837" y="475178"/>
            <a:ext cx="6532840" cy="576024"/>
          </a:xfrm>
          <a:prstGeom prst="rect">
            <a:avLst/>
          </a:prstGeom>
          <a:noFill/>
          <a:ln/>
        </p:spPr>
        <p:txBody>
          <a:bodyPr wrap="none" rtlCol="0" anchor="t"/>
          <a:lstStyle/>
          <a:p>
            <a:pPr marL="0" indent="0">
              <a:lnSpc>
                <a:spcPts val="4536"/>
              </a:lnSpc>
              <a:buNone/>
            </a:pPr>
            <a:r>
              <a:rPr lang="en-US" sz="3629" b="1" dirty="0">
                <a:solidFill>
                  <a:srgbClr val="FFB393"/>
                </a:solidFill>
                <a:latin typeface="Brygada 1918" pitchFamily="34" charset="0"/>
                <a:ea typeface="Brygada 1918" pitchFamily="34" charset="-122"/>
                <a:cs typeface="Brygada 1918" pitchFamily="34" charset="-120"/>
              </a:rPr>
              <a:t>Empowering Your Sales Team</a:t>
            </a:r>
            <a:endParaRPr lang="en-US" sz="3629" dirty="0"/>
          </a:p>
        </p:txBody>
      </p:sp>
      <p:sp>
        <p:nvSpPr>
          <p:cNvPr id="7" name="Shape 3"/>
          <p:cNvSpPr/>
          <p:nvPr/>
        </p:nvSpPr>
        <p:spPr>
          <a:xfrm>
            <a:off x="604837" y="1310402"/>
            <a:ext cx="7934325" cy="1290161"/>
          </a:xfrm>
          <a:prstGeom prst="roundRect">
            <a:avLst>
              <a:gd name="adj" fmla="val 2009"/>
            </a:avLst>
          </a:prstGeom>
          <a:solidFill>
            <a:srgbClr val="4D1529"/>
          </a:solidFill>
          <a:ln/>
        </p:spPr>
      </p:sp>
      <p:sp>
        <p:nvSpPr>
          <p:cNvPr id="8" name="Text 4"/>
          <p:cNvSpPr/>
          <p:nvPr/>
        </p:nvSpPr>
        <p:spPr>
          <a:xfrm>
            <a:off x="777597" y="1483162"/>
            <a:ext cx="2304217"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Real-Time Visibility</a:t>
            </a:r>
            <a:endParaRPr lang="en-US" sz="1814" dirty="0"/>
          </a:p>
        </p:txBody>
      </p:sp>
      <p:sp>
        <p:nvSpPr>
          <p:cNvPr id="9" name="Text 5"/>
          <p:cNvSpPr/>
          <p:nvPr/>
        </p:nvSpPr>
        <p:spPr>
          <a:xfrm>
            <a:off x="777597" y="1874639"/>
            <a:ext cx="7588806" cy="553164"/>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Provide your sales team with instant access to the latest sales data, empowering them to make informed, data-driven decisions at every customer touchpoint.</a:t>
            </a:r>
            <a:endParaRPr lang="en-US" sz="1361" dirty="0"/>
          </a:p>
        </p:txBody>
      </p:sp>
      <p:sp>
        <p:nvSpPr>
          <p:cNvPr id="10" name="Shape 6"/>
          <p:cNvSpPr/>
          <p:nvPr/>
        </p:nvSpPr>
        <p:spPr>
          <a:xfrm>
            <a:off x="604837" y="2773323"/>
            <a:ext cx="7934325" cy="1566743"/>
          </a:xfrm>
          <a:prstGeom prst="roundRect">
            <a:avLst>
              <a:gd name="adj" fmla="val 1655"/>
            </a:avLst>
          </a:prstGeom>
          <a:solidFill>
            <a:srgbClr val="4D1529"/>
          </a:solidFill>
          <a:ln/>
        </p:spPr>
      </p:sp>
      <p:sp>
        <p:nvSpPr>
          <p:cNvPr id="11" name="Text 7"/>
          <p:cNvSpPr/>
          <p:nvPr/>
        </p:nvSpPr>
        <p:spPr>
          <a:xfrm>
            <a:off x="777597" y="2946083"/>
            <a:ext cx="2384822"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Personalized Insights</a:t>
            </a:r>
            <a:endParaRPr lang="en-US" sz="1814" dirty="0"/>
          </a:p>
        </p:txBody>
      </p:sp>
      <p:sp>
        <p:nvSpPr>
          <p:cNvPr id="12" name="Text 8"/>
          <p:cNvSpPr/>
          <p:nvPr/>
        </p:nvSpPr>
        <p:spPr>
          <a:xfrm>
            <a:off x="777597" y="3337560"/>
            <a:ext cx="7588806" cy="829747"/>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Tailor the dashboard to the unique needs and responsibilities of each sales rep, ensuring they can easily identify and act on the insights most relevant to their territory and accounts.</a:t>
            </a:r>
            <a:endParaRPr lang="en-US" sz="1361" dirty="0"/>
          </a:p>
        </p:txBody>
      </p:sp>
      <p:sp>
        <p:nvSpPr>
          <p:cNvPr id="13" name="Shape 9"/>
          <p:cNvSpPr/>
          <p:nvPr/>
        </p:nvSpPr>
        <p:spPr>
          <a:xfrm>
            <a:off x="604837" y="4512826"/>
            <a:ext cx="7934325" cy="1566743"/>
          </a:xfrm>
          <a:prstGeom prst="roundRect">
            <a:avLst>
              <a:gd name="adj" fmla="val 1655"/>
            </a:avLst>
          </a:prstGeom>
          <a:solidFill>
            <a:srgbClr val="4D1529"/>
          </a:solidFill>
          <a:ln/>
        </p:spPr>
      </p:sp>
      <p:sp>
        <p:nvSpPr>
          <p:cNvPr id="14" name="Text 10"/>
          <p:cNvSpPr/>
          <p:nvPr/>
        </p:nvSpPr>
        <p:spPr>
          <a:xfrm>
            <a:off x="777597" y="4685586"/>
            <a:ext cx="2722959"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Collaborative Workflows</a:t>
            </a:r>
            <a:endParaRPr lang="en-US" sz="1814" dirty="0"/>
          </a:p>
        </p:txBody>
      </p:sp>
      <p:sp>
        <p:nvSpPr>
          <p:cNvPr id="15" name="Text 11"/>
          <p:cNvSpPr/>
          <p:nvPr/>
        </p:nvSpPr>
        <p:spPr>
          <a:xfrm>
            <a:off x="777597" y="5077063"/>
            <a:ext cx="7588806" cy="829747"/>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Foster a data-driven sales culture by integrating the dashboard into your team's existing workflows, facilitating collaboration, and aligning everyone around a shared understanding of performance and goals.</a:t>
            </a:r>
            <a:endParaRPr lang="en-US" sz="1361" dirty="0"/>
          </a:p>
        </p:txBody>
      </p:sp>
      <p:sp>
        <p:nvSpPr>
          <p:cNvPr id="16" name="Shape 12"/>
          <p:cNvSpPr/>
          <p:nvPr/>
        </p:nvSpPr>
        <p:spPr>
          <a:xfrm>
            <a:off x="604837" y="6252329"/>
            <a:ext cx="7934325" cy="1566743"/>
          </a:xfrm>
          <a:prstGeom prst="roundRect">
            <a:avLst>
              <a:gd name="adj" fmla="val 1655"/>
            </a:avLst>
          </a:prstGeom>
          <a:solidFill>
            <a:srgbClr val="4D1529"/>
          </a:solidFill>
          <a:ln/>
        </p:spPr>
      </p:sp>
      <p:sp>
        <p:nvSpPr>
          <p:cNvPr id="17" name="Text 13"/>
          <p:cNvSpPr/>
          <p:nvPr/>
        </p:nvSpPr>
        <p:spPr>
          <a:xfrm>
            <a:off x="777597" y="6425089"/>
            <a:ext cx="2864882" cy="287893"/>
          </a:xfrm>
          <a:prstGeom prst="rect">
            <a:avLst/>
          </a:prstGeom>
          <a:noFill/>
          <a:ln/>
        </p:spPr>
        <p:txBody>
          <a:bodyPr wrap="none" rtlCol="0" anchor="t"/>
          <a:lstStyle/>
          <a:p>
            <a:pPr marL="0" indent="0">
              <a:lnSpc>
                <a:spcPts val="2268"/>
              </a:lnSpc>
              <a:buNone/>
            </a:pPr>
            <a:r>
              <a:rPr lang="en-US" sz="1814" b="1" dirty="0">
                <a:solidFill>
                  <a:srgbClr val="F4CAB8"/>
                </a:solidFill>
                <a:latin typeface="Brygada 1918" pitchFamily="34" charset="0"/>
                <a:ea typeface="Brygada 1918" pitchFamily="34" charset="-122"/>
                <a:cs typeface="Brygada 1918" pitchFamily="34" charset="-120"/>
              </a:rPr>
              <a:t>Continuous Improvement</a:t>
            </a:r>
            <a:endParaRPr lang="en-US" sz="1814" dirty="0"/>
          </a:p>
        </p:txBody>
      </p:sp>
      <p:sp>
        <p:nvSpPr>
          <p:cNvPr id="18" name="Text 14"/>
          <p:cNvSpPr/>
          <p:nvPr/>
        </p:nvSpPr>
        <p:spPr>
          <a:xfrm>
            <a:off x="777597" y="6816566"/>
            <a:ext cx="7588806" cy="829747"/>
          </a:xfrm>
          <a:prstGeom prst="rect">
            <a:avLst/>
          </a:prstGeom>
          <a:noFill/>
          <a:ln/>
        </p:spPr>
        <p:txBody>
          <a:bodyPr wrap="square" rtlCol="0" anchor="t"/>
          <a:lstStyle/>
          <a:p>
            <a:pPr marL="0" indent="0">
              <a:lnSpc>
                <a:spcPts val="2177"/>
              </a:lnSpc>
              <a:buNone/>
            </a:pPr>
            <a:r>
              <a:rPr lang="en-US" sz="1361" dirty="0">
                <a:solidFill>
                  <a:srgbClr val="F4CAB8"/>
                </a:solidFill>
                <a:latin typeface="Montserrat" pitchFamily="34" charset="0"/>
                <a:ea typeface="Montserrat" pitchFamily="34" charset="-122"/>
                <a:cs typeface="Montserrat" pitchFamily="34" charset="-120"/>
              </a:rPr>
              <a:t>Leverage the dashboard's advanced analytics and customization capabilities to continuously refine your sales strategies, address emerging challenges, and capitalize on new opportunities as they arise.</a:t>
            </a:r>
            <a:endParaRPr lang="en-US" sz="1361" dirty="0"/>
          </a:p>
        </p:txBody>
      </p:sp>
      <p:pic>
        <p:nvPicPr>
          <p:cNvPr id="1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817</Words>
  <Application>Microsoft Office PowerPoint</Application>
  <PresentationFormat>Custom</PresentationFormat>
  <Paragraphs>67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Brygada 1918</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nirmal sharma</cp:lastModifiedBy>
  <cp:revision>6</cp:revision>
  <dcterms:created xsi:type="dcterms:W3CDTF">2024-08-15T02:40:37Z</dcterms:created>
  <dcterms:modified xsi:type="dcterms:W3CDTF">2024-08-15T04:03:37Z</dcterms:modified>
</cp:coreProperties>
</file>