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 Light"/>
      <p:regular r:id="rId15"/>
      <p:bold r:id="rId16"/>
    </p:embeddedFont>
    <p:embeddedFont>
      <p:font typeface="Lobster"/>
      <p:regular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Light-regular.fntdata"/><Relationship Id="rId14" Type="http://schemas.openxmlformats.org/officeDocument/2006/relationships/slide" Target="slides/slide9.xml"/><Relationship Id="rId17" Type="http://schemas.openxmlformats.org/officeDocument/2006/relationships/font" Target="fonts/Lobster-regular.fntdata"/><Relationship Id="rId16" Type="http://schemas.openxmlformats.org/officeDocument/2006/relationships/font" Target="fonts/Comfortaa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6762a2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6762a2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aimed at software developers and teams working on application development, Telerik’s tools are designed to save time and provide high-quality, responsive, and modern designs.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Progress Software Corporation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תאגידים </a:t>
            </a:r>
            <a:r>
              <a:rPr lang="en-GB">
                <a:solidFill>
                  <a:schemeClr val="dk1"/>
                </a:solidFill>
              </a:rPr>
              <a:t>is a global software company that provides tools, platforms, and solutions for businesses to build, deploy, and manage applications and digital experiences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Kendo UI: </a:t>
            </a:r>
            <a:r>
              <a:rPr lang="en-GB">
                <a:solidFill>
                  <a:schemeClr val="dk1"/>
                </a:solidFill>
              </a:rPr>
              <a:t>A flagship product מוצר דגל focused on delivering JavaScript-based UI components for frameworks like Angular, React, and Vue.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Angular: </a:t>
            </a:r>
            <a:r>
              <a:rPr lang="en-GB">
                <a:solidFill>
                  <a:schemeClr val="dk1"/>
                </a:solidFill>
              </a:rPr>
              <a:t>is a popular open source web application framework developed by google and </a:t>
            </a:r>
            <a:r>
              <a:rPr lang="en-GB">
                <a:solidFill>
                  <a:schemeClr val="dk1"/>
                </a:solidFill>
              </a:rPr>
              <a:t>community</a:t>
            </a:r>
            <a:r>
              <a:rPr lang="en-GB">
                <a:solidFill>
                  <a:schemeClr val="dk1"/>
                </a:solidFill>
              </a:rPr>
              <a:t> of </a:t>
            </a:r>
            <a:r>
              <a:rPr lang="en-GB">
                <a:solidFill>
                  <a:schemeClr val="dk1"/>
                </a:solidFill>
              </a:rPr>
              <a:t>individual</a:t>
            </a:r>
            <a:r>
              <a:rPr lang="en-GB">
                <a:solidFill>
                  <a:schemeClr val="dk1"/>
                </a:solidFill>
              </a:rPr>
              <a:t> (אִישִׁי) developers and corporations (תאגידים - الشركات) it use to build dynamic and modern web applications - it use with css and js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a6762a2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a6762a2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6762a23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6762a23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6762a23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6762a23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9f693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9f693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לכל שדה נמצא באחד מFORM יצירת קשר, או חשבון יש שלושה אופציות קיימות: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שדה רק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שגוי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GB" sz="1200">
                <a:solidFill>
                  <a:schemeClr val="dk1"/>
                </a:solidFill>
              </a:rPr>
              <a:t>ערך תקין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למשל שדה של השם הראשון המשתמש יכול לא לשים שם (שדה ריק) הכניס שם עם תווים מיוחדים, או שם תקין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6bc62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46bc62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Allure Report is a flexible, lightweight, and popular framework for test reporting in software development.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3b4b19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3b4b19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6762a2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6762a2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logo with yellow and blue text&#10;&#10;Description automatically generated"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0004" y="4286259"/>
            <a:ext cx="1212596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github.com/samar123419/QA_Automation_middle_projec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751175" y="856575"/>
            <a:ext cx="5697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Samar Abu Hdeeb</a:t>
            </a:r>
            <a:endParaRPr b="1" sz="4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 rot="-2040054">
            <a:off x="4529148" y="2574772"/>
            <a:ext cx="3512302" cy="1639660"/>
          </a:xfrm>
          <a:prstGeom prst="roundRect">
            <a:avLst>
              <a:gd fmla="val 16667" name="adj"/>
            </a:avLst>
          </a:prstGeom>
          <a:solidFill>
            <a:srgbClr val="2A3891"/>
          </a:solidFill>
          <a:ln cap="flat" cmpd="sng" w="9525">
            <a:solidFill>
              <a:srgbClr val="2A38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775583">
            <a:off x="5278868" y="3019375"/>
            <a:ext cx="3512308" cy="1639542"/>
          </a:xfrm>
          <a:prstGeom prst="roundRect">
            <a:avLst>
              <a:gd fmla="val 16667" name="adj"/>
            </a:avLst>
          </a:prstGeom>
          <a:solidFill>
            <a:srgbClr val="2A3891"/>
          </a:solidFill>
          <a:ln cap="flat" cmpd="sng" w="9525">
            <a:solidFill>
              <a:srgbClr val="2A38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4058" r="0" t="7570"/>
          <a:stretch/>
        </p:blipFill>
        <p:spPr>
          <a:xfrm>
            <a:off x="4964500" y="3573250"/>
            <a:ext cx="2252450" cy="1025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with yellow and blue text&#10;&#10;Description automatically generated" id="59" name="Google Shape;59;p13"/>
          <p:cNvPicPr preferRelativeResize="0"/>
          <p:nvPr/>
        </p:nvPicPr>
        <p:blipFill rotWithShape="1">
          <a:blip r:embed="rId5">
            <a:alphaModFix/>
          </a:blip>
          <a:srcRect b="0" l="0" r="18126" t="0"/>
          <a:stretch/>
        </p:blipFill>
        <p:spPr>
          <a:xfrm>
            <a:off x="7083075" y="3151700"/>
            <a:ext cx="1948728" cy="168260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4726325" y="1943625"/>
            <a:ext cx="40521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Computer science </a:t>
            </a: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graduate,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Student at Athar in an Automation course </a:t>
            </a:r>
            <a:r>
              <a:rPr lang="en-GB" sz="18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 </a:t>
            </a:r>
            <a:endParaRPr sz="18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3168750"/>
            <a:ext cx="4363550" cy="20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5675" y="80375"/>
            <a:ext cx="3218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Telerik </a:t>
            </a: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overview 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99300" y="907175"/>
            <a:ext cx="39960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b="1" lang="en-GB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UI Components</a:t>
            </a:r>
            <a:r>
              <a:rPr lang="en-GB" sz="16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e.g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Angular, React, Vue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Kendo UI: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focused on delivering JavaScript-based UI components for frameworks like Angula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Reporting and Analytics Tools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: Telerik Reporting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AutoNum type="arabicPeriod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Cross-Platform Development: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Provides tools for hybrid and native mobile app development</a:t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8000" y="881575"/>
            <a:ext cx="35841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Telerik is a software development company that provides tools and technologies to enhance the development of web, mobile, and desktop applications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8000" y="3015175"/>
            <a:ext cx="2803200" cy="19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part of Progress Software Corporation and is well-known for its developer-focused products and solutions.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81600" y="381000"/>
            <a:ext cx="224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Offerings: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513250" y="471950"/>
            <a:ext cx="4110600" cy="3860400"/>
          </a:xfrm>
          <a:prstGeom prst="rect">
            <a:avLst/>
          </a:prstGeom>
          <a:solidFill>
            <a:srgbClr val="151950"/>
          </a:solidFill>
          <a:ln cap="flat" cmpd="sng" w="9525">
            <a:solidFill>
              <a:srgbClr val="1519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5750" y="341400"/>
            <a:ext cx="8032500" cy="446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61325" y="491700"/>
            <a:ext cx="43626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Project Overview </a:t>
            </a:r>
            <a:endParaRPr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4475" y="1315225"/>
            <a:ext cx="35379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Home page tests: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Account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Contact us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in home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Links in nav bar(titles)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 page: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eriod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Anchors lead to right section in the page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08825" y="1376175"/>
            <a:ext cx="3596100" cy="28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tests </a:t>
            </a: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conducted</a:t>
            </a: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an OOP manner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Positive + negative tests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Black box testing / E2E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Functionality, GUI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Sanity Test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➔"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reports of result saved in html files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26610" t="0"/>
          <a:stretch/>
        </p:blipFill>
        <p:spPr>
          <a:xfrm>
            <a:off x="5609602" y="0"/>
            <a:ext cx="35344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14200" y="131350"/>
            <a:ext cx="3534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HOME PAGE TESTS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9350" y="819400"/>
            <a:ext cx="40719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Test titles - (5 methods) for each element in navbar after click at it insure that the correct page is opened with correct title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Buttons - 6 methods, test clicking buttons in home page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Demos - 8 methods of tests in nav bar of Demos page-after click go to correct section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63698" l="46359" r="38012" t="23211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671550" y="557150"/>
            <a:ext cx="35073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12503" l="10716" r="60482" t="0"/>
          <a:stretch/>
        </p:blipFill>
        <p:spPr>
          <a:xfrm>
            <a:off x="779369" y="715038"/>
            <a:ext cx="450646" cy="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846441" y="1399550"/>
            <a:ext cx="32868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7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558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635849" y="489475"/>
            <a:ext cx="33726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756611" y="1515214"/>
            <a:ext cx="31605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b="14544" l="68272" r="4347" t="0"/>
          <a:stretch/>
        </p:blipFill>
        <p:spPr>
          <a:xfrm>
            <a:off x="5756600" y="660175"/>
            <a:ext cx="450650" cy="5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197224" y="678525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4188975" y="1126125"/>
            <a:ext cx="450600" cy="759000"/>
          </a:xfrm>
          <a:prstGeom prst="rect">
            <a:avLst/>
          </a:prstGeom>
          <a:solidFill>
            <a:srgbClr val="282B8D"/>
          </a:solidFill>
          <a:ln cap="flat" cmpd="sng" w="9525">
            <a:solidFill>
              <a:srgbClr val="282B8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2064375" y="469075"/>
            <a:ext cx="1741500" cy="33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לכל שדה נמצא באחד מFORM יצירת קשר, או חשבון יש שלושה אופציות קיימות: </a:t>
            </a:r>
            <a:endParaRPr/>
          </a:p>
          <a:p>
            <a:pPr indent="-317500" lvl="0" marL="457200" rtl="1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שדה רק</a:t>
            </a:r>
            <a:endParaRPr/>
          </a:p>
          <a:p>
            <a:pPr indent="-317500" lvl="0" marL="457200" rtl="1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שגוי</a:t>
            </a:r>
            <a:endParaRPr/>
          </a:p>
          <a:p>
            <a:pPr indent="-317500" lvl="0" marL="457200" rtl="1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ערך תקין </a:t>
            </a:r>
            <a:endParaRPr/>
          </a:p>
          <a:p>
            <a:pPr indent="0" lvl="0" marL="45720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למשל שדה של השם הראשון המשתמש יכול לא </a:t>
            </a:r>
            <a:r>
              <a:rPr lang="en-GB"/>
              <a:t>לשים</a:t>
            </a:r>
            <a:r>
              <a:rPr lang="en-GB"/>
              <a:t> שם (שדה ריק) הכניס שם עם תווים מיוחדים, או שם תקין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63698" l="46359" r="38012" t="23211"/>
          <a:stretch/>
        </p:blipFill>
        <p:spPr>
          <a:xfrm>
            <a:off x="9398149" y="167824"/>
            <a:ext cx="2143123" cy="100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522" y="0"/>
            <a:ext cx="334623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5683050" y="557150"/>
            <a:ext cx="33726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723250" y="1399550"/>
            <a:ext cx="32868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Change email button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Tooltip: phone number field, country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fields: password, country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9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361216" y="709600"/>
            <a:ext cx="1824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ACCOUNT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01550" y="557150"/>
            <a:ext cx="3091500" cy="400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22301" y="1582900"/>
            <a:ext cx="29148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Valid input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Empty fields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Special chars and symbols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Tooltip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Invalid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eorgia"/>
              <a:buChar char="●"/>
            </a:pPr>
            <a:r>
              <a:rPr lang="en-GB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11 methods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62924" y="746200"/>
            <a:ext cx="2530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CONTACT US </a:t>
            </a:r>
            <a:endParaRPr b="1" sz="23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0224" y="738199"/>
            <a:ext cx="413100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950" y="786500"/>
            <a:ext cx="387606" cy="3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16093" t="11355"/>
          <a:stretch/>
        </p:blipFill>
        <p:spPr>
          <a:xfrm>
            <a:off x="3436600" y="22850"/>
            <a:ext cx="57782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15070" r="8312" t="13472"/>
          <a:stretch/>
        </p:blipFill>
        <p:spPr>
          <a:xfrm>
            <a:off x="0" y="609600"/>
            <a:ext cx="5639751" cy="3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85678" l="0" r="83200" t="0"/>
          <a:stretch/>
        </p:blipFill>
        <p:spPr>
          <a:xfrm>
            <a:off x="125725" y="137175"/>
            <a:ext cx="962400" cy="4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4507975"/>
            <a:ext cx="2366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 </a:t>
            </a:r>
            <a:r>
              <a:rPr lang="en-GB" sz="2100">
                <a:solidFill>
                  <a:schemeClr val="dk1"/>
                </a:solidFill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Allure Report</a:t>
            </a:r>
            <a:endParaRPr sz="21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3068850" y="3301200"/>
            <a:ext cx="3006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omfortaa"/>
                <a:ea typeface="Comfortaa"/>
                <a:cs typeface="Comfortaa"/>
                <a:sym typeface="Comfortaa"/>
              </a:rPr>
              <a:t>DEMO</a:t>
            </a:r>
            <a:r>
              <a:rPr lang="en-GB" sz="2700"/>
              <a:t> </a:t>
            </a:r>
            <a:r>
              <a:rPr lang="en-GB" sz="2700" u="sng">
                <a:solidFill>
                  <a:schemeClr val="hlink"/>
                </a:solidFill>
                <a:hlinkClick r:id="rId4"/>
              </a:rPr>
              <a:t>Github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65225" y="1235325"/>
            <a:ext cx="4993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53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50" y="2452175"/>
            <a:ext cx="2624625" cy="9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