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5" r:id="rId9"/>
    <p:sldId id="266" r:id="rId10"/>
    <p:sldId id="272" r:id="rId11"/>
    <p:sldId id="263" r:id="rId12"/>
    <p:sldId id="264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7"/>
    <p:restoredTop sz="84898"/>
  </p:normalViewPr>
  <p:slideViewPr>
    <p:cSldViewPr snapToGrid="0" snapToObjects="1">
      <p:cViewPr varScale="1">
        <p:scale>
          <a:sx n="79" d="100"/>
          <a:sy n="79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22-Oct-21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constraints: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Client-server architecture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Stateless communication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Cacheable label</a:t>
            </a:r>
            <a:r>
              <a:rPr lang="en-US" baseline="0" dirty="0" smtClean="0"/>
              <a:t> – either implicit or explicit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Layered </a:t>
            </a:r>
            <a:r>
              <a:rPr lang="en-GB" baseline="0" dirty="0" smtClean="0"/>
              <a:t>(hierarchical) system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Uniform interface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Code-on-demand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https://www.ics.uci.edu/~fielding/pubs/dissertation/rest_arch_style.htm - Architecture Styles and the Design of Network-based Software Architecture by Roy Thomas Fielding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https://developer.mozilla.org/en-US/docs/Web/HTTP/Methods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https://jwt.io/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https://jsonapi.org/</a:t>
            </a:r>
          </a:p>
          <a:p>
            <a:r>
              <a:rPr lang="en-GB" dirty="0" smtClean="0"/>
              <a:t>https://github.com/omniti-labs/jsend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https://developer.mozilla.org/en-US/docs/Web/HTTP/Status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https://stackoverflow.blog/2020/03/02/best-practices-for-rest-api-design/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22-Oct-21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14641/api-ds35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DS3500: </a:t>
            </a:r>
            <a:r>
              <a:rPr lang="en-US" dirty="0" smtClean="0"/>
              <a:t>Advanced </a:t>
            </a:r>
            <a:r>
              <a:rPr lang="en-US" dirty="0"/>
              <a:t>Programming with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sz="1800" dirty="0" smtClean="0">
                <a:hlinkClick r:id="rId3"/>
              </a:rPr>
              <a:t>GitHub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88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JWT Authentication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995"/>
            <a:ext cx="12192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JWT structure: hhhh.pppp.ssss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h: header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p: payload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s: signature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Header and payload are encoded using Base64Url encoding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Signature = HashingAlgorithm(</a:t>
            </a:r>
            <a:r>
              <a:rPr lang="en-US" sz="2800" dirty="0" err="1" smtClean="0"/>
              <a:t>EncodedHeader</a:t>
            </a:r>
            <a:r>
              <a:rPr lang="en-US" sz="2800" dirty="0" smtClean="0"/>
              <a:t>, EncodedPayload, SecretKey)</a:t>
            </a:r>
          </a:p>
        </p:txBody>
      </p:sp>
    </p:spTree>
    <p:extLst>
      <p:ext uri="{BB962C8B-B14F-4D97-AF65-F5344CB8AC3E}">
        <p14:creationId xmlns:p14="http://schemas.microsoft.com/office/powerpoint/2010/main" val="38796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JWT Authentication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63" y="838820"/>
            <a:ext cx="8104405" cy="55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Fulfilment and Response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99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Service fulfilment – Part I: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Check authorisation: can the client access this data?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Rate limiting: is the client within their request limit?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Check other client parameters specific to your API e.g. location 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If any of these answers are FALSE, don’t process the request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20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Fulfilment and Response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995"/>
            <a:ext cx="1219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Service fulfilment – Part II: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Process the request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Access the </a:t>
            </a:r>
            <a:r>
              <a:rPr lang="en-US" sz="2800" i="1" dirty="0" smtClean="0"/>
              <a:t>resource</a:t>
            </a:r>
            <a:r>
              <a:rPr lang="en-US" sz="2800" dirty="0" smtClean="0"/>
              <a:t> i.e. data – normally in some kind of database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Generate a response JSON – formats include JSON:API, </a:t>
            </a:r>
            <a:r>
              <a:rPr lang="en-US" sz="2800" dirty="0" err="1" smtClean="0"/>
              <a:t>JSend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Reply with the JSON and a status code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680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Status Codes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995"/>
            <a:ext cx="1219200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2xx: Success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200: OK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202: Created (for POST and PUT)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204: No Content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3xx: Redirection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4xx: Client errors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400: Bad Request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401: Unauthorized (authentication failed)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403: Forbidden (request understood but not accepted)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404: Not Found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429: Too Many Requests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5xx: Server errors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500: Internal Server Error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125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- Postman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68094" y="857717"/>
            <a:ext cx="3307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Nothing to see here</a:t>
            </a:r>
            <a:endParaRPr lang="en-GB" sz="800" dirty="0" smtClean="0"/>
          </a:p>
        </p:txBody>
      </p:sp>
    </p:spTree>
    <p:extLst>
      <p:ext uri="{BB962C8B-B14F-4D97-AF65-F5344CB8AC3E}">
        <p14:creationId xmlns:p14="http://schemas.microsoft.com/office/powerpoint/2010/main" val="27745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an API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43" y="1557391"/>
            <a:ext cx="6255728" cy="4258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49995"/>
            <a:ext cx="4970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Required features: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GET all orders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GET an order by 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GET orders by priority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POST a new order – v2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Authentication – v2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Error 400, 401, 404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518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FB80-343B-174C-9BEA-F6F63282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APIs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79178"/>
            <a:ext cx="1219200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Application programming interface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Send and receive data across the web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Allows two applications to ‘talk’ to each other using a software interface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REST – </a:t>
            </a:r>
            <a:r>
              <a:rPr lang="en-US" sz="2800" b="1" dirty="0" smtClean="0"/>
              <a:t>Re</a:t>
            </a:r>
            <a:r>
              <a:rPr lang="en-US" sz="2800" dirty="0" smtClean="0"/>
              <a:t>presentational </a:t>
            </a:r>
            <a:r>
              <a:rPr lang="en-US" sz="2800" b="1" dirty="0" smtClean="0"/>
              <a:t>S</a:t>
            </a:r>
            <a:r>
              <a:rPr lang="en-US" sz="2800" dirty="0" smtClean="0"/>
              <a:t>tate </a:t>
            </a:r>
            <a:r>
              <a:rPr lang="en-US" sz="2800" b="1" dirty="0" smtClean="0"/>
              <a:t>T</a:t>
            </a:r>
            <a:r>
              <a:rPr lang="en-US" sz="2800" dirty="0" smtClean="0"/>
              <a:t>ransfer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Architecture style with constraints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RESTful API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6123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APIs vs Web Scraping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995"/>
            <a:ext cx="1219200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APIs have an enforced set of rules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Scraping is usually less scalable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APIs tend to provided better quality data</a:t>
            </a:r>
          </a:p>
        </p:txBody>
      </p:sp>
    </p:spTree>
    <p:extLst>
      <p:ext uri="{BB962C8B-B14F-4D97-AF65-F5344CB8AC3E}">
        <p14:creationId xmlns:p14="http://schemas.microsoft.com/office/powerpoint/2010/main" val="12488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79179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Client</a:t>
            </a:r>
            <a:r>
              <a:rPr lang="en-US" sz="2800" dirty="0" smtClean="0"/>
              <a:t>: application making a service request at an endpoint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Endpoint</a:t>
            </a:r>
            <a:r>
              <a:rPr lang="en-US" sz="2800" dirty="0" smtClean="0"/>
              <a:t>: URL for a service on the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HTTP</a:t>
            </a:r>
            <a:r>
              <a:rPr lang="en-US" sz="2800" dirty="0" smtClean="0"/>
              <a:t>: application-layer protocol for hypermedia transmission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Request</a:t>
            </a:r>
            <a:r>
              <a:rPr lang="en-US" sz="2800" dirty="0" smtClean="0"/>
              <a:t> </a:t>
            </a:r>
            <a:r>
              <a:rPr lang="en-US" sz="2800" b="1" dirty="0" smtClean="0"/>
              <a:t>methods</a:t>
            </a:r>
            <a:r>
              <a:rPr lang="en-US" sz="2800" dirty="0" smtClean="0"/>
              <a:t>: the type of ‘action’ (transmission) being performed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Resource</a:t>
            </a:r>
            <a:r>
              <a:rPr lang="en-US" sz="2800" dirty="0" smtClean="0"/>
              <a:t>: the server-side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Response</a:t>
            </a:r>
            <a:r>
              <a:rPr lang="en-US" sz="2800" dirty="0" smtClean="0"/>
              <a:t>: the result of the request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Server</a:t>
            </a:r>
            <a:r>
              <a:rPr lang="en-US" sz="2800" dirty="0" smtClean="0"/>
              <a:t>: runs a set of services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8389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APIs: End-to-end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121920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995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GET: retrieve resources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POST: submit resources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DELETE: delete resources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PUT: update all resource attributes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PATCH: update some resource attributes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HEAD, CONNECT, TRACE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513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Endpoints and Authentication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11677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Point of interaction between applications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‘Door’ to the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Lock the door – authenticate requests: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Basic Auth: username and password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API keys: unique string for each client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JSON Web Token (JWT): signed and encoded string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OAuth2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1527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Key Authentication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999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Client registers with the service provider and receives a unique key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Client sends a request: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API key in the header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 smtClean="0"/>
              <a:t>Service requested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Server verifies key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If valid, server continues on to request fulfilment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5442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Key Authentication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41" y="886528"/>
            <a:ext cx="8096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5364</TotalTime>
  <Words>547</Words>
  <Application>Microsoft Office PowerPoint</Application>
  <PresentationFormat>Widescreen</PresentationFormat>
  <Paragraphs>116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APIs</vt:lpstr>
      <vt:lpstr>Intro to APIs</vt:lpstr>
      <vt:lpstr>APIs vs Web Scraping</vt:lpstr>
      <vt:lpstr>Terminology</vt:lpstr>
      <vt:lpstr>APIs: End-to-end</vt:lpstr>
      <vt:lpstr>Requests</vt:lpstr>
      <vt:lpstr>Endpoints and Authentication</vt:lpstr>
      <vt:lpstr>API Key Authentication</vt:lpstr>
      <vt:lpstr>API Key Authentication</vt:lpstr>
      <vt:lpstr>JWT Authentication</vt:lpstr>
      <vt:lpstr>JWT Authentication</vt:lpstr>
      <vt:lpstr>Service Fulfilment and Response</vt:lpstr>
      <vt:lpstr>Service Fulfilment and Response</vt:lpstr>
      <vt:lpstr>HTTP Status Codes</vt:lpstr>
      <vt:lpstr>Demo - Postman</vt:lpstr>
      <vt:lpstr>Build an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Programs</dc:title>
  <dc:creator>Rachlin, John</dc:creator>
  <cp:lastModifiedBy>Samar Dikshit</cp:lastModifiedBy>
  <cp:revision>166</cp:revision>
  <cp:lastPrinted>2018-11-07T21:26:26Z</cp:lastPrinted>
  <dcterms:created xsi:type="dcterms:W3CDTF">2017-10-26T01:28:18Z</dcterms:created>
  <dcterms:modified xsi:type="dcterms:W3CDTF">2021-10-22T11:38:29Z</dcterms:modified>
</cp:coreProperties>
</file>