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7" r:id="rId3"/>
    <p:sldId id="288" r:id="rId4"/>
    <p:sldId id="402" r:id="rId5"/>
    <p:sldId id="403" r:id="rId6"/>
    <p:sldId id="407" r:id="rId7"/>
    <p:sldId id="416" r:id="rId8"/>
    <p:sldId id="404" r:id="rId9"/>
    <p:sldId id="405" r:id="rId10"/>
    <p:sldId id="418" r:id="rId11"/>
    <p:sldId id="408" r:id="rId12"/>
    <p:sldId id="419" r:id="rId13"/>
    <p:sldId id="406" r:id="rId14"/>
    <p:sldId id="410" r:id="rId15"/>
    <p:sldId id="414" r:id="rId16"/>
    <p:sldId id="413" r:id="rId17"/>
    <p:sldId id="412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76CB522-063C-4334-8637-97AE96CE7E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F28336-5BB1-4345-A8B6-A9CB3F1E0B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41CB941-69AD-4E6C-AA87-7E04863E7B35}" type="datetimeFigureOut">
              <a:rPr lang="en-US" altLang="zh-CN"/>
              <a:pPr>
                <a:defRPr/>
              </a:pPr>
              <a:t>12/9/2020</a:t>
            </a:fld>
            <a:endParaRPr lang="en-US" altLang="zh-CN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BB12A5-DAD5-481C-9C8E-5F5C317E84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FA3E16-78E2-4232-9D50-BE176A269F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480431A-7CB5-40C7-ACDB-1A3AC9EAFC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4213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C49F939-3C39-479D-944D-4415793FC3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FB9CBBF-A2B5-4E64-A6B5-E8484880BB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7D7CD1D-83A5-461F-B699-103997521F9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577B9827-BA1E-4004-95E2-BBB1034A4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6579FDA9-7F25-4C42-B37F-2BE0A8025C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8594F320-7541-47E1-8974-4F6AF22707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732EDB-A0EA-4211-B0DD-CA91767D8E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31137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>
            <a:extLst>
              <a:ext uri="{FF2B5EF4-FFF2-40B4-BE49-F238E27FC236}">
                <a16:creationId xmlns:a16="http://schemas.microsoft.com/office/drawing/2014/main" id="{EC3C8F7D-833E-43DE-A6AC-EF11F4306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>
            <a:extLst>
              <a:ext uri="{FF2B5EF4-FFF2-40B4-BE49-F238E27FC236}">
                <a16:creationId xmlns:a16="http://schemas.microsoft.com/office/drawing/2014/main" id="{389768CC-7F5A-49CE-AFE7-AA960A3C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3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750F7EFC-738B-40F4-9228-80138CA09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A8BF059F-E7DC-474A-BE4E-D8D52EB41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BB55CE5-91D8-4D08-83DA-0DEDB2ADFC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29C8A-2791-4661-8468-704E8B4BA0CD}" type="datetime1">
              <a:rPr lang="en-US" altLang="en-US" smtClean="0"/>
              <a:t>12/9/2020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8A5409-A0DD-4267-9925-17BCB34C93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0C2239C-9B9F-446B-8FD7-2836F0894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01CE5-1F77-47B3-9B8E-4E3300BEB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42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BC324B-21BF-46E8-979C-0D030E9B73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60E38-4C6A-46B0-922D-0B6AA42C7B8A}" type="datetime1">
              <a:rPr lang="en-US" altLang="en-US" smtClean="0"/>
              <a:t>12/9/2020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B84B02-B344-4624-87BA-EA01364FB7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0ED082-D478-4A11-8003-89087A2F42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41506-0F37-49A2-802C-F983B4CF4E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41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9577C0-2E7B-488E-A10E-3BBD17FE4A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70916-D652-450E-8775-72E30909B74F}" type="datetime1">
              <a:rPr lang="en-US" altLang="en-US" smtClean="0"/>
              <a:t>12/9/2020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3C37B-B762-468B-BA68-1DDAF00C01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60838C-7777-4119-88CD-4E09EC6ABA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90777-B3A3-47F7-891C-2DE847CE7E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2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9B014D-7241-4E18-AB5A-4C46ED0586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78DEA-F937-4FC5-81B3-FA5C8A54683D}" type="datetime1">
              <a:rPr lang="en-US" altLang="en-US" smtClean="0"/>
              <a:t>12/9/2020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722A8C-F6DB-41A2-9448-70324F8B3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CE198D-04AD-48C0-84E7-17D0BF50DC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29BF5-094E-45D9-B7A6-4A1AD2CEB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00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40A0DF-FC79-4CCC-B828-C4D5048327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073E5-FCB5-41D6-ADC3-F1081664C418}" type="datetime1">
              <a:rPr lang="en-US" altLang="en-US" smtClean="0"/>
              <a:t>12/9/2020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CB3378-EC84-499D-8783-5F96E8F395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BD10CE-E746-4821-9F60-9AB249B1BD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2BAF8-EA20-4CB2-93D4-84329F94C2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45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810D0-2ACA-402F-B6BE-1FEC9EC74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A2B43-AA81-4F08-835E-598DFCB7876E}" type="datetime1">
              <a:rPr lang="en-US" altLang="en-US" smtClean="0"/>
              <a:t>12/9/2020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396A8-A290-48E2-A3E8-03A0A00567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051A76-03F9-4828-B950-7A2D88B172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F4761-A7FD-432E-B8E4-301484B6F8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4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F525112-F03B-4073-BAC4-872C33216E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518B4-51E7-4B6A-8CBA-5469CF60C39E}" type="datetime1">
              <a:rPr lang="en-US" altLang="en-US" smtClean="0"/>
              <a:t>12/9/2020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7C32BD4-CE63-4425-BE82-11E5CC1F4A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D1371EF-C441-4B96-A23A-A7AC3C829D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789D-69FF-40AC-96F8-4BB3515784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6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1744BEC-618E-4446-8389-33E024CB65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66ACD-26BA-46EE-AE58-37C94B98F8FD}" type="datetime1">
              <a:rPr lang="en-US" altLang="en-US" smtClean="0"/>
              <a:t>12/9/2020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474A5BD-30F3-4C7E-AC68-5C45BA919B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4CE630B-0F4B-4B03-9D85-7E9166752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7950A-C235-4AA4-A4D0-14EC29D29C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46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423D919-F1A7-419D-BDFF-8FCEE37456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95BDF-DEE1-4E6B-96A0-A7F7D3A79F03}" type="datetime1">
              <a:rPr lang="en-US" altLang="en-US" smtClean="0"/>
              <a:t>12/9/2020</a:t>
            </a:fld>
            <a:endParaRPr lang="en-US" alt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4FA310-1868-40EB-8CC9-3E57A5D01C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988301E-8CFE-43F6-A5AC-3F956931A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3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9D794-1AD6-4F84-A1B1-9D5E26F6C0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9803D-E297-40E4-AC7B-1220170F71E0}" type="datetime1">
              <a:rPr lang="en-US" altLang="en-US" smtClean="0"/>
              <a:t>12/9/2020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1753F8-35B8-4FA7-B585-B8230C5EDF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47C9DE-8024-47FA-9275-DDACB077EB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04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6545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7261492-9218-424C-9F14-3630BCD89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86D1FB6-B989-45DC-8A27-73391A501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24" name="Rectangle 4">
            <a:extLst>
              <a:ext uri="{FF2B5EF4-FFF2-40B4-BE49-F238E27FC236}">
                <a16:creationId xmlns:a16="http://schemas.microsoft.com/office/drawing/2014/main" id="{D64214E5-B94E-4E3B-A185-6D49F6004B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fld id="{BF622A4B-A9FC-431F-8FC3-30032C36DBE2}" type="datetime1">
              <a:rPr lang="en-US" altLang="en-US" smtClean="0"/>
              <a:t>12/9/2020</a:t>
            </a:fld>
            <a:endParaRPr lang="en-US" altLang="en-US"/>
          </a:p>
        </p:txBody>
      </p:sp>
      <p:sp>
        <p:nvSpPr>
          <p:cNvPr id="184325" name="Rectangle 5">
            <a:extLst>
              <a:ext uri="{FF2B5EF4-FFF2-40B4-BE49-F238E27FC236}">
                <a16:creationId xmlns:a16="http://schemas.microsoft.com/office/drawing/2014/main" id="{6445AC17-FD62-474A-81A5-1F634F7AB5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26" name="Rectangle 6">
            <a:extLst>
              <a:ext uri="{FF2B5EF4-FFF2-40B4-BE49-F238E27FC236}">
                <a16:creationId xmlns:a16="http://schemas.microsoft.com/office/drawing/2014/main" id="{DE84DF5B-2093-4567-8988-316B46575C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502050306020203" pitchFamily="18" charset="0"/>
              </a:defRPr>
            </a:lvl1pPr>
          </a:lstStyle>
          <a:p>
            <a:pPr>
              <a:defRPr/>
            </a:pPr>
            <a:fld id="{FA95526E-3614-43A4-A891-29750A63A7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1045231D-3107-4D0F-B6B9-84A7137E8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5CBE764C-7F1D-41CE-B35C-C16E8D747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AB6A4D5-CC55-4B47-B964-4430E6BA77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600" b="1">
                <a:ea typeface="新細明體" panose="02020500000000000000" pitchFamily="18" charset="-120"/>
              </a:rPr>
              <a:t>Image Haze Removal Using Dark Channel Prior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EABE032-D161-4123-841F-A13306CACD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76438" y="3948113"/>
            <a:ext cx="6553200" cy="1752600"/>
          </a:xfrm>
        </p:spPr>
        <p:txBody>
          <a:bodyPr/>
          <a:lstStyle/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 </a:t>
            </a:r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Samar</a:t>
            </a:r>
          </a:p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Mtcn2020_06</a:t>
            </a:r>
          </a:p>
          <a:p>
            <a:pPr eaLnBrk="1" hangingPunct="1"/>
            <a:r>
              <a:rPr lang="en-US" altLang="zh-TW" b="1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Mtech</a:t>
            </a:r>
            <a:r>
              <a:rPr lang="en-US" altLang="zh-TW" b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Transmission Map Estimation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FCA8FE-99FA-4756-B68F-40CC5E75B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latin typeface="Cambria Math" panose="02040503050406030204" pitchFamily="18" charset="0"/>
                <a:ea typeface="新細明體" panose="02020500000000000000" pitchFamily="18" charset="-120"/>
              </a:rPr>
              <a:t>But Color of sky =~Atmos Light, T(x)--&gt;0</a:t>
            </a:r>
          </a:p>
          <a:p>
            <a:pPr eaLnBrk="1" hangingPunct="1"/>
            <a:r>
              <a:rPr lang="en-US" altLang="zh-CN" sz="2100" kern="0" dirty="0">
                <a:latin typeface="Cambria Math" panose="02040503050406030204" pitchFamily="18" charset="0"/>
                <a:ea typeface="新細明體" panose="02020500000000000000" pitchFamily="18" charset="-120"/>
              </a:rPr>
              <a:t> Keep small amount of haze </a:t>
            </a:r>
            <a:r>
              <a:rPr lang="en-IN" altLang="zh-CN" sz="1400" kern="0" dirty="0">
                <a:latin typeface="Cambria Math" panose="02040503050406030204" pitchFamily="18" charset="0"/>
                <a:ea typeface="新細明體" panose="02020500000000000000" pitchFamily="18" charset="-120"/>
              </a:rPr>
              <a:t>Omega (0&lt;omega&lt;1)</a:t>
            </a:r>
            <a:endParaRPr lang="en-US" altLang="zh-CN" sz="2100" kern="0" dirty="0">
              <a:latin typeface="Cambria Math" panose="02040503050406030204" pitchFamily="18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2100" kern="0" dirty="0">
              <a:latin typeface="Cambria Math" panose="02040503050406030204" pitchFamily="18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2100" kern="0" dirty="0">
              <a:latin typeface="Cambria Math" panose="02040503050406030204" pitchFamily="18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2100" kern="0" dirty="0">
              <a:latin typeface="Cambria Math" panose="02040503050406030204" pitchFamily="18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2100" kern="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Omega=0.95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10576-EE9E-4397-9C95-5DECBC30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90" y="2455740"/>
            <a:ext cx="4115157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21A50-A419-4D57-9347-DCC0B3A8D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9401" r="20075" b="16401"/>
          <a:stretch/>
        </p:blipFill>
        <p:spPr>
          <a:xfrm>
            <a:off x="1835696" y="1340768"/>
            <a:ext cx="547260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2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Transmission Map Refinement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847F1D-69C6-45F2-8115-884991D25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Guided filtering formula</a:t>
            </a:r>
          </a:p>
          <a:p>
            <a:pPr marL="0" indent="0" eaLnBrk="1" hangingPunct="1">
              <a:buNone/>
            </a:pPr>
            <a:r>
              <a:rPr lang="en-US" altLang="zh-CN" sz="2100" kern="0" dirty="0">
                <a:ea typeface="新細明體" panose="02020500000000000000" pitchFamily="18" charset="-120"/>
              </a:rPr>
              <a:t>				</a:t>
            </a:r>
          </a:p>
          <a:p>
            <a:pPr marL="0" indent="0" eaLnBrk="1" hangingPunct="1">
              <a:buNone/>
            </a:pPr>
            <a:r>
              <a:rPr lang="en-US" altLang="zh-CN" sz="2100" kern="0" dirty="0">
                <a:ea typeface="新細明體" panose="02020500000000000000" pitchFamily="18" charset="-120"/>
              </a:rPr>
              <a:t>				</a:t>
            </a: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 (</a:t>
            </a:r>
            <a:r>
              <a:rPr lang="en-US" altLang="zh-CN" sz="2100" kern="0" dirty="0" err="1">
                <a:ea typeface="新細明體" panose="02020500000000000000" pitchFamily="18" charset="-120"/>
              </a:rPr>
              <a:t>a,b</a:t>
            </a:r>
            <a:r>
              <a:rPr lang="en-US" altLang="zh-CN" sz="2100" kern="0" dirty="0">
                <a:ea typeface="新細明體" panose="02020500000000000000" pitchFamily="18" charset="-120"/>
              </a:rPr>
              <a:t>) </a:t>
            </a:r>
            <a:r>
              <a:rPr lang="en-IN" sz="2000" dirty="0"/>
              <a:t>coefficients</a:t>
            </a:r>
          </a:p>
          <a:p>
            <a:pPr lvl="1" eaLnBrk="1" hangingPunct="1"/>
            <a:r>
              <a:rPr lang="en-IN" altLang="zh-CN" sz="1700" kern="0" dirty="0">
                <a:ea typeface="新細明體" panose="02020500000000000000" pitchFamily="18" charset="-120"/>
              </a:rPr>
              <a:t>First Remove some Noise																																																</a:t>
            </a:r>
          </a:p>
          <a:p>
            <a:pPr lvl="1" eaLnBrk="1" hangingPunct="1"/>
            <a:r>
              <a:rPr lang="en-IN" altLang="zh-CN" sz="1700" kern="0" dirty="0">
                <a:ea typeface="新細明體" panose="02020500000000000000" pitchFamily="18" charset="-120"/>
              </a:rPr>
              <a:t> </a:t>
            </a:r>
            <a:r>
              <a:rPr lang="en-US" altLang="zh-CN" sz="1700" kern="0" dirty="0">
                <a:ea typeface="新細明體" panose="02020500000000000000" pitchFamily="18" charset="-12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F47FA-8EE8-4055-96B8-23EC3EBAF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2712955" cy="419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28BC47-EB45-43C9-8CBD-DA15560CF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262312"/>
            <a:ext cx="1962150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9330E5-99AB-45EA-9D72-7F593944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459060"/>
            <a:ext cx="2819644" cy="1577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463AB5-25C7-4548-8E79-CBEDEB7B2D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036537"/>
            <a:ext cx="4138019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1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Transmission Map Refinement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847F1D-69C6-45F2-8115-884991D25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Guided filtering</a:t>
            </a:r>
          </a:p>
          <a:p>
            <a:pPr marL="0" indent="0" eaLnBrk="1" hangingPunct="1">
              <a:buNone/>
            </a:pPr>
            <a:endParaRPr lang="en-US" altLang="zh-CN" sz="2100" kern="0" dirty="0">
              <a:ea typeface="新細明體" panose="02020500000000000000" pitchFamily="18" charset="-12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7EE92D-6AB0-4F9C-8C3E-0DF4DEA50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71" y="2132855"/>
            <a:ext cx="6439458" cy="384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2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Transmission Map Refinement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161AD-35D7-47A9-BD83-C809AB967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8" t="8001" r="20075" b="16401"/>
          <a:stretch/>
        </p:blipFill>
        <p:spPr>
          <a:xfrm>
            <a:off x="1763688" y="1268760"/>
            <a:ext cx="554461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8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>
                <a:ea typeface="新細明體" panose="02020500000000000000" pitchFamily="18" charset="-120"/>
              </a:rPr>
              <a:t>Results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51273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122172-CA91-493E-BDE3-1A0380BE1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12200" r="11413" b="13601"/>
          <a:stretch/>
        </p:blipFill>
        <p:spPr>
          <a:xfrm>
            <a:off x="1547664" y="1484784"/>
            <a:ext cx="655272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7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ED7EE39-1E13-424C-8C7B-0E1E29831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4" y="404664"/>
            <a:ext cx="3561132" cy="56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6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12D1348-727E-43BC-9440-FAC69CECF26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fr-FR" altLang="zh-TW" sz="5400" b="1" dirty="0">
                <a:ea typeface="新細明體" panose="02020500000000000000" pitchFamily="18" charset="-120"/>
              </a:rPr>
              <a:t>Dark Channel Prior Image Dehazing Technique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BF6715-7E16-46C3-8DCE-AD8D40E45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6858957" cy="3362794"/>
          </a:xfrm>
          <a:prstGeom prst="rect">
            <a:avLst/>
          </a:prstGeom>
        </p:spPr>
      </p:pic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Degradation Model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Content Placeholder 2">
                <a:extLst>
                  <a:ext uri="{FF2B5EF4-FFF2-40B4-BE49-F238E27FC236}">
                    <a16:creationId xmlns:a16="http://schemas.microsoft.com/office/drawing/2014/main" id="{564CE10E-4546-4E88-9AD2-2C4D6354D3AF}"/>
                  </a:ext>
                </a:extLst>
              </p:cNvPr>
              <p:cNvSpPr>
                <a:spLocks noGrp="1" noChangeArrowheads="1"/>
              </p:cNvSpPr>
              <p:nvPr>
                <p:ph idx="4294967295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TW" sz="2100" dirty="0">
                    <a:ea typeface="新細明體" panose="02020500000000000000" pitchFamily="18" charset="-120"/>
                  </a:rPr>
                  <a:t>Haze image 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I</m:t>
                    </m:r>
                    <m:d>
                      <m:dPr>
                        <m:ctrlPr>
                          <a:rPr lang="zh-CN" altLang="zh-CN" sz="21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x</m:t>
                        </m:r>
                      </m:e>
                    </m:d>
                    <m: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J</m:t>
                    </m:r>
                    <m:d>
                      <m:dPr>
                        <m:ctrlPr>
                          <a:rPr lang="zh-CN" altLang="zh-CN" sz="21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t</m:t>
                    </m:r>
                    <m:d>
                      <m:dPr>
                        <m:ctrlPr>
                          <a:rPr lang="zh-CN" altLang="zh-CN" sz="21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x</m:t>
                        </m:r>
                      </m:e>
                    </m:d>
                    <m: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A</m:t>
                    </m:r>
                    <m: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(1−</m:t>
                    </m:r>
                    <m:r>
                      <m:rPr>
                        <m:sty m:val="p"/>
                      </m:rP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t</m:t>
                    </m:r>
                    <m: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x</m:t>
                    </m:r>
                    <m:r>
                      <a:rPr lang="en-US" altLang="zh-CN" sz="2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))</m:t>
                    </m:r>
                  </m:oMath>
                </a14:m>
                <a:r>
                  <a:rPr lang="en-US" altLang="zh-TW" sz="2100" dirty="0">
                    <a:ea typeface="新細明體" panose="02020500000000000000" pitchFamily="18" charset="-120"/>
                  </a:rPr>
                  <a:t>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7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I</m:t>
                    </m:r>
                    <m:d>
                      <m:dPr>
                        <m:ctrlPr>
                          <a:rPr lang="zh-CN" altLang="zh-CN" sz="17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altLang="zh-TW" sz="1700" dirty="0">
                    <a:ea typeface="新細明體" panose="02020500000000000000" pitchFamily="18" charset="-120"/>
                  </a:rPr>
                  <a:t>: observed hazy image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7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J</m:t>
                    </m:r>
                    <m:d>
                      <m:dPr>
                        <m:ctrlPr>
                          <a:rPr lang="zh-CN" altLang="zh-CN" sz="17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70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altLang="zh-TW" sz="1700" dirty="0">
                    <a:ea typeface="新細明體" panose="02020500000000000000" pitchFamily="18" charset="-120"/>
                  </a:rPr>
                  <a:t>: haze-free image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7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t</m:t>
                    </m:r>
                    <m:r>
                      <a:rPr lang="en-US" altLang="zh-CN" sz="17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7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x</m:t>
                    </m:r>
                    <m:r>
                      <a:rPr lang="en-US" altLang="zh-CN" sz="17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1700" dirty="0">
                    <a:ea typeface="新細明體" panose="02020500000000000000" pitchFamily="18" charset="-120"/>
                  </a:rPr>
                  <a:t>:  transmission map </a:t>
                </a:r>
                <a:r>
                  <a:rPr lang="en-US" altLang="zh-CN" sz="1700" dirty="0">
                    <a:ea typeface="新細明體" panose="02020500000000000000" pitchFamily="18" charset="-120"/>
                  </a:rPr>
                  <a:t>/ depth map</a:t>
                </a:r>
                <a:endParaRPr lang="en-US" altLang="zh-TW" sz="1700" dirty="0">
                  <a:ea typeface="新細明體" panose="02020500000000000000" pitchFamily="18" charset="-12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7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A</m:t>
                    </m:r>
                  </m:oMath>
                </a14:m>
                <a:r>
                  <a:rPr lang="en-US" altLang="zh-TW" sz="1700" dirty="0">
                    <a:ea typeface="新細明體" panose="02020500000000000000" pitchFamily="18" charset="-120"/>
                  </a:rPr>
                  <a:t>: atmospheric light</a:t>
                </a:r>
              </a:p>
            </p:txBody>
          </p:sp>
        </mc:Choice>
        <mc:Fallback xmlns="">
          <p:sp>
            <p:nvSpPr>
              <p:cNvPr id="1331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64CE10E-4546-4E88-9AD2-2C4D6354D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blipFill rotWithShape="0">
                <a:blip r:embed="rId3"/>
                <a:stretch>
                  <a:fillRect l="-74" t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Dark Channel Prior (DCP)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EF0483-A2DA-4C2C-A631-D629F736A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1600200"/>
                <a:ext cx="8229600" cy="4530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endParaRPr lang="en-US" altLang="zh-TW" sz="2100" kern="0" dirty="0">
                  <a:ea typeface="新細明體" panose="02020500000000000000" pitchFamily="18" charset="-120"/>
                </a:endParaRPr>
              </a:p>
              <a:p>
                <a:pPr eaLnBrk="1" hangingPunct="1"/>
                <a:endParaRPr lang="en-US" altLang="zh-TW" sz="2100" kern="0" dirty="0">
                  <a:ea typeface="新細明體" panose="02020500000000000000" pitchFamily="18" charset="-120"/>
                </a:endParaRPr>
              </a:p>
              <a:p>
                <a:pPr eaLnBrk="1" hangingPunct="1"/>
                <a:endParaRPr lang="en-US" altLang="zh-TW" sz="2100" kern="0" dirty="0">
                  <a:ea typeface="新細明體" panose="02020500000000000000" pitchFamily="18" charset="-120"/>
                </a:endParaRPr>
              </a:p>
              <a:p>
                <a:pPr eaLnBrk="1" hangingPunct="1"/>
                <a:r>
                  <a:rPr lang="en-US" altLang="zh-TW" sz="2100" kern="0" dirty="0">
                    <a:ea typeface="新細明體" panose="02020500000000000000" pitchFamily="18" charset="-120"/>
                  </a:rPr>
                  <a:t>Empirical and statistical investigation</a:t>
                </a:r>
              </a:p>
              <a:p>
                <a:pPr eaLnBrk="1" hangingPunct="1"/>
                <a:r>
                  <a:rPr lang="en-US" altLang="zh-CN" sz="2100" kern="0" dirty="0">
                    <a:ea typeface="新細明體" panose="02020500000000000000" pitchFamily="18" charset="-120"/>
                  </a:rPr>
                  <a:t>Dark pixels whose intensity values are very close to zero for at least one color channel within an image patch</a:t>
                </a:r>
              </a:p>
              <a:p>
                <a:pPr eaLnBrk="1" hangingPunct="1"/>
                <a:r>
                  <a:rPr lang="en-US" altLang="zh-CN" sz="2100" kern="0" dirty="0">
                    <a:ea typeface="新細明體" panose="02020500000000000000" pitchFamily="18" charset="-120"/>
                  </a:rPr>
                  <a:t>Dark channel: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1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dark</m:t>
                        </m:r>
                      </m:sup>
                    </m:sSup>
                    <m:d>
                      <m:dPr>
                        <m:ctrlPr>
                          <a:rPr lang="zh-CN" altLang="zh-CN" sz="21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100" ker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zh-CN" sz="2100" i="1" ker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CN" sz="2100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lim>
                    </m:limLow>
                    <m:d>
                      <m:dPr>
                        <m:ctrlPr>
                          <a:rPr lang="zh-CN" altLang="zh-CN" sz="21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zh-CN" sz="21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altLang="zh-CN" sz="2100" ker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altLang="zh-CN" sz="2100" ker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</m:lim>
                        </m:limLow>
                        <m:sSup>
                          <m:sSup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100" kern="0" dirty="0">
                  <a:ea typeface="新細明體" panose="02020500000000000000" pitchFamily="18" charset="-120"/>
                </a:endParaRPr>
              </a:p>
              <a:p>
                <a:pPr eaLnBrk="1" hangingPunct="1"/>
                <a:r>
                  <a:rPr lang="en-US" altLang="zh-CN" sz="2100" kern="0" dirty="0">
                    <a:ea typeface="新細明體" panose="02020500000000000000" pitchFamily="18" charset="-120"/>
                  </a:rPr>
                  <a:t>Haze free image: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1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dark</m:t>
                        </m:r>
                      </m:sup>
                    </m:sSup>
                    <m:d>
                      <m:dPr>
                        <m:ctrlPr>
                          <a:rPr lang="zh-CN" altLang="zh-CN" sz="21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100" ker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endParaRPr lang="en-US" altLang="zh-CN" sz="2100" kern="0" dirty="0">
                  <a:ea typeface="新細明體" panose="02020500000000000000" pitchFamily="18" charset="-120"/>
                </a:endParaRPr>
              </a:p>
              <a:p>
                <a:pPr lvl="1" eaLnBrk="1" hangingPunct="1"/>
                <a:r>
                  <a:rPr lang="en-US" altLang="zh-CN" sz="1700" kern="0" dirty="0">
                    <a:ea typeface="新細明體" panose="02020500000000000000" pitchFamily="18" charset="-120"/>
                  </a:rPr>
                  <a:t>Most of the pixels in the dark channels have 0 values.</a:t>
                </a:r>
              </a:p>
              <a:p>
                <a:pPr eaLnBrk="1" hangingPunct="1"/>
                <a:r>
                  <a:rPr lang="en-US" altLang="zh-CN" sz="2100" kern="0" dirty="0">
                    <a:ea typeface="新細明體" panose="02020500000000000000" pitchFamily="18" charset="-120"/>
                  </a:rPr>
                  <a:t>Hazy image: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1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dark</m:t>
                        </m:r>
                      </m:sup>
                    </m:sSup>
                    <m:d>
                      <m:dPr>
                        <m:ctrlPr>
                          <a:rPr lang="zh-CN" altLang="zh-CN" sz="21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100" ker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sz="2100" kern="0" dirty="0">
                  <a:ea typeface="新細明體" panose="02020500000000000000" pitchFamily="18" charset="-120"/>
                </a:endParaRPr>
              </a:p>
              <a:p>
                <a:pPr lvl="1" eaLnBrk="1" hangingPunct="1"/>
                <a:r>
                  <a:rPr lang="en-US" altLang="zh-CN" sz="1700" kern="0" dirty="0">
                    <a:ea typeface="新細明體" panose="02020500000000000000" pitchFamily="18" charset="-120"/>
                  </a:rPr>
                  <a:t>Dark channels produce pixels that have values far above zero.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EF0483-A2DA-4C2C-A631-D629F736A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530725"/>
              </a:xfrm>
              <a:prstGeom prst="rect">
                <a:avLst/>
              </a:prstGeom>
              <a:blipFill>
                <a:blip r:embed="rId2"/>
                <a:stretch>
                  <a:fillRect l="-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E2906663-4B23-4BFA-AF19-47AF40027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81" y="1612901"/>
            <a:ext cx="421063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2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Dark Channel Construction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EF0483-A2DA-4C2C-A631-D629F736A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1600200"/>
                <a:ext cx="8229600" cy="4530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100" i="0" kern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I</m:t>
                    </m:r>
                    <m:d>
                      <m:dPr>
                        <m:ctrlPr>
                          <a:rPr lang="zh-CN" altLang="zh-CN" sz="2100" i="1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 i="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x</m:t>
                        </m:r>
                      </m:e>
                    </m:d>
                    <m:r>
                      <a:rPr lang="en-US" altLang="zh-CN" sz="2100" i="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100" i="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J</m:t>
                    </m:r>
                    <m:d>
                      <m:dPr>
                        <m:ctrlPr>
                          <a:rPr lang="zh-CN" altLang="zh-CN" sz="2100" i="1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 i="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100" i="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t</m:t>
                    </m:r>
                    <m:d>
                      <m:dPr>
                        <m:ctrlPr>
                          <a:rPr lang="zh-CN" altLang="zh-CN" sz="2100" i="1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 i="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x</m:t>
                        </m:r>
                      </m:e>
                    </m:d>
                    <m:r>
                      <a:rPr lang="en-US" altLang="zh-CN" sz="2100" i="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100" i="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A</m:t>
                    </m:r>
                    <m:d>
                      <m:dPr>
                        <m:ctrlPr>
                          <a:rPr lang="en-US" altLang="zh-CN" sz="2100" i="1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CN" sz="2100" i="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100" i="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t</m:t>
                        </m:r>
                        <m:d>
                          <m:dPr>
                            <m:ctrlPr>
                              <a:rPr lang="en-US" altLang="zh-CN" sz="2100" i="1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100" i="0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altLang="zh-CN" sz="2100" i="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⟹</m:t>
                    </m:r>
                    <m:r>
                      <m:rPr>
                        <m:sty m:val="p"/>
                      </m:rPr>
                      <a:rPr lang="en-US" altLang="zh-CN" sz="2100" i="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J</m:t>
                    </m:r>
                    <m:d>
                      <m:dPr>
                        <m:ctrlPr>
                          <a:rPr lang="en-US" altLang="zh-CN" sz="2100" i="1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 i="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x</m:t>
                        </m:r>
                      </m:e>
                    </m:d>
                    <m:r>
                      <a:rPr lang="en-US" altLang="zh-CN" sz="2100" i="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f>
                      <m:fPr>
                        <m:ctrlPr>
                          <a:rPr lang="en-US" altLang="zh-CN" sz="2100" i="1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100" i="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I</m:t>
                        </m:r>
                        <m:d>
                          <m:dPr>
                            <m:ctrlPr>
                              <a:rPr lang="en-US" altLang="zh-CN" sz="2100" i="1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100" i="0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x</m:t>
                            </m:r>
                          </m:e>
                        </m:d>
                        <m:r>
                          <a:rPr lang="en-US" altLang="zh-CN" sz="2100" i="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100" i="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100" i="0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t</m:t>
                        </m:r>
                        <m:d>
                          <m:dPr>
                            <m:ctrlPr>
                              <a:rPr lang="en-US" altLang="zh-CN" sz="2100" i="1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100" i="0" ker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x</m:t>
                            </m:r>
                          </m:e>
                        </m:d>
                      </m:den>
                    </m:f>
                    <m:r>
                      <a:rPr lang="en-US" altLang="zh-CN" sz="2100" i="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100" i="0" ker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A</m:t>
                    </m:r>
                  </m:oMath>
                </a14:m>
                <a:endParaRPr lang="en-US" altLang="zh-CN" sz="2100" kern="0" dirty="0">
                  <a:ea typeface="新細明體" panose="02020500000000000000" pitchFamily="18" charset="-120"/>
                </a:endParaRPr>
              </a:p>
              <a:p>
                <a:pPr eaLnBrk="1" hangingPunct="1"/>
                <a:r>
                  <a:rPr lang="en-US" altLang="zh-CN" sz="2100" kern="0" dirty="0">
                    <a:ea typeface="新細明體" panose="02020500000000000000" pitchFamily="18" charset="-120"/>
                  </a:rPr>
                  <a:t>Dark channel: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1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dark</m:t>
                        </m:r>
                      </m:sup>
                    </m:sSup>
                    <m:d>
                      <m:dPr>
                        <m:ctrlPr>
                          <a:rPr lang="zh-CN" altLang="zh-CN" sz="21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100" ker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zh-CN" sz="2100" i="1" ker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CN" sz="2100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sz="2100" ker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lim>
                    </m:limLow>
                    <m:d>
                      <m:dPr>
                        <m:ctrlPr>
                          <a:rPr lang="zh-CN" altLang="zh-CN" sz="21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zh-CN" altLang="zh-CN" sz="21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altLang="zh-CN" sz="2100" ker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altLang="zh-CN" sz="2100" ker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100" ker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</m:lim>
                        </m:limLow>
                        <m:sSup>
                          <m:sSup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sz="21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100" ker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100" kern="0" dirty="0"/>
              </a:p>
              <a:p>
                <a:pPr eaLnBrk="1" hangingPunct="1"/>
                <a:r>
                  <a:rPr lang="en-US" altLang="zh-CN" sz="2100" kern="0" dirty="0">
                    <a:ea typeface="新細明體" panose="02020500000000000000" pitchFamily="18" charset="-120"/>
                  </a:rPr>
                  <a:t>Conventional patch-based for loop</a:t>
                </a:r>
              </a:p>
              <a:p>
                <a:pPr eaLnBrk="1" hangingPunct="1"/>
                <a:r>
                  <a:rPr lang="en-US" altLang="zh-CN" sz="2100" kern="0" dirty="0">
                    <a:ea typeface="新細明體" panose="02020500000000000000" pitchFamily="18" charset="-120"/>
                  </a:rPr>
                  <a:t>Marcel van Herk’s algorithm</a:t>
                </a:r>
              </a:p>
              <a:p>
                <a:pPr eaLnBrk="1" hangingPunct="1"/>
                <a:r>
                  <a:rPr lang="en-US" altLang="zh-CN" sz="2100" kern="0" dirty="0">
                    <a:ea typeface="新細明體" panose="02020500000000000000" pitchFamily="18" charset="-120"/>
                  </a:rPr>
                  <a:t>Low intensity due to :-</a:t>
                </a:r>
              </a:p>
              <a:p>
                <a:pPr lvl="1" eaLnBrk="1" hangingPunct="1"/>
                <a:r>
                  <a:rPr lang="en-US" altLang="zh-CN" sz="1700" kern="0" dirty="0">
                    <a:ea typeface="新細明體" panose="02020500000000000000" pitchFamily="18" charset="-120"/>
                  </a:rPr>
                  <a:t>Dark surface </a:t>
                </a:r>
                <a:r>
                  <a:rPr lang="en-US" altLang="zh-CN" sz="1700" kern="0" dirty="0" err="1">
                    <a:ea typeface="新細明體" panose="02020500000000000000" pitchFamily="18" charset="-120"/>
                  </a:rPr>
                  <a:t>ie</a:t>
                </a:r>
                <a:r>
                  <a:rPr lang="en-US" altLang="zh-CN" sz="1700" kern="0" dirty="0">
                    <a:ea typeface="新細明體" panose="02020500000000000000" pitchFamily="18" charset="-120"/>
                  </a:rPr>
                  <a:t> dark tree and stones</a:t>
                </a:r>
              </a:p>
              <a:p>
                <a:pPr lvl="1" eaLnBrk="1" hangingPunct="1"/>
                <a:r>
                  <a:rPr lang="en-US" altLang="zh-CN" sz="1700" kern="0" dirty="0">
                    <a:ea typeface="新細明體" panose="02020500000000000000" pitchFamily="18" charset="-120"/>
                  </a:rPr>
                  <a:t>Colorful object</a:t>
                </a:r>
              </a:p>
              <a:p>
                <a:pPr lvl="1" eaLnBrk="1" hangingPunct="1"/>
                <a:r>
                  <a:rPr lang="en-US" altLang="zh-CN" sz="1700" kern="0" dirty="0">
                    <a:ea typeface="新細明體" panose="02020500000000000000" pitchFamily="18" charset="-120"/>
                  </a:rPr>
                  <a:t>Shadow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EF0483-A2DA-4C2C-A631-D629F736A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530725"/>
              </a:xfrm>
              <a:prstGeom prst="rect">
                <a:avLst/>
              </a:prstGeom>
              <a:blipFill>
                <a:blip r:embed="rId2"/>
                <a:stretch>
                  <a:fillRect l="-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97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Dark Channel Construction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F2034-9BF9-41E1-A291-CFC6A923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10801" r="20075" b="16401"/>
          <a:stretch/>
        </p:blipFill>
        <p:spPr>
          <a:xfrm>
            <a:off x="1835696" y="1412776"/>
            <a:ext cx="547260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7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After Dark Method Result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EF0483-A2DA-4C2C-A631-D629F736A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1600200"/>
                <a:ext cx="8229600" cy="4530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altLang="zh-CN" sz="2100" kern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A</m:t>
                    </m:r>
                    <m:r>
                      <m:rPr>
                        <m:sty m:val="p"/>
                      </m:rPr>
                      <a:rPr lang="en-IN" altLang="zh-CN" sz="2100" b="0" i="0" kern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fter</m:t>
                    </m:r>
                    <m:r>
                      <a:rPr lang="en-IN" altLang="zh-CN" sz="2100" b="0" i="0" kern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IN" altLang="zh-CN" sz="2100" b="0" i="0" kern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apply</m:t>
                    </m:r>
                    <m:r>
                      <a:rPr lang="en-IN" altLang="zh-CN" sz="2100" b="0" i="0" kern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IN" altLang="zh-CN" sz="2100" b="0" i="0" kern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Dark</m:t>
                    </m:r>
                    <m:r>
                      <a:rPr lang="en-IN" altLang="zh-CN" sz="2100" b="0" i="0" kern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IN" altLang="zh-CN" sz="2100" b="0" i="0" kern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Method</m:t>
                    </m:r>
                    <m:r>
                      <a:rPr lang="en-IN" altLang="zh-CN" sz="2100" b="0" i="0" kern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</m:oMath>
                </a14:m>
                <a:endParaRPr lang="en-IN" altLang="zh-CN" sz="2100" b="0" i="0" kern="0" dirty="0">
                  <a:latin typeface="Cambria Math" panose="02040503050406030204" pitchFamily="18" charset="0"/>
                  <a:ea typeface="新細明體" panose="02020500000000000000" pitchFamily="18" charset="-120"/>
                </a:endParaRPr>
              </a:p>
              <a:p>
                <a:pPr lvl="1" eaLnBrk="1" hangingPunct="1"/>
                <a:r>
                  <a:rPr lang="en-IN" altLang="zh-CN" sz="1700" kern="0" dirty="0">
                    <a:latin typeface="Cambria Math" panose="02040503050406030204" pitchFamily="18" charset="0"/>
                    <a:ea typeface="新細明體" panose="02020500000000000000" pitchFamily="18" charset="-120"/>
                  </a:rPr>
                  <a:t>75% pixel Intensity is 0</a:t>
                </a:r>
                <a:endParaRPr lang="en-IN" altLang="zh-CN" sz="1700" b="0" i="0" kern="0" dirty="0">
                  <a:latin typeface="Cambria Math" panose="02040503050406030204" pitchFamily="18" charset="0"/>
                  <a:ea typeface="新細明體" panose="02020500000000000000" pitchFamily="18" charset="-120"/>
                </a:endParaRPr>
              </a:p>
              <a:p>
                <a:pPr eaLnBrk="1" hangingPunct="1"/>
                <a:r>
                  <a:rPr lang="en-IN" altLang="zh-CN" sz="2100" b="0" i="0" kern="0" dirty="0">
                    <a:latin typeface="Cambria Math" panose="02040503050406030204" pitchFamily="18" charset="0"/>
                    <a:ea typeface="新細明體" panose="02020500000000000000" pitchFamily="18" charset="-120"/>
                  </a:rPr>
                  <a:t>Problem Exist</a:t>
                </a:r>
              </a:p>
              <a:p>
                <a:pPr lvl="1" eaLnBrk="1" hangingPunct="1"/>
                <a:r>
                  <a:rPr lang="en-IN" altLang="zh-CN" sz="1700" kern="0" dirty="0">
                    <a:latin typeface="Cambria Math" panose="02040503050406030204" pitchFamily="18" charset="0"/>
                    <a:ea typeface="新細明體" panose="02020500000000000000" pitchFamily="18" charset="-120"/>
                  </a:rPr>
                  <a:t>Dark Channel of Hazy Image Have Higher Intensity because of air light Intensity</a:t>
                </a:r>
              </a:p>
              <a:p>
                <a:pPr lvl="1" eaLnBrk="1" hangingPunct="1"/>
                <a:r>
                  <a:rPr lang="en-IN" altLang="zh-CN" sz="1700" b="0" i="0" kern="0" dirty="0">
                    <a:latin typeface="Cambria Math" panose="02040503050406030204" pitchFamily="18" charset="0"/>
                    <a:ea typeface="新細明體" panose="02020500000000000000" pitchFamily="18" charset="-120"/>
                  </a:rPr>
                  <a:t>Tra</a:t>
                </a:r>
                <a:r>
                  <a:rPr lang="en-IN" altLang="zh-CN" sz="1700" kern="0" dirty="0">
                    <a:latin typeface="Cambria Math" panose="02040503050406030204" pitchFamily="18" charset="0"/>
                    <a:ea typeface="新細明體" panose="02020500000000000000" pitchFamily="18" charset="-120"/>
                  </a:rPr>
                  <a:t>nsmission is low</a:t>
                </a:r>
                <a:endParaRPr lang="en-IN" altLang="zh-CN" sz="1700" b="0" i="0" kern="0" dirty="0">
                  <a:latin typeface="Cambria Math" panose="02040503050406030204" pitchFamily="18" charset="0"/>
                  <a:ea typeface="新細明體" panose="02020500000000000000" pitchFamily="18" charset="-120"/>
                </a:endParaRPr>
              </a:p>
              <a:p>
                <a:pPr lvl="1" eaLnBrk="1" hangingPunct="1"/>
                <a:endParaRPr lang="en-IN" altLang="zh-CN" sz="1700" b="0" i="0" kern="0" dirty="0">
                  <a:latin typeface="Cambria Math" panose="02040503050406030204" pitchFamily="18" charset="0"/>
                  <a:ea typeface="新細明體" panose="02020500000000000000" pitchFamily="18" charset="-120"/>
                </a:endParaRPr>
              </a:p>
              <a:p>
                <a:pPr marL="344487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zh-CN" sz="1700" b="0" i="0" kern="0" smtClean="0"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 </m:t>
                      </m:r>
                    </m:oMath>
                  </m:oMathPara>
                </a14:m>
                <a:endParaRPr lang="en-IN" altLang="zh-CN" sz="1700" b="0" kern="0" dirty="0">
                  <a:ea typeface="新細明體" panose="02020500000000000000" pitchFamily="18" charset="-120"/>
                </a:endParaRPr>
              </a:p>
              <a:p>
                <a:pPr lvl="1" eaLnBrk="1" hangingPunct="1"/>
                <a:endParaRPr lang="en-US" altLang="zh-CN" sz="1300" kern="0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EF0483-A2DA-4C2C-A631-D629F736A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530725"/>
              </a:xfrm>
              <a:prstGeom prst="rect">
                <a:avLst/>
              </a:prstGeom>
              <a:blipFill>
                <a:blip r:embed="rId2"/>
                <a:stretch>
                  <a:fillRect l="-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43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Atmospheric Light Estimation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80A76-C6C0-4B40-B6C8-C5CC24D5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000" kern="0" dirty="0">
                <a:ea typeface="新細明體" panose="02020500000000000000" pitchFamily="18" charset="-120"/>
              </a:rPr>
              <a:t>The color of the atmospheric light is very close to sky</a:t>
            </a:r>
          </a:p>
          <a:p>
            <a:pPr eaLnBrk="1" hangingPunct="1"/>
            <a:r>
              <a:rPr lang="en-US" sz="2000" dirty="0"/>
              <a:t>S</a:t>
            </a:r>
            <a:r>
              <a:rPr lang="en-US" sz="2000" b="0" i="0" dirty="0">
                <a:effectLst/>
              </a:rPr>
              <a:t>o just pick the first few pixels that are closest to 1 in </a:t>
            </a:r>
            <a:r>
              <a:rPr lang="en-US" sz="2000" b="0" i="0" dirty="0" err="1">
                <a:effectLst/>
              </a:rPr>
              <a:t>Jdark</a:t>
            </a:r>
            <a:endParaRPr lang="en-US" sz="2000" b="0" i="0" dirty="0">
              <a:effectLst/>
            </a:endParaRPr>
          </a:p>
          <a:p>
            <a:pPr eaLnBrk="1" hangingPunct="1"/>
            <a:r>
              <a:rPr lang="en-US" sz="2000" dirty="0"/>
              <a:t>P</a:t>
            </a:r>
            <a:r>
              <a:rPr lang="en-US" sz="2000" b="0" i="0" dirty="0">
                <a:effectLst/>
              </a:rPr>
              <a:t>ick top 0.1% brightest pixels in the dark channel</a:t>
            </a:r>
          </a:p>
          <a:p>
            <a:pPr marL="0" indent="0" eaLnBrk="1" hangingPunct="1">
              <a:buNone/>
            </a:pPr>
            <a:endParaRPr lang="en-US" altLang="zh-CN" sz="2000" kern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981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B24C1-DD16-4D31-96FE-40461E6C9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57213" y="360363"/>
            <a:ext cx="8229600" cy="1139825"/>
          </a:xfrm>
        </p:spPr>
        <p:txBody>
          <a:bodyPr anchor="ctr"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Transmission Map Estimation</a:t>
            </a:r>
            <a:br>
              <a:rPr lang="en-US" altLang="zh-TW" b="1" dirty="0">
                <a:ea typeface="新細明體" panose="02020500000000000000" pitchFamily="18" charset="-120"/>
              </a:rPr>
            </a:br>
            <a:endParaRPr lang="zh-TW" altLang="en-US" b="1" dirty="0">
              <a:ea typeface="新細明體" panose="02020500000000000000" pitchFamily="18" charset="-12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FCA8FE-99FA-4756-B68F-40CC5E75B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sz="2100" kern="0" dirty="0">
                <a:latin typeface="Cambria Math" panose="02040503050406030204" pitchFamily="18" charset="0"/>
                <a:ea typeface="新細明體" panose="02020500000000000000" pitchFamily="18" charset="-120"/>
              </a:rPr>
              <a:t>Normalize Equation using Atmospheric Light And Apply JDark</a:t>
            </a:r>
          </a:p>
          <a:p>
            <a:pPr eaLnBrk="1" hangingPunct="1"/>
            <a:endParaRPr lang="en-US" altLang="zh-CN" sz="2100" kern="0" dirty="0">
              <a:latin typeface="Cambria Math" panose="02040503050406030204" pitchFamily="18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2100" kern="0" dirty="0">
              <a:latin typeface="Cambria Math" panose="02040503050406030204" pitchFamily="18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2100" kern="0" dirty="0">
              <a:latin typeface="Cambria Math" panose="02040503050406030204" pitchFamily="18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CN" sz="2100" kern="0" dirty="0">
                <a:latin typeface="Cambria Math" panose="02040503050406030204" pitchFamily="18" charset="0"/>
                <a:ea typeface="新細明體" panose="02020500000000000000" pitchFamily="18" charset="-120"/>
              </a:rPr>
              <a:t>Apply Dark channel on both side with min</a:t>
            </a:r>
          </a:p>
          <a:p>
            <a:pPr eaLnBrk="1" hangingPunct="1"/>
            <a:endParaRPr lang="en-US" altLang="zh-CN" sz="2100" kern="0" dirty="0">
              <a:latin typeface="Cambria Math" panose="02040503050406030204" pitchFamily="18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2100" kern="0" dirty="0">
              <a:latin typeface="Cambria Math" panose="02040503050406030204" pitchFamily="18" charset="0"/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2100" kern="0" dirty="0">
              <a:latin typeface="Cambria Math" panose="02040503050406030204" pitchFamily="18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CN" sz="2100" kern="0" dirty="0">
                <a:ea typeface="新細明體" panose="02020500000000000000" pitchFamily="18" charset="-120"/>
              </a:rPr>
              <a:t> </a:t>
            </a:r>
            <a:r>
              <a:rPr lang="en-US" altLang="zh-CN" sz="2100" kern="0" dirty="0">
                <a:latin typeface="Cambria Math" panose="02040503050406030204" pitchFamily="18" charset="0"/>
                <a:ea typeface="新細明體" panose="02020500000000000000" pitchFamily="18" charset="-120"/>
              </a:rPr>
              <a:t>Then Right Part=0</a:t>
            </a:r>
          </a:p>
          <a:p>
            <a:pPr eaLnBrk="1" hangingPunct="1"/>
            <a:r>
              <a:rPr lang="en-US" altLang="zh-CN" sz="2100" kern="0" dirty="0">
                <a:latin typeface="Cambria Math" panose="02040503050406030204" pitchFamily="18" charset="0"/>
                <a:ea typeface="新細明體" panose="02020500000000000000" pitchFamily="18" charset="-120"/>
              </a:rPr>
              <a:t>Final Equation be </a:t>
            </a:r>
            <a:endParaRPr lang="en-US" altLang="zh-CN" sz="2100" kern="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CN" sz="2100" kern="0" dirty="0">
              <a:ea typeface="新細明體" panose="02020500000000000000" pitchFamily="18" charset="-12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4CF8E-4756-429E-BF79-AEBD7B759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88840"/>
            <a:ext cx="5191125" cy="1133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8FDA2-C091-45F8-A764-1E6F538A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535507"/>
            <a:ext cx="4656667" cy="11115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D890E0-12D4-47B7-855F-2626BE397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080" y="4819612"/>
            <a:ext cx="2701840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6845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1083</TotalTime>
  <Words>421</Words>
  <Application>Microsoft Office PowerPoint</Application>
  <PresentationFormat>On-screen Show (4:3)</PresentationFormat>
  <Paragraphs>76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Garamond</vt:lpstr>
      <vt:lpstr>Times New Roman</vt:lpstr>
      <vt:lpstr>Wingdings</vt:lpstr>
      <vt:lpstr>Edge</vt:lpstr>
      <vt:lpstr>Image Haze Removal Using Dark Channel Prior</vt:lpstr>
      <vt:lpstr>Dark Channel Prior Image Dehazing Technique</vt:lpstr>
      <vt:lpstr>Degradation Model </vt:lpstr>
      <vt:lpstr>Dark Channel Prior (DCP) </vt:lpstr>
      <vt:lpstr>Dark Channel Construction </vt:lpstr>
      <vt:lpstr>Dark Channel Construction </vt:lpstr>
      <vt:lpstr>After Dark Method Result </vt:lpstr>
      <vt:lpstr>Atmospheric Light Estimation </vt:lpstr>
      <vt:lpstr>Transmission Map Estimation </vt:lpstr>
      <vt:lpstr>Transmission Map Estimation </vt:lpstr>
      <vt:lpstr> </vt:lpstr>
      <vt:lpstr>Transmission Map Refinement </vt:lpstr>
      <vt:lpstr>Transmission Map Refinement </vt:lpstr>
      <vt:lpstr>Transmission Map Refinement </vt:lpstr>
      <vt:lpstr>Results Demonstration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“How to present a papers at an academic conferences”</dc:title>
  <dc:creator>user</dc:creator>
  <cp:lastModifiedBy>sam ras</cp:lastModifiedBy>
  <cp:revision>410</cp:revision>
  <dcterms:created xsi:type="dcterms:W3CDTF">2010-02-22T08:33:03Z</dcterms:created>
  <dcterms:modified xsi:type="dcterms:W3CDTF">2020-12-08T23:30:54Z</dcterms:modified>
</cp:coreProperties>
</file>