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Montserrat" panose="00000500000000000000" pitchFamily="2"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57" d="100"/>
          <a:sy n="57" d="100"/>
        </p:scale>
        <p:origin x="67" y="23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134680" y="219740"/>
            <a:ext cx="8690344" cy="4692502"/>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Credit Card Default Prediction</a:t>
            </a:r>
            <a:br>
              <a:rPr lang="en-GB" sz="3600" b="1" dirty="0">
                <a:solidFill>
                  <a:schemeClr val="lt1"/>
                </a:solidFill>
                <a:latin typeface="Montserrat"/>
                <a:ea typeface="Montserrat"/>
                <a:cs typeface="Montserrat"/>
                <a:sym typeface="Montserrat"/>
              </a:rPr>
            </a:br>
            <a:br>
              <a:rPr lang="en-GB" sz="3600" b="1" dirty="0">
                <a:solidFill>
                  <a:schemeClr val="lt1"/>
                </a:solidFill>
                <a:latin typeface="Montserrat"/>
                <a:ea typeface="Montserrat"/>
                <a:cs typeface="Montserrat"/>
                <a:sym typeface="Montserrat"/>
              </a:rPr>
            </a:br>
            <a:r>
              <a:rPr lang="en-GB" sz="3600" b="1" dirty="0">
                <a:solidFill>
                  <a:schemeClr val="lt1"/>
                </a:solidFill>
                <a:latin typeface="Montserrat"/>
                <a:ea typeface="Montserrat"/>
                <a:cs typeface="Montserrat"/>
                <a:sym typeface="Montserrat"/>
              </a:rPr>
              <a:t>Submitted by</a:t>
            </a:r>
            <a:br>
              <a:rPr lang="en-GB" sz="3600" b="1" dirty="0">
                <a:solidFill>
                  <a:schemeClr val="lt1"/>
                </a:solidFill>
                <a:latin typeface="Montserrat"/>
                <a:ea typeface="Montserrat"/>
                <a:cs typeface="Montserrat"/>
                <a:sym typeface="Montserrat"/>
              </a:rPr>
            </a:br>
            <a:r>
              <a:rPr lang="en-GB" sz="3600" b="1" dirty="0">
                <a:solidFill>
                  <a:schemeClr val="lt1"/>
                </a:solidFill>
                <a:latin typeface="Montserrat"/>
                <a:ea typeface="Montserrat"/>
                <a:cs typeface="Montserrat"/>
                <a:sym typeface="Montserrat"/>
              </a:rPr>
              <a:t>Samara Reddy</a:t>
            </a:r>
            <a:br>
              <a:rPr lang="en-GB" sz="3600" b="1" dirty="0">
                <a:solidFill>
                  <a:schemeClr val="lt1"/>
                </a:solidFill>
                <a:latin typeface="Montserrat"/>
                <a:ea typeface="Montserrat"/>
                <a:cs typeface="Montserrat"/>
                <a:sym typeface="Montserrat"/>
              </a:rPr>
            </a:br>
            <a:r>
              <a:rPr lang="en-GB" sz="3600" b="1" dirty="0">
                <a:solidFill>
                  <a:schemeClr val="lt1"/>
                </a:solidFill>
                <a:latin typeface="Montserrat"/>
                <a:ea typeface="Montserrat"/>
                <a:cs typeface="Montserrat"/>
                <a:sym typeface="Montserrat"/>
              </a:rPr>
              <a:t>(Individual)</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FCA44-8A5A-9987-941E-883EEFFC3309}"/>
              </a:ext>
            </a:extLst>
          </p:cNvPr>
          <p:cNvSpPr>
            <a:spLocks noGrp="1"/>
          </p:cNvSpPr>
          <p:nvPr>
            <p:ph type="title"/>
          </p:nvPr>
        </p:nvSpPr>
        <p:spPr>
          <a:xfrm>
            <a:off x="311700" y="127322"/>
            <a:ext cx="8520600" cy="447303"/>
          </a:xfrm>
        </p:spPr>
        <p:txBody>
          <a:bodyPr/>
          <a:lstStyle/>
          <a:p>
            <a:r>
              <a:rPr lang="en-IN" dirty="0"/>
              <a:t>Data Visualization</a:t>
            </a:r>
            <a:r>
              <a:rPr lang="en-US" b="0" i="0" dirty="0">
                <a:solidFill>
                  <a:srgbClr val="212121"/>
                </a:solidFill>
                <a:effectLst/>
                <a:latin typeface="Roboto" panose="02000000000000000000" pitchFamily="2" charset="0"/>
              </a:rPr>
              <a:t>.</a:t>
            </a:r>
            <a:endParaRPr lang="en-IN" dirty="0"/>
          </a:p>
        </p:txBody>
      </p:sp>
      <p:sp>
        <p:nvSpPr>
          <p:cNvPr id="3" name="Text Placeholder 2">
            <a:extLst>
              <a:ext uri="{FF2B5EF4-FFF2-40B4-BE49-F238E27FC236}">
                <a16:creationId xmlns:a16="http://schemas.microsoft.com/office/drawing/2014/main" id="{2CDF84D7-24C4-513F-BE73-91E27D3C58CE}"/>
              </a:ext>
            </a:extLst>
          </p:cNvPr>
          <p:cNvSpPr>
            <a:spLocks noGrp="1"/>
          </p:cNvSpPr>
          <p:nvPr>
            <p:ph type="body" idx="1"/>
          </p:nvPr>
        </p:nvSpPr>
        <p:spPr>
          <a:xfrm>
            <a:off x="195138" y="661237"/>
            <a:ext cx="8520600" cy="4482263"/>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buClrTx/>
              <a:buFont typeface="Arial" panose="020B0604020202020204" pitchFamily="34" charset="0"/>
              <a:buChar char="•"/>
            </a:pPr>
            <a:r>
              <a:rPr lang="en-US" dirty="0">
                <a:solidFill>
                  <a:schemeClr val="bg1"/>
                </a:solidFill>
              </a:rPr>
              <a:t>Above plot indicates presence of higher proportion of customers with higher bill amount but lower payment rate suggesting they are likely to do the fault. This we can infer since maximum of data points are closely packed along the Y-axis near to 0 on X-axis</a:t>
            </a:r>
            <a:endParaRPr lang="en-IN" dirty="0">
              <a:solidFill>
                <a:schemeClr val="bg1"/>
              </a:solidFill>
            </a:endParaRPr>
          </a:p>
        </p:txBody>
      </p:sp>
      <p:pic>
        <p:nvPicPr>
          <p:cNvPr id="4098" name="Picture 2">
            <a:extLst>
              <a:ext uri="{FF2B5EF4-FFF2-40B4-BE49-F238E27FC236}">
                <a16:creationId xmlns:a16="http://schemas.microsoft.com/office/drawing/2014/main" id="{C917DF53-27F1-C210-F815-8E5079773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262" y="765532"/>
            <a:ext cx="7928660" cy="3100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280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14A83-E976-F91B-850E-6DEB1222BE74}"/>
              </a:ext>
            </a:extLst>
          </p:cNvPr>
          <p:cNvSpPr>
            <a:spLocks noGrp="1"/>
          </p:cNvSpPr>
          <p:nvPr>
            <p:ph type="title"/>
          </p:nvPr>
        </p:nvSpPr>
        <p:spPr>
          <a:xfrm>
            <a:off x="162048" y="0"/>
            <a:ext cx="8670252" cy="405114"/>
          </a:xfrm>
        </p:spPr>
        <p:txBody>
          <a:bodyPr/>
          <a:lstStyle/>
          <a:p>
            <a:r>
              <a:rPr lang="en-IN" dirty="0"/>
              <a:t>Data Visualization</a:t>
            </a:r>
          </a:p>
        </p:txBody>
      </p:sp>
      <p:sp>
        <p:nvSpPr>
          <p:cNvPr id="3" name="Text Placeholder 2">
            <a:extLst>
              <a:ext uri="{FF2B5EF4-FFF2-40B4-BE49-F238E27FC236}">
                <a16:creationId xmlns:a16="http://schemas.microsoft.com/office/drawing/2014/main" id="{2B2160EE-B5FC-ED03-A794-058F3537C866}"/>
              </a:ext>
            </a:extLst>
          </p:cNvPr>
          <p:cNvSpPr>
            <a:spLocks noGrp="1"/>
          </p:cNvSpPr>
          <p:nvPr>
            <p:ph type="body" idx="1"/>
          </p:nvPr>
        </p:nvSpPr>
        <p:spPr>
          <a:xfrm>
            <a:off x="162048" y="534607"/>
            <a:ext cx="8690617" cy="4634213"/>
          </a:xfrm>
        </p:spPr>
        <p:txBody>
          <a:bodyPr/>
          <a:lstStyle/>
          <a:p>
            <a:pPr marL="114300" indent="0">
              <a:buNone/>
            </a:pPr>
            <a:r>
              <a:rPr lang="en-US" b="0" dirty="0">
                <a:solidFill>
                  <a:srgbClr val="008000"/>
                </a:solidFill>
                <a:effectLst/>
                <a:latin typeface="Courier New" panose="02070309020205020404" pitchFamily="49" charset="0"/>
              </a:rPr>
              <a:t>Using boxplot to visualize credit limit grouped by education level</a:t>
            </a:r>
          </a:p>
          <a:p>
            <a:pPr marL="114300" indent="0">
              <a:buNone/>
            </a:pPr>
            <a:endParaRPr lang="en-US" dirty="0">
              <a:solidFill>
                <a:srgbClr val="008000"/>
              </a:solidFill>
              <a:latin typeface="Courier New" panose="02070309020205020404" pitchFamily="49" charset="0"/>
            </a:endParaRPr>
          </a:p>
          <a:p>
            <a:pPr marL="114300" indent="0">
              <a:buNone/>
            </a:pPr>
            <a:endParaRPr lang="en-US" b="0" dirty="0">
              <a:solidFill>
                <a:srgbClr val="008000"/>
              </a:solidFill>
              <a:effectLst/>
              <a:latin typeface="Courier New" panose="02070309020205020404" pitchFamily="49" charset="0"/>
            </a:endParaRPr>
          </a:p>
          <a:p>
            <a:pPr marL="114300" indent="0">
              <a:buNone/>
            </a:pPr>
            <a:endParaRPr lang="en-US" dirty="0">
              <a:solidFill>
                <a:srgbClr val="008000"/>
              </a:solidFill>
              <a:latin typeface="Courier New" panose="02070309020205020404" pitchFamily="49" charset="0"/>
            </a:endParaRPr>
          </a:p>
          <a:p>
            <a:pPr marL="114300" indent="0">
              <a:buNone/>
            </a:pPr>
            <a:endParaRPr lang="en-US" b="0" dirty="0">
              <a:solidFill>
                <a:srgbClr val="008000"/>
              </a:solidFill>
              <a:effectLst/>
              <a:latin typeface="Courier New" panose="02070309020205020404" pitchFamily="49" charset="0"/>
            </a:endParaRPr>
          </a:p>
          <a:p>
            <a:pPr marL="114300" indent="0">
              <a:buNone/>
            </a:pPr>
            <a:endParaRPr lang="en-US" dirty="0">
              <a:solidFill>
                <a:srgbClr val="008000"/>
              </a:solidFill>
              <a:latin typeface="Courier New" panose="02070309020205020404" pitchFamily="49" charset="0"/>
            </a:endParaRPr>
          </a:p>
          <a:p>
            <a:pPr marL="114300" indent="0">
              <a:buNone/>
            </a:pPr>
            <a:endParaRPr lang="en-US" b="0" dirty="0">
              <a:solidFill>
                <a:srgbClr val="008000"/>
              </a:solidFill>
              <a:effectLst/>
              <a:latin typeface="Courier New" panose="02070309020205020404" pitchFamily="49" charset="0"/>
            </a:endParaRPr>
          </a:p>
          <a:p>
            <a:pPr marL="114300" indent="0">
              <a:buNone/>
            </a:pPr>
            <a:endParaRPr lang="en-US" dirty="0">
              <a:solidFill>
                <a:srgbClr val="008000"/>
              </a:solidFill>
              <a:latin typeface="Courier New" panose="02070309020205020404" pitchFamily="49" charset="0"/>
            </a:endParaRPr>
          </a:p>
          <a:p>
            <a:pPr marL="114300" indent="0">
              <a:buNone/>
            </a:pPr>
            <a:endParaRPr lang="en-US" b="0" dirty="0">
              <a:solidFill>
                <a:srgbClr val="008000"/>
              </a:solidFill>
              <a:effectLst/>
              <a:latin typeface="Courier New" panose="02070309020205020404" pitchFamily="49" charset="0"/>
            </a:endParaRPr>
          </a:p>
          <a:p>
            <a:pPr marL="114300" indent="0">
              <a:buNone/>
            </a:pPr>
            <a:endParaRPr lang="en-US" dirty="0">
              <a:solidFill>
                <a:srgbClr val="008000"/>
              </a:solidFill>
              <a:latin typeface="Courier New" panose="02070309020205020404" pitchFamily="49" charset="0"/>
            </a:endParaRPr>
          </a:p>
          <a:p>
            <a:pPr marL="114300" indent="0">
              <a:buNone/>
            </a:pPr>
            <a:r>
              <a:rPr lang="en-US" b="0" i="0" dirty="0">
                <a:solidFill>
                  <a:srgbClr val="212121"/>
                </a:solidFill>
                <a:effectLst/>
                <a:latin typeface="Roboto" panose="02000000000000000000" pitchFamily="2" charset="0"/>
              </a:rPr>
              <a:t>From the boxplot, it is clear that customers with grad school education have the highest median and highest maximum number, so we can say that people with higher education levels did get higher credit limits.</a:t>
            </a:r>
            <a:endParaRPr lang="en-US" b="0" dirty="0">
              <a:solidFill>
                <a:srgbClr val="000000"/>
              </a:solidFill>
              <a:effectLst/>
              <a:latin typeface="Courier New" panose="02070309020205020404" pitchFamily="49" charset="0"/>
            </a:endParaRPr>
          </a:p>
          <a:p>
            <a:pPr marL="114300" indent="0">
              <a:buNone/>
            </a:pPr>
            <a:endParaRPr lang="en-IN" dirty="0"/>
          </a:p>
        </p:txBody>
      </p:sp>
      <p:pic>
        <p:nvPicPr>
          <p:cNvPr id="6146" name="Picture 2">
            <a:extLst>
              <a:ext uri="{FF2B5EF4-FFF2-40B4-BE49-F238E27FC236}">
                <a16:creationId xmlns:a16="http://schemas.microsoft.com/office/drawing/2014/main" id="{D06AD3A9-EB0C-1021-582E-9F46379A5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35" y="1338262"/>
            <a:ext cx="6526154"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411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065D0-73F4-8174-9FF6-3A419E1ADC35}"/>
              </a:ext>
            </a:extLst>
          </p:cNvPr>
          <p:cNvSpPr>
            <a:spLocks noGrp="1"/>
          </p:cNvSpPr>
          <p:nvPr>
            <p:ph type="title"/>
          </p:nvPr>
        </p:nvSpPr>
        <p:spPr>
          <a:xfrm>
            <a:off x="311700" y="115747"/>
            <a:ext cx="8520600" cy="458878"/>
          </a:xfrm>
        </p:spPr>
        <p:txBody>
          <a:bodyPr/>
          <a:lstStyle/>
          <a:p>
            <a:r>
              <a:rPr lang="en-IN" dirty="0"/>
              <a:t>EDA - Correlation</a:t>
            </a:r>
          </a:p>
        </p:txBody>
      </p:sp>
      <p:sp>
        <p:nvSpPr>
          <p:cNvPr id="3" name="Text Placeholder 2">
            <a:extLst>
              <a:ext uri="{FF2B5EF4-FFF2-40B4-BE49-F238E27FC236}">
                <a16:creationId xmlns:a16="http://schemas.microsoft.com/office/drawing/2014/main" id="{66041381-F9E2-FC1A-6705-55F6B969351A}"/>
              </a:ext>
            </a:extLst>
          </p:cNvPr>
          <p:cNvSpPr>
            <a:spLocks noGrp="1"/>
          </p:cNvSpPr>
          <p:nvPr>
            <p:ph type="body" idx="1"/>
          </p:nvPr>
        </p:nvSpPr>
        <p:spPr>
          <a:xfrm>
            <a:off x="311700" y="574626"/>
            <a:ext cx="8728127" cy="4453128"/>
          </a:xfrm>
        </p:spPr>
        <p:txBody>
          <a:bodyPr/>
          <a:lstStyle/>
          <a:p>
            <a:endParaRPr lang="en-IN" dirty="0"/>
          </a:p>
        </p:txBody>
      </p:sp>
      <p:pic>
        <p:nvPicPr>
          <p:cNvPr id="5122" name="Picture 2">
            <a:extLst>
              <a:ext uri="{FF2B5EF4-FFF2-40B4-BE49-F238E27FC236}">
                <a16:creationId xmlns:a16="http://schemas.microsoft.com/office/drawing/2014/main" id="{F7545BB9-930C-93BE-1433-292E32D37C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287" y="740779"/>
            <a:ext cx="8102278" cy="4085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438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6F99F-ABBB-69CC-9963-90FF3B3A5126}"/>
              </a:ext>
            </a:extLst>
          </p:cNvPr>
          <p:cNvSpPr>
            <a:spLocks noGrp="1"/>
          </p:cNvSpPr>
          <p:nvPr>
            <p:ph type="title"/>
          </p:nvPr>
        </p:nvSpPr>
        <p:spPr>
          <a:xfrm>
            <a:off x="311700" y="115747"/>
            <a:ext cx="8520600" cy="458878"/>
          </a:xfrm>
        </p:spPr>
        <p:txBody>
          <a:bodyPr/>
          <a:lstStyle/>
          <a:p>
            <a:r>
              <a:rPr lang="en-IN" b="1" i="0" dirty="0">
                <a:solidFill>
                  <a:srgbClr val="212121"/>
                </a:solidFill>
                <a:effectLst/>
                <a:latin typeface="Roboto" panose="02000000000000000000" pitchFamily="2" charset="0"/>
              </a:rPr>
              <a:t>Handling Imbalanced Dataset</a:t>
            </a:r>
            <a:endParaRPr lang="en-IN" dirty="0"/>
          </a:p>
        </p:txBody>
      </p:sp>
      <p:sp>
        <p:nvSpPr>
          <p:cNvPr id="3" name="Text Placeholder 2">
            <a:extLst>
              <a:ext uri="{FF2B5EF4-FFF2-40B4-BE49-F238E27FC236}">
                <a16:creationId xmlns:a16="http://schemas.microsoft.com/office/drawing/2014/main" id="{F467477E-7112-D2BA-A044-989D49563A2A}"/>
              </a:ext>
            </a:extLst>
          </p:cNvPr>
          <p:cNvSpPr>
            <a:spLocks noGrp="1"/>
          </p:cNvSpPr>
          <p:nvPr>
            <p:ph type="body" idx="1"/>
          </p:nvPr>
        </p:nvSpPr>
        <p:spPr>
          <a:xfrm>
            <a:off x="404562" y="606018"/>
            <a:ext cx="8427738" cy="4301648"/>
          </a:xfrm>
        </p:spPr>
        <p:txBody>
          <a:bodyPr/>
          <a:lstStyle/>
          <a:p>
            <a:pPr marL="114300" indent="0">
              <a:buNone/>
            </a:pPr>
            <a:r>
              <a:rPr lang="en-IN" dirty="0">
                <a:solidFill>
                  <a:schemeClr val="bg1"/>
                </a:solidFill>
              </a:rPr>
              <a:t>Handled Imbalanced dataset by using SMOTE technique</a:t>
            </a: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r>
              <a:rPr lang="en-IN" dirty="0">
                <a:solidFill>
                  <a:schemeClr val="bg1"/>
                </a:solidFill>
              </a:rPr>
              <a:t>                         </a:t>
            </a:r>
            <a:r>
              <a:rPr lang="en-IN" sz="2000" b="1" dirty="0">
                <a:solidFill>
                  <a:schemeClr val="bg1"/>
                </a:solidFill>
              </a:rPr>
              <a:t>Before SMOTE </a:t>
            </a:r>
            <a:r>
              <a:rPr lang="en-IN" sz="2000" dirty="0">
                <a:solidFill>
                  <a:schemeClr val="bg1"/>
                </a:solidFill>
              </a:rPr>
              <a:t>                              </a:t>
            </a:r>
            <a:r>
              <a:rPr lang="en-IN" sz="2000" b="1" dirty="0">
                <a:solidFill>
                  <a:schemeClr val="bg1"/>
                </a:solidFill>
              </a:rPr>
              <a:t>After SMOTE</a:t>
            </a:r>
          </a:p>
        </p:txBody>
      </p:sp>
      <p:pic>
        <p:nvPicPr>
          <p:cNvPr id="7170" name="Picture 2">
            <a:extLst>
              <a:ext uri="{FF2B5EF4-FFF2-40B4-BE49-F238E27FC236}">
                <a16:creationId xmlns:a16="http://schemas.microsoft.com/office/drawing/2014/main" id="{06ABB2D5-E5F2-17DE-D393-3E464BC255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936" y="1286733"/>
            <a:ext cx="3597443" cy="294021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51214829-ADCE-7198-C193-10591D6000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2274" y="1247128"/>
            <a:ext cx="3286125"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779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6E99-C50C-D488-F460-955E6FC484AC}"/>
              </a:ext>
            </a:extLst>
          </p:cNvPr>
          <p:cNvSpPr>
            <a:spLocks noGrp="1"/>
          </p:cNvSpPr>
          <p:nvPr>
            <p:ph type="title"/>
          </p:nvPr>
        </p:nvSpPr>
        <p:spPr>
          <a:xfrm>
            <a:off x="311700" y="276725"/>
            <a:ext cx="8520600" cy="673769"/>
          </a:xfrm>
        </p:spPr>
        <p:txBody>
          <a:bodyPr/>
          <a:lstStyle/>
          <a:p>
            <a:r>
              <a:rPr lang="en-IN" dirty="0"/>
              <a:t>Algorithms used</a:t>
            </a:r>
          </a:p>
        </p:txBody>
      </p:sp>
      <p:sp>
        <p:nvSpPr>
          <p:cNvPr id="3" name="Text Placeholder 2">
            <a:extLst>
              <a:ext uri="{FF2B5EF4-FFF2-40B4-BE49-F238E27FC236}">
                <a16:creationId xmlns:a16="http://schemas.microsoft.com/office/drawing/2014/main" id="{27B96E39-E331-BB31-3068-B5A1D87B0F4E}"/>
              </a:ext>
            </a:extLst>
          </p:cNvPr>
          <p:cNvSpPr>
            <a:spLocks noGrp="1"/>
          </p:cNvSpPr>
          <p:nvPr>
            <p:ph type="body" idx="1"/>
          </p:nvPr>
        </p:nvSpPr>
        <p:spPr>
          <a:xfrm>
            <a:off x="311700" y="1215188"/>
            <a:ext cx="8627763" cy="3814011"/>
          </a:xfrm>
        </p:spPr>
        <p:txBody>
          <a:bodyPr/>
          <a:lstStyle/>
          <a:p>
            <a:pPr>
              <a:lnSpc>
                <a:spcPct val="200000"/>
              </a:lnSpc>
              <a:buClrTx/>
              <a:buFont typeface="Wingdings" panose="05000000000000000000" pitchFamily="2" charset="2"/>
              <a:buChar char="v"/>
            </a:pPr>
            <a:r>
              <a:rPr lang="en-IN" sz="2400" dirty="0">
                <a:solidFill>
                  <a:schemeClr val="bg1"/>
                </a:solidFill>
              </a:rPr>
              <a:t>Logistic Regression</a:t>
            </a:r>
          </a:p>
          <a:p>
            <a:pPr>
              <a:lnSpc>
                <a:spcPct val="200000"/>
              </a:lnSpc>
              <a:buClrTx/>
              <a:buFont typeface="Wingdings" panose="05000000000000000000" pitchFamily="2" charset="2"/>
              <a:buChar char="v"/>
            </a:pPr>
            <a:r>
              <a:rPr lang="en-IN" sz="2400" dirty="0">
                <a:solidFill>
                  <a:schemeClr val="bg1"/>
                </a:solidFill>
              </a:rPr>
              <a:t>Decision Tree</a:t>
            </a:r>
          </a:p>
          <a:p>
            <a:pPr>
              <a:lnSpc>
                <a:spcPct val="200000"/>
              </a:lnSpc>
              <a:buClrTx/>
              <a:buFont typeface="Wingdings" panose="05000000000000000000" pitchFamily="2" charset="2"/>
              <a:buChar char="v"/>
            </a:pPr>
            <a:r>
              <a:rPr lang="en-IN" sz="2400" dirty="0">
                <a:solidFill>
                  <a:schemeClr val="bg1"/>
                </a:solidFill>
              </a:rPr>
              <a:t>Random Forest</a:t>
            </a:r>
          </a:p>
          <a:p>
            <a:pPr>
              <a:lnSpc>
                <a:spcPct val="200000"/>
              </a:lnSpc>
              <a:buClrTx/>
              <a:buFont typeface="Wingdings" panose="05000000000000000000" pitchFamily="2" charset="2"/>
              <a:buChar char="v"/>
            </a:pPr>
            <a:r>
              <a:rPr lang="en-IN" sz="2400" dirty="0">
                <a:solidFill>
                  <a:schemeClr val="bg1"/>
                </a:solidFill>
              </a:rPr>
              <a:t>Gradient Boosting</a:t>
            </a:r>
          </a:p>
        </p:txBody>
      </p:sp>
    </p:spTree>
    <p:extLst>
      <p:ext uri="{BB962C8B-B14F-4D97-AF65-F5344CB8AC3E}">
        <p14:creationId xmlns:p14="http://schemas.microsoft.com/office/powerpoint/2010/main" val="2523198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F0D9A-B6EE-7E4C-DE52-38E43B474931}"/>
              </a:ext>
            </a:extLst>
          </p:cNvPr>
          <p:cNvSpPr>
            <a:spLocks noGrp="1"/>
          </p:cNvSpPr>
          <p:nvPr>
            <p:ph type="title"/>
          </p:nvPr>
        </p:nvSpPr>
        <p:spPr>
          <a:xfrm>
            <a:off x="311700" y="132347"/>
            <a:ext cx="8520600" cy="625642"/>
          </a:xfrm>
        </p:spPr>
        <p:txBody>
          <a:bodyPr/>
          <a:lstStyle/>
          <a:p>
            <a:r>
              <a:rPr lang="en-IN" dirty="0"/>
              <a:t>Logistic Regression Model</a:t>
            </a:r>
          </a:p>
        </p:txBody>
      </p:sp>
      <p:sp>
        <p:nvSpPr>
          <p:cNvPr id="3" name="Text Placeholder 2">
            <a:extLst>
              <a:ext uri="{FF2B5EF4-FFF2-40B4-BE49-F238E27FC236}">
                <a16:creationId xmlns:a16="http://schemas.microsoft.com/office/drawing/2014/main" id="{53CA7D2A-C995-FFCD-83DB-3F37D26C07E3}"/>
              </a:ext>
            </a:extLst>
          </p:cNvPr>
          <p:cNvSpPr>
            <a:spLocks noGrp="1"/>
          </p:cNvSpPr>
          <p:nvPr>
            <p:ph type="body" idx="1"/>
          </p:nvPr>
        </p:nvSpPr>
        <p:spPr>
          <a:xfrm>
            <a:off x="311700" y="757988"/>
            <a:ext cx="8520600" cy="4042611"/>
          </a:xfrm>
        </p:spPr>
        <p:txBody>
          <a:bodyPr/>
          <a:lstStyle/>
          <a:p>
            <a:endParaRPr lang="en-IN" dirty="0"/>
          </a:p>
        </p:txBody>
      </p:sp>
      <p:pic>
        <p:nvPicPr>
          <p:cNvPr id="5" name="Picture 4">
            <a:extLst>
              <a:ext uri="{FF2B5EF4-FFF2-40B4-BE49-F238E27FC236}">
                <a16:creationId xmlns:a16="http://schemas.microsoft.com/office/drawing/2014/main" id="{BE82A56E-1EA3-1F18-FACC-3014D031FA8E}"/>
              </a:ext>
            </a:extLst>
          </p:cNvPr>
          <p:cNvPicPr>
            <a:picLocks noChangeAspect="1"/>
          </p:cNvPicPr>
          <p:nvPr/>
        </p:nvPicPr>
        <p:blipFill>
          <a:blip r:embed="rId2"/>
          <a:stretch>
            <a:fillRect/>
          </a:stretch>
        </p:blipFill>
        <p:spPr>
          <a:xfrm>
            <a:off x="410553" y="983581"/>
            <a:ext cx="5019140" cy="3262354"/>
          </a:xfrm>
          <a:prstGeom prst="rect">
            <a:avLst/>
          </a:prstGeom>
        </p:spPr>
      </p:pic>
      <p:graphicFrame>
        <p:nvGraphicFramePr>
          <p:cNvPr id="6" name="Table 6">
            <a:extLst>
              <a:ext uri="{FF2B5EF4-FFF2-40B4-BE49-F238E27FC236}">
                <a16:creationId xmlns:a16="http://schemas.microsoft.com/office/drawing/2014/main" id="{ABC30B12-7B86-3575-D944-29DD03DAE8E4}"/>
              </a:ext>
            </a:extLst>
          </p:cNvPr>
          <p:cNvGraphicFramePr>
            <a:graphicFrameLocks noGrp="1"/>
          </p:cNvGraphicFramePr>
          <p:nvPr>
            <p:extLst>
              <p:ext uri="{D42A27DB-BD31-4B8C-83A1-F6EECF244321}">
                <p14:modId xmlns:p14="http://schemas.microsoft.com/office/powerpoint/2010/main" val="2584508130"/>
              </p:ext>
            </p:extLst>
          </p:nvPr>
        </p:nvGraphicFramePr>
        <p:xfrm>
          <a:off x="5819552" y="1297171"/>
          <a:ext cx="2495108" cy="1205022"/>
        </p:xfrm>
        <a:graphic>
          <a:graphicData uri="http://schemas.openxmlformats.org/drawingml/2006/table">
            <a:tbl>
              <a:tblPr firstRow="1" bandRow="1">
                <a:tableStyleId>{5C22544A-7EE6-4342-B048-85BDC9FD1C3A}</a:tableStyleId>
              </a:tblPr>
              <a:tblGrid>
                <a:gridCol w="1247554">
                  <a:extLst>
                    <a:ext uri="{9D8B030D-6E8A-4147-A177-3AD203B41FA5}">
                      <a16:colId xmlns:a16="http://schemas.microsoft.com/office/drawing/2014/main" val="4011776091"/>
                    </a:ext>
                  </a:extLst>
                </a:gridCol>
                <a:gridCol w="1247554">
                  <a:extLst>
                    <a:ext uri="{9D8B030D-6E8A-4147-A177-3AD203B41FA5}">
                      <a16:colId xmlns:a16="http://schemas.microsoft.com/office/drawing/2014/main" val="3147794042"/>
                    </a:ext>
                  </a:extLst>
                </a:gridCol>
              </a:tblGrid>
              <a:tr h="401674">
                <a:tc>
                  <a:txBody>
                    <a:bodyPr/>
                    <a:lstStyle/>
                    <a:p>
                      <a:r>
                        <a:rPr lang="en-IN" sz="1400" b="0" i="0" u="none" strike="noStrike" cap="none" dirty="0">
                          <a:solidFill>
                            <a:schemeClr val="lt1"/>
                          </a:solidFill>
                          <a:effectLst/>
                          <a:latin typeface="+mn-lt"/>
                          <a:ea typeface="+mn-ea"/>
                          <a:cs typeface="+mn-cs"/>
                          <a:sym typeface="Arial"/>
                        </a:rPr>
                        <a:t>      C</a:t>
                      </a:r>
                      <a:endParaRPr lang="en-IN" dirty="0"/>
                    </a:p>
                  </a:txBody>
                  <a:tcPr>
                    <a:solidFill>
                      <a:schemeClr val="bg2"/>
                    </a:solidFill>
                  </a:tcPr>
                </a:tc>
                <a:tc>
                  <a:txBody>
                    <a:bodyPr/>
                    <a:lstStyle/>
                    <a:p>
                      <a:r>
                        <a:rPr lang="en-IN" sz="1400" b="0" i="0" u="none" strike="noStrike" cap="none" dirty="0">
                          <a:solidFill>
                            <a:schemeClr val="lt1"/>
                          </a:solidFill>
                          <a:effectLst/>
                          <a:latin typeface="+mn-lt"/>
                          <a:ea typeface="+mn-ea"/>
                          <a:cs typeface="+mn-cs"/>
                          <a:sym typeface="Arial"/>
                        </a:rPr>
                        <a:t> 0.0001 </a:t>
                      </a:r>
                      <a:endParaRPr lang="en-IN" dirty="0"/>
                    </a:p>
                  </a:txBody>
                  <a:tcPr>
                    <a:solidFill>
                      <a:schemeClr val="bg2"/>
                    </a:solidFill>
                  </a:tcPr>
                </a:tc>
                <a:extLst>
                  <a:ext uri="{0D108BD9-81ED-4DB2-BD59-A6C34878D82A}">
                    <a16:rowId xmlns:a16="http://schemas.microsoft.com/office/drawing/2014/main" val="350298165"/>
                  </a:ext>
                </a:extLst>
              </a:tr>
              <a:tr h="401674">
                <a:tc>
                  <a:txBody>
                    <a:bodyPr/>
                    <a:lstStyle/>
                    <a:p>
                      <a:r>
                        <a:rPr lang="en-IN" sz="1400" b="0" i="0" u="none" strike="noStrike" cap="none" dirty="0">
                          <a:solidFill>
                            <a:schemeClr val="lt1"/>
                          </a:solidFill>
                          <a:effectLst/>
                          <a:latin typeface="+mn-lt"/>
                          <a:ea typeface="+mn-ea"/>
                          <a:cs typeface="+mn-cs"/>
                          <a:sym typeface="Arial"/>
                        </a:rPr>
                        <a:t>'</a:t>
                      </a:r>
                      <a:r>
                        <a:rPr lang="en-IN" sz="1400" b="0" i="0" u="none" strike="noStrike" cap="none" dirty="0" err="1">
                          <a:solidFill>
                            <a:schemeClr val="lt1"/>
                          </a:solidFill>
                          <a:effectLst/>
                          <a:latin typeface="+mn-lt"/>
                          <a:ea typeface="+mn-ea"/>
                          <a:cs typeface="+mn-cs"/>
                          <a:sym typeface="Arial"/>
                        </a:rPr>
                        <a:t>max_iter</a:t>
                      </a:r>
                      <a:r>
                        <a:rPr lang="en-IN" sz="1400" b="0" i="0" u="none" strike="noStrike" cap="none" dirty="0">
                          <a:solidFill>
                            <a:schemeClr val="lt1"/>
                          </a:solidFill>
                          <a:effectLst/>
                          <a:latin typeface="+mn-lt"/>
                          <a:ea typeface="+mn-ea"/>
                          <a:cs typeface="+mn-cs"/>
                          <a:sym typeface="Arial"/>
                        </a:rPr>
                        <a:t>'</a:t>
                      </a:r>
                      <a:endParaRPr lang="en-IN" dirty="0"/>
                    </a:p>
                  </a:txBody>
                  <a:tcPr>
                    <a:solidFill>
                      <a:schemeClr val="bg2"/>
                    </a:solidFill>
                  </a:tcPr>
                </a:tc>
                <a:tc>
                  <a:txBody>
                    <a:bodyPr/>
                    <a:lstStyle/>
                    <a:p>
                      <a:r>
                        <a:rPr lang="en-IN" sz="1400" b="0" i="0" u="none" strike="noStrike" cap="none" dirty="0">
                          <a:solidFill>
                            <a:schemeClr val="lt1"/>
                          </a:solidFill>
                          <a:effectLst/>
                          <a:latin typeface="+mn-lt"/>
                          <a:ea typeface="+mn-ea"/>
                          <a:cs typeface="+mn-cs"/>
                          <a:sym typeface="Arial"/>
                        </a:rPr>
                        <a:t>100</a:t>
                      </a:r>
                      <a:endParaRPr lang="en-IN" dirty="0"/>
                    </a:p>
                  </a:txBody>
                  <a:tcPr>
                    <a:solidFill>
                      <a:schemeClr val="bg2"/>
                    </a:solidFill>
                  </a:tcPr>
                </a:tc>
                <a:extLst>
                  <a:ext uri="{0D108BD9-81ED-4DB2-BD59-A6C34878D82A}">
                    <a16:rowId xmlns:a16="http://schemas.microsoft.com/office/drawing/2014/main" val="2247508881"/>
                  </a:ext>
                </a:extLst>
              </a:tr>
              <a:tr h="401674">
                <a:tc>
                  <a:txBody>
                    <a:bodyPr/>
                    <a:lstStyle/>
                    <a:p>
                      <a:r>
                        <a:rPr lang="en-IN" sz="1400" b="0" i="0" u="none" strike="noStrike" cap="none" dirty="0">
                          <a:solidFill>
                            <a:schemeClr val="lt1"/>
                          </a:solidFill>
                          <a:effectLst/>
                          <a:latin typeface="+mn-lt"/>
                          <a:ea typeface="+mn-ea"/>
                          <a:cs typeface="+mn-cs"/>
                          <a:sym typeface="Arial"/>
                        </a:rPr>
                        <a:t>'penalty'</a:t>
                      </a:r>
                      <a:endParaRPr lang="en-IN" dirty="0"/>
                    </a:p>
                  </a:txBody>
                  <a:tcPr>
                    <a:solidFill>
                      <a:schemeClr val="bg2"/>
                    </a:solidFill>
                  </a:tcPr>
                </a:tc>
                <a:tc>
                  <a:txBody>
                    <a:bodyPr/>
                    <a:lstStyle/>
                    <a:p>
                      <a:r>
                        <a:rPr lang="en-IN" sz="1400" b="0" i="0" u="none" strike="noStrike" cap="none" dirty="0">
                          <a:solidFill>
                            <a:schemeClr val="lt1"/>
                          </a:solidFill>
                          <a:effectLst/>
                          <a:latin typeface="+mn-lt"/>
                          <a:ea typeface="+mn-ea"/>
                          <a:cs typeface="+mn-cs"/>
                          <a:sym typeface="Arial"/>
                        </a:rPr>
                        <a:t>'none'</a:t>
                      </a:r>
                      <a:endParaRPr lang="en-IN" dirty="0"/>
                    </a:p>
                  </a:txBody>
                  <a:tcPr>
                    <a:solidFill>
                      <a:schemeClr val="bg2"/>
                    </a:solidFill>
                  </a:tcPr>
                </a:tc>
                <a:extLst>
                  <a:ext uri="{0D108BD9-81ED-4DB2-BD59-A6C34878D82A}">
                    <a16:rowId xmlns:a16="http://schemas.microsoft.com/office/drawing/2014/main" val="2659565027"/>
                  </a:ext>
                </a:extLst>
              </a:tr>
            </a:tbl>
          </a:graphicData>
        </a:graphic>
      </p:graphicFrame>
      <p:graphicFrame>
        <p:nvGraphicFramePr>
          <p:cNvPr id="7" name="Table 7">
            <a:extLst>
              <a:ext uri="{FF2B5EF4-FFF2-40B4-BE49-F238E27FC236}">
                <a16:creationId xmlns:a16="http://schemas.microsoft.com/office/drawing/2014/main" id="{072B73C8-2A6A-D5C2-70E2-B4D4A7CA98CA}"/>
              </a:ext>
            </a:extLst>
          </p:cNvPr>
          <p:cNvGraphicFramePr>
            <a:graphicFrameLocks noGrp="1"/>
          </p:cNvGraphicFramePr>
          <p:nvPr>
            <p:extLst>
              <p:ext uri="{D42A27DB-BD31-4B8C-83A1-F6EECF244321}">
                <p14:modId xmlns:p14="http://schemas.microsoft.com/office/powerpoint/2010/main" val="3540000722"/>
              </p:ext>
            </p:extLst>
          </p:nvPr>
        </p:nvGraphicFramePr>
        <p:xfrm>
          <a:off x="6244856" y="842160"/>
          <a:ext cx="1601972" cy="370840"/>
        </p:xfrm>
        <a:graphic>
          <a:graphicData uri="http://schemas.openxmlformats.org/drawingml/2006/table">
            <a:tbl>
              <a:tblPr firstRow="1" bandRow="1">
                <a:tableStyleId>{5C22544A-7EE6-4342-B048-85BDC9FD1C3A}</a:tableStyleId>
              </a:tblPr>
              <a:tblGrid>
                <a:gridCol w="1601972">
                  <a:extLst>
                    <a:ext uri="{9D8B030D-6E8A-4147-A177-3AD203B41FA5}">
                      <a16:colId xmlns:a16="http://schemas.microsoft.com/office/drawing/2014/main" val="280485741"/>
                    </a:ext>
                  </a:extLst>
                </a:gridCol>
              </a:tblGrid>
              <a:tr h="370840">
                <a:tc>
                  <a:txBody>
                    <a:bodyPr/>
                    <a:lstStyle/>
                    <a:p>
                      <a:r>
                        <a:rPr lang="en-IN" dirty="0">
                          <a:solidFill>
                            <a:schemeClr val="bg1"/>
                          </a:solidFill>
                        </a:rPr>
                        <a:t>Hyperparameter  </a:t>
                      </a:r>
                    </a:p>
                  </a:txBody>
                  <a:tcPr>
                    <a:solidFill>
                      <a:schemeClr val="bg2"/>
                    </a:solidFill>
                  </a:tcPr>
                </a:tc>
                <a:extLst>
                  <a:ext uri="{0D108BD9-81ED-4DB2-BD59-A6C34878D82A}">
                    <a16:rowId xmlns:a16="http://schemas.microsoft.com/office/drawing/2014/main" val="1660437701"/>
                  </a:ext>
                </a:extLst>
              </a:tr>
            </a:tbl>
          </a:graphicData>
        </a:graphic>
      </p:graphicFrame>
    </p:spTree>
    <p:extLst>
      <p:ext uri="{BB962C8B-B14F-4D97-AF65-F5344CB8AC3E}">
        <p14:creationId xmlns:p14="http://schemas.microsoft.com/office/powerpoint/2010/main" val="2125320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1003-6EC0-D6C1-B5D8-C3C217F2A692}"/>
              </a:ext>
            </a:extLst>
          </p:cNvPr>
          <p:cNvSpPr>
            <a:spLocks noGrp="1"/>
          </p:cNvSpPr>
          <p:nvPr>
            <p:ph type="title"/>
          </p:nvPr>
        </p:nvSpPr>
        <p:spPr>
          <a:xfrm>
            <a:off x="311700" y="205563"/>
            <a:ext cx="8520600" cy="559981"/>
          </a:xfrm>
        </p:spPr>
        <p:txBody>
          <a:bodyPr/>
          <a:lstStyle/>
          <a:p>
            <a:r>
              <a:rPr lang="en-IN" sz="2800" dirty="0">
                <a:solidFill>
                  <a:schemeClr val="tx1"/>
                </a:solidFill>
              </a:rPr>
              <a:t>Decision Tree</a:t>
            </a:r>
            <a:br>
              <a:rPr lang="en-IN" sz="2800" dirty="0">
                <a:solidFill>
                  <a:schemeClr val="bg1"/>
                </a:solidFill>
              </a:rPr>
            </a:br>
            <a:endParaRPr lang="en-IN" dirty="0"/>
          </a:p>
        </p:txBody>
      </p:sp>
      <p:sp>
        <p:nvSpPr>
          <p:cNvPr id="3" name="Text Placeholder 2">
            <a:extLst>
              <a:ext uri="{FF2B5EF4-FFF2-40B4-BE49-F238E27FC236}">
                <a16:creationId xmlns:a16="http://schemas.microsoft.com/office/drawing/2014/main" id="{7F8C10CA-92BF-17F0-5BF8-6426E92BA114}"/>
              </a:ext>
            </a:extLst>
          </p:cNvPr>
          <p:cNvSpPr>
            <a:spLocks noGrp="1"/>
          </p:cNvSpPr>
          <p:nvPr>
            <p:ph type="body" idx="1"/>
          </p:nvPr>
        </p:nvSpPr>
        <p:spPr>
          <a:xfrm>
            <a:off x="311700" y="1006549"/>
            <a:ext cx="8520600" cy="3700130"/>
          </a:xfrm>
        </p:spPr>
        <p:txBody>
          <a:bodyPr/>
          <a:lstStyle/>
          <a:p>
            <a:endParaRPr lang="en-IN" dirty="0"/>
          </a:p>
        </p:txBody>
      </p:sp>
      <p:pic>
        <p:nvPicPr>
          <p:cNvPr id="5" name="Picture 4">
            <a:extLst>
              <a:ext uri="{FF2B5EF4-FFF2-40B4-BE49-F238E27FC236}">
                <a16:creationId xmlns:a16="http://schemas.microsoft.com/office/drawing/2014/main" id="{83A12EC4-1F64-E437-6612-C1AB0DF23A05}"/>
              </a:ext>
            </a:extLst>
          </p:cNvPr>
          <p:cNvPicPr>
            <a:picLocks noChangeAspect="1"/>
          </p:cNvPicPr>
          <p:nvPr/>
        </p:nvPicPr>
        <p:blipFill>
          <a:blip r:embed="rId2"/>
          <a:stretch>
            <a:fillRect/>
          </a:stretch>
        </p:blipFill>
        <p:spPr>
          <a:xfrm>
            <a:off x="382772" y="1033986"/>
            <a:ext cx="4281378" cy="3063093"/>
          </a:xfrm>
          <a:prstGeom prst="rect">
            <a:avLst/>
          </a:prstGeom>
        </p:spPr>
      </p:pic>
      <p:graphicFrame>
        <p:nvGraphicFramePr>
          <p:cNvPr id="6" name="Table 6">
            <a:extLst>
              <a:ext uri="{FF2B5EF4-FFF2-40B4-BE49-F238E27FC236}">
                <a16:creationId xmlns:a16="http://schemas.microsoft.com/office/drawing/2014/main" id="{2BAAA136-4D70-EF61-14BB-06FBFC85673B}"/>
              </a:ext>
            </a:extLst>
          </p:cNvPr>
          <p:cNvGraphicFramePr>
            <a:graphicFrameLocks noGrp="1"/>
          </p:cNvGraphicFramePr>
          <p:nvPr>
            <p:extLst>
              <p:ext uri="{D42A27DB-BD31-4B8C-83A1-F6EECF244321}">
                <p14:modId xmlns:p14="http://schemas.microsoft.com/office/powerpoint/2010/main" val="362215224"/>
              </p:ext>
            </p:extLst>
          </p:nvPr>
        </p:nvGraphicFramePr>
        <p:xfrm>
          <a:off x="5684873" y="1033986"/>
          <a:ext cx="1920949" cy="383688"/>
        </p:xfrm>
        <a:graphic>
          <a:graphicData uri="http://schemas.openxmlformats.org/drawingml/2006/table">
            <a:tbl>
              <a:tblPr firstRow="1" bandRow="1">
                <a:tableStyleId>{5C22544A-7EE6-4342-B048-85BDC9FD1C3A}</a:tableStyleId>
              </a:tblPr>
              <a:tblGrid>
                <a:gridCol w="1920949">
                  <a:extLst>
                    <a:ext uri="{9D8B030D-6E8A-4147-A177-3AD203B41FA5}">
                      <a16:colId xmlns:a16="http://schemas.microsoft.com/office/drawing/2014/main" val="805678560"/>
                    </a:ext>
                  </a:extLst>
                </a:gridCol>
              </a:tblGrid>
              <a:tr h="383688">
                <a:tc>
                  <a:txBody>
                    <a:bodyPr/>
                    <a:lstStyle/>
                    <a:p>
                      <a:r>
                        <a:rPr lang="en-IN" dirty="0"/>
                        <a:t>Hyperparameter</a:t>
                      </a:r>
                    </a:p>
                  </a:txBody>
                  <a:tcPr>
                    <a:solidFill>
                      <a:schemeClr val="bg2"/>
                    </a:solidFill>
                  </a:tcPr>
                </a:tc>
                <a:extLst>
                  <a:ext uri="{0D108BD9-81ED-4DB2-BD59-A6C34878D82A}">
                    <a16:rowId xmlns:a16="http://schemas.microsoft.com/office/drawing/2014/main" val="3690195011"/>
                  </a:ext>
                </a:extLst>
              </a:tr>
            </a:tbl>
          </a:graphicData>
        </a:graphic>
      </p:graphicFrame>
      <p:graphicFrame>
        <p:nvGraphicFramePr>
          <p:cNvPr id="7" name="Table 7">
            <a:extLst>
              <a:ext uri="{FF2B5EF4-FFF2-40B4-BE49-F238E27FC236}">
                <a16:creationId xmlns:a16="http://schemas.microsoft.com/office/drawing/2014/main" id="{75124A88-CE25-5E15-C38E-1FB59F92FC59}"/>
              </a:ext>
            </a:extLst>
          </p:cNvPr>
          <p:cNvGraphicFramePr>
            <a:graphicFrameLocks noGrp="1"/>
          </p:cNvGraphicFramePr>
          <p:nvPr>
            <p:extLst>
              <p:ext uri="{D42A27DB-BD31-4B8C-83A1-F6EECF244321}">
                <p14:modId xmlns:p14="http://schemas.microsoft.com/office/powerpoint/2010/main" val="1019994953"/>
              </p:ext>
            </p:extLst>
          </p:nvPr>
        </p:nvGraphicFramePr>
        <p:xfrm>
          <a:off x="5068186" y="1502734"/>
          <a:ext cx="3281916" cy="1471074"/>
        </p:xfrm>
        <a:graphic>
          <a:graphicData uri="http://schemas.openxmlformats.org/drawingml/2006/table">
            <a:tbl>
              <a:tblPr firstRow="1" bandRow="1">
                <a:tableStyleId>{5C22544A-7EE6-4342-B048-85BDC9FD1C3A}</a:tableStyleId>
              </a:tblPr>
              <a:tblGrid>
                <a:gridCol w="1640958">
                  <a:extLst>
                    <a:ext uri="{9D8B030D-6E8A-4147-A177-3AD203B41FA5}">
                      <a16:colId xmlns:a16="http://schemas.microsoft.com/office/drawing/2014/main" val="2531970996"/>
                    </a:ext>
                  </a:extLst>
                </a:gridCol>
                <a:gridCol w="1640958">
                  <a:extLst>
                    <a:ext uri="{9D8B030D-6E8A-4147-A177-3AD203B41FA5}">
                      <a16:colId xmlns:a16="http://schemas.microsoft.com/office/drawing/2014/main" val="649729867"/>
                    </a:ext>
                  </a:extLst>
                </a:gridCol>
              </a:tblGrid>
              <a:tr h="434754">
                <a:tc>
                  <a:txBody>
                    <a:bodyPr/>
                    <a:lstStyle/>
                    <a:p>
                      <a:r>
                        <a:rPr lang="en-IN" sz="1400" b="0" i="0" u="none" strike="noStrike" cap="none" dirty="0" err="1">
                          <a:solidFill>
                            <a:schemeClr val="lt1"/>
                          </a:solidFill>
                          <a:effectLst/>
                          <a:latin typeface="+mn-lt"/>
                          <a:ea typeface="+mn-ea"/>
                          <a:cs typeface="+mn-cs"/>
                          <a:sym typeface="Arial"/>
                        </a:rPr>
                        <a:t>max_depth</a:t>
                      </a:r>
                      <a:endParaRPr lang="en-IN" dirty="0"/>
                    </a:p>
                  </a:txBody>
                  <a:tcPr>
                    <a:solidFill>
                      <a:schemeClr val="bg2"/>
                    </a:solidFill>
                  </a:tcPr>
                </a:tc>
                <a:tc>
                  <a:txBody>
                    <a:bodyPr/>
                    <a:lstStyle/>
                    <a:p>
                      <a:r>
                        <a:rPr lang="en-IN" sz="1400" b="0" i="0" u="none" strike="noStrike" cap="none" dirty="0">
                          <a:solidFill>
                            <a:schemeClr val="lt1"/>
                          </a:solidFill>
                          <a:effectLst/>
                          <a:latin typeface="+mn-lt"/>
                          <a:ea typeface="+mn-ea"/>
                          <a:cs typeface="+mn-cs"/>
                          <a:sym typeface="Arial"/>
                        </a:rPr>
                        <a:t>25</a:t>
                      </a:r>
                      <a:endParaRPr lang="en-IN" dirty="0"/>
                    </a:p>
                  </a:txBody>
                  <a:tcPr>
                    <a:solidFill>
                      <a:schemeClr val="bg2"/>
                    </a:solidFill>
                  </a:tcPr>
                </a:tc>
                <a:extLst>
                  <a:ext uri="{0D108BD9-81ED-4DB2-BD59-A6C34878D82A}">
                    <a16:rowId xmlns:a16="http://schemas.microsoft.com/office/drawing/2014/main" val="1922592339"/>
                  </a:ext>
                </a:extLst>
              </a:tr>
              <a:tr h="434754">
                <a:tc>
                  <a:txBody>
                    <a:bodyPr/>
                    <a:lstStyle/>
                    <a:p>
                      <a:r>
                        <a:rPr lang="en-IN" sz="1400" b="0" i="0" u="none" strike="noStrike" cap="none" dirty="0">
                          <a:solidFill>
                            <a:schemeClr val="lt1"/>
                          </a:solidFill>
                          <a:effectLst/>
                          <a:latin typeface="+mn-lt"/>
                          <a:ea typeface="+mn-ea"/>
                          <a:cs typeface="+mn-cs"/>
                          <a:sym typeface="Arial"/>
                        </a:rPr>
                        <a:t>'</a:t>
                      </a:r>
                      <a:r>
                        <a:rPr lang="en-IN" sz="1400" b="0" i="0" u="none" strike="noStrike" cap="none" dirty="0" err="1">
                          <a:solidFill>
                            <a:schemeClr val="lt1"/>
                          </a:solidFill>
                          <a:effectLst/>
                          <a:latin typeface="+mn-lt"/>
                          <a:ea typeface="+mn-ea"/>
                          <a:cs typeface="+mn-cs"/>
                          <a:sym typeface="Arial"/>
                        </a:rPr>
                        <a:t>min_samples_leaf</a:t>
                      </a:r>
                      <a:r>
                        <a:rPr lang="en-IN" sz="1400" b="0" i="0" u="none" strike="noStrike" cap="none" dirty="0">
                          <a:solidFill>
                            <a:schemeClr val="lt1"/>
                          </a:solidFill>
                          <a:effectLst/>
                          <a:latin typeface="+mn-lt"/>
                          <a:ea typeface="+mn-ea"/>
                          <a:cs typeface="+mn-cs"/>
                          <a:sym typeface="Arial"/>
                        </a:rPr>
                        <a:t>': </a:t>
                      </a:r>
                      <a:endParaRPr lang="en-IN" dirty="0"/>
                    </a:p>
                  </a:txBody>
                  <a:tcPr>
                    <a:solidFill>
                      <a:schemeClr val="bg2"/>
                    </a:solidFill>
                  </a:tcPr>
                </a:tc>
                <a:tc>
                  <a:txBody>
                    <a:bodyPr/>
                    <a:lstStyle/>
                    <a:p>
                      <a:r>
                        <a:rPr lang="en-IN" sz="1400" b="0" i="0" u="none" strike="noStrike" cap="none" dirty="0">
                          <a:solidFill>
                            <a:schemeClr val="lt1"/>
                          </a:solidFill>
                          <a:effectLst/>
                          <a:latin typeface="+mn-lt"/>
                          <a:ea typeface="+mn-ea"/>
                          <a:cs typeface="+mn-cs"/>
                          <a:sym typeface="Arial"/>
                        </a:rPr>
                        <a:t>60</a:t>
                      </a:r>
                      <a:endParaRPr lang="en-IN" dirty="0"/>
                    </a:p>
                  </a:txBody>
                  <a:tcPr>
                    <a:solidFill>
                      <a:schemeClr val="bg2"/>
                    </a:solidFill>
                  </a:tcPr>
                </a:tc>
                <a:extLst>
                  <a:ext uri="{0D108BD9-81ED-4DB2-BD59-A6C34878D82A}">
                    <a16:rowId xmlns:a16="http://schemas.microsoft.com/office/drawing/2014/main" val="2849955043"/>
                  </a:ext>
                </a:extLst>
              </a:tr>
              <a:tr h="434754">
                <a:tc>
                  <a:txBody>
                    <a:bodyPr/>
                    <a:lstStyle/>
                    <a:p>
                      <a:r>
                        <a:rPr lang="en-IN" sz="1400" b="0" i="0" u="none" strike="noStrike" cap="none" dirty="0">
                          <a:solidFill>
                            <a:schemeClr val="lt1"/>
                          </a:solidFill>
                          <a:effectLst/>
                          <a:latin typeface="+mn-lt"/>
                          <a:ea typeface="+mn-ea"/>
                          <a:cs typeface="+mn-cs"/>
                          <a:sym typeface="Arial"/>
                        </a:rPr>
                        <a:t>'</a:t>
                      </a:r>
                      <a:r>
                        <a:rPr lang="en-IN" sz="1400" b="0" i="0" u="none" strike="noStrike" cap="none" dirty="0" err="1">
                          <a:solidFill>
                            <a:schemeClr val="lt1"/>
                          </a:solidFill>
                          <a:effectLst/>
                          <a:latin typeface="+mn-lt"/>
                          <a:ea typeface="+mn-ea"/>
                          <a:cs typeface="+mn-cs"/>
                          <a:sym typeface="Arial"/>
                        </a:rPr>
                        <a:t>min_samples_split</a:t>
                      </a:r>
                      <a:r>
                        <a:rPr lang="en-IN" sz="1400" b="0" i="0" u="none" strike="noStrike" cap="none" dirty="0">
                          <a:solidFill>
                            <a:schemeClr val="lt1"/>
                          </a:solidFill>
                          <a:effectLst/>
                          <a:latin typeface="+mn-lt"/>
                          <a:ea typeface="+mn-ea"/>
                          <a:cs typeface="+mn-cs"/>
                          <a:sym typeface="Arial"/>
                        </a:rPr>
                        <a:t>': </a:t>
                      </a:r>
                      <a:endParaRPr lang="en-IN" dirty="0"/>
                    </a:p>
                  </a:txBody>
                  <a:tcPr>
                    <a:solidFill>
                      <a:schemeClr val="bg2"/>
                    </a:solidFill>
                  </a:tcPr>
                </a:tc>
                <a:tc>
                  <a:txBody>
                    <a:bodyPr/>
                    <a:lstStyle/>
                    <a:p>
                      <a:r>
                        <a:rPr lang="en-IN" sz="1400" b="0" i="0" u="none" strike="noStrike" cap="none" dirty="0">
                          <a:solidFill>
                            <a:schemeClr val="lt1"/>
                          </a:solidFill>
                          <a:effectLst/>
                          <a:latin typeface="+mn-lt"/>
                          <a:ea typeface="+mn-ea"/>
                          <a:cs typeface="+mn-cs"/>
                          <a:sym typeface="Arial"/>
                        </a:rPr>
                        <a:t>0.001</a:t>
                      </a:r>
                      <a:endParaRPr lang="en-IN" dirty="0"/>
                    </a:p>
                  </a:txBody>
                  <a:tcPr>
                    <a:solidFill>
                      <a:schemeClr val="bg2"/>
                    </a:solidFill>
                  </a:tcPr>
                </a:tc>
                <a:extLst>
                  <a:ext uri="{0D108BD9-81ED-4DB2-BD59-A6C34878D82A}">
                    <a16:rowId xmlns:a16="http://schemas.microsoft.com/office/drawing/2014/main" val="2420902999"/>
                  </a:ext>
                </a:extLst>
              </a:tr>
            </a:tbl>
          </a:graphicData>
        </a:graphic>
      </p:graphicFrame>
    </p:spTree>
    <p:extLst>
      <p:ext uri="{BB962C8B-B14F-4D97-AF65-F5344CB8AC3E}">
        <p14:creationId xmlns:p14="http://schemas.microsoft.com/office/powerpoint/2010/main" val="3171798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424FD-0C2C-07DD-379A-C495AAAB4850}"/>
              </a:ext>
            </a:extLst>
          </p:cNvPr>
          <p:cNvSpPr>
            <a:spLocks noGrp="1"/>
          </p:cNvSpPr>
          <p:nvPr>
            <p:ph type="title"/>
          </p:nvPr>
        </p:nvSpPr>
        <p:spPr>
          <a:xfrm>
            <a:off x="311700" y="184298"/>
            <a:ext cx="8520600" cy="567069"/>
          </a:xfrm>
        </p:spPr>
        <p:txBody>
          <a:bodyPr/>
          <a:lstStyle/>
          <a:p>
            <a:r>
              <a:rPr lang="en-IN" dirty="0"/>
              <a:t>Random Forest</a:t>
            </a:r>
          </a:p>
        </p:txBody>
      </p:sp>
      <p:sp>
        <p:nvSpPr>
          <p:cNvPr id="3" name="Text Placeholder 2">
            <a:extLst>
              <a:ext uri="{FF2B5EF4-FFF2-40B4-BE49-F238E27FC236}">
                <a16:creationId xmlns:a16="http://schemas.microsoft.com/office/drawing/2014/main" id="{8E8A9370-FE17-6721-13C1-01B39E831FD3}"/>
              </a:ext>
            </a:extLst>
          </p:cNvPr>
          <p:cNvSpPr>
            <a:spLocks noGrp="1"/>
          </p:cNvSpPr>
          <p:nvPr>
            <p:ph type="body" idx="1"/>
          </p:nvPr>
        </p:nvSpPr>
        <p:spPr>
          <a:xfrm>
            <a:off x="311700" y="687572"/>
            <a:ext cx="8520600" cy="4189227"/>
          </a:xfrm>
        </p:spPr>
        <p:txBody>
          <a:bodyPr/>
          <a:lstStyle/>
          <a:p>
            <a:endParaRPr lang="en-IN" dirty="0"/>
          </a:p>
        </p:txBody>
      </p:sp>
      <p:pic>
        <p:nvPicPr>
          <p:cNvPr id="5" name="Picture 4">
            <a:extLst>
              <a:ext uri="{FF2B5EF4-FFF2-40B4-BE49-F238E27FC236}">
                <a16:creationId xmlns:a16="http://schemas.microsoft.com/office/drawing/2014/main" id="{5AD0F8C4-7057-02A8-818B-52206398238C}"/>
              </a:ext>
            </a:extLst>
          </p:cNvPr>
          <p:cNvPicPr>
            <a:picLocks noChangeAspect="1"/>
          </p:cNvPicPr>
          <p:nvPr/>
        </p:nvPicPr>
        <p:blipFill>
          <a:blip r:embed="rId2"/>
          <a:stretch>
            <a:fillRect/>
          </a:stretch>
        </p:blipFill>
        <p:spPr>
          <a:xfrm>
            <a:off x="392884" y="910250"/>
            <a:ext cx="4561890" cy="3225210"/>
          </a:xfrm>
          <a:prstGeom prst="rect">
            <a:avLst/>
          </a:prstGeom>
        </p:spPr>
      </p:pic>
      <p:graphicFrame>
        <p:nvGraphicFramePr>
          <p:cNvPr id="6" name="Table 6">
            <a:extLst>
              <a:ext uri="{FF2B5EF4-FFF2-40B4-BE49-F238E27FC236}">
                <a16:creationId xmlns:a16="http://schemas.microsoft.com/office/drawing/2014/main" id="{678683E0-8E19-AE78-3F4F-FC2EFEC86E38}"/>
              </a:ext>
            </a:extLst>
          </p:cNvPr>
          <p:cNvGraphicFramePr>
            <a:graphicFrameLocks noGrp="1"/>
          </p:cNvGraphicFramePr>
          <p:nvPr>
            <p:extLst>
              <p:ext uri="{D42A27DB-BD31-4B8C-83A1-F6EECF244321}">
                <p14:modId xmlns:p14="http://schemas.microsoft.com/office/powerpoint/2010/main" val="2017343801"/>
              </p:ext>
            </p:extLst>
          </p:nvPr>
        </p:nvGraphicFramePr>
        <p:xfrm>
          <a:off x="5808921" y="882501"/>
          <a:ext cx="1959935" cy="368597"/>
        </p:xfrm>
        <a:graphic>
          <a:graphicData uri="http://schemas.openxmlformats.org/drawingml/2006/table">
            <a:tbl>
              <a:tblPr firstRow="1" bandRow="1">
                <a:tableStyleId>{5C22544A-7EE6-4342-B048-85BDC9FD1C3A}</a:tableStyleId>
              </a:tblPr>
              <a:tblGrid>
                <a:gridCol w="1959935">
                  <a:extLst>
                    <a:ext uri="{9D8B030D-6E8A-4147-A177-3AD203B41FA5}">
                      <a16:colId xmlns:a16="http://schemas.microsoft.com/office/drawing/2014/main" val="144095294"/>
                    </a:ext>
                  </a:extLst>
                </a:gridCol>
              </a:tblGrid>
              <a:tr h="368597">
                <a:tc>
                  <a:txBody>
                    <a:bodyPr/>
                    <a:lstStyle/>
                    <a:p>
                      <a:r>
                        <a:rPr lang="en-IN" dirty="0"/>
                        <a:t>    Hyperparameter</a:t>
                      </a:r>
                    </a:p>
                  </a:txBody>
                  <a:tcPr>
                    <a:solidFill>
                      <a:schemeClr val="bg2"/>
                    </a:solidFill>
                  </a:tcPr>
                </a:tc>
                <a:extLst>
                  <a:ext uri="{0D108BD9-81ED-4DB2-BD59-A6C34878D82A}">
                    <a16:rowId xmlns:a16="http://schemas.microsoft.com/office/drawing/2014/main" val="944228424"/>
                  </a:ext>
                </a:extLst>
              </a:tr>
            </a:tbl>
          </a:graphicData>
        </a:graphic>
      </p:graphicFrame>
      <p:graphicFrame>
        <p:nvGraphicFramePr>
          <p:cNvPr id="7" name="Table 7">
            <a:extLst>
              <a:ext uri="{FF2B5EF4-FFF2-40B4-BE49-F238E27FC236}">
                <a16:creationId xmlns:a16="http://schemas.microsoft.com/office/drawing/2014/main" id="{2736CC1F-E871-6FDF-E50E-78623645A45E}"/>
              </a:ext>
            </a:extLst>
          </p:cNvPr>
          <p:cNvGraphicFramePr>
            <a:graphicFrameLocks noGrp="1"/>
          </p:cNvGraphicFramePr>
          <p:nvPr>
            <p:extLst>
              <p:ext uri="{D42A27DB-BD31-4B8C-83A1-F6EECF244321}">
                <p14:modId xmlns:p14="http://schemas.microsoft.com/office/powerpoint/2010/main" val="4012309434"/>
              </p:ext>
            </p:extLst>
          </p:nvPr>
        </p:nvGraphicFramePr>
        <p:xfrm>
          <a:off x="5316279" y="1467294"/>
          <a:ext cx="2792819" cy="1616045"/>
        </p:xfrm>
        <a:graphic>
          <a:graphicData uri="http://schemas.openxmlformats.org/drawingml/2006/table">
            <a:tbl>
              <a:tblPr firstRow="1" bandRow="1">
                <a:tableStyleId>{5C22544A-7EE6-4342-B048-85BDC9FD1C3A}</a:tableStyleId>
              </a:tblPr>
              <a:tblGrid>
                <a:gridCol w="1381711">
                  <a:extLst>
                    <a:ext uri="{9D8B030D-6E8A-4147-A177-3AD203B41FA5}">
                      <a16:colId xmlns:a16="http://schemas.microsoft.com/office/drawing/2014/main" val="832367573"/>
                    </a:ext>
                  </a:extLst>
                </a:gridCol>
                <a:gridCol w="1411108">
                  <a:extLst>
                    <a:ext uri="{9D8B030D-6E8A-4147-A177-3AD203B41FA5}">
                      <a16:colId xmlns:a16="http://schemas.microsoft.com/office/drawing/2014/main" val="47511802"/>
                    </a:ext>
                  </a:extLst>
                </a:gridCol>
              </a:tblGrid>
              <a:tr h="579725">
                <a:tc>
                  <a:txBody>
                    <a:bodyPr/>
                    <a:lstStyle/>
                    <a:p>
                      <a:r>
                        <a:rPr lang="en-IN" sz="1400" b="0" i="0" u="none" strike="noStrike" cap="none" dirty="0">
                          <a:solidFill>
                            <a:schemeClr val="lt1"/>
                          </a:solidFill>
                          <a:effectLst/>
                          <a:latin typeface="+mn-lt"/>
                          <a:ea typeface="+mn-ea"/>
                          <a:cs typeface="+mn-cs"/>
                          <a:sym typeface="Arial"/>
                        </a:rPr>
                        <a:t>'</a:t>
                      </a:r>
                      <a:r>
                        <a:rPr lang="en-IN" sz="1400" b="0" i="0" u="none" strike="noStrike" cap="none" dirty="0" err="1">
                          <a:solidFill>
                            <a:schemeClr val="lt1"/>
                          </a:solidFill>
                          <a:effectLst/>
                          <a:latin typeface="+mn-lt"/>
                          <a:ea typeface="+mn-ea"/>
                          <a:cs typeface="+mn-cs"/>
                          <a:sym typeface="Arial"/>
                        </a:rPr>
                        <a:t>max_depth</a:t>
                      </a:r>
                      <a:r>
                        <a:rPr lang="en-IN" sz="1400" b="0" i="0" u="none" strike="noStrike" cap="none" dirty="0">
                          <a:solidFill>
                            <a:schemeClr val="lt1"/>
                          </a:solidFill>
                          <a:effectLst/>
                          <a:latin typeface="+mn-lt"/>
                          <a:ea typeface="+mn-ea"/>
                          <a:cs typeface="+mn-cs"/>
                          <a:sym typeface="Arial"/>
                        </a:rPr>
                        <a:t>’</a:t>
                      </a:r>
                    </a:p>
                  </a:txBody>
                  <a:tcPr>
                    <a:solidFill>
                      <a:schemeClr val="bg2"/>
                    </a:solidFill>
                  </a:tcPr>
                </a:tc>
                <a:tc>
                  <a:txBody>
                    <a:bodyPr/>
                    <a:lstStyle/>
                    <a:p>
                      <a:r>
                        <a:rPr lang="en-IN" sz="1400" b="0" i="0" u="none" strike="noStrike" cap="none" dirty="0">
                          <a:solidFill>
                            <a:schemeClr val="lt1"/>
                          </a:solidFill>
                          <a:effectLst/>
                          <a:latin typeface="+mn-lt"/>
                          <a:ea typeface="+mn-ea"/>
                          <a:cs typeface="+mn-cs"/>
                          <a:sym typeface="Arial"/>
                        </a:rPr>
                        <a:t>30</a:t>
                      </a:r>
                      <a:endParaRPr lang="en-IN" dirty="0"/>
                    </a:p>
                  </a:txBody>
                  <a:tcPr>
                    <a:solidFill>
                      <a:schemeClr val="bg2"/>
                    </a:solidFill>
                  </a:tcPr>
                </a:tc>
                <a:extLst>
                  <a:ext uri="{0D108BD9-81ED-4DB2-BD59-A6C34878D82A}">
                    <a16:rowId xmlns:a16="http://schemas.microsoft.com/office/drawing/2014/main" val="258368422"/>
                  </a:ext>
                </a:extLst>
              </a:tr>
              <a:tr h="198583">
                <a:tc>
                  <a:txBody>
                    <a:bodyPr/>
                    <a:lstStyle/>
                    <a:p>
                      <a:r>
                        <a:rPr lang="en-IN" sz="1400" b="0" i="0" u="none" strike="noStrike" cap="none" dirty="0">
                          <a:solidFill>
                            <a:schemeClr val="lt1"/>
                          </a:solidFill>
                          <a:effectLst/>
                          <a:latin typeface="+mn-lt"/>
                          <a:ea typeface="+mn-ea"/>
                          <a:cs typeface="+mn-cs"/>
                          <a:sym typeface="Arial"/>
                        </a:rPr>
                        <a:t>'</a:t>
                      </a:r>
                      <a:r>
                        <a:rPr lang="en-IN" sz="1400" b="0" i="0" u="none" strike="noStrike" cap="none" dirty="0" err="1">
                          <a:solidFill>
                            <a:schemeClr val="lt1"/>
                          </a:solidFill>
                          <a:effectLst/>
                          <a:latin typeface="+mn-lt"/>
                          <a:ea typeface="+mn-ea"/>
                          <a:cs typeface="+mn-cs"/>
                          <a:sym typeface="Arial"/>
                        </a:rPr>
                        <a:t>min_samples_leaf</a:t>
                      </a:r>
                      <a:endParaRPr lang="en-IN" dirty="0"/>
                    </a:p>
                  </a:txBody>
                  <a:tcPr>
                    <a:solidFill>
                      <a:schemeClr val="bg2"/>
                    </a:solidFill>
                  </a:tcPr>
                </a:tc>
                <a:tc>
                  <a:txBody>
                    <a:bodyPr/>
                    <a:lstStyle/>
                    <a:p>
                      <a:r>
                        <a:rPr lang="en-IN" sz="1400" b="0" i="0" u="none" strike="noStrike" cap="none" dirty="0">
                          <a:solidFill>
                            <a:schemeClr val="lt1"/>
                          </a:solidFill>
                          <a:effectLst/>
                          <a:latin typeface="+mn-lt"/>
                          <a:ea typeface="+mn-ea"/>
                          <a:cs typeface="+mn-cs"/>
                          <a:sym typeface="Arial"/>
                        </a:rPr>
                        <a:t>40</a:t>
                      </a:r>
                      <a:endParaRPr lang="en-IN" dirty="0"/>
                    </a:p>
                  </a:txBody>
                  <a:tcPr>
                    <a:solidFill>
                      <a:schemeClr val="bg2"/>
                    </a:solidFill>
                  </a:tcPr>
                </a:tc>
                <a:extLst>
                  <a:ext uri="{0D108BD9-81ED-4DB2-BD59-A6C34878D82A}">
                    <a16:rowId xmlns:a16="http://schemas.microsoft.com/office/drawing/2014/main" val="3648277403"/>
                  </a:ext>
                </a:extLst>
              </a:tr>
              <a:tr h="322637">
                <a:tc>
                  <a:txBody>
                    <a:bodyPr/>
                    <a:lstStyle/>
                    <a:p>
                      <a:r>
                        <a:rPr lang="en-IN" sz="1400" b="0" i="0" u="none" strike="noStrike" cap="none" dirty="0">
                          <a:solidFill>
                            <a:schemeClr val="lt1"/>
                          </a:solidFill>
                          <a:effectLst/>
                          <a:latin typeface="+mn-lt"/>
                          <a:ea typeface="+mn-ea"/>
                          <a:cs typeface="+mn-cs"/>
                          <a:sym typeface="Arial"/>
                        </a:rPr>
                        <a:t>'</a:t>
                      </a:r>
                      <a:r>
                        <a:rPr lang="en-IN" sz="1400" b="0" i="0" u="none" strike="noStrike" cap="none" dirty="0" err="1">
                          <a:solidFill>
                            <a:schemeClr val="lt1"/>
                          </a:solidFill>
                          <a:effectLst/>
                          <a:latin typeface="+mn-lt"/>
                          <a:ea typeface="+mn-ea"/>
                          <a:cs typeface="+mn-cs"/>
                          <a:sym typeface="Arial"/>
                        </a:rPr>
                        <a:t>min_samples_split</a:t>
                      </a:r>
                      <a:endParaRPr lang="en-IN" dirty="0"/>
                    </a:p>
                  </a:txBody>
                  <a:tcPr>
                    <a:solidFill>
                      <a:schemeClr val="bg2"/>
                    </a:solidFill>
                  </a:tcPr>
                </a:tc>
                <a:tc>
                  <a:txBody>
                    <a:bodyPr/>
                    <a:lstStyle/>
                    <a:p>
                      <a:r>
                        <a:rPr lang="en-IN" sz="1400" b="0" i="0" u="none" strike="noStrike" cap="none" dirty="0">
                          <a:solidFill>
                            <a:schemeClr val="lt1"/>
                          </a:solidFill>
                          <a:effectLst/>
                          <a:latin typeface="+mn-lt"/>
                          <a:ea typeface="+mn-ea"/>
                          <a:cs typeface="+mn-cs"/>
                          <a:sym typeface="Arial"/>
                        </a:rPr>
                        <a:t>50</a:t>
                      </a:r>
                      <a:endParaRPr lang="en-IN" dirty="0"/>
                    </a:p>
                  </a:txBody>
                  <a:tcPr>
                    <a:solidFill>
                      <a:schemeClr val="bg2"/>
                    </a:solidFill>
                  </a:tcPr>
                </a:tc>
                <a:extLst>
                  <a:ext uri="{0D108BD9-81ED-4DB2-BD59-A6C34878D82A}">
                    <a16:rowId xmlns:a16="http://schemas.microsoft.com/office/drawing/2014/main" val="3646333962"/>
                  </a:ext>
                </a:extLst>
              </a:tr>
            </a:tbl>
          </a:graphicData>
        </a:graphic>
      </p:graphicFrame>
      <p:graphicFrame>
        <p:nvGraphicFramePr>
          <p:cNvPr id="8" name="Table 8">
            <a:extLst>
              <a:ext uri="{FF2B5EF4-FFF2-40B4-BE49-F238E27FC236}">
                <a16:creationId xmlns:a16="http://schemas.microsoft.com/office/drawing/2014/main" id="{BDF8FCCD-BEF3-63A7-5317-E9EA5223C8E2}"/>
              </a:ext>
            </a:extLst>
          </p:cNvPr>
          <p:cNvGraphicFramePr>
            <a:graphicFrameLocks noGrp="1"/>
          </p:cNvGraphicFramePr>
          <p:nvPr>
            <p:extLst>
              <p:ext uri="{D42A27DB-BD31-4B8C-83A1-F6EECF244321}">
                <p14:modId xmlns:p14="http://schemas.microsoft.com/office/powerpoint/2010/main" val="261230685"/>
              </p:ext>
            </p:extLst>
          </p:nvPr>
        </p:nvGraphicFramePr>
        <p:xfrm>
          <a:off x="5302101" y="3083339"/>
          <a:ext cx="2792820" cy="382875"/>
        </p:xfrm>
        <a:graphic>
          <a:graphicData uri="http://schemas.openxmlformats.org/drawingml/2006/table">
            <a:tbl>
              <a:tblPr firstRow="1" bandRow="1">
                <a:tableStyleId>{5C22544A-7EE6-4342-B048-85BDC9FD1C3A}</a:tableStyleId>
              </a:tblPr>
              <a:tblGrid>
                <a:gridCol w="1396410">
                  <a:extLst>
                    <a:ext uri="{9D8B030D-6E8A-4147-A177-3AD203B41FA5}">
                      <a16:colId xmlns:a16="http://schemas.microsoft.com/office/drawing/2014/main" val="3780371219"/>
                    </a:ext>
                  </a:extLst>
                </a:gridCol>
                <a:gridCol w="1396410">
                  <a:extLst>
                    <a:ext uri="{9D8B030D-6E8A-4147-A177-3AD203B41FA5}">
                      <a16:colId xmlns:a16="http://schemas.microsoft.com/office/drawing/2014/main" val="2863083081"/>
                    </a:ext>
                  </a:extLst>
                </a:gridCol>
              </a:tblGrid>
              <a:tr h="382875">
                <a:tc>
                  <a:txBody>
                    <a:bodyPr/>
                    <a:lstStyle/>
                    <a:p>
                      <a:r>
                        <a:rPr lang="en-IN" sz="1400" b="0" i="0" u="none" strike="noStrike" cap="none" dirty="0" err="1">
                          <a:solidFill>
                            <a:schemeClr val="lt1"/>
                          </a:solidFill>
                          <a:effectLst/>
                          <a:latin typeface="+mn-lt"/>
                          <a:ea typeface="+mn-ea"/>
                          <a:cs typeface="+mn-cs"/>
                          <a:sym typeface="Arial"/>
                        </a:rPr>
                        <a:t>n_estimators</a:t>
                      </a:r>
                      <a:endParaRPr lang="en-IN" dirty="0"/>
                    </a:p>
                  </a:txBody>
                  <a:tcPr>
                    <a:solidFill>
                      <a:schemeClr val="bg2"/>
                    </a:solidFill>
                  </a:tcPr>
                </a:tc>
                <a:tc>
                  <a:txBody>
                    <a:bodyPr/>
                    <a:lstStyle/>
                    <a:p>
                      <a:r>
                        <a:rPr lang="en-IN" sz="1400" b="0" i="0" u="none" strike="noStrike" cap="none" dirty="0">
                          <a:solidFill>
                            <a:schemeClr val="lt1"/>
                          </a:solidFill>
                          <a:effectLst/>
                          <a:latin typeface="+mn-lt"/>
                          <a:ea typeface="+mn-ea"/>
                          <a:cs typeface="+mn-cs"/>
                          <a:sym typeface="Arial"/>
                        </a:rPr>
                        <a:t>200</a:t>
                      </a:r>
                      <a:endParaRPr lang="en-IN" dirty="0"/>
                    </a:p>
                  </a:txBody>
                  <a:tcPr>
                    <a:solidFill>
                      <a:schemeClr val="bg2"/>
                    </a:solidFill>
                  </a:tcPr>
                </a:tc>
                <a:extLst>
                  <a:ext uri="{0D108BD9-81ED-4DB2-BD59-A6C34878D82A}">
                    <a16:rowId xmlns:a16="http://schemas.microsoft.com/office/drawing/2014/main" val="3912912132"/>
                  </a:ext>
                </a:extLst>
              </a:tr>
            </a:tbl>
          </a:graphicData>
        </a:graphic>
      </p:graphicFrame>
    </p:spTree>
    <p:extLst>
      <p:ext uri="{BB962C8B-B14F-4D97-AF65-F5344CB8AC3E}">
        <p14:creationId xmlns:p14="http://schemas.microsoft.com/office/powerpoint/2010/main" val="387156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39D8-1614-F1B6-117F-35AB8B1A4E1A}"/>
              </a:ext>
            </a:extLst>
          </p:cNvPr>
          <p:cNvSpPr>
            <a:spLocks noGrp="1"/>
          </p:cNvSpPr>
          <p:nvPr>
            <p:ph type="title"/>
          </p:nvPr>
        </p:nvSpPr>
        <p:spPr>
          <a:xfrm>
            <a:off x="311700" y="155945"/>
            <a:ext cx="8520600" cy="531627"/>
          </a:xfrm>
        </p:spPr>
        <p:txBody>
          <a:bodyPr/>
          <a:lstStyle/>
          <a:p>
            <a:r>
              <a:rPr lang="en-IN" dirty="0"/>
              <a:t>Gradient Boosting Algorithm</a:t>
            </a:r>
          </a:p>
        </p:txBody>
      </p:sp>
      <p:sp>
        <p:nvSpPr>
          <p:cNvPr id="3" name="Text Placeholder 2">
            <a:extLst>
              <a:ext uri="{FF2B5EF4-FFF2-40B4-BE49-F238E27FC236}">
                <a16:creationId xmlns:a16="http://schemas.microsoft.com/office/drawing/2014/main" id="{9FFEB567-0DAE-D317-9964-CC4E1072A8AF}"/>
              </a:ext>
            </a:extLst>
          </p:cNvPr>
          <p:cNvSpPr>
            <a:spLocks noGrp="1"/>
          </p:cNvSpPr>
          <p:nvPr>
            <p:ph type="body" idx="1"/>
          </p:nvPr>
        </p:nvSpPr>
        <p:spPr>
          <a:xfrm>
            <a:off x="311700" y="687572"/>
            <a:ext cx="8520600" cy="4217581"/>
          </a:xfrm>
        </p:spPr>
        <p:txBody>
          <a:bodyPr/>
          <a:lstStyle/>
          <a:p>
            <a:endParaRPr lang="en-IN"/>
          </a:p>
        </p:txBody>
      </p:sp>
      <p:pic>
        <p:nvPicPr>
          <p:cNvPr id="5" name="Picture 4">
            <a:extLst>
              <a:ext uri="{FF2B5EF4-FFF2-40B4-BE49-F238E27FC236}">
                <a16:creationId xmlns:a16="http://schemas.microsoft.com/office/drawing/2014/main" id="{56779935-8D9B-A45C-6563-AFCF3A8DE22C}"/>
              </a:ext>
            </a:extLst>
          </p:cNvPr>
          <p:cNvPicPr>
            <a:picLocks noChangeAspect="1"/>
          </p:cNvPicPr>
          <p:nvPr/>
        </p:nvPicPr>
        <p:blipFill>
          <a:blip r:embed="rId2"/>
          <a:stretch>
            <a:fillRect/>
          </a:stretch>
        </p:blipFill>
        <p:spPr>
          <a:xfrm>
            <a:off x="482010" y="750252"/>
            <a:ext cx="4727945" cy="3274828"/>
          </a:xfrm>
          <a:prstGeom prst="rect">
            <a:avLst/>
          </a:prstGeom>
        </p:spPr>
      </p:pic>
      <p:graphicFrame>
        <p:nvGraphicFramePr>
          <p:cNvPr id="6" name="Table 6">
            <a:extLst>
              <a:ext uri="{FF2B5EF4-FFF2-40B4-BE49-F238E27FC236}">
                <a16:creationId xmlns:a16="http://schemas.microsoft.com/office/drawing/2014/main" id="{1DD83A23-AC7E-61E7-646E-62EE723A9F5B}"/>
              </a:ext>
            </a:extLst>
          </p:cNvPr>
          <p:cNvGraphicFramePr>
            <a:graphicFrameLocks noGrp="1"/>
          </p:cNvGraphicFramePr>
          <p:nvPr>
            <p:extLst>
              <p:ext uri="{D42A27DB-BD31-4B8C-83A1-F6EECF244321}">
                <p14:modId xmlns:p14="http://schemas.microsoft.com/office/powerpoint/2010/main" val="2131153080"/>
              </p:ext>
            </p:extLst>
          </p:nvPr>
        </p:nvGraphicFramePr>
        <p:xfrm>
          <a:off x="5777024" y="866484"/>
          <a:ext cx="1857154" cy="370840"/>
        </p:xfrm>
        <a:graphic>
          <a:graphicData uri="http://schemas.openxmlformats.org/drawingml/2006/table">
            <a:tbl>
              <a:tblPr firstRow="1" bandRow="1">
                <a:tableStyleId>{5C22544A-7EE6-4342-B048-85BDC9FD1C3A}</a:tableStyleId>
              </a:tblPr>
              <a:tblGrid>
                <a:gridCol w="1857154">
                  <a:extLst>
                    <a:ext uri="{9D8B030D-6E8A-4147-A177-3AD203B41FA5}">
                      <a16:colId xmlns:a16="http://schemas.microsoft.com/office/drawing/2014/main" val="4116550162"/>
                    </a:ext>
                  </a:extLst>
                </a:gridCol>
              </a:tblGrid>
              <a:tr h="370840">
                <a:tc>
                  <a:txBody>
                    <a:bodyPr/>
                    <a:lstStyle/>
                    <a:p>
                      <a:r>
                        <a:rPr lang="en-IN" dirty="0"/>
                        <a:t>  Hyperparameter</a:t>
                      </a:r>
                    </a:p>
                  </a:txBody>
                  <a:tcPr>
                    <a:solidFill>
                      <a:schemeClr val="bg2"/>
                    </a:solidFill>
                  </a:tcPr>
                </a:tc>
                <a:extLst>
                  <a:ext uri="{0D108BD9-81ED-4DB2-BD59-A6C34878D82A}">
                    <a16:rowId xmlns:a16="http://schemas.microsoft.com/office/drawing/2014/main" val="2268392824"/>
                  </a:ext>
                </a:extLst>
              </a:tr>
            </a:tbl>
          </a:graphicData>
        </a:graphic>
      </p:graphicFrame>
      <p:graphicFrame>
        <p:nvGraphicFramePr>
          <p:cNvPr id="7" name="Table 7">
            <a:extLst>
              <a:ext uri="{FF2B5EF4-FFF2-40B4-BE49-F238E27FC236}">
                <a16:creationId xmlns:a16="http://schemas.microsoft.com/office/drawing/2014/main" id="{F2D4297C-5A7E-833F-FAC1-82DBEE8A0D1C}"/>
              </a:ext>
            </a:extLst>
          </p:cNvPr>
          <p:cNvGraphicFramePr>
            <a:graphicFrameLocks noGrp="1"/>
          </p:cNvGraphicFramePr>
          <p:nvPr>
            <p:extLst>
              <p:ext uri="{D42A27DB-BD31-4B8C-83A1-F6EECF244321}">
                <p14:modId xmlns:p14="http://schemas.microsoft.com/office/powerpoint/2010/main" val="1868053002"/>
              </p:ext>
            </p:extLst>
          </p:nvPr>
        </p:nvGraphicFramePr>
        <p:xfrm>
          <a:off x="5316279" y="1317717"/>
          <a:ext cx="2814084" cy="2148840"/>
        </p:xfrm>
        <a:graphic>
          <a:graphicData uri="http://schemas.openxmlformats.org/drawingml/2006/table">
            <a:tbl>
              <a:tblPr firstRow="1" bandRow="1">
                <a:tableStyleId>{5C22544A-7EE6-4342-B048-85BDC9FD1C3A}</a:tableStyleId>
              </a:tblPr>
              <a:tblGrid>
                <a:gridCol w="1407042">
                  <a:extLst>
                    <a:ext uri="{9D8B030D-6E8A-4147-A177-3AD203B41FA5}">
                      <a16:colId xmlns:a16="http://schemas.microsoft.com/office/drawing/2014/main" val="2554890294"/>
                    </a:ext>
                  </a:extLst>
                </a:gridCol>
                <a:gridCol w="1407042">
                  <a:extLst>
                    <a:ext uri="{9D8B030D-6E8A-4147-A177-3AD203B41FA5}">
                      <a16:colId xmlns:a16="http://schemas.microsoft.com/office/drawing/2014/main" val="2533716354"/>
                    </a:ext>
                  </a:extLst>
                </a:gridCol>
              </a:tblGrid>
              <a:tr h="370840">
                <a:tc>
                  <a:txBody>
                    <a:bodyPr/>
                    <a:lstStyle/>
                    <a:p>
                      <a:r>
                        <a:rPr lang="en-IN" sz="1400" b="0" i="0" u="none" strike="noStrike" cap="none" dirty="0" err="1">
                          <a:solidFill>
                            <a:schemeClr val="tx1"/>
                          </a:solidFill>
                          <a:effectLst/>
                          <a:latin typeface="+mn-lt"/>
                          <a:ea typeface="+mn-ea"/>
                          <a:cs typeface="+mn-cs"/>
                          <a:sym typeface="Arial"/>
                        </a:rPr>
                        <a:t>n_estimators</a:t>
                      </a:r>
                      <a:endParaRPr lang="en-IN" dirty="0">
                        <a:solidFill>
                          <a:schemeClr val="tx1"/>
                        </a:solidFill>
                      </a:endParaRPr>
                    </a:p>
                  </a:txBody>
                  <a:tcPr>
                    <a:solidFill>
                      <a:schemeClr val="bg2"/>
                    </a:solidFill>
                  </a:tcPr>
                </a:tc>
                <a:tc>
                  <a:txBody>
                    <a:bodyPr/>
                    <a:lstStyle/>
                    <a:p>
                      <a:r>
                        <a:rPr lang="en-IN" sz="1400" b="0" i="0" u="none" strike="noStrike" cap="none" dirty="0">
                          <a:solidFill>
                            <a:schemeClr val="tx1"/>
                          </a:solidFill>
                          <a:effectLst/>
                          <a:latin typeface="+mn-lt"/>
                          <a:ea typeface="+mn-ea"/>
                          <a:cs typeface="+mn-cs"/>
                          <a:sym typeface="Arial"/>
                        </a:rPr>
                        <a:t>200</a:t>
                      </a:r>
                      <a:endParaRPr lang="en-IN" dirty="0">
                        <a:solidFill>
                          <a:schemeClr val="tx1"/>
                        </a:solidFill>
                      </a:endParaRPr>
                    </a:p>
                  </a:txBody>
                  <a:tcPr>
                    <a:solidFill>
                      <a:schemeClr val="bg2"/>
                    </a:solidFill>
                  </a:tcPr>
                </a:tc>
                <a:extLst>
                  <a:ext uri="{0D108BD9-81ED-4DB2-BD59-A6C34878D82A}">
                    <a16:rowId xmlns:a16="http://schemas.microsoft.com/office/drawing/2014/main" val="4245567526"/>
                  </a:ext>
                </a:extLst>
              </a:tr>
              <a:tr h="370840">
                <a:tc>
                  <a:txBody>
                    <a:bodyPr/>
                    <a:lstStyle/>
                    <a:p>
                      <a:r>
                        <a:rPr lang="en-IN" sz="1400" b="0" i="0" u="none" strike="noStrike" cap="none" dirty="0" err="1">
                          <a:solidFill>
                            <a:schemeClr val="dk1"/>
                          </a:solidFill>
                          <a:effectLst/>
                          <a:latin typeface="+mn-lt"/>
                          <a:ea typeface="+mn-ea"/>
                          <a:cs typeface="+mn-cs"/>
                          <a:sym typeface="Arial"/>
                        </a:rPr>
                        <a:t>min_samples_split</a:t>
                      </a:r>
                      <a:endParaRPr lang="en-IN" dirty="0"/>
                    </a:p>
                  </a:txBody>
                  <a:tcPr>
                    <a:solidFill>
                      <a:schemeClr val="bg2"/>
                    </a:solidFill>
                  </a:tcPr>
                </a:tc>
                <a:tc>
                  <a:txBody>
                    <a:bodyPr/>
                    <a:lstStyle/>
                    <a:p>
                      <a:r>
                        <a:rPr lang="en-IN" sz="1400" b="0" i="0" u="none" strike="noStrike" cap="none" dirty="0">
                          <a:solidFill>
                            <a:schemeClr val="dk1"/>
                          </a:solidFill>
                          <a:effectLst/>
                          <a:latin typeface="+mn-lt"/>
                          <a:ea typeface="+mn-ea"/>
                          <a:cs typeface="+mn-cs"/>
                          <a:sym typeface="Arial"/>
                        </a:rPr>
                        <a:t>50</a:t>
                      </a:r>
                      <a:endParaRPr lang="en-IN" dirty="0"/>
                    </a:p>
                  </a:txBody>
                  <a:tcPr>
                    <a:solidFill>
                      <a:schemeClr val="bg2"/>
                    </a:solidFill>
                  </a:tcPr>
                </a:tc>
                <a:extLst>
                  <a:ext uri="{0D108BD9-81ED-4DB2-BD59-A6C34878D82A}">
                    <a16:rowId xmlns:a16="http://schemas.microsoft.com/office/drawing/2014/main" val="2099080245"/>
                  </a:ext>
                </a:extLst>
              </a:tr>
              <a:tr h="370840">
                <a:tc>
                  <a:txBody>
                    <a:bodyPr/>
                    <a:lstStyle/>
                    <a:p>
                      <a:r>
                        <a:rPr lang="en-IN" sz="1400" b="0" i="0" u="none" strike="noStrike" cap="none" dirty="0" err="1">
                          <a:solidFill>
                            <a:schemeClr val="dk1"/>
                          </a:solidFill>
                          <a:effectLst/>
                          <a:latin typeface="+mn-lt"/>
                          <a:ea typeface="+mn-ea"/>
                          <a:cs typeface="+mn-cs"/>
                          <a:sym typeface="Arial"/>
                        </a:rPr>
                        <a:t>min_samples_leaf</a:t>
                      </a:r>
                      <a:endParaRPr lang="en-IN" dirty="0"/>
                    </a:p>
                  </a:txBody>
                  <a:tcPr>
                    <a:solidFill>
                      <a:schemeClr val="bg2"/>
                    </a:solidFill>
                  </a:tcPr>
                </a:tc>
                <a:tc>
                  <a:txBody>
                    <a:bodyPr/>
                    <a:lstStyle/>
                    <a:p>
                      <a:r>
                        <a:rPr lang="en-IN" dirty="0"/>
                        <a:t>40</a:t>
                      </a:r>
                    </a:p>
                  </a:txBody>
                  <a:tcPr>
                    <a:solidFill>
                      <a:schemeClr val="bg2"/>
                    </a:solidFill>
                  </a:tcPr>
                </a:tc>
                <a:extLst>
                  <a:ext uri="{0D108BD9-81ED-4DB2-BD59-A6C34878D82A}">
                    <a16:rowId xmlns:a16="http://schemas.microsoft.com/office/drawing/2014/main" val="2918474365"/>
                  </a:ext>
                </a:extLst>
              </a:tr>
              <a:tr h="370840">
                <a:tc>
                  <a:txBody>
                    <a:bodyPr/>
                    <a:lstStyle/>
                    <a:p>
                      <a:r>
                        <a:rPr lang="en-IN" sz="1400" b="0" i="0" u="none" strike="noStrike" cap="none" dirty="0" err="1">
                          <a:solidFill>
                            <a:schemeClr val="dk1"/>
                          </a:solidFill>
                          <a:effectLst/>
                          <a:latin typeface="+mn-lt"/>
                          <a:ea typeface="+mn-ea"/>
                          <a:cs typeface="+mn-cs"/>
                          <a:sym typeface="Arial"/>
                        </a:rPr>
                        <a:t>max_depth</a:t>
                      </a:r>
                      <a:endParaRPr lang="en-IN" dirty="0"/>
                    </a:p>
                  </a:txBody>
                  <a:tcPr>
                    <a:solidFill>
                      <a:schemeClr val="bg2"/>
                    </a:solidFill>
                  </a:tcPr>
                </a:tc>
                <a:tc>
                  <a:txBody>
                    <a:bodyPr/>
                    <a:lstStyle/>
                    <a:p>
                      <a:r>
                        <a:rPr lang="en-IN" dirty="0"/>
                        <a:t>20</a:t>
                      </a:r>
                    </a:p>
                  </a:txBody>
                  <a:tcPr>
                    <a:solidFill>
                      <a:schemeClr val="bg2"/>
                    </a:solidFill>
                  </a:tcPr>
                </a:tc>
                <a:extLst>
                  <a:ext uri="{0D108BD9-81ED-4DB2-BD59-A6C34878D82A}">
                    <a16:rowId xmlns:a16="http://schemas.microsoft.com/office/drawing/2014/main" val="599767330"/>
                  </a:ext>
                </a:extLst>
              </a:tr>
              <a:tr h="370840">
                <a:tc>
                  <a:txBody>
                    <a:bodyPr/>
                    <a:lstStyle/>
                    <a:p>
                      <a:r>
                        <a:rPr lang="en-IN" sz="1400" b="0" i="0" u="none" strike="noStrike" cap="none" dirty="0" err="1">
                          <a:solidFill>
                            <a:schemeClr val="dk1"/>
                          </a:solidFill>
                          <a:effectLst/>
                          <a:latin typeface="+mn-lt"/>
                          <a:ea typeface="+mn-ea"/>
                          <a:cs typeface="+mn-cs"/>
                          <a:sym typeface="Arial"/>
                        </a:rPr>
                        <a:t>learning_rate</a:t>
                      </a:r>
                      <a:endParaRPr lang="en-IN" dirty="0"/>
                    </a:p>
                  </a:txBody>
                  <a:tcPr>
                    <a:solidFill>
                      <a:schemeClr val="bg2"/>
                    </a:solidFill>
                  </a:tcPr>
                </a:tc>
                <a:tc>
                  <a:txBody>
                    <a:bodyPr/>
                    <a:lstStyle/>
                    <a:p>
                      <a:r>
                        <a:rPr lang="en-IN" dirty="0"/>
                        <a:t>0.5</a:t>
                      </a:r>
                    </a:p>
                  </a:txBody>
                  <a:tcPr>
                    <a:solidFill>
                      <a:schemeClr val="bg2"/>
                    </a:solidFill>
                  </a:tcPr>
                </a:tc>
                <a:extLst>
                  <a:ext uri="{0D108BD9-81ED-4DB2-BD59-A6C34878D82A}">
                    <a16:rowId xmlns:a16="http://schemas.microsoft.com/office/drawing/2014/main" val="114697968"/>
                  </a:ext>
                </a:extLst>
              </a:tr>
            </a:tbl>
          </a:graphicData>
        </a:graphic>
      </p:graphicFrame>
    </p:spTree>
    <p:extLst>
      <p:ext uri="{BB962C8B-B14F-4D97-AF65-F5344CB8AC3E}">
        <p14:creationId xmlns:p14="http://schemas.microsoft.com/office/powerpoint/2010/main" val="4118426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78A8D-A54F-C95C-FDC2-6C51D4091484}"/>
              </a:ext>
            </a:extLst>
          </p:cNvPr>
          <p:cNvSpPr>
            <a:spLocks noGrp="1"/>
          </p:cNvSpPr>
          <p:nvPr>
            <p:ph type="title"/>
          </p:nvPr>
        </p:nvSpPr>
        <p:spPr>
          <a:xfrm>
            <a:off x="311700" y="127591"/>
            <a:ext cx="8520600" cy="447034"/>
          </a:xfrm>
        </p:spPr>
        <p:txBody>
          <a:bodyPr/>
          <a:lstStyle/>
          <a:p>
            <a:r>
              <a:rPr lang="en-IN" dirty="0"/>
              <a:t>Conclusion:</a:t>
            </a:r>
          </a:p>
        </p:txBody>
      </p:sp>
      <p:sp>
        <p:nvSpPr>
          <p:cNvPr id="3" name="Text Placeholder 2">
            <a:extLst>
              <a:ext uri="{FF2B5EF4-FFF2-40B4-BE49-F238E27FC236}">
                <a16:creationId xmlns:a16="http://schemas.microsoft.com/office/drawing/2014/main" id="{E1BD223B-BEE9-CF2A-FC7B-3DF1E3252839}"/>
              </a:ext>
            </a:extLst>
          </p:cNvPr>
          <p:cNvSpPr>
            <a:spLocks noGrp="1"/>
          </p:cNvSpPr>
          <p:nvPr>
            <p:ph type="body" idx="1"/>
          </p:nvPr>
        </p:nvSpPr>
        <p:spPr>
          <a:xfrm>
            <a:off x="311700" y="666307"/>
            <a:ext cx="8598384" cy="4349602"/>
          </a:xfrm>
        </p:spPr>
        <p:txBody>
          <a:bodyPr/>
          <a:lstStyle/>
          <a:p>
            <a:pPr>
              <a:buClr>
                <a:schemeClr val="bg1"/>
              </a:buClr>
              <a:buFont typeface="Arial" panose="020B0604020202020204" pitchFamily="34" charset="0"/>
              <a:buChar char="•"/>
            </a:pPr>
            <a:r>
              <a:rPr lang="en-IN" sz="1600" dirty="0">
                <a:solidFill>
                  <a:schemeClr val="bg1"/>
                </a:solidFill>
              </a:rPr>
              <a:t>No Null Values and No Duplicate Values in dataset</a:t>
            </a:r>
          </a:p>
          <a:p>
            <a:pPr>
              <a:buClr>
                <a:schemeClr val="bg1"/>
              </a:buClr>
              <a:buFont typeface="Arial" panose="020B0604020202020204" pitchFamily="34" charset="0"/>
              <a:buChar char="•"/>
            </a:pPr>
            <a:r>
              <a:rPr lang="en-US" sz="1600" dirty="0">
                <a:solidFill>
                  <a:schemeClr val="bg1"/>
                </a:solidFill>
              </a:rPr>
              <a:t>About 22% people are expected to default next month and 77.8% are not expected to default</a:t>
            </a:r>
          </a:p>
          <a:p>
            <a:pPr>
              <a:buClr>
                <a:schemeClr val="bg1"/>
              </a:buClr>
              <a:buFont typeface="Arial" panose="020B0604020202020204" pitchFamily="34" charset="0"/>
              <a:buChar char="•"/>
            </a:pPr>
            <a:r>
              <a:rPr lang="en-US" sz="1600" dirty="0">
                <a:solidFill>
                  <a:schemeClr val="bg1"/>
                </a:solidFill>
              </a:rPr>
              <a:t>The rate of being defaulter is comparatively higher in males with 30% of total defaulters than to 26% of female defaulter respectively.</a:t>
            </a:r>
            <a:endParaRPr lang="en-IN" sz="1600" dirty="0">
              <a:solidFill>
                <a:schemeClr val="bg1"/>
              </a:solidFill>
            </a:endParaRPr>
          </a:p>
          <a:p>
            <a:pPr>
              <a:buClr>
                <a:schemeClr val="bg1"/>
              </a:buClr>
              <a:buFont typeface="Arial" panose="020B0604020202020204" pitchFamily="34" charset="0"/>
              <a:buChar char="•"/>
            </a:pPr>
            <a:r>
              <a:rPr lang="en-US" sz="1600" b="0" i="0" dirty="0">
                <a:solidFill>
                  <a:schemeClr val="bg1"/>
                </a:solidFill>
                <a:effectLst/>
                <a:latin typeface="Roboto" panose="02000000000000000000" pitchFamily="2" charset="0"/>
              </a:rPr>
              <a:t>Customers aged between 30-50 had the lowest delayed payment rate, while younger groups (20-30) and older groups (50-70) all had higher delayed payment rates.</a:t>
            </a:r>
          </a:p>
          <a:p>
            <a:pPr>
              <a:buClr>
                <a:schemeClr val="bg1"/>
              </a:buClr>
              <a:buFont typeface="Arial" panose="020B0604020202020204" pitchFamily="34" charset="0"/>
              <a:buChar char="•"/>
            </a:pPr>
            <a:r>
              <a:rPr lang="en-US" sz="1600" dirty="0">
                <a:solidFill>
                  <a:schemeClr val="bg1"/>
                </a:solidFill>
              </a:rPr>
              <a:t>Higher proportion of customers with higher bill amount but lower payment rate suggesting they are likely to do the fault</a:t>
            </a:r>
          </a:p>
          <a:p>
            <a:pPr>
              <a:buClr>
                <a:schemeClr val="bg1"/>
              </a:buClr>
              <a:buFont typeface="Arial" panose="020B0604020202020204" pitchFamily="34" charset="0"/>
              <a:buChar char="•"/>
            </a:pPr>
            <a:r>
              <a:rPr lang="en-US" sz="1600" dirty="0">
                <a:solidFill>
                  <a:schemeClr val="bg1"/>
                </a:solidFill>
                <a:latin typeface="Roboto" panose="02000000000000000000" pitchFamily="2" charset="0"/>
              </a:rPr>
              <a:t>C</a:t>
            </a:r>
            <a:r>
              <a:rPr lang="en-US" sz="1600" b="0" i="0" dirty="0">
                <a:solidFill>
                  <a:schemeClr val="bg1"/>
                </a:solidFill>
                <a:effectLst/>
                <a:latin typeface="Roboto" panose="02000000000000000000" pitchFamily="2" charset="0"/>
              </a:rPr>
              <a:t>ustomers with grad school education have the highest median and highest maximum number, so we can say that people with higher education levels did get higher credit limits</a:t>
            </a:r>
          </a:p>
          <a:p>
            <a:pPr>
              <a:buClr>
                <a:schemeClr val="bg1"/>
              </a:buClr>
              <a:buFont typeface="Arial" panose="020B0604020202020204" pitchFamily="34" charset="0"/>
              <a:buChar char="•"/>
            </a:pPr>
            <a:r>
              <a:rPr lang="en-IN" sz="1600" b="0" i="0" dirty="0">
                <a:solidFill>
                  <a:schemeClr val="bg1"/>
                </a:solidFill>
                <a:effectLst/>
                <a:latin typeface="Roboto" panose="02000000000000000000" pitchFamily="2" charset="0"/>
              </a:rPr>
              <a:t>Gradient Boosting</a:t>
            </a:r>
            <a:r>
              <a:rPr lang="en-US" sz="1600" dirty="0">
                <a:solidFill>
                  <a:schemeClr val="bg1"/>
                </a:solidFill>
                <a:latin typeface="Roboto" panose="02000000000000000000" pitchFamily="2" charset="0"/>
              </a:rPr>
              <a:t> was high F1 score </a:t>
            </a:r>
            <a:r>
              <a:rPr lang="en-US" sz="1600">
                <a:solidFill>
                  <a:schemeClr val="bg1"/>
                </a:solidFill>
                <a:latin typeface="Roboto" panose="02000000000000000000" pitchFamily="2" charset="0"/>
              </a:rPr>
              <a:t>of 0.85 </a:t>
            </a:r>
            <a:r>
              <a:rPr lang="en-US" sz="1600" dirty="0">
                <a:solidFill>
                  <a:schemeClr val="bg1"/>
                </a:solidFill>
                <a:latin typeface="Roboto" panose="02000000000000000000" pitchFamily="2" charset="0"/>
              </a:rPr>
              <a:t>and Recall </a:t>
            </a:r>
            <a:r>
              <a:rPr lang="en-US" sz="1600">
                <a:solidFill>
                  <a:schemeClr val="bg1"/>
                </a:solidFill>
                <a:latin typeface="Roboto" panose="02000000000000000000" pitchFamily="2" charset="0"/>
              </a:rPr>
              <a:t>of 0.88</a:t>
            </a:r>
            <a:endParaRPr lang="en-US" sz="1600" b="0" i="0" dirty="0">
              <a:solidFill>
                <a:schemeClr val="bg1"/>
              </a:solidFill>
              <a:effectLst/>
              <a:latin typeface="Roboto" panose="02000000000000000000" pitchFamily="2" charset="0"/>
            </a:endParaRPr>
          </a:p>
          <a:p>
            <a:pPr>
              <a:buClr>
                <a:schemeClr val="bg1"/>
              </a:buClr>
              <a:buFont typeface="Arial" panose="020B0604020202020204" pitchFamily="34" charset="0"/>
              <a:buChar char="•"/>
            </a:pPr>
            <a:r>
              <a:rPr lang="en-IN" sz="1600" dirty="0">
                <a:solidFill>
                  <a:schemeClr val="bg1"/>
                </a:solidFill>
              </a:rPr>
              <a:t>Random forest has high Recall of 0.88</a:t>
            </a:r>
          </a:p>
        </p:txBody>
      </p:sp>
    </p:spTree>
    <p:extLst>
      <p:ext uri="{BB962C8B-B14F-4D97-AF65-F5344CB8AC3E}">
        <p14:creationId xmlns:p14="http://schemas.microsoft.com/office/powerpoint/2010/main" val="1512882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24170"/>
            <a:ext cx="8520600" cy="55555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pc="-20" dirty="0"/>
              <a:t>Content</a:t>
            </a:r>
            <a:endParaRPr b="1" dirty="0">
              <a:solidFill>
                <a:schemeClr val="lt1"/>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id="{44DC9250-9606-2550-62D4-22C0E5163EBC}"/>
              </a:ext>
            </a:extLst>
          </p:cNvPr>
          <p:cNvSpPr>
            <a:spLocks noGrp="1"/>
          </p:cNvSpPr>
          <p:nvPr>
            <p:ph type="body" idx="1"/>
          </p:nvPr>
        </p:nvSpPr>
        <p:spPr>
          <a:xfrm>
            <a:off x="311700" y="949842"/>
            <a:ext cx="8612560" cy="3969488"/>
          </a:xfrm>
        </p:spPr>
        <p:txBody>
          <a:bodyPr/>
          <a:lstStyle/>
          <a:p>
            <a:pPr marL="527685" indent="-515620">
              <a:lnSpc>
                <a:spcPct val="100000"/>
              </a:lnSpc>
              <a:spcBef>
                <a:spcPts val="100"/>
              </a:spcBef>
              <a:buAutoNum type="arabicPeriod"/>
              <a:tabLst>
                <a:tab pos="527685" algn="l"/>
                <a:tab pos="528320" algn="l"/>
              </a:tabLst>
            </a:pPr>
            <a:r>
              <a:rPr lang="en-US" sz="1800" b="1" spc="-10" dirty="0">
                <a:solidFill>
                  <a:srgbClr val="16365D"/>
                </a:solidFill>
                <a:latin typeface="Carlito"/>
                <a:cs typeface="Carlito"/>
              </a:rPr>
              <a:t>Introduction</a:t>
            </a:r>
            <a:endParaRPr lang="en-US" sz="1800" dirty="0">
              <a:latin typeface="Carlito"/>
              <a:cs typeface="Carlito"/>
            </a:endParaRPr>
          </a:p>
          <a:p>
            <a:pPr marL="527685" indent="-515620">
              <a:lnSpc>
                <a:spcPct val="100000"/>
              </a:lnSpc>
              <a:spcBef>
                <a:spcPts val="1725"/>
              </a:spcBef>
              <a:buAutoNum type="arabicPeriod"/>
              <a:tabLst>
                <a:tab pos="527685" algn="l"/>
                <a:tab pos="528320" algn="l"/>
              </a:tabLst>
            </a:pPr>
            <a:r>
              <a:rPr lang="en-US" sz="1800" b="1" spc="-15" dirty="0">
                <a:solidFill>
                  <a:srgbClr val="16365D"/>
                </a:solidFill>
                <a:latin typeface="Carlito"/>
                <a:cs typeface="Carlito"/>
              </a:rPr>
              <a:t>Data</a:t>
            </a:r>
            <a:r>
              <a:rPr lang="en-US" sz="1800" b="1" spc="-5" dirty="0">
                <a:solidFill>
                  <a:srgbClr val="16365D"/>
                </a:solidFill>
                <a:latin typeface="Carlito"/>
                <a:cs typeface="Carlito"/>
              </a:rPr>
              <a:t> </a:t>
            </a:r>
            <a:r>
              <a:rPr lang="en-US" sz="1800" b="1" dirty="0">
                <a:solidFill>
                  <a:srgbClr val="16365D"/>
                </a:solidFill>
                <a:latin typeface="Carlito"/>
                <a:cs typeface="Carlito"/>
              </a:rPr>
              <a:t>summary</a:t>
            </a:r>
            <a:endParaRPr lang="en-US" sz="1800" dirty="0">
              <a:latin typeface="Carlito"/>
              <a:cs typeface="Carlito"/>
            </a:endParaRPr>
          </a:p>
          <a:p>
            <a:pPr marL="527685" indent="-515620">
              <a:lnSpc>
                <a:spcPct val="100000"/>
              </a:lnSpc>
              <a:spcBef>
                <a:spcPts val="1730"/>
              </a:spcBef>
              <a:buAutoNum type="arabicPeriod"/>
              <a:tabLst>
                <a:tab pos="527685" algn="l"/>
                <a:tab pos="528320" algn="l"/>
              </a:tabLst>
            </a:pPr>
            <a:r>
              <a:rPr lang="en-US" sz="1800" b="1" spc="-20" dirty="0">
                <a:solidFill>
                  <a:srgbClr val="16365D"/>
                </a:solidFill>
                <a:latin typeface="Carlito"/>
                <a:cs typeface="Carlito"/>
              </a:rPr>
              <a:t>Factors</a:t>
            </a:r>
            <a:endParaRPr lang="en-US" sz="1800" dirty="0">
              <a:latin typeface="Carlito"/>
              <a:cs typeface="Carlito"/>
            </a:endParaRPr>
          </a:p>
          <a:p>
            <a:pPr marL="527685" indent="-515620">
              <a:lnSpc>
                <a:spcPct val="100000"/>
              </a:lnSpc>
              <a:spcBef>
                <a:spcPts val="1730"/>
              </a:spcBef>
              <a:buAutoNum type="arabicPeriod"/>
              <a:tabLst>
                <a:tab pos="527685" algn="l"/>
                <a:tab pos="528320" algn="l"/>
              </a:tabLst>
            </a:pPr>
            <a:r>
              <a:rPr lang="en-US" sz="1800" b="1" spc="-10" dirty="0">
                <a:solidFill>
                  <a:srgbClr val="16365D"/>
                </a:solidFill>
                <a:latin typeface="Carlito"/>
                <a:cs typeface="Carlito"/>
              </a:rPr>
              <a:t>Cleaning Dataset </a:t>
            </a:r>
          </a:p>
          <a:p>
            <a:pPr marL="527685" indent="-515620">
              <a:lnSpc>
                <a:spcPct val="100000"/>
              </a:lnSpc>
              <a:spcBef>
                <a:spcPts val="1730"/>
              </a:spcBef>
              <a:buAutoNum type="arabicPeriod"/>
              <a:tabLst>
                <a:tab pos="527685" algn="l"/>
                <a:tab pos="528320" algn="l"/>
              </a:tabLst>
            </a:pPr>
            <a:r>
              <a:rPr lang="en-US" sz="1800" b="1" spc="-10" dirty="0">
                <a:solidFill>
                  <a:srgbClr val="16365D"/>
                </a:solidFill>
                <a:latin typeface="Carlito"/>
                <a:cs typeface="Carlito"/>
              </a:rPr>
              <a:t>Exploratory </a:t>
            </a:r>
            <a:r>
              <a:rPr lang="en-US" sz="1800" b="1" spc="-15" dirty="0">
                <a:solidFill>
                  <a:srgbClr val="16365D"/>
                </a:solidFill>
                <a:latin typeface="Carlito"/>
                <a:cs typeface="Carlito"/>
              </a:rPr>
              <a:t>data</a:t>
            </a:r>
            <a:r>
              <a:rPr lang="en-US" sz="1800" b="1" spc="-65" dirty="0">
                <a:solidFill>
                  <a:srgbClr val="16365D"/>
                </a:solidFill>
                <a:latin typeface="Carlito"/>
                <a:cs typeface="Carlito"/>
              </a:rPr>
              <a:t> </a:t>
            </a:r>
            <a:r>
              <a:rPr lang="en-US" sz="1800" b="1" spc="-5" dirty="0">
                <a:solidFill>
                  <a:srgbClr val="16365D"/>
                </a:solidFill>
                <a:latin typeface="Carlito"/>
                <a:cs typeface="Carlito"/>
              </a:rPr>
              <a:t>analysis</a:t>
            </a:r>
            <a:endParaRPr lang="en-US" sz="1800" dirty="0">
              <a:latin typeface="Carlito"/>
              <a:cs typeface="Carlito"/>
            </a:endParaRPr>
          </a:p>
          <a:p>
            <a:pPr marL="527685" indent="-515620">
              <a:lnSpc>
                <a:spcPct val="100000"/>
              </a:lnSpc>
              <a:spcBef>
                <a:spcPts val="1730"/>
              </a:spcBef>
              <a:buAutoNum type="arabicPeriod"/>
              <a:tabLst>
                <a:tab pos="527685" algn="l"/>
                <a:tab pos="528320" algn="l"/>
              </a:tabLst>
            </a:pPr>
            <a:r>
              <a:rPr lang="en-US" sz="1800" b="1" spc="-5" dirty="0">
                <a:solidFill>
                  <a:srgbClr val="16365D"/>
                </a:solidFill>
                <a:latin typeface="Carlito"/>
                <a:cs typeface="Carlito"/>
              </a:rPr>
              <a:t>Algorithms Used</a:t>
            </a:r>
            <a:endParaRPr lang="en-US" sz="1800" dirty="0">
              <a:latin typeface="Carlito"/>
              <a:cs typeface="Carlito"/>
            </a:endParaRPr>
          </a:p>
          <a:p>
            <a:pPr marL="527685" indent="-515620">
              <a:lnSpc>
                <a:spcPct val="100000"/>
              </a:lnSpc>
              <a:spcBef>
                <a:spcPts val="1725"/>
              </a:spcBef>
              <a:buAutoNum type="arabicPeriod"/>
              <a:tabLst>
                <a:tab pos="527685" algn="l"/>
                <a:tab pos="528320" algn="l"/>
              </a:tabLst>
            </a:pPr>
            <a:r>
              <a:rPr lang="en-US" sz="1800" b="1" spc="-5" dirty="0">
                <a:solidFill>
                  <a:srgbClr val="16365D"/>
                </a:solidFill>
                <a:latin typeface="Carlito"/>
                <a:cs typeface="Carlito"/>
              </a:rPr>
              <a:t>Conclusions</a:t>
            </a:r>
            <a:endParaRPr lang="en-US" sz="1800" dirty="0">
              <a:latin typeface="Carlito"/>
              <a:cs typeface="Carlito"/>
            </a:endParaRPr>
          </a:p>
          <a:p>
            <a:pPr>
              <a:buClr>
                <a:schemeClr val="bg1"/>
              </a:buClr>
              <a:buFont typeface="Arial" panose="020B0604020202020204" pitchFamily="34" charset="0"/>
              <a:buChar char="•"/>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88BB-3969-4015-ED47-D216EBDA71A1}"/>
              </a:ext>
            </a:extLst>
          </p:cNvPr>
          <p:cNvSpPr>
            <a:spLocks noGrp="1"/>
          </p:cNvSpPr>
          <p:nvPr>
            <p:ph type="title"/>
          </p:nvPr>
        </p:nvSpPr>
        <p:spPr>
          <a:xfrm>
            <a:off x="311700" y="184300"/>
            <a:ext cx="8520600" cy="262268"/>
          </a:xfrm>
        </p:spPr>
        <p:txBody>
          <a:bodyPr/>
          <a:lstStyle/>
          <a:p>
            <a:endParaRPr lang="en-IN" dirty="0"/>
          </a:p>
        </p:txBody>
      </p:sp>
      <p:sp>
        <p:nvSpPr>
          <p:cNvPr id="3" name="Text Placeholder 2">
            <a:extLst>
              <a:ext uri="{FF2B5EF4-FFF2-40B4-BE49-F238E27FC236}">
                <a16:creationId xmlns:a16="http://schemas.microsoft.com/office/drawing/2014/main" id="{F5D3E5B2-2A3E-6197-B579-ED4E1FCEE813}"/>
              </a:ext>
            </a:extLst>
          </p:cNvPr>
          <p:cNvSpPr>
            <a:spLocks noGrp="1"/>
          </p:cNvSpPr>
          <p:nvPr>
            <p:ph type="body" idx="1"/>
          </p:nvPr>
        </p:nvSpPr>
        <p:spPr>
          <a:xfrm>
            <a:off x="311700" y="531628"/>
            <a:ext cx="8520600" cy="4309730"/>
          </a:xfrm>
        </p:spPr>
        <p:txBody>
          <a:bodyPr/>
          <a:lstStyle/>
          <a:p>
            <a:endParaRPr lang="en-IN" dirty="0"/>
          </a:p>
        </p:txBody>
      </p:sp>
      <p:pic>
        <p:nvPicPr>
          <p:cNvPr id="4" name="Picture 2" descr="19,408 Thank You Hands Stock Photos and Images - 123RF">
            <a:extLst>
              <a:ext uri="{FF2B5EF4-FFF2-40B4-BE49-F238E27FC236}">
                <a16:creationId xmlns:a16="http://schemas.microsoft.com/office/drawing/2014/main" id="{BDDDAB67-CF8D-F264-9E1D-34347C257F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695" y="976632"/>
            <a:ext cx="6150830" cy="3419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787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5F3E-1347-5804-2B65-F303710926D7}"/>
              </a:ext>
            </a:extLst>
          </p:cNvPr>
          <p:cNvSpPr>
            <a:spLocks noGrp="1"/>
          </p:cNvSpPr>
          <p:nvPr>
            <p:ph type="title"/>
          </p:nvPr>
        </p:nvSpPr>
        <p:spPr/>
        <p:txBody>
          <a:bodyPr/>
          <a:lstStyle/>
          <a:p>
            <a:r>
              <a:rPr lang="en-IN" spc="-15" dirty="0"/>
              <a:t>Introduction:</a:t>
            </a:r>
            <a:endParaRPr lang="en-IN" dirty="0"/>
          </a:p>
        </p:txBody>
      </p:sp>
      <p:sp>
        <p:nvSpPr>
          <p:cNvPr id="3" name="Text Placeholder 2">
            <a:extLst>
              <a:ext uri="{FF2B5EF4-FFF2-40B4-BE49-F238E27FC236}">
                <a16:creationId xmlns:a16="http://schemas.microsoft.com/office/drawing/2014/main" id="{A94EA0FD-EE27-7C61-D1C6-EE69B8A16E6C}"/>
              </a:ext>
            </a:extLst>
          </p:cNvPr>
          <p:cNvSpPr>
            <a:spLocks noGrp="1"/>
          </p:cNvSpPr>
          <p:nvPr>
            <p:ph type="body" idx="1"/>
          </p:nvPr>
        </p:nvSpPr>
        <p:spPr/>
        <p:txBody>
          <a:bodyPr/>
          <a:lstStyle/>
          <a:p>
            <a:pPr marL="355600" indent="-342900" algn="just">
              <a:lnSpc>
                <a:spcPct val="100000"/>
              </a:lnSpc>
              <a:spcBef>
                <a:spcPts val="100"/>
              </a:spcBef>
              <a:buFont typeface="Arial"/>
              <a:buChar char="•"/>
              <a:tabLst>
                <a:tab pos="355600" algn="l"/>
              </a:tabLst>
            </a:pPr>
            <a:r>
              <a:rPr lang="en-US" sz="1800" b="1" spc="-5" dirty="0">
                <a:solidFill>
                  <a:srgbClr val="16365D"/>
                </a:solidFill>
                <a:latin typeface="Carlito"/>
                <a:cs typeface="Carlito"/>
              </a:rPr>
              <a:t>In </a:t>
            </a:r>
            <a:r>
              <a:rPr lang="en-US" sz="1800" b="1" spc="-10" dirty="0">
                <a:solidFill>
                  <a:srgbClr val="16365D"/>
                </a:solidFill>
                <a:latin typeface="Carlito"/>
                <a:cs typeface="Carlito"/>
              </a:rPr>
              <a:t>this </a:t>
            </a:r>
            <a:r>
              <a:rPr lang="en-US" sz="1800" b="1" spc="-5" dirty="0">
                <a:solidFill>
                  <a:srgbClr val="16365D"/>
                </a:solidFill>
                <a:latin typeface="Carlito"/>
                <a:cs typeface="Carlito"/>
              </a:rPr>
              <a:t>project I had used </a:t>
            </a:r>
            <a:r>
              <a:rPr lang="en-US" sz="1800" b="1" spc="5" dirty="0">
                <a:solidFill>
                  <a:srgbClr val="16365D"/>
                </a:solidFill>
                <a:latin typeface="Carlito"/>
                <a:cs typeface="Carlito"/>
              </a:rPr>
              <a:t>the </a:t>
            </a:r>
            <a:r>
              <a:rPr lang="en-US" sz="1800" b="1" spc="-15" dirty="0">
                <a:solidFill>
                  <a:srgbClr val="16365D"/>
                </a:solidFill>
                <a:latin typeface="Carlito"/>
                <a:cs typeface="Carlito"/>
              </a:rPr>
              <a:t>dataset </a:t>
            </a:r>
            <a:r>
              <a:rPr lang="en-US" sz="1800" b="1" spc="-10" dirty="0">
                <a:solidFill>
                  <a:srgbClr val="16365D"/>
                </a:solidFill>
                <a:latin typeface="Carlito"/>
                <a:cs typeface="Carlito"/>
              </a:rPr>
              <a:t>that </a:t>
            </a:r>
            <a:r>
              <a:rPr lang="en-US" sz="1800" b="1" spc="-15" dirty="0">
                <a:solidFill>
                  <a:srgbClr val="16365D"/>
                </a:solidFill>
                <a:latin typeface="Carlito"/>
                <a:cs typeface="Carlito"/>
              </a:rPr>
              <a:t>consists </a:t>
            </a:r>
            <a:r>
              <a:rPr lang="en-US" sz="1800" b="1" spc="-10" dirty="0">
                <a:solidFill>
                  <a:srgbClr val="16365D"/>
                </a:solidFill>
                <a:latin typeface="Carlito"/>
                <a:cs typeface="Carlito"/>
              </a:rPr>
              <a:t>of</a:t>
            </a:r>
            <a:r>
              <a:rPr lang="en-US" sz="1800" b="1" spc="465" dirty="0">
                <a:solidFill>
                  <a:srgbClr val="16365D"/>
                </a:solidFill>
                <a:latin typeface="Carlito"/>
                <a:cs typeface="Carlito"/>
              </a:rPr>
              <a:t> </a:t>
            </a:r>
            <a:r>
              <a:rPr lang="en-US" sz="1800" b="1" spc="-5" dirty="0">
                <a:solidFill>
                  <a:srgbClr val="16365D"/>
                </a:solidFill>
                <a:latin typeface="Carlito"/>
                <a:cs typeface="Carlito"/>
              </a:rPr>
              <a:t>30,000</a:t>
            </a:r>
            <a:endParaRPr lang="en-US" sz="1800" b="1" dirty="0">
              <a:latin typeface="Carlito"/>
              <a:cs typeface="Carlito"/>
            </a:endParaRPr>
          </a:p>
          <a:p>
            <a:pPr marL="354965" marR="5080" algn="just">
              <a:lnSpc>
                <a:spcPct val="160000"/>
              </a:lnSpc>
            </a:pPr>
            <a:r>
              <a:rPr lang="en-US" sz="1800" b="1" spc="-5" dirty="0">
                <a:solidFill>
                  <a:srgbClr val="16365D"/>
                </a:solidFill>
                <a:latin typeface="Carlito"/>
                <a:cs typeface="Carlito"/>
              </a:rPr>
              <a:t>credit </a:t>
            </a:r>
            <a:r>
              <a:rPr lang="en-US" sz="1800" b="1" spc="-15" dirty="0">
                <a:solidFill>
                  <a:srgbClr val="16365D"/>
                </a:solidFill>
                <a:latin typeface="Carlito"/>
                <a:cs typeface="Carlito"/>
              </a:rPr>
              <a:t>card </a:t>
            </a:r>
            <a:r>
              <a:rPr lang="en-US" sz="1800" b="1" spc="-10" dirty="0">
                <a:solidFill>
                  <a:srgbClr val="16365D"/>
                </a:solidFill>
                <a:latin typeface="Carlito"/>
                <a:cs typeface="Carlito"/>
              </a:rPr>
              <a:t>usage </a:t>
            </a:r>
            <a:r>
              <a:rPr lang="en-US" sz="1800" b="1" spc="-20" dirty="0">
                <a:solidFill>
                  <a:srgbClr val="16365D"/>
                </a:solidFill>
                <a:latin typeface="Carlito"/>
                <a:cs typeface="Carlito"/>
              </a:rPr>
              <a:t>records with 25 columns </a:t>
            </a:r>
            <a:r>
              <a:rPr lang="en-US" sz="1800" b="1" spc="-5" dirty="0">
                <a:solidFill>
                  <a:srgbClr val="16365D"/>
                </a:solidFill>
                <a:latin typeface="Carlito"/>
                <a:cs typeface="Carlito"/>
              </a:rPr>
              <a:t>and used 4</a:t>
            </a:r>
            <a:r>
              <a:rPr lang="en-US" sz="1800" b="1" dirty="0">
                <a:solidFill>
                  <a:srgbClr val="16365D"/>
                </a:solidFill>
                <a:latin typeface="Carlito"/>
                <a:cs typeface="Carlito"/>
              </a:rPr>
              <a:t> </a:t>
            </a:r>
            <a:r>
              <a:rPr lang="en-US" sz="1800" b="1" spc="-5" dirty="0">
                <a:solidFill>
                  <a:srgbClr val="16365D"/>
                </a:solidFill>
                <a:latin typeface="Carlito"/>
                <a:cs typeface="Carlito"/>
              </a:rPr>
              <a:t>machine </a:t>
            </a:r>
            <a:r>
              <a:rPr lang="en-US" sz="1800" b="1" dirty="0">
                <a:solidFill>
                  <a:srgbClr val="16365D"/>
                </a:solidFill>
                <a:latin typeface="Carlito"/>
                <a:cs typeface="Carlito"/>
              </a:rPr>
              <a:t>learning models -  </a:t>
            </a:r>
            <a:r>
              <a:rPr lang="en-US" sz="1800" b="1" spc="-10" dirty="0">
                <a:solidFill>
                  <a:srgbClr val="16365D"/>
                </a:solidFill>
                <a:latin typeface="Carlito"/>
                <a:cs typeface="Carlito"/>
              </a:rPr>
              <a:t>Logistic Regression, Decision Tree, </a:t>
            </a:r>
            <a:r>
              <a:rPr lang="en-US" sz="1800" b="1" spc="-5" dirty="0">
                <a:solidFill>
                  <a:srgbClr val="16365D"/>
                </a:solidFill>
                <a:latin typeface="Carlito"/>
                <a:cs typeface="Carlito"/>
              </a:rPr>
              <a:t>Random </a:t>
            </a:r>
            <a:r>
              <a:rPr lang="en-US" sz="1800" b="1" spc="-20" dirty="0">
                <a:solidFill>
                  <a:srgbClr val="16365D"/>
                </a:solidFill>
                <a:latin typeface="Carlito"/>
                <a:cs typeface="Carlito"/>
              </a:rPr>
              <a:t>Forest </a:t>
            </a:r>
            <a:r>
              <a:rPr lang="en-US" sz="1800" b="1" spc="-5" dirty="0">
                <a:solidFill>
                  <a:srgbClr val="16365D"/>
                </a:solidFill>
                <a:latin typeface="Carlito"/>
                <a:cs typeface="Carlito"/>
              </a:rPr>
              <a:t>and</a:t>
            </a:r>
            <a:r>
              <a:rPr lang="en-US" sz="1800" b="1" spc="-10" dirty="0">
                <a:solidFill>
                  <a:srgbClr val="16365D"/>
                </a:solidFill>
                <a:latin typeface="Carlito"/>
                <a:cs typeface="Carlito"/>
              </a:rPr>
              <a:t> </a:t>
            </a:r>
            <a:r>
              <a:rPr lang="en-US" sz="1800" b="1" spc="-15" dirty="0">
                <a:solidFill>
                  <a:srgbClr val="16365D"/>
                </a:solidFill>
                <a:latin typeface="Carlito"/>
                <a:cs typeface="Carlito"/>
              </a:rPr>
              <a:t>Gradient Boosting.</a:t>
            </a:r>
            <a:endParaRPr lang="en-US" sz="1800" b="1" dirty="0">
              <a:latin typeface="Carlito"/>
              <a:cs typeface="Carlito"/>
            </a:endParaRPr>
          </a:p>
          <a:p>
            <a:pPr marL="354965" marR="5715" indent="-342900" algn="just">
              <a:lnSpc>
                <a:spcPct val="160000"/>
              </a:lnSpc>
              <a:spcBef>
                <a:spcPts val="575"/>
              </a:spcBef>
              <a:buFont typeface="Arial"/>
              <a:buChar char="•"/>
              <a:tabLst>
                <a:tab pos="355600" algn="l"/>
              </a:tabLst>
            </a:pPr>
            <a:r>
              <a:rPr lang="en-US" sz="1800" b="1" spc="-5" dirty="0">
                <a:solidFill>
                  <a:srgbClr val="16365D"/>
                </a:solidFill>
                <a:latin typeface="Carlito"/>
                <a:cs typeface="Carlito"/>
              </a:rPr>
              <a:t>Credit </a:t>
            </a:r>
            <a:r>
              <a:rPr lang="en-US" sz="1800" b="1" spc="-10" dirty="0">
                <a:solidFill>
                  <a:srgbClr val="16365D"/>
                </a:solidFill>
                <a:latin typeface="Carlito"/>
                <a:cs typeface="Carlito"/>
              </a:rPr>
              <a:t>risk </a:t>
            </a:r>
            <a:r>
              <a:rPr lang="en-US" sz="1800" b="1" spc="-5" dirty="0">
                <a:solidFill>
                  <a:srgbClr val="16365D"/>
                </a:solidFill>
                <a:latin typeface="Carlito"/>
                <a:cs typeface="Carlito"/>
              </a:rPr>
              <a:t>has </a:t>
            </a:r>
            <a:r>
              <a:rPr lang="en-US" sz="1800" b="1" spc="-10" dirty="0">
                <a:solidFill>
                  <a:srgbClr val="16365D"/>
                </a:solidFill>
                <a:latin typeface="Carlito"/>
                <a:cs typeface="Carlito"/>
              </a:rPr>
              <a:t>traditionally </a:t>
            </a:r>
            <a:r>
              <a:rPr lang="en-US" sz="1800" b="1" spc="-5" dirty="0">
                <a:solidFill>
                  <a:srgbClr val="16365D"/>
                </a:solidFill>
                <a:latin typeface="Carlito"/>
                <a:cs typeface="Carlito"/>
              </a:rPr>
              <a:t>the </a:t>
            </a:r>
            <a:r>
              <a:rPr lang="en-US" sz="1800" b="1" spc="-20" dirty="0">
                <a:solidFill>
                  <a:srgbClr val="16365D"/>
                </a:solidFill>
                <a:latin typeface="Carlito"/>
                <a:cs typeface="Carlito"/>
              </a:rPr>
              <a:t>greatest </a:t>
            </a:r>
            <a:r>
              <a:rPr lang="en-US" sz="1800" b="1" spc="-5" dirty="0">
                <a:solidFill>
                  <a:srgbClr val="16365D"/>
                </a:solidFill>
                <a:latin typeface="Carlito"/>
                <a:cs typeface="Carlito"/>
              </a:rPr>
              <a:t>risk </a:t>
            </a:r>
            <a:r>
              <a:rPr lang="en-US" sz="1800" b="1" spc="-10" dirty="0">
                <a:solidFill>
                  <a:srgbClr val="16365D"/>
                </a:solidFill>
                <a:latin typeface="Carlito"/>
                <a:cs typeface="Carlito"/>
              </a:rPr>
              <a:t>among </a:t>
            </a:r>
            <a:r>
              <a:rPr lang="en-US" sz="1800" b="1" dirty="0">
                <a:solidFill>
                  <a:srgbClr val="16365D"/>
                </a:solidFill>
                <a:latin typeface="Carlito"/>
                <a:cs typeface="Carlito"/>
              </a:rPr>
              <a:t>all </a:t>
            </a:r>
            <a:r>
              <a:rPr lang="en-US" sz="1800" b="1" spc="-5" dirty="0">
                <a:solidFill>
                  <a:srgbClr val="16365D"/>
                </a:solidFill>
                <a:latin typeface="Carlito"/>
                <a:cs typeface="Carlito"/>
              </a:rPr>
              <a:t>the  risks </a:t>
            </a:r>
            <a:r>
              <a:rPr lang="en-US" sz="1800" b="1" spc="-10" dirty="0">
                <a:solidFill>
                  <a:srgbClr val="16365D"/>
                </a:solidFill>
                <a:latin typeface="Carlito"/>
                <a:cs typeface="Carlito"/>
              </a:rPr>
              <a:t>that </a:t>
            </a:r>
            <a:r>
              <a:rPr lang="en-US" sz="1800" b="1" spc="-5" dirty="0">
                <a:solidFill>
                  <a:srgbClr val="16365D"/>
                </a:solidFill>
                <a:latin typeface="Carlito"/>
                <a:cs typeface="Carlito"/>
              </a:rPr>
              <a:t>the banking and credit </a:t>
            </a:r>
            <a:r>
              <a:rPr lang="en-US" sz="1800" b="1" spc="-15" dirty="0">
                <a:solidFill>
                  <a:srgbClr val="16365D"/>
                </a:solidFill>
                <a:latin typeface="Carlito"/>
                <a:cs typeface="Carlito"/>
              </a:rPr>
              <a:t>card </a:t>
            </a:r>
            <a:r>
              <a:rPr lang="en-US" sz="1800" b="1" spc="-5" dirty="0">
                <a:solidFill>
                  <a:srgbClr val="16365D"/>
                </a:solidFill>
                <a:latin typeface="Carlito"/>
                <a:cs typeface="Carlito"/>
              </a:rPr>
              <a:t>industries </a:t>
            </a:r>
            <a:r>
              <a:rPr lang="en-US" sz="1800" b="1" spc="-15" dirty="0">
                <a:solidFill>
                  <a:srgbClr val="16365D"/>
                </a:solidFill>
                <a:latin typeface="Carlito"/>
                <a:cs typeface="Carlito"/>
              </a:rPr>
              <a:t>are</a:t>
            </a:r>
            <a:r>
              <a:rPr lang="en-US" sz="1800" b="1" spc="-45" dirty="0">
                <a:solidFill>
                  <a:srgbClr val="16365D"/>
                </a:solidFill>
                <a:latin typeface="Carlito"/>
                <a:cs typeface="Carlito"/>
              </a:rPr>
              <a:t> </a:t>
            </a:r>
            <a:r>
              <a:rPr lang="en-US" sz="1800" b="1" spc="-10" dirty="0">
                <a:solidFill>
                  <a:srgbClr val="16365D"/>
                </a:solidFill>
                <a:latin typeface="Carlito"/>
                <a:cs typeface="Carlito"/>
              </a:rPr>
              <a:t>facing.</a:t>
            </a:r>
            <a:endParaRPr lang="en-US" sz="1800" b="1" dirty="0">
              <a:latin typeface="Carlito"/>
              <a:cs typeface="Carlito"/>
            </a:endParaRPr>
          </a:p>
          <a:p>
            <a:pPr marL="354965" marR="5080" indent="-342900" algn="just">
              <a:lnSpc>
                <a:spcPct val="160000"/>
              </a:lnSpc>
              <a:spcBef>
                <a:spcPts val="575"/>
              </a:spcBef>
              <a:buFont typeface="Arial"/>
              <a:buChar char="•"/>
              <a:tabLst>
                <a:tab pos="355600" algn="l"/>
              </a:tabLst>
            </a:pPr>
            <a:r>
              <a:rPr lang="en-US" sz="1800" b="1" spc="-5" dirty="0">
                <a:solidFill>
                  <a:srgbClr val="16365D"/>
                </a:solidFill>
                <a:latin typeface="Carlito"/>
                <a:cs typeface="Carlito"/>
              </a:rPr>
              <a:t>The </a:t>
            </a:r>
            <a:r>
              <a:rPr lang="en-US" sz="1800" b="1" dirty="0">
                <a:solidFill>
                  <a:srgbClr val="16365D"/>
                </a:solidFill>
                <a:latin typeface="Carlito"/>
                <a:cs typeface="Carlito"/>
              </a:rPr>
              <a:t>main </a:t>
            </a:r>
            <a:r>
              <a:rPr lang="en-US" sz="1800" b="1" spc="-5" dirty="0">
                <a:solidFill>
                  <a:srgbClr val="16365D"/>
                </a:solidFill>
                <a:latin typeface="Carlito"/>
                <a:cs typeface="Carlito"/>
              </a:rPr>
              <a:t>objective </a:t>
            </a:r>
            <a:r>
              <a:rPr lang="en-US" sz="1800" b="1" spc="-10" dirty="0">
                <a:solidFill>
                  <a:srgbClr val="16365D"/>
                </a:solidFill>
                <a:latin typeface="Carlito"/>
                <a:cs typeface="Carlito"/>
              </a:rPr>
              <a:t>of </a:t>
            </a:r>
            <a:r>
              <a:rPr lang="en-US" sz="1800" b="1" spc="-5" dirty="0">
                <a:solidFill>
                  <a:srgbClr val="16365D"/>
                </a:solidFill>
                <a:latin typeface="Carlito"/>
                <a:cs typeface="Carlito"/>
              </a:rPr>
              <a:t>this </a:t>
            </a:r>
            <a:r>
              <a:rPr lang="en-US" sz="1800" b="1" spc="-10" dirty="0">
                <a:solidFill>
                  <a:srgbClr val="16365D"/>
                </a:solidFill>
                <a:latin typeface="Carlito"/>
                <a:cs typeface="Carlito"/>
              </a:rPr>
              <a:t>project </a:t>
            </a:r>
            <a:r>
              <a:rPr lang="en-US" sz="1800" b="1" dirty="0">
                <a:solidFill>
                  <a:srgbClr val="16365D"/>
                </a:solidFill>
                <a:latin typeface="Carlito"/>
                <a:cs typeface="Carlito"/>
              </a:rPr>
              <a:t>is </a:t>
            </a:r>
            <a:r>
              <a:rPr lang="en-US" sz="1800" b="1" spc="-10" dirty="0">
                <a:solidFill>
                  <a:srgbClr val="16365D"/>
                </a:solidFill>
                <a:latin typeface="Carlito"/>
                <a:cs typeface="Carlito"/>
              </a:rPr>
              <a:t>to </a:t>
            </a:r>
            <a:r>
              <a:rPr lang="en-US" sz="1800" b="1" spc="-5" dirty="0">
                <a:solidFill>
                  <a:srgbClr val="16365D"/>
                </a:solidFill>
                <a:latin typeface="Carlito"/>
                <a:cs typeface="Carlito"/>
              </a:rPr>
              <a:t>conduct  </a:t>
            </a:r>
            <a:r>
              <a:rPr lang="en-US" sz="1800" b="1" spc="-10" dirty="0">
                <a:solidFill>
                  <a:srgbClr val="16365D"/>
                </a:solidFill>
                <a:latin typeface="Carlito"/>
                <a:cs typeface="Carlito"/>
              </a:rPr>
              <a:t>quantitative </a:t>
            </a:r>
            <a:r>
              <a:rPr lang="en-US" sz="1800" b="1" spc="-5" dirty="0">
                <a:solidFill>
                  <a:srgbClr val="16365D"/>
                </a:solidFill>
                <a:latin typeface="Carlito"/>
                <a:cs typeface="Carlito"/>
              </a:rPr>
              <a:t>analysis </a:t>
            </a:r>
            <a:r>
              <a:rPr lang="en-US" sz="1800" b="1" spc="-10" dirty="0">
                <a:solidFill>
                  <a:srgbClr val="16365D"/>
                </a:solidFill>
                <a:latin typeface="Carlito"/>
                <a:cs typeface="Carlito"/>
              </a:rPr>
              <a:t>on credit </a:t>
            </a:r>
            <a:r>
              <a:rPr lang="en-US" sz="1800" b="1" spc="-15" dirty="0">
                <a:solidFill>
                  <a:srgbClr val="16365D"/>
                </a:solidFill>
                <a:latin typeface="Carlito"/>
                <a:cs typeface="Carlito"/>
              </a:rPr>
              <a:t>card </a:t>
            </a:r>
            <a:r>
              <a:rPr lang="en-US" sz="1800" b="1" spc="-10" dirty="0">
                <a:solidFill>
                  <a:srgbClr val="16365D"/>
                </a:solidFill>
                <a:latin typeface="Carlito"/>
                <a:cs typeface="Carlito"/>
              </a:rPr>
              <a:t>default by </a:t>
            </a:r>
            <a:r>
              <a:rPr lang="en-US" sz="1800" b="1" spc="-5" dirty="0">
                <a:solidFill>
                  <a:srgbClr val="16365D"/>
                </a:solidFill>
                <a:latin typeface="Carlito"/>
                <a:cs typeface="Carlito"/>
              </a:rPr>
              <a:t>using </a:t>
            </a:r>
            <a:r>
              <a:rPr lang="en-US" sz="1800" b="1" spc="-10" dirty="0">
                <a:solidFill>
                  <a:srgbClr val="16365D"/>
                </a:solidFill>
                <a:latin typeface="Carlito"/>
                <a:cs typeface="Carlito"/>
              </a:rPr>
              <a:t>the  </a:t>
            </a:r>
            <a:r>
              <a:rPr lang="en-US" sz="1800" b="1" dirty="0">
                <a:solidFill>
                  <a:srgbClr val="16365D"/>
                </a:solidFill>
                <a:latin typeface="Carlito"/>
                <a:cs typeface="Carlito"/>
              </a:rPr>
              <a:t>machine learning </a:t>
            </a:r>
            <a:r>
              <a:rPr lang="en-US" sz="1800" b="1" spc="-5" dirty="0">
                <a:solidFill>
                  <a:srgbClr val="16365D"/>
                </a:solidFill>
                <a:latin typeface="Carlito"/>
                <a:cs typeface="Carlito"/>
              </a:rPr>
              <a:t>models with accessible </a:t>
            </a:r>
            <a:r>
              <a:rPr lang="en-US" sz="1800" b="1" spc="-10" dirty="0">
                <a:solidFill>
                  <a:srgbClr val="16365D"/>
                </a:solidFill>
                <a:latin typeface="Carlito"/>
                <a:cs typeface="Carlito"/>
              </a:rPr>
              <a:t>customer</a:t>
            </a:r>
            <a:r>
              <a:rPr lang="en-US" sz="1800" b="1" spc="-80" dirty="0">
                <a:solidFill>
                  <a:srgbClr val="16365D"/>
                </a:solidFill>
                <a:latin typeface="Carlito"/>
                <a:cs typeface="Carlito"/>
              </a:rPr>
              <a:t> </a:t>
            </a:r>
            <a:r>
              <a:rPr lang="en-US" sz="1800" b="1" spc="-20" dirty="0">
                <a:solidFill>
                  <a:srgbClr val="16365D"/>
                </a:solidFill>
                <a:latin typeface="Carlito"/>
                <a:cs typeface="Carlito"/>
              </a:rPr>
              <a:t>data.</a:t>
            </a:r>
            <a:r>
              <a:rPr lang="en-US" sz="1800" spc="-20" dirty="0">
                <a:solidFill>
                  <a:srgbClr val="16365D"/>
                </a:solidFill>
                <a:latin typeface="Carlito"/>
                <a:cs typeface="Carlito"/>
              </a:rPr>
              <a:t> </a:t>
            </a:r>
            <a:endParaRPr lang="en-US" sz="1800" dirty="0">
              <a:latin typeface="Carlito"/>
              <a:cs typeface="Carlito"/>
            </a:endParaRPr>
          </a:p>
          <a:p>
            <a:endParaRPr lang="en-IN" dirty="0"/>
          </a:p>
        </p:txBody>
      </p:sp>
    </p:spTree>
    <p:extLst>
      <p:ext uri="{BB962C8B-B14F-4D97-AF65-F5344CB8AC3E}">
        <p14:creationId xmlns:p14="http://schemas.microsoft.com/office/powerpoint/2010/main" val="3467731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E443-439E-035F-6138-484DB18C210C}"/>
              </a:ext>
            </a:extLst>
          </p:cNvPr>
          <p:cNvSpPr>
            <a:spLocks noGrp="1"/>
          </p:cNvSpPr>
          <p:nvPr>
            <p:ph type="title"/>
          </p:nvPr>
        </p:nvSpPr>
        <p:spPr>
          <a:xfrm>
            <a:off x="311700" y="162046"/>
            <a:ext cx="8520600" cy="497711"/>
          </a:xfrm>
        </p:spPr>
        <p:txBody>
          <a:bodyPr/>
          <a:lstStyle/>
          <a:p>
            <a:r>
              <a:rPr lang="en-IN" sz="2800" spc="-20" dirty="0"/>
              <a:t>Data</a:t>
            </a:r>
            <a:r>
              <a:rPr lang="en-IN" sz="2800" spc="-75" dirty="0"/>
              <a:t> </a:t>
            </a:r>
            <a:r>
              <a:rPr lang="en-IN" sz="2800" dirty="0"/>
              <a:t>summary</a:t>
            </a:r>
            <a:endParaRPr lang="en-IN" dirty="0"/>
          </a:p>
        </p:txBody>
      </p:sp>
      <p:sp>
        <p:nvSpPr>
          <p:cNvPr id="3" name="Text Placeholder 2">
            <a:extLst>
              <a:ext uri="{FF2B5EF4-FFF2-40B4-BE49-F238E27FC236}">
                <a16:creationId xmlns:a16="http://schemas.microsoft.com/office/drawing/2014/main" id="{D2545D44-B034-4231-C28F-BE21D3A50A4D}"/>
              </a:ext>
            </a:extLst>
          </p:cNvPr>
          <p:cNvSpPr>
            <a:spLocks noGrp="1"/>
          </p:cNvSpPr>
          <p:nvPr>
            <p:ph type="body" idx="1"/>
          </p:nvPr>
        </p:nvSpPr>
        <p:spPr>
          <a:xfrm>
            <a:off x="311700" y="659756"/>
            <a:ext cx="8658680" cy="4321697"/>
          </a:xfrm>
        </p:spPr>
        <p:txBody>
          <a:bodyPr/>
          <a:lstStyle/>
          <a:p>
            <a:pPr marL="298450" indent="-285750">
              <a:lnSpc>
                <a:spcPct val="100000"/>
              </a:lnSpc>
              <a:spcBef>
                <a:spcPts val="625"/>
              </a:spcBef>
              <a:buClr>
                <a:schemeClr val="bg1"/>
              </a:buClr>
              <a:buFont typeface="Arial" panose="020B0604020202020204" pitchFamily="34" charset="0"/>
              <a:buChar char="•"/>
              <a:tabLst>
                <a:tab pos="354965" algn="l"/>
                <a:tab pos="355600" algn="l"/>
              </a:tabLst>
            </a:pPr>
            <a:r>
              <a:rPr lang="en-US" sz="1800" spc="-10" dirty="0">
                <a:solidFill>
                  <a:srgbClr val="16365D"/>
                </a:solidFill>
                <a:latin typeface="Carlito"/>
                <a:cs typeface="Carlito"/>
              </a:rPr>
              <a:t>The </a:t>
            </a:r>
            <a:r>
              <a:rPr lang="en-US" sz="1800" spc="-15" dirty="0">
                <a:solidFill>
                  <a:srgbClr val="16365D"/>
                </a:solidFill>
                <a:latin typeface="Carlito"/>
                <a:cs typeface="Carlito"/>
              </a:rPr>
              <a:t>dataset contain </a:t>
            </a:r>
            <a:r>
              <a:rPr lang="en-US" sz="1800" spc="-10" dirty="0">
                <a:solidFill>
                  <a:srgbClr val="16365D"/>
                </a:solidFill>
                <a:latin typeface="Carlito"/>
                <a:cs typeface="Carlito"/>
              </a:rPr>
              <a:t>following columns</a:t>
            </a:r>
            <a:r>
              <a:rPr lang="en-US" sz="1800" spc="55" dirty="0">
                <a:solidFill>
                  <a:srgbClr val="16365D"/>
                </a:solidFill>
                <a:latin typeface="Carlito"/>
                <a:cs typeface="Carlito"/>
              </a:rPr>
              <a:t> </a:t>
            </a:r>
            <a:r>
              <a:rPr lang="en-US" sz="1800" spc="-5" dirty="0">
                <a:solidFill>
                  <a:srgbClr val="16365D"/>
                </a:solidFill>
                <a:latin typeface="Carlito"/>
                <a:cs typeface="Carlito"/>
              </a:rPr>
              <a:t>:</a:t>
            </a:r>
            <a:endParaRPr lang="en-US" sz="1800" dirty="0">
              <a:latin typeface="Carlito"/>
              <a:cs typeface="Carlito"/>
            </a:endParaRPr>
          </a:p>
          <a:p>
            <a:pPr marL="297815" marR="306070" indent="-285750">
              <a:lnSpc>
                <a:spcPct val="100000"/>
              </a:lnSpc>
              <a:spcBef>
                <a:spcPts val="530"/>
              </a:spcBef>
              <a:buClr>
                <a:schemeClr val="bg1"/>
              </a:buClr>
              <a:buFont typeface="Arial" panose="020B0604020202020204" pitchFamily="34" charset="0"/>
              <a:buChar char="•"/>
              <a:tabLst>
                <a:tab pos="354965" algn="l"/>
                <a:tab pos="355600" algn="l"/>
              </a:tabLst>
            </a:pPr>
            <a:r>
              <a:rPr lang="en-US" sz="1800" spc="-5" dirty="0">
                <a:solidFill>
                  <a:srgbClr val="16365D"/>
                </a:solidFill>
                <a:latin typeface="Carlito"/>
                <a:cs typeface="Carlito"/>
              </a:rPr>
              <a:t>X1: </a:t>
            </a:r>
            <a:r>
              <a:rPr lang="en-US" sz="1800" spc="-10" dirty="0">
                <a:solidFill>
                  <a:srgbClr val="16365D"/>
                </a:solidFill>
                <a:latin typeface="Carlito"/>
                <a:cs typeface="Carlito"/>
              </a:rPr>
              <a:t>Amount </a:t>
            </a:r>
            <a:r>
              <a:rPr lang="en-US" sz="1800" dirty="0">
                <a:solidFill>
                  <a:srgbClr val="16365D"/>
                </a:solidFill>
                <a:latin typeface="Carlito"/>
                <a:cs typeface="Carlito"/>
              </a:rPr>
              <a:t>of </a:t>
            </a:r>
            <a:r>
              <a:rPr lang="en-US" sz="1800" spc="-10" dirty="0">
                <a:solidFill>
                  <a:srgbClr val="16365D"/>
                </a:solidFill>
                <a:latin typeface="Carlito"/>
                <a:cs typeface="Carlito"/>
              </a:rPr>
              <a:t>credit </a:t>
            </a:r>
            <a:r>
              <a:rPr lang="en-US" sz="1800" spc="-20" dirty="0">
                <a:solidFill>
                  <a:srgbClr val="16365D"/>
                </a:solidFill>
                <a:latin typeface="Carlito"/>
                <a:cs typeface="Carlito"/>
              </a:rPr>
              <a:t>for </a:t>
            </a:r>
            <a:r>
              <a:rPr lang="en-US" sz="1800" spc="-5" dirty="0">
                <a:solidFill>
                  <a:srgbClr val="16365D"/>
                </a:solidFill>
                <a:latin typeface="Carlito"/>
                <a:cs typeface="Carlito"/>
              </a:rPr>
              <a:t>both </a:t>
            </a:r>
            <a:r>
              <a:rPr lang="en-US" sz="1800" spc="-15" dirty="0">
                <a:solidFill>
                  <a:srgbClr val="16365D"/>
                </a:solidFill>
                <a:latin typeface="Carlito"/>
                <a:cs typeface="Carlito"/>
              </a:rPr>
              <a:t>the </a:t>
            </a:r>
            <a:r>
              <a:rPr lang="en-US" sz="1800" spc="-5" dirty="0">
                <a:solidFill>
                  <a:srgbClr val="16365D"/>
                </a:solidFill>
                <a:latin typeface="Carlito"/>
                <a:cs typeface="Carlito"/>
              </a:rPr>
              <a:t>individual </a:t>
            </a:r>
            <a:r>
              <a:rPr lang="en-US" sz="1800" spc="-10" dirty="0">
                <a:solidFill>
                  <a:srgbClr val="16365D"/>
                </a:solidFill>
                <a:latin typeface="Carlito"/>
                <a:cs typeface="Carlito"/>
              </a:rPr>
              <a:t>and </a:t>
            </a:r>
            <a:r>
              <a:rPr lang="en-US" sz="1800" spc="-5" dirty="0">
                <a:solidFill>
                  <a:srgbClr val="16365D"/>
                </a:solidFill>
                <a:latin typeface="Carlito"/>
                <a:cs typeface="Carlito"/>
              </a:rPr>
              <a:t>his/her </a:t>
            </a:r>
            <a:r>
              <a:rPr lang="en-US" sz="1800" spc="-15" dirty="0">
                <a:solidFill>
                  <a:srgbClr val="16365D"/>
                </a:solidFill>
                <a:latin typeface="Carlito"/>
                <a:cs typeface="Carlito"/>
              </a:rPr>
              <a:t>family  </a:t>
            </a:r>
            <a:r>
              <a:rPr lang="en-US" sz="1800" spc="-10" dirty="0">
                <a:solidFill>
                  <a:srgbClr val="16365D"/>
                </a:solidFill>
                <a:latin typeface="Carlito"/>
                <a:cs typeface="Carlito"/>
              </a:rPr>
              <a:t>credit.</a:t>
            </a:r>
            <a:endParaRPr lang="en-US" sz="1800" dirty="0">
              <a:latin typeface="Carlito"/>
              <a:cs typeface="Carlito"/>
            </a:endParaRPr>
          </a:p>
          <a:p>
            <a:pPr marL="298450" indent="-285750">
              <a:lnSpc>
                <a:spcPct val="100000"/>
              </a:lnSpc>
              <a:spcBef>
                <a:spcPts val="530"/>
              </a:spcBef>
              <a:buClr>
                <a:schemeClr val="bg1"/>
              </a:buClr>
              <a:buFont typeface="Arial" panose="020B0604020202020204" pitchFamily="34" charset="0"/>
              <a:buChar char="•"/>
              <a:tabLst>
                <a:tab pos="354965" algn="l"/>
                <a:tab pos="355600" algn="l"/>
              </a:tabLst>
            </a:pPr>
            <a:r>
              <a:rPr lang="en-US" sz="1800" spc="-5" dirty="0">
                <a:solidFill>
                  <a:srgbClr val="16365D"/>
                </a:solidFill>
                <a:latin typeface="Carlito"/>
                <a:cs typeface="Carlito"/>
              </a:rPr>
              <a:t>X2: Gender </a:t>
            </a:r>
            <a:r>
              <a:rPr lang="en-US" sz="1800" spc="-10" dirty="0">
                <a:solidFill>
                  <a:srgbClr val="16365D"/>
                </a:solidFill>
                <a:latin typeface="Carlito"/>
                <a:cs typeface="Carlito"/>
              </a:rPr>
              <a:t>(1 </a:t>
            </a:r>
            <a:r>
              <a:rPr lang="en-US" sz="1800" spc="-5" dirty="0">
                <a:solidFill>
                  <a:srgbClr val="16365D"/>
                </a:solidFill>
                <a:latin typeface="Carlito"/>
                <a:cs typeface="Carlito"/>
              </a:rPr>
              <a:t>= male; 2 =</a:t>
            </a:r>
            <a:r>
              <a:rPr lang="en-US" sz="1800" spc="35" dirty="0">
                <a:solidFill>
                  <a:srgbClr val="16365D"/>
                </a:solidFill>
                <a:latin typeface="Carlito"/>
                <a:cs typeface="Carlito"/>
              </a:rPr>
              <a:t> </a:t>
            </a:r>
            <a:r>
              <a:rPr lang="en-US" sz="1800" spc="-15" dirty="0">
                <a:solidFill>
                  <a:srgbClr val="16365D"/>
                </a:solidFill>
                <a:latin typeface="Carlito"/>
                <a:cs typeface="Carlito"/>
              </a:rPr>
              <a:t>female).</a:t>
            </a:r>
            <a:endParaRPr lang="en-US" sz="1800" dirty="0">
              <a:latin typeface="Carlito"/>
              <a:cs typeface="Carlito"/>
            </a:endParaRPr>
          </a:p>
          <a:p>
            <a:pPr marL="297815" marR="193675" indent="-285750">
              <a:lnSpc>
                <a:spcPct val="100000"/>
              </a:lnSpc>
              <a:spcBef>
                <a:spcPts val="525"/>
              </a:spcBef>
              <a:buClr>
                <a:schemeClr val="bg1"/>
              </a:buClr>
              <a:buFont typeface="Arial" panose="020B0604020202020204" pitchFamily="34" charset="0"/>
              <a:buChar char="•"/>
              <a:tabLst>
                <a:tab pos="354965" algn="l"/>
                <a:tab pos="355600" algn="l"/>
              </a:tabLst>
            </a:pPr>
            <a:r>
              <a:rPr lang="en-US" sz="1800" spc="-5" dirty="0">
                <a:solidFill>
                  <a:srgbClr val="16365D"/>
                </a:solidFill>
                <a:latin typeface="Carlito"/>
                <a:cs typeface="Carlito"/>
              </a:rPr>
              <a:t>X3: </a:t>
            </a:r>
            <a:r>
              <a:rPr lang="en-US" sz="1800" spc="-15" dirty="0">
                <a:solidFill>
                  <a:srgbClr val="16365D"/>
                </a:solidFill>
                <a:latin typeface="Carlito"/>
                <a:cs typeface="Carlito"/>
              </a:rPr>
              <a:t>Education (1-graduate </a:t>
            </a:r>
            <a:r>
              <a:rPr lang="en-US" sz="1800" spc="-5" dirty="0">
                <a:solidFill>
                  <a:srgbClr val="16365D"/>
                </a:solidFill>
                <a:latin typeface="Carlito"/>
                <a:cs typeface="Carlito"/>
              </a:rPr>
              <a:t>school, </a:t>
            </a:r>
            <a:r>
              <a:rPr lang="en-US" sz="1800" spc="-20" dirty="0">
                <a:solidFill>
                  <a:srgbClr val="16365D"/>
                </a:solidFill>
                <a:latin typeface="Carlito"/>
                <a:cs typeface="Carlito"/>
              </a:rPr>
              <a:t>2-university, </a:t>
            </a:r>
            <a:r>
              <a:rPr lang="en-US" sz="1800" spc="-10" dirty="0">
                <a:solidFill>
                  <a:srgbClr val="16365D"/>
                </a:solidFill>
                <a:latin typeface="Carlito"/>
                <a:cs typeface="Carlito"/>
              </a:rPr>
              <a:t>3-high </a:t>
            </a:r>
            <a:r>
              <a:rPr lang="en-US" sz="1800" spc="-5" dirty="0">
                <a:solidFill>
                  <a:srgbClr val="16365D"/>
                </a:solidFill>
                <a:latin typeface="Carlito"/>
                <a:cs typeface="Carlito"/>
              </a:rPr>
              <a:t>school, </a:t>
            </a:r>
            <a:r>
              <a:rPr lang="en-US" sz="1800" spc="-10" dirty="0">
                <a:solidFill>
                  <a:srgbClr val="16365D"/>
                </a:solidFill>
                <a:latin typeface="Carlito"/>
                <a:cs typeface="Carlito"/>
              </a:rPr>
              <a:t>4-  others)</a:t>
            </a:r>
            <a:endParaRPr lang="en-US" sz="1800" dirty="0">
              <a:latin typeface="Carlito"/>
              <a:cs typeface="Carlito"/>
            </a:endParaRPr>
          </a:p>
          <a:p>
            <a:pPr marL="298450" indent="-285750">
              <a:lnSpc>
                <a:spcPct val="100000"/>
              </a:lnSpc>
              <a:spcBef>
                <a:spcPts val="530"/>
              </a:spcBef>
              <a:buClr>
                <a:schemeClr val="bg1"/>
              </a:buClr>
              <a:buFont typeface="Arial" panose="020B0604020202020204" pitchFamily="34" charset="0"/>
              <a:buChar char="•"/>
              <a:tabLst>
                <a:tab pos="354965" algn="l"/>
                <a:tab pos="355600" algn="l"/>
              </a:tabLst>
            </a:pPr>
            <a:r>
              <a:rPr lang="en-US" sz="1800" spc="-5" dirty="0">
                <a:solidFill>
                  <a:srgbClr val="16365D"/>
                </a:solidFill>
                <a:latin typeface="Carlito"/>
                <a:cs typeface="Carlito"/>
              </a:rPr>
              <a:t>X4: </a:t>
            </a:r>
            <a:r>
              <a:rPr lang="en-US" sz="1800" spc="-10" dirty="0">
                <a:solidFill>
                  <a:srgbClr val="16365D"/>
                </a:solidFill>
                <a:latin typeface="Carlito"/>
                <a:cs typeface="Carlito"/>
              </a:rPr>
              <a:t>Marital </a:t>
            </a:r>
            <a:r>
              <a:rPr lang="en-US" sz="1800" spc="-20" dirty="0">
                <a:solidFill>
                  <a:srgbClr val="16365D"/>
                </a:solidFill>
                <a:latin typeface="Carlito"/>
                <a:cs typeface="Carlito"/>
              </a:rPr>
              <a:t>status </a:t>
            </a:r>
            <a:r>
              <a:rPr lang="en-US" sz="1800" spc="-10" dirty="0">
                <a:solidFill>
                  <a:srgbClr val="16365D"/>
                </a:solidFill>
                <a:latin typeface="Carlito"/>
                <a:cs typeface="Carlito"/>
              </a:rPr>
              <a:t>(1 </a:t>
            </a:r>
            <a:r>
              <a:rPr lang="en-US" sz="1800" spc="-5" dirty="0">
                <a:solidFill>
                  <a:srgbClr val="16365D"/>
                </a:solidFill>
                <a:latin typeface="Carlito"/>
                <a:cs typeface="Carlito"/>
              </a:rPr>
              <a:t>= married; 2 = single; 3 =</a:t>
            </a:r>
            <a:r>
              <a:rPr lang="en-US" sz="1800" spc="50" dirty="0">
                <a:solidFill>
                  <a:srgbClr val="16365D"/>
                </a:solidFill>
                <a:latin typeface="Carlito"/>
                <a:cs typeface="Carlito"/>
              </a:rPr>
              <a:t> </a:t>
            </a:r>
            <a:r>
              <a:rPr lang="en-US" sz="1800" spc="-10" dirty="0">
                <a:solidFill>
                  <a:srgbClr val="16365D"/>
                </a:solidFill>
                <a:latin typeface="Carlito"/>
                <a:cs typeface="Carlito"/>
              </a:rPr>
              <a:t>others).</a:t>
            </a:r>
            <a:endParaRPr lang="en-US" sz="1800" dirty="0">
              <a:latin typeface="Carlito"/>
              <a:cs typeface="Carlito"/>
            </a:endParaRPr>
          </a:p>
          <a:p>
            <a:pPr marL="298450" indent="-285750">
              <a:lnSpc>
                <a:spcPct val="100000"/>
              </a:lnSpc>
              <a:spcBef>
                <a:spcPts val="525"/>
              </a:spcBef>
              <a:buClr>
                <a:schemeClr val="bg1"/>
              </a:buClr>
              <a:buFont typeface="Arial" panose="020B0604020202020204" pitchFamily="34" charset="0"/>
              <a:buChar char="•"/>
              <a:tabLst>
                <a:tab pos="354965" algn="l"/>
                <a:tab pos="355600" algn="l"/>
              </a:tabLst>
            </a:pPr>
            <a:r>
              <a:rPr lang="en-US" sz="1800" spc="-5" dirty="0">
                <a:solidFill>
                  <a:srgbClr val="16365D"/>
                </a:solidFill>
                <a:latin typeface="Carlito"/>
                <a:cs typeface="Carlito"/>
              </a:rPr>
              <a:t>X5: </a:t>
            </a:r>
            <a:r>
              <a:rPr lang="en-US" sz="1800" spc="-15" dirty="0">
                <a:solidFill>
                  <a:srgbClr val="16365D"/>
                </a:solidFill>
                <a:latin typeface="Carlito"/>
                <a:cs typeface="Carlito"/>
              </a:rPr>
              <a:t>Age</a:t>
            </a:r>
            <a:r>
              <a:rPr lang="en-US" sz="1800" dirty="0">
                <a:solidFill>
                  <a:srgbClr val="16365D"/>
                </a:solidFill>
                <a:latin typeface="Carlito"/>
                <a:cs typeface="Carlito"/>
              </a:rPr>
              <a:t> </a:t>
            </a:r>
            <a:r>
              <a:rPr lang="en-US" sz="1800" spc="-10" dirty="0">
                <a:solidFill>
                  <a:srgbClr val="16365D"/>
                </a:solidFill>
                <a:latin typeface="Carlito"/>
                <a:cs typeface="Carlito"/>
              </a:rPr>
              <a:t>(year).</a:t>
            </a:r>
            <a:endParaRPr lang="en-US" sz="1800" dirty="0">
              <a:latin typeface="Carlito"/>
              <a:cs typeface="Carlito"/>
            </a:endParaRPr>
          </a:p>
          <a:p>
            <a:pPr marL="298450" indent="-285750">
              <a:lnSpc>
                <a:spcPct val="100000"/>
              </a:lnSpc>
              <a:spcBef>
                <a:spcPts val="530"/>
              </a:spcBef>
              <a:buClr>
                <a:schemeClr val="bg1"/>
              </a:buClr>
              <a:buFont typeface="Arial" panose="020B0604020202020204" pitchFamily="34" charset="0"/>
              <a:buChar char="•"/>
              <a:tabLst>
                <a:tab pos="354965" algn="l"/>
                <a:tab pos="355600" algn="l"/>
              </a:tabLst>
            </a:pPr>
            <a:r>
              <a:rPr lang="en-US" sz="1800" spc="-5" dirty="0">
                <a:solidFill>
                  <a:srgbClr val="16365D"/>
                </a:solidFill>
                <a:latin typeface="Carlito"/>
                <a:cs typeface="Carlito"/>
              </a:rPr>
              <a:t>X6 = the </a:t>
            </a:r>
            <a:r>
              <a:rPr lang="en-US" sz="1800" spc="-15" dirty="0">
                <a:solidFill>
                  <a:srgbClr val="16365D"/>
                </a:solidFill>
                <a:latin typeface="Carlito"/>
                <a:cs typeface="Carlito"/>
              </a:rPr>
              <a:t>repayment </a:t>
            </a:r>
            <a:r>
              <a:rPr lang="en-US" sz="1800" spc="-20" dirty="0">
                <a:solidFill>
                  <a:srgbClr val="16365D"/>
                </a:solidFill>
                <a:latin typeface="Carlito"/>
                <a:cs typeface="Carlito"/>
              </a:rPr>
              <a:t>status </a:t>
            </a:r>
            <a:r>
              <a:rPr lang="en-US" sz="1800" spc="-5" dirty="0">
                <a:solidFill>
                  <a:srgbClr val="16365D"/>
                </a:solidFill>
                <a:latin typeface="Carlito"/>
                <a:cs typeface="Carlito"/>
              </a:rPr>
              <a:t>in</a:t>
            </a:r>
            <a:r>
              <a:rPr lang="en-US" sz="1800" spc="50" dirty="0">
                <a:solidFill>
                  <a:srgbClr val="16365D"/>
                </a:solidFill>
                <a:latin typeface="Carlito"/>
                <a:cs typeface="Carlito"/>
              </a:rPr>
              <a:t> </a:t>
            </a:r>
            <a:r>
              <a:rPr lang="en-US" sz="1800" spc="-10" dirty="0">
                <a:solidFill>
                  <a:srgbClr val="16365D"/>
                </a:solidFill>
                <a:latin typeface="Carlito"/>
                <a:cs typeface="Carlito"/>
              </a:rPr>
              <a:t>September</a:t>
            </a:r>
            <a:endParaRPr lang="en-US" sz="1800" dirty="0">
              <a:latin typeface="Carlito"/>
              <a:cs typeface="Carlito"/>
            </a:endParaRPr>
          </a:p>
          <a:p>
            <a:pPr marL="298450" indent="-285750">
              <a:lnSpc>
                <a:spcPct val="100000"/>
              </a:lnSpc>
              <a:spcBef>
                <a:spcPts val="525"/>
              </a:spcBef>
              <a:buClr>
                <a:schemeClr val="bg1"/>
              </a:buClr>
              <a:buFont typeface="Arial" panose="020B0604020202020204" pitchFamily="34" charset="0"/>
              <a:buChar char="•"/>
              <a:tabLst>
                <a:tab pos="354965" algn="l"/>
                <a:tab pos="355600" algn="l"/>
              </a:tabLst>
            </a:pPr>
            <a:r>
              <a:rPr lang="en-US" sz="1800" spc="-5" dirty="0">
                <a:solidFill>
                  <a:srgbClr val="16365D"/>
                </a:solidFill>
                <a:latin typeface="Carlito"/>
                <a:cs typeface="Carlito"/>
              </a:rPr>
              <a:t>X7 = the </a:t>
            </a:r>
            <a:r>
              <a:rPr lang="en-US" sz="1800" spc="-15" dirty="0">
                <a:solidFill>
                  <a:srgbClr val="16365D"/>
                </a:solidFill>
                <a:latin typeface="Carlito"/>
                <a:cs typeface="Carlito"/>
              </a:rPr>
              <a:t>repayment </a:t>
            </a:r>
            <a:r>
              <a:rPr lang="en-US" sz="1800" spc="-20" dirty="0">
                <a:solidFill>
                  <a:srgbClr val="16365D"/>
                </a:solidFill>
                <a:latin typeface="Carlito"/>
                <a:cs typeface="Carlito"/>
              </a:rPr>
              <a:t>status </a:t>
            </a:r>
            <a:r>
              <a:rPr lang="en-US" sz="1800" spc="-5" dirty="0">
                <a:solidFill>
                  <a:srgbClr val="16365D"/>
                </a:solidFill>
                <a:latin typeface="Carlito"/>
                <a:cs typeface="Carlito"/>
              </a:rPr>
              <a:t>in</a:t>
            </a:r>
            <a:r>
              <a:rPr lang="en-US" sz="1800" spc="55" dirty="0">
                <a:solidFill>
                  <a:srgbClr val="16365D"/>
                </a:solidFill>
                <a:latin typeface="Carlito"/>
                <a:cs typeface="Carlito"/>
              </a:rPr>
              <a:t> </a:t>
            </a:r>
            <a:r>
              <a:rPr lang="en-US" sz="1800" spc="-10" dirty="0">
                <a:solidFill>
                  <a:srgbClr val="16365D"/>
                </a:solidFill>
                <a:latin typeface="Carlito"/>
                <a:cs typeface="Carlito"/>
              </a:rPr>
              <a:t>August,</a:t>
            </a:r>
            <a:endParaRPr lang="en-US" sz="1800" dirty="0">
              <a:latin typeface="Carlito"/>
              <a:cs typeface="Carlito"/>
            </a:endParaRPr>
          </a:p>
          <a:p>
            <a:pPr marL="297815" marR="5080" indent="-285750">
              <a:lnSpc>
                <a:spcPct val="100000"/>
              </a:lnSpc>
              <a:spcBef>
                <a:spcPts val="530"/>
              </a:spcBef>
              <a:buClr>
                <a:schemeClr val="bg1"/>
              </a:buClr>
              <a:buFont typeface="Arial" panose="020B0604020202020204" pitchFamily="34" charset="0"/>
              <a:buChar char="•"/>
              <a:tabLst>
                <a:tab pos="354965" algn="l"/>
                <a:tab pos="355600" algn="l"/>
              </a:tabLst>
            </a:pPr>
            <a:r>
              <a:rPr lang="en-US" sz="1800" spc="-5" dirty="0">
                <a:solidFill>
                  <a:srgbClr val="16365D"/>
                </a:solidFill>
                <a:latin typeface="Carlito"/>
                <a:cs typeface="Carlito"/>
              </a:rPr>
              <a:t>X11 = the </a:t>
            </a:r>
            <a:r>
              <a:rPr lang="en-US" sz="1800" spc="-15" dirty="0">
                <a:solidFill>
                  <a:srgbClr val="16365D"/>
                </a:solidFill>
                <a:latin typeface="Carlito"/>
                <a:cs typeface="Carlito"/>
              </a:rPr>
              <a:t>repayment status. 1-pay </a:t>
            </a:r>
            <a:r>
              <a:rPr lang="en-US" sz="1800" spc="-35" dirty="0">
                <a:solidFill>
                  <a:srgbClr val="16365D"/>
                </a:solidFill>
                <a:latin typeface="Carlito"/>
                <a:cs typeface="Carlito"/>
              </a:rPr>
              <a:t>duly, </a:t>
            </a:r>
            <a:r>
              <a:rPr lang="en-US" sz="1800" spc="-15" dirty="0">
                <a:solidFill>
                  <a:srgbClr val="16365D"/>
                </a:solidFill>
                <a:latin typeface="Carlito"/>
                <a:cs typeface="Carlito"/>
              </a:rPr>
              <a:t>1-payment </a:t>
            </a:r>
            <a:r>
              <a:rPr lang="en-US" sz="1800" spc="-10" dirty="0">
                <a:solidFill>
                  <a:srgbClr val="16365D"/>
                </a:solidFill>
                <a:latin typeface="Carlito"/>
                <a:cs typeface="Carlito"/>
              </a:rPr>
              <a:t>delay </a:t>
            </a:r>
            <a:r>
              <a:rPr lang="en-US" sz="1800" spc="-15" dirty="0">
                <a:solidFill>
                  <a:srgbClr val="16365D"/>
                </a:solidFill>
                <a:latin typeface="Carlito"/>
                <a:cs typeface="Carlito"/>
              </a:rPr>
              <a:t>for </a:t>
            </a:r>
            <a:r>
              <a:rPr lang="en-US" sz="1800" spc="-5" dirty="0">
                <a:solidFill>
                  <a:srgbClr val="16365D"/>
                </a:solidFill>
                <a:latin typeface="Carlito"/>
                <a:cs typeface="Carlito"/>
              </a:rPr>
              <a:t>1  </a:t>
            </a:r>
            <a:r>
              <a:rPr lang="en-US" sz="1800" spc="-10" dirty="0">
                <a:solidFill>
                  <a:srgbClr val="16365D"/>
                </a:solidFill>
                <a:latin typeface="Carlito"/>
                <a:cs typeface="Carlito"/>
              </a:rPr>
              <a:t>month, 2-payment delay </a:t>
            </a:r>
            <a:r>
              <a:rPr lang="en-US" sz="1800" spc="-20" dirty="0">
                <a:solidFill>
                  <a:srgbClr val="16365D"/>
                </a:solidFill>
                <a:latin typeface="Carlito"/>
                <a:cs typeface="Carlito"/>
              </a:rPr>
              <a:t>for </a:t>
            </a:r>
            <a:r>
              <a:rPr lang="en-US" sz="1800" spc="-5" dirty="0">
                <a:solidFill>
                  <a:srgbClr val="16365D"/>
                </a:solidFill>
                <a:latin typeface="Carlito"/>
                <a:cs typeface="Carlito"/>
              </a:rPr>
              <a:t>2 months, </a:t>
            </a:r>
            <a:r>
              <a:rPr lang="en-US" sz="1800" spc="-15" dirty="0">
                <a:solidFill>
                  <a:srgbClr val="16365D"/>
                </a:solidFill>
                <a:latin typeface="Carlito"/>
                <a:cs typeface="Carlito"/>
              </a:rPr>
              <a:t>likewise </a:t>
            </a:r>
            <a:r>
              <a:rPr lang="en-US" sz="1800" dirty="0">
                <a:solidFill>
                  <a:srgbClr val="16365D"/>
                </a:solidFill>
                <a:latin typeface="Carlito"/>
                <a:cs typeface="Carlito"/>
              </a:rPr>
              <a:t>9- </a:t>
            </a:r>
            <a:r>
              <a:rPr lang="en-US" sz="1800" spc="-15" dirty="0">
                <a:solidFill>
                  <a:srgbClr val="16365D"/>
                </a:solidFill>
                <a:latin typeface="Carlito"/>
                <a:cs typeface="Carlito"/>
              </a:rPr>
              <a:t>payment </a:t>
            </a:r>
            <a:r>
              <a:rPr lang="en-US" sz="1800" spc="-10" dirty="0">
                <a:solidFill>
                  <a:srgbClr val="16365D"/>
                </a:solidFill>
                <a:latin typeface="Carlito"/>
                <a:cs typeface="Carlito"/>
              </a:rPr>
              <a:t>delay  </a:t>
            </a:r>
            <a:r>
              <a:rPr lang="en-US" sz="1800" spc="-20" dirty="0">
                <a:solidFill>
                  <a:srgbClr val="16365D"/>
                </a:solidFill>
                <a:latin typeface="Carlito"/>
                <a:cs typeface="Carlito"/>
              </a:rPr>
              <a:t>for </a:t>
            </a:r>
            <a:r>
              <a:rPr lang="en-US" sz="1800" spc="-10" dirty="0">
                <a:solidFill>
                  <a:srgbClr val="16365D"/>
                </a:solidFill>
                <a:latin typeface="Carlito"/>
                <a:cs typeface="Carlito"/>
              </a:rPr>
              <a:t>9months </a:t>
            </a:r>
            <a:r>
              <a:rPr lang="en-US" sz="1800" spc="-5" dirty="0">
                <a:solidFill>
                  <a:srgbClr val="16365D"/>
                </a:solidFill>
                <a:latin typeface="Carlito"/>
                <a:cs typeface="Carlito"/>
              </a:rPr>
              <a:t>&amp;</a:t>
            </a:r>
            <a:r>
              <a:rPr lang="en-US" sz="1800" spc="35" dirty="0">
                <a:solidFill>
                  <a:srgbClr val="16365D"/>
                </a:solidFill>
                <a:latin typeface="Carlito"/>
                <a:cs typeface="Carlito"/>
              </a:rPr>
              <a:t> </a:t>
            </a:r>
            <a:r>
              <a:rPr lang="en-US" sz="1800" spc="-10" dirty="0">
                <a:solidFill>
                  <a:srgbClr val="16365D"/>
                </a:solidFill>
                <a:latin typeface="Carlito"/>
                <a:cs typeface="Carlito"/>
              </a:rPr>
              <a:t>above.</a:t>
            </a:r>
            <a:endParaRPr lang="en-US" sz="1800" dirty="0">
              <a:latin typeface="Carlito"/>
              <a:cs typeface="Carlito"/>
            </a:endParaRPr>
          </a:p>
          <a:p>
            <a:pPr marL="298450" indent="-285750">
              <a:lnSpc>
                <a:spcPct val="100000"/>
              </a:lnSpc>
              <a:spcBef>
                <a:spcPts val="530"/>
              </a:spcBef>
              <a:buClr>
                <a:schemeClr val="bg1"/>
              </a:buClr>
              <a:buFont typeface="Arial" panose="020B0604020202020204" pitchFamily="34" charset="0"/>
              <a:buChar char="•"/>
              <a:tabLst>
                <a:tab pos="354965" algn="l"/>
                <a:tab pos="355600" algn="l"/>
              </a:tabLst>
            </a:pPr>
            <a:r>
              <a:rPr lang="en-US" sz="1800" spc="-5" dirty="0">
                <a:solidFill>
                  <a:srgbClr val="16365D"/>
                </a:solidFill>
                <a:latin typeface="Carlito"/>
                <a:cs typeface="Carlito"/>
              </a:rPr>
              <a:t>X12 </a:t>
            </a:r>
            <a:r>
              <a:rPr lang="en-US" sz="1800" spc="-10" dirty="0">
                <a:solidFill>
                  <a:srgbClr val="16365D"/>
                </a:solidFill>
                <a:latin typeface="Carlito"/>
                <a:cs typeface="Carlito"/>
              </a:rPr>
              <a:t>to X17 </a:t>
            </a:r>
            <a:r>
              <a:rPr lang="en-US" sz="1800" spc="-5" dirty="0">
                <a:solidFill>
                  <a:srgbClr val="16365D"/>
                </a:solidFill>
                <a:latin typeface="Carlito"/>
                <a:cs typeface="Carlito"/>
              </a:rPr>
              <a:t>= </a:t>
            </a:r>
            <a:r>
              <a:rPr lang="en-US" sz="1800" spc="-10" dirty="0">
                <a:solidFill>
                  <a:srgbClr val="16365D"/>
                </a:solidFill>
                <a:latin typeface="Carlito"/>
                <a:cs typeface="Carlito"/>
              </a:rPr>
              <a:t>amount </a:t>
            </a:r>
            <a:r>
              <a:rPr lang="en-US" sz="1800" dirty="0">
                <a:solidFill>
                  <a:srgbClr val="16365D"/>
                </a:solidFill>
                <a:latin typeface="Carlito"/>
                <a:cs typeface="Carlito"/>
              </a:rPr>
              <a:t>of </a:t>
            </a:r>
            <a:r>
              <a:rPr lang="en-US" sz="1800" spc="-5" dirty="0">
                <a:solidFill>
                  <a:srgbClr val="16365D"/>
                </a:solidFill>
                <a:latin typeface="Carlito"/>
                <a:cs typeface="Carlito"/>
              </a:rPr>
              <a:t>bill </a:t>
            </a:r>
            <a:r>
              <a:rPr lang="en-US" sz="1800" spc="-20" dirty="0">
                <a:solidFill>
                  <a:srgbClr val="16365D"/>
                </a:solidFill>
                <a:latin typeface="Carlito"/>
                <a:cs typeface="Carlito"/>
              </a:rPr>
              <a:t>statement </a:t>
            </a:r>
            <a:r>
              <a:rPr lang="en-US" sz="1800" spc="-5" dirty="0">
                <a:solidFill>
                  <a:srgbClr val="16365D"/>
                </a:solidFill>
                <a:latin typeface="Carlito"/>
                <a:cs typeface="Carlito"/>
              </a:rPr>
              <a:t>in </a:t>
            </a:r>
            <a:r>
              <a:rPr lang="en-US" sz="1800" spc="-10" dirty="0">
                <a:solidFill>
                  <a:srgbClr val="16365D"/>
                </a:solidFill>
                <a:latin typeface="Carlito"/>
                <a:cs typeface="Carlito"/>
              </a:rPr>
              <a:t>various</a:t>
            </a:r>
            <a:r>
              <a:rPr lang="en-US" sz="1800" spc="50" dirty="0">
                <a:solidFill>
                  <a:srgbClr val="16365D"/>
                </a:solidFill>
                <a:latin typeface="Carlito"/>
                <a:cs typeface="Carlito"/>
              </a:rPr>
              <a:t> </a:t>
            </a:r>
            <a:r>
              <a:rPr lang="en-US" sz="1800" spc="-10" dirty="0">
                <a:solidFill>
                  <a:srgbClr val="16365D"/>
                </a:solidFill>
                <a:latin typeface="Carlito"/>
                <a:cs typeface="Carlito"/>
              </a:rPr>
              <a:t>months</a:t>
            </a:r>
            <a:endParaRPr lang="en-US" sz="1800" dirty="0">
              <a:latin typeface="Carlito"/>
              <a:cs typeface="Carlito"/>
            </a:endParaRPr>
          </a:p>
          <a:p>
            <a:pPr marL="298450" indent="-285750">
              <a:lnSpc>
                <a:spcPct val="100000"/>
              </a:lnSpc>
              <a:spcBef>
                <a:spcPts val="525"/>
              </a:spcBef>
              <a:buClr>
                <a:schemeClr val="bg1"/>
              </a:buClr>
              <a:buFont typeface="Arial" panose="020B0604020202020204" pitchFamily="34" charset="0"/>
              <a:buChar char="•"/>
              <a:tabLst>
                <a:tab pos="354965" algn="l"/>
                <a:tab pos="355600" algn="l"/>
              </a:tabLst>
            </a:pPr>
            <a:r>
              <a:rPr lang="en-US" sz="1800" spc="-5" dirty="0">
                <a:solidFill>
                  <a:srgbClr val="16365D"/>
                </a:solidFill>
                <a:latin typeface="Carlito"/>
                <a:cs typeface="Carlito"/>
              </a:rPr>
              <a:t>X18 </a:t>
            </a:r>
            <a:r>
              <a:rPr lang="en-US" sz="1800" spc="-10" dirty="0">
                <a:solidFill>
                  <a:srgbClr val="16365D"/>
                </a:solidFill>
                <a:latin typeface="Carlito"/>
                <a:cs typeface="Carlito"/>
              </a:rPr>
              <a:t>to X23 </a:t>
            </a:r>
            <a:r>
              <a:rPr lang="en-US" sz="1800" spc="-5" dirty="0">
                <a:solidFill>
                  <a:srgbClr val="16365D"/>
                </a:solidFill>
                <a:latin typeface="Carlito"/>
                <a:cs typeface="Carlito"/>
              </a:rPr>
              <a:t>= </a:t>
            </a:r>
            <a:r>
              <a:rPr lang="en-US" sz="1800" spc="-10" dirty="0">
                <a:solidFill>
                  <a:srgbClr val="16365D"/>
                </a:solidFill>
                <a:latin typeface="Carlito"/>
                <a:cs typeface="Carlito"/>
              </a:rPr>
              <a:t>amount paid </a:t>
            </a:r>
            <a:r>
              <a:rPr lang="en-US" sz="1800" spc="-5" dirty="0">
                <a:solidFill>
                  <a:srgbClr val="16365D"/>
                </a:solidFill>
                <a:latin typeface="Carlito"/>
                <a:cs typeface="Carlito"/>
              </a:rPr>
              <a:t>in various </a:t>
            </a:r>
            <a:r>
              <a:rPr lang="en-US" sz="1800" spc="-10" dirty="0">
                <a:solidFill>
                  <a:srgbClr val="16365D"/>
                </a:solidFill>
                <a:latin typeface="Carlito"/>
                <a:cs typeface="Carlito"/>
              </a:rPr>
              <a:t>months</a:t>
            </a:r>
            <a:endParaRPr lang="en-US" sz="1800" dirty="0">
              <a:latin typeface="Carlito"/>
              <a:cs typeface="Carlito"/>
            </a:endParaRPr>
          </a:p>
          <a:p>
            <a:endParaRPr lang="en-IN" dirty="0"/>
          </a:p>
        </p:txBody>
      </p:sp>
    </p:spTree>
    <p:extLst>
      <p:ext uri="{BB962C8B-B14F-4D97-AF65-F5344CB8AC3E}">
        <p14:creationId xmlns:p14="http://schemas.microsoft.com/office/powerpoint/2010/main" val="1348187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0216A-81EB-0AA8-3250-EAA6C272D8C2}"/>
              </a:ext>
            </a:extLst>
          </p:cNvPr>
          <p:cNvSpPr>
            <a:spLocks noGrp="1"/>
          </p:cNvSpPr>
          <p:nvPr>
            <p:ph type="title"/>
          </p:nvPr>
        </p:nvSpPr>
        <p:spPr>
          <a:xfrm>
            <a:off x="311700" y="127322"/>
            <a:ext cx="8520600" cy="447303"/>
          </a:xfrm>
        </p:spPr>
        <p:txBody>
          <a:bodyPr/>
          <a:lstStyle/>
          <a:p>
            <a:r>
              <a:rPr lang="en-IN" spc="-125" dirty="0"/>
              <a:t>F</a:t>
            </a:r>
            <a:r>
              <a:rPr lang="en-IN" spc="20" dirty="0"/>
              <a:t>a</a:t>
            </a:r>
            <a:r>
              <a:rPr lang="en-IN" spc="-40" dirty="0"/>
              <a:t>c</a:t>
            </a:r>
            <a:r>
              <a:rPr lang="en-IN" spc="-35" dirty="0"/>
              <a:t>t</a:t>
            </a:r>
            <a:r>
              <a:rPr lang="en-IN" dirty="0"/>
              <a:t>o</a:t>
            </a:r>
            <a:r>
              <a:rPr lang="en-IN" spc="-70" dirty="0"/>
              <a:t>r</a:t>
            </a:r>
            <a:r>
              <a:rPr lang="en-IN" spc="-5" dirty="0"/>
              <a:t>s</a:t>
            </a:r>
            <a:endParaRPr lang="en-IN" dirty="0"/>
          </a:p>
        </p:txBody>
      </p:sp>
      <p:sp>
        <p:nvSpPr>
          <p:cNvPr id="3" name="Text Placeholder 2">
            <a:extLst>
              <a:ext uri="{FF2B5EF4-FFF2-40B4-BE49-F238E27FC236}">
                <a16:creationId xmlns:a16="http://schemas.microsoft.com/office/drawing/2014/main" id="{27F69FD3-7C6D-D8BC-DB08-46BA919DEC62}"/>
              </a:ext>
            </a:extLst>
          </p:cNvPr>
          <p:cNvSpPr>
            <a:spLocks noGrp="1"/>
          </p:cNvSpPr>
          <p:nvPr>
            <p:ph type="body" idx="1"/>
          </p:nvPr>
        </p:nvSpPr>
        <p:spPr>
          <a:xfrm>
            <a:off x="185195" y="775504"/>
            <a:ext cx="8854633" cy="4143737"/>
          </a:xfrm>
        </p:spPr>
        <p:txBody>
          <a:bodyPr/>
          <a:lstStyle/>
          <a:p>
            <a:pPr marL="0" indent="0">
              <a:lnSpc>
                <a:spcPct val="100000"/>
              </a:lnSpc>
              <a:spcBef>
                <a:spcPts val="100"/>
              </a:spcBef>
              <a:buNone/>
            </a:pPr>
            <a:r>
              <a:rPr lang="en-US" sz="1800" spc="-10" dirty="0">
                <a:solidFill>
                  <a:srgbClr val="16365D"/>
                </a:solidFill>
                <a:latin typeface="Carlito"/>
                <a:cs typeface="Carlito"/>
              </a:rPr>
              <a:t>Following are the </a:t>
            </a:r>
            <a:r>
              <a:rPr lang="en-US" sz="1800" spc="-20" dirty="0">
                <a:solidFill>
                  <a:srgbClr val="16365D"/>
                </a:solidFill>
                <a:latin typeface="Carlito"/>
                <a:cs typeface="Carlito"/>
              </a:rPr>
              <a:t>factors </a:t>
            </a:r>
            <a:r>
              <a:rPr lang="en-US" sz="1800" spc="-10" dirty="0">
                <a:solidFill>
                  <a:srgbClr val="16365D"/>
                </a:solidFill>
                <a:latin typeface="Carlito"/>
                <a:cs typeface="Carlito"/>
              </a:rPr>
              <a:t>affecting </a:t>
            </a:r>
            <a:r>
              <a:rPr lang="en-US" sz="1800" spc="-20" dirty="0">
                <a:solidFill>
                  <a:srgbClr val="16365D"/>
                </a:solidFill>
                <a:latin typeface="Carlito"/>
                <a:cs typeface="Carlito"/>
              </a:rPr>
              <a:t>to </a:t>
            </a:r>
            <a:r>
              <a:rPr lang="en-US" sz="1800" spc="-5" dirty="0">
                <a:solidFill>
                  <a:srgbClr val="16365D"/>
                </a:solidFill>
                <a:latin typeface="Carlito"/>
                <a:cs typeface="Carlito"/>
              </a:rPr>
              <a:t>the </a:t>
            </a:r>
            <a:r>
              <a:rPr lang="en-US" sz="1800" spc="-10" dirty="0">
                <a:solidFill>
                  <a:srgbClr val="16365D"/>
                </a:solidFill>
                <a:latin typeface="Carlito"/>
                <a:cs typeface="Carlito"/>
              </a:rPr>
              <a:t>default</a:t>
            </a:r>
            <a:r>
              <a:rPr lang="en-US" sz="1800" dirty="0">
                <a:solidFill>
                  <a:srgbClr val="16365D"/>
                </a:solidFill>
                <a:latin typeface="Carlito"/>
                <a:cs typeface="Carlito"/>
              </a:rPr>
              <a:t> </a:t>
            </a:r>
            <a:r>
              <a:rPr lang="en-US" sz="1800" spc="-15" dirty="0">
                <a:solidFill>
                  <a:srgbClr val="16365D"/>
                </a:solidFill>
                <a:latin typeface="Carlito"/>
                <a:cs typeface="Carlito"/>
              </a:rPr>
              <a:t>payment</a:t>
            </a:r>
            <a:r>
              <a:rPr lang="en-US" dirty="0">
                <a:latin typeface="Carlito"/>
                <a:cs typeface="Carlito"/>
              </a:rPr>
              <a:t> </a:t>
            </a:r>
            <a:r>
              <a:rPr lang="en-US" sz="1800" spc="-5" dirty="0">
                <a:solidFill>
                  <a:srgbClr val="16365D"/>
                </a:solidFill>
                <a:latin typeface="Carlito"/>
                <a:cs typeface="Carlito"/>
              </a:rPr>
              <a:t>next </a:t>
            </a:r>
            <a:r>
              <a:rPr lang="en-US" sz="1800" spc="-10" dirty="0">
                <a:solidFill>
                  <a:srgbClr val="16365D"/>
                </a:solidFill>
                <a:latin typeface="Carlito"/>
                <a:cs typeface="Carlito"/>
              </a:rPr>
              <a:t>month or </a:t>
            </a:r>
            <a:r>
              <a:rPr lang="en-US" sz="1800" spc="-5" dirty="0">
                <a:solidFill>
                  <a:srgbClr val="16365D"/>
                </a:solidFill>
                <a:latin typeface="Carlito"/>
                <a:cs typeface="Carlito"/>
              </a:rPr>
              <a:t>our </a:t>
            </a:r>
            <a:r>
              <a:rPr lang="en-US" sz="1800" spc="-20" dirty="0">
                <a:solidFill>
                  <a:srgbClr val="16365D"/>
                </a:solidFill>
                <a:latin typeface="Carlito"/>
                <a:cs typeface="Carlito"/>
              </a:rPr>
              <a:t>target</a:t>
            </a:r>
            <a:r>
              <a:rPr lang="en-US" sz="1800" spc="-25" dirty="0">
                <a:solidFill>
                  <a:srgbClr val="16365D"/>
                </a:solidFill>
                <a:latin typeface="Carlito"/>
                <a:cs typeface="Carlito"/>
              </a:rPr>
              <a:t> </a:t>
            </a:r>
            <a:r>
              <a:rPr lang="en-US" sz="1800" spc="-5" dirty="0">
                <a:solidFill>
                  <a:srgbClr val="16365D"/>
                </a:solidFill>
                <a:latin typeface="Carlito"/>
                <a:cs typeface="Carlito"/>
              </a:rPr>
              <a:t>variable:</a:t>
            </a:r>
            <a:endParaRPr lang="en-US" sz="1800" dirty="0">
              <a:latin typeface="Carlito"/>
              <a:cs typeface="Carlito"/>
            </a:endParaRPr>
          </a:p>
          <a:p>
            <a:pPr marL="355600" indent="-342900">
              <a:lnSpc>
                <a:spcPct val="100000"/>
              </a:lnSpc>
              <a:spcBef>
                <a:spcPts val="2014"/>
              </a:spcBef>
              <a:buClr>
                <a:schemeClr val="bg1"/>
              </a:buClr>
              <a:buFont typeface="Arial" panose="020B0604020202020204" pitchFamily="34" charset="0"/>
              <a:buChar char="•"/>
              <a:tabLst>
                <a:tab pos="354965" algn="l"/>
                <a:tab pos="355600" algn="l"/>
              </a:tabLst>
            </a:pPr>
            <a:r>
              <a:rPr lang="en-US" sz="1800" dirty="0">
                <a:solidFill>
                  <a:srgbClr val="16365D"/>
                </a:solidFill>
                <a:latin typeface="Carlito"/>
                <a:cs typeface="Carlito"/>
              </a:rPr>
              <a:t>Gender</a:t>
            </a:r>
            <a:endParaRPr lang="en-US" sz="1800" dirty="0">
              <a:latin typeface="Carlito"/>
              <a:cs typeface="Carlito"/>
            </a:endParaRPr>
          </a:p>
          <a:p>
            <a:pPr marL="355600" indent="-342900">
              <a:lnSpc>
                <a:spcPct val="100000"/>
              </a:lnSpc>
              <a:spcBef>
                <a:spcPts val="2014"/>
              </a:spcBef>
              <a:buClr>
                <a:schemeClr val="bg1"/>
              </a:buClr>
              <a:buFont typeface="Arial" panose="020B0604020202020204" pitchFamily="34" charset="0"/>
              <a:buChar char="•"/>
              <a:tabLst>
                <a:tab pos="354965" algn="l"/>
                <a:tab pos="355600" algn="l"/>
              </a:tabLst>
            </a:pPr>
            <a:r>
              <a:rPr lang="en-US" sz="1800" spc="-15" dirty="0">
                <a:solidFill>
                  <a:srgbClr val="16365D"/>
                </a:solidFill>
                <a:latin typeface="Carlito"/>
                <a:cs typeface="Carlito"/>
              </a:rPr>
              <a:t>Education</a:t>
            </a:r>
            <a:endParaRPr lang="en-US" sz="1800" dirty="0">
              <a:latin typeface="Carlito"/>
              <a:cs typeface="Carlito"/>
            </a:endParaRPr>
          </a:p>
          <a:p>
            <a:pPr marL="355600" indent="-342900">
              <a:lnSpc>
                <a:spcPct val="100000"/>
              </a:lnSpc>
              <a:spcBef>
                <a:spcPts val="2020"/>
              </a:spcBef>
              <a:buClr>
                <a:schemeClr val="bg1"/>
              </a:buClr>
              <a:buFont typeface="Arial" panose="020B0604020202020204" pitchFamily="34" charset="0"/>
              <a:buChar char="•"/>
              <a:tabLst>
                <a:tab pos="354965" algn="l"/>
                <a:tab pos="355600" algn="l"/>
              </a:tabLst>
            </a:pPr>
            <a:r>
              <a:rPr lang="en-US" sz="1800" spc="-10" dirty="0">
                <a:solidFill>
                  <a:srgbClr val="16365D"/>
                </a:solidFill>
                <a:latin typeface="Carlito"/>
                <a:cs typeface="Carlito"/>
              </a:rPr>
              <a:t>Age</a:t>
            </a:r>
            <a:endParaRPr lang="en-US" sz="1800" dirty="0">
              <a:latin typeface="Carlito"/>
              <a:cs typeface="Carlito"/>
            </a:endParaRPr>
          </a:p>
          <a:p>
            <a:pPr marL="355600" indent="-342900">
              <a:lnSpc>
                <a:spcPct val="100000"/>
              </a:lnSpc>
              <a:spcBef>
                <a:spcPts val="2014"/>
              </a:spcBef>
              <a:buClr>
                <a:schemeClr val="bg1"/>
              </a:buClr>
              <a:buFont typeface="Arial" panose="020B0604020202020204" pitchFamily="34" charset="0"/>
              <a:buChar char="•"/>
              <a:tabLst>
                <a:tab pos="354965" algn="l"/>
                <a:tab pos="355600" algn="l"/>
              </a:tabLst>
            </a:pPr>
            <a:r>
              <a:rPr lang="en-US" sz="1800" spc="-5" dirty="0">
                <a:solidFill>
                  <a:srgbClr val="16365D"/>
                </a:solidFill>
                <a:latin typeface="Carlito"/>
                <a:cs typeface="Carlito"/>
              </a:rPr>
              <a:t>Marital</a:t>
            </a:r>
            <a:r>
              <a:rPr lang="en-US" sz="1800" spc="-45" dirty="0">
                <a:solidFill>
                  <a:srgbClr val="16365D"/>
                </a:solidFill>
                <a:latin typeface="Carlito"/>
                <a:cs typeface="Carlito"/>
              </a:rPr>
              <a:t> </a:t>
            </a:r>
            <a:r>
              <a:rPr lang="en-US" sz="1800" spc="-15" dirty="0">
                <a:solidFill>
                  <a:srgbClr val="16365D"/>
                </a:solidFill>
                <a:latin typeface="Carlito"/>
                <a:cs typeface="Carlito"/>
              </a:rPr>
              <a:t>Status</a:t>
            </a:r>
            <a:endParaRPr lang="en-US" sz="1800" dirty="0">
              <a:latin typeface="Carlito"/>
              <a:cs typeface="Carlito"/>
            </a:endParaRPr>
          </a:p>
          <a:p>
            <a:pPr marL="355600" indent="-342900">
              <a:lnSpc>
                <a:spcPct val="100000"/>
              </a:lnSpc>
              <a:spcBef>
                <a:spcPts val="2014"/>
              </a:spcBef>
              <a:buClr>
                <a:schemeClr val="bg1"/>
              </a:buClr>
              <a:buFont typeface="Arial" panose="020B0604020202020204" pitchFamily="34" charset="0"/>
              <a:buChar char="•"/>
              <a:tabLst>
                <a:tab pos="354965" algn="l"/>
                <a:tab pos="355600" algn="l"/>
              </a:tabLst>
            </a:pPr>
            <a:r>
              <a:rPr lang="en-US" sz="1800" spc="-5" dirty="0">
                <a:solidFill>
                  <a:srgbClr val="16365D"/>
                </a:solidFill>
                <a:latin typeface="Carlito"/>
                <a:cs typeface="Carlito"/>
              </a:rPr>
              <a:t>Credit</a:t>
            </a:r>
            <a:r>
              <a:rPr lang="en-US" sz="1800" spc="-60" dirty="0">
                <a:solidFill>
                  <a:srgbClr val="16365D"/>
                </a:solidFill>
                <a:latin typeface="Carlito"/>
                <a:cs typeface="Carlito"/>
              </a:rPr>
              <a:t> </a:t>
            </a:r>
            <a:r>
              <a:rPr lang="en-US" sz="1800" spc="-5" dirty="0">
                <a:solidFill>
                  <a:srgbClr val="16365D"/>
                </a:solidFill>
                <a:latin typeface="Carlito"/>
                <a:cs typeface="Carlito"/>
              </a:rPr>
              <a:t>Limit</a:t>
            </a:r>
            <a:endParaRPr lang="en-US" sz="1800" dirty="0">
              <a:latin typeface="Carlito"/>
              <a:cs typeface="Carlito"/>
            </a:endParaRPr>
          </a:p>
          <a:p>
            <a:pPr marL="355600" indent="-342900">
              <a:lnSpc>
                <a:spcPct val="100000"/>
              </a:lnSpc>
              <a:spcBef>
                <a:spcPts val="2014"/>
              </a:spcBef>
              <a:buClr>
                <a:schemeClr val="bg1"/>
              </a:buClr>
              <a:buFont typeface="Arial" panose="020B0604020202020204" pitchFamily="34" charset="0"/>
              <a:buChar char="•"/>
              <a:tabLst>
                <a:tab pos="354965" algn="l"/>
                <a:tab pos="355600" algn="l"/>
              </a:tabLst>
            </a:pPr>
            <a:r>
              <a:rPr lang="en-US" sz="1800" spc="-5" dirty="0">
                <a:solidFill>
                  <a:srgbClr val="16365D"/>
                </a:solidFill>
                <a:latin typeface="Carlito"/>
                <a:cs typeface="Carlito"/>
              </a:rPr>
              <a:t>Inactive</a:t>
            </a:r>
            <a:r>
              <a:rPr lang="en-US" sz="1800" spc="-40" dirty="0">
                <a:solidFill>
                  <a:srgbClr val="16365D"/>
                </a:solidFill>
                <a:latin typeface="Carlito"/>
                <a:cs typeface="Carlito"/>
              </a:rPr>
              <a:t> </a:t>
            </a:r>
            <a:r>
              <a:rPr lang="en-US" sz="1800" spc="-10" dirty="0">
                <a:solidFill>
                  <a:srgbClr val="16365D"/>
                </a:solidFill>
                <a:latin typeface="Carlito"/>
                <a:cs typeface="Carlito"/>
              </a:rPr>
              <a:t>Customers</a:t>
            </a:r>
            <a:endParaRPr lang="en-US" sz="1800" dirty="0">
              <a:latin typeface="Carlito"/>
              <a:cs typeface="Carlito"/>
            </a:endParaRPr>
          </a:p>
          <a:p>
            <a:endParaRPr lang="en-IN" dirty="0"/>
          </a:p>
        </p:txBody>
      </p:sp>
    </p:spTree>
    <p:extLst>
      <p:ext uri="{BB962C8B-B14F-4D97-AF65-F5344CB8AC3E}">
        <p14:creationId xmlns:p14="http://schemas.microsoft.com/office/powerpoint/2010/main" val="4000319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A8D24-D51C-161B-8AED-6ACBA1A70203}"/>
              </a:ext>
            </a:extLst>
          </p:cNvPr>
          <p:cNvSpPr>
            <a:spLocks noGrp="1"/>
          </p:cNvSpPr>
          <p:nvPr>
            <p:ph type="title"/>
          </p:nvPr>
        </p:nvSpPr>
        <p:spPr>
          <a:xfrm>
            <a:off x="0" y="0"/>
            <a:ext cx="8832300" cy="574625"/>
          </a:xfrm>
        </p:spPr>
        <p:txBody>
          <a:bodyPr/>
          <a:lstStyle/>
          <a:p>
            <a:r>
              <a:rPr lang="en-US" dirty="0"/>
              <a:t>Cleaning of dataset (Null Values &amp; Duplicate Values) </a:t>
            </a:r>
            <a:endParaRPr lang="en-IN" dirty="0"/>
          </a:p>
        </p:txBody>
      </p:sp>
      <p:sp>
        <p:nvSpPr>
          <p:cNvPr id="3" name="Text Placeholder 2">
            <a:extLst>
              <a:ext uri="{FF2B5EF4-FFF2-40B4-BE49-F238E27FC236}">
                <a16:creationId xmlns:a16="http://schemas.microsoft.com/office/drawing/2014/main" id="{387169E4-1001-19DB-2842-B1054ADCD0A3}"/>
              </a:ext>
            </a:extLst>
          </p:cNvPr>
          <p:cNvSpPr>
            <a:spLocks noGrp="1"/>
          </p:cNvSpPr>
          <p:nvPr>
            <p:ph type="body" idx="1"/>
          </p:nvPr>
        </p:nvSpPr>
        <p:spPr>
          <a:xfrm>
            <a:off x="92597" y="574624"/>
            <a:ext cx="8832300" cy="4568875"/>
          </a:xfrm>
        </p:spPr>
        <p:txBody>
          <a:bodyPr/>
          <a:lstStyle/>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r>
              <a:rPr lang="en-IN" dirty="0">
                <a:solidFill>
                  <a:schemeClr val="bg1"/>
                </a:solidFill>
              </a:rPr>
              <a:t>No Null Values and No Duplicate Values</a:t>
            </a:r>
          </a:p>
        </p:txBody>
      </p:sp>
      <p:pic>
        <p:nvPicPr>
          <p:cNvPr id="5" name="Picture 4">
            <a:extLst>
              <a:ext uri="{FF2B5EF4-FFF2-40B4-BE49-F238E27FC236}">
                <a16:creationId xmlns:a16="http://schemas.microsoft.com/office/drawing/2014/main" id="{4E405080-33F0-A871-395D-80B54079B310}"/>
              </a:ext>
            </a:extLst>
          </p:cNvPr>
          <p:cNvPicPr>
            <a:picLocks noChangeAspect="1"/>
          </p:cNvPicPr>
          <p:nvPr/>
        </p:nvPicPr>
        <p:blipFill>
          <a:blip r:embed="rId2"/>
          <a:stretch>
            <a:fillRect/>
          </a:stretch>
        </p:blipFill>
        <p:spPr>
          <a:xfrm>
            <a:off x="145851" y="652129"/>
            <a:ext cx="4676867" cy="3735573"/>
          </a:xfrm>
          <a:prstGeom prst="rect">
            <a:avLst/>
          </a:prstGeom>
        </p:spPr>
      </p:pic>
      <p:pic>
        <p:nvPicPr>
          <p:cNvPr id="7" name="Picture 6">
            <a:extLst>
              <a:ext uri="{FF2B5EF4-FFF2-40B4-BE49-F238E27FC236}">
                <a16:creationId xmlns:a16="http://schemas.microsoft.com/office/drawing/2014/main" id="{8B044053-4A6C-5AE8-4182-952CF3882B9A}"/>
              </a:ext>
            </a:extLst>
          </p:cNvPr>
          <p:cNvPicPr>
            <a:picLocks noChangeAspect="1"/>
          </p:cNvPicPr>
          <p:nvPr/>
        </p:nvPicPr>
        <p:blipFill>
          <a:blip r:embed="rId3"/>
          <a:stretch>
            <a:fillRect/>
          </a:stretch>
        </p:blipFill>
        <p:spPr>
          <a:xfrm>
            <a:off x="4628707" y="956930"/>
            <a:ext cx="4153974" cy="2643963"/>
          </a:xfrm>
          <a:prstGeom prst="rect">
            <a:avLst/>
          </a:prstGeom>
        </p:spPr>
      </p:pic>
    </p:spTree>
    <p:extLst>
      <p:ext uri="{BB962C8B-B14F-4D97-AF65-F5344CB8AC3E}">
        <p14:creationId xmlns:p14="http://schemas.microsoft.com/office/powerpoint/2010/main" val="1428681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E45A5-B7A6-B298-7249-8AA091DC1912}"/>
              </a:ext>
            </a:extLst>
          </p:cNvPr>
          <p:cNvSpPr>
            <a:spLocks noGrp="1"/>
          </p:cNvSpPr>
          <p:nvPr>
            <p:ph type="title"/>
          </p:nvPr>
        </p:nvSpPr>
        <p:spPr>
          <a:xfrm>
            <a:off x="311700" y="106326"/>
            <a:ext cx="8520600" cy="468299"/>
          </a:xfrm>
        </p:spPr>
        <p:txBody>
          <a:bodyPr/>
          <a:lstStyle/>
          <a:p>
            <a:r>
              <a:rPr lang="en-IN" dirty="0"/>
              <a:t>Data Visualization </a:t>
            </a:r>
          </a:p>
        </p:txBody>
      </p:sp>
      <p:sp>
        <p:nvSpPr>
          <p:cNvPr id="3" name="Text Placeholder 2">
            <a:extLst>
              <a:ext uri="{FF2B5EF4-FFF2-40B4-BE49-F238E27FC236}">
                <a16:creationId xmlns:a16="http://schemas.microsoft.com/office/drawing/2014/main" id="{FF5441ED-3DA2-AA12-A800-A3B998364620}"/>
              </a:ext>
            </a:extLst>
          </p:cNvPr>
          <p:cNvSpPr>
            <a:spLocks noGrp="1"/>
          </p:cNvSpPr>
          <p:nvPr>
            <p:ph type="body" idx="1"/>
          </p:nvPr>
        </p:nvSpPr>
        <p:spPr>
          <a:xfrm>
            <a:off x="311700" y="723014"/>
            <a:ext cx="8520600" cy="4153786"/>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buClrTx/>
              <a:buFont typeface="Arial" panose="020B0604020202020204" pitchFamily="34" charset="0"/>
              <a:buChar char="•"/>
            </a:pPr>
            <a:r>
              <a:rPr lang="en-US" dirty="0">
                <a:solidFill>
                  <a:schemeClr val="bg1"/>
                </a:solidFill>
              </a:rPr>
              <a:t>There is a huge difference between both classes so we have to work on this class imbalance.</a:t>
            </a:r>
          </a:p>
          <a:p>
            <a:pPr>
              <a:buClrTx/>
              <a:buFont typeface="Arial" panose="020B0604020202020204" pitchFamily="34" charset="0"/>
              <a:buChar char="•"/>
            </a:pPr>
            <a:r>
              <a:rPr lang="en-US" dirty="0">
                <a:solidFill>
                  <a:schemeClr val="bg1"/>
                </a:solidFill>
              </a:rPr>
              <a:t> About 22% people are expected to default next month and 77.8% are not expected to default </a:t>
            </a:r>
            <a:endParaRPr lang="en-IN" dirty="0">
              <a:solidFill>
                <a:schemeClr val="bg1"/>
              </a:solidFill>
            </a:endParaRPr>
          </a:p>
        </p:txBody>
      </p:sp>
      <p:pic>
        <p:nvPicPr>
          <p:cNvPr id="1026" name="Picture 2">
            <a:extLst>
              <a:ext uri="{FF2B5EF4-FFF2-40B4-BE49-F238E27FC236}">
                <a16:creationId xmlns:a16="http://schemas.microsoft.com/office/drawing/2014/main" id="{F99C3042-2F7F-2C0E-CCB9-13AB3D35F6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584" y="723014"/>
            <a:ext cx="5657850" cy="2355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230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44C2-93D7-8D69-53CB-6DD16AEC55E1}"/>
              </a:ext>
            </a:extLst>
          </p:cNvPr>
          <p:cNvSpPr>
            <a:spLocks noGrp="1"/>
          </p:cNvSpPr>
          <p:nvPr>
            <p:ph type="title"/>
          </p:nvPr>
        </p:nvSpPr>
        <p:spPr>
          <a:xfrm>
            <a:off x="311700" y="0"/>
            <a:ext cx="8520600" cy="574625"/>
          </a:xfrm>
        </p:spPr>
        <p:txBody>
          <a:bodyPr/>
          <a:lstStyle/>
          <a:p>
            <a:r>
              <a:rPr lang="en-IN" dirty="0"/>
              <a:t>Data Visualization</a:t>
            </a:r>
          </a:p>
        </p:txBody>
      </p:sp>
      <p:sp>
        <p:nvSpPr>
          <p:cNvPr id="3" name="Text Placeholder 2">
            <a:extLst>
              <a:ext uri="{FF2B5EF4-FFF2-40B4-BE49-F238E27FC236}">
                <a16:creationId xmlns:a16="http://schemas.microsoft.com/office/drawing/2014/main" id="{BD149504-AA42-0458-7775-788360FA2F9D}"/>
              </a:ext>
            </a:extLst>
          </p:cNvPr>
          <p:cNvSpPr>
            <a:spLocks noGrp="1"/>
          </p:cNvSpPr>
          <p:nvPr>
            <p:ph type="body" idx="1"/>
          </p:nvPr>
        </p:nvSpPr>
        <p:spPr>
          <a:xfrm>
            <a:off x="219919" y="574625"/>
            <a:ext cx="8612381" cy="4356190"/>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buClrTx/>
            </a:pPr>
            <a:r>
              <a:rPr lang="en-US" dirty="0">
                <a:solidFill>
                  <a:schemeClr val="bg1"/>
                </a:solidFill>
              </a:rPr>
              <a:t>The rate of being defaulter is comparatively higher in males with 30% of total defaulters than to 26% of female defaulter respectively.</a:t>
            </a:r>
            <a:endParaRPr lang="en-IN" dirty="0">
              <a:solidFill>
                <a:schemeClr val="bg1"/>
              </a:solidFill>
            </a:endParaRPr>
          </a:p>
        </p:txBody>
      </p:sp>
      <p:pic>
        <p:nvPicPr>
          <p:cNvPr id="2050" name="Picture 2">
            <a:extLst>
              <a:ext uri="{FF2B5EF4-FFF2-40B4-BE49-F238E27FC236}">
                <a16:creationId xmlns:a16="http://schemas.microsoft.com/office/drawing/2014/main" id="{11CDEEF8-E80D-F8FA-9081-C10A1034AD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232" y="574625"/>
            <a:ext cx="5657186" cy="3084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38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4ED1D-7A16-0D9F-AD75-FADF33F751B6}"/>
              </a:ext>
            </a:extLst>
          </p:cNvPr>
          <p:cNvSpPr>
            <a:spLocks noGrp="1"/>
          </p:cNvSpPr>
          <p:nvPr>
            <p:ph type="title"/>
          </p:nvPr>
        </p:nvSpPr>
        <p:spPr>
          <a:xfrm>
            <a:off x="311700" y="127322"/>
            <a:ext cx="8520600" cy="447303"/>
          </a:xfrm>
        </p:spPr>
        <p:txBody>
          <a:bodyPr/>
          <a:lstStyle/>
          <a:p>
            <a:endParaRPr lang="en-IN" dirty="0"/>
          </a:p>
        </p:txBody>
      </p:sp>
      <p:sp>
        <p:nvSpPr>
          <p:cNvPr id="3" name="Text Placeholder 2">
            <a:extLst>
              <a:ext uri="{FF2B5EF4-FFF2-40B4-BE49-F238E27FC236}">
                <a16:creationId xmlns:a16="http://schemas.microsoft.com/office/drawing/2014/main" id="{236F5946-1168-EE28-64DC-4099C22B27EE}"/>
              </a:ext>
            </a:extLst>
          </p:cNvPr>
          <p:cNvSpPr>
            <a:spLocks noGrp="1"/>
          </p:cNvSpPr>
          <p:nvPr>
            <p:ph type="body" idx="1"/>
          </p:nvPr>
        </p:nvSpPr>
        <p:spPr>
          <a:xfrm>
            <a:off x="114931" y="574624"/>
            <a:ext cx="8520600" cy="4568876"/>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buClrTx/>
              <a:buFont typeface="Wingdings" panose="05000000000000000000" pitchFamily="2" charset="2"/>
              <a:buChar char="§"/>
            </a:pPr>
            <a:r>
              <a:rPr lang="en-US" b="0" i="0" dirty="0">
                <a:solidFill>
                  <a:schemeClr val="bg1"/>
                </a:solidFill>
                <a:effectLst/>
                <a:latin typeface="Roboto" panose="02000000000000000000" pitchFamily="2" charset="0"/>
              </a:rPr>
              <a:t>Customers aged between 30-50 had the lowest delayed payment rate, while younger groups (20-30) and older groups (50-70) all had higher delayed payment rates. However, the delayed rate dropped slightly again in customers older than 70 years.</a:t>
            </a:r>
            <a:endParaRPr lang="en-IN" dirty="0">
              <a:solidFill>
                <a:schemeClr val="bg1"/>
              </a:solidFill>
            </a:endParaRPr>
          </a:p>
        </p:txBody>
      </p:sp>
      <p:pic>
        <p:nvPicPr>
          <p:cNvPr id="3074" name="Picture 2">
            <a:extLst>
              <a:ext uri="{FF2B5EF4-FFF2-40B4-BE49-F238E27FC236}">
                <a16:creationId xmlns:a16="http://schemas.microsoft.com/office/drawing/2014/main" id="{C56C4F6A-2367-DEC6-932B-BF5D178DB2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469" y="495770"/>
            <a:ext cx="5781675" cy="3115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47463"/>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783</Words>
  <Application>Microsoft Office PowerPoint</Application>
  <PresentationFormat>On-screen Show (16:9)</PresentationFormat>
  <Paragraphs>178</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Wingdings</vt:lpstr>
      <vt:lpstr>Roboto</vt:lpstr>
      <vt:lpstr>Montserrat</vt:lpstr>
      <vt:lpstr>Courier New</vt:lpstr>
      <vt:lpstr>Carlito</vt:lpstr>
      <vt:lpstr>Arial</vt:lpstr>
      <vt:lpstr>Simple Light</vt:lpstr>
      <vt:lpstr>           Capstone Project Credit Card Default Prediction  Submitted by Samara Reddy (Individual)   </vt:lpstr>
      <vt:lpstr>   Content</vt:lpstr>
      <vt:lpstr>Introduction:</vt:lpstr>
      <vt:lpstr>Data summary</vt:lpstr>
      <vt:lpstr>Factors</vt:lpstr>
      <vt:lpstr>Cleaning of dataset (Null Values &amp; Duplicate Values) </vt:lpstr>
      <vt:lpstr>Data Visualization </vt:lpstr>
      <vt:lpstr>Data Visualization</vt:lpstr>
      <vt:lpstr>PowerPoint Presentation</vt:lpstr>
      <vt:lpstr>Data Visualization.</vt:lpstr>
      <vt:lpstr>Data Visualization</vt:lpstr>
      <vt:lpstr>EDA - Correlation</vt:lpstr>
      <vt:lpstr>Handling Imbalanced Dataset</vt:lpstr>
      <vt:lpstr>Algorithms used</vt:lpstr>
      <vt:lpstr>Logistic Regression Model</vt:lpstr>
      <vt:lpstr>Decision Tree </vt:lpstr>
      <vt:lpstr>Random Forest</vt:lpstr>
      <vt:lpstr>Gradient Boosting Algorithm</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Credit Card Default Prediction  Submitted by Samara Reddy (Individual)</dc:title>
  <dc:creator>SAMARA .</dc:creator>
  <cp:lastModifiedBy>samar mula</cp:lastModifiedBy>
  <cp:revision>5</cp:revision>
  <dcterms:modified xsi:type="dcterms:W3CDTF">2022-08-29T06:47:44Z</dcterms:modified>
</cp:coreProperties>
</file>