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60" r:id="rId4"/>
    <p:sldId id="261" r:id="rId5"/>
    <p:sldId id="262" r:id="rId6"/>
    <p:sldId id="264" r:id="rId7"/>
    <p:sldId id="263" r:id="rId8"/>
    <p:sldId id="265" r:id="rId9"/>
    <p:sldId id="266" r:id="rId10"/>
    <p:sldId id="268" r:id="rId11"/>
    <p:sldId id="269" r:id="rId12"/>
    <p:sldId id="270" r:id="rId13"/>
    <p:sldId id="274" r:id="rId14"/>
    <p:sldId id="271" r:id="rId15"/>
    <p:sldId id="272" r:id="rId16"/>
    <p:sldId id="273" r:id="rId17"/>
    <p:sldId id="275" r:id="rId18"/>
    <p:sldId id="276" r:id="rId19"/>
    <p:sldId id="277" r:id="rId20"/>
    <p:sldId id="278"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 mula" initials="sm" lastIdx="1" clrIdx="0">
    <p:extLst>
      <p:ext uri="{19B8F6BF-5375-455C-9EA6-DF929625EA0E}">
        <p15:presenceInfo xmlns:p15="http://schemas.microsoft.com/office/powerpoint/2012/main" userId="d3ec79178edaa3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57" autoAdjust="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IN" dirty="0"/>
          </a:p>
        </p:txBody>
      </p:sp>
    </p:spTree>
    <p:extLst>
      <p:ext uri="{BB962C8B-B14F-4D97-AF65-F5344CB8AC3E}">
        <p14:creationId xmlns:p14="http://schemas.microsoft.com/office/powerpoint/2010/main" val="112410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0"/>
            <a:ext cx="8512500" cy="504748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Hotel Booking Analysis</a:t>
            </a: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Submitted by</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Samara Reddy</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(Individual)</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FF65-5FA6-9814-F059-F27D42A0B6F1}"/>
              </a:ext>
            </a:extLst>
          </p:cNvPr>
          <p:cNvSpPr>
            <a:spLocks noGrp="1"/>
          </p:cNvSpPr>
          <p:nvPr>
            <p:ph type="title"/>
          </p:nvPr>
        </p:nvSpPr>
        <p:spPr>
          <a:xfrm>
            <a:off x="311700" y="1925"/>
            <a:ext cx="8520600" cy="448551"/>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5AEAC4B8-9156-4793-AB21-5DD0FFCC0231}"/>
              </a:ext>
            </a:extLst>
          </p:cNvPr>
          <p:cNvSpPr>
            <a:spLocks noGrp="1"/>
          </p:cNvSpPr>
          <p:nvPr>
            <p:ph type="body" idx="1"/>
          </p:nvPr>
        </p:nvSpPr>
        <p:spPr>
          <a:xfrm>
            <a:off x="100853" y="121023"/>
            <a:ext cx="8942294" cy="4605617"/>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4">
            <a:extLst>
              <a:ext uri="{FF2B5EF4-FFF2-40B4-BE49-F238E27FC236}">
                <a16:creationId xmlns:a16="http://schemas.microsoft.com/office/drawing/2014/main" id="{10787DAB-EC80-9BA1-D484-73FB7E7B2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25" y="591670"/>
            <a:ext cx="3737863" cy="19800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F814529-6D93-F02A-8CEF-21D680DBADD1}"/>
              </a:ext>
            </a:extLst>
          </p:cNvPr>
          <p:cNvPicPr>
            <a:picLocks noChangeAspect="1"/>
          </p:cNvPicPr>
          <p:nvPr/>
        </p:nvPicPr>
        <p:blipFill>
          <a:blip r:embed="rId3"/>
          <a:stretch>
            <a:fillRect/>
          </a:stretch>
        </p:blipFill>
        <p:spPr>
          <a:xfrm>
            <a:off x="4018106" y="591670"/>
            <a:ext cx="4520775" cy="2057401"/>
          </a:xfrm>
          <a:prstGeom prst="rect">
            <a:avLst/>
          </a:prstGeom>
        </p:spPr>
      </p:pic>
      <p:graphicFrame>
        <p:nvGraphicFramePr>
          <p:cNvPr id="7" name="Table 7">
            <a:extLst>
              <a:ext uri="{FF2B5EF4-FFF2-40B4-BE49-F238E27FC236}">
                <a16:creationId xmlns:a16="http://schemas.microsoft.com/office/drawing/2014/main" id="{94EEAC49-3494-80D6-BBE4-644AA95F5D9B}"/>
              </a:ext>
            </a:extLst>
          </p:cNvPr>
          <p:cNvGraphicFramePr>
            <a:graphicFrameLocks noGrp="1"/>
          </p:cNvGraphicFramePr>
          <p:nvPr>
            <p:extLst>
              <p:ext uri="{D42A27DB-BD31-4B8C-83A1-F6EECF244321}">
                <p14:modId xmlns:p14="http://schemas.microsoft.com/office/powerpoint/2010/main" val="4249290517"/>
              </p:ext>
            </p:extLst>
          </p:nvPr>
        </p:nvGraphicFramePr>
        <p:xfrm>
          <a:off x="235324" y="2571749"/>
          <a:ext cx="8760758" cy="2450727"/>
        </p:xfrm>
        <a:graphic>
          <a:graphicData uri="http://schemas.openxmlformats.org/drawingml/2006/table">
            <a:tbl>
              <a:tblPr firstRow="1" bandRow="1">
                <a:tableStyleId>{5C22544A-7EE6-4342-B048-85BDC9FD1C3A}</a:tableStyleId>
              </a:tblPr>
              <a:tblGrid>
                <a:gridCol w="8760758">
                  <a:extLst>
                    <a:ext uri="{9D8B030D-6E8A-4147-A177-3AD203B41FA5}">
                      <a16:colId xmlns:a16="http://schemas.microsoft.com/office/drawing/2014/main" val="1986081234"/>
                    </a:ext>
                  </a:extLst>
                </a:gridCol>
              </a:tblGrid>
              <a:tr h="2450727">
                <a:tc>
                  <a:txBody>
                    <a:bodyPr/>
                    <a:lstStyle/>
                    <a:p>
                      <a:r>
                        <a:rPr lang="en-US" dirty="0">
                          <a:solidFill>
                            <a:schemeClr val="tx1"/>
                          </a:solidFill>
                        </a:rPr>
                        <a:t>Results:</a:t>
                      </a:r>
                    </a:p>
                    <a:p>
                      <a:pPr marL="285750" indent="-285750">
                        <a:buFont typeface="Arial" panose="020B0604020202020204" pitchFamily="34" charset="0"/>
                        <a:buChar char="•"/>
                      </a:pPr>
                      <a:r>
                        <a:rPr lang="en-US" dirty="0"/>
                        <a:t>The percentage of 0 changes made in the booking was more than 82 %. Percentage of Single changes made was about 10%. </a:t>
                      </a:r>
                    </a:p>
                    <a:p>
                      <a:pPr marL="285750" indent="-285750">
                        <a:buFont typeface="Arial" panose="020B0604020202020204" pitchFamily="34" charset="0"/>
                        <a:buChar char="•"/>
                      </a:pPr>
                      <a:r>
                        <a:rPr lang="en-US" dirty="0"/>
                        <a:t>BB( Bed &amp; Breakfast) is the most preferred type of meal by the guests.</a:t>
                      </a:r>
                    </a:p>
                    <a:p>
                      <a:pPr marL="285750" indent="-285750">
                        <a:buFont typeface="Arial" panose="020B0604020202020204" pitchFamily="34" charset="0"/>
                        <a:buChar char="•"/>
                      </a:pPr>
                      <a:r>
                        <a:rPr lang="en-US" dirty="0"/>
                        <a:t>Full Board i.e. FB is least preferred. </a:t>
                      </a:r>
                    </a:p>
                    <a:p>
                      <a:pPr marL="285750" indent="-285750">
                        <a:buFont typeface="Arial" panose="020B0604020202020204" pitchFamily="34" charset="0"/>
                        <a:buChar char="•"/>
                      </a:pPr>
                      <a:r>
                        <a:rPr lang="en-US" dirty="0"/>
                        <a:t>HB (Half Board) and SC(Self Catering) are equally preferred.</a:t>
                      </a:r>
                    </a:p>
                    <a:p>
                      <a:pPr marL="285750" indent="-285750">
                        <a:buFont typeface="Arial" panose="020B0604020202020204" pitchFamily="34" charset="0"/>
                        <a:buChar char="•"/>
                      </a:pPr>
                      <a:r>
                        <a:rPr lang="en-US" dirty="0"/>
                        <a:t>Most of the customers(91.6%) do not require car parking spaces.</a:t>
                      </a:r>
                    </a:p>
                    <a:p>
                      <a:pPr marL="285750" indent="-285750">
                        <a:buFont typeface="Arial" panose="020B0604020202020204" pitchFamily="34" charset="0"/>
                        <a:buChar char="•"/>
                      </a:pPr>
                      <a:r>
                        <a:rPr lang="en-US" dirty="0"/>
                        <a:t>Only 8.3 % people required only 1 car parking space.</a:t>
                      </a:r>
                      <a:endParaRPr lang="en-IN" dirty="0">
                        <a:solidFill>
                          <a:schemeClr val="tx1"/>
                        </a:solidFill>
                      </a:endParaRPr>
                    </a:p>
                    <a:p>
                      <a:pPr marL="0" indent="0">
                        <a:buFont typeface="Arial" panose="020B0604020202020204" pitchFamily="34" charset="0"/>
                        <a:buNone/>
                      </a:pPr>
                      <a:endParaRPr lang="en-US" dirty="0"/>
                    </a:p>
                  </a:txBody>
                  <a:tcPr>
                    <a:solidFill>
                      <a:schemeClr val="bg2"/>
                    </a:solidFill>
                  </a:tcPr>
                </a:tc>
                <a:extLst>
                  <a:ext uri="{0D108BD9-81ED-4DB2-BD59-A6C34878D82A}">
                    <a16:rowId xmlns:a16="http://schemas.microsoft.com/office/drawing/2014/main" val="1939854966"/>
                  </a:ext>
                </a:extLst>
              </a:tr>
            </a:tbl>
          </a:graphicData>
        </a:graphic>
      </p:graphicFrame>
      <p:pic>
        <p:nvPicPr>
          <p:cNvPr id="9" name="Picture 8">
            <a:extLst>
              <a:ext uri="{FF2B5EF4-FFF2-40B4-BE49-F238E27FC236}">
                <a16:creationId xmlns:a16="http://schemas.microsoft.com/office/drawing/2014/main" id="{7D27A1CC-187C-C53B-BD6E-230A0404AD10}"/>
              </a:ext>
            </a:extLst>
          </p:cNvPr>
          <p:cNvPicPr>
            <a:picLocks noChangeAspect="1"/>
          </p:cNvPicPr>
          <p:nvPr/>
        </p:nvPicPr>
        <p:blipFill>
          <a:blip r:embed="rId4"/>
          <a:stretch>
            <a:fillRect/>
          </a:stretch>
        </p:blipFill>
        <p:spPr>
          <a:xfrm>
            <a:off x="6562165" y="3516405"/>
            <a:ext cx="2346510" cy="1506071"/>
          </a:xfrm>
          <a:prstGeom prst="rect">
            <a:avLst/>
          </a:prstGeom>
        </p:spPr>
      </p:pic>
    </p:spTree>
    <p:extLst>
      <p:ext uri="{BB962C8B-B14F-4D97-AF65-F5344CB8AC3E}">
        <p14:creationId xmlns:p14="http://schemas.microsoft.com/office/powerpoint/2010/main" val="278019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C33E-6905-D058-DBD1-46CA2A673C85}"/>
              </a:ext>
            </a:extLst>
          </p:cNvPr>
          <p:cNvSpPr>
            <a:spLocks noGrp="1"/>
          </p:cNvSpPr>
          <p:nvPr>
            <p:ph type="title"/>
          </p:nvPr>
        </p:nvSpPr>
        <p:spPr>
          <a:xfrm>
            <a:off x="170506" y="1925"/>
            <a:ext cx="8520600" cy="428381"/>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ED505415-5E80-6CCF-4C1F-916D22B6438B}"/>
              </a:ext>
            </a:extLst>
          </p:cNvPr>
          <p:cNvSpPr>
            <a:spLocks noGrp="1"/>
          </p:cNvSpPr>
          <p:nvPr>
            <p:ph type="body" idx="1"/>
          </p:nvPr>
        </p:nvSpPr>
        <p:spPr>
          <a:xfrm>
            <a:off x="161726" y="462443"/>
            <a:ext cx="8915039" cy="5044128"/>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098" name="Picture 2">
            <a:extLst>
              <a:ext uri="{FF2B5EF4-FFF2-40B4-BE49-F238E27FC236}">
                <a16:creationId xmlns:a16="http://schemas.microsoft.com/office/drawing/2014/main" id="{AFBFAF43-6C1F-A9B2-3C8E-B7002D9E1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5" y="492299"/>
            <a:ext cx="3886200" cy="198027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B11C658-D0EE-E532-1985-860C71535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25" y="553851"/>
            <a:ext cx="4793515" cy="185317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19DF01FD-0E4D-CCB9-EB5A-A4D212665D32}"/>
              </a:ext>
            </a:extLst>
          </p:cNvPr>
          <p:cNvGraphicFramePr>
            <a:graphicFrameLocks noGrp="1"/>
          </p:cNvGraphicFramePr>
          <p:nvPr>
            <p:extLst>
              <p:ext uri="{D42A27DB-BD31-4B8C-83A1-F6EECF244321}">
                <p14:modId xmlns:p14="http://schemas.microsoft.com/office/powerpoint/2010/main" val="728708687"/>
              </p:ext>
            </p:extLst>
          </p:nvPr>
        </p:nvGraphicFramePr>
        <p:xfrm>
          <a:off x="170505" y="2563986"/>
          <a:ext cx="8724723" cy="2492107"/>
        </p:xfrm>
        <a:graphic>
          <a:graphicData uri="http://schemas.openxmlformats.org/drawingml/2006/table">
            <a:tbl>
              <a:tblPr firstRow="1" bandRow="1">
                <a:tableStyleId>{5C22544A-7EE6-4342-B048-85BDC9FD1C3A}</a:tableStyleId>
              </a:tblPr>
              <a:tblGrid>
                <a:gridCol w="8724723">
                  <a:extLst>
                    <a:ext uri="{9D8B030D-6E8A-4147-A177-3AD203B41FA5}">
                      <a16:colId xmlns:a16="http://schemas.microsoft.com/office/drawing/2014/main" val="2728538918"/>
                    </a:ext>
                  </a:extLst>
                </a:gridCol>
              </a:tblGrid>
              <a:tr h="2492107">
                <a:tc>
                  <a:txBody>
                    <a:bodyPr/>
                    <a:lstStyle/>
                    <a:p>
                      <a:r>
                        <a:rPr lang="en-US" dirty="0">
                          <a:solidFill>
                            <a:schemeClr val="tx1"/>
                          </a:solidFill>
                        </a:rPr>
                        <a:t>Results: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sz="1400" b="1" i="0" u="none" strike="noStrike" cap="none" dirty="0">
                          <a:solidFill>
                            <a:schemeClr val="lt1"/>
                          </a:solidFill>
                          <a:effectLst/>
                          <a:latin typeface="+mn-lt"/>
                          <a:ea typeface="+mn-ea"/>
                          <a:cs typeface="+mn-cs"/>
                          <a:sym typeface="Arial"/>
                        </a:rPr>
                        <a:t>Most of the guests are coming from </a:t>
                      </a:r>
                      <a:r>
                        <a:rPr lang="en-US" sz="1400" b="1" i="0" u="none" strike="noStrike" cap="none" dirty="0" err="1">
                          <a:solidFill>
                            <a:schemeClr val="lt1"/>
                          </a:solidFill>
                          <a:effectLst/>
                          <a:latin typeface="+mn-lt"/>
                          <a:ea typeface="+mn-ea"/>
                          <a:cs typeface="+mn-cs"/>
                          <a:sym typeface="Arial"/>
                        </a:rPr>
                        <a:t>portugal</a:t>
                      </a:r>
                      <a:r>
                        <a:rPr lang="en-US" sz="1400" b="1" i="0" u="none" strike="noStrike" cap="none" dirty="0">
                          <a:solidFill>
                            <a:schemeClr val="lt1"/>
                          </a:solidFill>
                          <a:effectLst/>
                          <a:latin typeface="+mn-lt"/>
                          <a:ea typeface="+mn-ea"/>
                          <a:cs typeface="+mn-cs"/>
                          <a:sym typeface="Arial"/>
                        </a:rPr>
                        <a:t> </a:t>
                      </a:r>
                      <a:r>
                        <a:rPr lang="en-US" sz="1400" b="1" i="0" u="none" strike="noStrike" cap="none" dirty="0" err="1">
                          <a:solidFill>
                            <a:schemeClr val="lt1"/>
                          </a:solidFill>
                          <a:effectLst/>
                          <a:latin typeface="+mn-lt"/>
                          <a:ea typeface="+mn-ea"/>
                          <a:cs typeface="+mn-cs"/>
                          <a:sym typeface="Arial"/>
                        </a:rPr>
                        <a:t>i.e</a:t>
                      </a:r>
                      <a:r>
                        <a:rPr lang="en-US" sz="1400" b="1" i="0" u="none" strike="noStrike" cap="none" dirty="0">
                          <a:solidFill>
                            <a:schemeClr val="lt1"/>
                          </a:solidFill>
                          <a:effectLst/>
                          <a:latin typeface="+mn-lt"/>
                          <a:ea typeface="+mn-ea"/>
                          <a:cs typeface="+mn-cs"/>
                          <a:sym typeface="Arial"/>
                        </a:rPr>
                        <a:t> more 25000 guests are from Portugal.</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dirty="0"/>
                        <a:t>After Portugal, GBR(Great Brittan),France and Spain are the countries from where most of the guests came</a:t>
                      </a:r>
                      <a:endParaRPr lang="en-US" sz="1400" b="1" i="0" u="none" strike="noStrike" cap="none" dirty="0">
                        <a:solidFill>
                          <a:schemeClr val="lt1"/>
                        </a:solidFill>
                        <a:effectLst/>
                        <a:latin typeface="+mn-lt"/>
                        <a:ea typeface="+mn-ea"/>
                        <a:cs typeface="+mn-cs"/>
                        <a:sym typeface="Arial"/>
                      </a:endParaRPr>
                    </a:p>
                    <a:p>
                      <a:pPr marL="285750" indent="-285750">
                        <a:buFont typeface="Wingdings" panose="05000000000000000000" pitchFamily="2" charset="2"/>
                        <a:buChar char="§"/>
                      </a:pPr>
                      <a:r>
                        <a:rPr lang="en-US" sz="1400" b="1" i="0" u="none" strike="noStrike" cap="none" dirty="0">
                          <a:solidFill>
                            <a:schemeClr val="lt1"/>
                          </a:solidFill>
                          <a:effectLst/>
                          <a:latin typeface="+mn-lt"/>
                          <a:ea typeface="+mn-ea"/>
                          <a:cs typeface="+mn-cs"/>
                          <a:sym typeface="Arial"/>
                        </a:rPr>
                        <a:t>And the most preferred Room type is "A”. </a:t>
                      </a:r>
                    </a:p>
                    <a:p>
                      <a:pPr marL="285750" indent="-285750">
                        <a:buFont typeface="Wingdings" panose="05000000000000000000" pitchFamily="2" charset="2"/>
                        <a:buChar char="§"/>
                      </a:pPr>
                      <a:r>
                        <a:rPr lang="en-US" dirty="0"/>
                        <a:t>Second most preferred is ‘D’.</a:t>
                      </a:r>
                      <a:endParaRPr lang="en-US" sz="1400" b="0" i="0" u="none" strike="noStrike" cap="none" dirty="0">
                        <a:solidFill>
                          <a:schemeClr val="lt1"/>
                        </a:solidFill>
                        <a:effectLst/>
                        <a:latin typeface="+mn-lt"/>
                        <a:ea typeface="+mn-ea"/>
                        <a:cs typeface="+mn-cs"/>
                        <a:sym typeface="Arial"/>
                      </a:endParaRPr>
                    </a:p>
                    <a:p>
                      <a:pPr marL="285750" indent="-285750">
                        <a:buFont typeface="Wingdings" panose="05000000000000000000" pitchFamily="2" charset="2"/>
                        <a:buChar char="§"/>
                      </a:pPr>
                      <a:r>
                        <a:rPr lang="en-US" dirty="0"/>
                        <a:t>Almost 98.7% of the guests prefer ‘No deposit’ type of criterion.</a:t>
                      </a:r>
                      <a:endParaRPr lang="en-US" sz="1400" b="0" i="0" u="none" strike="noStrike" cap="none" dirty="0">
                        <a:solidFill>
                          <a:schemeClr val="lt1"/>
                        </a:solidFill>
                        <a:effectLst/>
                        <a:latin typeface="+mn-lt"/>
                        <a:ea typeface="+mn-ea"/>
                        <a:cs typeface="+mn-cs"/>
                        <a:sym typeface="Arial"/>
                      </a:endParaRPr>
                    </a:p>
                    <a:p>
                      <a:pPr marL="0" indent="0">
                        <a:buFont typeface="Wingdings" panose="05000000000000000000" pitchFamily="2" charset="2"/>
                        <a:buNone/>
                      </a:pPr>
                      <a:endParaRPr lang="en-IN" dirty="0">
                        <a:solidFill>
                          <a:schemeClr val="tx1"/>
                        </a:solidFill>
                      </a:endParaRPr>
                    </a:p>
                  </a:txBody>
                  <a:tcPr>
                    <a:solidFill>
                      <a:schemeClr val="bg2"/>
                    </a:solidFill>
                  </a:tcPr>
                </a:tc>
                <a:extLst>
                  <a:ext uri="{0D108BD9-81ED-4DB2-BD59-A6C34878D82A}">
                    <a16:rowId xmlns:a16="http://schemas.microsoft.com/office/drawing/2014/main" val="3456570227"/>
                  </a:ext>
                </a:extLst>
              </a:tr>
            </a:tbl>
          </a:graphicData>
        </a:graphic>
      </p:graphicFrame>
      <p:pic>
        <p:nvPicPr>
          <p:cNvPr id="6" name="Picture 5" descr="Chart, pie chart&#10;&#10;Description automatically generated">
            <a:extLst>
              <a:ext uri="{FF2B5EF4-FFF2-40B4-BE49-F238E27FC236}">
                <a16:creationId xmlns:a16="http://schemas.microsoft.com/office/drawing/2014/main" id="{6B266B17-6D67-A0B2-B3BD-7B24AF8527BE}"/>
              </a:ext>
            </a:extLst>
          </p:cNvPr>
          <p:cNvPicPr>
            <a:picLocks noChangeAspect="1"/>
          </p:cNvPicPr>
          <p:nvPr/>
        </p:nvPicPr>
        <p:blipFill>
          <a:blip r:embed="rId4"/>
          <a:stretch>
            <a:fillRect/>
          </a:stretch>
        </p:blipFill>
        <p:spPr>
          <a:xfrm>
            <a:off x="6093758" y="3314700"/>
            <a:ext cx="2747682" cy="1741393"/>
          </a:xfrm>
          <a:prstGeom prst="rect">
            <a:avLst/>
          </a:prstGeom>
        </p:spPr>
      </p:pic>
    </p:spTree>
    <p:extLst>
      <p:ext uri="{BB962C8B-B14F-4D97-AF65-F5344CB8AC3E}">
        <p14:creationId xmlns:p14="http://schemas.microsoft.com/office/powerpoint/2010/main" val="1772359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426C-54E1-A143-5CBF-86225B8C674F}"/>
              </a:ext>
            </a:extLst>
          </p:cNvPr>
          <p:cNvSpPr>
            <a:spLocks noGrp="1"/>
          </p:cNvSpPr>
          <p:nvPr>
            <p:ph type="title"/>
          </p:nvPr>
        </p:nvSpPr>
        <p:spPr>
          <a:xfrm>
            <a:off x="311700" y="134471"/>
            <a:ext cx="8520600" cy="440154"/>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9DF28DC1-510E-C550-3CC5-433E7504F17C}"/>
              </a:ext>
            </a:extLst>
          </p:cNvPr>
          <p:cNvSpPr>
            <a:spLocks noGrp="1"/>
          </p:cNvSpPr>
          <p:nvPr>
            <p:ph type="body" idx="1"/>
          </p:nvPr>
        </p:nvSpPr>
        <p:spPr>
          <a:xfrm>
            <a:off x="3167538" y="407888"/>
            <a:ext cx="5499092" cy="5187743"/>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solidFill>
                  <a:schemeClr val="tx1"/>
                </a:solidFill>
              </a:rPr>
              <a:t>Results:</a:t>
            </a:r>
          </a:p>
          <a:p>
            <a:r>
              <a:rPr lang="en-US" dirty="0">
                <a:solidFill>
                  <a:srgbClr val="212121"/>
                </a:solidFill>
                <a:latin typeface="Roboto" panose="02000000000000000000" pitchFamily="2" charset="0"/>
              </a:rPr>
              <a:t>As we saw in the above both images </a:t>
            </a:r>
            <a:r>
              <a:rPr lang="en-US" b="0" i="0" dirty="0">
                <a:solidFill>
                  <a:srgbClr val="212121"/>
                </a:solidFill>
                <a:effectLst/>
                <a:latin typeface="Roboto" panose="02000000000000000000" pitchFamily="2" charset="0"/>
              </a:rPr>
              <a:t>August and July months had the most Bookings. Summer vacation can be the reason for the bookings.</a:t>
            </a:r>
            <a:endParaRPr lang="en-IN" dirty="0">
              <a:solidFill>
                <a:schemeClr val="tx1"/>
              </a:solidFill>
            </a:endParaRPr>
          </a:p>
        </p:txBody>
      </p:sp>
      <p:graphicFrame>
        <p:nvGraphicFramePr>
          <p:cNvPr id="6" name="Table 5">
            <a:extLst>
              <a:ext uri="{FF2B5EF4-FFF2-40B4-BE49-F238E27FC236}">
                <a16:creationId xmlns:a16="http://schemas.microsoft.com/office/drawing/2014/main" id="{73068885-8C98-0A56-B6BF-4E6AA3E55F53}"/>
              </a:ext>
            </a:extLst>
          </p:cNvPr>
          <p:cNvGraphicFramePr>
            <a:graphicFrameLocks noGrp="1"/>
          </p:cNvGraphicFramePr>
          <p:nvPr>
            <p:extLst>
              <p:ext uri="{D42A27DB-BD31-4B8C-83A1-F6EECF244321}">
                <p14:modId xmlns:p14="http://schemas.microsoft.com/office/powerpoint/2010/main" val="2897617030"/>
              </p:ext>
            </p:extLst>
          </p:nvPr>
        </p:nvGraphicFramePr>
        <p:xfrm>
          <a:off x="73960" y="1102658"/>
          <a:ext cx="2884392" cy="4033614"/>
        </p:xfrm>
        <a:graphic>
          <a:graphicData uri="http://schemas.openxmlformats.org/drawingml/2006/table">
            <a:tbl>
              <a:tblPr/>
              <a:tblGrid>
                <a:gridCol w="961464">
                  <a:extLst>
                    <a:ext uri="{9D8B030D-6E8A-4147-A177-3AD203B41FA5}">
                      <a16:colId xmlns:a16="http://schemas.microsoft.com/office/drawing/2014/main" val="246631081"/>
                    </a:ext>
                  </a:extLst>
                </a:gridCol>
                <a:gridCol w="961464">
                  <a:extLst>
                    <a:ext uri="{9D8B030D-6E8A-4147-A177-3AD203B41FA5}">
                      <a16:colId xmlns:a16="http://schemas.microsoft.com/office/drawing/2014/main" val="3839644925"/>
                    </a:ext>
                  </a:extLst>
                </a:gridCol>
                <a:gridCol w="961464">
                  <a:extLst>
                    <a:ext uri="{9D8B030D-6E8A-4147-A177-3AD203B41FA5}">
                      <a16:colId xmlns:a16="http://schemas.microsoft.com/office/drawing/2014/main" val="505940248"/>
                    </a:ext>
                  </a:extLst>
                </a:gridCol>
              </a:tblGrid>
              <a:tr h="279763">
                <a:tc>
                  <a:txBody>
                    <a:bodyPr/>
                    <a:lstStyle/>
                    <a:p>
                      <a:pPr fontAlgn="ctr"/>
                      <a:r>
                        <a:rPr lang="en-IN" sz="1300" b="1">
                          <a:effectLst/>
                        </a:rPr>
                        <a:t>4</a:t>
                      </a:r>
                    </a:p>
                  </a:txBody>
                  <a:tcPr marL="85407" marR="85407" marT="42704" marB="42704" anchor="ctr">
                    <a:lnL>
                      <a:noFill/>
                    </a:lnL>
                    <a:lnR>
                      <a:noFill/>
                    </a:lnR>
                    <a:lnT>
                      <a:noFill/>
                    </a:lnT>
                    <a:lnB>
                      <a:noFill/>
                    </a:lnB>
                  </a:tcPr>
                </a:tc>
                <a:tc>
                  <a:txBody>
                    <a:bodyPr/>
                    <a:lstStyle/>
                    <a:p>
                      <a:pPr algn="r"/>
                      <a:r>
                        <a:rPr lang="en-IN" sz="1300">
                          <a:effectLst/>
                        </a:rPr>
                        <a:t>January</a:t>
                      </a:r>
                    </a:p>
                  </a:txBody>
                  <a:tcPr marL="85407" marR="85407" marT="42704" marB="42704" anchor="ctr">
                    <a:lnL>
                      <a:noFill/>
                    </a:lnL>
                    <a:lnR>
                      <a:noFill/>
                    </a:lnR>
                    <a:lnT>
                      <a:noFill/>
                    </a:lnT>
                    <a:lnB>
                      <a:noFill/>
                    </a:lnB>
                  </a:tcPr>
                </a:tc>
                <a:tc>
                  <a:txBody>
                    <a:bodyPr/>
                    <a:lstStyle/>
                    <a:p>
                      <a:pPr algn="r"/>
                      <a:r>
                        <a:rPr lang="en-IN" sz="1300">
                          <a:effectLst/>
                        </a:rPr>
                        <a:t>4685</a:t>
                      </a:r>
                    </a:p>
                  </a:txBody>
                  <a:tcPr marL="85407" marR="85407" marT="42704" marB="42704" anchor="ctr">
                    <a:lnL>
                      <a:noFill/>
                    </a:lnL>
                    <a:lnR>
                      <a:noFill/>
                    </a:lnR>
                    <a:lnT>
                      <a:noFill/>
                    </a:lnT>
                    <a:lnB>
                      <a:noFill/>
                    </a:lnB>
                  </a:tcPr>
                </a:tc>
                <a:extLst>
                  <a:ext uri="{0D108BD9-81ED-4DB2-BD59-A6C34878D82A}">
                    <a16:rowId xmlns:a16="http://schemas.microsoft.com/office/drawing/2014/main" val="2234836169"/>
                  </a:ext>
                </a:extLst>
              </a:tr>
              <a:tr h="427914">
                <a:tc>
                  <a:txBody>
                    <a:bodyPr/>
                    <a:lstStyle/>
                    <a:p>
                      <a:pPr fontAlgn="ctr"/>
                      <a:r>
                        <a:rPr lang="en-IN" sz="1300" b="1">
                          <a:effectLst/>
                        </a:rPr>
                        <a:t>3</a:t>
                      </a:r>
                    </a:p>
                  </a:txBody>
                  <a:tcPr marL="85407" marR="85407" marT="42704" marB="42704" anchor="ctr">
                    <a:lnL>
                      <a:noFill/>
                    </a:lnL>
                    <a:lnR>
                      <a:noFill/>
                    </a:lnR>
                    <a:lnT>
                      <a:noFill/>
                    </a:lnT>
                    <a:lnB>
                      <a:noFill/>
                    </a:lnB>
                  </a:tcPr>
                </a:tc>
                <a:tc>
                  <a:txBody>
                    <a:bodyPr/>
                    <a:lstStyle/>
                    <a:p>
                      <a:pPr algn="r"/>
                      <a:r>
                        <a:rPr lang="en-IN" sz="1300">
                          <a:effectLst/>
                        </a:rPr>
                        <a:t>February</a:t>
                      </a:r>
                    </a:p>
                  </a:txBody>
                  <a:tcPr marL="85407" marR="85407" marT="42704" marB="42704" anchor="ctr">
                    <a:lnL>
                      <a:noFill/>
                    </a:lnL>
                    <a:lnR>
                      <a:noFill/>
                    </a:lnR>
                    <a:lnT>
                      <a:noFill/>
                    </a:lnT>
                    <a:lnB>
                      <a:noFill/>
                    </a:lnB>
                  </a:tcPr>
                </a:tc>
                <a:tc>
                  <a:txBody>
                    <a:bodyPr/>
                    <a:lstStyle/>
                    <a:p>
                      <a:pPr algn="r"/>
                      <a:r>
                        <a:rPr lang="en-IN" sz="1300">
                          <a:effectLst/>
                        </a:rPr>
                        <a:t>6083</a:t>
                      </a:r>
                    </a:p>
                  </a:txBody>
                  <a:tcPr marL="85407" marR="85407" marT="42704" marB="42704" anchor="ctr">
                    <a:lnL>
                      <a:noFill/>
                    </a:lnL>
                    <a:lnR>
                      <a:noFill/>
                    </a:lnR>
                    <a:lnT>
                      <a:noFill/>
                    </a:lnT>
                    <a:lnB>
                      <a:noFill/>
                    </a:lnB>
                  </a:tcPr>
                </a:tc>
                <a:extLst>
                  <a:ext uri="{0D108BD9-81ED-4DB2-BD59-A6C34878D82A}">
                    <a16:rowId xmlns:a16="http://schemas.microsoft.com/office/drawing/2014/main" val="2045422505"/>
                  </a:ext>
                </a:extLst>
              </a:tr>
              <a:tr h="279763">
                <a:tc>
                  <a:txBody>
                    <a:bodyPr/>
                    <a:lstStyle/>
                    <a:p>
                      <a:pPr fontAlgn="ctr"/>
                      <a:r>
                        <a:rPr lang="en-IN" sz="1300" b="1">
                          <a:effectLst/>
                        </a:rPr>
                        <a:t>7</a:t>
                      </a:r>
                    </a:p>
                  </a:txBody>
                  <a:tcPr marL="85407" marR="85407" marT="42704" marB="42704" anchor="ctr">
                    <a:lnL>
                      <a:noFill/>
                    </a:lnL>
                    <a:lnR>
                      <a:noFill/>
                    </a:lnR>
                    <a:lnT>
                      <a:noFill/>
                    </a:lnT>
                    <a:lnB>
                      <a:noFill/>
                    </a:lnB>
                  </a:tcPr>
                </a:tc>
                <a:tc>
                  <a:txBody>
                    <a:bodyPr/>
                    <a:lstStyle/>
                    <a:p>
                      <a:pPr algn="r"/>
                      <a:r>
                        <a:rPr lang="en-IN" sz="1300">
                          <a:effectLst/>
                        </a:rPr>
                        <a:t>March</a:t>
                      </a:r>
                    </a:p>
                  </a:txBody>
                  <a:tcPr marL="85407" marR="85407" marT="42704" marB="42704" anchor="ctr">
                    <a:lnL>
                      <a:noFill/>
                    </a:lnL>
                    <a:lnR>
                      <a:noFill/>
                    </a:lnR>
                    <a:lnT>
                      <a:noFill/>
                    </a:lnT>
                    <a:lnB>
                      <a:noFill/>
                    </a:lnB>
                  </a:tcPr>
                </a:tc>
                <a:tc>
                  <a:txBody>
                    <a:bodyPr/>
                    <a:lstStyle/>
                    <a:p>
                      <a:pPr algn="r"/>
                      <a:r>
                        <a:rPr lang="en-IN" sz="1300">
                          <a:effectLst/>
                        </a:rPr>
                        <a:t>7489</a:t>
                      </a:r>
                    </a:p>
                  </a:txBody>
                  <a:tcPr marL="85407" marR="85407" marT="42704" marB="42704" anchor="ctr">
                    <a:lnL>
                      <a:noFill/>
                    </a:lnL>
                    <a:lnR>
                      <a:noFill/>
                    </a:lnR>
                    <a:lnT>
                      <a:noFill/>
                    </a:lnT>
                    <a:lnB>
                      <a:noFill/>
                    </a:lnB>
                  </a:tcPr>
                </a:tc>
                <a:extLst>
                  <a:ext uri="{0D108BD9-81ED-4DB2-BD59-A6C34878D82A}">
                    <a16:rowId xmlns:a16="http://schemas.microsoft.com/office/drawing/2014/main" val="1666224627"/>
                  </a:ext>
                </a:extLst>
              </a:tr>
              <a:tr h="279763">
                <a:tc>
                  <a:txBody>
                    <a:bodyPr/>
                    <a:lstStyle/>
                    <a:p>
                      <a:pPr fontAlgn="ctr"/>
                      <a:r>
                        <a:rPr lang="en-IN" sz="1300" b="1">
                          <a:effectLst/>
                        </a:rPr>
                        <a:t>0</a:t>
                      </a:r>
                    </a:p>
                  </a:txBody>
                  <a:tcPr marL="85407" marR="85407" marT="42704" marB="42704" anchor="ctr">
                    <a:lnL>
                      <a:noFill/>
                    </a:lnL>
                    <a:lnR>
                      <a:noFill/>
                    </a:lnR>
                    <a:lnT>
                      <a:noFill/>
                    </a:lnT>
                    <a:lnB>
                      <a:noFill/>
                    </a:lnB>
                  </a:tcPr>
                </a:tc>
                <a:tc>
                  <a:txBody>
                    <a:bodyPr/>
                    <a:lstStyle/>
                    <a:p>
                      <a:pPr algn="r"/>
                      <a:r>
                        <a:rPr lang="en-IN" sz="1300">
                          <a:effectLst/>
                        </a:rPr>
                        <a:t>April</a:t>
                      </a:r>
                    </a:p>
                  </a:txBody>
                  <a:tcPr marL="85407" marR="85407" marT="42704" marB="42704" anchor="ctr">
                    <a:lnL>
                      <a:noFill/>
                    </a:lnL>
                    <a:lnR>
                      <a:noFill/>
                    </a:lnR>
                    <a:lnT>
                      <a:noFill/>
                    </a:lnT>
                    <a:lnB>
                      <a:noFill/>
                    </a:lnB>
                  </a:tcPr>
                </a:tc>
                <a:tc>
                  <a:txBody>
                    <a:bodyPr/>
                    <a:lstStyle/>
                    <a:p>
                      <a:pPr algn="r"/>
                      <a:r>
                        <a:rPr lang="en-IN" sz="1300">
                          <a:effectLst/>
                        </a:rPr>
                        <a:t>7900</a:t>
                      </a:r>
                    </a:p>
                  </a:txBody>
                  <a:tcPr marL="85407" marR="85407" marT="42704" marB="42704" anchor="ctr">
                    <a:lnL>
                      <a:noFill/>
                    </a:lnL>
                    <a:lnR>
                      <a:noFill/>
                    </a:lnR>
                    <a:lnT>
                      <a:noFill/>
                    </a:lnT>
                    <a:lnB>
                      <a:noFill/>
                    </a:lnB>
                  </a:tcPr>
                </a:tc>
                <a:extLst>
                  <a:ext uri="{0D108BD9-81ED-4DB2-BD59-A6C34878D82A}">
                    <a16:rowId xmlns:a16="http://schemas.microsoft.com/office/drawing/2014/main" val="723544753"/>
                  </a:ext>
                </a:extLst>
              </a:tr>
              <a:tr h="279763">
                <a:tc>
                  <a:txBody>
                    <a:bodyPr/>
                    <a:lstStyle/>
                    <a:p>
                      <a:pPr fontAlgn="ctr"/>
                      <a:r>
                        <a:rPr lang="en-IN" sz="1300" b="1">
                          <a:effectLst/>
                        </a:rPr>
                        <a:t>8</a:t>
                      </a:r>
                    </a:p>
                  </a:txBody>
                  <a:tcPr marL="85407" marR="85407" marT="42704" marB="42704" anchor="ctr">
                    <a:lnL>
                      <a:noFill/>
                    </a:lnL>
                    <a:lnR>
                      <a:noFill/>
                    </a:lnR>
                    <a:lnT>
                      <a:noFill/>
                    </a:lnT>
                    <a:lnB>
                      <a:noFill/>
                    </a:lnB>
                  </a:tcPr>
                </a:tc>
                <a:tc>
                  <a:txBody>
                    <a:bodyPr/>
                    <a:lstStyle/>
                    <a:p>
                      <a:pPr algn="r"/>
                      <a:r>
                        <a:rPr lang="en-IN" sz="1300">
                          <a:effectLst/>
                        </a:rPr>
                        <a:t>May</a:t>
                      </a:r>
                    </a:p>
                  </a:txBody>
                  <a:tcPr marL="85407" marR="85407" marT="42704" marB="42704" anchor="ctr">
                    <a:lnL>
                      <a:noFill/>
                    </a:lnL>
                    <a:lnR>
                      <a:noFill/>
                    </a:lnR>
                    <a:lnT>
                      <a:noFill/>
                    </a:lnT>
                    <a:lnB>
                      <a:noFill/>
                    </a:lnB>
                  </a:tcPr>
                </a:tc>
                <a:tc>
                  <a:txBody>
                    <a:bodyPr/>
                    <a:lstStyle/>
                    <a:p>
                      <a:pPr algn="r"/>
                      <a:r>
                        <a:rPr lang="en-IN" sz="1300">
                          <a:effectLst/>
                        </a:rPr>
                        <a:t>8344</a:t>
                      </a:r>
                    </a:p>
                  </a:txBody>
                  <a:tcPr marL="85407" marR="85407" marT="42704" marB="42704" anchor="ctr">
                    <a:lnL>
                      <a:noFill/>
                    </a:lnL>
                    <a:lnR>
                      <a:noFill/>
                    </a:lnR>
                    <a:lnT>
                      <a:noFill/>
                    </a:lnT>
                    <a:lnB>
                      <a:noFill/>
                    </a:lnB>
                  </a:tcPr>
                </a:tc>
                <a:extLst>
                  <a:ext uri="{0D108BD9-81ED-4DB2-BD59-A6C34878D82A}">
                    <a16:rowId xmlns:a16="http://schemas.microsoft.com/office/drawing/2014/main" val="380735467"/>
                  </a:ext>
                </a:extLst>
              </a:tr>
              <a:tr h="279763">
                <a:tc>
                  <a:txBody>
                    <a:bodyPr/>
                    <a:lstStyle/>
                    <a:p>
                      <a:pPr fontAlgn="ctr"/>
                      <a:r>
                        <a:rPr lang="en-IN" sz="1300" b="1">
                          <a:effectLst/>
                        </a:rPr>
                        <a:t>6</a:t>
                      </a:r>
                    </a:p>
                  </a:txBody>
                  <a:tcPr marL="85407" marR="85407" marT="42704" marB="42704" anchor="ctr">
                    <a:lnL>
                      <a:noFill/>
                    </a:lnL>
                    <a:lnR>
                      <a:noFill/>
                    </a:lnR>
                    <a:lnT>
                      <a:noFill/>
                    </a:lnT>
                    <a:lnB>
                      <a:noFill/>
                    </a:lnB>
                  </a:tcPr>
                </a:tc>
                <a:tc>
                  <a:txBody>
                    <a:bodyPr/>
                    <a:lstStyle/>
                    <a:p>
                      <a:pPr algn="r"/>
                      <a:r>
                        <a:rPr lang="en-IN" sz="1300">
                          <a:effectLst/>
                        </a:rPr>
                        <a:t>June</a:t>
                      </a:r>
                    </a:p>
                  </a:txBody>
                  <a:tcPr marL="85407" marR="85407" marT="42704" marB="42704" anchor="ctr">
                    <a:lnL>
                      <a:noFill/>
                    </a:lnL>
                    <a:lnR>
                      <a:noFill/>
                    </a:lnR>
                    <a:lnT>
                      <a:noFill/>
                    </a:lnT>
                    <a:lnB>
                      <a:noFill/>
                    </a:lnB>
                  </a:tcPr>
                </a:tc>
                <a:tc>
                  <a:txBody>
                    <a:bodyPr/>
                    <a:lstStyle/>
                    <a:p>
                      <a:pPr algn="r"/>
                      <a:r>
                        <a:rPr lang="en-IN" sz="1300">
                          <a:effectLst/>
                        </a:rPr>
                        <a:t>7756</a:t>
                      </a:r>
                    </a:p>
                  </a:txBody>
                  <a:tcPr marL="85407" marR="85407" marT="42704" marB="42704" anchor="ctr">
                    <a:lnL>
                      <a:noFill/>
                    </a:lnL>
                    <a:lnR>
                      <a:noFill/>
                    </a:lnR>
                    <a:lnT>
                      <a:noFill/>
                    </a:lnT>
                    <a:lnB>
                      <a:noFill/>
                    </a:lnB>
                  </a:tcPr>
                </a:tc>
                <a:extLst>
                  <a:ext uri="{0D108BD9-81ED-4DB2-BD59-A6C34878D82A}">
                    <a16:rowId xmlns:a16="http://schemas.microsoft.com/office/drawing/2014/main" val="1456044340"/>
                  </a:ext>
                </a:extLst>
              </a:tr>
              <a:tr h="279763">
                <a:tc>
                  <a:txBody>
                    <a:bodyPr/>
                    <a:lstStyle/>
                    <a:p>
                      <a:pPr fontAlgn="ctr"/>
                      <a:r>
                        <a:rPr lang="en-IN" sz="1300" b="1">
                          <a:effectLst/>
                        </a:rPr>
                        <a:t>5</a:t>
                      </a:r>
                    </a:p>
                  </a:txBody>
                  <a:tcPr marL="85407" marR="85407" marT="42704" marB="42704" anchor="ctr">
                    <a:lnL>
                      <a:noFill/>
                    </a:lnL>
                    <a:lnR>
                      <a:noFill/>
                    </a:lnR>
                    <a:lnT>
                      <a:noFill/>
                    </a:lnT>
                    <a:lnB>
                      <a:noFill/>
                    </a:lnB>
                  </a:tcPr>
                </a:tc>
                <a:tc>
                  <a:txBody>
                    <a:bodyPr/>
                    <a:lstStyle/>
                    <a:p>
                      <a:pPr algn="r"/>
                      <a:r>
                        <a:rPr lang="en-IN" sz="1300">
                          <a:effectLst/>
                        </a:rPr>
                        <a:t>July</a:t>
                      </a:r>
                    </a:p>
                  </a:txBody>
                  <a:tcPr marL="85407" marR="85407" marT="42704" marB="42704" anchor="ctr">
                    <a:lnL>
                      <a:noFill/>
                    </a:lnL>
                    <a:lnR>
                      <a:noFill/>
                    </a:lnR>
                    <a:lnT>
                      <a:noFill/>
                    </a:lnT>
                    <a:lnB>
                      <a:noFill/>
                    </a:lnB>
                  </a:tcPr>
                </a:tc>
                <a:tc>
                  <a:txBody>
                    <a:bodyPr/>
                    <a:lstStyle/>
                    <a:p>
                      <a:pPr algn="r"/>
                      <a:r>
                        <a:rPr lang="en-IN" sz="1300">
                          <a:effectLst/>
                        </a:rPr>
                        <a:t>10043</a:t>
                      </a:r>
                    </a:p>
                  </a:txBody>
                  <a:tcPr marL="85407" marR="85407" marT="42704" marB="42704" anchor="ctr">
                    <a:lnL>
                      <a:noFill/>
                    </a:lnL>
                    <a:lnR>
                      <a:noFill/>
                    </a:lnR>
                    <a:lnT>
                      <a:noFill/>
                    </a:lnT>
                    <a:lnB>
                      <a:noFill/>
                    </a:lnB>
                  </a:tcPr>
                </a:tc>
                <a:extLst>
                  <a:ext uri="{0D108BD9-81ED-4DB2-BD59-A6C34878D82A}">
                    <a16:rowId xmlns:a16="http://schemas.microsoft.com/office/drawing/2014/main" val="497404749"/>
                  </a:ext>
                </a:extLst>
              </a:tr>
              <a:tr h="279763">
                <a:tc>
                  <a:txBody>
                    <a:bodyPr/>
                    <a:lstStyle/>
                    <a:p>
                      <a:pPr fontAlgn="ctr"/>
                      <a:r>
                        <a:rPr lang="en-IN" sz="1300" b="1">
                          <a:effectLst/>
                        </a:rPr>
                        <a:t>1</a:t>
                      </a:r>
                    </a:p>
                  </a:txBody>
                  <a:tcPr marL="85407" marR="85407" marT="42704" marB="42704" anchor="ctr">
                    <a:lnL>
                      <a:noFill/>
                    </a:lnL>
                    <a:lnR>
                      <a:noFill/>
                    </a:lnR>
                    <a:lnT>
                      <a:noFill/>
                    </a:lnT>
                    <a:lnB>
                      <a:noFill/>
                    </a:lnB>
                  </a:tcPr>
                </a:tc>
                <a:tc>
                  <a:txBody>
                    <a:bodyPr/>
                    <a:lstStyle/>
                    <a:p>
                      <a:pPr algn="r"/>
                      <a:r>
                        <a:rPr lang="en-IN" sz="1300">
                          <a:effectLst/>
                        </a:rPr>
                        <a:t>August</a:t>
                      </a:r>
                    </a:p>
                  </a:txBody>
                  <a:tcPr marL="85407" marR="85407" marT="42704" marB="42704" anchor="ctr">
                    <a:lnL>
                      <a:noFill/>
                    </a:lnL>
                    <a:lnR>
                      <a:noFill/>
                    </a:lnR>
                    <a:lnT>
                      <a:noFill/>
                    </a:lnT>
                    <a:lnB>
                      <a:noFill/>
                    </a:lnB>
                  </a:tcPr>
                </a:tc>
                <a:tc>
                  <a:txBody>
                    <a:bodyPr/>
                    <a:lstStyle/>
                    <a:p>
                      <a:pPr algn="r"/>
                      <a:r>
                        <a:rPr lang="en-IN" sz="1300">
                          <a:effectLst/>
                        </a:rPr>
                        <a:t>11242</a:t>
                      </a:r>
                    </a:p>
                  </a:txBody>
                  <a:tcPr marL="85407" marR="85407" marT="42704" marB="42704" anchor="ctr">
                    <a:lnL>
                      <a:noFill/>
                    </a:lnL>
                    <a:lnR>
                      <a:noFill/>
                    </a:lnR>
                    <a:lnT>
                      <a:noFill/>
                    </a:lnT>
                    <a:lnB>
                      <a:noFill/>
                    </a:lnB>
                  </a:tcPr>
                </a:tc>
                <a:extLst>
                  <a:ext uri="{0D108BD9-81ED-4DB2-BD59-A6C34878D82A}">
                    <a16:rowId xmlns:a16="http://schemas.microsoft.com/office/drawing/2014/main" val="4161540325"/>
                  </a:ext>
                </a:extLst>
              </a:tr>
              <a:tr h="475253">
                <a:tc>
                  <a:txBody>
                    <a:bodyPr/>
                    <a:lstStyle/>
                    <a:p>
                      <a:pPr fontAlgn="ctr"/>
                      <a:r>
                        <a:rPr lang="en-IN" sz="1300" b="1">
                          <a:effectLst/>
                        </a:rPr>
                        <a:t>11</a:t>
                      </a:r>
                    </a:p>
                  </a:txBody>
                  <a:tcPr marL="85407" marR="85407" marT="42704" marB="42704" anchor="ctr">
                    <a:lnL>
                      <a:noFill/>
                    </a:lnL>
                    <a:lnR>
                      <a:noFill/>
                    </a:lnR>
                    <a:lnT>
                      <a:noFill/>
                    </a:lnT>
                    <a:lnB>
                      <a:noFill/>
                    </a:lnB>
                  </a:tcPr>
                </a:tc>
                <a:tc>
                  <a:txBody>
                    <a:bodyPr/>
                    <a:lstStyle/>
                    <a:p>
                      <a:pPr algn="r"/>
                      <a:r>
                        <a:rPr lang="en-IN" sz="1300">
                          <a:effectLst/>
                        </a:rPr>
                        <a:t>September</a:t>
                      </a:r>
                    </a:p>
                  </a:txBody>
                  <a:tcPr marL="85407" marR="85407" marT="42704" marB="42704" anchor="ctr">
                    <a:lnL>
                      <a:noFill/>
                    </a:lnL>
                    <a:lnR>
                      <a:noFill/>
                    </a:lnR>
                    <a:lnT>
                      <a:noFill/>
                    </a:lnT>
                    <a:lnB>
                      <a:noFill/>
                    </a:lnB>
                  </a:tcPr>
                </a:tc>
                <a:tc>
                  <a:txBody>
                    <a:bodyPr/>
                    <a:lstStyle/>
                    <a:p>
                      <a:pPr algn="r"/>
                      <a:r>
                        <a:rPr lang="en-IN" sz="1300">
                          <a:effectLst/>
                        </a:rPr>
                        <a:t>6682</a:t>
                      </a:r>
                    </a:p>
                  </a:txBody>
                  <a:tcPr marL="85407" marR="85407" marT="42704" marB="42704" anchor="ctr">
                    <a:lnL>
                      <a:noFill/>
                    </a:lnL>
                    <a:lnR>
                      <a:noFill/>
                    </a:lnR>
                    <a:lnT>
                      <a:noFill/>
                    </a:lnT>
                    <a:lnB>
                      <a:noFill/>
                    </a:lnB>
                  </a:tcPr>
                </a:tc>
                <a:extLst>
                  <a:ext uri="{0D108BD9-81ED-4DB2-BD59-A6C34878D82A}">
                    <a16:rowId xmlns:a16="http://schemas.microsoft.com/office/drawing/2014/main" val="4099134555"/>
                  </a:ext>
                </a:extLst>
              </a:tr>
              <a:tr h="279763">
                <a:tc>
                  <a:txBody>
                    <a:bodyPr/>
                    <a:lstStyle/>
                    <a:p>
                      <a:pPr fontAlgn="ctr"/>
                      <a:r>
                        <a:rPr lang="en-IN" sz="1300" b="1">
                          <a:effectLst/>
                        </a:rPr>
                        <a:t>10</a:t>
                      </a:r>
                    </a:p>
                  </a:txBody>
                  <a:tcPr marL="85407" marR="85407" marT="42704" marB="42704" anchor="ctr">
                    <a:lnL>
                      <a:noFill/>
                    </a:lnL>
                    <a:lnR>
                      <a:noFill/>
                    </a:lnR>
                    <a:lnT>
                      <a:noFill/>
                    </a:lnT>
                    <a:lnB>
                      <a:noFill/>
                    </a:lnB>
                  </a:tcPr>
                </a:tc>
                <a:tc>
                  <a:txBody>
                    <a:bodyPr/>
                    <a:lstStyle/>
                    <a:p>
                      <a:pPr algn="r"/>
                      <a:r>
                        <a:rPr lang="en-IN" sz="1300">
                          <a:effectLst/>
                        </a:rPr>
                        <a:t>October</a:t>
                      </a:r>
                    </a:p>
                  </a:txBody>
                  <a:tcPr marL="85407" marR="85407" marT="42704" marB="42704" anchor="ctr">
                    <a:lnL>
                      <a:noFill/>
                    </a:lnL>
                    <a:lnR>
                      <a:noFill/>
                    </a:lnR>
                    <a:lnT>
                      <a:noFill/>
                    </a:lnT>
                    <a:lnB>
                      <a:noFill/>
                    </a:lnB>
                  </a:tcPr>
                </a:tc>
                <a:tc>
                  <a:txBody>
                    <a:bodyPr/>
                    <a:lstStyle/>
                    <a:p>
                      <a:pPr algn="r"/>
                      <a:r>
                        <a:rPr lang="en-IN" sz="1300">
                          <a:effectLst/>
                        </a:rPr>
                        <a:t>6921</a:t>
                      </a:r>
                    </a:p>
                  </a:txBody>
                  <a:tcPr marL="85407" marR="85407" marT="42704" marB="42704" anchor="ctr">
                    <a:lnL>
                      <a:noFill/>
                    </a:lnL>
                    <a:lnR>
                      <a:noFill/>
                    </a:lnR>
                    <a:lnT>
                      <a:noFill/>
                    </a:lnT>
                    <a:lnB>
                      <a:noFill/>
                    </a:lnB>
                  </a:tcPr>
                </a:tc>
                <a:extLst>
                  <a:ext uri="{0D108BD9-81ED-4DB2-BD59-A6C34878D82A}">
                    <a16:rowId xmlns:a16="http://schemas.microsoft.com/office/drawing/2014/main" val="1801202626"/>
                  </a:ext>
                </a:extLst>
              </a:tr>
              <a:tr h="427914">
                <a:tc>
                  <a:txBody>
                    <a:bodyPr/>
                    <a:lstStyle/>
                    <a:p>
                      <a:pPr fontAlgn="ctr"/>
                      <a:r>
                        <a:rPr lang="en-IN" sz="1300" b="1">
                          <a:effectLst/>
                        </a:rPr>
                        <a:t>9</a:t>
                      </a:r>
                    </a:p>
                  </a:txBody>
                  <a:tcPr marL="85407" marR="85407" marT="42704" marB="42704" anchor="ctr">
                    <a:lnL>
                      <a:noFill/>
                    </a:lnL>
                    <a:lnR>
                      <a:noFill/>
                    </a:lnR>
                    <a:lnT>
                      <a:noFill/>
                    </a:lnT>
                    <a:lnB>
                      <a:noFill/>
                    </a:lnB>
                  </a:tcPr>
                </a:tc>
                <a:tc>
                  <a:txBody>
                    <a:bodyPr/>
                    <a:lstStyle/>
                    <a:p>
                      <a:pPr algn="r"/>
                      <a:r>
                        <a:rPr lang="en-IN" sz="1300" dirty="0">
                          <a:effectLst/>
                        </a:rPr>
                        <a:t>November</a:t>
                      </a:r>
                    </a:p>
                  </a:txBody>
                  <a:tcPr marL="85407" marR="85407" marT="42704" marB="42704" anchor="ctr">
                    <a:lnL>
                      <a:noFill/>
                    </a:lnL>
                    <a:lnR>
                      <a:noFill/>
                    </a:lnR>
                    <a:lnT>
                      <a:noFill/>
                    </a:lnT>
                    <a:lnB>
                      <a:noFill/>
                    </a:lnB>
                  </a:tcPr>
                </a:tc>
                <a:tc>
                  <a:txBody>
                    <a:bodyPr/>
                    <a:lstStyle/>
                    <a:p>
                      <a:pPr algn="r"/>
                      <a:r>
                        <a:rPr lang="en-IN" sz="1300">
                          <a:effectLst/>
                        </a:rPr>
                        <a:t>4973</a:t>
                      </a:r>
                    </a:p>
                  </a:txBody>
                  <a:tcPr marL="85407" marR="85407" marT="42704" marB="42704" anchor="ctr">
                    <a:lnL>
                      <a:noFill/>
                    </a:lnL>
                    <a:lnR>
                      <a:noFill/>
                    </a:lnR>
                    <a:lnT>
                      <a:noFill/>
                    </a:lnT>
                    <a:lnB>
                      <a:noFill/>
                    </a:lnB>
                  </a:tcPr>
                </a:tc>
                <a:extLst>
                  <a:ext uri="{0D108BD9-81ED-4DB2-BD59-A6C34878D82A}">
                    <a16:rowId xmlns:a16="http://schemas.microsoft.com/office/drawing/2014/main" val="945377008"/>
                  </a:ext>
                </a:extLst>
              </a:tr>
              <a:tr h="427914">
                <a:tc>
                  <a:txBody>
                    <a:bodyPr/>
                    <a:lstStyle/>
                    <a:p>
                      <a:pPr fontAlgn="ctr"/>
                      <a:r>
                        <a:rPr lang="en-IN" sz="1300" b="1">
                          <a:effectLst/>
                        </a:rPr>
                        <a:t>2</a:t>
                      </a:r>
                    </a:p>
                  </a:txBody>
                  <a:tcPr marL="85407" marR="85407" marT="42704" marB="42704" anchor="ctr">
                    <a:lnL>
                      <a:noFill/>
                    </a:lnL>
                    <a:lnR>
                      <a:noFill/>
                    </a:lnR>
                    <a:lnT>
                      <a:noFill/>
                    </a:lnT>
                    <a:lnB>
                      <a:noFill/>
                    </a:lnB>
                  </a:tcPr>
                </a:tc>
                <a:tc>
                  <a:txBody>
                    <a:bodyPr/>
                    <a:lstStyle/>
                    <a:p>
                      <a:pPr algn="r"/>
                      <a:r>
                        <a:rPr lang="en-IN" sz="1300">
                          <a:effectLst/>
                        </a:rPr>
                        <a:t>December</a:t>
                      </a:r>
                    </a:p>
                  </a:txBody>
                  <a:tcPr marL="85407" marR="85407" marT="42704" marB="42704" anchor="ctr">
                    <a:lnL>
                      <a:noFill/>
                    </a:lnL>
                    <a:lnR>
                      <a:noFill/>
                    </a:lnR>
                    <a:lnT>
                      <a:noFill/>
                    </a:lnT>
                    <a:lnB>
                      <a:noFill/>
                    </a:lnB>
                  </a:tcPr>
                </a:tc>
                <a:tc>
                  <a:txBody>
                    <a:bodyPr/>
                    <a:lstStyle/>
                    <a:p>
                      <a:pPr algn="r"/>
                      <a:r>
                        <a:rPr lang="en-IN" sz="1300" dirty="0">
                          <a:effectLst/>
                        </a:rPr>
                        <a:t>5112</a:t>
                      </a:r>
                    </a:p>
                  </a:txBody>
                  <a:tcPr marL="85407" marR="85407" marT="42704" marB="42704" anchor="ctr">
                    <a:lnL>
                      <a:noFill/>
                    </a:lnL>
                    <a:lnR>
                      <a:noFill/>
                    </a:lnR>
                    <a:lnT>
                      <a:noFill/>
                    </a:lnT>
                    <a:lnB>
                      <a:noFill/>
                    </a:lnB>
                  </a:tcPr>
                </a:tc>
                <a:extLst>
                  <a:ext uri="{0D108BD9-81ED-4DB2-BD59-A6C34878D82A}">
                    <a16:rowId xmlns:a16="http://schemas.microsoft.com/office/drawing/2014/main" val="3917604613"/>
                  </a:ext>
                </a:extLst>
              </a:tr>
            </a:tbl>
          </a:graphicData>
        </a:graphic>
      </p:graphicFrame>
      <p:graphicFrame>
        <p:nvGraphicFramePr>
          <p:cNvPr id="7" name="Table 7">
            <a:extLst>
              <a:ext uri="{FF2B5EF4-FFF2-40B4-BE49-F238E27FC236}">
                <a16:creationId xmlns:a16="http://schemas.microsoft.com/office/drawing/2014/main" id="{7B36FAF5-BCE4-B153-D9C6-A2E2C8778AE2}"/>
              </a:ext>
            </a:extLst>
          </p:cNvPr>
          <p:cNvGraphicFramePr>
            <a:graphicFrameLocks noGrp="1"/>
          </p:cNvGraphicFramePr>
          <p:nvPr>
            <p:extLst>
              <p:ext uri="{D42A27DB-BD31-4B8C-83A1-F6EECF244321}">
                <p14:modId xmlns:p14="http://schemas.microsoft.com/office/powerpoint/2010/main" val="4150559673"/>
              </p:ext>
            </p:extLst>
          </p:nvPr>
        </p:nvGraphicFramePr>
        <p:xfrm>
          <a:off x="181537" y="574626"/>
          <a:ext cx="2776815" cy="518160"/>
        </p:xfrm>
        <a:graphic>
          <a:graphicData uri="http://schemas.openxmlformats.org/drawingml/2006/table">
            <a:tbl>
              <a:tblPr firstRow="1" bandRow="1">
                <a:tableStyleId>{5C22544A-7EE6-4342-B048-85BDC9FD1C3A}</a:tableStyleId>
              </a:tblPr>
              <a:tblGrid>
                <a:gridCol w="925605">
                  <a:extLst>
                    <a:ext uri="{9D8B030D-6E8A-4147-A177-3AD203B41FA5}">
                      <a16:colId xmlns:a16="http://schemas.microsoft.com/office/drawing/2014/main" val="488281382"/>
                    </a:ext>
                  </a:extLst>
                </a:gridCol>
                <a:gridCol w="925605">
                  <a:extLst>
                    <a:ext uri="{9D8B030D-6E8A-4147-A177-3AD203B41FA5}">
                      <a16:colId xmlns:a16="http://schemas.microsoft.com/office/drawing/2014/main" val="952855591"/>
                    </a:ext>
                  </a:extLst>
                </a:gridCol>
                <a:gridCol w="925605">
                  <a:extLst>
                    <a:ext uri="{9D8B030D-6E8A-4147-A177-3AD203B41FA5}">
                      <a16:colId xmlns:a16="http://schemas.microsoft.com/office/drawing/2014/main" val="2761855207"/>
                    </a:ext>
                  </a:extLst>
                </a:gridCol>
              </a:tblGrid>
              <a:tr h="463924">
                <a:tc>
                  <a:txBody>
                    <a:bodyPr/>
                    <a:lstStyle/>
                    <a:p>
                      <a:endParaRPr lang="en-IN" dirty="0"/>
                    </a:p>
                  </a:txBody>
                  <a:tcPr>
                    <a:solidFill>
                      <a:schemeClr val="bg2"/>
                    </a:solidFill>
                  </a:tcPr>
                </a:tc>
                <a:tc>
                  <a:txBody>
                    <a:bodyPr/>
                    <a:lstStyle/>
                    <a:p>
                      <a:r>
                        <a:rPr lang="en-US" dirty="0"/>
                        <a:t>Arrival month</a:t>
                      </a:r>
                      <a:endParaRPr lang="en-IN" dirty="0"/>
                    </a:p>
                  </a:txBody>
                  <a:tcPr>
                    <a:solidFill>
                      <a:schemeClr val="bg2"/>
                    </a:solidFill>
                  </a:tcPr>
                </a:tc>
                <a:tc>
                  <a:txBody>
                    <a:bodyPr/>
                    <a:lstStyle/>
                    <a:p>
                      <a:r>
                        <a:rPr lang="en-US" dirty="0"/>
                        <a:t>Count</a:t>
                      </a:r>
                      <a:endParaRPr lang="en-IN" dirty="0"/>
                    </a:p>
                  </a:txBody>
                  <a:tcPr>
                    <a:solidFill>
                      <a:schemeClr val="bg2"/>
                    </a:solidFill>
                  </a:tcPr>
                </a:tc>
                <a:extLst>
                  <a:ext uri="{0D108BD9-81ED-4DB2-BD59-A6C34878D82A}">
                    <a16:rowId xmlns:a16="http://schemas.microsoft.com/office/drawing/2014/main" val="1361923812"/>
                  </a:ext>
                </a:extLst>
              </a:tr>
            </a:tbl>
          </a:graphicData>
        </a:graphic>
      </p:graphicFrame>
      <p:pic>
        <p:nvPicPr>
          <p:cNvPr id="5122" name="Picture 2">
            <a:extLst>
              <a:ext uri="{FF2B5EF4-FFF2-40B4-BE49-F238E27FC236}">
                <a16:creationId xmlns:a16="http://schemas.microsoft.com/office/drawing/2014/main" id="{3E604428-B871-11D7-E178-497B73D37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782" y="455837"/>
            <a:ext cx="5568701" cy="265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22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9DA4-4BA0-1C65-BEA7-4CB3B67316E2}"/>
              </a:ext>
            </a:extLst>
          </p:cNvPr>
          <p:cNvSpPr>
            <a:spLocks noGrp="1"/>
          </p:cNvSpPr>
          <p:nvPr>
            <p:ph type="title"/>
          </p:nvPr>
        </p:nvSpPr>
        <p:spPr>
          <a:xfrm>
            <a:off x="311700" y="134471"/>
            <a:ext cx="8520600" cy="440154"/>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91516B4F-D141-902E-8375-7E08C3BB57EF}"/>
              </a:ext>
            </a:extLst>
          </p:cNvPr>
          <p:cNvSpPr>
            <a:spLocks noGrp="1"/>
          </p:cNvSpPr>
          <p:nvPr>
            <p:ph type="body" idx="1"/>
          </p:nvPr>
        </p:nvSpPr>
        <p:spPr>
          <a:xfrm>
            <a:off x="53788" y="-316006"/>
            <a:ext cx="8996083" cy="5372100"/>
          </a:xfrm>
        </p:spPr>
        <p:txBody>
          <a:bodyPr/>
          <a:lstStyle/>
          <a:p>
            <a:pPr marL="114300" indent="0">
              <a:buNone/>
            </a:pPr>
            <a:endParaRPr lang="en-US"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solidFill>
                <a:schemeClr val="tx1"/>
              </a:solidFill>
            </a:endParaRPr>
          </a:p>
          <a:p>
            <a:pPr marL="114300" indent="0">
              <a:buNone/>
            </a:pPr>
            <a:endParaRPr lang="en-IN" dirty="0">
              <a:solidFill>
                <a:schemeClr val="tx1"/>
              </a:solidFill>
            </a:endParaRPr>
          </a:p>
          <a:p>
            <a:pPr marL="114300" indent="0">
              <a:buNone/>
            </a:pPr>
            <a:r>
              <a:rPr lang="en-IN" dirty="0">
                <a:solidFill>
                  <a:schemeClr val="tx1"/>
                </a:solidFill>
              </a:rPr>
              <a:t>Results:</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‘There is likelihood of lesser correlation between lead time time and booking cancellation. So </a:t>
            </a:r>
            <a:r>
              <a:rPr lang="en-US" dirty="0">
                <a:solidFill>
                  <a:srgbClr val="212121"/>
                </a:solidFill>
                <a:latin typeface="Roboto" panose="02000000000000000000" pitchFamily="2" charset="0"/>
              </a:rPr>
              <a:t>m</a:t>
            </a:r>
            <a:r>
              <a:rPr lang="en-US" b="0" i="0" dirty="0">
                <a:solidFill>
                  <a:srgbClr val="212121"/>
                </a:solidFill>
                <a:effectLst/>
                <a:latin typeface="Roboto" panose="02000000000000000000" pitchFamily="2" charset="0"/>
              </a:rPr>
              <a:t>ore lead time is not correlated to cancellation of booking.</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2016 had the highest bookings.</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2015 had less 7000 bookings.</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overall City hotels had the most of the bookings.</a:t>
            </a:r>
          </a:p>
        </p:txBody>
      </p:sp>
      <p:pic>
        <p:nvPicPr>
          <p:cNvPr id="8196" name="Picture 4">
            <a:extLst>
              <a:ext uri="{FF2B5EF4-FFF2-40B4-BE49-F238E27FC236}">
                <a16:creationId xmlns:a16="http://schemas.microsoft.com/office/drawing/2014/main" id="{3B919FEF-5924-8902-1204-F769BFC76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565" y="670553"/>
            <a:ext cx="4511488" cy="224073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469B5198-E9EA-7732-45DD-F6DFAB540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670553"/>
            <a:ext cx="3523129" cy="2240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60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E47E-B1EC-373E-49CF-55009385AA2F}"/>
              </a:ext>
            </a:extLst>
          </p:cNvPr>
          <p:cNvSpPr>
            <a:spLocks noGrp="1"/>
          </p:cNvSpPr>
          <p:nvPr>
            <p:ph type="title"/>
          </p:nvPr>
        </p:nvSpPr>
        <p:spPr>
          <a:xfrm>
            <a:off x="204124" y="55059"/>
            <a:ext cx="8520600" cy="402141"/>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B47476DA-F2A2-2148-3DA2-FDFA4472CFCD}"/>
              </a:ext>
            </a:extLst>
          </p:cNvPr>
          <p:cNvSpPr>
            <a:spLocks noGrp="1"/>
          </p:cNvSpPr>
          <p:nvPr>
            <p:ph type="body" idx="1"/>
          </p:nvPr>
        </p:nvSpPr>
        <p:spPr>
          <a:xfrm>
            <a:off x="8284871" y="984048"/>
            <a:ext cx="429082" cy="522577"/>
          </a:xfrm>
        </p:spPr>
        <p:txBody>
          <a:bodyPr/>
          <a:lstStyle/>
          <a:p>
            <a:pPr marL="114300" indent="0">
              <a:buNone/>
            </a:pPr>
            <a:endParaRPr lang="en-IN" dirty="0"/>
          </a:p>
        </p:txBody>
      </p:sp>
      <p:pic>
        <p:nvPicPr>
          <p:cNvPr id="6146" name="Picture 2">
            <a:extLst>
              <a:ext uri="{FF2B5EF4-FFF2-40B4-BE49-F238E27FC236}">
                <a16:creationId xmlns:a16="http://schemas.microsoft.com/office/drawing/2014/main" id="{AFBBB948-1AAA-5DD6-4278-E49849845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43" y="578223"/>
            <a:ext cx="3066692" cy="229944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98EF28E-7EF2-6FCF-AB3E-4E2D77EA0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294" y="638735"/>
            <a:ext cx="2991971" cy="21524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4A0F2A57-E8B0-B137-9B41-E26956276DF1}"/>
              </a:ext>
            </a:extLst>
          </p:cNvPr>
          <p:cNvGraphicFramePr>
            <a:graphicFrameLocks noGrp="1"/>
          </p:cNvGraphicFramePr>
          <p:nvPr>
            <p:extLst>
              <p:ext uri="{D42A27DB-BD31-4B8C-83A1-F6EECF244321}">
                <p14:modId xmlns:p14="http://schemas.microsoft.com/office/powerpoint/2010/main" val="1281788617"/>
              </p:ext>
            </p:extLst>
          </p:nvPr>
        </p:nvGraphicFramePr>
        <p:xfrm>
          <a:off x="204124" y="2998693"/>
          <a:ext cx="8704552" cy="2031414"/>
        </p:xfrm>
        <a:graphic>
          <a:graphicData uri="http://schemas.openxmlformats.org/drawingml/2006/table">
            <a:tbl>
              <a:tblPr firstRow="1" bandRow="1">
                <a:tableStyleId>{5C22544A-7EE6-4342-B048-85BDC9FD1C3A}</a:tableStyleId>
              </a:tblPr>
              <a:tblGrid>
                <a:gridCol w="8704552">
                  <a:extLst>
                    <a:ext uri="{9D8B030D-6E8A-4147-A177-3AD203B41FA5}">
                      <a16:colId xmlns:a16="http://schemas.microsoft.com/office/drawing/2014/main" val="423758705"/>
                    </a:ext>
                  </a:extLst>
                </a:gridCol>
              </a:tblGrid>
              <a:tr h="2031414">
                <a:tc>
                  <a:txBody>
                    <a:bodyPr/>
                    <a:lstStyle/>
                    <a:p>
                      <a:r>
                        <a:rPr lang="en-US" dirty="0">
                          <a:solidFill>
                            <a:schemeClr val="tx1"/>
                          </a:solidFill>
                        </a:rPr>
                        <a:t>Results:</a:t>
                      </a:r>
                    </a:p>
                    <a:p>
                      <a:pPr marL="285750" indent="-285750">
                        <a:buFont typeface="Arial" panose="020B0604020202020204" pitchFamily="34" charset="0"/>
                        <a:buChar char="•"/>
                      </a:pPr>
                      <a:r>
                        <a:rPr lang="en-US" dirty="0"/>
                        <a:t>Average lead time for resort hotel is high. It means people plan their trip too early. Usually people prefer resort hotels for longer stays. That’s why people plan early.</a:t>
                      </a:r>
                    </a:p>
                    <a:p>
                      <a:pPr marL="285750" indent="-285750">
                        <a:buFont typeface="Arial" panose="020B0604020202020204" pitchFamily="34" charset="0"/>
                        <a:buChar char="•"/>
                      </a:pPr>
                      <a:r>
                        <a:rPr lang="en-US" dirty="0"/>
                        <a:t>Percentage of Booking cancellation rate is high for City hotels which almost 30 %. </a:t>
                      </a:r>
                    </a:p>
                    <a:p>
                      <a:pPr marL="285750" indent="-285750">
                        <a:buFont typeface="Arial" panose="020B0604020202020204" pitchFamily="34" charset="0"/>
                        <a:buChar char="•"/>
                      </a:pPr>
                      <a:r>
                        <a:rPr lang="en-US" dirty="0"/>
                        <a:t>Average ADR for city hotel is high as compared to resort hotels. These City hotels are generating more revenue than the resort hotels.</a:t>
                      </a:r>
                      <a:endParaRPr lang="en-IN" dirty="0"/>
                    </a:p>
                  </a:txBody>
                  <a:tcPr>
                    <a:solidFill>
                      <a:schemeClr val="bg2"/>
                    </a:solidFill>
                  </a:tcPr>
                </a:tc>
                <a:extLst>
                  <a:ext uri="{0D108BD9-81ED-4DB2-BD59-A6C34878D82A}">
                    <a16:rowId xmlns:a16="http://schemas.microsoft.com/office/drawing/2014/main" val="182339030"/>
                  </a:ext>
                </a:extLst>
              </a:tr>
            </a:tbl>
          </a:graphicData>
        </a:graphic>
      </p:graphicFrame>
      <p:pic>
        <p:nvPicPr>
          <p:cNvPr id="6152" name="Picture 8">
            <a:extLst>
              <a:ext uri="{FF2B5EF4-FFF2-40B4-BE49-F238E27FC236}">
                <a16:creationId xmlns:a16="http://schemas.microsoft.com/office/drawing/2014/main" id="{BA4F3E6E-ACA9-D0D7-F626-BD1F7687B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223" y="515470"/>
            <a:ext cx="248770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0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E28C-301E-57A0-20B3-7F1C97A527EA}"/>
              </a:ext>
            </a:extLst>
          </p:cNvPr>
          <p:cNvSpPr>
            <a:spLocks noGrp="1"/>
          </p:cNvSpPr>
          <p:nvPr>
            <p:ph type="title"/>
          </p:nvPr>
        </p:nvSpPr>
        <p:spPr>
          <a:xfrm>
            <a:off x="311700" y="80682"/>
            <a:ext cx="8520600" cy="493943"/>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073CEF52-AB1F-7478-8F7F-DE4D21A8CD10}"/>
              </a:ext>
            </a:extLst>
          </p:cNvPr>
          <p:cNvSpPr>
            <a:spLocks noGrp="1"/>
          </p:cNvSpPr>
          <p:nvPr>
            <p:ph type="body" idx="1"/>
          </p:nvPr>
        </p:nvSpPr>
        <p:spPr>
          <a:xfrm>
            <a:off x="147918" y="574624"/>
            <a:ext cx="8922123" cy="4488193"/>
          </a:xfrm>
        </p:spPr>
        <p:txBody>
          <a:bodyPr/>
          <a:lstStyle/>
          <a:p>
            <a:pPr marL="114300" indent="0">
              <a:buNone/>
            </a:pPr>
            <a:endParaRPr lang="en-US"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r>
              <a:rPr lang="en-IN" dirty="0">
                <a:solidFill>
                  <a:schemeClr val="tx1"/>
                </a:solidFill>
              </a:rPr>
              <a:t>Results:</a:t>
            </a:r>
          </a:p>
          <a:p>
            <a:pPr>
              <a:buClr>
                <a:schemeClr val="bg1"/>
              </a:buClr>
              <a:buFont typeface="Arial" panose="020B0604020202020204" pitchFamily="34" charset="0"/>
              <a:buChar char="•"/>
            </a:pPr>
            <a:r>
              <a:rPr lang="en-US" dirty="0">
                <a:solidFill>
                  <a:schemeClr val="bg1"/>
                </a:solidFill>
              </a:rPr>
              <a:t>Resort hotels has the most repeated guests. In order to get increase the count of repeated guests hotel management need to take the valuable feedbacks from the guests and try to give good service</a:t>
            </a:r>
          </a:p>
          <a:p>
            <a:pPr>
              <a:buClr>
                <a:schemeClr val="bg1"/>
              </a:buClr>
              <a:buFont typeface="Arial" panose="020B0604020202020204" pitchFamily="34" charset="0"/>
              <a:buChar char="•"/>
            </a:pPr>
            <a:r>
              <a:rPr lang="en-US" dirty="0">
                <a:solidFill>
                  <a:schemeClr val="bg1"/>
                </a:solidFill>
              </a:rPr>
              <a:t>Waiting time period for City hotel is high as compared to resort hotels. That means city hotels are much busier than Resort hotels. </a:t>
            </a:r>
            <a:endParaRPr lang="en-IN" dirty="0">
              <a:solidFill>
                <a:schemeClr val="bg1"/>
              </a:solidFill>
            </a:endParaRPr>
          </a:p>
        </p:txBody>
      </p:sp>
      <p:pic>
        <p:nvPicPr>
          <p:cNvPr id="7170" name="Picture 2">
            <a:extLst>
              <a:ext uri="{FF2B5EF4-FFF2-40B4-BE49-F238E27FC236}">
                <a16:creationId xmlns:a16="http://schemas.microsoft.com/office/drawing/2014/main" id="{8E546DDA-8C4E-0DB8-8140-F243E3407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0187" y="625289"/>
            <a:ext cx="3734079" cy="21404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2E08B5B-8A24-892F-70FF-7C5FE8A1B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95" y="574623"/>
            <a:ext cx="4491318" cy="219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22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A5D6-C489-FB94-9BFD-F172707CFC7A}"/>
              </a:ext>
            </a:extLst>
          </p:cNvPr>
          <p:cNvSpPr>
            <a:spLocks noGrp="1"/>
          </p:cNvSpPr>
          <p:nvPr>
            <p:ph type="title"/>
          </p:nvPr>
        </p:nvSpPr>
        <p:spPr>
          <a:xfrm>
            <a:off x="311700" y="100853"/>
            <a:ext cx="8520600" cy="416859"/>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31C3A4B8-B42B-B1CE-F763-71961C299F9B}"/>
              </a:ext>
            </a:extLst>
          </p:cNvPr>
          <p:cNvSpPr>
            <a:spLocks noGrp="1"/>
          </p:cNvSpPr>
          <p:nvPr>
            <p:ph type="body" idx="1"/>
          </p:nvPr>
        </p:nvSpPr>
        <p:spPr>
          <a:xfrm>
            <a:off x="0" y="517712"/>
            <a:ext cx="9049870" cy="4572000"/>
          </a:xfrm>
        </p:spPr>
        <p:txBody>
          <a:bodyPr/>
          <a:lstStyle/>
          <a:p>
            <a:pPr marL="1054100" lvl="2" indent="0">
              <a:buNone/>
            </a:pPr>
            <a:endParaRPr lang="en-IN" dirty="0">
              <a:solidFill>
                <a:schemeClr val="tx1"/>
              </a:solidFill>
            </a:endParaRPr>
          </a:p>
          <a:p>
            <a:pPr marL="1054100" lvl="2" indent="0">
              <a:buNone/>
            </a:pPr>
            <a:endParaRPr lang="en-IN" dirty="0">
              <a:solidFill>
                <a:schemeClr val="tx1"/>
              </a:solidFill>
            </a:endParaRPr>
          </a:p>
          <a:p>
            <a:pPr marL="1054100" lvl="2" indent="0">
              <a:buNone/>
            </a:pPr>
            <a:endParaRPr lang="en-IN" dirty="0">
              <a:solidFill>
                <a:schemeClr val="tx1"/>
              </a:solidFill>
            </a:endParaRPr>
          </a:p>
          <a:p>
            <a:pPr marL="1054100" lvl="2" indent="0">
              <a:buNone/>
            </a:pPr>
            <a:endParaRPr lang="en-IN" dirty="0">
              <a:solidFill>
                <a:schemeClr val="tx1"/>
              </a:solidFill>
            </a:endParaRPr>
          </a:p>
          <a:p>
            <a:pPr marL="1054100" lvl="2" indent="0">
              <a:buNone/>
            </a:pPr>
            <a:endParaRPr lang="en-IN" dirty="0">
              <a:solidFill>
                <a:schemeClr val="tx1"/>
              </a:solidFill>
            </a:endParaRPr>
          </a:p>
          <a:p>
            <a:pPr marL="139700" indent="0">
              <a:buNone/>
            </a:pPr>
            <a:r>
              <a:rPr lang="en-IN" dirty="0">
                <a:solidFill>
                  <a:schemeClr val="tx1"/>
                </a:solidFill>
              </a:rPr>
              <a:t>Results:</a:t>
            </a:r>
          </a:p>
          <a:p>
            <a:pPr marL="139700" indent="0">
              <a:buNone/>
            </a:pPr>
            <a:r>
              <a:rPr lang="en-IN" sz="1600" dirty="0">
                <a:solidFill>
                  <a:schemeClr val="accent2"/>
                </a:solidFill>
              </a:rPr>
              <a:t>Distribution channel</a:t>
            </a:r>
            <a:r>
              <a:rPr lang="en-IN" dirty="0">
                <a:solidFill>
                  <a:schemeClr val="accent2"/>
                </a:solidFill>
              </a:rPr>
              <a:t>:</a:t>
            </a:r>
          </a:p>
          <a:p>
            <a:pPr marL="139700" indent="0">
              <a:buNone/>
            </a:pPr>
            <a:r>
              <a:rPr lang="en-US" sz="1400" dirty="0">
                <a:solidFill>
                  <a:schemeClr val="bg1"/>
                </a:solidFill>
              </a:rPr>
              <a:t>Direct' and 'TA/TO' has almost equal </a:t>
            </a:r>
            <a:r>
              <a:rPr lang="en-US" sz="1400" dirty="0" err="1">
                <a:solidFill>
                  <a:schemeClr val="bg1"/>
                </a:solidFill>
              </a:rPr>
              <a:t>adr</a:t>
            </a:r>
            <a:r>
              <a:rPr lang="en-US" sz="1400" dirty="0">
                <a:solidFill>
                  <a:schemeClr val="bg1"/>
                </a:solidFill>
              </a:rPr>
              <a:t> in both type of hotels which is high among other </a:t>
            </a:r>
            <a:r>
              <a:rPr lang="en-US" sz="1400" dirty="0" err="1">
                <a:solidFill>
                  <a:schemeClr val="bg1"/>
                </a:solidFill>
              </a:rPr>
              <a:t>channelsGDS</a:t>
            </a:r>
            <a:r>
              <a:rPr lang="en-US" sz="1400" dirty="0">
                <a:solidFill>
                  <a:schemeClr val="bg1"/>
                </a:solidFill>
              </a:rPr>
              <a:t> has high </a:t>
            </a:r>
            <a:r>
              <a:rPr lang="en-US" sz="1400" dirty="0" err="1">
                <a:solidFill>
                  <a:schemeClr val="bg1"/>
                </a:solidFill>
              </a:rPr>
              <a:t>adr</a:t>
            </a:r>
            <a:r>
              <a:rPr lang="en-US" sz="1400" dirty="0">
                <a:solidFill>
                  <a:schemeClr val="bg1"/>
                </a:solidFill>
              </a:rPr>
              <a:t> in 'City Hotel' type. GDS needs to increase Resort Hotel bookings. From this we can say that “Direct” and ‘TA/TO’ are generating more revenue than the other channels. </a:t>
            </a:r>
          </a:p>
          <a:p>
            <a:pPr marL="139700" indent="0">
              <a:buNone/>
            </a:pPr>
            <a:r>
              <a:rPr lang="en-IN" sz="1400" dirty="0">
                <a:solidFill>
                  <a:schemeClr val="accent2"/>
                </a:solidFill>
              </a:rPr>
              <a:t>Market Segment:</a:t>
            </a:r>
          </a:p>
          <a:p>
            <a:pPr marL="139700" indent="0">
              <a:buNone/>
            </a:pPr>
            <a:r>
              <a:rPr lang="en-US" sz="1400" dirty="0">
                <a:solidFill>
                  <a:schemeClr val="bg1"/>
                </a:solidFill>
              </a:rPr>
              <a:t>Here “Direct” and ‘Online Travel Agency’ has high </a:t>
            </a:r>
            <a:r>
              <a:rPr lang="en-US" sz="1400" dirty="0" err="1">
                <a:solidFill>
                  <a:schemeClr val="bg1"/>
                </a:solidFill>
              </a:rPr>
              <a:t>adr</a:t>
            </a:r>
            <a:r>
              <a:rPr lang="en-US" sz="1400" dirty="0">
                <a:solidFill>
                  <a:schemeClr val="bg1"/>
                </a:solidFill>
              </a:rPr>
              <a:t> for both hotel types. Aviation segment needs to increase Resort hotel bookings</a:t>
            </a:r>
            <a:endParaRPr lang="en-IN" sz="1400" dirty="0">
              <a:solidFill>
                <a:schemeClr val="bg1"/>
              </a:solidFill>
            </a:endParaRPr>
          </a:p>
          <a:p>
            <a:pPr marL="1054100" lvl="2" indent="0">
              <a:buNone/>
            </a:pPr>
            <a:endParaRPr lang="en-IN" dirty="0">
              <a:solidFill>
                <a:schemeClr val="tx1"/>
              </a:solidFill>
            </a:endParaRPr>
          </a:p>
        </p:txBody>
      </p:sp>
      <p:pic>
        <p:nvPicPr>
          <p:cNvPr id="9218" name="Picture 2">
            <a:extLst>
              <a:ext uri="{FF2B5EF4-FFF2-40B4-BE49-F238E27FC236}">
                <a16:creationId xmlns:a16="http://schemas.microsoft.com/office/drawing/2014/main" id="{45024B70-0F37-3DE4-9DC7-4FFB4522E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1" y="759758"/>
            <a:ext cx="3850164" cy="21515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D3BB5BE-E203-F7EC-628C-5F7771233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485" y="638734"/>
            <a:ext cx="4702638" cy="221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9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D57-79A7-99AB-1406-0CB4A68F0E23}"/>
              </a:ext>
            </a:extLst>
          </p:cNvPr>
          <p:cNvSpPr>
            <a:spLocks noGrp="1"/>
          </p:cNvSpPr>
          <p:nvPr>
            <p:ph type="title"/>
          </p:nvPr>
        </p:nvSpPr>
        <p:spPr>
          <a:xfrm>
            <a:off x="311700" y="47065"/>
            <a:ext cx="8520600" cy="403411"/>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572878CC-59FD-2878-13E4-5B4638217102}"/>
              </a:ext>
            </a:extLst>
          </p:cNvPr>
          <p:cNvSpPr>
            <a:spLocks noGrp="1"/>
          </p:cNvSpPr>
          <p:nvPr>
            <p:ph type="body" idx="1"/>
          </p:nvPr>
        </p:nvSpPr>
        <p:spPr>
          <a:xfrm>
            <a:off x="87406" y="608200"/>
            <a:ext cx="8626288" cy="4427724"/>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pPr marL="114300" indent="0">
              <a:buNone/>
            </a:pPr>
            <a:r>
              <a:rPr lang="en-IN" dirty="0">
                <a:solidFill>
                  <a:schemeClr val="tx1"/>
                </a:solidFill>
              </a:rPr>
              <a:t>Results:</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In "TA/TO", City hotels has the high cancellation rate compared to resort hotels</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In "direct" both the hotels has almost same cancellation rate.</a:t>
            </a:r>
          </a:p>
          <a:p>
            <a:pPr>
              <a:buClr>
                <a:schemeClr val="bg1"/>
              </a:buClr>
              <a:buFont typeface="Arial" panose="020B0604020202020204" pitchFamily="34" charset="0"/>
              <a:buChar char="•"/>
            </a:pPr>
            <a:r>
              <a:rPr lang="en-US" b="0" i="0" dirty="0">
                <a:solidFill>
                  <a:srgbClr val="212121"/>
                </a:solidFill>
                <a:effectLst/>
                <a:latin typeface="Roboto" panose="02000000000000000000" pitchFamily="2" charset="0"/>
              </a:rPr>
              <a:t>Its is clear that there is no much(2.5%) effect on cancellation of the bookings even if the guests are not assigned with rooms which they reserved during booking.</a:t>
            </a:r>
          </a:p>
        </p:txBody>
      </p:sp>
      <p:pic>
        <p:nvPicPr>
          <p:cNvPr id="10242" name="Picture 2">
            <a:extLst>
              <a:ext uri="{FF2B5EF4-FFF2-40B4-BE49-F238E27FC236}">
                <a16:creationId xmlns:a16="http://schemas.microsoft.com/office/drawing/2014/main" id="{53031EA3-022D-4826-B93B-14F7A3DC3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6" y="635010"/>
            <a:ext cx="3758454" cy="210146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13CFECD-626C-A1BD-FC1C-CD7C6324B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441" y="635010"/>
            <a:ext cx="4163280" cy="196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4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D2E2-8B3F-5D3A-BA87-D5C51A6B2EBF}"/>
              </a:ext>
            </a:extLst>
          </p:cNvPr>
          <p:cNvSpPr>
            <a:spLocks noGrp="1"/>
          </p:cNvSpPr>
          <p:nvPr>
            <p:ph type="title"/>
          </p:nvPr>
        </p:nvSpPr>
        <p:spPr>
          <a:xfrm>
            <a:off x="311700" y="80683"/>
            <a:ext cx="8520600" cy="410136"/>
          </a:xfrm>
        </p:spPr>
        <p:txBody>
          <a:bodyPr/>
          <a:lstStyle/>
          <a:p>
            <a:r>
              <a:rPr lang="en-US" dirty="0"/>
              <a:t>EDA</a:t>
            </a:r>
            <a:endParaRPr lang="en-IN" dirty="0"/>
          </a:p>
        </p:txBody>
      </p:sp>
      <p:sp>
        <p:nvSpPr>
          <p:cNvPr id="3" name="Text Placeholder 2">
            <a:extLst>
              <a:ext uri="{FF2B5EF4-FFF2-40B4-BE49-F238E27FC236}">
                <a16:creationId xmlns:a16="http://schemas.microsoft.com/office/drawing/2014/main" id="{26726BFD-E8BA-5533-529A-D86ED7E3945A}"/>
              </a:ext>
            </a:extLst>
          </p:cNvPr>
          <p:cNvSpPr>
            <a:spLocks noGrp="1"/>
          </p:cNvSpPr>
          <p:nvPr>
            <p:ph type="body" idx="1"/>
          </p:nvPr>
        </p:nvSpPr>
        <p:spPr>
          <a:xfrm>
            <a:off x="114300" y="524436"/>
            <a:ext cx="8975912" cy="4538381"/>
          </a:xfrm>
        </p:spPr>
        <p:txBody>
          <a:bodyPr/>
          <a:lstStyle/>
          <a:p>
            <a:pPr marL="114300" indent="0">
              <a:buNone/>
            </a:pPr>
            <a:r>
              <a:rPr lang="en-US" dirty="0"/>
              <a:t> </a:t>
            </a:r>
            <a:r>
              <a:rPr lang="en-IN" dirty="0"/>
              <a:t>                                                                      </a:t>
            </a:r>
            <a:endParaRPr lang="en-US" dirty="0"/>
          </a:p>
        </p:txBody>
      </p:sp>
      <p:pic>
        <p:nvPicPr>
          <p:cNvPr id="11268" name="Picture 4">
            <a:extLst>
              <a:ext uri="{FF2B5EF4-FFF2-40B4-BE49-F238E27FC236}">
                <a16:creationId xmlns:a16="http://schemas.microsoft.com/office/drawing/2014/main" id="{8176BEF4-1445-36DE-6075-61E96F7FB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625289"/>
            <a:ext cx="4276165" cy="44711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95B0D7BD-DC57-BF1B-EBCC-7F26AC857233}"/>
              </a:ext>
            </a:extLst>
          </p:cNvPr>
          <p:cNvGraphicFramePr>
            <a:graphicFrameLocks noGrp="1"/>
          </p:cNvGraphicFramePr>
          <p:nvPr>
            <p:extLst>
              <p:ext uri="{D42A27DB-BD31-4B8C-83A1-F6EECF244321}">
                <p14:modId xmlns:p14="http://schemas.microsoft.com/office/powerpoint/2010/main" val="25285273"/>
              </p:ext>
            </p:extLst>
          </p:nvPr>
        </p:nvGraphicFramePr>
        <p:xfrm>
          <a:off x="4572000" y="477371"/>
          <a:ext cx="4410635" cy="4358640"/>
        </p:xfrm>
        <a:graphic>
          <a:graphicData uri="http://schemas.openxmlformats.org/drawingml/2006/table">
            <a:tbl>
              <a:tblPr firstRow="1" bandRow="1">
                <a:tableStyleId>{5C22544A-7EE6-4342-B048-85BDC9FD1C3A}</a:tableStyleId>
              </a:tblPr>
              <a:tblGrid>
                <a:gridCol w="4410635">
                  <a:extLst>
                    <a:ext uri="{9D8B030D-6E8A-4147-A177-3AD203B41FA5}">
                      <a16:colId xmlns:a16="http://schemas.microsoft.com/office/drawing/2014/main" val="3738745764"/>
                    </a:ext>
                  </a:extLst>
                </a:gridCol>
              </a:tblGrid>
              <a:tr h="4040841">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400" b="0" i="0" u="none" strike="noStrike" cap="none" dirty="0">
                        <a:solidFill>
                          <a:schemeClr val="lt1"/>
                        </a:solidFill>
                        <a:effectLst/>
                        <a:latin typeface="+mn-lt"/>
                        <a:ea typeface="+mn-ea"/>
                        <a:cs typeface="+mn-cs"/>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1400" b="0" i="0" u="none" strike="noStrike" cap="none" dirty="0">
                        <a:solidFill>
                          <a:schemeClr val="lt1"/>
                        </a:solidFill>
                        <a:effectLst/>
                        <a:latin typeface="+mn-lt"/>
                        <a:ea typeface="+mn-ea"/>
                        <a:cs typeface="+mn-cs"/>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err="1">
                          <a:solidFill>
                            <a:schemeClr val="lt1"/>
                          </a:solidFill>
                          <a:effectLst/>
                          <a:latin typeface="+mn-lt"/>
                          <a:ea typeface="+mn-ea"/>
                          <a:cs typeface="+mn-cs"/>
                          <a:sym typeface="Arial"/>
                        </a:rPr>
                        <a:t>is_canceled</a:t>
                      </a:r>
                      <a:r>
                        <a:rPr lang="en-US" sz="1400" b="0" i="0" u="none" strike="noStrike" cap="none" dirty="0">
                          <a:solidFill>
                            <a:schemeClr val="lt1"/>
                          </a:solidFill>
                          <a:effectLst/>
                          <a:latin typeface="+mn-lt"/>
                          <a:ea typeface="+mn-ea"/>
                          <a:cs typeface="+mn-cs"/>
                          <a:sym typeface="Arial"/>
                        </a:rPr>
                        <a:t> and </a:t>
                      </a:r>
                      <a:r>
                        <a:rPr lang="en-US" sz="1400" b="0" i="0" u="none" strike="noStrike" cap="none" dirty="0" err="1">
                          <a:solidFill>
                            <a:schemeClr val="lt1"/>
                          </a:solidFill>
                          <a:effectLst/>
                          <a:latin typeface="+mn-lt"/>
                          <a:ea typeface="+mn-ea"/>
                          <a:cs typeface="+mn-cs"/>
                          <a:sym typeface="Arial"/>
                        </a:rPr>
                        <a:t>same_room_alloted_or_not</a:t>
                      </a:r>
                      <a:r>
                        <a:rPr lang="en-US" sz="1400" b="0" i="0" u="none" strike="noStrike" cap="none" dirty="0">
                          <a:solidFill>
                            <a:schemeClr val="lt1"/>
                          </a:solidFill>
                          <a:effectLst/>
                          <a:latin typeface="+mn-lt"/>
                          <a:ea typeface="+mn-ea"/>
                          <a:cs typeface="+mn-cs"/>
                          <a:sym typeface="Arial"/>
                        </a:rPr>
                        <a:t> are negatively corelated. That means customer is unlikely to cancel his bookings if he don't get the same room as per reserved room. We have visualized it above.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err="1">
                          <a:solidFill>
                            <a:schemeClr val="lt1"/>
                          </a:solidFill>
                          <a:effectLst/>
                          <a:latin typeface="+mn-lt"/>
                          <a:ea typeface="+mn-ea"/>
                          <a:cs typeface="+mn-cs"/>
                          <a:sym typeface="Arial"/>
                        </a:rPr>
                        <a:t>lead_time</a:t>
                      </a:r>
                      <a:r>
                        <a:rPr lang="en-US" sz="1400" b="0" i="0" u="none" strike="noStrike" cap="none" dirty="0">
                          <a:solidFill>
                            <a:schemeClr val="lt1"/>
                          </a:solidFill>
                          <a:effectLst/>
                          <a:latin typeface="+mn-lt"/>
                          <a:ea typeface="+mn-ea"/>
                          <a:cs typeface="+mn-cs"/>
                          <a:sym typeface="Arial"/>
                        </a:rPr>
                        <a:t> and </a:t>
                      </a:r>
                      <a:r>
                        <a:rPr lang="en-US" sz="1400" b="0" i="0" u="none" strike="noStrike" cap="none" dirty="0" err="1">
                          <a:solidFill>
                            <a:schemeClr val="lt1"/>
                          </a:solidFill>
                          <a:effectLst/>
                          <a:latin typeface="+mn-lt"/>
                          <a:ea typeface="+mn-ea"/>
                          <a:cs typeface="+mn-cs"/>
                          <a:sym typeface="Arial"/>
                        </a:rPr>
                        <a:t>total_stay</a:t>
                      </a:r>
                      <a:r>
                        <a:rPr lang="en-US" sz="1400" b="0" i="0" u="none" strike="noStrike" cap="none" dirty="0">
                          <a:solidFill>
                            <a:schemeClr val="lt1"/>
                          </a:solidFill>
                          <a:effectLst/>
                          <a:latin typeface="+mn-lt"/>
                          <a:ea typeface="+mn-ea"/>
                          <a:cs typeface="+mn-cs"/>
                          <a:sym typeface="Arial"/>
                        </a:rPr>
                        <a:t> is positively correlated. That means more is the stay of customer more will be the lead time.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400" b="0" i="0" u="none" strike="noStrike" cap="none" dirty="0">
                          <a:solidFill>
                            <a:schemeClr val="lt1"/>
                          </a:solidFill>
                          <a:effectLst/>
                          <a:latin typeface="+mn-lt"/>
                          <a:ea typeface="+mn-ea"/>
                          <a:cs typeface="+mn-cs"/>
                          <a:sym typeface="Arial"/>
                        </a:rPr>
                        <a:t>Adults , </a:t>
                      </a:r>
                      <a:r>
                        <a:rPr lang="en-US" sz="1400" b="0" i="0" u="none" strike="noStrike" cap="none" dirty="0" err="1">
                          <a:solidFill>
                            <a:schemeClr val="lt1"/>
                          </a:solidFill>
                          <a:effectLst/>
                          <a:latin typeface="+mn-lt"/>
                          <a:ea typeface="+mn-ea"/>
                          <a:cs typeface="+mn-cs"/>
                          <a:sym typeface="Arial"/>
                        </a:rPr>
                        <a:t>childrens</a:t>
                      </a:r>
                      <a:r>
                        <a:rPr lang="en-US" sz="1400" b="0" i="0" u="none" strike="noStrike" cap="none" dirty="0">
                          <a:solidFill>
                            <a:schemeClr val="lt1"/>
                          </a:solidFill>
                          <a:effectLst/>
                          <a:latin typeface="+mn-lt"/>
                          <a:ea typeface="+mn-ea"/>
                          <a:cs typeface="+mn-cs"/>
                          <a:sym typeface="Arial"/>
                        </a:rPr>
                        <a:t> and babies are corelated to each other. That means more the people more will be </a:t>
                      </a:r>
                      <a:r>
                        <a:rPr lang="en-US" sz="1400" b="0" i="0" u="none" strike="noStrike" cap="none" dirty="0" err="1">
                          <a:solidFill>
                            <a:schemeClr val="lt1"/>
                          </a:solidFill>
                          <a:effectLst/>
                          <a:latin typeface="+mn-lt"/>
                          <a:ea typeface="+mn-ea"/>
                          <a:cs typeface="+mn-cs"/>
                          <a:sym typeface="Arial"/>
                        </a:rPr>
                        <a:t>adr</a:t>
                      </a:r>
                      <a:r>
                        <a:rPr lang="en-US" sz="1400" b="0" i="0" u="none" strike="noStrike" cap="none" dirty="0">
                          <a:solidFill>
                            <a:schemeClr val="lt1"/>
                          </a:solidFill>
                          <a:effectLst/>
                          <a:latin typeface="+mn-lt"/>
                          <a:ea typeface="+mn-ea"/>
                          <a:cs typeface="+mn-cs"/>
                          <a:sym typeface="Arial"/>
                        </a:rPr>
                        <a:t> .</a:t>
                      </a:r>
                    </a:p>
                    <a:p>
                      <a:r>
                        <a:rPr lang="en-US" sz="1400" b="0" i="0" u="none" strike="noStrike" cap="none" dirty="0">
                          <a:solidFill>
                            <a:schemeClr val="lt1"/>
                          </a:solidFill>
                          <a:effectLst/>
                          <a:latin typeface="+mn-lt"/>
                          <a:ea typeface="+mn-ea"/>
                          <a:cs typeface="+mn-cs"/>
                          <a:sym typeface="Arial"/>
                        </a:rPr>
                        <a:t>    </a:t>
                      </a:r>
                      <a:r>
                        <a:rPr lang="en-US" sz="1400" b="1" i="0" u="none" strike="noStrike" cap="none" dirty="0" err="1">
                          <a:solidFill>
                            <a:schemeClr val="lt1"/>
                          </a:solidFill>
                          <a:effectLst/>
                          <a:latin typeface="+mn-lt"/>
                          <a:ea typeface="+mn-ea"/>
                          <a:cs typeface="+mn-cs"/>
                          <a:sym typeface="Arial"/>
                        </a:rPr>
                        <a:t>is_repeated</a:t>
                      </a:r>
                      <a:r>
                        <a:rPr lang="en-US" sz="1400" b="1" i="0" u="none" strike="noStrike" cap="none" dirty="0">
                          <a:solidFill>
                            <a:schemeClr val="lt1"/>
                          </a:solidFill>
                          <a:effectLst/>
                          <a:latin typeface="+mn-lt"/>
                          <a:ea typeface="+mn-ea"/>
                          <a:cs typeface="+mn-cs"/>
                          <a:sym typeface="Arial"/>
                        </a:rPr>
                        <a:t> guest and previous bookings not     canceled has strong correlation. may be repeated guests are not more likely to cancel their bookings.</a:t>
                      </a:r>
                    </a:p>
                    <a:p>
                      <a:br>
                        <a:rPr lang="en-US" dirty="0"/>
                      </a:br>
                      <a:br>
                        <a:rPr lang="en-US" dirty="0"/>
                      </a:br>
                      <a:endParaRPr lang="en-IN" dirty="0"/>
                    </a:p>
                  </a:txBody>
                  <a:tcPr>
                    <a:solidFill>
                      <a:schemeClr val="bg2"/>
                    </a:solidFill>
                  </a:tcPr>
                </a:tc>
                <a:extLst>
                  <a:ext uri="{0D108BD9-81ED-4DB2-BD59-A6C34878D82A}">
                    <a16:rowId xmlns:a16="http://schemas.microsoft.com/office/drawing/2014/main" val="2489054132"/>
                  </a:ext>
                </a:extLst>
              </a:tr>
            </a:tbl>
          </a:graphicData>
        </a:graphic>
      </p:graphicFrame>
    </p:spTree>
    <p:extLst>
      <p:ext uri="{BB962C8B-B14F-4D97-AF65-F5344CB8AC3E}">
        <p14:creationId xmlns:p14="http://schemas.microsoft.com/office/powerpoint/2010/main" val="398137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A298B7-51C2-A7CC-3176-83EFEC2031A7}"/>
              </a:ext>
            </a:extLst>
          </p:cNvPr>
          <p:cNvSpPr>
            <a:spLocks noGrp="1"/>
          </p:cNvSpPr>
          <p:nvPr>
            <p:ph type="body" idx="1"/>
          </p:nvPr>
        </p:nvSpPr>
        <p:spPr>
          <a:xfrm>
            <a:off x="73959" y="0"/>
            <a:ext cx="9002806" cy="5109882"/>
          </a:xfrm>
        </p:spPr>
        <p:txBody>
          <a:bodyPr/>
          <a:lstStyle/>
          <a:p>
            <a:pPr marL="114300" indent="0">
              <a:buNone/>
            </a:pPr>
            <a:r>
              <a:rPr lang="en-US" b="1" dirty="0">
                <a:solidFill>
                  <a:schemeClr val="tx1"/>
                </a:solidFill>
              </a:rPr>
              <a:t>Conclusions:</a:t>
            </a:r>
          </a:p>
          <a:p>
            <a:pPr>
              <a:buClr>
                <a:schemeClr val="bg1"/>
              </a:buClr>
              <a:buFont typeface="+mj-lt"/>
              <a:buAutoNum type="arabicParenR"/>
            </a:pPr>
            <a:r>
              <a:rPr lang="en-US" sz="1600" b="0" i="0" dirty="0">
                <a:solidFill>
                  <a:srgbClr val="212121"/>
                </a:solidFill>
                <a:effectLst/>
                <a:latin typeface="Roboto" panose="02000000000000000000" pitchFamily="2" charset="0"/>
              </a:rPr>
              <a:t>City hotels are the most preferred hotel type by the guests. We can say City hotel is the busiest hotel.</a:t>
            </a:r>
          </a:p>
          <a:p>
            <a:pPr>
              <a:buClr>
                <a:schemeClr val="bg1"/>
              </a:buClr>
              <a:buFont typeface="+mj-lt"/>
              <a:buAutoNum type="arabicParenR"/>
            </a:pPr>
            <a:r>
              <a:rPr lang="en-US" sz="1600" b="0" i="0" dirty="0">
                <a:solidFill>
                  <a:srgbClr val="212121"/>
                </a:solidFill>
                <a:effectLst/>
                <a:latin typeface="Roboto" panose="02000000000000000000" pitchFamily="2" charset="0"/>
              </a:rPr>
              <a:t>27.5 % bookings were got cancelled out of all the bookings.</a:t>
            </a:r>
          </a:p>
          <a:p>
            <a:pPr>
              <a:buClr>
                <a:schemeClr val="bg1"/>
              </a:buClr>
              <a:buFont typeface="+mj-lt"/>
              <a:buAutoNum type="arabicParenR"/>
            </a:pPr>
            <a:r>
              <a:rPr lang="en-US" sz="1600" b="0" i="0" dirty="0">
                <a:solidFill>
                  <a:srgbClr val="212121"/>
                </a:solidFill>
                <a:effectLst/>
                <a:latin typeface="Roboto" panose="02000000000000000000" pitchFamily="2" charset="0"/>
              </a:rPr>
              <a:t>Only 3.9 % people were revisited the hotels. Rest 96.1 % were new guests. Thus retention rate is low.</a:t>
            </a:r>
          </a:p>
          <a:p>
            <a:pPr>
              <a:buClr>
                <a:schemeClr val="bg1"/>
              </a:buClr>
              <a:buFont typeface="+mj-lt"/>
              <a:buAutoNum type="arabicParenR"/>
            </a:pPr>
            <a:r>
              <a:rPr lang="en-US" sz="1600" b="0" i="0" dirty="0">
                <a:solidFill>
                  <a:srgbClr val="212121"/>
                </a:solidFill>
                <a:effectLst/>
                <a:latin typeface="Roboto" panose="02000000000000000000" pitchFamily="2" charset="0"/>
              </a:rPr>
              <a:t>The percentage of 0 changes made in the booking was more than 82 %. Percentage of Single changes made was about 10%.</a:t>
            </a:r>
          </a:p>
          <a:p>
            <a:pPr>
              <a:buClr>
                <a:schemeClr val="bg1"/>
              </a:buClr>
              <a:buFont typeface="+mj-lt"/>
              <a:buAutoNum type="arabicParenR"/>
            </a:pPr>
            <a:r>
              <a:rPr lang="en-US" sz="1600" b="0" i="0" dirty="0">
                <a:solidFill>
                  <a:srgbClr val="212121"/>
                </a:solidFill>
                <a:effectLst/>
                <a:latin typeface="Roboto" panose="02000000000000000000" pitchFamily="2" charset="0"/>
              </a:rPr>
              <a:t>Most of the customers (91.6%) do not require car parking spaces.</a:t>
            </a:r>
          </a:p>
          <a:p>
            <a:pPr>
              <a:buClr>
                <a:schemeClr val="bg1"/>
              </a:buClr>
              <a:buFont typeface="+mj-lt"/>
              <a:buAutoNum type="arabicParenR"/>
            </a:pPr>
            <a:r>
              <a:rPr lang="en-US" sz="1600" b="0" i="0" dirty="0">
                <a:solidFill>
                  <a:srgbClr val="212121"/>
                </a:solidFill>
                <a:effectLst/>
                <a:latin typeface="Roboto" panose="02000000000000000000" pitchFamily="2" charset="0"/>
              </a:rPr>
              <a:t>79.1 % bookings were made through TA/TO (travel agents/Tour operators).</a:t>
            </a:r>
          </a:p>
          <a:p>
            <a:pPr>
              <a:buClr>
                <a:schemeClr val="bg1"/>
              </a:buClr>
              <a:buFont typeface="+mj-lt"/>
              <a:buAutoNum type="arabicParenR"/>
            </a:pPr>
            <a:r>
              <a:rPr lang="en-US" sz="1600" b="0" i="0" dirty="0">
                <a:solidFill>
                  <a:srgbClr val="212121"/>
                </a:solidFill>
                <a:effectLst/>
                <a:latin typeface="Roboto" panose="02000000000000000000" pitchFamily="2" charset="0"/>
              </a:rPr>
              <a:t>BB( Bed &amp; Breakfast) is the most preferred type of meal by the guests.</a:t>
            </a:r>
          </a:p>
          <a:p>
            <a:pPr>
              <a:buClr>
                <a:schemeClr val="bg1"/>
              </a:buClr>
              <a:buFont typeface="+mj-lt"/>
              <a:buAutoNum type="arabicParenR"/>
            </a:pPr>
            <a:r>
              <a:rPr lang="en-US" sz="1600" b="0" i="0" dirty="0">
                <a:solidFill>
                  <a:srgbClr val="212121"/>
                </a:solidFill>
                <a:effectLst/>
                <a:latin typeface="Roboto" panose="02000000000000000000" pitchFamily="2" charset="0"/>
              </a:rPr>
              <a:t>Maximum number of guests were from Portugal, i.e. more than 25000 guests.</a:t>
            </a:r>
          </a:p>
          <a:p>
            <a:pPr>
              <a:buClr>
                <a:schemeClr val="bg1"/>
              </a:buClr>
              <a:buFont typeface="+mj-lt"/>
              <a:buAutoNum type="arabicParenR"/>
            </a:pPr>
            <a:r>
              <a:rPr lang="en-US" sz="1600" b="0" i="0" dirty="0">
                <a:solidFill>
                  <a:srgbClr val="212121"/>
                </a:solidFill>
                <a:effectLst/>
                <a:latin typeface="Roboto" panose="02000000000000000000" pitchFamily="2" charset="0"/>
              </a:rPr>
              <a:t>Most of the bookings for City hotels and Resort hotel were happened in 2016.</a:t>
            </a:r>
          </a:p>
          <a:p>
            <a:pPr>
              <a:buClr>
                <a:schemeClr val="bg1"/>
              </a:buClr>
              <a:buFont typeface="+mj-lt"/>
              <a:buAutoNum type="arabicParenR"/>
            </a:pPr>
            <a:r>
              <a:rPr lang="en-US" sz="1600" b="0" i="0" dirty="0">
                <a:solidFill>
                  <a:srgbClr val="212121"/>
                </a:solidFill>
                <a:effectLst/>
                <a:latin typeface="Roboto" panose="02000000000000000000" pitchFamily="2" charset="0"/>
              </a:rPr>
              <a:t>Resort hotels have the most repeated guests.</a:t>
            </a:r>
          </a:p>
          <a:p>
            <a:pPr>
              <a:buClr>
                <a:schemeClr val="bg1"/>
              </a:buClr>
              <a:buFont typeface="+mj-lt"/>
              <a:buAutoNum type="arabicParenR"/>
            </a:pPr>
            <a:r>
              <a:rPr lang="en-US" sz="1600" b="0" i="0" dirty="0">
                <a:solidFill>
                  <a:srgbClr val="212121"/>
                </a:solidFill>
                <a:effectLst/>
                <a:latin typeface="Roboto" panose="02000000000000000000" pitchFamily="2" charset="0"/>
              </a:rPr>
              <a:t>Waiting time period for City hotel is high as compared to resort hotels. That means city hotels are much busier than Resort hotels.</a:t>
            </a:r>
          </a:p>
          <a:p>
            <a:pPr>
              <a:buClr>
                <a:schemeClr val="bg1"/>
              </a:buClr>
              <a:buFont typeface="+mj-lt"/>
              <a:buAutoNum type="arabicParenR"/>
            </a:pPr>
            <a:r>
              <a:rPr lang="en-US" sz="1600" b="0" i="0" dirty="0">
                <a:solidFill>
                  <a:srgbClr val="212121"/>
                </a:solidFill>
                <a:effectLst/>
                <a:latin typeface="Roboto" panose="02000000000000000000" pitchFamily="2" charset="0"/>
              </a:rPr>
              <a:t>Its is clear that there is no much(2.5%) effect on cancellation of the bookings even if the guests are not assigned with rooms which they reserved during booking.</a:t>
            </a:r>
          </a:p>
          <a:p>
            <a:pPr>
              <a:buClr>
                <a:schemeClr val="bg1"/>
              </a:buClr>
              <a:buFont typeface="+mj-lt"/>
              <a:buAutoNum type="arabicParenR"/>
            </a:pPr>
            <a:endParaRPr lang="en-US" sz="1600" b="0" i="0" dirty="0">
              <a:solidFill>
                <a:srgbClr val="212121"/>
              </a:solidFill>
              <a:effectLst/>
              <a:latin typeface="Roboto" panose="02000000000000000000" pitchFamily="2" charset="0"/>
            </a:endParaRPr>
          </a:p>
          <a:p>
            <a:pPr>
              <a:buClr>
                <a:schemeClr val="bg1"/>
              </a:buClr>
              <a:buFont typeface="+mj-lt"/>
              <a:buAutoNum type="arabicParenR"/>
            </a:pPr>
            <a:endParaRPr lang="en-US" sz="1600" b="0" i="0" dirty="0">
              <a:solidFill>
                <a:srgbClr val="212121"/>
              </a:solidFill>
              <a:effectLst/>
              <a:latin typeface="Roboto" panose="02000000000000000000" pitchFamily="2" charset="0"/>
            </a:endParaRPr>
          </a:p>
          <a:p>
            <a:pPr>
              <a:buClr>
                <a:schemeClr val="bg1"/>
              </a:buClr>
              <a:buFont typeface="+mj-lt"/>
              <a:buAutoNum type="arabicParenR"/>
            </a:pPr>
            <a:endParaRPr lang="en-IN" b="1" dirty="0">
              <a:solidFill>
                <a:schemeClr val="tx1"/>
              </a:solidFill>
            </a:endParaRPr>
          </a:p>
        </p:txBody>
      </p:sp>
    </p:spTree>
    <p:extLst>
      <p:ext uri="{BB962C8B-B14F-4D97-AF65-F5344CB8AC3E}">
        <p14:creationId xmlns:p14="http://schemas.microsoft.com/office/powerpoint/2010/main" val="707589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A5A5-A6D4-40AB-7EC6-4833CE49C0CB}"/>
              </a:ext>
            </a:extLst>
          </p:cNvPr>
          <p:cNvSpPr>
            <a:spLocks noGrp="1"/>
          </p:cNvSpPr>
          <p:nvPr>
            <p:ph type="title"/>
          </p:nvPr>
        </p:nvSpPr>
        <p:spPr/>
        <p:txBody>
          <a:bodyPr/>
          <a:lstStyle/>
          <a:p>
            <a:r>
              <a:rPr lang="en-US" dirty="0"/>
              <a:t> Contents:</a:t>
            </a:r>
            <a:endParaRPr lang="en-IN" dirty="0"/>
          </a:p>
        </p:txBody>
      </p:sp>
      <p:sp>
        <p:nvSpPr>
          <p:cNvPr id="3" name="Text Placeholder 2">
            <a:extLst>
              <a:ext uri="{FF2B5EF4-FFF2-40B4-BE49-F238E27FC236}">
                <a16:creationId xmlns:a16="http://schemas.microsoft.com/office/drawing/2014/main" id="{1E830FA6-EEBC-155F-CB4C-66A7DAC4BFF3}"/>
              </a:ext>
            </a:extLst>
          </p:cNvPr>
          <p:cNvSpPr>
            <a:spLocks noGrp="1"/>
          </p:cNvSpPr>
          <p:nvPr>
            <p:ph type="body" idx="1"/>
          </p:nvPr>
        </p:nvSpPr>
        <p:spPr>
          <a:xfrm>
            <a:off x="311700" y="1267967"/>
            <a:ext cx="8520600" cy="2950465"/>
          </a:xfrm>
        </p:spPr>
        <p:txBody>
          <a:bodyPr numCol="1"/>
          <a:lstStyle/>
          <a:p>
            <a:pPr>
              <a:lnSpc>
                <a:spcPct val="200000"/>
              </a:lnSpc>
              <a:buClr>
                <a:schemeClr val="bg1"/>
              </a:buClr>
              <a:buFont typeface="Wingdings" panose="05000000000000000000" pitchFamily="2" charset="2"/>
              <a:buChar char="Ø"/>
            </a:pPr>
            <a:r>
              <a:rPr lang="en-IN" dirty="0">
                <a:solidFill>
                  <a:schemeClr val="bg1"/>
                </a:solidFill>
              </a:rPr>
              <a:t>Problem Statement</a:t>
            </a:r>
          </a:p>
          <a:p>
            <a:pPr>
              <a:lnSpc>
                <a:spcPct val="150000"/>
              </a:lnSpc>
              <a:buClr>
                <a:schemeClr val="bg1"/>
              </a:buClr>
              <a:buFont typeface="Wingdings" panose="05000000000000000000" pitchFamily="2" charset="2"/>
              <a:buChar char="Ø"/>
            </a:pPr>
            <a:r>
              <a:rPr lang="en-IN" dirty="0">
                <a:solidFill>
                  <a:schemeClr val="bg1"/>
                </a:solidFill>
              </a:rPr>
              <a:t>Data Summary</a:t>
            </a:r>
          </a:p>
          <a:p>
            <a:pPr>
              <a:lnSpc>
                <a:spcPct val="150000"/>
              </a:lnSpc>
              <a:buClr>
                <a:schemeClr val="bg1"/>
              </a:buClr>
              <a:buFont typeface="Wingdings" panose="05000000000000000000" pitchFamily="2" charset="2"/>
              <a:buChar char="Ø"/>
            </a:pPr>
            <a:r>
              <a:rPr lang="en-IN" dirty="0">
                <a:solidFill>
                  <a:schemeClr val="bg1"/>
                </a:solidFill>
              </a:rPr>
              <a:t>Cleaning the Dataset</a:t>
            </a:r>
          </a:p>
          <a:p>
            <a:pPr>
              <a:lnSpc>
                <a:spcPct val="150000"/>
              </a:lnSpc>
              <a:buClr>
                <a:schemeClr val="bg1"/>
              </a:buClr>
              <a:buFont typeface="Wingdings" panose="05000000000000000000" pitchFamily="2" charset="2"/>
              <a:buChar char="Ø"/>
            </a:pPr>
            <a:r>
              <a:rPr lang="en-IN" dirty="0">
                <a:solidFill>
                  <a:schemeClr val="bg1"/>
                </a:solidFill>
              </a:rPr>
              <a:t>Exploratory Data Analysis</a:t>
            </a:r>
          </a:p>
          <a:p>
            <a:pPr>
              <a:lnSpc>
                <a:spcPct val="150000"/>
              </a:lnSpc>
              <a:buClr>
                <a:schemeClr val="bg1"/>
              </a:buClr>
              <a:buFont typeface="Wingdings" panose="05000000000000000000" pitchFamily="2" charset="2"/>
              <a:buChar char="Ø"/>
            </a:pPr>
            <a:r>
              <a:rPr lang="en-IN" dirty="0">
                <a:solidFill>
                  <a:schemeClr val="bg1"/>
                </a:solidFill>
              </a:rPr>
              <a:t>Results</a:t>
            </a:r>
          </a:p>
          <a:p>
            <a:pPr>
              <a:lnSpc>
                <a:spcPct val="150000"/>
              </a:lnSpc>
              <a:buClr>
                <a:schemeClr val="bg1"/>
              </a:buClr>
              <a:buFont typeface="Wingdings" panose="05000000000000000000" pitchFamily="2" charset="2"/>
              <a:buChar char="Ø"/>
            </a:pPr>
            <a:r>
              <a:rPr lang="en-IN" dirty="0">
                <a:solidFill>
                  <a:schemeClr val="bg1"/>
                </a:solidFill>
              </a:rPr>
              <a:t>Conclusions</a:t>
            </a:r>
          </a:p>
        </p:txBody>
      </p:sp>
    </p:spTree>
    <p:extLst>
      <p:ext uri="{BB962C8B-B14F-4D97-AF65-F5344CB8AC3E}">
        <p14:creationId xmlns:p14="http://schemas.microsoft.com/office/powerpoint/2010/main" val="176677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19,408 Thank You Hands Stock Photos and Images - 123RF">
            <a:extLst>
              <a:ext uri="{FF2B5EF4-FFF2-40B4-BE49-F238E27FC236}">
                <a16:creationId xmlns:a16="http://schemas.microsoft.com/office/drawing/2014/main" id="{20DD1C56-ACCE-5A7B-1C20-D94AB85FD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965" y="389965"/>
            <a:ext cx="5573806" cy="399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59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0395-4ED9-526F-9E20-7174A76D0813}"/>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251203F0-07D4-26F8-4E00-2D3674650DDB}"/>
              </a:ext>
            </a:extLst>
          </p:cNvPr>
          <p:cNvSpPr>
            <a:spLocks noGrp="1"/>
          </p:cNvSpPr>
          <p:nvPr>
            <p:ph type="body" idx="1"/>
          </p:nvPr>
        </p:nvSpPr>
        <p:spPr/>
        <p:txBody>
          <a:bodyPr/>
          <a:lstStyle/>
          <a:p>
            <a:pPr>
              <a:lnSpc>
                <a:spcPct val="150000"/>
              </a:lnSpc>
              <a:buClr>
                <a:schemeClr val="bg1"/>
              </a:buClr>
              <a:buFont typeface="Arial" panose="020B0604020202020204" pitchFamily="34" charset="0"/>
              <a:buChar char="•"/>
            </a:pPr>
            <a:r>
              <a:rPr lang="en-US">
                <a:solidFill>
                  <a:schemeClr val="bg1"/>
                </a:solidFill>
              </a:rPr>
              <a:t>Given </a:t>
            </a:r>
            <a:r>
              <a:rPr lang="en-US" dirty="0">
                <a:solidFill>
                  <a:schemeClr val="bg1"/>
                </a:solidFill>
              </a:rPr>
              <a:t>data set contains booking information for a city hotel and a </a:t>
            </a:r>
          </a:p>
          <a:p>
            <a:pPr marL="114300" indent="0">
              <a:lnSpc>
                <a:spcPct val="150000"/>
              </a:lnSpc>
              <a:buNone/>
            </a:pPr>
            <a:r>
              <a:rPr lang="en-US" dirty="0">
                <a:solidFill>
                  <a:schemeClr val="bg1"/>
                </a:solidFill>
              </a:rPr>
              <a:t>      resort hotel, and includes information such as when the booking </a:t>
            </a:r>
          </a:p>
          <a:p>
            <a:pPr marL="114300" indent="0">
              <a:lnSpc>
                <a:spcPct val="150000"/>
              </a:lnSpc>
              <a:buNone/>
            </a:pPr>
            <a:r>
              <a:rPr lang="en-US" dirty="0">
                <a:solidFill>
                  <a:schemeClr val="bg1"/>
                </a:solidFill>
              </a:rPr>
              <a:t>      was made, length of stay, the number of adults, children, and/or </a:t>
            </a:r>
          </a:p>
          <a:p>
            <a:pPr marL="114300" indent="0">
              <a:lnSpc>
                <a:spcPct val="150000"/>
              </a:lnSpc>
              <a:buNone/>
            </a:pPr>
            <a:r>
              <a:rPr lang="en-US" dirty="0">
                <a:solidFill>
                  <a:schemeClr val="bg1"/>
                </a:solidFill>
              </a:rPr>
              <a:t>      babies, and the number of required parking spaces, among other </a:t>
            </a:r>
          </a:p>
          <a:p>
            <a:pPr marL="114300" indent="0">
              <a:lnSpc>
                <a:spcPct val="150000"/>
              </a:lnSpc>
              <a:buNone/>
            </a:pPr>
            <a:r>
              <a:rPr lang="en-US" dirty="0">
                <a:solidFill>
                  <a:schemeClr val="bg1"/>
                </a:solidFill>
              </a:rPr>
              <a:t>      things. </a:t>
            </a:r>
          </a:p>
          <a:p>
            <a:pPr>
              <a:lnSpc>
                <a:spcPct val="150000"/>
              </a:lnSpc>
              <a:buClr>
                <a:srgbClr val="7030A0"/>
              </a:buClr>
              <a:buSzPct val="120000"/>
              <a:buFont typeface="Arial" panose="020B0604020202020204" pitchFamily="34" charset="0"/>
              <a:buChar char="•"/>
            </a:pPr>
            <a:r>
              <a:rPr lang="en-US" dirty="0">
                <a:solidFill>
                  <a:schemeClr val="bg1"/>
                </a:solidFill>
              </a:rPr>
              <a:t>To Explore and analyze the data to discover important factors that govern the bookings.</a:t>
            </a:r>
            <a:endParaRPr lang="en-IN" dirty="0">
              <a:solidFill>
                <a:schemeClr val="bg1"/>
              </a:solidFill>
            </a:endParaRPr>
          </a:p>
        </p:txBody>
      </p:sp>
    </p:spTree>
    <p:extLst>
      <p:ext uri="{BB962C8B-B14F-4D97-AF65-F5344CB8AC3E}">
        <p14:creationId xmlns:p14="http://schemas.microsoft.com/office/powerpoint/2010/main" val="12571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B934D-7A14-FC67-360C-185BC0618E1C}"/>
              </a:ext>
            </a:extLst>
          </p:cNvPr>
          <p:cNvSpPr>
            <a:spLocks noGrp="1"/>
          </p:cNvSpPr>
          <p:nvPr>
            <p:ph type="title"/>
          </p:nvPr>
        </p:nvSpPr>
        <p:spPr>
          <a:xfrm>
            <a:off x="311700" y="73959"/>
            <a:ext cx="8520600" cy="638735"/>
          </a:xfrm>
        </p:spPr>
        <p:txBody>
          <a:bodyPr/>
          <a:lstStyle/>
          <a:p>
            <a:r>
              <a:rPr lang="en-IN" dirty="0"/>
              <a:t>Data Summary</a:t>
            </a:r>
          </a:p>
        </p:txBody>
      </p:sp>
      <p:sp>
        <p:nvSpPr>
          <p:cNvPr id="3" name="Text Placeholder 2">
            <a:extLst>
              <a:ext uri="{FF2B5EF4-FFF2-40B4-BE49-F238E27FC236}">
                <a16:creationId xmlns:a16="http://schemas.microsoft.com/office/drawing/2014/main" id="{51D45B1D-EDE9-8042-8C70-8B4DA2EA95F8}"/>
              </a:ext>
            </a:extLst>
          </p:cNvPr>
          <p:cNvSpPr>
            <a:spLocks noGrp="1"/>
          </p:cNvSpPr>
          <p:nvPr>
            <p:ph type="body" idx="1"/>
          </p:nvPr>
        </p:nvSpPr>
        <p:spPr>
          <a:xfrm>
            <a:off x="311700" y="571500"/>
            <a:ext cx="8520600" cy="4378452"/>
          </a:xfrm>
        </p:spPr>
        <p:txBody>
          <a:bodyPr/>
          <a:lstStyle/>
          <a:p>
            <a:pPr>
              <a:buClr>
                <a:schemeClr val="bg1"/>
              </a:buClr>
              <a:buFont typeface="Wingdings" panose="05000000000000000000" pitchFamily="2" charset="2"/>
              <a:buChar char="Ø"/>
            </a:pPr>
            <a:r>
              <a:rPr lang="en-IN" dirty="0">
                <a:solidFill>
                  <a:schemeClr val="bg1"/>
                </a:solidFill>
              </a:rPr>
              <a:t>For staring analysing the</a:t>
            </a:r>
            <a:r>
              <a:rPr lang="en-US" dirty="0">
                <a:solidFill>
                  <a:schemeClr val="bg1"/>
                </a:solidFill>
              </a:rPr>
              <a:t> data it’s very important to understanding our data. So we had hotel Booking analysis data. Which had 119390 rows and 32 columns. So let’s understand this 32 columns. </a:t>
            </a:r>
          </a:p>
          <a:p>
            <a:pPr marL="114300" indent="0">
              <a:buClr>
                <a:schemeClr val="bg1"/>
              </a:buClr>
              <a:buNone/>
            </a:pPr>
            <a:r>
              <a:rPr lang="en-US" b="1" dirty="0">
                <a:solidFill>
                  <a:schemeClr val="tx1"/>
                </a:solidFill>
              </a:rPr>
              <a:t>Details of Columns</a:t>
            </a:r>
          </a:p>
          <a:p>
            <a:pPr marL="114300" indent="0">
              <a:buClr>
                <a:schemeClr val="bg1"/>
              </a:buClr>
              <a:buNone/>
            </a:pPr>
            <a:r>
              <a:rPr lang="en-US" b="1" dirty="0">
                <a:solidFill>
                  <a:schemeClr val="bg1"/>
                </a:solidFill>
              </a:rPr>
              <a:t>hotel</a:t>
            </a:r>
            <a:r>
              <a:rPr lang="en-US" dirty="0">
                <a:solidFill>
                  <a:schemeClr val="bg1"/>
                </a:solidFill>
              </a:rPr>
              <a:t> </a:t>
            </a:r>
            <a:r>
              <a:rPr lang="en-US" b="1" dirty="0">
                <a:solidFill>
                  <a:schemeClr val="bg1"/>
                </a:solidFill>
              </a:rPr>
              <a:t>: </a:t>
            </a:r>
            <a:r>
              <a:rPr lang="en-US" dirty="0">
                <a:solidFill>
                  <a:schemeClr val="bg1"/>
                </a:solidFill>
              </a:rPr>
              <a:t>Resort Hotel or City Hotel</a:t>
            </a:r>
          </a:p>
          <a:p>
            <a:pPr marL="114300" indent="0">
              <a:buClr>
                <a:schemeClr val="bg1"/>
              </a:buClr>
              <a:buNone/>
            </a:pPr>
            <a:r>
              <a:rPr lang="en-US" b="1" dirty="0" err="1">
                <a:solidFill>
                  <a:schemeClr val="bg1"/>
                </a:solidFill>
              </a:rPr>
              <a:t>is_canceled</a:t>
            </a:r>
            <a:r>
              <a:rPr lang="en-US" b="1" dirty="0">
                <a:solidFill>
                  <a:schemeClr val="bg1"/>
                </a:solidFill>
              </a:rPr>
              <a:t> : </a:t>
            </a:r>
            <a:r>
              <a:rPr lang="en-US" dirty="0">
                <a:solidFill>
                  <a:schemeClr val="bg1"/>
                </a:solidFill>
              </a:rPr>
              <a:t>Value indicating if the booking was canceled (1) or not (0) </a:t>
            </a:r>
            <a:r>
              <a:rPr lang="en-US" b="1" dirty="0" err="1">
                <a:solidFill>
                  <a:schemeClr val="bg1"/>
                </a:solidFill>
              </a:rPr>
              <a:t>lead_time</a:t>
            </a:r>
            <a:r>
              <a:rPr lang="en-US" b="1" dirty="0">
                <a:solidFill>
                  <a:schemeClr val="bg1"/>
                </a:solidFill>
              </a:rPr>
              <a:t> : </a:t>
            </a:r>
            <a:r>
              <a:rPr lang="en-US" dirty="0">
                <a:solidFill>
                  <a:schemeClr val="bg1"/>
                </a:solidFill>
              </a:rPr>
              <a:t>Number of days that elapsed between the entering date of the booking and the arrival date </a:t>
            </a:r>
          </a:p>
          <a:p>
            <a:pPr marL="114300" indent="0">
              <a:buClr>
                <a:schemeClr val="bg1"/>
              </a:buClr>
              <a:buNone/>
            </a:pPr>
            <a:r>
              <a:rPr lang="en-US" b="1" dirty="0" err="1">
                <a:solidFill>
                  <a:schemeClr val="bg1"/>
                </a:solidFill>
              </a:rPr>
              <a:t>arrival_date_year</a:t>
            </a:r>
            <a:r>
              <a:rPr lang="en-US" b="1" dirty="0">
                <a:solidFill>
                  <a:schemeClr val="bg1"/>
                </a:solidFill>
              </a:rPr>
              <a:t> : </a:t>
            </a:r>
            <a:r>
              <a:rPr lang="en-US" dirty="0">
                <a:solidFill>
                  <a:schemeClr val="bg1"/>
                </a:solidFill>
              </a:rPr>
              <a:t>Year of arrival date </a:t>
            </a:r>
          </a:p>
          <a:p>
            <a:pPr marL="114300" indent="0">
              <a:buClr>
                <a:schemeClr val="bg1"/>
              </a:buClr>
              <a:buNone/>
            </a:pPr>
            <a:r>
              <a:rPr lang="en-US" dirty="0" err="1">
                <a:solidFill>
                  <a:schemeClr val="bg1"/>
                </a:solidFill>
              </a:rPr>
              <a:t>arrival_date_month</a:t>
            </a:r>
            <a:r>
              <a:rPr lang="en-US" dirty="0">
                <a:solidFill>
                  <a:schemeClr val="bg1"/>
                </a:solidFill>
              </a:rPr>
              <a:t> : Month of arrival date</a:t>
            </a:r>
            <a:r>
              <a:rPr lang="en-US" b="1" dirty="0">
                <a:solidFill>
                  <a:schemeClr val="bg1"/>
                </a:solidFill>
              </a:rPr>
              <a:t> </a:t>
            </a:r>
          </a:p>
          <a:p>
            <a:pPr marL="114300" indent="0">
              <a:buClr>
                <a:schemeClr val="bg1"/>
              </a:buClr>
              <a:buNone/>
            </a:pPr>
            <a:r>
              <a:rPr lang="en-US" b="1" dirty="0" err="1">
                <a:solidFill>
                  <a:schemeClr val="bg1"/>
                </a:solidFill>
              </a:rPr>
              <a:t>arrival_date_week_number</a:t>
            </a:r>
            <a:r>
              <a:rPr lang="en-US" b="1" dirty="0">
                <a:solidFill>
                  <a:schemeClr val="bg1"/>
                </a:solidFill>
              </a:rPr>
              <a:t> : </a:t>
            </a:r>
            <a:r>
              <a:rPr lang="en-US" dirty="0">
                <a:solidFill>
                  <a:schemeClr val="bg1"/>
                </a:solidFill>
              </a:rPr>
              <a:t>Week number of year for arrival date </a:t>
            </a:r>
            <a:r>
              <a:rPr lang="en-US" b="1" dirty="0" err="1">
                <a:solidFill>
                  <a:schemeClr val="bg1"/>
                </a:solidFill>
              </a:rPr>
              <a:t>arrival_date_day_of_month</a:t>
            </a:r>
            <a:r>
              <a:rPr lang="en-US" b="1" dirty="0">
                <a:solidFill>
                  <a:schemeClr val="bg1"/>
                </a:solidFill>
              </a:rPr>
              <a:t> : </a:t>
            </a:r>
            <a:r>
              <a:rPr lang="en-US" dirty="0">
                <a:solidFill>
                  <a:schemeClr val="bg1"/>
                </a:solidFill>
              </a:rPr>
              <a:t>Day of arrival date </a:t>
            </a:r>
          </a:p>
          <a:p>
            <a:pPr marL="114300" indent="0">
              <a:buClr>
                <a:schemeClr val="bg1"/>
              </a:buClr>
              <a:buNone/>
            </a:pPr>
            <a:r>
              <a:rPr lang="en-US" b="1" dirty="0" err="1">
                <a:solidFill>
                  <a:schemeClr val="bg1"/>
                </a:solidFill>
              </a:rPr>
              <a:t>stays_in_weekend_nights</a:t>
            </a:r>
            <a:r>
              <a:rPr lang="en-US" b="1" dirty="0">
                <a:solidFill>
                  <a:schemeClr val="bg1"/>
                </a:solidFill>
              </a:rPr>
              <a:t> : </a:t>
            </a:r>
            <a:r>
              <a:rPr lang="en-US" dirty="0">
                <a:solidFill>
                  <a:schemeClr val="bg1"/>
                </a:solidFill>
              </a:rPr>
              <a:t>Number of weekend nights</a:t>
            </a:r>
            <a:endParaRPr lang="en-IN" dirty="0">
              <a:solidFill>
                <a:schemeClr val="bg1"/>
              </a:solidFill>
            </a:endParaRPr>
          </a:p>
        </p:txBody>
      </p:sp>
    </p:spTree>
    <p:extLst>
      <p:ext uri="{BB962C8B-B14F-4D97-AF65-F5344CB8AC3E}">
        <p14:creationId xmlns:p14="http://schemas.microsoft.com/office/powerpoint/2010/main" val="247826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EEB4C2-249D-DCA0-9851-D77565331056}"/>
              </a:ext>
            </a:extLst>
          </p:cNvPr>
          <p:cNvSpPr>
            <a:spLocks noGrp="1"/>
          </p:cNvSpPr>
          <p:nvPr>
            <p:ph type="body" idx="1"/>
          </p:nvPr>
        </p:nvSpPr>
        <p:spPr>
          <a:xfrm>
            <a:off x="0" y="146304"/>
            <a:ext cx="8832300" cy="4903063"/>
          </a:xfrm>
        </p:spPr>
        <p:txBody>
          <a:bodyPr/>
          <a:lstStyle/>
          <a:p>
            <a:pPr marL="114300" indent="0">
              <a:buNone/>
            </a:pPr>
            <a:r>
              <a:rPr lang="en-US" b="1" dirty="0" err="1">
                <a:solidFill>
                  <a:schemeClr val="bg1"/>
                </a:solidFill>
              </a:rPr>
              <a:t>stays_in_week_nights</a:t>
            </a:r>
            <a:r>
              <a:rPr lang="en-US" b="1" dirty="0">
                <a:solidFill>
                  <a:schemeClr val="bg1"/>
                </a:solidFill>
              </a:rPr>
              <a:t> </a:t>
            </a:r>
            <a:r>
              <a:rPr lang="en-US" dirty="0">
                <a:solidFill>
                  <a:schemeClr val="bg1"/>
                </a:solidFill>
              </a:rPr>
              <a:t>: Number of week nights.</a:t>
            </a:r>
          </a:p>
          <a:p>
            <a:pPr marL="114300" indent="0">
              <a:buNone/>
            </a:pPr>
            <a:r>
              <a:rPr lang="en-US" b="1" dirty="0">
                <a:solidFill>
                  <a:schemeClr val="bg1"/>
                </a:solidFill>
              </a:rPr>
              <a:t>adults </a:t>
            </a:r>
            <a:r>
              <a:rPr lang="en-US" dirty="0">
                <a:solidFill>
                  <a:schemeClr val="bg1"/>
                </a:solidFill>
              </a:rPr>
              <a:t>: Number of adults </a:t>
            </a:r>
          </a:p>
          <a:p>
            <a:pPr marL="114300" indent="0">
              <a:buNone/>
            </a:pPr>
            <a:r>
              <a:rPr lang="en-US" b="1" dirty="0">
                <a:solidFill>
                  <a:schemeClr val="bg1"/>
                </a:solidFill>
              </a:rPr>
              <a:t>children </a:t>
            </a:r>
            <a:r>
              <a:rPr lang="en-US" dirty="0">
                <a:solidFill>
                  <a:schemeClr val="bg1"/>
                </a:solidFill>
              </a:rPr>
              <a:t>: Number of children </a:t>
            </a:r>
          </a:p>
          <a:p>
            <a:pPr marL="114300" indent="0">
              <a:buNone/>
            </a:pPr>
            <a:r>
              <a:rPr lang="en-US" b="1" dirty="0">
                <a:solidFill>
                  <a:schemeClr val="bg1"/>
                </a:solidFill>
              </a:rPr>
              <a:t>babies </a:t>
            </a:r>
            <a:r>
              <a:rPr lang="en-US" dirty="0">
                <a:solidFill>
                  <a:schemeClr val="bg1"/>
                </a:solidFill>
              </a:rPr>
              <a:t>: Number of babies</a:t>
            </a:r>
          </a:p>
          <a:p>
            <a:pPr marL="114300" indent="0">
              <a:buNone/>
            </a:pPr>
            <a:r>
              <a:rPr lang="en-US" b="1" dirty="0">
                <a:solidFill>
                  <a:schemeClr val="bg1"/>
                </a:solidFill>
              </a:rPr>
              <a:t>meal</a:t>
            </a:r>
            <a:r>
              <a:rPr lang="en-US" dirty="0">
                <a:solidFill>
                  <a:schemeClr val="bg1"/>
                </a:solidFill>
              </a:rPr>
              <a:t> : Type of meal booked. </a:t>
            </a:r>
          </a:p>
          <a:p>
            <a:pPr marL="114300" indent="0">
              <a:buNone/>
            </a:pPr>
            <a:r>
              <a:rPr lang="en-US" b="1" dirty="0">
                <a:solidFill>
                  <a:schemeClr val="bg1"/>
                </a:solidFill>
              </a:rPr>
              <a:t>country</a:t>
            </a:r>
            <a:r>
              <a:rPr lang="en-US" dirty="0">
                <a:solidFill>
                  <a:schemeClr val="bg1"/>
                </a:solidFill>
              </a:rPr>
              <a:t> : Country of origin.</a:t>
            </a:r>
          </a:p>
          <a:p>
            <a:pPr marL="114300" indent="0">
              <a:buNone/>
            </a:pPr>
            <a:r>
              <a:rPr lang="en-US" b="1" dirty="0" err="1">
                <a:solidFill>
                  <a:schemeClr val="bg1"/>
                </a:solidFill>
              </a:rPr>
              <a:t>market_segment</a:t>
            </a:r>
            <a:r>
              <a:rPr lang="en-US" b="1" dirty="0">
                <a:solidFill>
                  <a:schemeClr val="bg1"/>
                </a:solidFill>
              </a:rPr>
              <a:t> </a:t>
            </a:r>
            <a:r>
              <a:rPr lang="en-US" dirty="0">
                <a:solidFill>
                  <a:schemeClr val="bg1"/>
                </a:solidFill>
              </a:rPr>
              <a:t>: Market segment designation. (TA/TO) </a:t>
            </a:r>
          </a:p>
          <a:p>
            <a:pPr marL="114300" indent="0">
              <a:buNone/>
            </a:pPr>
            <a:r>
              <a:rPr lang="en-US" b="1" dirty="0" err="1">
                <a:solidFill>
                  <a:schemeClr val="bg1"/>
                </a:solidFill>
              </a:rPr>
              <a:t>distribution_channel</a:t>
            </a:r>
            <a:r>
              <a:rPr lang="en-US" b="1" dirty="0">
                <a:solidFill>
                  <a:schemeClr val="bg1"/>
                </a:solidFill>
              </a:rPr>
              <a:t> </a:t>
            </a:r>
            <a:r>
              <a:rPr lang="en-US" dirty="0">
                <a:solidFill>
                  <a:schemeClr val="bg1"/>
                </a:solidFill>
              </a:rPr>
              <a:t>: Booking distribution channel.(T/A/TO) </a:t>
            </a:r>
          </a:p>
          <a:p>
            <a:pPr marL="114300" indent="0">
              <a:buNone/>
            </a:pPr>
            <a:r>
              <a:rPr lang="en-US" b="1" dirty="0" err="1">
                <a:solidFill>
                  <a:schemeClr val="bg1"/>
                </a:solidFill>
              </a:rPr>
              <a:t>is_repeated_guest</a:t>
            </a:r>
            <a:r>
              <a:rPr lang="en-US" b="1" dirty="0">
                <a:solidFill>
                  <a:schemeClr val="bg1"/>
                </a:solidFill>
              </a:rPr>
              <a:t> </a:t>
            </a:r>
            <a:r>
              <a:rPr lang="en-US" dirty="0">
                <a:solidFill>
                  <a:schemeClr val="bg1"/>
                </a:solidFill>
              </a:rPr>
              <a:t>: is a repeated guest (1) or not (0) </a:t>
            </a:r>
          </a:p>
          <a:p>
            <a:pPr marL="114300" indent="0">
              <a:buNone/>
            </a:pPr>
            <a:r>
              <a:rPr lang="en-US" b="1" dirty="0" err="1">
                <a:solidFill>
                  <a:schemeClr val="bg1"/>
                </a:solidFill>
              </a:rPr>
              <a:t>previous_cancellations</a:t>
            </a:r>
            <a:r>
              <a:rPr lang="en-US" b="1" dirty="0">
                <a:solidFill>
                  <a:schemeClr val="bg1"/>
                </a:solidFill>
              </a:rPr>
              <a:t> </a:t>
            </a:r>
            <a:r>
              <a:rPr lang="en-US" dirty="0">
                <a:solidFill>
                  <a:schemeClr val="bg1"/>
                </a:solidFill>
              </a:rPr>
              <a:t>: Number of previous bookings that were cancelled by the customer prior to the current booking </a:t>
            </a:r>
          </a:p>
          <a:p>
            <a:pPr marL="114300" indent="0">
              <a:buNone/>
            </a:pPr>
            <a:r>
              <a:rPr lang="en-US" b="1" dirty="0" err="1">
                <a:solidFill>
                  <a:schemeClr val="bg1"/>
                </a:solidFill>
              </a:rPr>
              <a:t>previous_bookings_not_canceled</a:t>
            </a:r>
            <a:r>
              <a:rPr lang="en-US" b="1" dirty="0">
                <a:solidFill>
                  <a:schemeClr val="bg1"/>
                </a:solidFill>
              </a:rPr>
              <a:t> </a:t>
            </a:r>
            <a:r>
              <a:rPr lang="en-US" dirty="0">
                <a:solidFill>
                  <a:schemeClr val="bg1"/>
                </a:solidFill>
              </a:rPr>
              <a:t>: Number of previous bookings not cancelled by the customer prior to the current booking</a:t>
            </a:r>
          </a:p>
          <a:p>
            <a:pPr marL="114300" indent="0">
              <a:buNone/>
            </a:pPr>
            <a:r>
              <a:rPr lang="en-US" b="1" dirty="0" err="1">
                <a:solidFill>
                  <a:schemeClr val="bg1"/>
                </a:solidFill>
              </a:rPr>
              <a:t>reserved_room_type</a:t>
            </a:r>
            <a:r>
              <a:rPr lang="en-US" b="1" dirty="0">
                <a:solidFill>
                  <a:schemeClr val="bg1"/>
                </a:solidFill>
              </a:rPr>
              <a:t> </a:t>
            </a:r>
            <a:r>
              <a:rPr lang="en-US" dirty="0">
                <a:solidFill>
                  <a:schemeClr val="bg1"/>
                </a:solidFill>
              </a:rPr>
              <a:t>: Code of room type reserved. </a:t>
            </a:r>
          </a:p>
          <a:p>
            <a:pPr marL="114300" indent="0">
              <a:buNone/>
            </a:pPr>
            <a:r>
              <a:rPr lang="en-US" b="1" dirty="0" err="1">
                <a:solidFill>
                  <a:schemeClr val="bg1"/>
                </a:solidFill>
              </a:rPr>
              <a:t>assigned_room_type</a:t>
            </a:r>
            <a:r>
              <a:rPr lang="en-US" b="1" dirty="0">
                <a:solidFill>
                  <a:schemeClr val="bg1"/>
                </a:solidFill>
              </a:rPr>
              <a:t> : </a:t>
            </a:r>
            <a:r>
              <a:rPr lang="en-US" dirty="0">
                <a:solidFill>
                  <a:schemeClr val="bg1"/>
                </a:solidFill>
              </a:rPr>
              <a:t>Code for the type of room assigned to the booking.</a:t>
            </a:r>
          </a:p>
          <a:p>
            <a:pPr marL="114300" indent="0">
              <a:buNone/>
            </a:pPr>
            <a:endParaRPr lang="en-IN" dirty="0">
              <a:solidFill>
                <a:schemeClr val="bg1"/>
              </a:solidFill>
            </a:endParaRPr>
          </a:p>
        </p:txBody>
      </p:sp>
    </p:spTree>
    <p:extLst>
      <p:ext uri="{BB962C8B-B14F-4D97-AF65-F5344CB8AC3E}">
        <p14:creationId xmlns:p14="http://schemas.microsoft.com/office/powerpoint/2010/main" val="378602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EEB4C2-249D-DCA0-9851-D77565331056}"/>
              </a:ext>
            </a:extLst>
          </p:cNvPr>
          <p:cNvSpPr>
            <a:spLocks noGrp="1"/>
          </p:cNvSpPr>
          <p:nvPr>
            <p:ph type="body" idx="1"/>
          </p:nvPr>
        </p:nvSpPr>
        <p:spPr>
          <a:xfrm>
            <a:off x="97536" y="195072"/>
            <a:ext cx="8734764" cy="4948428"/>
          </a:xfrm>
        </p:spPr>
        <p:txBody>
          <a:bodyPr/>
          <a:lstStyle/>
          <a:p>
            <a:pPr marL="114300" indent="0">
              <a:buNone/>
            </a:pPr>
            <a:r>
              <a:rPr lang="en-US" b="1" dirty="0" err="1">
                <a:solidFill>
                  <a:schemeClr val="bg1"/>
                </a:solidFill>
              </a:rPr>
              <a:t>booking_changes</a:t>
            </a:r>
            <a:r>
              <a:rPr lang="en-US" b="1" dirty="0">
                <a:solidFill>
                  <a:schemeClr val="bg1"/>
                </a:solidFill>
              </a:rPr>
              <a:t> : </a:t>
            </a:r>
            <a:r>
              <a:rPr lang="en-US" dirty="0">
                <a:solidFill>
                  <a:schemeClr val="bg1"/>
                </a:solidFill>
              </a:rPr>
              <a:t>Number of changes made to the booking from the moment the booking was entered on the PMS until the moment of check-in or cancellation </a:t>
            </a:r>
            <a:r>
              <a:rPr lang="en-US" b="1" dirty="0" err="1">
                <a:solidFill>
                  <a:schemeClr val="bg1"/>
                </a:solidFill>
              </a:rPr>
              <a:t>deposit_type</a:t>
            </a:r>
            <a:r>
              <a:rPr lang="en-US" b="1" dirty="0">
                <a:solidFill>
                  <a:schemeClr val="bg1"/>
                </a:solidFill>
              </a:rPr>
              <a:t> : </a:t>
            </a:r>
            <a:r>
              <a:rPr lang="en-US" dirty="0">
                <a:solidFill>
                  <a:schemeClr val="bg1"/>
                </a:solidFill>
              </a:rPr>
              <a:t>No Deposit, Non Refund , Refundable. </a:t>
            </a:r>
          </a:p>
          <a:p>
            <a:pPr marL="114300" indent="0">
              <a:buNone/>
            </a:pPr>
            <a:r>
              <a:rPr lang="en-US" b="1" dirty="0">
                <a:solidFill>
                  <a:schemeClr val="bg1"/>
                </a:solidFill>
              </a:rPr>
              <a:t>agent :</a:t>
            </a:r>
            <a:r>
              <a:rPr lang="en-US" dirty="0">
                <a:solidFill>
                  <a:schemeClr val="bg1"/>
                </a:solidFill>
              </a:rPr>
              <a:t> ID of the travel agency that made the booking </a:t>
            </a:r>
          </a:p>
          <a:p>
            <a:pPr marL="114300" indent="0">
              <a:buNone/>
            </a:pPr>
            <a:r>
              <a:rPr lang="en-US" b="1" dirty="0">
                <a:solidFill>
                  <a:schemeClr val="bg1"/>
                </a:solidFill>
              </a:rPr>
              <a:t>company :</a:t>
            </a:r>
            <a:r>
              <a:rPr lang="en-US" dirty="0">
                <a:solidFill>
                  <a:schemeClr val="bg1"/>
                </a:solidFill>
              </a:rPr>
              <a:t> ID of the company/entity that made the booking . </a:t>
            </a:r>
          </a:p>
          <a:p>
            <a:pPr marL="114300" indent="0">
              <a:buNone/>
            </a:pPr>
            <a:r>
              <a:rPr lang="en-US" b="1" dirty="0" err="1">
                <a:solidFill>
                  <a:schemeClr val="bg1"/>
                </a:solidFill>
              </a:rPr>
              <a:t>days_in_waiting_list</a:t>
            </a:r>
            <a:r>
              <a:rPr lang="en-US" b="1" dirty="0">
                <a:solidFill>
                  <a:schemeClr val="bg1"/>
                </a:solidFill>
              </a:rPr>
              <a:t> : </a:t>
            </a:r>
            <a:r>
              <a:rPr lang="en-US" dirty="0">
                <a:solidFill>
                  <a:schemeClr val="bg1"/>
                </a:solidFill>
              </a:rPr>
              <a:t>Number of days the booking was in the waiting list before it was confirmed to the customer </a:t>
            </a:r>
          </a:p>
          <a:p>
            <a:pPr marL="114300" indent="0">
              <a:buNone/>
            </a:pPr>
            <a:r>
              <a:rPr lang="en-US" b="1" dirty="0" err="1">
                <a:solidFill>
                  <a:schemeClr val="bg1"/>
                </a:solidFill>
              </a:rPr>
              <a:t>customer_type</a:t>
            </a:r>
            <a:r>
              <a:rPr lang="en-US" b="1" dirty="0">
                <a:solidFill>
                  <a:schemeClr val="bg1"/>
                </a:solidFill>
              </a:rPr>
              <a:t> : </a:t>
            </a:r>
            <a:r>
              <a:rPr lang="en-US" dirty="0">
                <a:solidFill>
                  <a:schemeClr val="bg1"/>
                </a:solidFill>
              </a:rPr>
              <a:t>type of customer. </a:t>
            </a:r>
            <a:r>
              <a:rPr lang="en-US" dirty="0" err="1">
                <a:solidFill>
                  <a:schemeClr val="bg1"/>
                </a:solidFill>
              </a:rPr>
              <a:t>Contract,Group,transient,Transient</a:t>
            </a:r>
            <a:r>
              <a:rPr lang="en-US" dirty="0">
                <a:solidFill>
                  <a:schemeClr val="bg1"/>
                </a:solidFill>
              </a:rPr>
              <a:t> party. </a:t>
            </a:r>
          </a:p>
          <a:p>
            <a:pPr marL="114300" indent="0">
              <a:buNone/>
            </a:pPr>
            <a:r>
              <a:rPr lang="en-US" b="1" dirty="0" err="1">
                <a:solidFill>
                  <a:schemeClr val="bg1"/>
                </a:solidFill>
              </a:rPr>
              <a:t>adr</a:t>
            </a:r>
            <a:r>
              <a:rPr lang="en-US" b="1" dirty="0">
                <a:solidFill>
                  <a:schemeClr val="bg1"/>
                </a:solidFill>
              </a:rPr>
              <a:t> : </a:t>
            </a:r>
            <a:r>
              <a:rPr lang="en-US" dirty="0">
                <a:solidFill>
                  <a:schemeClr val="bg1"/>
                </a:solidFill>
              </a:rPr>
              <a:t>Average Daily Rate as defined by dividing the sum of all lodging transactions by the total number of staying nights </a:t>
            </a:r>
          </a:p>
          <a:p>
            <a:pPr marL="114300" indent="0">
              <a:buNone/>
            </a:pPr>
            <a:r>
              <a:rPr lang="en-US" b="1" dirty="0" err="1">
                <a:solidFill>
                  <a:schemeClr val="bg1"/>
                </a:solidFill>
              </a:rPr>
              <a:t>required_car_parking_spaces</a:t>
            </a:r>
            <a:r>
              <a:rPr lang="en-US" b="1" dirty="0">
                <a:solidFill>
                  <a:schemeClr val="bg1"/>
                </a:solidFill>
              </a:rPr>
              <a:t> : </a:t>
            </a:r>
            <a:r>
              <a:rPr lang="en-US" dirty="0">
                <a:solidFill>
                  <a:schemeClr val="bg1"/>
                </a:solidFill>
              </a:rPr>
              <a:t>Number of car parking spaces required by the customer </a:t>
            </a:r>
          </a:p>
          <a:p>
            <a:pPr marL="114300" indent="0">
              <a:buNone/>
            </a:pPr>
            <a:r>
              <a:rPr lang="en-US" b="1" dirty="0" err="1">
                <a:solidFill>
                  <a:schemeClr val="bg1"/>
                </a:solidFill>
              </a:rPr>
              <a:t>total_of_special_requests</a:t>
            </a:r>
            <a:r>
              <a:rPr lang="en-US" b="1" dirty="0">
                <a:solidFill>
                  <a:schemeClr val="bg1"/>
                </a:solidFill>
              </a:rPr>
              <a:t> : </a:t>
            </a:r>
            <a:r>
              <a:rPr lang="en-US" dirty="0">
                <a:solidFill>
                  <a:schemeClr val="bg1"/>
                </a:solidFill>
              </a:rPr>
              <a:t>Number of special requests made by the customer (e.g. twin bed or high floor) </a:t>
            </a:r>
          </a:p>
          <a:p>
            <a:pPr marL="114300" indent="0">
              <a:buNone/>
            </a:pPr>
            <a:r>
              <a:rPr lang="en-US" b="1" dirty="0" err="1">
                <a:solidFill>
                  <a:schemeClr val="bg1"/>
                </a:solidFill>
              </a:rPr>
              <a:t>reservation_status</a:t>
            </a:r>
            <a:r>
              <a:rPr lang="en-US" b="1" dirty="0">
                <a:solidFill>
                  <a:schemeClr val="bg1"/>
                </a:solidFill>
              </a:rPr>
              <a:t> : </a:t>
            </a:r>
            <a:r>
              <a:rPr lang="en-US" dirty="0">
                <a:solidFill>
                  <a:schemeClr val="bg1"/>
                </a:solidFill>
              </a:rPr>
              <a:t>Reservation last status</a:t>
            </a:r>
            <a:endParaRPr lang="en-IN" dirty="0">
              <a:solidFill>
                <a:schemeClr val="bg1"/>
              </a:solidFill>
            </a:endParaRPr>
          </a:p>
        </p:txBody>
      </p:sp>
    </p:spTree>
    <p:extLst>
      <p:ext uri="{BB962C8B-B14F-4D97-AF65-F5344CB8AC3E}">
        <p14:creationId xmlns:p14="http://schemas.microsoft.com/office/powerpoint/2010/main" val="18960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AE37-27E0-2FB7-22D0-B270F9B564F8}"/>
              </a:ext>
            </a:extLst>
          </p:cNvPr>
          <p:cNvSpPr>
            <a:spLocks noGrp="1"/>
          </p:cNvSpPr>
          <p:nvPr>
            <p:ph type="title"/>
          </p:nvPr>
        </p:nvSpPr>
        <p:spPr>
          <a:xfrm>
            <a:off x="311700" y="146305"/>
            <a:ext cx="8520600" cy="658368"/>
          </a:xfrm>
        </p:spPr>
        <p:txBody>
          <a:bodyPr/>
          <a:lstStyle/>
          <a:p>
            <a:r>
              <a:rPr lang="en-IN" dirty="0"/>
              <a:t>Cleaning the Dataset</a:t>
            </a:r>
          </a:p>
        </p:txBody>
      </p:sp>
      <p:sp>
        <p:nvSpPr>
          <p:cNvPr id="3" name="Text Placeholder 2">
            <a:extLst>
              <a:ext uri="{FF2B5EF4-FFF2-40B4-BE49-F238E27FC236}">
                <a16:creationId xmlns:a16="http://schemas.microsoft.com/office/drawing/2014/main" id="{EB289D83-A15C-E358-0111-4D97B488D07F}"/>
              </a:ext>
            </a:extLst>
          </p:cNvPr>
          <p:cNvSpPr>
            <a:spLocks noGrp="1"/>
          </p:cNvSpPr>
          <p:nvPr>
            <p:ph type="body" idx="1"/>
          </p:nvPr>
        </p:nvSpPr>
        <p:spPr>
          <a:xfrm>
            <a:off x="311700" y="707136"/>
            <a:ext cx="8520600" cy="4436363"/>
          </a:xfrm>
        </p:spPr>
        <p:txBody>
          <a:bodyPr/>
          <a:lstStyle/>
          <a:p>
            <a:pPr marL="114300" indent="0">
              <a:buNone/>
            </a:pPr>
            <a:r>
              <a:rPr lang="en-US" b="1" dirty="0">
                <a:solidFill>
                  <a:schemeClr val="bg1"/>
                </a:solidFill>
              </a:rPr>
              <a:t>There are four columns having Null values:</a:t>
            </a:r>
            <a:r>
              <a:rPr lang="en-US" dirty="0">
                <a:solidFill>
                  <a:schemeClr val="bg1"/>
                </a:solidFill>
              </a:rPr>
              <a:t> </a:t>
            </a:r>
          </a:p>
          <a:p>
            <a:pPr>
              <a:buAutoNum type="arabicPeriod"/>
            </a:pPr>
            <a:r>
              <a:rPr lang="en-US" dirty="0">
                <a:solidFill>
                  <a:schemeClr val="bg1"/>
                </a:solidFill>
              </a:rPr>
              <a:t>1. Company - 112593 </a:t>
            </a:r>
          </a:p>
          <a:p>
            <a:pPr>
              <a:buAutoNum type="arabicPeriod"/>
            </a:pPr>
            <a:r>
              <a:rPr lang="en-US" dirty="0">
                <a:solidFill>
                  <a:schemeClr val="bg1"/>
                </a:solidFill>
              </a:rPr>
              <a:t>2. Agent - 16340 </a:t>
            </a:r>
          </a:p>
          <a:p>
            <a:pPr>
              <a:buAutoNum type="arabicPeriod"/>
            </a:pPr>
            <a:r>
              <a:rPr lang="en-US" dirty="0">
                <a:solidFill>
                  <a:schemeClr val="bg1"/>
                </a:solidFill>
              </a:rPr>
              <a:t>3. Country - 488 </a:t>
            </a:r>
          </a:p>
          <a:p>
            <a:pPr>
              <a:buAutoNum type="arabicPeriod"/>
            </a:pPr>
            <a:r>
              <a:rPr lang="en-US" dirty="0">
                <a:solidFill>
                  <a:schemeClr val="bg1"/>
                </a:solidFill>
              </a:rPr>
              <a:t>4. Children – 4</a:t>
            </a:r>
          </a:p>
          <a:p>
            <a:pPr marL="114300" indent="0">
              <a:buNone/>
            </a:pPr>
            <a:r>
              <a:rPr lang="en-IN" b="1" dirty="0">
                <a:solidFill>
                  <a:schemeClr val="bg1"/>
                </a:solidFill>
              </a:rPr>
              <a:t>Dealing with null values:</a:t>
            </a:r>
          </a:p>
          <a:p>
            <a:pPr>
              <a:buClr>
                <a:schemeClr val="bg1"/>
              </a:buClr>
              <a:buFont typeface="Wingdings" panose="05000000000000000000" pitchFamily="2" charset="2"/>
              <a:buChar char="§"/>
            </a:pPr>
            <a:r>
              <a:rPr lang="en-US" dirty="0">
                <a:solidFill>
                  <a:schemeClr val="bg1"/>
                </a:solidFill>
              </a:rPr>
              <a:t>Filled Null values in children, company, agent columns with zero value in respective columns and others in country column.</a:t>
            </a:r>
          </a:p>
          <a:p>
            <a:pPr marL="114300" indent="0">
              <a:buClr>
                <a:schemeClr val="bg1"/>
              </a:buClr>
              <a:buNone/>
            </a:pPr>
            <a:endParaRPr lang="en-US" dirty="0">
              <a:solidFill>
                <a:schemeClr val="bg1"/>
              </a:solidFill>
            </a:endParaRPr>
          </a:p>
        </p:txBody>
      </p:sp>
      <p:pic>
        <p:nvPicPr>
          <p:cNvPr id="7" name="Picture 6">
            <a:extLst>
              <a:ext uri="{FF2B5EF4-FFF2-40B4-BE49-F238E27FC236}">
                <a16:creationId xmlns:a16="http://schemas.microsoft.com/office/drawing/2014/main" id="{E8A26910-EF83-4422-753B-ED7E328CE969}"/>
              </a:ext>
            </a:extLst>
          </p:cNvPr>
          <p:cNvPicPr>
            <a:picLocks noChangeAspect="1"/>
          </p:cNvPicPr>
          <p:nvPr/>
        </p:nvPicPr>
        <p:blipFill>
          <a:blip r:embed="rId2"/>
          <a:stretch>
            <a:fillRect/>
          </a:stretch>
        </p:blipFill>
        <p:spPr>
          <a:xfrm>
            <a:off x="961465" y="3388659"/>
            <a:ext cx="5938101" cy="1608535"/>
          </a:xfrm>
          <a:prstGeom prst="rect">
            <a:avLst/>
          </a:prstGeom>
        </p:spPr>
      </p:pic>
    </p:spTree>
    <p:extLst>
      <p:ext uri="{BB962C8B-B14F-4D97-AF65-F5344CB8AC3E}">
        <p14:creationId xmlns:p14="http://schemas.microsoft.com/office/powerpoint/2010/main" val="424748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98B97-8C77-B836-D7C2-8C8557C96B2A}"/>
              </a:ext>
            </a:extLst>
          </p:cNvPr>
          <p:cNvSpPr>
            <a:spLocks noGrp="1"/>
          </p:cNvSpPr>
          <p:nvPr>
            <p:ph type="body" idx="1"/>
          </p:nvPr>
        </p:nvSpPr>
        <p:spPr>
          <a:xfrm>
            <a:off x="311700" y="332204"/>
            <a:ext cx="8520600" cy="4670101"/>
          </a:xfrm>
        </p:spPr>
        <p:txBody>
          <a:bodyPr/>
          <a:lstStyle/>
          <a:p>
            <a:pPr>
              <a:buClr>
                <a:schemeClr val="bg1"/>
              </a:buClr>
              <a:buFont typeface="Wingdings" panose="05000000000000000000" pitchFamily="2" charset="2"/>
              <a:buChar char="§"/>
            </a:pPr>
            <a:r>
              <a:rPr lang="en-US" dirty="0">
                <a:solidFill>
                  <a:schemeClr val="bg1"/>
                </a:solidFill>
              </a:rPr>
              <a:t>Handling Duplicates: Data had 31994 duplicates values. So we dropped it from the data.</a:t>
            </a:r>
            <a:endParaRPr lang="en-IN" dirty="0">
              <a:solidFill>
                <a:schemeClr val="bg1"/>
              </a:solidFill>
            </a:endParaRPr>
          </a:p>
        </p:txBody>
      </p:sp>
      <p:pic>
        <p:nvPicPr>
          <p:cNvPr id="5" name="Picture 4">
            <a:extLst>
              <a:ext uri="{FF2B5EF4-FFF2-40B4-BE49-F238E27FC236}">
                <a16:creationId xmlns:a16="http://schemas.microsoft.com/office/drawing/2014/main" id="{6C4F90A9-8418-FD5D-CB3D-FE0DDE3CB892}"/>
              </a:ext>
            </a:extLst>
          </p:cNvPr>
          <p:cNvPicPr>
            <a:picLocks noChangeAspect="1"/>
          </p:cNvPicPr>
          <p:nvPr/>
        </p:nvPicPr>
        <p:blipFill>
          <a:blip r:embed="rId2"/>
          <a:stretch>
            <a:fillRect/>
          </a:stretch>
        </p:blipFill>
        <p:spPr>
          <a:xfrm>
            <a:off x="311700" y="1333499"/>
            <a:ext cx="8832300" cy="1450041"/>
          </a:xfrm>
          <a:prstGeom prst="rect">
            <a:avLst/>
          </a:prstGeom>
        </p:spPr>
      </p:pic>
      <p:pic>
        <p:nvPicPr>
          <p:cNvPr id="7" name="Picture 6">
            <a:extLst>
              <a:ext uri="{FF2B5EF4-FFF2-40B4-BE49-F238E27FC236}">
                <a16:creationId xmlns:a16="http://schemas.microsoft.com/office/drawing/2014/main" id="{2D4BCA59-C6C6-A387-6A60-059F0DFBAE0A}"/>
              </a:ext>
            </a:extLst>
          </p:cNvPr>
          <p:cNvPicPr>
            <a:picLocks noChangeAspect="1"/>
          </p:cNvPicPr>
          <p:nvPr/>
        </p:nvPicPr>
        <p:blipFill>
          <a:blip r:embed="rId3"/>
          <a:stretch>
            <a:fillRect/>
          </a:stretch>
        </p:blipFill>
        <p:spPr>
          <a:xfrm>
            <a:off x="155850" y="2954379"/>
            <a:ext cx="8832300" cy="1393902"/>
          </a:xfrm>
          <a:prstGeom prst="rect">
            <a:avLst/>
          </a:prstGeom>
        </p:spPr>
      </p:pic>
    </p:spTree>
    <p:extLst>
      <p:ext uri="{BB962C8B-B14F-4D97-AF65-F5344CB8AC3E}">
        <p14:creationId xmlns:p14="http://schemas.microsoft.com/office/powerpoint/2010/main" val="282915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F566-5DBC-DE3A-3054-AF9FC2AD1673}"/>
              </a:ext>
            </a:extLst>
          </p:cNvPr>
          <p:cNvSpPr>
            <a:spLocks noGrp="1"/>
          </p:cNvSpPr>
          <p:nvPr>
            <p:ph type="title"/>
          </p:nvPr>
        </p:nvSpPr>
        <p:spPr>
          <a:xfrm>
            <a:off x="0" y="-87405"/>
            <a:ext cx="8758342" cy="517711"/>
          </a:xfrm>
        </p:spPr>
        <p:txBody>
          <a:bodyPr/>
          <a:lstStyle/>
          <a:p>
            <a:r>
              <a:rPr lang="en-IN" dirty="0">
                <a:solidFill>
                  <a:schemeClr val="tx1"/>
                </a:solidFill>
              </a:rPr>
              <a:t>Exploratory Data Analysis</a:t>
            </a:r>
            <a:br>
              <a:rPr lang="en-IN" dirty="0">
                <a:solidFill>
                  <a:schemeClr val="bg1"/>
                </a:solidFill>
              </a:rPr>
            </a:br>
            <a:endParaRPr lang="en-IN" dirty="0"/>
          </a:p>
        </p:txBody>
      </p:sp>
      <p:sp>
        <p:nvSpPr>
          <p:cNvPr id="3" name="Text Placeholder 2">
            <a:extLst>
              <a:ext uri="{FF2B5EF4-FFF2-40B4-BE49-F238E27FC236}">
                <a16:creationId xmlns:a16="http://schemas.microsoft.com/office/drawing/2014/main" id="{5A27DC05-BA5B-3D5A-0E3E-1CDEE2517698}"/>
              </a:ext>
            </a:extLst>
          </p:cNvPr>
          <p:cNvSpPr>
            <a:spLocks noGrp="1"/>
          </p:cNvSpPr>
          <p:nvPr>
            <p:ph type="body" idx="4294967295"/>
          </p:nvPr>
        </p:nvSpPr>
        <p:spPr>
          <a:xfrm>
            <a:off x="73958" y="477371"/>
            <a:ext cx="9070041" cy="4598894"/>
          </a:xfrm>
        </p:spPr>
        <p:txBody>
          <a:bodyPr/>
          <a:lstStyle/>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endParaRPr lang="en-IN" dirty="0"/>
          </a:p>
          <a:p>
            <a:pPr marL="114300" indent="0">
              <a:buNone/>
            </a:pPr>
            <a:r>
              <a:rPr lang="en-IN" dirty="0">
                <a:solidFill>
                  <a:schemeClr val="tx1"/>
                </a:solidFill>
              </a:rPr>
              <a:t>Results:</a:t>
            </a:r>
          </a:p>
          <a:p>
            <a:pPr>
              <a:buClr>
                <a:schemeClr val="tx1"/>
              </a:buClr>
              <a:buFont typeface="Wingdings" panose="05000000000000000000" pitchFamily="2" charset="2"/>
              <a:buChar char="§"/>
            </a:pPr>
            <a:r>
              <a:rPr lang="en-US" dirty="0">
                <a:solidFill>
                  <a:schemeClr val="bg1"/>
                </a:solidFill>
              </a:rPr>
              <a:t>City hotels is the most preferred hotel type by the guests. We can say City hotel is the busiest hotel</a:t>
            </a:r>
          </a:p>
          <a:p>
            <a:pPr>
              <a:buClr>
                <a:schemeClr val="tx1"/>
              </a:buClr>
              <a:buFont typeface="Wingdings" panose="05000000000000000000" pitchFamily="2" charset="2"/>
              <a:buChar char="§"/>
            </a:pPr>
            <a:r>
              <a:rPr lang="en-US" dirty="0">
                <a:solidFill>
                  <a:schemeClr val="bg1"/>
                </a:solidFill>
              </a:rPr>
              <a:t>27.5 % bookings were got cancelled out of all the bookings.</a:t>
            </a:r>
          </a:p>
          <a:p>
            <a:pPr>
              <a:buClr>
                <a:schemeClr val="tx1"/>
              </a:buClr>
              <a:buFont typeface="Wingdings" panose="05000000000000000000" pitchFamily="2" charset="2"/>
              <a:buChar char="§"/>
            </a:pPr>
            <a:r>
              <a:rPr lang="en-US" dirty="0">
                <a:solidFill>
                  <a:schemeClr val="bg1"/>
                </a:solidFill>
              </a:rPr>
              <a:t>Only 3.9 % people were revisited the hotels. Rest 96.1 % were new guests. Thus retention rate is low.</a:t>
            </a:r>
          </a:p>
          <a:p>
            <a:pPr>
              <a:buClr>
                <a:schemeClr val="tx1"/>
              </a:buClr>
              <a:buFont typeface="Wingdings" panose="05000000000000000000" pitchFamily="2" charset="2"/>
              <a:buChar char="§"/>
            </a:pPr>
            <a:r>
              <a:rPr lang="en-US" dirty="0">
                <a:solidFill>
                  <a:schemeClr val="bg1"/>
                </a:solidFill>
              </a:rPr>
              <a:t>Most of the customers/guests were Transient type(82.4%). And transient party were 13.4% and 0.6 belongs to group. Remaining guests belongs to Contract type.</a:t>
            </a:r>
            <a:endParaRPr lang="en-IN" dirty="0">
              <a:solidFill>
                <a:schemeClr val="bg1"/>
              </a:solidFill>
            </a:endParaRPr>
          </a:p>
        </p:txBody>
      </p:sp>
      <p:pic>
        <p:nvPicPr>
          <p:cNvPr id="8" name="Picture 7">
            <a:extLst>
              <a:ext uri="{FF2B5EF4-FFF2-40B4-BE49-F238E27FC236}">
                <a16:creationId xmlns:a16="http://schemas.microsoft.com/office/drawing/2014/main" id="{01F813CF-D002-AE09-8B79-36CEC9556AB6}"/>
              </a:ext>
            </a:extLst>
          </p:cNvPr>
          <p:cNvPicPr>
            <a:picLocks noChangeAspect="1"/>
          </p:cNvPicPr>
          <p:nvPr/>
        </p:nvPicPr>
        <p:blipFill>
          <a:blip r:embed="rId2"/>
          <a:stretch>
            <a:fillRect/>
          </a:stretch>
        </p:blipFill>
        <p:spPr>
          <a:xfrm>
            <a:off x="134472" y="574862"/>
            <a:ext cx="2373404" cy="1751480"/>
          </a:xfrm>
          <a:prstGeom prst="rect">
            <a:avLst/>
          </a:prstGeom>
        </p:spPr>
      </p:pic>
      <p:pic>
        <p:nvPicPr>
          <p:cNvPr id="10" name="Picture 9">
            <a:extLst>
              <a:ext uri="{FF2B5EF4-FFF2-40B4-BE49-F238E27FC236}">
                <a16:creationId xmlns:a16="http://schemas.microsoft.com/office/drawing/2014/main" id="{D7952AB5-4001-9DD1-F468-92DB037B8A72}"/>
              </a:ext>
            </a:extLst>
          </p:cNvPr>
          <p:cNvPicPr>
            <a:picLocks noChangeAspect="1"/>
          </p:cNvPicPr>
          <p:nvPr/>
        </p:nvPicPr>
        <p:blipFill>
          <a:blip r:embed="rId3"/>
          <a:stretch>
            <a:fillRect/>
          </a:stretch>
        </p:blipFill>
        <p:spPr>
          <a:xfrm>
            <a:off x="2669240" y="477370"/>
            <a:ext cx="2037231" cy="1848971"/>
          </a:xfrm>
          <a:prstGeom prst="rect">
            <a:avLst/>
          </a:prstGeom>
        </p:spPr>
      </p:pic>
      <p:pic>
        <p:nvPicPr>
          <p:cNvPr id="12" name="Picture 11">
            <a:extLst>
              <a:ext uri="{FF2B5EF4-FFF2-40B4-BE49-F238E27FC236}">
                <a16:creationId xmlns:a16="http://schemas.microsoft.com/office/drawing/2014/main" id="{551E0B8F-80CA-ED35-930E-1014A46A3ACB}"/>
              </a:ext>
            </a:extLst>
          </p:cNvPr>
          <p:cNvPicPr>
            <a:picLocks noChangeAspect="1"/>
          </p:cNvPicPr>
          <p:nvPr/>
        </p:nvPicPr>
        <p:blipFill>
          <a:blip r:embed="rId4"/>
          <a:stretch>
            <a:fillRect/>
          </a:stretch>
        </p:blipFill>
        <p:spPr>
          <a:xfrm>
            <a:off x="4572000" y="477370"/>
            <a:ext cx="2252382" cy="2010337"/>
          </a:xfrm>
          <a:prstGeom prst="rect">
            <a:avLst/>
          </a:prstGeom>
        </p:spPr>
      </p:pic>
      <p:pic>
        <p:nvPicPr>
          <p:cNvPr id="14" name="Picture 13">
            <a:extLst>
              <a:ext uri="{FF2B5EF4-FFF2-40B4-BE49-F238E27FC236}">
                <a16:creationId xmlns:a16="http://schemas.microsoft.com/office/drawing/2014/main" id="{1FA3C658-E9A2-C12A-B8DD-C222B458BCA3}"/>
              </a:ext>
            </a:extLst>
          </p:cNvPr>
          <p:cNvPicPr>
            <a:picLocks noChangeAspect="1"/>
          </p:cNvPicPr>
          <p:nvPr/>
        </p:nvPicPr>
        <p:blipFill>
          <a:blip r:embed="rId5"/>
          <a:stretch>
            <a:fillRect/>
          </a:stretch>
        </p:blipFill>
        <p:spPr>
          <a:xfrm>
            <a:off x="6770595" y="447116"/>
            <a:ext cx="2117911" cy="2208678"/>
          </a:xfrm>
          <a:prstGeom prst="rect">
            <a:avLst/>
          </a:prstGeom>
        </p:spPr>
      </p:pic>
    </p:spTree>
    <p:extLst>
      <p:ext uri="{BB962C8B-B14F-4D97-AF65-F5344CB8AC3E}">
        <p14:creationId xmlns:p14="http://schemas.microsoft.com/office/powerpoint/2010/main" val="61630567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1697</Words>
  <Application>Microsoft Office PowerPoint</Application>
  <PresentationFormat>On-screen Show (16:9)</PresentationFormat>
  <Paragraphs>224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Wingdings</vt:lpstr>
      <vt:lpstr>Montserrat</vt:lpstr>
      <vt:lpstr>Roboto</vt:lpstr>
      <vt:lpstr>Simple Light</vt:lpstr>
      <vt:lpstr>                         Capstone Project Hotel Booking Analysis  Submitted by Samara Reddy (Individual)   </vt:lpstr>
      <vt:lpstr> Contents:</vt:lpstr>
      <vt:lpstr>Problem Statement</vt:lpstr>
      <vt:lpstr>Data Summary</vt:lpstr>
      <vt:lpstr>PowerPoint Presentation</vt:lpstr>
      <vt:lpstr>PowerPoint Presentation</vt:lpstr>
      <vt:lpstr>Cleaning the Dataset</vt:lpstr>
      <vt:lpstr>PowerPoint Presentation</vt:lpstr>
      <vt:lpstr>Exploratory Data Analysis </vt:lpstr>
      <vt:lpstr>EDA</vt:lpstr>
      <vt:lpstr>EDA</vt:lpstr>
      <vt:lpstr>EDA</vt:lpstr>
      <vt:lpstr>EDA</vt:lpstr>
      <vt:lpstr>EDA</vt:lpstr>
      <vt:lpstr>EDA</vt:lpstr>
      <vt:lpstr>EDA</vt:lpstr>
      <vt:lpstr>EDA</vt:lpstr>
      <vt:lpstr>EDA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Submitted by Samara Reddy (Individual)</dc:title>
  <dc:creator>SAMARA .</dc:creator>
  <cp:lastModifiedBy>samar mula</cp:lastModifiedBy>
  <cp:revision>7</cp:revision>
  <dcterms:modified xsi:type="dcterms:W3CDTF">2022-08-22T09:37:01Z</dcterms:modified>
</cp:coreProperties>
</file>