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6" r:id="rId1"/>
  </p:sldMasterIdLst>
  <p:notesMasterIdLst>
    <p:notesMasterId r:id="rId16"/>
  </p:notesMasterIdLst>
  <p:sldIdLst>
    <p:sldId id="324" r:id="rId2"/>
    <p:sldId id="477" r:id="rId3"/>
    <p:sldId id="456" r:id="rId4"/>
    <p:sldId id="478" r:id="rId5"/>
    <p:sldId id="479" r:id="rId6"/>
    <p:sldId id="481" r:id="rId7"/>
    <p:sldId id="480" r:id="rId8"/>
    <p:sldId id="476" r:id="rId9"/>
    <p:sldId id="482" r:id="rId10"/>
    <p:sldId id="483" r:id="rId11"/>
    <p:sldId id="484" r:id="rId12"/>
    <p:sldId id="485" r:id="rId13"/>
    <p:sldId id="488" r:id="rId14"/>
    <p:sldId id="4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FFFF"/>
    <a:srgbClr val="FFEF16"/>
    <a:srgbClr val="008080"/>
    <a:srgbClr val="008040"/>
    <a:srgbClr val="5489E0"/>
    <a:srgbClr val="187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6" autoAdjust="0"/>
    <p:restoredTop sz="94329" autoAdjust="0"/>
  </p:normalViewPr>
  <p:slideViewPr>
    <p:cSldViewPr snapToGrid="0" snapToObjects="1">
      <p:cViewPr>
        <p:scale>
          <a:sx n="90" d="100"/>
          <a:sy n="90" d="100"/>
        </p:scale>
        <p:origin x="16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3205-C804-8D42-B246-A3DCC79299DE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40418-B12B-494A-955E-0A7355D821B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40418-B12B-494A-955E-0A7355D821B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2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AEA19B3-BC6D-4E56-93BC-B9B0EF1523FC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dirty="0" smtClean="0"/>
              <a:t>Click icon to </a:t>
            </a:r>
            <a:r>
              <a:rPr kumimoji="0" lang="x-none" smtClean="0"/>
              <a:t>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026B5E-9CB6-E044-A1E0-A8E4CAA6CA25}" type="datetimeFigureOut">
              <a:rPr lang="en-US" smtClean="0"/>
              <a:pPr/>
              <a:t>10/5/15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409E24-74C7-704F-A50B-E21494157C8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29.emf"/><Relationship Id="rId13" Type="http://schemas.openxmlformats.org/officeDocument/2006/relationships/image" Target="../media/image30.emf"/><Relationship Id="rId14" Type="http://schemas.openxmlformats.org/officeDocument/2006/relationships/image" Target="../media/image31.emf"/><Relationship Id="rId15" Type="http://schemas.openxmlformats.org/officeDocument/2006/relationships/image" Target="../media/image32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0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239893"/>
            <a:ext cx="8458200" cy="3265134"/>
          </a:xfrm>
        </p:spPr>
        <p:txBody>
          <a:bodyPr anchor="ctr">
            <a:normAutofit/>
          </a:bodyPr>
          <a:lstStyle/>
          <a:p>
            <a:pPr algn="ctr"/>
            <a:r>
              <a:rPr lang="pt-BR" dirty="0" smtClean="0"/>
              <a:t>ME323D</a:t>
            </a:r>
            <a:br>
              <a:rPr lang="pt-BR" dirty="0" smtClean="0"/>
            </a:br>
            <a:r>
              <a:rPr lang="pt-BR" dirty="0" smtClean="0"/>
              <a:t>Introdução aos Modelos Probabilísticos</a:t>
            </a:r>
            <a:endParaRPr lang="pt-B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Aulas 21</a:t>
            </a:r>
          </a:p>
          <a:p>
            <a:r>
              <a:rPr lang="pt-BR" dirty="0" err="1" smtClean="0"/>
              <a:t>Profa</a:t>
            </a:r>
            <a:r>
              <a:rPr lang="pt-BR" dirty="0" smtClean="0"/>
              <a:t>. Tatiana </a:t>
            </a:r>
            <a:r>
              <a:rPr lang="pt-BR" dirty="0" err="1" smtClean="0"/>
              <a:t>Benaglia</a:t>
            </a:r>
            <a:endParaRPr lang="pt-BR" dirty="0"/>
          </a:p>
        </p:txBody>
      </p:sp>
      <p:pic>
        <p:nvPicPr>
          <p:cNvPr id="8" name="Picture 7" descr="logoIMEC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3" y="5616252"/>
            <a:ext cx="1222827" cy="1069974"/>
          </a:xfrm>
          <a:prstGeom prst="rect">
            <a:avLst/>
          </a:prstGeom>
        </p:spPr>
      </p:pic>
      <p:pic>
        <p:nvPicPr>
          <p:cNvPr id="9" name="Picture 8" descr="logoUnicamp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5372553"/>
            <a:ext cx="1358446" cy="1358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 Pontual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27000" y="1143000"/>
            <a:ext cx="8819444" cy="543153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438086"/>
                </a:solidFill>
              </a:rPr>
              <a:t>Consistência: </a:t>
            </a:r>
            <a:r>
              <a:rPr lang="pt-BR" sz="2400" dirty="0" smtClean="0">
                <a:solidFill>
                  <a:srgbClr val="000000"/>
                </a:solidFill>
              </a:rPr>
              <a:t>Uma </a:t>
            </a:r>
            <a:r>
              <a:rPr lang="pt-BR" sz="2400" dirty="0" err="1" smtClean="0">
                <a:solidFill>
                  <a:srgbClr val="000000"/>
                </a:solidFill>
              </a:rPr>
              <a:t>sequência</a:t>
            </a:r>
            <a:r>
              <a:rPr lang="pt-BR" sz="2400" dirty="0" smtClean="0">
                <a:solidFill>
                  <a:srgbClr val="000000"/>
                </a:solidFill>
              </a:rPr>
              <a:t> {</a:t>
            </a:r>
            <a:r>
              <a:rPr lang="en-US" sz="2400" i="1" dirty="0" err="1" smtClean="0">
                <a:latin typeface="Times"/>
                <a:cs typeface="Times"/>
              </a:rPr>
              <a:t>T</a:t>
            </a:r>
            <a:r>
              <a:rPr lang="en-US" sz="2400" baseline="-25000" dirty="0" err="1" smtClean="0">
                <a:latin typeface="Times"/>
                <a:cs typeface="Times"/>
              </a:rPr>
              <a:t>n</a:t>
            </a:r>
            <a:r>
              <a:rPr lang="pt-BR" sz="2400" dirty="0" smtClean="0">
                <a:solidFill>
                  <a:srgbClr val="000000"/>
                </a:solidFill>
              </a:rPr>
              <a:t>} de estimadores de </a:t>
            </a:r>
            <a:r>
              <a:rPr lang="pt-BR" sz="2400" i="1" dirty="0" smtClean="0">
                <a:solidFill>
                  <a:srgbClr val="000000"/>
                </a:solidFill>
              </a:rPr>
              <a:t>θ</a:t>
            </a:r>
            <a:r>
              <a:rPr lang="pt-BR" sz="2400" dirty="0" smtClean="0">
                <a:solidFill>
                  <a:srgbClr val="000000"/>
                </a:solidFill>
              </a:rPr>
              <a:t> é consistente se</a:t>
            </a:r>
          </a:p>
          <a:p>
            <a:pPr>
              <a:spcAft>
                <a:spcPts val="2400"/>
              </a:spcAft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                                                       e</a:t>
            </a:r>
          </a:p>
          <a:p>
            <a:r>
              <a:rPr lang="pt-BR" sz="2400" dirty="0" smtClean="0">
                <a:solidFill>
                  <a:schemeClr val="accent2"/>
                </a:solidFill>
              </a:rPr>
              <a:t>Exemplo:</a:t>
            </a:r>
            <a:r>
              <a:rPr lang="pt-BR" sz="2400" dirty="0" smtClean="0">
                <a:solidFill>
                  <a:srgbClr val="000000"/>
                </a:solidFill>
              </a:rPr>
              <a:t>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pt-BR" sz="2400" baseline="30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pt-BR" sz="2400" dirty="0" smtClean="0">
                <a:solidFill>
                  <a:srgbClr val="000000"/>
                </a:solidFill>
              </a:rPr>
              <a:t> é um estimador consistente de </a:t>
            </a:r>
            <a:r>
              <a:rPr lang="x-none" sz="2400" dirty="0" smtClean="0">
                <a:latin typeface="Times"/>
                <a:cs typeface="Times"/>
              </a:rPr>
              <a:t>σ</a:t>
            </a:r>
            <a:r>
              <a:rPr lang="x-none" sz="2400" baseline="30000" dirty="0" smtClean="0">
                <a:latin typeface="Times"/>
                <a:cs typeface="Times"/>
              </a:rPr>
              <a:t>2</a:t>
            </a:r>
            <a:r>
              <a:rPr lang="x-none" sz="2400" dirty="0" smtClean="0">
                <a:solidFill>
                  <a:srgbClr val="000000"/>
                </a:solidFill>
              </a:rPr>
              <a:t>?</a:t>
            </a:r>
          </a:p>
          <a:p>
            <a:pPr>
              <a:spcAft>
                <a:spcPts val="1200"/>
              </a:spcAft>
              <a:buNone/>
            </a:pPr>
            <a:r>
              <a:rPr lang="x-none" sz="2400" dirty="0" smtClean="0">
                <a:solidFill>
                  <a:srgbClr val="000000"/>
                </a:solidFill>
              </a:rPr>
              <a:t>	E o estimador viesado   </a:t>
            </a:r>
            <a:r>
              <a:rPr lang="pt-BR" sz="2400" dirty="0" smtClean="0">
                <a:solidFill>
                  <a:srgbClr val="000000"/>
                </a:solidFill>
              </a:rPr>
              <a:t>    é consistente? </a:t>
            </a:r>
            <a:r>
              <a:rPr lang="pt-BR" sz="2400" dirty="0" smtClean="0">
                <a:solidFill>
                  <a:srgbClr val="FF0000"/>
                </a:solidFill>
              </a:rPr>
              <a:t>(feitos no quadro)</a:t>
            </a:r>
          </a:p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000000"/>
                </a:solidFill>
              </a:rPr>
              <a:t>Primeiro vocês precisam saber o seguinte:</a:t>
            </a:r>
          </a:p>
          <a:p>
            <a:pPr marL="859536" lvl="1" indent="-457200">
              <a:spcAft>
                <a:spcPts val="6600"/>
              </a:spcAft>
              <a:buFont typeface="+mj-lt"/>
              <a:buAutoNum type="arabicPeriod"/>
            </a:pPr>
            <a:r>
              <a:rPr lang="pt-BR" sz="2200" dirty="0" smtClean="0">
                <a:solidFill>
                  <a:schemeClr val="tx1"/>
                </a:solidFill>
              </a:rPr>
              <a:t>Se </a:t>
            </a:r>
            <a:r>
              <a:rPr lang="en-US" sz="2200" i="1" dirty="0" smtClean="0">
                <a:solidFill>
                  <a:schemeClr val="tx1"/>
                </a:solidFill>
                <a:latin typeface="Times"/>
                <a:cs typeface="Times"/>
              </a:rPr>
              <a:t>X</a:t>
            </a:r>
            <a:r>
              <a:rPr lang="en-US" sz="2200" baseline="-25000" dirty="0" smtClean="0">
                <a:solidFill>
                  <a:schemeClr val="tx1"/>
                </a:solidFill>
                <a:latin typeface="Times"/>
                <a:cs typeface="Times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Times"/>
                <a:cs typeface="Times"/>
              </a:rPr>
              <a:t>, … , </a:t>
            </a:r>
            <a:r>
              <a:rPr lang="en-US" sz="2200" i="1" dirty="0" err="1" smtClean="0">
                <a:solidFill>
                  <a:schemeClr val="tx1"/>
                </a:solidFill>
                <a:latin typeface="Times"/>
                <a:cs typeface="Times"/>
              </a:rPr>
              <a:t>X</a:t>
            </a:r>
            <a:r>
              <a:rPr lang="en-US" sz="2200" baseline="-25000" dirty="0" err="1" smtClean="0">
                <a:solidFill>
                  <a:schemeClr val="tx1"/>
                </a:solidFill>
                <a:latin typeface="Times"/>
                <a:cs typeface="Times"/>
              </a:rPr>
              <a:t>n</a:t>
            </a:r>
            <a:r>
              <a:rPr lang="en-US" sz="2200" baseline="-25000" dirty="0" smtClean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x-none" sz="2200" dirty="0" smtClean="0">
                <a:solidFill>
                  <a:schemeClr val="tx1"/>
                </a:solidFill>
              </a:rPr>
              <a:t>é um a.a. de </a:t>
            </a:r>
            <a:r>
              <a:rPr lang="x-none" sz="2200" i="1" dirty="0" smtClean="0">
                <a:solidFill>
                  <a:schemeClr val="tx1"/>
                </a:solidFill>
                <a:latin typeface="Times"/>
                <a:cs typeface="Times"/>
              </a:rPr>
              <a:t>X</a:t>
            </a:r>
            <a:r>
              <a:rPr lang="x-none" sz="2200" dirty="0" smtClean="0">
                <a:solidFill>
                  <a:schemeClr val="tx1"/>
                </a:solidFill>
                <a:latin typeface="Times"/>
                <a:cs typeface="Times"/>
              </a:rPr>
              <a:t> ~ N(μ, σ</a:t>
            </a:r>
            <a:r>
              <a:rPr lang="x-none" sz="2200" baseline="30000" dirty="0" smtClean="0">
                <a:solidFill>
                  <a:schemeClr val="tx1"/>
                </a:solidFill>
                <a:latin typeface="Times"/>
                <a:cs typeface="Times"/>
              </a:rPr>
              <a:t>2</a:t>
            </a:r>
            <a:r>
              <a:rPr lang="x-none" sz="2200" dirty="0" smtClean="0">
                <a:solidFill>
                  <a:schemeClr val="tx1"/>
                </a:solidFill>
                <a:latin typeface="Times"/>
                <a:cs typeface="Times"/>
              </a:rPr>
              <a:t>)</a:t>
            </a:r>
            <a:r>
              <a:rPr lang="x-none" sz="2200" dirty="0" smtClean="0">
                <a:solidFill>
                  <a:schemeClr val="tx1"/>
                </a:solidFill>
              </a:rPr>
              <a:t>, então</a:t>
            </a:r>
          </a:p>
          <a:p>
            <a:pPr marL="859536" lvl="1" indent="-457200">
              <a:spcAft>
                <a:spcPts val="6600"/>
              </a:spcAft>
              <a:buFont typeface="+mj-lt"/>
              <a:buAutoNum type="arabicPeriod"/>
            </a:pPr>
            <a:r>
              <a:rPr lang="x-none" sz="2400" dirty="0" smtClean="0">
                <a:solidFill>
                  <a:srgbClr val="000000"/>
                </a:solidFill>
              </a:rPr>
              <a:t>Se </a:t>
            </a:r>
            <a:r>
              <a:rPr lang="x-none" sz="2400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x-none" sz="2400" dirty="0" smtClean="0">
                <a:solidFill>
                  <a:srgbClr val="000000"/>
                </a:solidFill>
              </a:rPr>
              <a:t> é uma v.a. tal que </a:t>
            </a:r>
            <a:r>
              <a:rPr lang="x-none" sz="2400" dirty="0" smtClean="0">
                <a:solidFill>
                  <a:srgbClr val="000000"/>
                </a:solidFill>
                <a:latin typeface="Times"/>
                <a:cs typeface="Times"/>
              </a:rPr>
              <a:t>V ~ χ</a:t>
            </a:r>
            <a:r>
              <a:rPr lang="x-none" sz="2400" baseline="30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x-none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k</a:t>
            </a:r>
            <a:r>
              <a:rPr lang="x-none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x-none" sz="2400" dirty="0" smtClean="0">
                <a:solidFill>
                  <a:srgbClr val="000000"/>
                </a:solidFill>
                <a:cs typeface="Times"/>
              </a:rPr>
              <a:t>então </a:t>
            </a:r>
            <a:r>
              <a:rPr lang="x-none" sz="2400" dirty="0" smtClean="0">
                <a:solidFill>
                  <a:srgbClr val="000000"/>
                </a:solidFill>
                <a:latin typeface="Times"/>
                <a:cs typeface="Times"/>
              </a:rPr>
              <a:t>E(V) = k </a:t>
            </a:r>
            <a:r>
              <a:rPr lang="x-none" sz="2400" dirty="0" smtClean="0">
                <a:solidFill>
                  <a:srgbClr val="000000"/>
                </a:solidFill>
                <a:cs typeface="Times"/>
              </a:rPr>
              <a:t>e</a:t>
            </a:r>
            <a:r>
              <a:rPr lang="x-none" sz="2400" dirty="0" smtClean="0">
                <a:solidFill>
                  <a:srgbClr val="000000"/>
                </a:solidFill>
                <a:latin typeface="Times"/>
                <a:cs typeface="Times"/>
              </a:rPr>
              <a:t> Var(V) = 2k</a:t>
            </a:r>
            <a:endParaRPr lang="x-none" sz="2400" baseline="30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>
              <a:spcAft>
                <a:spcPts val="1200"/>
              </a:spcAft>
              <a:buNone/>
            </a:pPr>
            <a:endParaRPr lang="x-none" sz="24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158999"/>
            <a:ext cx="2019300" cy="431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10" y="2158999"/>
            <a:ext cx="2362200" cy="431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4775197"/>
            <a:ext cx="2362200" cy="685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893" y="3234972"/>
            <a:ext cx="2921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 Pontual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27000" y="1143000"/>
            <a:ext cx="8819444" cy="543153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438086"/>
                </a:solidFill>
              </a:rPr>
              <a:t>Eficiência: </a:t>
            </a:r>
            <a:r>
              <a:rPr lang="pt-BR" sz="2400" dirty="0" smtClean="0">
                <a:solidFill>
                  <a:srgbClr val="000000"/>
                </a:solidFill>
              </a:rPr>
              <a:t>Se </a:t>
            </a:r>
            <a:r>
              <a:rPr lang="en-US" sz="2400" i="1" dirty="0" smtClean="0">
                <a:latin typeface="Times"/>
                <a:cs typeface="Times"/>
              </a:rPr>
              <a:t>T</a:t>
            </a:r>
            <a:r>
              <a:rPr lang="pt-BR" sz="2400" dirty="0" smtClean="0">
                <a:solidFill>
                  <a:srgbClr val="000000"/>
                </a:solidFill>
              </a:rPr>
              <a:t> e </a:t>
            </a:r>
            <a:r>
              <a:rPr lang="en-US" sz="2400" i="1" dirty="0" smtClean="0">
                <a:latin typeface="Times"/>
                <a:cs typeface="Times"/>
              </a:rPr>
              <a:t>T’ </a:t>
            </a:r>
            <a:r>
              <a:rPr lang="pt-BR" sz="2400" dirty="0" smtClean="0">
                <a:solidFill>
                  <a:srgbClr val="000000"/>
                </a:solidFill>
              </a:rPr>
              <a:t>são dois estimadores não </a:t>
            </a:r>
            <a:r>
              <a:rPr lang="pt-BR" sz="2400" dirty="0" err="1" smtClean="0">
                <a:solidFill>
                  <a:srgbClr val="000000"/>
                </a:solidFill>
              </a:rPr>
              <a:t>viesados</a:t>
            </a:r>
            <a:r>
              <a:rPr lang="pt-BR" sz="2400" dirty="0" smtClean="0">
                <a:solidFill>
                  <a:srgbClr val="000000"/>
                </a:solidFill>
              </a:rPr>
              <a:t> de </a:t>
            </a:r>
            <a:r>
              <a:rPr lang="pt-BR" sz="2400" i="1" dirty="0" smtClean="0">
                <a:solidFill>
                  <a:srgbClr val="000000"/>
                </a:solidFill>
              </a:rPr>
              <a:t>θ,</a:t>
            </a:r>
            <a:r>
              <a:rPr lang="pt-BR" sz="2400" dirty="0" smtClean="0">
                <a:solidFill>
                  <a:srgbClr val="000000"/>
                </a:solidFill>
              </a:rPr>
              <a:t> então dizemos que </a:t>
            </a:r>
            <a:r>
              <a:rPr lang="en-US" sz="2400" i="1" dirty="0" smtClean="0">
                <a:latin typeface="Times"/>
                <a:cs typeface="Times"/>
              </a:rPr>
              <a:t>T </a:t>
            </a:r>
            <a:r>
              <a:rPr lang="pt-BR" sz="2400" dirty="0" smtClean="0">
                <a:solidFill>
                  <a:srgbClr val="000000"/>
                </a:solidFill>
              </a:rPr>
              <a:t>é mais eficiente que </a:t>
            </a:r>
            <a:r>
              <a:rPr lang="en-US" sz="2400" i="1" dirty="0" smtClean="0">
                <a:latin typeface="Times"/>
                <a:cs typeface="Times"/>
              </a:rPr>
              <a:t>T’ </a:t>
            </a:r>
            <a:r>
              <a:rPr lang="pt-BR" sz="2400" dirty="0" smtClean="0">
                <a:solidFill>
                  <a:srgbClr val="000000"/>
                </a:solidFill>
              </a:rPr>
              <a:t>se</a:t>
            </a:r>
          </a:p>
          <a:p>
            <a:pPr algn="ctr">
              <a:spcAft>
                <a:spcPts val="2400"/>
              </a:spcAft>
              <a:buNone/>
            </a:pPr>
            <a:r>
              <a:rPr lang="pt-BR" sz="2400" dirty="0" smtClean="0">
                <a:solidFill>
                  <a:srgbClr val="000000"/>
                </a:solidFill>
                <a:latin typeface="Times"/>
                <a:cs typeface="Times"/>
              </a:rPr>
              <a:t>Var(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pt-BR" sz="2400" dirty="0" smtClean="0">
                <a:solidFill>
                  <a:srgbClr val="000000"/>
                </a:solidFill>
                <a:latin typeface="Times"/>
                <a:cs typeface="Times"/>
              </a:rPr>
              <a:t>) &lt; Var(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T’</a:t>
            </a:r>
            <a:r>
              <a:rPr lang="pt-BR" sz="2400" dirty="0" smtClean="0">
                <a:solidFill>
                  <a:srgbClr val="000000"/>
                </a:solidFill>
                <a:latin typeface="Times"/>
                <a:cs typeface="Times"/>
              </a:rPr>
              <a:t>)</a:t>
            </a:r>
          </a:p>
          <a:p>
            <a:pPr>
              <a:spcAft>
                <a:spcPts val="7200"/>
              </a:spcAft>
            </a:pPr>
            <a:r>
              <a:rPr lang="pt-BR" sz="2400" dirty="0" smtClean="0">
                <a:solidFill>
                  <a:schemeClr val="accent2"/>
                </a:solidFill>
              </a:rPr>
              <a:t>Exemplo:</a:t>
            </a:r>
            <a:r>
              <a:rPr lang="pt-BR" sz="2400" dirty="0" smtClean="0">
                <a:solidFill>
                  <a:srgbClr val="000000"/>
                </a:solidFill>
              </a:rPr>
              <a:t> Compare as variâncias dos dois </a:t>
            </a:r>
            <a:r>
              <a:rPr lang="pt-BR" sz="2400" dirty="0" err="1" smtClean="0">
                <a:solidFill>
                  <a:srgbClr val="000000"/>
                </a:solidFill>
              </a:rPr>
              <a:t>estimafores</a:t>
            </a:r>
            <a:r>
              <a:rPr lang="pt-BR" sz="2400" dirty="0" smtClean="0">
                <a:solidFill>
                  <a:srgbClr val="000000"/>
                </a:solidFill>
              </a:rPr>
              <a:t>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pt-BR" sz="2400" baseline="30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pt-BR" sz="2400" dirty="0" smtClean="0">
                <a:solidFill>
                  <a:srgbClr val="000000"/>
                </a:solidFill>
              </a:rPr>
              <a:t> e     </a:t>
            </a:r>
            <a:r>
              <a:rPr lang="x-none" sz="2400" dirty="0" smtClean="0">
                <a:solidFill>
                  <a:srgbClr val="000000"/>
                </a:solidFill>
              </a:rPr>
              <a:t>?</a:t>
            </a:r>
          </a:p>
          <a:p>
            <a:pPr>
              <a:spcAft>
                <a:spcPts val="1800"/>
              </a:spcAft>
            </a:pPr>
            <a:r>
              <a:rPr lang="x-none" sz="2400" dirty="0" smtClean="0">
                <a:solidFill>
                  <a:srgbClr val="000000"/>
                </a:solidFill>
              </a:rPr>
              <a:t>No entanto,      é viesado, então ele só tem variância menor, mas não é o mais eficiente!  </a:t>
            </a:r>
          </a:p>
          <a:p>
            <a:r>
              <a:rPr lang="x-none" sz="2400" dirty="0" smtClean="0">
                <a:solidFill>
                  <a:srgbClr val="438086"/>
                </a:solidFill>
              </a:rPr>
              <a:t>Erro Padrão:</a:t>
            </a:r>
            <a:r>
              <a:rPr lang="x-none" sz="2400" dirty="0" smtClean="0">
                <a:solidFill>
                  <a:srgbClr val="000000"/>
                </a:solidFill>
              </a:rPr>
              <a:t> é o desvio padrão do estimador</a:t>
            </a:r>
          </a:p>
          <a:p>
            <a:pPr>
              <a:spcAft>
                <a:spcPts val="1200"/>
              </a:spcAft>
              <a:buNone/>
            </a:pPr>
            <a:r>
              <a:rPr lang="x-none" sz="2400" dirty="0" smtClean="0">
                <a:solidFill>
                  <a:srgbClr val="000000"/>
                </a:solidFill>
              </a:rPr>
              <a:t>	</a:t>
            </a:r>
          </a:p>
          <a:p>
            <a:pPr>
              <a:spcAft>
                <a:spcPts val="1200"/>
              </a:spcAft>
              <a:buNone/>
            </a:pPr>
            <a:endParaRPr lang="x-none" sz="2400" dirty="0" smtClean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  <a:buNone/>
            </a:pPr>
            <a:endParaRPr lang="pt-BR" sz="2400" dirty="0" smtClean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x-none" sz="2400" baseline="30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>
              <a:spcAft>
                <a:spcPts val="1200"/>
              </a:spcAft>
              <a:buNone/>
            </a:pPr>
            <a:endParaRPr lang="x-none" sz="2400" dirty="0" smtClean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862" y="2853266"/>
            <a:ext cx="2921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3252610"/>
            <a:ext cx="5753100" cy="6350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7" y="4151489"/>
            <a:ext cx="292100" cy="279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528733"/>
            <a:ext cx="27051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52" y="5528733"/>
            <a:ext cx="2095500" cy="73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rved Down Arrow 95"/>
          <p:cNvSpPr/>
          <p:nvPr/>
        </p:nvSpPr>
        <p:spPr>
          <a:xfrm rot="5400000">
            <a:off x="6567566" y="3015804"/>
            <a:ext cx="2049835" cy="3103031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12" y="223758"/>
            <a:ext cx="8757355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Intervalo de Confiança	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7868" y="1298222"/>
            <a:ext cx="8686800" cy="5376334"/>
          </a:xfrm>
        </p:spPr>
        <p:txBody>
          <a:bodyPr>
            <a:normAutofit/>
          </a:bodyPr>
          <a:lstStyle/>
          <a:p>
            <a:endParaRPr lang="x-none" sz="2600" dirty="0" smtClean="0">
              <a:solidFill>
                <a:srgbClr val="438086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endParaRPr lang="pt-BR" sz="2600" dirty="0"/>
          </a:p>
        </p:txBody>
      </p:sp>
      <p:sp>
        <p:nvSpPr>
          <p:cNvPr id="15" name="Freeform 14"/>
          <p:cNvSpPr/>
          <p:nvPr/>
        </p:nvSpPr>
        <p:spPr>
          <a:xfrm>
            <a:off x="287868" y="1290558"/>
            <a:ext cx="2915354" cy="2687876"/>
          </a:xfrm>
          <a:custGeom>
            <a:avLst/>
            <a:gdLst>
              <a:gd name="connsiteX0" fmla="*/ 1937925 w 4024018"/>
              <a:gd name="connsiteY0" fmla="*/ 268111 h 3802945"/>
              <a:gd name="connsiteX1" fmla="*/ 1020703 w 4024018"/>
              <a:gd name="connsiteY1" fmla="*/ 268111 h 3802945"/>
              <a:gd name="connsiteX2" fmla="*/ 667925 w 4024018"/>
              <a:gd name="connsiteY2" fmla="*/ 874889 h 3802945"/>
              <a:gd name="connsiteX3" fmla="*/ 286925 w 4024018"/>
              <a:gd name="connsiteY3" fmla="*/ 931334 h 3802945"/>
              <a:gd name="connsiteX4" fmla="*/ 315147 w 4024018"/>
              <a:gd name="connsiteY4" fmla="*/ 1509889 h 3802945"/>
              <a:gd name="connsiteX5" fmla="*/ 75259 w 4024018"/>
              <a:gd name="connsiteY5" fmla="*/ 1919111 h 3802945"/>
              <a:gd name="connsiteX6" fmla="*/ 766703 w 4024018"/>
              <a:gd name="connsiteY6" fmla="*/ 1919111 h 3802945"/>
              <a:gd name="connsiteX7" fmla="*/ 329259 w 4024018"/>
              <a:gd name="connsiteY7" fmla="*/ 2582334 h 3802945"/>
              <a:gd name="connsiteX8" fmla="*/ 1006592 w 4024018"/>
              <a:gd name="connsiteY8" fmla="*/ 3076222 h 3802945"/>
              <a:gd name="connsiteX9" fmla="*/ 794925 w 4024018"/>
              <a:gd name="connsiteY9" fmla="*/ 3527778 h 3802945"/>
              <a:gd name="connsiteX10" fmla="*/ 1641592 w 4024018"/>
              <a:gd name="connsiteY10" fmla="*/ 3513667 h 3802945"/>
              <a:gd name="connsiteX11" fmla="*/ 1909703 w 4024018"/>
              <a:gd name="connsiteY11" fmla="*/ 3725334 h 3802945"/>
              <a:gd name="connsiteX12" fmla="*/ 2333036 w 4024018"/>
              <a:gd name="connsiteY12" fmla="*/ 3048000 h 3802945"/>
              <a:gd name="connsiteX13" fmla="*/ 3123259 w 4024018"/>
              <a:gd name="connsiteY13" fmla="*/ 3245556 h 3802945"/>
              <a:gd name="connsiteX14" fmla="*/ 3320814 w 4024018"/>
              <a:gd name="connsiteY14" fmla="*/ 2455334 h 3802945"/>
              <a:gd name="connsiteX15" fmla="*/ 3927592 w 4024018"/>
              <a:gd name="connsiteY15" fmla="*/ 2046111 h 3802945"/>
              <a:gd name="connsiteX16" fmla="*/ 3490147 w 4024018"/>
              <a:gd name="connsiteY16" fmla="*/ 1495778 h 3802945"/>
              <a:gd name="connsiteX17" fmla="*/ 3955814 w 4024018"/>
              <a:gd name="connsiteY17" fmla="*/ 1086556 h 3802945"/>
              <a:gd name="connsiteX18" fmla="*/ 3080925 w 4024018"/>
              <a:gd name="connsiteY18" fmla="*/ 776111 h 3802945"/>
              <a:gd name="connsiteX19" fmla="*/ 3193814 w 4024018"/>
              <a:gd name="connsiteY19" fmla="*/ 239889 h 3802945"/>
              <a:gd name="connsiteX20" fmla="*/ 2318925 w 4024018"/>
              <a:gd name="connsiteY20" fmla="*/ 352778 h 3802945"/>
              <a:gd name="connsiteX21" fmla="*/ 2107259 w 4024018"/>
              <a:gd name="connsiteY21" fmla="*/ 14111 h 3802945"/>
              <a:gd name="connsiteX22" fmla="*/ 1937925 w 4024018"/>
              <a:gd name="connsiteY22" fmla="*/ 268111 h 38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24018" h="3802945">
                <a:moveTo>
                  <a:pt x="1937925" y="268111"/>
                </a:moveTo>
                <a:cubicBezTo>
                  <a:pt x="1756832" y="310444"/>
                  <a:pt x="1232370" y="166981"/>
                  <a:pt x="1020703" y="268111"/>
                </a:cubicBezTo>
                <a:cubicBezTo>
                  <a:pt x="809036" y="369241"/>
                  <a:pt x="790221" y="764352"/>
                  <a:pt x="667925" y="874889"/>
                </a:cubicBezTo>
                <a:cubicBezTo>
                  <a:pt x="545629" y="985426"/>
                  <a:pt x="345721" y="825501"/>
                  <a:pt x="286925" y="931334"/>
                </a:cubicBezTo>
                <a:cubicBezTo>
                  <a:pt x="228129" y="1037167"/>
                  <a:pt x="350425" y="1345260"/>
                  <a:pt x="315147" y="1509889"/>
                </a:cubicBezTo>
                <a:cubicBezTo>
                  <a:pt x="279869" y="1674518"/>
                  <a:pt x="0" y="1850907"/>
                  <a:pt x="75259" y="1919111"/>
                </a:cubicBezTo>
                <a:cubicBezTo>
                  <a:pt x="150518" y="1987315"/>
                  <a:pt x="724370" y="1808574"/>
                  <a:pt x="766703" y="1919111"/>
                </a:cubicBezTo>
                <a:cubicBezTo>
                  <a:pt x="809036" y="2029648"/>
                  <a:pt x="289278" y="2389482"/>
                  <a:pt x="329259" y="2582334"/>
                </a:cubicBezTo>
                <a:cubicBezTo>
                  <a:pt x="369240" y="2775186"/>
                  <a:pt x="928981" y="2918648"/>
                  <a:pt x="1006592" y="3076222"/>
                </a:cubicBezTo>
                <a:cubicBezTo>
                  <a:pt x="1084203" y="3233796"/>
                  <a:pt x="689092" y="3454871"/>
                  <a:pt x="794925" y="3527778"/>
                </a:cubicBezTo>
                <a:cubicBezTo>
                  <a:pt x="900758" y="3600685"/>
                  <a:pt x="1455796" y="3480741"/>
                  <a:pt x="1641592" y="3513667"/>
                </a:cubicBezTo>
                <a:cubicBezTo>
                  <a:pt x="1827388" y="3546593"/>
                  <a:pt x="1794462" y="3802945"/>
                  <a:pt x="1909703" y="3725334"/>
                </a:cubicBezTo>
                <a:cubicBezTo>
                  <a:pt x="2024944" y="3647723"/>
                  <a:pt x="2130777" y="3127963"/>
                  <a:pt x="2333036" y="3048000"/>
                </a:cubicBezTo>
                <a:cubicBezTo>
                  <a:pt x="2535295" y="2968037"/>
                  <a:pt x="2958629" y="3344334"/>
                  <a:pt x="3123259" y="3245556"/>
                </a:cubicBezTo>
                <a:cubicBezTo>
                  <a:pt x="3287889" y="3146778"/>
                  <a:pt x="3186759" y="2655241"/>
                  <a:pt x="3320814" y="2455334"/>
                </a:cubicBezTo>
                <a:cubicBezTo>
                  <a:pt x="3454869" y="2255427"/>
                  <a:pt x="3899370" y="2206037"/>
                  <a:pt x="3927592" y="2046111"/>
                </a:cubicBezTo>
                <a:cubicBezTo>
                  <a:pt x="3955814" y="1886185"/>
                  <a:pt x="3485443" y="1655704"/>
                  <a:pt x="3490147" y="1495778"/>
                </a:cubicBezTo>
                <a:cubicBezTo>
                  <a:pt x="3494851" y="1335852"/>
                  <a:pt x="4024018" y="1206500"/>
                  <a:pt x="3955814" y="1086556"/>
                </a:cubicBezTo>
                <a:cubicBezTo>
                  <a:pt x="3887610" y="966612"/>
                  <a:pt x="3207925" y="917222"/>
                  <a:pt x="3080925" y="776111"/>
                </a:cubicBezTo>
                <a:cubicBezTo>
                  <a:pt x="2953925" y="635000"/>
                  <a:pt x="3320814" y="310444"/>
                  <a:pt x="3193814" y="239889"/>
                </a:cubicBezTo>
                <a:cubicBezTo>
                  <a:pt x="3066814" y="169334"/>
                  <a:pt x="2500018" y="390408"/>
                  <a:pt x="2318925" y="352778"/>
                </a:cubicBezTo>
                <a:cubicBezTo>
                  <a:pt x="2137833" y="315148"/>
                  <a:pt x="2177815" y="28222"/>
                  <a:pt x="2107259" y="14111"/>
                </a:cubicBezTo>
                <a:cubicBezTo>
                  <a:pt x="2036703" y="0"/>
                  <a:pt x="2119018" y="225778"/>
                  <a:pt x="1937925" y="268111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FFFF"/>
                </a:solidFill>
              </a:rPr>
              <a:t>População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err="1" smtClean="0"/>
              <a:t>média</a:t>
            </a:r>
            <a:r>
              <a:rPr lang="pt-BR" sz="2400" dirty="0" smtClean="0"/>
              <a:t> μ</a:t>
            </a:r>
          </a:p>
          <a:p>
            <a:pPr algn="ctr"/>
            <a:r>
              <a:rPr lang="pt-BR" sz="2400" dirty="0" err="1" smtClean="0"/>
              <a:t>variância</a:t>
            </a:r>
            <a:r>
              <a:rPr lang="pt-BR" sz="2400" dirty="0" smtClean="0"/>
              <a:t> σ</a:t>
            </a:r>
            <a:r>
              <a:rPr lang="pt-BR" sz="2400" baseline="30000" dirty="0" smtClean="0"/>
              <a:t>2</a:t>
            </a:r>
            <a:endParaRPr lang="pt-B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38802" y="1075114"/>
            <a:ext cx="3231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Amostras de tamanho n</a:t>
            </a:r>
            <a:endParaRPr lang="pt-BR" sz="2200" dirty="0"/>
          </a:p>
        </p:txBody>
      </p:sp>
      <p:sp>
        <p:nvSpPr>
          <p:cNvPr id="19" name="Right Arrow 18"/>
          <p:cNvSpPr/>
          <p:nvPr/>
        </p:nvSpPr>
        <p:spPr>
          <a:xfrm>
            <a:off x="3781777" y="1920338"/>
            <a:ext cx="1439333" cy="6748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5" name="Group 94"/>
          <p:cNvGrpSpPr/>
          <p:nvPr/>
        </p:nvGrpSpPr>
        <p:grpSpPr>
          <a:xfrm>
            <a:off x="6040969" y="1562811"/>
            <a:ext cx="2532945" cy="2772834"/>
            <a:chOff x="6040969" y="1562811"/>
            <a:chExt cx="2532945" cy="2772834"/>
          </a:xfrm>
        </p:grpSpPr>
        <p:sp>
          <p:nvSpPr>
            <p:cNvPr id="17" name="Rectangle 16"/>
            <p:cNvSpPr/>
            <p:nvPr/>
          </p:nvSpPr>
          <p:spPr>
            <a:xfrm>
              <a:off x="6040969" y="1562811"/>
              <a:ext cx="2532945" cy="27728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>
                <a:spcAft>
                  <a:spcPts val="600"/>
                </a:spcAft>
              </a:pP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A</a:t>
              </a: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1</a:t>
              </a: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:</a:t>
              </a:r>
            </a:p>
            <a:p>
              <a:pPr>
                <a:spcAft>
                  <a:spcPts val="600"/>
                </a:spcAft>
              </a:pP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A</a:t>
              </a: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2</a:t>
              </a: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:</a:t>
              </a:r>
              <a:endParaRPr lang="pt-BR" sz="2400" baseline="-25000" dirty="0" smtClean="0">
                <a:solidFill>
                  <a:schemeClr val="bg1"/>
                </a:solidFill>
                <a:latin typeface="Times"/>
                <a:cs typeface="Times"/>
              </a:endParaRPr>
            </a:p>
            <a:p>
              <a:pPr>
                <a:spcAft>
                  <a:spcPts val="600"/>
                </a:spcAft>
              </a:pP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pt-BR" sz="2400" baseline="-25000" dirty="0" smtClean="0">
                  <a:solidFill>
                    <a:schemeClr val="bg1"/>
                  </a:solidFill>
                  <a:latin typeface="Times"/>
                  <a:cs typeface="Times"/>
                </a:rPr>
                <a:t>.</a:t>
              </a:r>
            </a:p>
            <a:p>
              <a:pPr>
                <a:spcAft>
                  <a:spcPts val="600"/>
                </a:spcAft>
              </a:pPr>
              <a:r>
                <a:rPr lang="pt-BR" sz="2400" dirty="0" err="1" smtClean="0">
                  <a:solidFill>
                    <a:schemeClr val="bg1"/>
                  </a:solidFill>
                  <a:latin typeface="Times"/>
                  <a:cs typeface="Times"/>
                </a:rPr>
                <a:t>A</a:t>
              </a:r>
              <a:r>
                <a:rPr lang="pt-BR" sz="2400" baseline="-25000" dirty="0" err="1" smtClean="0">
                  <a:solidFill>
                    <a:schemeClr val="bg1"/>
                  </a:solidFill>
                  <a:latin typeface="Times"/>
                  <a:cs typeface="Times"/>
                </a:rPr>
                <a:t>k</a:t>
              </a:r>
              <a:r>
                <a:rPr lang="pt-BR" sz="2400" dirty="0" smtClean="0">
                  <a:solidFill>
                    <a:schemeClr val="bg1"/>
                  </a:solidFill>
                  <a:latin typeface="Times"/>
                  <a:cs typeface="Times"/>
                </a:rPr>
                <a:t>:</a:t>
              </a:r>
            </a:p>
          </p:txBody>
        </p:sp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7935" y="1948560"/>
              <a:ext cx="1270000" cy="266700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5235" y="2363102"/>
              <a:ext cx="1282700" cy="266700"/>
            </a:xfrm>
            <a:prstGeom prst="rect">
              <a:avLst/>
            </a:prstGeom>
          </p:spPr>
        </p:pic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2168" y="3754067"/>
              <a:ext cx="1308100" cy="266700"/>
            </a:xfrm>
            <a:prstGeom prst="rect">
              <a:avLst/>
            </a:prstGeom>
          </p:spPr>
        </p:pic>
      </p:grpSp>
      <p:grpSp>
        <p:nvGrpSpPr>
          <p:cNvPr id="25" name="Group 90"/>
          <p:cNvGrpSpPr>
            <a:grpSpLocks/>
          </p:cNvGrpSpPr>
          <p:nvPr/>
        </p:nvGrpSpPr>
        <p:grpSpPr bwMode="auto">
          <a:xfrm>
            <a:off x="3033890" y="2922588"/>
            <a:ext cx="2314575" cy="3741738"/>
            <a:chOff x="4241" y="1662"/>
            <a:chExt cx="1458" cy="2357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4967" y="1662"/>
              <a:ext cx="0" cy="208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4467" y="3748"/>
              <a:ext cx="1044" cy="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dirty="0" err="1" smtClean="0">
                  <a:solidFill>
                    <a:srgbClr val="000099"/>
                  </a:solidFill>
                </a:rPr>
                <a:t>μ</a:t>
              </a:r>
              <a:endParaRPr lang="en-US" sz="2200" dirty="0">
                <a:solidFill>
                  <a:srgbClr val="000099"/>
                </a:solidFill>
              </a:endParaRPr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4604" y="1842"/>
              <a:ext cx="906" cy="0"/>
              <a:chOff x="4604" y="1842"/>
              <a:chExt cx="906" cy="0"/>
            </a:xfrm>
          </p:grpSpPr>
          <p:sp>
            <p:nvSpPr>
              <p:cNvPr id="93" name="Line 2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4" name="Line 3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4331" y="1933"/>
              <a:ext cx="998" cy="0"/>
              <a:chOff x="4604" y="1842"/>
              <a:chExt cx="906" cy="0"/>
            </a:xfrm>
          </p:grpSpPr>
          <p:sp>
            <p:nvSpPr>
              <p:cNvPr id="91" name="Line 34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4604" y="2024"/>
              <a:ext cx="998" cy="0"/>
              <a:chOff x="4604" y="1842"/>
              <a:chExt cx="906" cy="0"/>
            </a:xfrm>
          </p:grpSpPr>
          <p:sp>
            <p:nvSpPr>
              <p:cNvPr id="89" name="Line 3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90" name="Line 38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4699" y="2115"/>
              <a:ext cx="682" cy="0"/>
              <a:chOff x="4604" y="1842"/>
              <a:chExt cx="906" cy="0"/>
            </a:xfrm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8" name="Line 4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6" name="Group 42"/>
            <p:cNvGrpSpPr>
              <a:grpSpLocks/>
            </p:cNvGrpSpPr>
            <p:nvPr/>
          </p:nvGrpSpPr>
          <p:grpSpPr bwMode="auto">
            <a:xfrm>
              <a:off x="4422" y="2205"/>
              <a:ext cx="862" cy="0"/>
              <a:chOff x="4604" y="1842"/>
              <a:chExt cx="906" cy="0"/>
            </a:xfrm>
          </p:grpSpPr>
          <p:sp>
            <p:nvSpPr>
              <p:cNvPr id="85" name="Line 43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6" name="Line 44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7" name="Group 45"/>
            <p:cNvGrpSpPr>
              <a:grpSpLocks/>
            </p:cNvGrpSpPr>
            <p:nvPr/>
          </p:nvGrpSpPr>
          <p:grpSpPr bwMode="auto">
            <a:xfrm>
              <a:off x="4649" y="2296"/>
              <a:ext cx="906" cy="0"/>
              <a:chOff x="4604" y="1842"/>
              <a:chExt cx="906" cy="0"/>
            </a:xfrm>
          </p:grpSpPr>
          <p:sp>
            <p:nvSpPr>
              <p:cNvPr id="83" name="Line 46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4" name="Line 47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4331" y="2387"/>
              <a:ext cx="998" cy="0"/>
              <a:chOff x="4604" y="1842"/>
              <a:chExt cx="906" cy="0"/>
            </a:xfrm>
          </p:grpSpPr>
          <p:sp>
            <p:nvSpPr>
              <p:cNvPr id="81" name="Line 49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2" name="Line 50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>
              <a:off x="4553" y="2478"/>
              <a:ext cx="906" cy="0"/>
              <a:chOff x="4604" y="1842"/>
              <a:chExt cx="906" cy="0"/>
            </a:xfrm>
          </p:grpSpPr>
          <p:sp>
            <p:nvSpPr>
              <p:cNvPr id="79" name="Line 52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80" name="Line 53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>
              <a:off x="4427" y="2569"/>
              <a:ext cx="682" cy="0"/>
              <a:chOff x="4604" y="1842"/>
              <a:chExt cx="906" cy="0"/>
            </a:xfrm>
          </p:grpSpPr>
          <p:sp>
            <p:nvSpPr>
              <p:cNvPr id="77" name="Line 55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8" name="Line 56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4" name="Group 57"/>
            <p:cNvGrpSpPr>
              <a:grpSpLocks/>
            </p:cNvGrpSpPr>
            <p:nvPr/>
          </p:nvGrpSpPr>
          <p:grpSpPr bwMode="auto">
            <a:xfrm>
              <a:off x="4467" y="2659"/>
              <a:ext cx="862" cy="0"/>
              <a:chOff x="4604" y="1842"/>
              <a:chExt cx="906" cy="0"/>
            </a:xfrm>
          </p:grpSpPr>
          <p:sp>
            <p:nvSpPr>
              <p:cNvPr id="75" name="Line 58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6" name="Line 59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5" name="Group 60"/>
            <p:cNvGrpSpPr>
              <a:grpSpLocks/>
            </p:cNvGrpSpPr>
            <p:nvPr/>
          </p:nvGrpSpPr>
          <p:grpSpPr bwMode="auto">
            <a:xfrm>
              <a:off x="4559" y="2750"/>
              <a:ext cx="906" cy="0"/>
              <a:chOff x="4604" y="1842"/>
              <a:chExt cx="906" cy="0"/>
            </a:xfrm>
          </p:grpSpPr>
          <p:sp>
            <p:nvSpPr>
              <p:cNvPr id="73" name="Line 61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4" name="Line 62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6" name="Group 63"/>
            <p:cNvGrpSpPr>
              <a:grpSpLocks/>
            </p:cNvGrpSpPr>
            <p:nvPr/>
          </p:nvGrpSpPr>
          <p:grpSpPr bwMode="auto">
            <a:xfrm>
              <a:off x="4241" y="2841"/>
              <a:ext cx="998" cy="0"/>
              <a:chOff x="4604" y="1842"/>
              <a:chExt cx="906" cy="0"/>
            </a:xfrm>
          </p:grpSpPr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7" name="Group 66"/>
            <p:cNvGrpSpPr>
              <a:grpSpLocks/>
            </p:cNvGrpSpPr>
            <p:nvPr/>
          </p:nvGrpSpPr>
          <p:grpSpPr bwMode="auto">
            <a:xfrm>
              <a:off x="4559" y="2932"/>
              <a:ext cx="998" cy="0"/>
              <a:chOff x="4604" y="1842"/>
              <a:chExt cx="906" cy="0"/>
            </a:xfrm>
          </p:grpSpPr>
          <p:sp>
            <p:nvSpPr>
              <p:cNvPr id="69" name="Line 67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0" name="Line 68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8" name="Group 69"/>
            <p:cNvGrpSpPr>
              <a:grpSpLocks/>
            </p:cNvGrpSpPr>
            <p:nvPr/>
          </p:nvGrpSpPr>
          <p:grpSpPr bwMode="auto">
            <a:xfrm>
              <a:off x="5017" y="3023"/>
              <a:ext cx="682" cy="0"/>
              <a:chOff x="4604" y="1842"/>
              <a:chExt cx="906" cy="0"/>
            </a:xfrm>
          </p:grpSpPr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49" name="Group 72"/>
            <p:cNvGrpSpPr>
              <a:grpSpLocks/>
            </p:cNvGrpSpPr>
            <p:nvPr/>
          </p:nvGrpSpPr>
          <p:grpSpPr bwMode="auto">
            <a:xfrm>
              <a:off x="4377" y="3113"/>
              <a:ext cx="862" cy="0"/>
              <a:chOff x="4604" y="1842"/>
              <a:chExt cx="906" cy="0"/>
            </a:xfrm>
          </p:grpSpPr>
          <p:sp>
            <p:nvSpPr>
              <p:cNvPr id="65" name="Line 73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6" name="Line 74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0" name="Group 75"/>
            <p:cNvGrpSpPr>
              <a:grpSpLocks/>
            </p:cNvGrpSpPr>
            <p:nvPr/>
          </p:nvGrpSpPr>
          <p:grpSpPr bwMode="auto">
            <a:xfrm>
              <a:off x="4604" y="3204"/>
              <a:ext cx="906" cy="0"/>
              <a:chOff x="4604" y="1842"/>
              <a:chExt cx="906" cy="0"/>
            </a:xfrm>
          </p:grpSpPr>
          <p:sp>
            <p:nvSpPr>
              <p:cNvPr id="63" name="Line 76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4" name="Line 77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1" name="Group 78"/>
            <p:cNvGrpSpPr>
              <a:grpSpLocks/>
            </p:cNvGrpSpPr>
            <p:nvPr/>
          </p:nvGrpSpPr>
          <p:grpSpPr bwMode="auto">
            <a:xfrm>
              <a:off x="4286" y="3295"/>
              <a:ext cx="998" cy="0"/>
              <a:chOff x="4604" y="1842"/>
              <a:chExt cx="906" cy="0"/>
            </a:xfrm>
          </p:grpSpPr>
          <p:sp>
            <p:nvSpPr>
              <p:cNvPr id="61" name="Line 79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2" name="Line 80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2" name="Group 81"/>
            <p:cNvGrpSpPr>
              <a:grpSpLocks/>
            </p:cNvGrpSpPr>
            <p:nvPr/>
          </p:nvGrpSpPr>
          <p:grpSpPr bwMode="auto">
            <a:xfrm>
              <a:off x="4604" y="3386"/>
              <a:ext cx="998" cy="0"/>
              <a:chOff x="4604" y="1842"/>
              <a:chExt cx="906" cy="0"/>
            </a:xfrm>
          </p:grpSpPr>
          <p:sp>
            <p:nvSpPr>
              <p:cNvPr id="59" name="Line 82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0" name="Line 83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3" name="Group 84"/>
            <p:cNvGrpSpPr>
              <a:grpSpLocks/>
            </p:cNvGrpSpPr>
            <p:nvPr/>
          </p:nvGrpSpPr>
          <p:grpSpPr bwMode="auto">
            <a:xfrm>
              <a:off x="4608" y="3477"/>
              <a:ext cx="682" cy="0"/>
              <a:chOff x="4604" y="1842"/>
              <a:chExt cx="906" cy="0"/>
            </a:xfrm>
          </p:grpSpPr>
          <p:sp>
            <p:nvSpPr>
              <p:cNvPr id="57" name="Line 85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8" name="Line 86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54" name="Group 87"/>
            <p:cNvGrpSpPr>
              <a:grpSpLocks/>
            </p:cNvGrpSpPr>
            <p:nvPr/>
          </p:nvGrpSpPr>
          <p:grpSpPr bwMode="auto">
            <a:xfrm>
              <a:off x="4422" y="3567"/>
              <a:ext cx="862" cy="0"/>
              <a:chOff x="4604" y="1842"/>
              <a:chExt cx="906" cy="0"/>
            </a:xfrm>
          </p:grpSpPr>
          <p:sp>
            <p:nvSpPr>
              <p:cNvPr id="55" name="Line 88"/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56" name="Line 89"/>
              <p:cNvSpPr>
                <a:spLocks noChangeShapeType="1"/>
              </p:cNvSpPr>
              <p:nvPr/>
            </p:nvSpPr>
            <p:spPr bwMode="auto">
              <a:xfrm>
                <a:off x="4604" y="1842"/>
                <a:ext cx="4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/>
      <p:bldP spid="15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Intervalo </a:t>
            </a:r>
            <a:r>
              <a:rPr lang="pt-BR" smtClean="0"/>
              <a:t>de Confiança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97556" y="1197826"/>
            <a:ext cx="8946444" cy="5235600"/>
          </a:xfrm>
        </p:spPr>
        <p:txBody>
          <a:bodyPr>
            <a:normAutofit/>
          </a:bodyPr>
          <a:lstStyle/>
          <a:p>
            <a:pPr>
              <a:spcAft>
                <a:spcPts val="4800"/>
              </a:spcAft>
            </a:pPr>
            <a:r>
              <a:rPr lang="x-none" sz="2400" dirty="0" smtClean="0">
                <a:solidFill>
                  <a:srgbClr val="000000"/>
                </a:solidFill>
              </a:rPr>
              <a:t>Seja</a:t>
            </a:r>
            <a:r>
              <a:rPr lang="x-none" sz="2400" dirty="0" smtClean="0"/>
              <a:t>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baseline="-25000" dirty="0" smtClean="0">
                <a:latin typeface="Times"/>
                <a:cs typeface="Times"/>
              </a:rPr>
              <a:t>1</a:t>
            </a:r>
            <a:r>
              <a:rPr lang="en-US" sz="2400" dirty="0" smtClean="0">
                <a:latin typeface="Times"/>
                <a:cs typeface="Times"/>
              </a:rPr>
              <a:t>, … 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baseline="-250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x-none" sz="2400" dirty="0" smtClean="0"/>
              <a:t>uma a.a. de tamanho </a:t>
            </a:r>
            <a:r>
              <a:rPr lang="x-none" sz="2400" i="1" dirty="0" smtClean="0">
                <a:latin typeface="Times"/>
                <a:cs typeface="Times"/>
              </a:rPr>
              <a:t>n</a:t>
            </a:r>
            <a:r>
              <a:rPr lang="x-none" sz="2400" dirty="0" smtClean="0"/>
              <a:t> e </a:t>
            </a:r>
            <a:r>
              <a:rPr lang="x-none" sz="2400" dirty="0" smtClean="0">
                <a:latin typeface="Times"/>
                <a:cs typeface="Times"/>
              </a:rPr>
              <a:t>θ</a:t>
            </a:r>
            <a:r>
              <a:rPr lang="x-none" sz="2400" dirty="0" smtClean="0"/>
              <a:t> o parâmetro de interesse. Sejam </a:t>
            </a:r>
            <a:r>
              <a:rPr lang="x-none" sz="2400" dirty="0" smtClean="0">
                <a:latin typeface="Times"/>
                <a:cs typeface="Times"/>
              </a:rPr>
              <a:t>t</a:t>
            </a:r>
            <a:r>
              <a:rPr lang="x-none" sz="2400" baseline="-25000" dirty="0" smtClean="0">
                <a:latin typeface="Times"/>
                <a:cs typeface="Times"/>
              </a:rPr>
              <a:t>1</a:t>
            </a:r>
            <a:r>
              <a:rPr lang="x-none" sz="2400" dirty="0" smtClean="0"/>
              <a:t> e </a:t>
            </a:r>
            <a:r>
              <a:rPr lang="x-none" sz="2400" dirty="0" smtClean="0">
                <a:latin typeface="Times"/>
                <a:cs typeface="Times"/>
              </a:rPr>
              <a:t>t</a:t>
            </a:r>
            <a:r>
              <a:rPr lang="x-none" sz="2400" baseline="-25000" dirty="0" smtClean="0">
                <a:latin typeface="Times"/>
                <a:cs typeface="Times"/>
              </a:rPr>
              <a:t>2</a:t>
            </a:r>
            <a:r>
              <a:rPr lang="x-none" sz="2400" dirty="0" smtClean="0"/>
              <a:t> estatísticas tais que</a:t>
            </a:r>
          </a:p>
          <a:p>
            <a:pPr>
              <a:spcAft>
                <a:spcPts val="4200"/>
              </a:spcAft>
              <a:buNone/>
            </a:pPr>
            <a:r>
              <a:rPr lang="x-none" sz="2400" dirty="0" smtClean="0"/>
              <a:t>	então (</a:t>
            </a:r>
            <a:r>
              <a:rPr lang="x-none" sz="2400" dirty="0" smtClean="0">
                <a:latin typeface="Times"/>
                <a:cs typeface="Times"/>
              </a:rPr>
              <a:t>t</a:t>
            </a:r>
            <a:r>
              <a:rPr lang="x-none" sz="2400" baseline="-25000" dirty="0" smtClean="0">
                <a:latin typeface="Times"/>
                <a:cs typeface="Times"/>
              </a:rPr>
              <a:t>1</a:t>
            </a:r>
            <a:r>
              <a:rPr lang="x-none" sz="2400" dirty="0" smtClean="0"/>
              <a:t>, </a:t>
            </a:r>
            <a:r>
              <a:rPr lang="x-none" sz="2400" dirty="0" smtClean="0">
                <a:latin typeface="Times"/>
                <a:cs typeface="Times"/>
              </a:rPr>
              <a:t>t</a:t>
            </a:r>
            <a:r>
              <a:rPr lang="x-none" sz="2400" baseline="-25000" dirty="0" smtClean="0">
                <a:latin typeface="Times"/>
                <a:cs typeface="Times"/>
              </a:rPr>
              <a:t>2</a:t>
            </a:r>
            <a:r>
              <a:rPr lang="x-none" sz="2400" dirty="0" smtClean="0"/>
              <a:t> ) é chamado de intervalo de confiança (IC) de       </a:t>
            </a:r>
            <a:r>
              <a:rPr lang="x-none" sz="2400" dirty="0" smtClean="0">
                <a:latin typeface="Times"/>
                <a:cs typeface="Times"/>
              </a:rPr>
              <a:t>100(1 – α )</a:t>
            </a:r>
            <a:r>
              <a:rPr lang="x-none" sz="2400" dirty="0" smtClean="0"/>
              <a:t>% para </a:t>
            </a:r>
            <a:r>
              <a:rPr lang="x-none" sz="2400" dirty="0" smtClean="0">
                <a:latin typeface="Times"/>
                <a:cs typeface="Times"/>
              </a:rPr>
              <a:t>θ, </a:t>
            </a:r>
            <a:r>
              <a:rPr lang="x-none" sz="2400" dirty="0" smtClean="0">
                <a:cs typeface="Times"/>
              </a:rPr>
              <a:t>isto é:</a:t>
            </a:r>
          </a:p>
          <a:p>
            <a:pPr>
              <a:spcAft>
                <a:spcPts val="4800"/>
              </a:spcAft>
              <a:buNone/>
            </a:pPr>
            <a:r>
              <a:rPr lang="x-none" sz="2400" dirty="0" smtClean="0">
                <a:cs typeface="Times"/>
              </a:rPr>
              <a:t>	e </a:t>
            </a:r>
            <a:r>
              <a:rPr lang="x-none" sz="2400" dirty="0" smtClean="0">
                <a:latin typeface="Times"/>
                <a:cs typeface="Times"/>
              </a:rPr>
              <a:t>1 – α </a:t>
            </a:r>
            <a:r>
              <a:rPr lang="x-none" sz="2400" dirty="0" smtClean="0">
                <a:cs typeface="Times"/>
              </a:rPr>
              <a:t>é o coeficiente de confiança</a:t>
            </a:r>
          </a:p>
          <a:p>
            <a:r>
              <a:rPr lang="x-none" sz="2400" dirty="0" smtClean="0">
                <a:cs typeface="Times"/>
              </a:rPr>
              <a:t>Geralmente, os IC’s são da forma</a:t>
            </a:r>
          </a:p>
          <a:p>
            <a:pPr algn="ctr">
              <a:spcAft>
                <a:spcPts val="4800"/>
              </a:spcAft>
              <a:buNone/>
            </a:pPr>
            <a:r>
              <a:rPr lang="x-none" sz="2400" dirty="0" smtClean="0">
                <a:cs typeface="Times"/>
              </a:rPr>
              <a:t>Estimador ± Margem de Erro</a:t>
            </a:r>
          </a:p>
          <a:p>
            <a:pPr>
              <a:spcAft>
                <a:spcPts val="8400"/>
              </a:spcAft>
              <a:buNone/>
            </a:pPr>
            <a:endParaRPr lang="x-none" sz="2400" dirty="0" smtClean="0"/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05" y="2215445"/>
            <a:ext cx="30353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8" y="3534836"/>
            <a:ext cx="28067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Intervalo de Confiança para a Média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97556" y="1197826"/>
            <a:ext cx="8946444" cy="5235600"/>
          </a:xfrm>
        </p:spPr>
        <p:txBody>
          <a:bodyPr>
            <a:normAutofit lnSpcReduction="10000"/>
          </a:bodyPr>
          <a:lstStyle/>
          <a:p>
            <a:pPr>
              <a:spcAft>
                <a:spcPts val="4800"/>
              </a:spcAft>
            </a:pPr>
            <a:r>
              <a:rPr lang="x-none" sz="2400" dirty="0" smtClean="0">
                <a:solidFill>
                  <a:srgbClr val="000000"/>
                </a:solidFill>
              </a:rPr>
              <a:t>Seja</a:t>
            </a:r>
            <a:r>
              <a:rPr lang="x-none" sz="2400" dirty="0" smtClean="0"/>
              <a:t>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baseline="-25000" dirty="0" smtClean="0">
                <a:latin typeface="Times"/>
                <a:cs typeface="Times"/>
              </a:rPr>
              <a:t>1</a:t>
            </a:r>
            <a:r>
              <a:rPr lang="en-US" sz="2400" dirty="0" smtClean="0">
                <a:latin typeface="Times"/>
                <a:cs typeface="Times"/>
              </a:rPr>
              <a:t>, … 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baseline="-25000" dirty="0" err="1" smtClean="0">
                <a:latin typeface="Times"/>
                <a:cs typeface="Times"/>
              </a:rPr>
              <a:t>n</a:t>
            </a:r>
            <a:r>
              <a:rPr lang="x-none" sz="2400" dirty="0" smtClean="0"/>
              <a:t> i.i.d. </a:t>
            </a:r>
            <a:r>
              <a:rPr lang="x-none" sz="2400" dirty="0" smtClean="0">
                <a:latin typeface="Times"/>
                <a:cs typeface="Times"/>
              </a:rPr>
              <a:t>X ~ N(μ, σ</a:t>
            </a:r>
            <a:r>
              <a:rPr lang="x-none" sz="2400" baseline="30000" dirty="0" smtClean="0">
                <a:latin typeface="Times"/>
                <a:cs typeface="Times"/>
              </a:rPr>
              <a:t>2</a:t>
            </a:r>
            <a:r>
              <a:rPr lang="x-none" sz="2400" dirty="0" smtClean="0">
                <a:latin typeface="Times"/>
                <a:cs typeface="Times"/>
              </a:rPr>
              <a:t>), σ</a:t>
            </a:r>
            <a:r>
              <a:rPr lang="x-none" sz="2400" baseline="30000" dirty="0" smtClean="0">
                <a:latin typeface="Times"/>
                <a:cs typeface="Times"/>
              </a:rPr>
              <a:t>2 </a:t>
            </a:r>
            <a:r>
              <a:rPr lang="x-none" sz="2400" dirty="0" smtClean="0"/>
              <a:t>conhecido. Encontre um IC de </a:t>
            </a:r>
            <a:r>
              <a:rPr lang="x-none" sz="2400" dirty="0" smtClean="0">
                <a:latin typeface="Times"/>
                <a:cs typeface="Times"/>
              </a:rPr>
              <a:t>95%</a:t>
            </a:r>
            <a:r>
              <a:rPr lang="x-none" sz="2400" dirty="0" smtClean="0"/>
              <a:t> para μ</a:t>
            </a:r>
          </a:p>
          <a:p>
            <a:pPr>
              <a:spcAft>
                <a:spcPts val="4800"/>
              </a:spcAft>
            </a:pPr>
            <a:r>
              <a:rPr lang="x-none" sz="2400" dirty="0" smtClean="0"/>
              <a:t>Vamos deduzir isso no quadro</a:t>
            </a:r>
          </a:p>
          <a:p>
            <a:pPr>
              <a:spcAft>
                <a:spcPts val="4800"/>
              </a:spcAft>
            </a:pPr>
            <a:r>
              <a:rPr lang="x-none" sz="2400" dirty="0" smtClean="0">
                <a:solidFill>
                  <a:schemeClr val="accent2"/>
                </a:solidFill>
              </a:rPr>
              <a:t>Exemplo</a:t>
            </a:r>
            <a:r>
              <a:rPr lang="x-none" sz="2400" dirty="0" smtClean="0"/>
              <a:t>: Uma máquina enche pacotes de café com variância igual a </a:t>
            </a:r>
            <a:r>
              <a:rPr lang="x-none" sz="2400" dirty="0" smtClean="0">
                <a:latin typeface="Times"/>
                <a:cs typeface="Times"/>
              </a:rPr>
              <a:t>100g</a:t>
            </a:r>
            <a:r>
              <a:rPr lang="x-none" sz="2400" baseline="30000" dirty="0" smtClean="0">
                <a:latin typeface="Times"/>
                <a:cs typeface="Times"/>
              </a:rPr>
              <a:t>2</a:t>
            </a:r>
            <a:r>
              <a:rPr lang="x-none" sz="2400" dirty="0" smtClean="0"/>
              <a:t>. Ela estava regulada para encher os pacotes com uma média de </a:t>
            </a:r>
            <a:r>
              <a:rPr lang="x-none" sz="2400" dirty="0" smtClean="0">
                <a:latin typeface="Times"/>
                <a:cs typeface="Times"/>
              </a:rPr>
              <a:t>500g</a:t>
            </a:r>
            <a:r>
              <a:rPr lang="x-none" sz="2400" dirty="0" smtClean="0"/>
              <a:t>. Agora a máquina desregulou e queremos estimar a nova média μ. Uma amostra de </a:t>
            </a:r>
            <a:r>
              <a:rPr lang="x-none" sz="2400" dirty="0" smtClean="0">
                <a:latin typeface="Times"/>
                <a:cs typeface="Times"/>
              </a:rPr>
              <a:t>25</a:t>
            </a:r>
            <a:r>
              <a:rPr lang="x-none" sz="2400" dirty="0" smtClean="0"/>
              <a:t> pacotes apresentou uma média de </a:t>
            </a:r>
            <a:r>
              <a:rPr lang="x-none" sz="2400" dirty="0" smtClean="0">
                <a:latin typeface="Times"/>
                <a:cs typeface="Times"/>
              </a:rPr>
              <a:t>495g</a:t>
            </a:r>
            <a:r>
              <a:rPr lang="x-none" sz="2400" dirty="0" smtClean="0"/>
              <a:t>. Encontre um IC de </a:t>
            </a:r>
            <a:r>
              <a:rPr lang="x-none" sz="2400" dirty="0" smtClean="0">
                <a:latin typeface="Times"/>
                <a:cs typeface="Times"/>
              </a:rPr>
              <a:t>95%</a:t>
            </a:r>
            <a:r>
              <a:rPr lang="x-none" sz="2400" dirty="0" smtClean="0"/>
              <a:t> para a verdadeira média μ</a:t>
            </a:r>
          </a:p>
          <a:p>
            <a:pPr>
              <a:spcAft>
                <a:spcPts val="4800"/>
              </a:spcAft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1338936"/>
            <a:ext cx="8229600" cy="52356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000000"/>
                </a:solidFill>
              </a:rPr>
              <a:t>Vimos que a Inferência Estatística tem por objetivo fazer generalizações sobre uma população, com base nos dados de uma amostra</a:t>
            </a:r>
          </a:p>
          <a:p>
            <a:r>
              <a:rPr lang="pt-BR" sz="2400" dirty="0" smtClean="0">
                <a:solidFill>
                  <a:srgbClr val="000000"/>
                </a:solidFill>
              </a:rPr>
              <a:t>Dois problemas básicos nesse processo são</a:t>
            </a:r>
          </a:p>
          <a:p>
            <a:pPr marL="916686" lvl="1" indent="-514350">
              <a:buFont typeface="+mj-lt"/>
              <a:buAutoNum type="arabicPeriod"/>
            </a:pPr>
            <a:r>
              <a:rPr lang="pt-BR" sz="2400" dirty="0" smtClean="0"/>
              <a:t>Estimação de parâmetros</a:t>
            </a:r>
          </a:p>
          <a:p>
            <a:pPr marL="916686" lvl="1" indent="-514350">
              <a:buFont typeface="+mj-lt"/>
              <a:buAutoNum type="arabicPeriod"/>
            </a:pPr>
            <a:r>
              <a:rPr lang="pt-BR" sz="2400" dirty="0" smtClean="0"/>
              <a:t>Teste de hipóteses sobre os parâmetros</a:t>
            </a:r>
          </a:p>
          <a:p>
            <a:pPr marL="916686" lvl="1" indent="-514350">
              <a:buFont typeface="+mj-lt"/>
              <a:buAutoNum type="arabicPeriod"/>
            </a:pPr>
            <a:endParaRPr lang="pt-BR" sz="2400" dirty="0" smtClean="0"/>
          </a:p>
          <a:p>
            <a:pPr marL="624078" indent="-514350">
              <a:buNone/>
            </a:pPr>
            <a:r>
              <a:rPr lang="pt-BR" sz="2400" dirty="0" smtClean="0"/>
              <a:t>Lembrem-se que parâmetros são funções de valores populacionais enquanto que estatísticas são funções da amostra!</a:t>
            </a:r>
          </a:p>
          <a:p>
            <a:pPr marL="624078" indent="-514350">
              <a:buNone/>
            </a:pPr>
            <a:endParaRPr lang="pt-BR" sz="2400" dirty="0" smtClean="0"/>
          </a:p>
          <a:p>
            <a:pPr marL="624078" indent="-514350">
              <a:buNone/>
            </a:pPr>
            <a:r>
              <a:rPr lang="pt-BR" sz="2400" dirty="0" smtClean="0"/>
              <a:t>Hoje vamos falar de estimação e existem dois tipos:</a:t>
            </a:r>
          </a:p>
          <a:p>
            <a:pPr marL="916686" lvl="1" indent="-514350">
              <a:buFont typeface="+mj-lt"/>
              <a:buAutoNum type="arabicPeriod"/>
            </a:pPr>
            <a:r>
              <a:rPr lang="pt-BR" sz="2200" dirty="0" smtClean="0"/>
              <a:t>Pontual</a:t>
            </a:r>
          </a:p>
          <a:p>
            <a:pPr marL="916686" lvl="1" indent="-514350">
              <a:buFont typeface="+mj-lt"/>
              <a:buAutoNum type="arabicPeriod"/>
            </a:pPr>
            <a:r>
              <a:rPr lang="pt-BR" sz="2200" dirty="0" smtClean="0"/>
              <a:t>Intervalar (conhecida como Intervalo de confiança)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Estimadores Pontuais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89090" y="1127271"/>
            <a:ext cx="8954909" cy="5235600"/>
          </a:xfrm>
        </p:spPr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pt-BR" sz="2400" dirty="0" smtClean="0">
                <a:solidFill>
                  <a:srgbClr val="438086"/>
                </a:solidFill>
              </a:rPr>
              <a:t>Estimador:</a:t>
            </a:r>
            <a:r>
              <a:rPr lang="pt-BR" sz="2400" dirty="0" smtClean="0">
                <a:solidFill>
                  <a:srgbClr val="000000"/>
                </a:solidFill>
              </a:rPr>
              <a:t> um estimador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pt-BR" sz="2400" dirty="0" smtClean="0">
                <a:solidFill>
                  <a:srgbClr val="000000"/>
                </a:solidFill>
              </a:rPr>
              <a:t> do </a:t>
            </a:r>
            <a:r>
              <a:rPr lang="pt-BR" sz="2400" dirty="0" err="1" smtClean="0">
                <a:solidFill>
                  <a:srgbClr val="000000"/>
                </a:solidFill>
              </a:rPr>
              <a:t>parâmetro</a:t>
            </a:r>
            <a:r>
              <a:rPr lang="pt-BR" sz="2400" dirty="0" smtClean="0">
                <a:solidFill>
                  <a:srgbClr val="000000"/>
                </a:solidFill>
              </a:rPr>
              <a:t> </a:t>
            </a:r>
            <a:r>
              <a:rPr lang="pt-BR" sz="2400" i="1" dirty="0" smtClean="0">
                <a:solidFill>
                  <a:srgbClr val="000000"/>
                </a:solidFill>
              </a:rPr>
              <a:t>θ</a:t>
            </a:r>
            <a:r>
              <a:rPr lang="pt-BR" sz="2400" dirty="0" smtClean="0">
                <a:solidFill>
                  <a:srgbClr val="000000"/>
                </a:solidFill>
              </a:rPr>
              <a:t> é qualquer função da amostra, ou seja</a:t>
            </a:r>
          </a:p>
          <a:p>
            <a:pPr>
              <a:spcAft>
                <a:spcPts val="1200"/>
              </a:spcAft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	</a:t>
            </a:r>
            <a:r>
              <a:rPr lang="pt-BR" sz="2400" dirty="0" err="1" smtClean="0">
                <a:solidFill>
                  <a:srgbClr val="000000"/>
                </a:solidFill>
              </a:rPr>
              <a:t>Obs</a:t>
            </a:r>
            <a:r>
              <a:rPr lang="pt-BR" sz="2400" dirty="0" smtClean="0">
                <a:solidFill>
                  <a:srgbClr val="000000"/>
                </a:solidFill>
              </a:rPr>
              <a:t>: É o que chamamos também de estatística</a:t>
            </a:r>
            <a:endParaRPr lang="pt-BR" sz="2400" dirty="0" smtClean="0">
              <a:solidFill>
                <a:srgbClr val="438086"/>
              </a:solidFill>
            </a:endParaRPr>
          </a:p>
          <a:p>
            <a:r>
              <a:rPr lang="pt-BR" sz="2400" dirty="0" smtClean="0">
                <a:solidFill>
                  <a:srgbClr val="438086"/>
                </a:solidFill>
              </a:rPr>
              <a:t>Estimativa:</a:t>
            </a:r>
            <a:r>
              <a:rPr lang="pt-BR" sz="2400" dirty="0" smtClean="0"/>
              <a:t> é o valor assumido pelo estimador em uma amostra particular</a:t>
            </a:r>
          </a:p>
          <a:p>
            <a:pPr>
              <a:spcAft>
                <a:spcPts val="1200"/>
              </a:spcAft>
              <a:buNone/>
            </a:pP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438086"/>
                </a:solidFill>
              </a:rPr>
              <a:t>Exemplo:</a:t>
            </a:r>
          </a:p>
          <a:p>
            <a:pPr>
              <a:spcAft>
                <a:spcPts val="1200"/>
              </a:spcAft>
              <a:buNone/>
            </a:pPr>
            <a:endParaRPr lang="pt-BR" sz="2400" dirty="0" smtClean="0">
              <a:solidFill>
                <a:srgbClr val="438086"/>
              </a:solidFill>
            </a:endParaRPr>
          </a:p>
          <a:p>
            <a:pPr>
              <a:spcAft>
                <a:spcPts val="1200"/>
              </a:spcAft>
            </a:pPr>
            <a:r>
              <a:rPr lang="pt-BR" sz="2400" dirty="0" smtClean="0"/>
              <a:t>Como saber se eu tenho um “bom” estimador?</a:t>
            </a:r>
          </a:p>
          <a:p>
            <a:pPr>
              <a:spcAft>
                <a:spcPts val="1200"/>
              </a:spcAft>
            </a:pPr>
            <a:r>
              <a:rPr lang="pt-BR" sz="2400" dirty="0" smtClean="0"/>
              <a:t>O objetivo é encontrar um estimador </a:t>
            </a:r>
            <a:r>
              <a:rPr lang="pt-BR" sz="2400" i="1" dirty="0" smtClean="0">
                <a:latin typeface="Times"/>
                <a:cs typeface="Times"/>
              </a:rPr>
              <a:t>T</a:t>
            </a:r>
            <a:r>
              <a:rPr lang="pt-BR" sz="2400" dirty="0" smtClean="0"/>
              <a:t> que seja “próximo” de </a:t>
            </a:r>
            <a:r>
              <a:rPr lang="pt-BR" sz="2400" i="1" dirty="0" smtClean="0"/>
              <a:t>θ</a:t>
            </a:r>
            <a:r>
              <a:rPr lang="pt-BR" sz="2400" dirty="0" smtClean="0"/>
              <a:t>. Mas como definir essa proximidade?</a:t>
            </a:r>
            <a:endParaRPr lang="pt-BR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46" y="2032002"/>
            <a:ext cx="24892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84" y="4107745"/>
            <a:ext cx="40005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Viés, Precisão e </a:t>
            </a:r>
            <a:r>
              <a:rPr lang="pt-BR" dirty="0" err="1" smtClean="0"/>
              <a:t>Acurácia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559779" y="1338936"/>
            <a:ext cx="3584222" cy="515284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sz="2400" dirty="0" smtClean="0"/>
              <a:t>Suponha que queremos comprar um rifle e temos 4 opções: A, B, C, D</a:t>
            </a:r>
          </a:p>
          <a:p>
            <a:pPr>
              <a:spcAft>
                <a:spcPts val="1200"/>
              </a:spcAft>
            </a:pPr>
            <a:r>
              <a:rPr lang="pt-BR" sz="2400" dirty="0" smtClean="0"/>
              <a:t>Foi feito um teste com cada rifle onde atiraram 18 vezes</a:t>
            </a:r>
          </a:p>
          <a:p>
            <a:r>
              <a:rPr lang="pt-BR" sz="2400" dirty="0" smtClean="0"/>
              <a:t>Tirando o rifle A, vocês escolheriam algum dos 3 demais?</a:t>
            </a:r>
          </a:p>
        </p:txBody>
      </p:sp>
      <p:pic>
        <p:nvPicPr>
          <p:cNvPr id="11" name="Picture 10" descr="Precisão-e-acurácia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0" y="1493628"/>
            <a:ext cx="5296679" cy="5238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3668890"/>
            <a:ext cx="3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3406422" y="3711223"/>
            <a:ext cx="3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311855" y="6307119"/>
            <a:ext cx="3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3218744" y="6307119"/>
            <a:ext cx="3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 Pontual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268112" y="1310714"/>
            <a:ext cx="8819444" cy="543153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400" dirty="0" err="1" smtClean="0">
                <a:solidFill>
                  <a:srgbClr val="000000"/>
                </a:solidFill>
              </a:rPr>
              <a:t>Frequentemente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queremos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estimar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seguintes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parâmetros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média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μ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uma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única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população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variância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400" baseline="30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</a:rPr>
              <a:t>ou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desvio-padrão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400" dirty="0" smtClean="0">
                <a:solidFill>
                  <a:srgbClr val="000000"/>
                </a:solidFill>
              </a:rPr>
              <a:t>) de </a:t>
            </a:r>
            <a:r>
              <a:rPr lang="en-US" sz="2400" dirty="0" err="1" smtClean="0">
                <a:solidFill>
                  <a:srgbClr val="000000"/>
                </a:solidFill>
              </a:rPr>
              <a:t>uma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única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população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proporção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itens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em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uma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população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pertence</a:t>
            </a:r>
            <a:r>
              <a:rPr lang="en-US" sz="2400" dirty="0" smtClean="0">
                <a:solidFill>
                  <a:srgbClr val="000000"/>
                </a:solidFill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</a:rPr>
              <a:t>uma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classe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interesse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diferença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médias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duas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populações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μ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– μ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diferença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proporções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duas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populações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– p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pt-BR" sz="2400" baseline="-25000" dirty="0" smtClean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 Pontual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268112" y="1310714"/>
            <a:ext cx="8819444" cy="5431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rgbClr val="000000"/>
                </a:solidFill>
              </a:rPr>
              <a:t>Estimativas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pontuais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razoáveis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desses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parâmetros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são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Para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μ</a:t>
            </a:r>
            <a:r>
              <a:rPr lang="en-US" sz="2400" dirty="0" smtClean="0">
                <a:solidFill>
                  <a:srgbClr val="000000"/>
                </a:solidFill>
              </a:rPr>
              <a:t>, a </a:t>
            </a:r>
            <a:r>
              <a:rPr lang="en-US" sz="2400" dirty="0" err="1" smtClean="0">
                <a:solidFill>
                  <a:srgbClr val="000000"/>
                </a:solidFill>
              </a:rPr>
              <a:t>estimativa</a:t>
            </a:r>
            <a:r>
              <a:rPr lang="en-US" sz="2400" dirty="0" smtClean="0">
                <a:solidFill>
                  <a:srgbClr val="000000"/>
                </a:solidFill>
              </a:rPr>
              <a:t>                (a </a:t>
            </a:r>
            <a:r>
              <a:rPr lang="en-US" sz="2400" dirty="0" err="1" smtClean="0">
                <a:solidFill>
                  <a:srgbClr val="000000"/>
                </a:solidFill>
              </a:rPr>
              <a:t>média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amostral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Para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400" baseline="30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 a </a:t>
            </a:r>
            <a:r>
              <a:rPr lang="en-US" sz="2400" dirty="0" err="1" smtClean="0">
                <a:solidFill>
                  <a:srgbClr val="000000"/>
                </a:solidFill>
              </a:rPr>
              <a:t>estimativa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pt-BR" sz="2400" baseline="30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  (</a:t>
            </a:r>
            <a:r>
              <a:rPr lang="en-US" sz="2400" dirty="0" err="1" smtClean="0">
                <a:solidFill>
                  <a:srgbClr val="000000"/>
                </a:solidFill>
              </a:rPr>
              <a:t>variância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amostral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ts val="48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Para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, a </a:t>
            </a:r>
            <a:r>
              <a:rPr lang="en-US" sz="2400" dirty="0" err="1" smtClean="0">
                <a:solidFill>
                  <a:srgbClr val="000000"/>
                </a:solidFill>
              </a:rPr>
              <a:t>estimativa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é</a:t>
            </a:r>
            <a:r>
              <a:rPr lang="en-US" sz="2400" dirty="0" smtClean="0">
                <a:solidFill>
                  <a:srgbClr val="000000"/>
                </a:solidFill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</a:rPr>
              <a:t>proporção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amostra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que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pertence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à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classe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interesse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3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Para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μ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1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– μ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</a:rPr>
              <a:t>estimativa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é</a:t>
            </a:r>
            <a:r>
              <a:rPr lang="en-US" sz="2400" dirty="0" smtClean="0">
                <a:solidFill>
                  <a:srgbClr val="000000"/>
                </a:solidFill>
              </a:rPr>
              <a:t>  a </a:t>
            </a:r>
            <a:r>
              <a:rPr lang="en-US" sz="2400" dirty="0" err="1" smtClean="0">
                <a:solidFill>
                  <a:srgbClr val="000000"/>
                </a:solidFill>
              </a:rPr>
              <a:t>diferença</a:t>
            </a:r>
            <a:r>
              <a:rPr lang="en-US" sz="2400" dirty="0" smtClean="0">
                <a:solidFill>
                  <a:srgbClr val="000000"/>
                </a:solidFill>
              </a:rPr>
              <a:t> entre as </a:t>
            </a:r>
            <a:r>
              <a:rPr lang="en-US" sz="2400" dirty="0" err="1" smtClean="0">
                <a:solidFill>
                  <a:srgbClr val="000000"/>
                </a:solidFill>
              </a:rPr>
              <a:t>médias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duas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amostras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aleatórias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independentes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Para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– p</a:t>
            </a:r>
            <a:r>
              <a:rPr lang="en-US" sz="2400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 a </a:t>
            </a:r>
            <a:r>
              <a:rPr lang="en-US" sz="2400" dirty="0" err="1" smtClean="0">
                <a:solidFill>
                  <a:srgbClr val="000000"/>
                </a:solidFill>
              </a:rPr>
              <a:t>estimativa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é</a:t>
            </a:r>
            <a:r>
              <a:rPr lang="en-US" sz="2400" dirty="0" smtClean="0">
                <a:solidFill>
                  <a:srgbClr val="000000"/>
                </a:solidFill>
              </a:rPr>
              <a:t>                 (a </a:t>
            </a:r>
            <a:r>
              <a:rPr lang="en-US" sz="2400" dirty="0" err="1" smtClean="0">
                <a:solidFill>
                  <a:srgbClr val="000000"/>
                </a:solidFill>
              </a:rPr>
              <a:t>diferença</a:t>
            </a:r>
            <a:r>
              <a:rPr lang="en-US" sz="2400" dirty="0" smtClean="0">
                <a:solidFill>
                  <a:srgbClr val="000000"/>
                </a:solidFill>
              </a:rPr>
              <a:t> entre </a:t>
            </a:r>
            <a:r>
              <a:rPr lang="en-US" sz="2400" dirty="0" err="1" smtClean="0">
                <a:solidFill>
                  <a:srgbClr val="000000"/>
                </a:solidFill>
              </a:rPr>
              <a:t>duas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proporções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amostrais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calculadas</a:t>
            </a:r>
            <a:r>
              <a:rPr lang="en-US" sz="2400" dirty="0" smtClean="0">
                <a:solidFill>
                  <a:srgbClr val="000000"/>
                </a:solidFill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</a:rPr>
              <a:t>partir</a:t>
            </a:r>
            <a:r>
              <a:rPr lang="en-US" sz="2400" dirty="0" smtClean="0">
                <a:solidFill>
                  <a:srgbClr val="000000"/>
                </a:solidFill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</a:rPr>
              <a:t>duas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amostras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aleatórias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independentes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pt-BR" sz="2400" baseline="-25000" dirty="0" smtClean="0">
              <a:solidFill>
                <a:srgbClr val="000000"/>
              </a:solidFill>
              <a:latin typeface="Times"/>
              <a:cs typeface="Time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38" y="1814689"/>
            <a:ext cx="8763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46" y="3499560"/>
            <a:ext cx="133350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988" y="5003801"/>
            <a:ext cx="2578100" cy="33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223" y="5446889"/>
            <a:ext cx="939800" cy="29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 Pontual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27000" y="1143000"/>
            <a:ext cx="8819444" cy="543153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pt-BR" sz="2400" dirty="0" smtClean="0">
                <a:solidFill>
                  <a:srgbClr val="438086"/>
                </a:solidFill>
              </a:rPr>
              <a:t>Estimador pontual para μ: </a:t>
            </a:r>
            <a:r>
              <a:rPr lang="pt-BR" sz="2400" dirty="0" smtClean="0">
                <a:solidFill>
                  <a:srgbClr val="000000"/>
                </a:solidFill>
              </a:rPr>
              <a:t>Seja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baseline="-25000" dirty="0" smtClean="0">
                <a:latin typeface="Times"/>
                <a:cs typeface="Times"/>
              </a:rPr>
              <a:t>1</a:t>
            </a:r>
            <a:r>
              <a:rPr lang="en-US" sz="2400" dirty="0" smtClean="0">
                <a:latin typeface="Times"/>
                <a:cs typeface="Times"/>
              </a:rPr>
              <a:t>,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baseline="-25000" dirty="0" smtClean="0">
                <a:latin typeface="Times"/>
                <a:cs typeface="Times"/>
              </a:rPr>
              <a:t>2</a:t>
            </a:r>
            <a:r>
              <a:rPr lang="en-US" sz="2400" dirty="0" smtClean="0">
                <a:latin typeface="Times"/>
                <a:cs typeface="Times"/>
              </a:rPr>
              <a:t>, … 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baseline="-25000" dirty="0" err="1" smtClean="0">
                <a:latin typeface="Times"/>
                <a:cs typeface="Times"/>
              </a:rPr>
              <a:t>n</a:t>
            </a:r>
            <a:r>
              <a:rPr lang="pt-BR" sz="2400" dirty="0" smtClean="0">
                <a:solidFill>
                  <a:srgbClr val="000000"/>
                </a:solidFill>
              </a:rPr>
              <a:t>uma </a:t>
            </a:r>
            <a:r>
              <a:rPr lang="pt-BR" sz="2400" dirty="0" err="1" smtClean="0">
                <a:solidFill>
                  <a:srgbClr val="000000"/>
                </a:solidFill>
              </a:rPr>
              <a:t>a.a.</a:t>
            </a:r>
            <a:r>
              <a:rPr lang="pt-BR" sz="2400" dirty="0" smtClean="0">
                <a:solidFill>
                  <a:srgbClr val="000000"/>
                </a:solidFill>
              </a:rPr>
              <a:t> de uma </a:t>
            </a:r>
            <a:r>
              <a:rPr lang="pt-BR" sz="2400" dirty="0" err="1" smtClean="0">
                <a:solidFill>
                  <a:srgbClr val="000000"/>
                </a:solidFill>
              </a:rPr>
              <a:t>popula</a:t>
            </a:r>
            <a:r>
              <a:rPr lang="pt-BR" sz="2400" dirty="0" smtClean="0">
                <a:solidFill>
                  <a:srgbClr val="000000"/>
                </a:solidFill>
              </a:rPr>
              <a:t>ção com </a:t>
            </a:r>
            <a:r>
              <a:rPr lang="pt-BR" sz="2400" dirty="0" err="1" smtClean="0">
                <a:solidFill>
                  <a:srgbClr val="000000"/>
                </a:solidFill>
              </a:rPr>
              <a:t>média</a:t>
            </a:r>
            <a:r>
              <a:rPr lang="pt-BR" sz="2400" dirty="0" smtClean="0">
                <a:solidFill>
                  <a:srgbClr val="000000"/>
                </a:solidFill>
              </a:rPr>
              <a:t> μ desconhecida. </a:t>
            </a:r>
            <a:r>
              <a:rPr lang="pt-BR" sz="2400" dirty="0" err="1" smtClean="0">
                <a:solidFill>
                  <a:srgbClr val="000000"/>
                </a:solidFill>
              </a:rPr>
              <a:t>Ent</a:t>
            </a:r>
            <a:r>
              <a:rPr lang="pt-BR" sz="2400" dirty="0" smtClean="0">
                <a:solidFill>
                  <a:srgbClr val="000000"/>
                </a:solidFill>
              </a:rPr>
              <a:t>ão a </a:t>
            </a:r>
            <a:r>
              <a:rPr lang="pt-BR" sz="2400" dirty="0" err="1" smtClean="0">
                <a:solidFill>
                  <a:srgbClr val="000000"/>
                </a:solidFill>
              </a:rPr>
              <a:t>média</a:t>
            </a:r>
            <a:r>
              <a:rPr lang="pt-BR" sz="2400" dirty="0" smtClean="0">
                <a:solidFill>
                  <a:srgbClr val="000000"/>
                </a:solidFill>
              </a:rPr>
              <a:t> amostral       é um estimador pontual de μ</a:t>
            </a:r>
          </a:p>
          <a:p>
            <a:pPr>
              <a:spcAft>
                <a:spcPts val="7200"/>
              </a:spcAft>
            </a:pPr>
            <a:r>
              <a:rPr lang="pt-BR" sz="2400" dirty="0" smtClean="0">
                <a:solidFill>
                  <a:srgbClr val="000000"/>
                </a:solidFill>
              </a:rPr>
              <a:t>Veja que</a:t>
            </a:r>
          </a:p>
          <a:p>
            <a:pPr>
              <a:spcAft>
                <a:spcPts val="600"/>
              </a:spcAft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	</a:t>
            </a:r>
            <a:r>
              <a:rPr lang="pt-BR" sz="2400" dirty="0" err="1" smtClean="0">
                <a:solidFill>
                  <a:srgbClr val="000000"/>
                </a:solidFill>
              </a:rPr>
              <a:t>Ent</a:t>
            </a:r>
            <a:r>
              <a:rPr lang="pt-BR" sz="2400" dirty="0" smtClean="0">
                <a:solidFill>
                  <a:srgbClr val="000000"/>
                </a:solidFill>
              </a:rPr>
              <a:t>ão dizemos que     é um estimador não </a:t>
            </a:r>
            <a:r>
              <a:rPr lang="pt-BR" sz="2400" dirty="0" err="1" smtClean="0">
                <a:solidFill>
                  <a:srgbClr val="000000"/>
                </a:solidFill>
              </a:rPr>
              <a:t>viesado</a:t>
            </a:r>
            <a:r>
              <a:rPr lang="pt-BR" sz="2400" dirty="0" smtClean="0">
                <a:solidFill>
                  <a:srgbClr val="000000"/>
                </a:solidFill>
              </a:rPr>
              <a:t> para μ</a:t>
            </a:r>
            <a:endParaRPr lang="pt-BR" sz="2200" dirty="0" smtClean="0">
              <a:solidFill>
                <a:srgbClr val="000000"/>
              </a:solidFill>
            </a:endParaRPr>
          </a:p>
          <a:p>
            <a:pPr>
              <a:spcAft>
                <a:spcPts val="3000"/>
              </a:spcAft>
            </a:pPr>
            <a:r>
              <a:rPr lang="pt-BR" sz="2400" dirty="0" smtClean="0">
                <a:solidFill>
                  <a:srgbClr val="438086"/>
                </a:solidFill>
              </a:rPr>
              <a:t>Estimador:</a:t>
            </a:r>
            <a:r>
              <a:rPr lang="pt-BR" sz="2400" dirty="0" smtClean="0">
                <a:solidFill>
                  <a:srgbClr val="000000"/>
                </a:solidFill>
              </a:rPr>
              <a:t> um estimador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pt-BR" sz="2400" dirty="0" smtClean="0">
                <a:solidFill>
                  <a:srgbClr val="000000"/>
                </a:solidFill>
              </a:rPr>
              <a:t> é não </a:t>
            </a:r>
            <a:r>
              <a:rPr lang="pt-BR" sz="2400" dirty="0" err="1" smtClean="0">
                <a:solidFill>
                  <a:srgbClr val="000000"/>
                </a:solidFill>
              </a:rPr>
              <a:t>viesado</a:t>
            </a:r>
            <a:r>
              <a:rPr lang="pt-BR" sz="2400" dirty="0" smtClean="0">
                <a:solidFill>
                  <a:srgbClr val="000000"/>
                </a:solidFill>
              </a:rPr>
              <a:t> para </a:t>
            </a:r>
            <a:r>
              <a:rPr lang="pt-BR" sz="2400" i="1" dirty="0" smtClean="0">
                <a:solidFill>
                  <a:srgbClr val="000000"/>
                </a:solidFill>
              </a:rPr>
              <a:t>θ</a:t>
            </a:r>
            <a:r>
              <a:rPr lang="pt-BR" sz="2400" dirty="0" smtClean="0">
                <a:solidFill>
                  <a:srgbClr val="000000"/>
                </a:solidFill>
              </a:rPr>
              <a:t> se</a:t>
            </a:r>
          </a:p>
          <a:p>
            <a:pPr>
              <a:spcAft>
                <a:spcPts val="1200"/>
              </a:spcAft>
              <a:buNone/>
            </a:pPr>
            <a:r>
              <a:rPr lang="pt-BR" sz="2400" dirty="0" smtClean="0">
                <a:solidFill>
                  <a:srgbClr val="000000"/>
                </a:solidFill>
              </a:rPr>
              <a:t>	</a:t>
            </a:r>
            <a:r>
              <a:rPr lang="pt-BR" sz="2400" dirty="0" err="1" smtClean="0">
                <a:solidFill>
                  <a:srgbClr val="000000"/>
                </a:solidFill>
              </a:rPr>
              <a:t>Obs</a:t>
            </a:r>
            <a:r>
              <a:rPr lang="pt-BR" sz="2400" dirty="0" smtClean="0">
                <a:solidFill>
                  <a:srgbClr val="000000"/>
                </a:solidFill>
              </a:rPr>
              <a:t>: A esperança de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pt-BR" sz="2400" dirty="0" smtClean="0">
                <a:solidFill>
                  <a:srgbClr val="000000"/>
                </a:solidFill>
              </a:rPr>
              <a:t> é calculada sobre a distribuição amostral de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</a:p>
          <a:p>
            <a:pPr>
              <a:spcAft>
                <a:spcPts val="1800"/>
              </a:spcAft>
            </a:pPr>
            <a:r>
              <a:rPr lang="pt-BR" sz="2400" dirty="0" smtClean="0">
                <a:solidFill>
                  <a:srgbClr val="000000"/>
                </a:solidFill>
                <a:cs typeface="Times"/>
              </a:rPr>
              <a:t>Se isso não valer, dizemos que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pt-BR" sz="2400" dirty="0" smtClean="0">
                <a:solidFill>
                  <a:srgbClr val="000000"/>
                </a:solidFill>
                <a:cs typeface="Times"/>
              </a:rPr>
              <a:t> é </a:t>
            </a:r>
            <a:r>
              <a:rPr lang="pt-BR" sz="2400" dirty="0" err="1" smtClean="0">
                <a:solidFill>
                  <a:srgbClr val="000000"/>
                </a:solidFill>
                <a:cs typeface="Times"/>
              </a:rPr>
              <a:t>viesado</a:t>
            </a:r>
            <a:r>
              <a:rPr lang="pt-BR" sz="2400" dirty="0" smtClean="0">
                <a:solidFill>
                  <a:srgbClr val="000000"/>
                </a:solidFill>
                <a:cs typeface="Times"/>
              </a:rPr>
              <a:t> e                    é o viés de </a:t>
            </a:r>
            <a:r>
              <a:rPr lang="pt-BR" sz="2400" i="1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endParaRPr lang="pt-BR" sz="2400" dirty="0" smtClean="0">
              <a:solidFill>
                <a:srgbClr val="43808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12" y="4755443"/>
            <a:ext cx="35052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12" y="1991077"/>
            <a:ext cx="2794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12" y="2817989"/>
            <a:ext cx="4610100" cy="92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489" y="6053668"/>
            <a:ext cx="1231900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24" y="3843866"/>
            <a:ext cx="279400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 Pontual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97556" y="1197826"/>
            <a:ext cx="8946444" cy="5235600"/>
          </a:xfrm>
        </p:spPr>
        <p:txBody>
          <a:bodyPr>
            <a:normAutofit/>
          </a:bodyPr>
          <a:lstStyle/>
          <a:p>
            <a:pPr>
              <a:spcAft>
                <a:spcPts val="8400"/>
              </a:spcAft>
            </a:pPr>
            <a:r>
              <a:rPr lang="pt-BR" sz="2400" dirty="0" smtClean="0">
                <a:solidFill>
                  <a:srgbClr val="438086"/>
                </a:solidFill>
              </a:rPr>
              <a:t>Exemplo: </a:t>
            </a:r>
            <a:r>
              <a:rPr lang="x-none" sz="2400" dirty="0" smtClean="0"/>
              <a:t>Considere a variância populacional                                Um possível estimador para </a:t>
            </a:r>
            <a:r>
              <a:rPr lang="x-none" sz="2400" dirty="0" smtClean="0">
                <a:latin typeface="Times"/>
                <a:cs typeface="Times"/>
              </a:rPr>
              <a:t>σ</a:t>
            </a:r>
            <a:r>
              <a:rPr lang="x-none" sz="2400" baseline="30000" dirty="0" smtClean="0">
                <a:latin typeface="Times"/>
                <a:cs typeface="Times"/>
              </a:rPr>
              <a:t>2</a:t>
            </a:r>
            <a:r>
              <a:rPr lang="x-none" sz="2400" dirty="0" smtClean="0"/>
              <a:t>, dada uma a.a.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baseline="-25000" dirty="0" smtClean="0">
                <a:latin typeface="Times"/>
                <a:cs typeface="Times"/>
              </a:rPr>
              <a:t>1</a:t>
            </a:r>
            <a:r>
              <a:rPr lang="en-US" sz="2400" dirty="0" smtClean="0">
                <a:latin typeface="Times"/>
                <a:cs typeface="Times"/>
              </a:rPr>
              <a:t>, … 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baseline="-25000" dirty="0" err="1" smtClean="0">
                <a:latin typeface="Times"/>
                <a:cs typeface="Times"/>
              </a:rPr>
              <a:t>n</a:t>
            </a:r>
            <a:r>
              <a:rPr lang="en-US" sz="2400" baseline="-25000" dirty="0" smtClean="0">
                <a:latin typeface="Times"/>
                <a:cs typeface="Times"/>
              </a:rPr>
              <a:t> </a:t>
            </a:r>
            <a:r>
              <a:rPr lang="x-none" sz="2400" dirty="0" smtClean="0"/>
              <a:t>é</a:t>
            </a:r>
          </a:p>
          <a:p>
            <a:pPr>
              <a:spcAft>
                <a:spcPts val="600"/>
              </a:spcAft>
            </a:pPr>
            <a:r>
              <a:rPr lang="x-none" sz="2400" dirty="0" smtClean="0"/>
              <a:t>Verifique se esse estimador é não viesado para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400" baseline="30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r>
              <a:rPr lang="x-none" sz="2400" dirty="0" smtClean="0"/>
              <a:t>  </a:t>
            </a:r>
          </a:p>
          <a:p>
            <a:pPr>
              <a:spcAft>
                <a:spcPts val="7200"/>
              </a:spcAft>
            </a:pPr>
            <a:r>
              <a:rPr lang="x-none" sz="2400" dirty="0" smtClean="0"/>
              <a:t>Podemos escrever:</a:t>
            </a:r>
          </a:p>
          <a:p>
            <a:pPr>
              <a:spcAft>
                <a:spcPts val="2400"/>
              </a:spcAft>
            </a:pPr>
            <a:r>
              <a:rPr lang="x-none" sz="2400" dirty="0" smtClean="0"/>
              <a:t>Então, </a:t>
            </a:r>
            <a:endParaRPr lang="pt-BR" sz="2400" dirty="0" smtClean="0">
              <a:latin typeface="Times"/>
              <a:cs typeface="Times"/>
            </a:endParaRP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56" y="1268381"/>
            <a:ext cx="2260600" cy="35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124428"/>
            <a:ext cx="28194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0" y="3953227"/>
            <a:ext cx="5207000" cy="850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00" y="5315654"/>
            <a:ext cx="4013200" cy="85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457200" y="272136"/>
            <a:ext cx="8229600" cy="1066800"/>
          </a:xfrm>
        </p:spPr>
        <p:txBody>
          <a:bodyPr/>
          <a:lstStyle/>
          <a:p>
            <a:r>
              <a:rPr lang="pt-BR" dirty="0" smtClean="0"/>
              <a:t>Estimação Pontual</a:t>
            </a:r>
            <a:endParaRPr lang="pt-BR" dirty="0"/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197556" y="1197826"/>
            <a:ext cx="8946444" cy="5235600"/>
          </a:xfrm>
        </p:spPr>
        <p:txBody>
          <a:bodyPr>
            <a:noAutofit/>
          </a:bodyPr>
          <a:lstStyle/>
          <a:p>
            <a:pPr>
              <a:spcAft>
                <a:spcPts val="16200"/>
              </a:spcAft>
            </a:pPr>
            <a:r>
              <a:rPr lang="x-none" sz="2400" dirty="0" smtClean="0">
                <a:solidFill>
                  <a:srgbClr val="000000"/>
                </a:solidFill>
              </a:rPr>
              <a:t>Sabemos que</a:t>
            </a:r>
          </a:p>
          <a:p>
            <a:pPr>
              <a:spcAft>
                <a:spcPts val="8400"/>
              </a:spcAft>
            </a:pPr>
            <a:r>
              <a:rPr lang="x-none" sz="2400" dirty="0" smtClean="0">
                <a:solidFill>
                  <a:srgbClr val="000000"/>
                </a:solidFill>
              </a:rPr>
              <a:t>Portanto</a:t>
            </a:r>
          </a:p>
          <a:p>
            <a:pPr>
              <a:spcAft>
                <a:spcPts val="8400"/>
              </a:spcAft>
            </a:pPr>
            <a:r>
              <a:rPr lang="x-none" sz="2400" dirty="0" smtClean="0">
                <a:solidFill>
                  <a:srgbClr val="000000"/>
                </a:solidFill>
              </a:rPr>
              <a:t>Qual seria um estimador não viesado para </a:t>
            </a:r>
            <a:r>
              <a:rPr lang="x-none" sz="2400" dirty="0" smtClean="0">
                <a:latin typeface="Times"/>
                <a:cs typeface="Times"/>
              </a:rPr>
              <a:t>σ</a:t>
            </a:r>
            <a:r>
              <a:rPr lang="x-none" sz="2400" baseline="30000" dirty="0" smtClean="0">
                <a:latin typeface="Times"/>
                <a:cs typeface="Times"/>
              </a:rPr>
              <a:t>2</a:t>
            </a:r>
            <a:r>
              <a:rPr lang="x-none" sz="2400" dirty="0" smtClean="0">
                <a:solidFill>
                  <a:srgbClr val="000000"/>
                </a:solidFill>
              </a:rPr>
              <a:t>?  </a:t>
            </a:r>
            <a:endParaRPr lang="pt-BR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" y="3242733"/>
            <a:ext cx="3556000" cy="3556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01" y="2700692"/>
            <a:ext cx="2044700" cy="3556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94" y="1712914"/>
            <a:ext cx="2273300" cy="355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201" y="2170290"/>
            <a:ext cx="28321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050" y="1425047"/>
            <a:ext cx="2235200" cy="685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134" y="2061462"/>
            <a:ext cx="2743200" cy="431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6134" y="2576518"/>
            <a:ext cx="2044700" cy="4318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2100" y="3042181"/>
            <a:ext cx="3314700" cy="6858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738" y="4116388"/>
            <a:ext cx="3606800" cy="6858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6900" y="4116388"/>
            <a:ext cx="1892300" cy="7493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8611" y="4116388"/>
            <a:ext cx="1892300" cy="7493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2044" y="5641447"/>
            <a:ext cx="1054100" cy="571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3482" y="5529969"/>
            <a:ext cx="3175000" cy="8509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1112" y="5529969"/>
            <a:ext cx="2921000" cy="8509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39668" y="5726113"/>
            <a:ext cx="6350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77034</TotalTime>
  <Words>639</Words>
  <Application>Microsoft Macintosh PowerPoint</Application>
  <PresentationFormat>On-screen Show (4:3)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Georgia</vt:lpstr>
      <vt:lpstr>Times</vt:lpstr>
      <vt:lpstr>Trebuchet MS</vt:lpstr>
      <vt:lpstr>Wingdings 2</vt:lpstr>
      <vt:lpstr>Urban</vt:lpstr>
      <vt:lpstr>ME323D Introdução aos Modelos Probabilísticos</vt:lpstr>
      <vt:lpstr>Estimação</vt:lpstr>
      <vt:lpstr>Estimadores Pontuais</vt:lpstr>
      <vt:lpstr>Viés, Precisão e Acurácia</vt:lpstr>
      <vt:lpstr>Estimação Pontual</vt:lpstr>
      <vt:lpstr>Estimação Pontual</vt:lpstr>
      <vt:lpstr>Estimação Pontual</vt:lpstr>
      <vt:lpstr>Estimação Pontual</vt:lpstr>
      <vt:lpstr>Estimação Pontual</vt:lpstr>
      <vt:lpstr>Estimação Pontual</vt:lpstr>
      <vt:lpstr>Estimação Pontual</vt:lpstr>
      <vt:lpstr>Intervalo de Confiança </vt:lpstr>
      <vt:lpstr>Intervalo de Confiança</vt:lpstr>
      <vt:lpstr>Intervalo de Confiança para a Média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MI404 – Métodos Estatísticos</dc:title>
  <dc:creator>Tatiana Benaglia</dc:creator>
  <cp:lastModifiedBy>Tatiana Benaglia</cp:lastModifiedBy>
  <cp:revision>1161</cp:revision>
  <cp:lastPrinted>2014-06-02T22:10:52Z</cp:lastPrinted>
  <dcterms:created xsi:type="dcterms:W3CDTF">2014-05-30T01:20:28Z</dcterms:created>
  <dcterms:modified xsi:type="dcterms:W3CDTF">2015-10-05T20:00:09Z</dcterms:modified>
</cp:coreProperties>
</file>