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67" r:id="rId14"/>
    <p:sldId id="277" r:id="rId15"/>
    <p:sldId id="278" r:id="rId16"/>
    <p:sldId id="279" r:id="rId17"/>
    <p:sldId id="268" r:id="rId18"/>
    <p:sldId id="280" r:id="rId19"/>
    <p:sldId id="281" r:id="rId20"/>
    <p:sldId id="282" r:id="rId21"/>
    <p:sldId id="283" r:id="rId22"/>
    <p:sldId id="284" r:id="rId23"/>
    <p:sldId id="285" r:id="rId24"/>
    <p:sldId id="266" r:id="rId25"/>
    <p:sldId id="286" r:id="rId26"/>
    <p:sldId id="270" r:id="rId27"/>
    <p:sldId id="287" r:id="rId28"/>
    <p:sldId id="288" r:id="rId29"/>
    <p:sldId id="289" r:id="rId30"/>
    <p:sldId id="272" r:id="rId31"/>
    <p:sldId id="290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09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3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4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6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8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7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8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66F376-500A-491B-81F3-6070A88953C7}" type="datetimeFigureOut">
              <a:rPr lang="en-US" smtClean="0"/>
              <a:t>15-Aug-21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3BBA-CB03-4B1C-A9BA-E5E142D3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B195-4150-454F-8A93-3A19B6BC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871" y="938953"/>
            <a:ext cx="7243504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Batch Scripting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15E8-4913-474A-A9E0-E9D7FA02F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6180" y="1500027"/>
            <a:ext cx="3575407" cy="4040802"/>
          </a:xfrm>
        </p:spPr>
        <p:txBody>
          <a:bodyPr anchor="ctr">
            <a:normAutofit/>
          </a:bodyPr>
          <a:lstStyle/>
          <a:p>
            <a:r>
              <a:rPr lang="en-US" sz="3600" b="1" cap="none" dirty="0">
                <a:solidFill>
                  <a:schemeClr val="bg2"/>
                </a:solidFill>
              </a:rPr>
              <a:t>LogicOps Lab</a:t>
            </a:r>
          </a:p>
        </p:txBody>
      </p:sp>
    </p:spTree>
    <p:extLst>
      <p:ext uri="{BB962C8B-B14F-4D97-AF65-F5344CB8AC3E}">
        <p14:creationId xmlns:p14="http://schemas.microsoft.com/office/powerpoint/2010/main" val="39426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&amp;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  <a:p>
            <a:pPr marL="0" indent="0">
              <a:buNone/>
            </a:pPr>
            <a:r>
              <a:rPr lang="en-US" dirty="0"/>
              <a:t>	Local Variables – Defined boundary in which they can accessed.</a:t>
            </a:r>
          </a:p>
          <a:p>
            <a:pPr marL="0" indent="0">
              <a:buNone/>
            </a:pPr>
            <a:r>
              <a:rPr lang="en-US" dirty="0"/>
              <a:t>	Global Variables  – They do not have a defined boundary, and 							they can be used anywhere in the whole script.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Strings</a:t>
            </a:r>
          </a:p>
          <a:p>
            <a:pPr marL="0" indent="0">
              <a:buNone/>
            </a:pPr>
            <a:r>
              <a:rPr lang="en-US" dirty="0"/>
              <a:t>	A String is an ordered collection of the characters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 – “Hi, Guys! This is a String”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/>
          </a:bodyPr>
          <a:lstStyle/>
          <a:p>
            <a:r>
              <a:rPr lang="en-US" dirty="0"/>
              <a:t>Concatenation - You can use the set operator to concatenate two strings or a string and a character, or two characters.	</a:t>
            </a:r>
          </a:p>
          <a:p>
            <a:r>
              <a:rPr lang="en-US" dirty="0"/>
              <a:t>Interpolation - String interpolation is a way to construct a new String value from a mix of constants, variables, literals, and expressions by including their values inside a string literal.</a:t>
            </a:r>
          </a:p>
          <a:p>
            <a:r>
              <a:rPr lang="en-US" dirty="0" err="1"/>
              <a:t>toInt</a:t>
            </a:r>
            <a:r>
              <a:rPr lang="en-US" dirty="0"/>
              <a:t> - A variable which has been set as string using the set variable can be converted to an integer using the /A switch which is using the set variable. </a:t>
            </a:r>
          </a:p>
          <a:p>
            <a:r>
              <a:rPr lang="en-US" dirty="0"/>
              <a:t>Length - In DOS scripting, there is no length function defined for finding the length of a string. There are custom-defined functions which can be used for the same</a:t>
            </a:r>
            <a:r>
              <a:rPr lang="en-US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0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Functions used (</a:t>
            </a:r>
            <a:r>
              <a:rPr lang="en-US" i="1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/>
          </a:bodyPr>
          <a:lstStyle/>
          <a:p>
            <a:r>
              <a:rPr lang="en-US" dirty="0"/>
              <a:t>Right and Left String – Extracting characters from the beginning or end of the string.</a:t>
            </a:r>
          </a:p>
          <a:p>
            <a:r>
              <a:rPr lang="en-US" dirty="0"/>
              <a:t>Mid – Extracting a substring from a position in any string.</a:t>
            </a:r>
          </a:p>
          <a:p>
            <a:r>
              <a:rPr lang="en-US" dirty="0"/>
              <a:t>Remove (Space, Both Ends) - Used to remove a substring from another string or to remove the first and the last character of a string.</a:t>
            </a:r>
          </a:p>
          <a:p>
            <a:r>
              <a:rPr lang="en-US" dirty="0"/>
              <a:t>Replace - To replace a substring with another string. In easier words, the string substitution feature.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Making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make decisions whether one or more condition(s) must be executed or not we use these statements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LcParenR"/>
            </a:pPr>
            <a:r>
              <a:rPr lang="en-US" dirty="0"/>
              <a:t>If statement</a:t>
            </a:r>
          </a:p>
          <a:p>
            <a:pPr marL="457200" indent="-457200">
              <a:buAutoNum type="alphaLcParenR"/>
            </a:pPr>
            <a:r>
              <a:rPr lang="en-US" dirty="0"/>
              <a:t>If-else statement</a:t>
            </a:r>
          </a:p>
          <a:p>
            <a:pPr marL="457200" indent="-457200">
              <a:buAutoNum type="alphaLcParenR"/>
            </a:pPr>
            <a:r>
              <a:rPr lang="en-US" dirty="0"/>
              <a:t>Nested-if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4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Making Decisions (</a:t>
            </a:r>
            <a:r>
              <a:rPr lang="en-US" i="1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6836058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statement</a:t>
            </a:r>
          </a:p>
          <a:p>
            <a:pPr marL="0" indent="0">
              <a:buNone/>
            </a:pPr>
            <a:r>
              <a:rPr lang="en-US" dirty="0"/>
              <a:t>	The statements inside the body of “if” only 	execute if the given condition returns true. If the 	condition returns false then the statements inside 	“if” are skipped.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: </a:t>
            </a:r>
          </a:p>
          <a:p>
            <a:pPr marL="0" indent="0">
              <a:buNone/>
            </a:pPr>
            <a:r>
              <a:rPr lang="en-US" dirty="0"/>
              <a:t>		if(condition) </a:t>
            </a:r>
            <a:r>
              <a:rPr lang="en-US" dirty="0" err="1"/>
              <a:t>do_some_work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FC3EA-050E-4DD0-95E9-AC864ED3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02" y="1265231"/>
            <a:ext cx="3934086" cy="48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Making Decisions (</a:t>
            </a:r>
            <a:r>
              <a:rPr lang="en-US" i="1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7009897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- else statement</a:t>
            </a:r>
          </a:p>
          <a:p>
            <a:pPr marL="0" indent="0">
              <a:buNone/>
            </a:pPr>
            <a:r>
              <a:rPr lang="en-US" dirty="0"/>
              <a:t>	If condition returns true then the statements inside 	the body of “if” are executed and the statements 	inside body of “else” are skipped.</a:t>
            </a:r>
            <a:br>
              <a:rPr lang="en-US" dirty="0"/>
            </a:br>
            <a:r>
              <a:rPr lang="en-US" dirty="0"/>
              <a:t>	If condition returns false then the statements inside 	the body of “if” are skipped and the statements in 	“else” are executed.</a:t>
            </a:r>
          </a:p>
          <a:p>
            <a:pPr marL="0" indent="0">
              <a:buNone/>
            </a:pPr>
            <a:r>
              <a:rPr lang="en-US" dirty="0"/>
              <a:t>Syntax : </a:t>
            </a:r>
          </a:p>
          <a:p>
            <a:pPr marL="0" indent="0">
              <a:buNone/>
            </a:pPr>
            <a:r>
              <a:rPr lang="en-US" dirty="0"/>
              <a:t>		If (condition) </a:t>
            </a:r>
          </a:p>
          <a:p>
            <a:pPr marL="0" indent="0">
              <a:buNone/>
            </a:pPr>
            <a:r>
              <a:rPr lang="en-US" dirty="0"/>
              <a:t>			(</a:t>
            </a:r>
            <a:r>
              <a:rPr lang="en-US" dirty="0" err="1"/>
              <a:t>do_something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ELSE </a:t>
            </a:r>
          </a:p>
          <a:p>
            <a:pPr marL="0" indent="0">
              <a:buNone/>
            </a:pPr>
            <a:r>
              <a:rPr lang="en-US" dirty="0"/>
              <a:t>			(</a:t>
            </a:r>
            <a:r>
              <a:rPr lang="en-US" dirty="0" err="1"/>
              <a:t>do_something_else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25EBB-649D-40CD-8EBB-1E5FDEF4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90" y="1224898"/>
            <a:ext cx="3908280" cy="47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Making Decisions (</a:t>
            </a:r>
            <a:r>
              <a:rPr lang="en-US" i="1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1" y="1412648"/>
            <a:ext cx="10813002" cy="49926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a) Nested If statement</a:t>
            </a:r>
          </a:p>
          <a:p>
            <a:pPr marL="0" indent="0">
              <a:buNone/>
            </a:pPr>
            <a:r>
              <a:rPr lang="en-US" dirty="0"/>
              <a:t>	Sometimes, there is a requirement to have multiple ‘if’ statement embedded inside 	each other. Following is the general form of this statement.</a:t>
            </a:r>
          </a:p>
          <a:p>
            <a:pPr marL="0" indent="0">
              <a:buNone/>
            </a:pPr>
            <a:r>
              <a:rPr lang="en-US" dirty="0"/>
              <a:t>	Syntax - if(condition1) if (condition2) </a:t>
            </a:r>
            <a:r>
              <a:rPr lang="en-US" dirty="0" err="1"/>
              <a:t>do_something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Thus, only if condition1 and condition2 are met, will the code in the </a:t>
            </a:r>
            <a:r>
              <a:rPr lang="en-US" dirty="0" err="1"/>
              <a:t>do_something</a:t>
            </a:r>
            <a:r>
              <a:rPr lang="en-US" dirty="0"/>
              <a:t> 	block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marL="0" indent="0">
              <a:buNone/>
            </a:pPr>
            <a:r>
              <a:rPr lang="en-US" dirty="0"/>
              <a:t>	The capability to hop to a particular section is provided by the appropriately 	named "</a:t>
            </a:r>
            <a:r>
              <a:rPr lang="en-US" dirty="0" err="1"/>
              <a:t>goto</a:t>
            </a:r>
            <a:r>
              <a:rPr lang="en-US" dirty="0"/>
              <a:t>" command</a:t>
            </a:r>
          </a:p>
          <a:p>
            <a:pPr marL="0" indent="0">
              <a:buNone/>
            </a:pPr>
            <a:r>
              <a:rPr lang="en-US" dirty="0"/>
              <a:t>Syntax - 	.....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goto</a:t>
            </a:r>
            <a:r>
              <a:rPr lang="en-US" dirty="0"/>
              <a:t> :label </a:t>
            </a:r>
          </a:p>
          <a:p>
            <a:pPr marL="0" indent="0">
              <a:buNone/>
            </a:pPr>
            <a:r>
              <a:rPr lang="en-US" dirty="0"/>
              <a:t>			.....some commands to run</a:t>
            </a:r>
          </a:p>
          <a:p>
            <a:pPr marL="0" indent="0">
              <a:buNone/>
            </a:pPr>
            <a:r>
              <a:rPr lang="en-US" dirty="0"/>
              <a:t>			:label </a:t>
            </a:r>
          </a:p>
          <a:p>
            <a:pPr marL="0" indent="0">
              <a:buNone/>
            </a:pPr>
            <a:r>
              <a:rPr lang="en-US" dirty="0"/>
              <a:t>			.....some other commands to run</a:t>
            </a:r>
          </a:p>
        </p:txBody>
      </p:sp>
    </p:spTree>
    <p:extLst>
      <p:ext uri="{BB962C8B-B14F-4D97-AF65-F5344CB8AC3E}">
        <p14:creationId xmlns:p14="http://schemas.microsoft.com/office/powerpoint/2010/main" val="329896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operator is a symbol that tells the compiler to perform specific mathematical or logical manipulations. We have the following types in Batch scripting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Arithmetic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Bitwise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1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412648"/>
            <a:ext cx="9218627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774D97-5AF4-4AA9-A035-9AA63D201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93584"/>
              </p:ext>
            </p:extLst>
          </p:nvPr>
        </p:nvGraphicFramePr>
        <p:xfrm>
          <a:off x="832207" y="2137499"/>
          <a:ext cx="10975083" cy="353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04">
                  <a:extLst>
                    <a:ext uri="{9D8B030D-6E8A-4147-A177-3AD203B41FA5}">
                      <a16:colId xmlns:a16="http://schemas.microsoft.com/office/drawing/2014/main" val="4209215756"/>
                    </a:ext>
                  </a:extLst>
                </a:gridCol>
                <a:gridCol w="5732218">
                  <a:extLst>
                    <a:ext uri="{9D8B030D-6E8A-4147-A177-3AD203B41FA5}">
                      <a16:colId xmlns:a16="http://schemas.microsoft.com/office/drawing/2014/main" val="2364110728"/>
                    </a:ext>
                  </a:extLst>
                </a:gridCol>
                <a:gridCol w="3658361">
                  <a:extLst>
                    <a:ext uri="{9D8B030D-6E8A-4147-A177-3AD203B41FA5}">
                      <a16:colId xmlns:a16="http://schemas.microsoft.com/office/drawing/2014/main" val="164841791"/>
                    </a:ext>
                  </a:extLst>
                </a:gridCol>
              </a:tblGrid>
              <a:tr h="588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67436"/>
                  </a:ext>
                </a:extLst>
              </a:tr>
              <a:tr h="58897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 of two or more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+ 3 + 5 will give us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93174"/>
                  </a:ext>
                </a:extLst>
              </a:tr>
              <a:tr h="58897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 of the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– 4 will give us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9795"/>
                  </a:ext>
                </a:extLst>
              </a:tr>
              <a:tr h="58897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of the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 / 10 will give us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37416"/>
                  </a:ext>
                </a:extLst>
              </a:tr>
              <a:tr h="58897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Multiplication of the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 * 10 will give us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9357"/>
                  </a:ext>
                </a:extLst>
              </a:tr>
              <a:tr h="58897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 operator for the remainder after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16 % 3 will give us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03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013EAC-3A9B-4262-A551-50FF8BDCC3C2}"/>
              </a:ext>
            </a:extLst>
          </p:cNvPr>
          <p:cNvSpPr txBox="1"/>
          <p:nvPr/>
        </p:nvSpPr>
        <p:spPr>
          <a:xfrm>
            <a:off x="739740" y="1441376"/>
            <a:ext cx="8537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Batch supports any Arithmetic operator like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32872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3" y="1366463"/>
            <a:ext cx="9300822" cy="478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operators allows the comparison of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ED763C-B3C7-4416-9DCF-9B189B5AD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49893"/>
              </p:ext>
            </p:extLst>
          </p:nvPr>
        </p:nvGraphicFramePr>
        <p:xfrm>
          <a:off x="871020" y="2270588"/>
          <a:ext cx="10975083" cy="429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97">
                  <a:extLst>
                    <a:ext uri="{9D8B030D-6E8A-4147-A177-3AD203B41FA5}">
                      <a16:colId xmlns:a16="http://schemas.microsoft.com/office/drawing/2014/main" val="1167726725"/>
                    </a:ext>
                  </a:extLst>
                </a:gridCol>
                <a:gridCol w="6185043">
                  <a:extLst>
                    <a:ext uri="{9D8B030D-6E8A-4147-A177-3AD203B41FA5}">
                      <a16:colId xmlns:a16="http://schemas.microsoft.com/office/drawing/2014/main" val="3449014582"/>
                    </a:ext>
                  </a:extLst>
                </a:gridCol>
                <a:gridCol w="3123343">
                  <a:extLst>
                    <a:ext uri="{9D8B030D-6E8A-4147-A177-3AD203B41FA5}">
                      <a16:colId xmlns:a16="http://schemas.microsoft.com/office/drawing/2014/main" val="43243364"/>
                    </a:ext>
                  </a:extLst>
                </a:gridCol>
              </a:tblGrid>
              <a:tr h="433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2453"/>
                  </a:ext>
                </a:extLst>
              </a:tr>
              <a:tr h="6134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EQU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test the equality between two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EQU 4 will give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59339"/>
                  </a:ext>
                </a:extLst>
              </a:tr>
              <a:tr h="6134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test the difference between two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NEQ 2 will give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606054"/>
                  </a:ext>
                </a:extLst>
              </a:tr>
              <a:tr h="6589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LSS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check to see if the left object is less than the right 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LSS 4 will give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67261"/>
                  </a:ext>
                </a:extLst>
              </a:tr>
              <a:tr h="6589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LEQ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check to see if the left object is less than or equal to the right 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LEQ 4 will give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29917"/>
                  </a:ext>
                </a:extLst>
              </a:tr>
              <a:tr h="6589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GTR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check to see if the left object is greater than the right 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GTR 2 will give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344221"/>
                  </a:ext>
                </a:extLst>
              </a:tr>
              <a:tr h="6589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GEQ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check to see if the left object is greater than or equal to the right 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GEQ 2 will give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56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2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302"/>
            <a:ext cx="8946541" cy="4738098"/>
          </a:xfrm>
        </p:spPr>
        <p:txBody>
          <a:bodyPr/>
          <a:lstStyle/>
          <a:p>
            <a:r>
              <a:rPr lang="en-US" dirty="0"/>
              <a:t>Overview of Batch Scripting?</a:t>
            </a:r>
          </a:p>
          <a:p>
            <a:r>
              <a:rPr lang="en-US" dirty="0"/>
              <a:t>Files &amp; Commands</a:t>
            </a:r>
          </a:p>
          <a:p>
            <a:r>
              <a:rPr lang="en-US" dirty="0"/>
              <a:t>Variables, Syntax, and Comments</a:t>
            </a:r>
          </a:p>
          <a:p>
            <a:r>
              <a:rPr lang="en-US" dirty="0"/>
              <a:t>Strings &amp; Arrays</a:t>
            </a:r>
          </a:p>
          <a:p>
            <a:r>
              <a:rPr lang="en-US" dirty="0"/>
              <a:t>The famous If statement, If Else, and Nested If</a:t>
            </a:r>
          </a:p>
          <a:p>
            <a:r>
              <a:rPr lang="en-US" dirty="0"/>
              <a:t>Operators – Types</a:t>
            </a:r>
          </a:p>
          <a:p>
            <a:r>
              <a:rPr lang="en-US" dirty="0"/>
              <a:t>Input/Output, Return Codes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Registry</a:t>
            </a:r>
          </a:p>
          <a:p>
            <a:r>
              <a:rPr lang="en-US"/>
              <a:t>Bonus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2648"/>
            <a:ext cx="9404723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operators are used to evaluate Boolean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EF8C95-D6FD-4A42-A58F-1285322C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72797"/>
              </p:ext>
            </p:extLst>
          </p:nvPr>
        </p:nvGraphicFramePr>
        <p:xfrm>
          <a:off x="821933" y="2306947"/>
          <a:ext cx="9514269" cy="26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566">
                  <a:extLst>
                    <a:ext uri="{9D8B030D-6E8A-4147-A177-3AD203B41FA5}">
                      <a16:colId xmlns:a16="http://schemas.microsoft.com/office/drawing/2014/main" val="2678771505"/>
                    </a:ext>
                  </a:extLst>
                </a:gridCol>
                <a:gridCol w="5348703">
                  <a:extLst>
                    <a:ext uri="{9D8B030D-6E8A-4147-A177-3AD203B41FA5}">
                      <a16:colId xmlns:a16="http://schemas.microsoft.com/office/drawing/2014/main" val="2723988368"/>
                    </a:ext>
                  </a:extLst>
                </a:gridCol>
              </a:tblGrid>
              <a:tr h="65133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882036"/>
                  </a:ext>
                </a:extLst>
              </a:tr>
              <a:tr h="6513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logical “and”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26017"/>
                  </a:ext>
                </a:extLst>
              </a:tr>
              <a:tr h="6513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logical “or”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591036"/>
                  </a:ext>
                </a:extLst>
              </a:tr>
              <a:tr h="6513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is logical “not”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70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6580"/>
            <a:ext cx="9891683" cy="904126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90DC9A-4652-4FEF-80AA-E88D675BA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47930"/>
              </p:ext>
            </p:extLst>
          </p:nvPr>
        </p:nvGraphicFramePr>
        <p:xfrm>
          <a:off x="77055" y="1304818"/>
          <a:ext cx="12037889" cy="510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403">
                  <a:extLst>
                    <a:ext uri="{9D8B030D-6E8A-4147-A177-3AD203B41FA5}">
                      <a16:colId xmlns:a16="http://schemas.microsoft.com/office/drawing/2014/main" val="245324371"/>
                    </a:ext>
                  </a:extLst>
                </a:gridCol>
                <a:gridCol w="7648825">
                  <a:extLst>
                    <a:ext uri="{9D8B030D-6E8A-4147-A177-3AD203B41FA5}">
                      <a16:colId xmlns:a16="http://schemas.microsoft.com/office/drawing/2014/main" val="3032167515"/>
                    </a:ext>
                  </a:extLst>
                </a:gridCol>
                <a:gridCol w="2333661">
                  <a:extLst>
                    <a:ext uri="{9D8B030D-6E8A-4147-A177-3AD203B41FA5}">
                      <a16:colId xmlns:a16="http://schemas.microsoft.com/office/drawing/2014/main" val="2467239087"/>
                    </a:ext>
                  </a:extLst>
                </a:gridCol>
              </a:tblGrid>
              <a:tr h="5239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99171"/>
                  </a:ext>
                </a:extLst>
              </a:tr>
              <a:tr h="916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dirty="0">
                          <a:effectLst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adds right operand to the left operand and assigns the result to left operand ( a = a + 30 )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/A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= 50</a:t>
                      </a:r>
                    </a:p>
                    <a:p>
                      <a:r>
                        <a:rPr lang="en-US" dirty="0"/>
                        <a:t>a += 30</a:t>
                      </a:r>
                    </a:p>
                    <a:p>
                      <a:r>
                        <a:rPr lang="en-US" dirty="0"/>
                        <a:t>Output will be 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353500"/>
                  </a:ext>
                </a:extLst>
              </a:tr>
              <a:tr h="916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dirty="0">
                          <a:effectLst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subtracts the right operand from the left operand and assigns the result to the left operand ( a = a – 30 )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/A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= 50</a:t>
                      </a:r>
                    </a:p>
                    <a:p>
                      <a:r>
                        <a:rPr lang="en-US" dirty="0"/>
                        <a:t>a -= 30</a:t>
                      </a:r>
                    </a:p>
                    <a:p>
                      <a:r>
                        <a:rPr lang="en-US" dirty="0"/>
                        <a:t>Output will be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466676"/>
                  </a:ext>
                </a:extLst>
              </a:tr>
              <a:tr h="916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dirty="0">
                          <a:effectLst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multiplies the right operand with the left operand and assigns the result to the left operand ( a = a *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/A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= 50</a:t>
                      </a:r>
                    </a:p>
                    <a:p>
                      <a:r>
                        <a:rPr lang="en-US" dirty="0"/>
                        <a:t>a *= 30</a:t>
                      </a:r>
                    </a:p>
                    <a:p>
                      <a:r>
                        <a:rPr lang="en-US" dirty="0"/>
                        <a:t>Output will be 1500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63399"/>
                  </a:ext>
                </a:extLst>
              </a:tr>
              <a:tr h="916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dirty="0">
                          <a:effectLst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divides the left operand with the right operand and assigns the result to the left operand ( a = a /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/A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= 60</a:t>
                      </a:r>
                    </a:p>
                    <a:p>
                      <a:r>
                        <a:rPr lang="en-US" dirty="0"/>
                        <a:t>a/ = 30</a:t>
                      </a:r>
                    </a:p>
                    <a:p>
                      <a:r>
                        <a:rPr lang="en-US" dirty="0"/>
                        <a:t>Output will be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80693"/>
                  </a:ext>
                </a:extLst>
              </a:tr>
              <a:tr h="916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dirty="0">
                          <a:effectLst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takes modulus using two operands and assigns the result to the </a:t>
                      </a:r>
                      <a:r>
                        <a:rPr lang="en-US"/>
                        <a:t>left operand ( a = a % 30 )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/A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= 50</a:t>
                      </a:r>
                    </a:p>
                    <a:p>
                      <a:r>
                        <a:rPr lang="en-US" dirty="0"/>
                        <a:t>a% = 30</a:t>
                      </a:r>
                    </a:p>
                    <a:p>
                      <a:r>
                        <a:rPr lang="en-US" dirty="0"/>
                        <a:t>Output will be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07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44" y="1412648"/>
            <a:ext cx="11548153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57898E-650F-4253-B3B0-1F209F712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19500"/>
              </p:ext>
            </p:extLst>
          </p:nvPr>
        </p:nvGraphicFramePr>
        <p:xfrm>
          <a:off x="1321086" y="1412648"/>
          <a:ext cx="9101190" cy="174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732">
                  <a:extLst>
                    <a:ext uri="{9D8B030D-6E8A-4147-A177-3AD203B41FA5}">
                      <a16:colId xmlns:a16="http://schemas.microsoft.com/office/drawing/2014/main" val="464634926"/>
                    </a:ext>
                  </a:extLst>
                </a:gridCol>
                <a:gridCol w="4545458">
                  <a:extLst>
                    <a:ext uri="{9D8B030D-6E8A-4147-A177-3AD203B41FA5}">
                      <a16:colId xmlns:a16="http://schemas.microsoft.com/office/drawing/2014/main" val="1917971472"/>
                    </a:ext>
                  </a:extLst>
                </a:gridCol>
              </a:tblGrid>
              <a:tr h="43653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468881"/>
                  </a:ext>
                </a:extLst>
              </a:tr>
              <a:tr h="4365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Bitwise “and”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868434"/>
                  </a:ext>
                </a:extLst>
              </a:tr>
              <a:tr h="4365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Bitwise “or”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05042"/>
                  </a:ext>
                </a:extLst>
              </a:tr>
              <a:tr h="4365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Bitwise “</a:t>
                      </a:r>
                      <a:r>
                        <a:rPr lang="en-US" dirty="0" err="1"/>
                        <a:t>xor</a:t>
                      </a:r>
                      <a:r>
                        <a:rPr lang="en-US" dirty="0"/>
                        <a:t>” or Exclusive or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40902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F06D3E-5D7F-410D-B721-89589144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10727"/>
              </p:ext>
            </p:extLst>
          </p:nvPr>
        </p:nvGraphicFramePr>
        <p:xfrm>
          <a:off x="1321086" y="4030617"/>
          <a:ext cx="9101190" cy="255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238">
                  <a:extLst>
                    <a:ext uri="{9D8B030D-6E8A-4147-A177-3AD203B41FA5}">
                      <a16:colId xmlns:a16="http://schemas.microsoft.com/office/drawing/2014/main" val="1123022060"/>
                    </a:ext>
                  </a:extLst>
                </a:gridCol>
                <a:gridCol w="1820238">
                  <a:extLst>
                    <a:ext uri="{9D8B030D-6E8A-4147-A177-3AD203B41FA5}">
                      <a16:colId xmlns:a16="http://schemas.microsoft.com/office/drawing/2014/main" val="806467096"/>
                    </a:ext>
                  </a:extLst>
                </a:gridCol>
                <a:gridCol w="1820238">
                  <a:extLst>
                    <a:ext uri="{9D8B030D-6E8A-4147-A177-3AD203B41FA5}">
                      <a16:colId xmlns:a16="http://schemas.microsoft.com/office/drawing/2014/main" val="2293900425"/>
                    </a:ext>
                  </a:extLst>
                </a:gridCol>
                <a:gridCol w="1820238">
                  <a:extLst>
                    <a:ext uri="{9D8B030D-6E8A-4147-A177-3AD203B41FA5}">
                      <a16:colId xmlns:a16="http://schemas.microsoft.com/office/drawing/2014/main" val="1160525622"/>
                    </a:ext>
                  </a:extLst>
                </a:gridCol>
                <a:gridCol w="1820238">
                  <a:extLst>
                    <a:ext uri="{9D8B030D-6E8A-4147-A177-3AD203B41FA5}">
                      <a16:colId xmlns:a16="http://schemas.microsoft.com/office/drawing/2014/main" val="20737584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 &amp;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 |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 ^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967333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079010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83741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043993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9591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5FDB52-716B-4938-803C-7699E7C57EBF}"/>
              </a:ext>
            </a:extLst>
          </p:cNvPr>
          <p:cNvSpPr txBox="1"/>
          <p:nvPr/>
        </p:nvSpPr>
        <p:spPr>
          <a:xfrm>
            <a:off x="1212350" y="3429000"/>
            <a:ext cx="7708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Concept explanation</a:t>
            </a:r>
          </a:p>
        </p:txBody>
      </p:sp>
    </p:spTree>
    <p:extLst>
      <p:ext uri="{BB962C8B-B14F-4D97-AF65-F5344CB8AC3E}">
        <p14:creationId xmlns:p14="http://schemas.microsoft.com/office/powerpoint/2010/main" val="1557888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18" y="1412648"/>
            <a:ext cx="11157527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Loop executes the sequence of statements many times until the stated condition becomes false. A loop consists of two parts, a body of a loop and a control statement. The control statement is a combination of some conditions that direct the body of the loop to execute until the specified condition becomes false. The purpose of the loop is to repeat the same code a number of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Loop</a:t>
            </a:r>
          </a:p>
          <a:p>
            <a:pPr marL="457200" lvl="1" indent="0">
              <a:buNone/>
            </a:pPr>
            <a:r>
              <a:rPr lang="en-US" dirty="0"/>
              <a:t>FOR /L %%variable IN (</a:t>
            </a:r>
            <a:r>
              <a:rPr lang="en-US" dirty="0" err="1"/>
              <a:t>LowerLimit</a:t>
            </a:r>
            <a:r>
              <a:rPr lang="en-US" dirty="0"/>
              <a:t>, Increment, </a:t>
            </a:r>
            <a:r>
              <a:rPr lang="en-US" dirty="0" err="1"/>
              <a:t>UpperLimit</a:t>
            </a:r>
            <a:r>
              <a:rPr lang="en-US" dirty="0"/>
              <a:t>) DO </a:t>
            </a:r>
            <a:r>
              <a:rPr lang="en-US" dirty="0" err="1"/>
              <a:t>Your_Code_To_Do_Something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Here, /L switch is used to denote that the loop is used for iterating through ranges.</a:t>
            </a:r>
          </a:p>
          <a:p>
            <a:pPr marL="457200" lvl="1" indent="0">
              <a:buNone/>
            </a:pPr>
            <a:r>
              <a:rPr lang="en-US" dirty="0"/>
              <a:t>IN contains three values</a:t>
            </a:r>
          </a:p>
          <a:p>
            <a:pPr marL="457200" lvl="1" indent="0">
              <a:buNone/>
            </a:pPr>
            <a:r>
              <a:rPr lang="en-US" dirty="0"/>
              <a:t>After DO, your code that will be executed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14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10639069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Array is a collection of data items, all of same type, accessed using a common name. We do NOT have Arrays specifically designed as a type in Batch Scripting, but we for sure can implement them. This is how we do it</a:t>
            </a:r>
          </a:p>
          <a:p>
            <a:pPr marL="457200" indent="-457200">
              <a:buAutoNum type="arabicParenR"/>
            </a:pPr>
            <a:r>
              <a:rPr lang="en-US" dirty="0"/>
              <a:t>Use SET command to define each element of an Array.</a:t>
            </a:r>
          </a:p>
          <a:p>
            <a:pPr marL="457200" indent="-457200">
              <a:buAutoNum type="arabicParenR"/>
            </a:pPr>
            <a:r>
              <a:rPr lang="en-US" dirty="0"/>
              <a:t>To iterate the values, use ‘FOR’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     </a:t>
            </a:r>
            <a:r>
              <a:rPr lang="en-US" b="1" dirty="0"/>
              <a:t>SET </a:t>
            </a:r>
            <a:r>
              <a:rPr lang="en-US" b="1" dirty="0" err="1"/>
              <a:t>YourArray</a:t>
            </a:r>
            <a:r>
              <a:rPr lang="en-US" b="1" dirty="0"/>
              <a:t>[0]=1</a:t>
            </a:r>
          </a:p>
          <a:p>
            <a:pPr marL="0" indent="0">
              <a:buNone/>
            </a:pPr>
            <a:r>
              <a:rPr lang="en-US" dirty="0"/>
              <a:t>Here, SET is the command, A is Array Name, [0] is the index at which the value (1) is going to be assigned.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(</a:t>
            </a:r>
            <a:r>
              <a:rPr lang="en-US" i="1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10577424" cy="47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do the following in our demo today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Array creation</a:t>
            </a:r>
          </a:p>
          <a:p>
            <a:pPr marL="457200" indent="-457200">
              <a:buAutoNum type="arabicParenR"/>
            </a:pPr>
            <a:r>
              <a:rPr lang="en-US" dirty="0"/>
              <a:t>Accessing the Arrays (</a:t>
            </a:r>
            <a:r>
              <a:rPr lang="en-US" i="1" dirty="0"/>
              <a:t>Through index values</a:t>
            </a:r>
            <a:r>
              <a:rPr lang="en-US" dirty="0"/>
              <a:t>)</a:t>
            </a:r>
          </a:p>
          <a:p>
            <a:pPr marL="457200" indent="-457200">
              <a:buAutoNum type="arabicParenR"/>
            </a:pPr>
            <a:r>
              <a:rPr lang="en-US" dirty="0"/>
              <a:t>Modification in an Array (</a:t>
            </a:r>
            <a:r>
              <a:rPr lang="en-US" i="1" dirty="0"/>
              <a:t>Adding/Removing any element in an Array</a:t>
            </a:r>
            <a:r>
              <a:rPr lang="en-US" dirty="0"/>
              <a:t>)</a:t>
            </a:r>
          </a:p>
          <a:p>
            <a:pPr marL="457200" indent="-457200">
              <a:buAutoNum type="arabicParenR"/>
            </a:pPr>
            <a:r>
              <a:rPr lang="en-US" dirty="0"/>
              <a:t>Array iteration (</a:t>
            </a:r>
            <a:r>
              <a:rPr lang="en-US"/>
              <a:t>By </a:t>
            </a:r>
            <a:r>
              <a:rPr lang="en-US" i="1"/>
              <a:t>using </a:t>
            </a:r>
            <a:r>
              <a:rPr lang="en-US" i="1" dirty="0"/>
              <a:t>FOR loop</a:t>
            </a:r>
            <a:r>
              <a:rPr lang="en-US" dirty="0"/>
              <a:t>)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 script: Hands-on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Calculating Length of an Array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5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26" y="1582219"/>
            <a:ext cx="10941977" cy="5157627"/>
          </a:xfrm>
        </p:spPr>
        <p:txBody>
          <a:bodyPr>
            <a:normAutofit/>
          </a:bodyPr>
          <a:lstStyle/>
          <a:p>
            <a:r>
              <a:rPr lang="en-US" dirty="0"/>
              <a:t>A function can be defined as a set of statements organized together to perform a specific task. Similarly, in batch scripting, we will group logical statements together to form a function. They are the de facto way to reuse the code, we do not have a keyword like ‘Function’ but use CALL and LABELS to make it happen.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has two parts :- </a:t>
            </a:r>
          </a:p>
          <a:p>
            <a:pPr marL="457200" indent="-457200">
              <a:buAutoNum type="alphaLcParenR"/>
            </a:pPr>
            <a:r>
              <a:rPr lang="en-US" dirty="0"/>
              <a:t>Declaration – Where you tell the compiler the function name, return type, parameters, etc.</a:t>
            </a:r>
          </a:p>
          <a:p>
            <a:pPr marL="457200" indent="-457200">
              <a:buAutoNum type="alphaLcParenR"/>
            </a:pPr>
            <a:r>
              <a:rPr lang="en-US" dirty="0"/>
              <a:t>Definition – Here you define your function which acts as an actual body of a function.</a:t>
            </a:r>
          </a:p>
          <a:p>
            <a:pPr marL="457200" indent="-45720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44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26" y="1530849"/>
            <a:ext cx="10941977" cy="520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 -  :</a:t>
            </a:r>
            <a:r>
              <a:rPr lang="en-US" dirty="0" err="1"/>
              <a:t>your_function_name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    </a:t>
            </a:r>
            <a:r>
              <a:rPr lang="en-US" dirty="0" err="1"/>
              <a:t>Your_function_body_to_do_something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    EXIT /B [</a:t>
            </a:r>
            <a:r>
              <a:rPr lang="en-US" dirty="0" err="1"/>
              <a:t>exitcode</a:t>
            </a:r>
            <a:r>
              <a:rPr lang="en-US" dirty="0"/>
              <a:t>]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EXIT /B</a:t>
            </a:r>
            <a:r>
              <a:rPr lang="en-US" dirty="0"/>
              <a:t> at the end of the batch file will stop execution of a batch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EXIT /B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exitcodes</a:t>
            </a:r>
            <a:r>
              <a:rPr lang="en-US" b="1" dirty="0"/>
              <a:t>]</a:t>
            </a:r>
            <a:r>
              <a:rPr lang="en-US" dirty="0"/>
              <a:t> at the end of the batch file to return custom return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EXIT /B</a:t>
            </a:r>
            <a:r>
              <a:rPr lang="en-US" dirty="0"/>
              <a:t> </a:t>
            </a:r>
            <a:r>
              <a:rPr lang="en-US" b="1" dirty="0"/>
              <a:t>%ERRORLEVEL%, </a:t>
            </a:r>
            <a:r>
              <a:rPr lang="en-US" dirty="0"/>
              <a:t>it contains the latest </a:t>
            </a:r>
            <a:r>
              <a:rPr lang="en-US" dirty="0" err="1"/>
              <a:t>errorlevel</a:t>
            </a:r>
            <a:r>
              <a:rPr lang="en-US" dirty="0"/>
              <a:t> in the batch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Calling a function</a:t>
            </a:r>
            <a:r>
              <a:rPr lang="en-US" dirty="0"/>
              <a:t> : We use the CALL keyword to invoke the function, we can pass command line </a:t>
            </a:r>
            <a:r>
              <a:rPr lang="en-US" dirty="0" err="1"/>
              <a:t>arguements</a:t>
            </a:r>
            <a:r>
              <a:rPr lang="en-US" dirty="0"/>
              <a:t>, as well</a:t>
            </a:r>
          </a:p>
          <a:p>
            <a:pPr marL="0" indent="0">
              <a:buNone/>
            </a:pPr>
            <a:r>
              <a:rPr lang="en-US" b="1" dirty="0"/>
              <a:t>Return values</a:t>
            </a:r>
            <a:r>
              <a:rPr lang="en-US" dirty="0"/>
              <a:t> : It should be always be the </a:t>
            </a:r>
            <a:r>
              <a:rPr lang="en-US" dirty="0" err="1"/>
              <a:t>exitcode</a:t>
            </a:r>
            <a:r>
              <a:rPr lang="en-US" dirty="0"/>
              <a:t> of the function, the caller reads %ERRORLEVEL% to get the exit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14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Input/Output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/>
          </a:bodyPr>
          <a:lstStyle/>
          <a:p>
            <a:r>
              <a:rPr lang="en-US" sz="2400" dirty="0"/>
              <a:t>Files</a:t>
            </a:r>
          </a:p>
          <a:p>
            <a:pPr marL="0" indent="0">
              <a:buNone/>
            </a:pPr>
            <a:r>
              <a:rPr lang="en-US" dirty="0"/>
              <a:t>	A File is a collection of information which is recorded/saved in our 	hard disks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LcParenR"/>
            </a:pPr>
            <a:r>
              <a:rPr lang="en-US" dirty="0"/>
              <a:t>Creating files</a:t>
            </a:r>
          </a:p>
          <a:p>
            <a:pPr marL="457200" indent="-457200">
              <a:buAutoNum type="alphaLcParenR"/>
            </a:pPr>
            <a:r>
              <a:rPr lang="en-US" dirty="0"/>
              <a:t>Reading files</a:t>
            </a:r>
          </a:p>
          <a:p>
            <a:pPr marL="457200" indent="-457200">
              <a:buAutoNum type="alphaLcParenR"/>
            </a:pPr>
            <a:r>
              <a:rPr lang="en-US" dirty="0"/>
              <a:t>Writing to files</a:t>
            </a:r>
          </a:p>
          <a:p>
            <a:pPr marL="457200" indent="-457200">
              <a:buAutoNum type="alphaLcParenR"/>
            </a:pPr>
            <a:r>
              <a:rPr lang="en-US" dirty="0"/>
              <a:t>Deleting files</a:t>
            </a:r>
          </a:p>
          <a:p>
            <a:pPr marL="457200" indent="-457200">
              <a:buAutoNum type="alphaLcParenR"/>
            </a:pPr>
            <a:r>
              <a:rPr lang="en-US" dirty="0"/>
              <a:t>Renaming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52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Input/Output with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/>
          </a:bodyPr>
          <a:lstStyle/>
          <a:p>
            <a:r>
              <a:rPr lang="en-US" sz="2400" dirty="0"/>
              <a:t>Folder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 folder is a directory where you keep your content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LcParenR"/>
            </a:pPr>
            <a:r>
              <a:rPr lang="en-US" dirty="0"/>
              <a:t>Creating folders</a:t>
            </a:r>
          </a:p>
          <a:p>
            <a:pPr marL="457200" indent="-457200">
              <a:buAutoNum type="alphaLcParenR"/>
            </a:pPr>
            <a:r>
              <a:rPr lang="en-US" dirty="0"/>
              <a:t>Listing contents</a:t>
            </a:r>
          </a:p>
          <a:p>
            <a:pPr marL="457200" indent="-457200">
              <a:buAutoNum type="alphaLcParenR"/>
            </a:pPr>
            <a:r>
              <a:rPr lang="en-US" dirty="0"/>
              <a:t>Deleting folders</a:t>
            </a:r>
          </a:p>
          <a:p>
            <a:pPr marL="457200" indent="-457200">
              <a:buAutoNum type="alphaLcParenR"/>
            </a:pPr>
            <a:r>
              <a:rPr lang="en-US" dirty="0"/>
              <a:t>Renaming folders</a:t>
            </a:r>
          </a:p>
          <a:p>
            <a:pPr marL="457200" indent="-457200">
              <a:buFont typeface="Wingdings 3" charset="2"/>
              <a:buAutoNum type="alphaLcParenR"/>
            </a:pPr>
            <a:r>
              <a:rPr lang="en-US" dirty="0"/>
              <a:t>Moving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302"/>
            <a:ext cx="8946541" cy="4738098"/>
          </a:xfrm>
        </p:spPr>
        <p:txBody>
          <a:bodyPr/>
          <a:lstStyle/>
          <a:p>
            <a:r>
              <a:rPr lang="en-US" dirty="0"/>
              <a:t>Audience</a:t>
            </a:r>
          </a:p>
          <a:p>
            <a:pPr marL="0" indent="0">
              <a:buNone/>
            </a:pPr>
            <a:r>
              <a:rPr lang="en-US" dirty="0"/>
              <a:t>Anyone who wishes to learn.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Prerequisites</a:t>
            </a:r>
          </a:p>
          <a:p>
            <a:pPr marL="0" indent="0">
              <a:buNone/>
            </a:pPr>
            <a:r>
              <a:rPr lang="en-US" dirty="0"/>
              <a:t>Not much, may or may not have any programming background. Just a zeal to learn. And, yes, a Windows PC/Laptop.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Batch Scripting?</a:t>
            </a:r>
          </a:p>
          <a:p>
            <a:r>
              <a:rPr lang="en-US" dirty="0"/>
              <a:t>Simple files which store commands that can be executed in Windows environment using command prompt in order to do some meaningful tasks are known as Batch Scripts.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4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10228103" cy="4738098"/>
          </a:xfrm>
        </p:spPr>
        <p:txBody>
          <a:bodyPr>
            <a:normAutofit/>
          </a:bodyPr>
          <a:lstStyle/>
          <a:p>
            <a:r>
              <a:rPr lang="en-US" dirty="0"/>
              <a:t>What is Registry?</a:t>
            </a:r>
          </a:p>
          <a:p>
            <a:pPr marL="0" indent="0">
              <a:buNone/>
            </a:pPr>
            <a:r>
              <a:rPr lang="en-US" dirty="0"/>
              <a:t>	The database where all the settings of the Windows are stored is called a Registry. It is arranged in a hierarchical order to retrieve data whenever needed and used in the system.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has two parts: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 3" charset="2"/>
              <a:buAutoNum type="alphaLcParenR"/>
            </a:pPr>
            <a:r>
              <a:rPr lang="en-US" dirty="0"/>
              <a:t>Keys - Registry keys are container objects like folders. Keys may contain values or further keys. Keys are referenced with a syntax </a:t>
            </a:r>
            <a:r>
              <a:rPr lang="en-US"/>
              <a:t>like Windows </a:t>
            </a:r>
            <a:r>
              <a:rPr lang="en-US" dirty="0"/>
              <a:t>path names, using backslashes to indicate levels of hierarchy.</a:t>
            </a:r>
          </a:p>
          <a:p>
            <a:pPr marL="457200" indent="-457200">
              <a:buAutoNum type="alphaLcParenR"/>
            </a:pPr>
            <a:r>
              <a:rPr lang="en-US" dirty="0"/>
              <a:t>Values - Registry values are non-container objects like files.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7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Registry (</a:t>
            </a:r>
            <a:r>
              <a:rPr lang="en-US" i="1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56" y="1412648"/>
            <a:ext cx="11394041" cy="4738098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Operations</a:t>
            </a:r>
          </a:p>
          <a:p>
            <a:pPr lvl="1"/>
            <a:endParaRPr lang="en-US" sz="2000" dirty="0"/>
          </a:p>
          <a:p>
            <a:pPr marL="1200150" lvl="2" indent="-342900">
              <a:buAutoNum type="alphaLcParenR"/>
            </a:pPr>
            <a:r>
              <a:rPr lang="en-US" sz="2000" dirty="0"/>
              <a:t>Reading from Registry</a:t>
            </a:r>
          </a:p>
          <a:p>
            <a:pPr marL="1200150" lvl="2" indent="-342900">
              <a:buAutoNum type="alphaLcParenR"/>
            </a:pPr>
            <a:r>
              <a:rPr lang="en-US" sz="2000" dirty="0"/>
              <a:t>Adding into Registry</a:t>
            </a:r>
          </a:p>
          <a:p>
            <a:pPr marL="1200150" lvl="2" indent="-342900">
              <a:buAutoNum type="alphaLcParenR"/>
            </a:pPr>
            <a:r>
              <a:rPr lang="en-US" sz="2000" dirty="0"/>
              <a:t>Deleting from the Registry</a:t>
            </a:r>
          </a:p>
          <a:p>
            <a:pPr marL="1200150" lvl="2" indent="-342900">
              <a:buAutoNum type="alphaLcParenR"/>
            </a:pPr>
            <a:r>
              <a:rPr lang="en-US" sz="2000" dirty="0"/>
              <a:t>Copying Keys from Registry</a:t>
            </a:r>
          </a:p>
          <a:p>
            <a:pPr marL="1200150" lvl="2" indent="-342900">
              <a:buAutoNum type="alphaLcParenR"/>
            </a:pPr>
            <a:r>
              <a:rPr lang="en-US" sz="2000" dirty="0"/>
              <a:t>Comparing Keys from Registry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28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1683" cy="1400530"/>
          </a:xfrm>
        </p:spPr>
        <p:txBody>
          <a:bodyPr/>
          <a:lstStyle/>
          <a:p>
            <a:r>
              <a:rPr lang="en-US" dirty="0"/>
              <a:t>Process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10710988" cy="4738098"/>
          </a:xfrm>
        </p:spPr>
        <p:txBody>
          <a:bodyPr>
            <a:normAutofit/>
          </a:bodyPr>
          <a:lstStyle/>
          <a:p>
            <a:r>
              <a:rPr lang="en-US" dirty="0"/>
              <a:t>Processes are the related activities inside a system that works together to do something.</a:t>
            </a:r>
          </a:p>
          <a:p>
            <a:r>
              <a:rPr lang="en-US" dirty="0"/>
              <a:t>A log file is a file that records either events that occur in an operating system or when software runs, or messages between different users of a communication software. Logging is the act of keeping a log.</a:t>
            </a:r>
          </a:p>
          <a:p>
            <a:endParaRPr lang="en-US" dirty="0"/>
          </a:p>
          <a:p>
            <a:r>
              <a:rPr lang="en-US" dirty="0"/>
              <a:t>What will we try today?</a:t>
            </a:r>
            <a:br>
              <a:rPr lang="en-US" dirty="0"/>
            </a:br>
            <a:endParaRPr lang="en-US" dirty="0"/>
          </a:p>
          <a:p>
            <a:pPr marL="457200" indent="-457200">
              <a:buAutoNum type="alphaLcParenR"/>
            </a:pPr>
            <a:r>
              <a:rPr lang="en-US" dirty="0"/>
              <a:t>How to get the list?</a:t>
            </a:r>
          </a:p>
          <a:p>
            <a:pPr marL="457200" indent="-457200">
              <a:buAutoNum type="alphaLcParenR"/>
            </a:pPr>
            <a:r>
              <a:rPr lang="en-US" dirty="0"/>
              <a:t>How to log it in a text file?</a:t>
            </a:r>
          </a:p>
          <a:p>
            <a:pPr marL="457200" indent="-457200">
              <a:buAutoNum type="alphaLcParenR"/>
            </a:pPr>
            <a:r>
              <a:rPr lang="en-US" dirty="0"/>
              <a:t>Killing a process</a:t>
            </a:r>
          </a:p>
          <a:p>
            <a:pPr marL="457200" indent="-457200">
              <a:buAutoNum type="alphaLcParenR"/>
            </a:pPr>
            <a:r>
              <a:rPr lang="en-US" dirty="0"/>
              <a:t>Starting a new process</a:t>
            </a:r>
          </a:p>
          <a:p>
            <a:pPr marL="457200" indent="-45720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4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</a:t>
            </a:r>
            <a:r>
              <a:rPr lang="en-US" i="1" dirty="0"/>
              <a:t>contd.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302"/>
            <a:ext cx="8946541" cy="4738098"/>
          </a:xfrm>
        </p:spPr>
        <p:txBody>
          <a:bodyPr/>
          <a:lstStyle/>
          <a:p>
            <a:r>
              <a:rPr lang="en-US" dirty="0"/>
              <a:t>Features</a:t>
            </a:r>
          </a:p>
          <a:p>
            <a:pPr marL="457200" indent="-457200">
              <a:buAutoNum type="alphaLcParenR"/>
            </a:pPr>
            <a:r>
              <a:rPr lang="en-US" dirty="0"/>
              <a:t>Using Batch, we can do I/O operations that can be processed further.</a:t>
            </a:r>
          </a:p>
          <a:p>
            <a:pPr marL="457200" indent="-457200">
              <a:buAutoNum type="alphaLcParenR"/>
            </a:pPr>
            <a:r>
              <a:rPr lang="en-US" dirty="0"/>
              <a:t>We have various control loops for automation (For, If, While,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457200" indent="-457200">
              <a:buAutoNum type="alphaLcParenR"/>
            </a:pPr>
            <a:r>
              <a:rPr lang="en-US" dirty="0"/>
              <a:t>We can play around Arrays and Function, which are some advanced concepts.</a:t>
            </a:r>
          </a:p>
          <a:p>
            <a:pPr marL="457200" indent="-457200">
              <a:buAutoNum type="alphaLcParenR"/>
            </a:pPr>
            <a:r>
              <a:rPr lang="en-US" dirty="0"/>
              <a:t>It supports </a:t>
            </a:r>
            <a:r>
              <a:rPr lang="en-US" dirty="0" err="1"/>
              <a:t>RegEx</a:t>
            </a:r>
            <a:r>
              <a:rPr lang="en-US" dirty="0"/>
              <a:t> and we can club this with Perl.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</a:t>
            </a:r>
            <a:r>
              <a:rPr lang="en-US" i="1" dirty="0"/>
              <a:t>contd.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302"/>
            <a:ext cx="8946541" cy="4738098"/>
          </a:xfrm>
        </p:spPr>
        <p:txBody>
          <a:bodyPr/>
          <a:lstStyle/>
          <a:p>
            <a:r>
              <a:rPr lang="en-US" dirty="0"/>
              <a:t>Uses</a:t>
            </a:r>
          </a:p>
          <a:p>
            <a:pPr marL="457200" indent="-457200">
              <a:buAutoNum type="alphaLcParenR"/>
            </a:pPr>
            <a:r>
              <a:rPr lang="en-US" dirty="0"/>
              <a:t>Automation of various mundane tasks.</a:t>
            </a:r>
          </a:p>
          <a:p>
            <a:pPr marL="457200" indent="-457200">
              <a:buAutoNum type="alphaLcParenR"/>
            </a:pPr>
            <a:r>
              <a:rPr lang="en-US" dirty="0"/>
              <a:t>Automation of various deployment tasks in Windows OS.</a:t>
            </a:r>
          </a:p>
          <a:p>
            <a:pPr marL="457200" indent="-457200">
              <a:buAutoNum type="alphaLcParenR"/>
            </a:pPr>
            <a:r>
              <a:rPr lang="en-US" dirty="0"/>
              <a:t>Installing various applications on the system in one go.</a:t>
            </a:r>
          </a:p>
          <a:p>
            <a:pPr marL="457200" indent="-457200">
              <a:buAutoNum type="alphaLcParenR"/>
            </a:pPr>
            <a:r>
              <a:rPr lang="en-US" dirty="0"/>
              <a:t>Saving work-hours for the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5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302"/>
            <a:ext cx="8946541" cy="4738098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marL="0" indent="0">
              <a:buNone/>
            </a:pPr>
            <a:r>
              <a:rPr lang="en-US" dirty="0"/>
              <a:t>a) Using notepad++ </a:t>
            </a:r>
          </a:p>
          <a:p>
            <a:pPr marL="0" indent="0">
              <a:buNone/>
            </a:pPr>
            <a:r>
              <a:rPr lang="en-US" dirty="0"/>
              <a:t>b) Any editor like Visual Studio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Execution</a:t>
            </a:r>
          </a:p>
          <a:p>
            <a:pPr marL="0" indent="0">
              <a:buNone/>
            </a:pPr>
            <a:r>
              <a:rPr lang="en-US" dirty="0"/>
              <a:t>a) From the </a:t>
            </a:r>
            <a:r>
              <a:rPr lang="en-US"/>
              <a:t>same folder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b) Via run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3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ver</a:t>
            </a:r>
            <a:r>
              <a:rPr lang="en-US" dirty="0"/>
              <a:t> – Shows the version of MS-DOS</a:t>
            </a:r>
          </a:p>
          <a:p>
            <a:r>
              <a:rPr lang="en-US" dirty="0"/>
              <a:t>cd – Change Directory, helps you change the directory</a:t>
            </a:r>
          </a:p>
          <a:p>
            <a:r>
              <a:rPr lang="en-US" dirty="0"/>
              <a:t>md – Make directory, creates a directory</a:t>
            </a:r>
          </a:p>
          <a:p>
            <a:r>
              <a:rPr lang="en-US" dirty="0" err="1"/>
              <a:t>rd</a:t>
            </a:r>
            <a:r>
              <a:rPr lang="en-US" dirty="0"/>
              <a:t> – Remove directory, deletes a directory</a:t>
            </a:r>
          </a:p>
          <a:p>
            <a:r>
              <a:rPr lang="en-US" dirty="0" err="1"/>
              <a:t>cls</a:t>
            </a:r>
            <a:r>
              <a:rPr lang="en-US" dirty="0"/>
              <a:t> – Clears the screen</a:t>
            </a:r>
          </a:p>
          <a:p>
            <a:r>
              <a:rPr lang="en-US" dirty="0" err="1"/>
              <a:t>dir</a:t>
            </a:r>
            <a:r>
              <a:rPr lang="en-US" dirty="0"/>
              <a:t> – Shows you all the contents of a directory</a:t>
            </a:r>
          </a:p>
          <a:p>
            <a:r>
              <a:rPr lang="en-US" dirty="0"/>
              <a:t>echo – Shows you the message that follows the command</a:t>
            </a:r>
          </a:p>
          <a:p>
            <a:r>
              <a:rPr lang="en-US" dirty="0"/>
              <a:t>exit – Used to close the console</a:t>
            </a:r>
          </a:p>
          <a:p>
            <a:r>
              <a:rPr lang="en-US" dirty="0"/>
              <a:t>rem – Comments a command</a:t>
            </a:r>
          </a:p>
          <a:p>
            <a:r>
              <a:rPr lang="en-US" dirty="0"/>
              <a:t>start – Starts the program in a new window</a:t>
            </a:r>
          </a:p>
          <a:p>
            <a:r>
              <a:rPr lang="en-US" dirty="0"/>
              <a:t>time – Displays the time</a:t>
            </a:r>
          </a:p>
          <a:p>
            <a:r>
              <a:rPr lang="en-US" dirty="0"/>
              <a:t>pause – Prompts and waits for the user to perform any action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(</a:t>
            </a:r>
            <a:r>
              <a:rPr lang="en-US" i="1" dirty="0"/>
              <a:t>contd.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move – Moves files in various directories</a:t>
            </a:r>
          </a:p>
          <a:p>
            <a:r>
              <a:rPr lang="en-US" dirty="0"/>
              <a:t>path </a:t>
            </a:r>
            <a:r>
              <a:rPr lang="en-US"/>
              <a:t>– This batch command displays or sets the path variable.</a:t>
            </a:r>
            <a:endParaRPr lang="en-US" dirty="0"/>
          </a:p>
          <a:p>
            <a:r>
              <a:rPr lang="en-US" dirty="0"/>
              <a:t>ren – Renames files and directories</a:t>
            </a:r>
          </a:p>
          <a:p>
            <a:r>
              <a:rPr lang="en-US" dirty="0"/>
              <a:t>type – This batch command prints the content of a file or files to the output.</a:t>
            </a:r>
          </a:p>
          <a:p>
            <a:r>
              <a:rPr lang="en-US" dirty="0"/>
              <a:t>vol – This batch command displays the volume labels.</a:t>
            </a:r>
          </a:p>
          <a:p>
            <a:r>
              <a:rPr lang="en-US" dirty="0"/>
              <a:t>find – This batch command searches for a string in files or input, outputting matching lines.</a:t>
            </a:r>
          </a:p>
          <a:p>
            <a:r>
              <a:rPr lang="en-US" dirty="0"/>
              <a:t>help – This batch command shows the list of Windows-supplied commands.</a:t>
            </a:r>
          </a:p>
          <a:p>
            <a:r>
              <a:rPr lang="en-US" dirty="0"/>
              <a:t>ipconfig – This batch command displays Windows IP Configuration. Shows configuration by connection and the name of that connection.</a:t>
            </a:r>
          </a:p>
          <a:p>
            <a:r>
              <a:rPr lang="en-US" dirty="0"/>
              <a:t>ping – It sends ICMP/IP "echo" packets over the network to the designated address.</a:t>
            </a:r>
          </a:p>
          <a:p>
            <a:r>
              <a:rPr lang="en-US" dirty="0"/>
              <a:t>sort - This batch command takes the input from a source file and sorts its contents alphabetically, from A to Z or Z to A. It prints the output on the console.</a:t>
            </a:r>
          </a:p>
          <a:p>
            <a:r>
              <a:rPr lang="en-US" dirty="0" err="1"/>
              <a:t>taskkill</a:t>
            </a:r>
            <a:r>
              <a:rPr lang="en-US" dirty="0"/>
              <a:t> – This batch command ends one or more tasks</a:t>
            </a:r>
          </a:p>
          <a:p>
            <a:r>
              <a:rPr lang="en-US" dirty="0" err="1"/>
              <a:t>tasklist</a:t>
            </a:r>
            <a:r>
              <a:rPr lang="en-US" dirty="0"/>
              <a:t> – It lists tasks, including task name and process id (PID)</a:t>
            </a:r>
          </a:p>
          <a:p>
            <a:r>
              <a:rPr lang="en-US" dirty="0"/>
              <a:t>Fc - This batch command lists the actual differences between two files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0A1-3C5C-4130-B0CB-4A82D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96374" cy="1400530"/>
          </a:xfrm>
        </p:spPr>
        <p:txBody>
          <a:bodyPr/>
          <a:lstStyle/>
          <a:p>
            <a:r>
              <a:rPr lang="en-US" dirty="0"/>
              <a:t>Syntaxes, Variables,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DA-AADD-43A6-B5ED-6E8AF45C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2648"/>
            <a:ext cx="8946541" cy="4738098"/>
          </a:xfrm>
        </p:spPr>
        <p:txBody>
          <a:bodyPr>
            <a:normAutofit/>
          </a:bodyPr>
          <a:lstStyle/>
          <a:p>
            <a:r>
              <a:rPr lang="en-US" dirty="0"/>
              <a:t>Syntaxes </a:t>
            </a:r>
          </a:p>
          <a:p>
            <a:pPr marL="0" indent="0">
              <a:buNone/>
            </a:pPr>
            <a:r>
              <a:rPr lang="en-US" dirty="0"/>
              <a:t>	How do you frame your program?</a:t>
            </a:r>
          </a:p>
          <a:p>
            <a:endParaRPr lang="en-US" dirty="0"/>
          </a:p>
          <a:p>
            <a:r>
              <a:rPr lang="en-US" dirty="0"/>
              <a:t>Variables </a:t>
            </a:r>
          </a:p>
          <a:p>
            <a:pPr marL="457200" lvl="1" indent="0">
              <a:buNone/>
            </a:pPr>
            <a:r>
              <a:rPr lang="en-US" dirty="0"/>
              <a:t>Playing around setting up and passing the arguments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Comments </a:t>
            </a:r>
          </a:p>
          <a:p>
            <a:pPr marL="457200" lvl="1" indent="0">
              <a:buNone/>
            </a:pPr>
            <a:r>
              <a:rPr lang="en-US" dirty="0"/>
              <a:t>Controlling what your program shows and what not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3345</TotalTime>
  <Words>2507</Words>
  <Application>Microsoft Office PowerPoint</Application>
  <PresentationFormat>Widescreen</PresentationFormat>
  <Paragraphs>386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Batch Scripting </vt:lpstr>
      <vt:lpstr>Roadmap</vt:lpstr>
      <vt:lpstr>Overview</vt:lpstr>
      <vt:lpstr>Overview (contd.)</vt:lpstr>
      <vt:lpstr>Overview (contd.)</vt:lpstr>
      <vt:lpstr>Creation and Execution</vt:lpstr>
      <vt:lpstr>Commands</vt:lpstr>
      <vt:lpstr>Commands (contd.)</vt:lpstr>
      <vt:lpstr>Syntaxes, Variables, and Comments</vt:lpstr>
      <vt:lpstr>Variable Scope &amp; Strings</vt:lpstr>
      <vt:lpstr>Strings – Functions used</vt:lpstr>
      <vt:lpstr>Strings – Functions used (contd)</vt:lpstr>
      <vt:lpstr>Making Decisions</vt:lpstr>
      <vt:lpstr>Making Decisions (contd)</vt:lpstr>
      <vt:lpstr>Making Decisions (contd)</vt:lpstr>
      <vt:lpstr>Making Decisions (contd)</vt:lpstr>
      <vt:lpstr>Operators</vt:lpstr>
      <vt:lpstr>Arithmetic Operators</vt:lpstr>
      <vt:lpstr>Relational Operators</vt:lpstr>
      <vt:lpstr>Logical Operators</vt:lpstr>
      <vt:lpstr>Assignment Operators</vt:lpstr>
      <vt:lpstr>Bitwise Operators</vt:lpstr>
      <vt:lpstr>Loops</vt:lpstr>
      <vt:lpstr>Arrays</vt:lpstr>
      <vt:lpstr>Arrays (contd)</vt:lpstr>
      <vt:lpstr>Functions</vt:lpstr>
      <vt:lpstr>Functions</vt:lpstr>
      <vt:lpstr>Input/Output with Files</vt:lpstr>
      <vt:lpstr>Input/Output with Folders</vt:lpstr>
      <vt:lpstr>Registry</vt:lpstr>
      <vt:lpstr>Registry (contd)</vt:lpstr>
      <vt:lpstr>Process and 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Scripting – Getting Started</dc:title>
  <dc:creator>Ravish Rawat</dc:creator>
  <cp:lastModifiedBy>Ravish Rawat</cp:lastModifiedBy>
  <cp:revision>146</cp:revision>
  <dcterms:created xsi:type="dcterms:W3CDTF">2021-04-18T12:32:04Z</dcterms:created>
  <dcterms:modified xsi:type="dcterms:W3CDTF">2021-08-15T05:39:13Z</dcterms:modified>
</cp:coreProperties>
</file>