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2"/>
  </p:sldMasterIdLst>
  <p:notesMasterIdLst>
    <p:notesMasterId r:id="rId59"/>
  </p:notesMasterIdLst>
  <p:sldIdLst>
    <p:sldId id="256" r:id="rId3"/>
    <p:sldId id="258" r:id="rId4"/>
    <p:sldId id="360" r:id="rId5"/>
    <p:sldId id="361" r:id="rId6"/>
    <p:sldId id="362" r:id="rId7"/>
    <p:sldId id="363" r:id="rId8"/>
    <p:sldId id="365" r:id="rId9"/>
    <p:sldId id="366" r:id="rId10"/>
    <p:sldId id="367" r:id="rId11"/>
    <p:sldId id="36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369" r:id="rId21"/>
    <p:sldId id="289" r:id="rId22"/>
    <p:sldId id="291" r:id="rId23"/>
    <p:sldId id="293" r:id="rId24"/>
    <p:sldId id="295" r:id="rId25"/>
    <p:sldId id="296" r:id="rId26"/>
    <p:sldId id="370" r:id="rId27"/>
    <p:sldId id="297" r:id="rId28"/>
    <p:sldId id="319" r:id="rId29"/>
    <p:sldId id="298" r:id="rId30"/>
    <p:sldId id="372" r:id="rId31"/>
    <p:sldId id="301" r:id="rId32"/>
    <p:sldId id="303" r:id="rId33"/>
    <p:sldId id="300" r:id="rId34"/>
    <p:sldId id="373" r:id="rId35"/>
    <p:sldId id="306" r:id="rId36"/>
    <p:sldId id="315" r:id="rId37"/>
    <p:sldId id="316" r:id="rId38"/>
    <p:sldId id="314" r:id="rId39"/>
    <p:sldId id="374" r:id="rId40"/>
    <p:sldId id="364" r:id="rId41"/>
    <p:sldId id="376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58" r:id="rId58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95" autoAdjust="0"/>
    <p:restoredTop sz="94660"/>
  </p:normalViewPr>
  <p:slideViewPr>
    <p:cSldViewPr>
      <p:cViewPr varScale="1">
        <p:scale>
          <a:sx n="82" d="100"/>
          <a:sy n="82" d="100"/>
        </p:scale>
        <p:origin x="15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28DCF7F-54D2-4BFF-A649-13CE9A2212D7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782A60-23E8-45AC-8E42-21DB0EB4C57E}" type="slidenum">
              <a:rPr lang="fa-IR" smtClean="0"/>
              <a:pPr/>
              <a:t>‹#›</a:t>
            </a:fld>
            <a:endParaRPr lang="fa-IR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2A60-23E8-45AC-8E42-21DB0EB4C57E}" type="slidenum">
              <a:rPr lang="fa-IR" smtClean="0"/>
              <a:pPr/>
              <a:t>37</a:t>
            </a:fld>
            <a:endParaRPr 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a-I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B80ED8E-CF8A-49EA-9498-0F8DCE8D757E}" type="datetimeFigureOut">
              <a:rPr lang="fa-IR" smtClean="0"/>
              <a:pPr/>
              <a:t>30/12/1439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a-I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746ED7-1578-4B95-96E7-6F6B491A5F16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a.wikipedia.org/wiki/%D8%B7%D8%B1%D8%AD%E2%80%8C%D9%88%D8%A7%D8%B1%D9%87_%D8%AF%D8%B1%D9%85%D8%A7%D9%86%DB%8C#cite_note-:1-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درمان </a:t>
            </a:r>
            <a:r>
              <a:rPr lang="fa-I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طرحواره</a:t>
            </a:r>
            <a:br>
              <a:rPr lang="fa-IR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CA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Schema Therapy</a:t>
            </a:r>
            <a:endParaRPr lang="fa-I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b="1" dirty="0"/>
              <a:t>برگرفته از اسلایدهای آقای دکتر یعقوب </a:t>
            </a:r>
            <a:r>
              <a:rPr lang="fa-IR" b="1" dirty="0" err="1"/>
              <a:t>شفیعی</a:t>
            </a:r>
            <a:r>
              <a:rPr lang="fa-IR" b="1" dirty="0"/>
              <a:t> فرد و </a:t>
            </a:r>
            <a:r>
              <a:rPr lang="fa-IR" b="1" dirty="0" err="1"/>
              <a:t>ویکی</a:t>
            </a:r>
            <a:r>
              <a:rPr lang="fa-IR" b="1" dirty="0"/>
              <a:t> </a:t>
            </a:r>
            <a:r>
              <a:rPr lang="fa-IR" b="1" dirty="0" err="1"/>
              <a:t>پدیا</a:t>
            </a:r>
            <a:endParaRPr lang="fa-I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DBD59-7461-4905-B3F8-D5717608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بریدگی و طرد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29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fa-IR" dirty="0"/>
              <a:t>طرد و </a:t>
            </a:r>
            <a:r>
              <a:rPr lang="ar-SA" dirty="0"/>
              <a:t>رهاشدگی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dirty="0"/>
              <a:t>ریشه های تحولی: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اضطراب جدایی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از دست دادن والدین در سن کودکی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جدا بودن مادر به مدت طولانی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مادر بی ثبات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طلاق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از دست دادن توجه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حمایت افراطی و نزدیکی بیش از حد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طرد و </a:t>
            </a:r>
            <a:r>
              <a:rPr lang="ar-SA" dirty="0"/>
              <a:t>رهاشدگی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اجتناب از روابط به دلیل ترس از فقدان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نگرانی مفرط درباره از دست دادن همسر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واکنش افراطی به کوچکترین نشانه جدایی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حسادت و تملک گرایی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 در تحمل جدایی های کوتاه مدت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شک و تردید به تعهد همسر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قهر و کناره گیری در قبال جدایی های همسر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بی اعتمادی/ بدرفتاری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سوء استفاده در دوران کودکی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هتک حرمت در دوران کودکی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اعتمادی افراد خانواده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جنگ افراد خانواده علیه یکدیگر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بی اعتمادی/ بدرفتاری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مورد سوء استفاده قرار گرفتن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اجازه دادن به دیگران برای بهره کشی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حمله متقابل به افراد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پی بردن به انگیزه های پنهان 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درماندگی در مقابل بدرفتاری های دیگران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محرومیت هیجانی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مادر سرد و بی عاطفه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عدم صرف وقت و توجه برای کودکان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در همدلی با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در میان نگذاشتن احساسات با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توجهی به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کمک نکردن به کودک در شرایط بحرانی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محرومیت هیجانی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lvl="1"/>
            <a:r>
              <a:rPr lang="ar-SA" dirty="0"/>
              <a:t>عدم ابراز نیازها به همسر</a:t>
            </a:r>
            <a:endParaRPr lang="en-US" sz="2400" dirty="0"/>
          </a:p>
          <a:p>
            <a:pPr lvl="1"/>
            <a:r>
              <a:rPr lang="ar-SA" dirty="0"/>
              <a:t>عدم ابراز دلخوری از اطرافیان</a:t>
            </a:r>
            <a:endParaRPr lang="en-US" sz="2400" dirty="0"/>
          </a:p>
          <a:p>
            <a:pPr lvl="1"/>
            <a:r>
              <a:rPr lang="ar-SA" dirty="0"/>
              <a:t>پرتوقعی</a:t>
            </a:r>
            <a:endParaRPr lang="en-US" sz="2400" dirty="0"/>
          </a:p>
          <a:p>
            <a:pPr lvl="1"/>
            <a:r>
              <a:rPr lang="ar-SA" dirty="0"/>
              <a:t>بهانه گیری و گیر دادن به همسر</a:t>
            </a:r>
            <a:endParaRPr lang="en-US" sz="2400" dirty="0"/>
          </a:p>
          <a:p>
            <a:pPr lvl="1"/>
            <a:r>
              <a:rPr lang="ar-SA" dirty="0"/>
              <a:t>احساس محرومیت از عاطفه و مهر همسر</a:t>
            </a:r>
            <a:endParaRPr lang="en-US" sz="2400" dirty="0"/>
          </a:p>
          <a:p>
            <a:pPr lvl="1"/>
            <a:r>
              <a:rPr lang="ar-SA" dirty="0"/>
              <a:t>احساس پوچی و بی معنایی</a:t>
            </a:r>
            <a:endParaRPr lang="en-US" sz="2400" dirty="0"/>
          </a:p>
          <a:p>
            <a:pPr lvl="1"/>
            <a:r>
              <a:rPr lang="ar-SA" dirty="0"/>
              <a:t>سنگ صبور دیگران بودن</a:t>
            </a:r>
            <a:endParaRPr lang="en-US" sz="2400" dirty="0"/>
          </a:p>
          <a:p>
            <a:pPr lvl="1"/>
            <a:r>
              <a:rPr lang="ar-SA" dirty="0"/>
              <a:t>مسایل روان تنی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نقص و شرم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ایرادگیری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عیب جویی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کمال گرایی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نقص واقعی</a:t>
            </a:r>
            <a:endParaRPr lang="fa-IR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lvl="1"/>
            <a:r>
              <a:rPr lang="ar-SA" dirty="0"/>
              <a:t>ناارزنده سازی خود</a:t>
            </a:r>
            <a:endParaRPr lang="en-US" sz="2400" dirty="0"/>
          </a:p>
          <a:p>
            <a:pPr lvl="1"/>
            <a:r>
              <a:rPr lang="ar-SA" dirty="0"/>
              <a:t>کمرویی</a:t>
            </a:r>
            <a:endParaRPr lang="en-US" sz="2400" dirty="0"/>
          </a:p>
          <a:p>
            <a:pPr lvl="1"/>
            <a:r>
              <a:rPr lang="ar-SA" dirty="0"/>
              <a:t>مقایسه</a:t>
            </a:r>
            <a:endParaRPr lang="en-US" sz="2400" dirty="0"/>
          </a:p>
          <a:p>
            <a:pPr lvl="1"/>
            <a:r>
              <a:rPr lang="ar-SA" dirty="0"/>
              <a:t>اجازه به دیگران برای ناارزنده سازی آن ها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بیگانگی و انزوای اجتماعی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متفاوت بودن با 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مشکلات جسمی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خرده فرهنگ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اقلیت ها</a:t>
            </a:r>
            <a:endParaRPr lang="fa-IR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حقارت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تنهایی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نگرانی درباره کارها یا حرف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برنامه ریزی دقیق برای حرف زدن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انزواگزینی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کمرویی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منزلت طلبی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CA6E5-2DB4-45C1-AACF-E1A2FD4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استقلال و عملکرد مختل شده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7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239000" cy="1143000"/>
          </a:xfrm>
        </p:spPr>
        <p:txBody>
          <a:bodyPr>
            <a:normAutofit/>
          </a:bodyPr>
          <a:lstStyle/>
          <a:p>
            <a:pPr algn="r" rtl="0"/>
            <a:r>
              <a:rPr lang="ar-SA" dirty="0"/>
              <a:t>شناخت درمانی کلاسیک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745"/>
            <a:ext cx="7239000" cy="4846320"/>
          </a:xfrm>
        </p:spPr>
        <p:txBody>
          <a:bodyPr>
            <a:normAutofit fontScale="92500"/>
          </a:bodyPr>
          <a:lstStyle/>
          <a:p>
            <a:pPr lvl="0"/>
            <a:r>
              <a:rPr lang="fa-IR" dirty="0"/>
              <a:t>این روش در مورد بیماریهای حاد کاربرد بیشتری دارد.</a:t>
            </a:r>
          </a:p>
          <a:p>
            <a:pPr lvl="0"/>
            <a:r>
              <a:rPr lang="fa-IR" dirty="0"/>
              <a:t>در کوتاه مدت نتیجه میدهد.</a:t>
            </a:r>
          </a:p>
          <a:p>
            <a:pPr lvl="0"/>
            <a:r>
              <a:rPr lang="fa-IR" dirty="0"/>
              <a:t>فرض بر این است که: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ar-SA" dirty="0"/>
              <a:t>بیماران از دستورالعمل های درمانی تبعیت می کنند.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ar-SA" dirty="0"/>
              <a:t>بیماران می توانند به افکار و احساسات خود دست یابند.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ar-SA" dirty="0"/>
              <a:t>بیماران می توانند افکار خود را تغییر دهند.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ar-SA" dirty="0"/>
              <a:t>بیماران می توانند رابطه خوبی با درمانگر برقرار کنند.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ar-SA" dirty="0"/>
              <a:t>بیماران مشکلات آماجی مشخصی دارند.</a:t>
            </a:r>
            <a:endParaRPr lang="en-US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وابستگی/ بی کفایتی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حمایت افراطی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تصمیم گیری والدین به جای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انجام تکالیف مدرسه توسط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انتقادگرایی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اضطراب والدین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کمک طلبی افراطی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اطمینان طلبی راجع به تصمیم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اجتناب از قبول کارهای جدید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چالش گریزی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از تنهایی سفر کردن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" algn="ctr" rtl="0"/>
            <a:r>
              <a:rPr lang="fa-IR" dirty="0" err="1"/>
              <a:t>آسیب‌پذیری</a:t>
            </a:r>
            <a:r>
              <a:rPr lang="fa-IR" dirty="0"/>
              <a:t> نسبت به بیماری و ضرر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الگوگیری از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حمایت افراطی والدین از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تجارب تروماتیک اوایل دوران کودکی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اضطراب دائمی (یا </a:t>
            </a:r>
            <a:r>
              <a:rPr lang="en-US" dirty="0"/>
              <a:t>GAD</a:t>
            </a:r>
            <a:r>
              <a:rPr lang="ar-SA" dirty="0"/>
              <a:t>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نگرانی افراطی (ناتوانی در لذت بردن از زندگی، اطمینان طلبی و معاینات پزشکی)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آسیمگی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مشکلات روان تنی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خودتحول نیافته/ گرفتار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نزدیکی عاطفی افراطی افراد خانواده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مرزهای درهم تنیده 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کنترل گری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حربه احساس گناه از سوی والدین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ذهن خوانی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عدم استقلال فکری، عاطفی و رفتاری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تقلید کامل از نماد دلبستگی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در واقع بینی درباره نماد دلبستگی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شکست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ایرادگیری افراطی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والدین موفق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توجهی به موفقیت های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ضعف در مقابل همسالان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مقایسه ناعادلانه کودک با همشیرها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حاکمیت جوّ بی انضباطی بر خانواده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شکست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در گام برداشتن به سمت موفقیت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انتخاب شغل پایین تر از سطح توانایی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عادات کاری ناسازگار (دیرآمدن، اهمالکاری و ...)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عوض کردن دائم شغل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انتخاب شغل عجیب و غریب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برجسته سازی ضعف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مسئولیتی در قبال روابط بین فردی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زندگی آشفته و بی نظم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انواع </a:t>
            </a:r>
            <a:r>
              <a:rPr lang="fa-IR" dirty="0"/>
              <a:t>وا</a:t>
            </a:r>
            <a:r>
              <a:rPr lang="ar-SA" dirty="0"/>
              <a:t>بستگی به مواد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پولی و مفلسی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درگیری با مراجع قدرت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بیگانگی با اطرافیان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CA6E5-2DB4-45C1-AACF-E1A2FD4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/>
              <a:t>محدودیت‌های</a:t>
            </a:r>
            <a:r>
              <a:rPr lang="fa-IR" dirty="0"/>
              <a:t> مختل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29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استحقاق/ بزرگ منشی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انواع استحقاق/ بزرگ منشی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لوس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وابسته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تکانشی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ریشه های تحولی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والدین در ارضاء نیازهای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شکستن مرزهای خانوادگی توسط کودک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رو به رو نشدن کودک با پیامدهای منطقی رفتارهایش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الگوسازی از والدین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استحقاق/ بزرگ منشی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احترامی به نیازهای 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بدرفتاری با اطرافیان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در همدلی بادیگران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طلب کار بودن از جامعه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کمک طلبی افراطی از اطرافیان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توقع زیاد از اطرافیان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انجام ندادن تکالیف ووظایف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rtl="0"/>
            <a:r>
              <a:rPr lang="ar-SA" dirty="0"/>
              <a:t>خویشتن داری/ خودانطباقی ناکافی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ارضاء بیش از حد نیازها (مسمومیت عاطفی)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خانواده بی در و پیکر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الگوسازی از والدین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تکانشگری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حواسپرتی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آشفتگی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بی میلی در انجام تکالیف تکراری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کج خلقی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عادت در تأخیر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DBD59-7461-4905-B3F8-D5717608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دیگر جهت </a:t>
            </a:r>
            <a:r>
              <a:rPr lang="fa-IR" dirty="0" err="1"/>
              <a:t>مندی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434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683-7926-4752-9E1C-21210EE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درمان </a:t>
            </a:r>
            <a:r>
              <a:rPr lang="fa-IR" dirty="0" err="1"/>
              <a:t>طرحواره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4D55-7999-4D3A-B930-1B93A1FD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این روش برای بیماریهای مزمن مورد استفاده قرار میگیرد.</a:t>
            </a:r>
          </a:p>
          <a:p>
            <a:r>
              <a:rPr lang="fa-IR" dirty="0"/>
              <a:t>چهار مفهوم اساسی در </a:t>
            </a:r>
            <a:r>
              <a:rPr lang="fa-IR" dirty="0" err="1"/>
              <a:t>طرحواره</a:t>
            </a:r>
            <a:r>
              <a:rPr lang="fa-IR" dirty="0"/>
              <a:t> درمانی شامل:</a:t>
            </a:r>
          </a:p>
          <a:p>
            <a:pPr lvl="1"/>
            <a:r>
              <a:rPr lang="fa-IR" dirty="0"/>
              <a:t> </a:t>
            </a:r>
            <a:r>
              <a:rPr lang="fa-IR" dirty="0" err="1"/>
              <a:t>طرحواره‌های</a:t>
            </a:r>
            <a:r>
              <a:rPr lang="fa-IR" dirty="0"/>
              <a:t> ناسازگار اولیه</a:t>
            </a:r>
          </a:p>
          <a:p>
            <a:pPr lvl="1"/>
            <a:r>
              <a:rPr lang="fa-IR" dirty="0" err="1"/>
              <a:t>سبک‌های</a:t>
            </a:r>
            <a:r>
              <a:rPr lang="fa-IR" dirty="0"/>
              <a:t> مقابله ای</a:t>
            </a:r>
          </a:p>
          <a:p>
            <a:pPr lvl="1"/>
            <a:r>
              <a:rPr lang="fa-IR" dirty="0"/>
              <a:t>حالات خلقی 	</a:t>
            </a:r>
          </a:p>
          <a:p>
            <a:pPr lvl="1"/>
            <a:r>
              <a:rPr lang="fa-IR" dirty="0"/>
              <a:t>نیازهای هیجانی اساسی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119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اطاعت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ترس از مرجع قدرت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تاکید بر حفظ ظاهر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ترس از انتقام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واپس زنی احساسات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تعارض گریزی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سرکشی و مخالفت جویی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ایثار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جایگزینی نقش ها در خانواده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الگوسازی از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تایید شدن از سوی اطرافیان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تقویت های اجتماعی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والدین ضعیف و درمانده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مسوولیت پذیری افراطی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روابط اجتماعی توام با سوء استفاده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وابستگی بیمارگونه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فداکاری در روابط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 err="1"/>
              <a:t>تأییدطلبی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خانواده متظاهر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باورهای ناکارآمد خانواده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الگوسازی از والدین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اطلاعات و فرمانبرداری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تملق و چاپلوسی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دست انداختن دیگران برای ارضاء احساس غرور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تاکید بر پول، منزلت اجتماعی و پیشرفت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CA6E5-2DB4-45C1-AACF-E1A2FD4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گوش به زنگی بیش از حد و بازداری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0143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منفی گرایی/ بدبینی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4662" indent="-514350"/>
            <a:r>
              <a:rPr lang="ar-SA" dirty="0"/>
              <a:t>ریشه های تحولی</a:t>
            </a:r>
            <a:endParaRPr lang="en-US" sz="2700" dirty="0"/>
          </a:p>
          <a:p>
            <a:pPr marL="1209294" lvl="2" indent="-514350">
              <a:buFont typeface="+mj-lt"/>
              <a:buAutoNum type="arabicPeriod"/>
            </a:pPr>
            <a:r>
              <a:rPr lang="ar-SA" sz="2300" dirty="0">
                <a:solidFill>
                  <a:schemeClr val="tx1">
                    <a:tint val="85000"/>
                  </a:schemeClr>
                </a:solidFill>
              </a:rPr>
              <a:t>زندگی مشقت بار</a:t>
            </a:r>
            <a:endParaRPr lang="en-US" sz="2300" dirty="0">
              <a:solidFill>
                <a:schemeClr val="tx1">
                  <a:tint val="85000"/>
                </a:schemeClr>
              </a:solidFill>
            </a:endParaRPr>
          </a:p>
          <a:p>
            <a:pPr marL="1209294" lvl="2" indent="-514350">
              <a:buFont typeface="+mj-lt"/>
              <a:buAutoNum type="arabicPeriod"/>
            </a:pPr>
            <a:r>
              <a:rPr lang="ar-SA" sz="2300" dirty="0">
                <a:solidFill>
                  <a:schemeClr val="tx1">
                    <a:tint val="85000"/>
                  </a:schemeClr>
                </a:solidFill>
              </a:rPr>
              <a:t>الگوسازی از والدین</a:t>
            </a:r>
            <a:endParaRPr lang="en-US" sz="2300" dirty="0">
              <a:solidFill>
                <a:schemeClr val="tx1">
                  <a:tint val="85000"/>
                </a:schemeClr>
              </a:solidFill>
            </a:endParaRPr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تاکید بر نیمه خالی لیوان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پیش گویی های خودکامبخش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شکوه و شکایت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کمرنگ جلوه داشتن جنبه های مثبت زندگی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شکایت همراه با ردّ کمک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بازداری هیجانی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هیجانی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تایید گریزی درخانواده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نگرش منفی والدین نسبت به هیجان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تاکید خانواده بر عقل و منطق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متانت افراطی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مبادی آداب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اجتناب از بیان نیازها و آسیب پذیری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بازداری هیجان ها (مثبت و منفی)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0"/>
            <a:r>
              <a:rPr lang="ar-SA" dirty="0"/>
              <a:t>معیارهای سرسختانه/ عیبجویی افراطی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درونی سازی معیارهای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جبران طرحواره نقص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اعتیاد به کار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تحت فشار بودن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تحریک پذیری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رقابت طلبی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فرسودگی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ناتوانی در آرامش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تنبیه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ریشه های تحولی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معیارهای اخلاقی انعطاف ناپذیر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جزم اندیشی والدین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الگوسازی از والدین</a:t>
            </a:r>
            <a:endParaRPr lang="en-US" sz="2400" dirty="0"/>
          </a:p>
          <a:p>
            <a:pPr lvl="0"/>
            <a:r>
              <a:rPr lang="ar-SA" dirty="0"/>
              <a:t>نشانه شناسی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پایبندی شدید به اخلاق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ناشکیبایی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عدم تساهل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CA6E5-2DB4-45C1-AACF-E1A2FD4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/>
              <a:t>ذهنیت های طرح واره ای (</a:t>
            </a:r>
            <a:r>
              <a:rPr lang="en-US" dirty="0"/>
              <a:t>schema modes</a:t>
            </a:r>
            <a:r>
              <a:rPr lang="ar-SA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391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858-7ADF-4C97-B931-0AF9EB7E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ذهنیت </a:t>
            </a:r>
            <a:r>
              <a:rPr lang="fa-IR" dirty="0" err="1"/>
              <a:t>طرحواره</a:t>
            </a:r>
            <a:r>
              <a:rPr lang="fa-IR" dirty="0"/>
              <a:t> ای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2AAF-0DF9-48C2-9CF0-AF027D62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حالات ذهنی هستند از مجموع </a:t>
            </a:r>
            <a:r>
              <a:rPr lang="fa-IR" dirty="0" err="1"/>
              <a:t>طرحواره‌ها</a:t>
            </a:r>
            <a:r>
              <a:rPr lang="fa-IR" dirty="0"/>
              <a:t> و </a:t>
            </a:r>
            <a:r>
              <a:rPr lang="fa-IR" dirty="0" err="1"/>
              <a:t>سبک‌های</a:t>
            </a:r>
            <a:r>
              <a:rPr lang="fa-IR" dirty="0"/>
              <a:t> مقابله ای فرد که به صورت «نوع بودن» او در </a:t>
            </a:r>
            <a:r>
              <a:rPr lang="fa-IR" dirty="0" err="1"/>
              <a:t>موقعیت‌های</a:t>
            </a:r>
            <a:r>
              <a:rPr lang="fa-IR" dirty="0"/>
              <a:t> مختلف خاص یا متداول دیده </a:t>
            </a:r>
            <a:r>
              <a:rPr lang="fa-IR" dirty="0" err="1"/>
              <a:t>می‌شود</a:t>
            </a:r>
            <a:r>
              <a:rPr lang="fa-IR" dirty="0"/>
              <a:t>.</a:t>
            </a:r>
          </a:p>
          <a:p>
            <a:r>
              <a:rPr lang="fa-IR" dirty="0"/>
              <a:t>برای مثال، ذهنیت کودک </a:t>
            </a:r>
            <a:r>
              <a:rPr lang="fa-IR" dirty="0" err="1"/>
              <a:t>آسیب‌پذیر</a:t>
            </a:r>
            <a:r>
              <a:rPr lang="fa-IR" dirty="0"/>
              <a:t> </a:t>
            </a:r>
            <a:r>
              <a:rPr lang="fa-IR" dirty="0" err="1"/>
              <a:t>می‌تواند</a:t>
            </a:r>
            <a:r>
              <a:rPr lang="fa-IR" dirty="0"/>
              <a:t> حالت ذهنی و روانشناختی باشد که شامل </a:t>
            </a:r>
            <a:r>
              <a:rPr lang="fa-IR" dirty="0" err="1"/>
              <a:t>طرحواره‌های</a:t>
            </a:r>
            <a:r>
              <a:rPr lang="fa-IR" dirty="0"/>
              <a:t> طرد، نقص، سوء استفاده / بد رفتاری و یک سبک مقابله ای تسلیم به این </a:t>
            </a:r>
            <a:r>
              <a:rPr lang="fa-IR" dirty="0" err="1"/>
              <a:t>طرحواره‌ها</a:t>
            </a:r>
            <a:r>
              <a:rPr lang="fa-IR" dirty="0"/>
              <a:t> باشد.</a:t>
            </a:r>
          </a:p>
        </p:txBody>
      </p:sp>
    </p:spTree>
    <p:extLst>
      <p:ext uri="{BB962C8B-B14F-4D97-AF65-F5344CB8AC3E}">
        <p14:creationId xmlns:p14="http://schemas.microsoft.com/office/powerpoint/2010/main" val="37550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370B-15E1-4FE9-B00E-148D1622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تعاریف مختلف </a:t>
            </a:r>
            <a:r>
              <a:rPr lang="fa-IR" dirty="0" err="1"/>
              <a:t>طرحواره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9B0F-985F-47AA-A7BB-7258D346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یک الگوی سازمان یافته از تفکر و رفتار</a:t>
            </a:r>
          </a:p>
          <a:p>
            <a:r>
              <a:rPr lang="fa-IR" dirty="0"/>
              <a:t>یک چهارچوب ذهنی از </a:t>
            </a:r>
            <a:r>
              <a:rPr lang="fa-IR" dirty="0" err="1"/>
              <a:t>ایده‌های</a:t>
            </a:r>
            <a:r>
              <a:rPr lang="fa-IR" dirty="0"/>
              <a:t> از پیش شکل گرفته شده</a:t>
            </a:r>
          </a:p>
          <a:p>
            <a:r>
              <a:rPr lang="fa-IR" dirty="0"/>
              <a:t>قالب و </a:t>
            </a:r>
            <a:r>
              <a:rPr lang="fa-IR" dirty="0" err="1"/>
              <a:t>چهارچوبی</a:t>
            </a:r>
            <a:r>
              <a:rPr lang="fa-IR" dirty="0"/>
              <a:t> که نمایانگر مفاهیم جهان برای فرد است</a:t>
            </a:r>
          </a:p>
          <a:p>
            <a:r>
              <a:rPr lang="fa-IR" dirty="0"/>
              <a:t>یک سیستم سازمان دهی و ادراک اطلاعات جدید</a:t>
            </a:r>
          </a:p>
          <a:p>
            <a:r>
              <a:rPr lang="fa-IR" dirty="0"/>
              <a:t>طرح </a:t>
            </a:r>
            <a:r>
              <a:rPr lang="fa-IR" dirty="0" err="1"/>
              <a:t>واره‌ها</a:t>
            </a:r>
            <a:r>
              <a:rPr lang="fa-IR" dirty="0"/>
              <a:t> باورهای </a:t>
            </a:r>
            <a:r>
              <a:rPr lang="fa-IR" dirty="0" err="1"/>
              <a:t>ناهشیار</a:t>
            </a:r>
            <a:r>
              <a:rPr lang="fa-IR" dirty="0"/>
              <a:t> و ناسازگار </a:t>
            </a:r>
            <a:r>
              <a:rPr lang="fa-IR" dirty="0" err="1"/>
              <a:t>دربارهٔ</a:t>
            </a:r>
            <a:r>
              <a:rPr lang="fa-IR" dirty="0"/>
              <a:t> خودمان، دیگران و دنیا </a:t>
            </a:r>
            <a:r>
              <a:rPr lang="fa-IR" dirty="0" err="1"/>
              <a:t>هستندکه</a:t>
            </a:r>
            <a:r>
              <a:rPr lang="fa-IR" dirty="0"/>
              <a:t> آنقدر برایمان واقعی و بدیهی </a:t>
            </a:r>
            <a:r>
              <a:rPr lang="fa-IR" dirty="0" err="1"/>
              <a:t>اند</a:t>
            </a:r>
            <a:r>
              <a:rPr lang="fa-IR" dirty="0"/>
              <a:t> که آنها را واقعیت محض </a:t>
            </a:r>
            <a:r>
              <a:rPr lang="fa-IR" dirty="0" err="1"/>
              <a:t>می‌پنداریم</a:t>
            </a:r>
            <a:r>
              <a:rPr lang="fa-IR" dirty="0"/>
              <a:t> و افسار افکار و هیجانات و رفتارهای ما را در دست </a:t>
            </a:r>
            <a:r>
              <a:rPr lang="fa-IR" dirty="0" err="1"/>
              <a:t>می‌گیرند</a:t>
            </a:r>
            <a:r>
              <a:rPr lang="fa-IR" dirty="0"/>
              <a:t> و باعث آشفتگی و نارضایتی در روابط عاطفی و بین فردی و شغلی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660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انواع ذهنیت های طرح واره ای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4662" indent="-514350"/>
            <a:r>
              <a:rPr lang="ar-SA" b="1" dirty="0"/>
              <a:t>ذهنیت های کودکانه</a:t>
            </a:r>
            <a:endParaRPr lang="fa-IR" b="1" dirty="0"/>
          </a:p>
          <a:p>
            <a:pPr marL="971550" lvl="1" indent="-514350"/>
            <a:r>
              <a:rPr lang="ar-SA" sz="2800" dirty="0"/>
              <a:t>ذهنیت کودک آسیب پذیر</a:t>
            </a:r>
            <a:endParaRPr lang="en-US" sz="2800" dirty="0"/>
          </a:p>
          <a:p>
            <a:pPr marL="971550" lvl="1" indent="-514350"/>
            <a:r>
              <a:rPr lang="ar-SA" sz="2500" dirty="0"/>
              <a:t>ذهنیت کودک</a:t>
            </a:r>
            <a:r>
              <a:rPr lang="fa-IR" sz="2500" dirty="0"/>
              <a:t> عصبانی</a:t>
            </a:r>
          </a:p>
          <a:p>
            <a:pPr marL="971550" lvl="1" indent="-514350"/>
            <a:r>
              <a:rPr lang="ar-SA" sz="2800" dirty="0"/>
              <a:t>ذهنیت کودک</a:t>
            </a:r>
            <a:r>
              <a:rPr lang="fa-IR" sz="2800" dirty="0"/>
              <a:t> </a:t>
            </a:r>
            <a:r>
              <a:rPr lang="ar-SA" sz="2800" dirty="0"/>
              <a:t>تکانشی</a:t>
            </a:r>
            <a:endParaRPr lang="fa-IR" sz="2800" dirty="0"/>
          </a:p>
          <a:p>
            <a:pPr marL="971550" lvl="1" indent="-514350"/>
            <a:r>
              <a:rPr lang="fa-IR" sz="2800" dirty="0"/>
              <a:t>ذهنیت کودک شاد</a:t>
            </a:r>
          </a:p>
          <a:p>
            <a:pPr marL="724662" indent="-514350"/>
            <a:r>
              <a:rPr lang="ar-SA" sz="3100" dirty="0"/>
              <a:t>ذهنیت های مقابله ای ناکارآمد</a:t>
            </a:r>
            <a:endParaRPr lang="fa-IR" sz="3100" dirty="0"/>
          </a:p>
          <a:p>
            <a:pPr marL="724662" indent="-514350"/>
            <a:r>
              <a:rPr lang="ar-SA" sz="3600" dirty="0"/>
              <a:t>ذهنیت های والد ناکارآمد</a:t>
            </a:r>
            <a:endParaRPr lang="fa-IR" sz="3600" dirty="0"/>
          </a:p>
          <a:p>
            <a:pPr marL="724662" indent="-514350"/>
            <a:r>
              <a:rPr lang="ar-SA" sz="3600" dirty="0"/>
              <a:t>ذهنیت والد پرتوقع</a:t>
            </a:r>
            <a:endParaRPr lang="fa-IR" sz="3600" dirty="0"/>
          </a:p>
          <a:p>
            <a:pPr marL="724662" indent="-514350"/>
            <a:r>
              <a:rPr lang="ar-SA" sz="3600" dirty="0"/>
              <a:t>ذهنیت بزرگسال سالم</a:t>
            </a:r>
            <a:endParaRPr lang="en-US" sz="3600" dirty="0"/>
          </a:p>
          <a:p>
            <a:pPr marL="724662" indent="-514350"/>
            <a:endParaRPr lang="en-US" sz="3600" dirty="0"/>
          </a:p>
          <a:p>
            <a:pPr marL="724662" indent="-514350"/>
            <a:endParaRPr lang="en-US" sz="3500" dirty="0"/>
          </a:p>
          <a:p>
            <a:pPr marL="724662" indent="-514350"/>
            <a:endParaRPr lang="en-US" sz="3100" dirty="0"/>
          </a:p>
          <a:p>
            <a:pPr marL="971550" lvl="1" indent="-514350"/>
            <a:endParaRPr lang="fa-IR" sz="2500" dirty="0"/>
          </a:p>
          <a:p>
            <a:pPr marL="971550" lvl="1" indent="-514350"/>
            <a:endParaRPr lang="en-US" sz="2900" dirty="0"/>
          </a:p>
          <a:p>
            <a:pPr marL="724662" indent="-514350"/>
            <a:endParaRPr lang="en-US" sz="2700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47883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/>
              <a:t>ذهنیت های کودکانه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ar-SA" sz="2000" dirty="0"/>
              <a:t>ذهنیت کودک آسیب پذیر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ar-SA" sz="2000" dirty="0">
                <a:solidFill>
                  <a:schemeClr val="tx1">
                    <a:tint val="85000"/>
                  </a:schemeClr>
                </a:solidFill>
              </a:rPr>
              <a:t>اضطراب، ترس، ناراحتی و درماندگی</a:t>
            </a:r>
            <a:endParaRPr lang="en-US" sz="2000" dirty="0">
              <a:solidFill>
                <a:schemeClr val="tx1">
                  <a:tint val="8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ar-SA" sz="2000" dirty="0"/>
              <a:t>رهاشدگی، بی اعتمادی/ بدرفتاری، محرومیت هیجانی، نقص، انزوای اجتماعی</a:t>
            </a:r>
            <a:r>
              <a:rPr lang="fa-IR" sz="2000" dirty="0"/>
              <a:t> </a:t>
            </a:r>
            <a:r>
              <a:rPr lang="ar-SA" sz="2000" dirty="0"/>
              <a:t>وابستگی/ بی کفایتی، آسیب پذیری یا بیماری</a:t>
            </a:r>
            <a:r>
              <a:rPr lang="fa-IR" sz="2000" dirty="0"/>
              <a:t> </a:t>
            </a:r>
            <a:r>
              <a:rPr lang="ar-SA" sz="2000" dirty="0"/>
              <a:t>خویشتن تحول نیافته/ گرفتار، منفی گرایی/ بدبینی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کودک عصبانی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عصبانیت شدید (در صورت ناکامی نیازهای هیجانی)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رهاشدگی، بی اعتمادی/ بدرفتاری، محرومیت هیجانی، اطاعت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کودک تکانشی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لذت طلبی همراه با بی توجهی به نیازها و حقوق 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استحقاق، خویشتن داری و خود انضباطی ناکافی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کودک شاد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رضایت، دلخوشی، محبت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عدم فعال سازی طرح واره های ناسازگار اولیه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های مقابله ای ناکارآمد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ar-SA" dirty="0"/>
              <a:t>تسلیم شده مطیع</a:t>
            </a:r>
            <a:endParaRPr lang="en-US" sz="2400" dirty="0"/>
          </a:p>
          <a:p>
            <a:pPr lvl="1"/>
            <a:r>
              <a:rPr lang="ar-SA" dirty="0"/>
              <a:t>محافظ بی تفاوت</a:t>
            </a:r>
            <a:endParaRPr lang="en-US" sz="2400" dirty="0"/>
          </a:p>
          <a:p>
            <a:pPr lvl="1"/>
            <a:r>
              <a:rPr lang="ar-SA" dirty="0"/>
              <a:t>جبران کننده افراطی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های والد ناکارآمد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ذهنیت والد تنبیه گر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تنبیه، انتقاد و عیبجویی از 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اطاعت، تنبیه، نقص، بی اعتمادی/ بدرفتاری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والد پرتوقع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کمال گرایی، مسئولیت پذیری افراطی در قبال دیگران و تحت فشار بودن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ایثارگری، معیارهای سرسختانه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ذهنیت بزرگسال سالم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احساس امنیت از ارتباط با دیگران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آزادی در بیان نیازها و هیجان های سالم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تفریح (تعادل کار و تفریح)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خویشتن داری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استقلال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توانمندی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توانایی مرزگذاری انعطاف پذیر بین خود و دیگران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مراحل طرح واره درمانی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سنجش و آموزش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تغییر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تکنیک های شناختی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تکنیک های تجربی (هیجانی)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تکنیک های بین فردی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الگوشکنی رفتاری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A6A4-9635-4E0F-AFEC-B4156EC9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 err="1"/>
              <a:t>طرحواره‌های</a:t>
            </a:r>
            <a:r>
              <a:rPr lang="fa-IR" dirty="0"/>
              <a:t> ناسازگار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4159-D67A-4658-B537-B7C55AF8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</a:t>
            </a:r>
            <a:r>
              <a:rPr lang="fa-IR" dirty="0" err="1"/>
              <a:t>طرحواره</a:t>
            </a:r>
            <a:r>
              <a:rPr lang="fa-IR" dirty="0"/>
              <a:t> درمانی، مشخصاً منظور از </a:t>
            </a:r>
            <a:r>
              <a:rPr lang="fa-IR" dirty="0" err="1"/>
              <a:t>طرحواره</a:t>
            </a:r>
            <a:r>
              <a:rPr lang="fa-IR" dirty="0"/>
              <a:t>، </a:t>
            </a:r>
            <a:r>
              <a:rPr lang="fa-IR" dirty="0" err="1"/>
              <a:t>طرحواره‌های</a:t>
            </a:r>
            <a:r>
              <a:rPr lang="fa-IR" dirty="0"/>
              <a:t> ناسازگار اولیه </a:t>
            </a:r>
            <a:r>
              <a:rPr lang="fa-IR" dirty="0" err="1"/>
              <a:t>اند</a:t>
            </a:r>
            <a:r>
              <a:rPr lang="fa-IR" dirty="0"/>
              <a:t> که الگوهای معیوب از ادراک، هیجان و احساس فیزیکی و جسمی در طول عمر فرد هستند. معمولاً </a:t>
            </a:r>
            <a:r>
              <a:rPr lang="fa-IR" dirty="0" err="1"/>
              <a:t>طرحواره‌ها</a:t>
            </a:r>
            <a:r>
              <a:rPr lang="fa-IR" dirty="0"/>
              <a:t> شکل باور </a:t>
            </a:r>
            <a:r>
              <a:rPr lang="fa-IR" dirty="0" err="1"/>
              <a:t>دربارهٔ</a:t>
            </a:r>
            <a:r>
              <a:rPr lang="fa-IR" dirty="0"/>
              <a:t> خود و جهان را پیدا </a:t>
            </a:r>
            <a:r>
              <a:rPr lang="fa-IR" dirty="0" err="1"/>
              <a:t>می‌کنند</a:t>
            </a:r>
            <a:r>
              <a:rPr lang="fa-IR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566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ar-SA" dirty="0"/>
              <a:t>اهداف مرحله سنجش و آموزش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شناسایی الگوهای ناکارآمد زندگی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شناسایی و برانگیزی طرح واره های ناسازگار اولیه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درک ریشه های تحولی طرح واره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شناسایی سبکها و پاسخ های مقابله ای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سنجش خلق وخو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جمع بندی (فرمول بندی مشکل بیمار)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fa-IR" dirty="0" err="1"/>
              <a:t>کارکردهای</a:t>
            </a:r>
            <a:r>
              <a:rPr lang="fa-IR" dirty="0"/>
              <a:t> فرمول 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تبیین گذشته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توصیف حال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تغییر آینده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0"/>
            <a:r>
              <a:rPr lang="ar-SA" dirty="0"/>
              <a:t>فرآیند دقیق سنجش و آموزش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ارزیابی اولیه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سنجش مشکلات فعلی و هدف گزینی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fa-IR" dirty="0"/>
              <a:t>سنجش تناسب بیمار برای طرح </a:t>
            </a:r>
            <a:r>
              <a:rPr lang="fa-IR" dirty="0" err="1"/>
              <a:t>واره</a:t>
            </a:r>
            <a:r>
              <a:rPr lang="fa-IR" dirty="0"/>
              <a:t> درمانی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بحران های شدید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روان پریشی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اختلال محور </a:t>
            </a:r>
            <a:r>
              <a:rPr lang="en-US" dirty="0"/>
              <a:t>I</a:t>
            </a:r>
            <a:r>
              <a:rPr lang="ar-SA" dirty="0"/>
              <a:t> (که نیازمند توجه بالینی است)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سوء مصرف الکل یا دارو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مشکلات موقعیتی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0"/>
            <a:r>
              <a:rPr lang="fa-IR" dirty="0"/>
              <a:t>سنجش با استفاده از پرسشنامه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پرسشنامه های طرح واره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پرسشنامه چند وجهی سرگذشت زندگی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پرسشنامه طرح واره یانگ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پرسشنامه سبک فرزندپروری یانگ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پرسشنامه اجتناب یانگ ـ رای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پرسشنامه جبران یانگ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r" rtl="0"/>
            <a:r>
              <a:rPr lang="ar-SA" dirty="0"/>
              <a:t>سنجش از طریق تصویرسازی ذهن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ar-SA" dirty="0"/>
              <a:t>شناسایی و برانگیزی طرح واره های بیمار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درک ریشه های تحولی طرح واره ها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ربط دادن طرح واره ها به مشکلات فعلی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ar-SA" dirty="0"/>
              <a:t>کمک به بیمار برای تجربه هیجان های طرح واره ها</a:t>
            </a:r>
            <a:endParaRPr lang="en-US" sz="2400" dirty="0"/>
          </a:p>
          <a:p>
            <a:endParaRPr lang="fa-I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ar-SA" dirty="0"/>
              <a:t>کارگاه آموزشی طرح واره درمانی</a:t>
            </a:r>
            <a:endParaRPr lang="fa-I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1428731"/>
          <a:ext cx="8858312" cy="5214976"/>
        </p:xfrm>
        <a:graphic>
          <a:graphicData uri="http://schemas.openxmlformats.org/drawingml/2006/table">
            <a:tbl>
              <a:tblPr rtl="1"/>
              <a:tblGrid>
                <a:gridCol w="149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254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 b="1" dirty="0">
                          <a:latin typeface="Times New Roman"/>
                          <a:ea typeface="Times New Roman"/>
                          <a:cs typeface="B Nazanin"/>
                        </a:rPr>
                        <a:t>ناکارآمدی شغلی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 b="1" dirty="0">
                          <a:latin typeface="Times New Roman"/>
                          <a:ea typeface="Times New Roman"/>
                          <a:cs typeface="B Nazanin"/>
                        </a:rPr>
                        <a:t>طرح واره های ناسازگار اولیه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 b="1" dirty="0">
                          <a:latin typeface="Times New Roman"/>
                          <a:ea typeface="Times New Roman"/>
                          <a:cs typeface="B Nazanin"/>
                        </a:rPr>
                        <a:t>سبک مقابله ای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کارمند معتاد به کار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شکست، نقص، شرم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جبران افراطی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کنترل گر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بی اعتمادی، بدرفتاری، اطاعت، نقص و شرم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جبران افراطی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متمرّد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شکست، اطاعت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جبران افراطی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عوام فریب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بی اعتمادی، بدرفتاری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جبران افراطی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کم پیشرفت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شکست، نقص، شرم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اجتناب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انزواگزین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انزوای اجتماعی، بیگانگی، نقص، شرم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اجتناب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بی اعتماد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بی اعتمادی، بدرفتاری، اطاعت، نقص، شرم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اجتناب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کمرو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آسیب پذیری به خود یا بیماری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اجتناب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وابسته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وابستگی، بی کفایتی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تسلیم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206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سلطه پذیر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100" dirty="0">
                          <a:latin typeface="Times New Roman"/>
                          <a:ea typeface="Times New Roman"/>
                          <a:cs typeface="B Nazanin"/>
                        </a:rPr>
                        <a:t>اطاعت، ایثارگری، پذیرش جویی، جلب توجه، محرومیت هیجانی، بی اعتمادی، بدرفتاری، نقص، شرم</a:t>
                      </a:r>
                      <a:endParaRPr lang="en-US" sz="105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تسلیم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باوفا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>
                          <a:latin typeface="Times New Roman"/>
                          <a:ea typeface="Times New Roman"/>
                          <a:cs typeface="B Nazanin"/>
                        </a:rPr>
                        <a:t>گرفتار، خویشتن تحول نیافته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تسلیم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861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پرتوقع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>
                          <a:latin typeface="Times New Roman"/>
                          <a:ea typeface="Times New Roman"/>
                          <a:cs typeface="B Nazanin"/>
                        </a:rPr>
                        <a:t>بزرگ منش، استحقاق، خویشتن داری ناکافی، پذیرش جویی و جلب توجه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تسلیم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2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>
                          <a:latin typeface="Times New Roman"/>
                          <a:ea typeface="Times New Roman"/>
                          <a:cs typeface="B Nazanin"/>
                        </a:rPr>
                        <a:t>کارمند وسواسی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>
                          <a:latin typeface="Times New Roman"/>
                          <a:ea typeface="Times New Roman"/>
                          <a:cs typeface="B Nazanin"/>
                        </a:rPr>
                        <a:t>معیارهای سرسختانه، عیب جویی افراطی و تنبیه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تسلیم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861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latin typeface="Times New Roman"/>
                          <a:ea typeface="Times New Roman"/>
                          <a:cs typeface="B Nazanin"/>
                        </a:rPr>
                        <a:t>کارمند تفرقه انگیز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400" dirty="0">
                          <a:latin typeface="Times New Roman"/>
                          <a:ea typeface="Times New Roman"/>
                          <a:cs typeface="B Nazanin"/>
                        </a:rPr>
                        <a:t>طرح واره های متعدد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200" dirty="0">
                          <a:latin typeface="Times New Roman"/>
                          <a:ea typeface="Times New Roman"/>
                          <a:cs typeface="B Nazanin"/>
                        </a:rPr>
                        <a:t>تسلیم، جبران افراطی و اجتناب (بسته به شرایط)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47532" marR="475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881D-E45F-443A-AC70-6D78C8B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 </a:t>
            </a:r>
            <a:r>
              <a:rPr lang="fa-IR" dirty="0" err="1"/>
              <a:t>سبک‌های</a:t>
            </a:r>
            <a:r>
              <a:rPr lang="fa-IR" dirty="0"/>
              <a:t> مقابله ای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384-B829-4956-B288-A6320A20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err="1"/>
              <a:t>واکنش‌های</a:t>
            </a:r>
            <a:r>
              <a:rPr lang="fa-IR" dirty="0"/>
              <a:t> رفتاری یک شخص به </a:t>
            </a:r>
            <a:r>
              <a:rPr lang="fa-IR" dirty="0" err="1"/>
              <a:t>طرحواره‌هایش</a:t>
            </a:r>
            <a:r>
              <a:rPr lang="fa-IR" dirty="0"/>
              <a:t>:</a:t>
            </a:r>
          </a:p>
          <a:p>
            <a:pPr lvl="1"/>
            <a:r>
              <a:rPr lang="fa-IR" dirty="0"/>
              <a:t>اجتناب: شخص تلاش </a:t>
            </a:r>
            <a:r>
              <a:rPr lang="fa-IR" dirty="0" err="1"/>
              <a:t>می‌کند</a:t>
            </a:r>
            <a:r>
              <a:rPr lang="fa-IR" dirty="0"/>
              <a:t> تا از </a:t>
            </a:r>
            <a:r>
              <a:rPr lang="fa-IR" dirty="0" err="1"/>
              <a:t>موقعیت‌هایی</a:t>
            </a:r>
            <a:r>
              <a:rPr lang="fa-IR" dirty="0"/>
              <a:t> که </a:t>
            </a:r>
            <a:r>
              <a:rPr lang="fa-IR" dirty="0" err="1"/>
              <a:t>طرحوارهٔ</a:t>
            </a:r>
            <a:r>
              <a:rPr lang="fa-IR" dirty="0"/>
              <a:t> </a:t>
            </a:r>
            <a:r>
              <a:rPr lang="fa-IR" dirty="0" err="1"/>
              <a:t>معیوبش</a:t>
            </a:r>
            <a:r>
              <a:rPr lang="fa-IR" dirty="0"/>
              <a:t> را فعال </a:t>
            </a:r>
            <a:r>
              <a:rPr lang="fa-IR" dirty="0" err="1"/>
              <a:t>می‌کند</a:t>
            </a:r>
            <a:r>
              <a:rPr lang="fa-IR" dirty="0"/>
              <a:t> دوری کند.</a:t>
            </a:r>
          </a:p>
          <a:p>
            <a:pPr lvl="1"/>
            <a:r>
              <a:rPr lang="fa-IR" dirty="0"/>
              <a:t>تسلیم: فرد </a:t>
            </a:r>
            <a:r>
              <a:rPr lang="fa-IR" dirty="0" err="1"/>
              <a:t>منفعلانه</a:t>
            </a:r>
            <a:r>
              <a:rPr lang="fa-IR" dirty="0"/>
              <a:t> </a:t>
            </a:r>
            <a:r>
              <a:rPr lang="fa-IR" dirty="0" err="1"/>
              <a:t>طرحوارهٔ</a:t>
            </a:r>
            <a:r>
              <a:rPr lang="fa-IR" dirty="0"/>
              <a:t> </a:t>
            </a:r>
            <a:r>
              <a:rPr lang="fa-IR" dirty="0" err="1"/>
              <a:t>معیوبش</a:t>
            </a:r>
            <a:r>
              <a:rPr lang="fa-IR" dirty="0"/>
              <a:t> را قبول </a:t>
            </a:r>
            <a:r>
              <a:rPr lang="fa-IR" dirty="0" err="1"/>
              <a:t>می‌کند</a:t>
            </a:r>
            <a:r>
              <a:rPr lang="fa-IR" dirty="0"/>
              <a:t> و تلاشی برای </a:t>
            </a:r>
            <a:r>
              <a:rPr lang="fa-IR" dirty="0" err="1"/>
              <a:t>مقابلهٔ</a:t>
            </a:r>
            <a:r>
              <a:rPr lang="fa-IR" dirty="0"/>
              <a:t> مناسب با آن </a:t>
            </a:r>
            <a:r>
              <a:rPr lang="fa-IR" dirty="0" err="1"/>
              <a:t>نمی‌کند</a:t>
            </a:r>
            <a:r>
              <a:rPr lang="fa-IR" dirty="0"/>
              <a:t> و تغییر رفتاری در موقع بروز نتایج ناخوشایند اجتناب ناپذیر از خود نشان </a:t>
            </a:r>
            <a:r>
              <a:rPr lang="fa-IR" dirty="0" err="1"/>
              <a:t>نمی‌دهد</a:t>
            </a:r>
            <a:r>
              <a:rPr lang="fa-IR" dirty="0"/>
              <a:t>.</a:t>
            </a:r>
          </a:p>
          <a:p>
            <a:pPr lvl="1"/>
            <a:r>
              <a:rPr lang="fa-IR" dirty="0"/>
              <a:t>جبران افراطی: که به آن «واکنش افراطی» نیز </a:t>
            </a:r>
            <a:r>
              <a:rPr lang="fa-IR" dirty="0" err="1"/>
              <a:t>می‌گویند</a:t>
            </a:r>
            <a:r>
              <a:rPr lang="fa-IR" dirty="0"/>
              <a:t>، فرد برای اینکه اجازه ندهد عواقب ناخوشایند ناشی از یک </a:t>
            </a:r>
            <a:r>
              <a:rPr lang="fa-IR" dirty="0" err="1"/>
              <a:t>طرحواره</a:t>
            </a:r>
            <a:r>
              <a:rPr lang="fa-IR" dirty="0"/>
              <a:t> </a:t>
            </a:r>
            <a:r>
              <a:rPr lang="fa-IR" dirty="0" err="1"/>
              <a:t>اش</a:t>
            </a:r>
            <a:r>
              <a:rPr lang="fa-IR" dirty="0"/>
              <a:t> به وقوع بپیوندد، تلاش خیلی زیاد و اضافه انجام </a:t>
            </a:r>
            <a:r>
              <a:rPr lang="fa-IR" dirty="0" err="1"/>
              <a:t>می‌دهد</a:t>
            </a:r>
            <a:r>
              <a:rPr lang="fa-IR" dirty="0"/>
              <a:t>. </a:t>
            </a:r>
          </a:p>
          <a:p>
            <a:r>
              <a:rPr lang="fa-IR" dirty="0" err="1"/>
              <a:t>سبک‌های</a:t>
            </a:r>
            <a:r>
              <a:rPr lang="fa-IR" dirty="0"/>
              <a:t> مقابله ای ناسازگار معمولاً باعث </a:t>
            </a:r>
            <a:r>
              <a:rPr lang="fa-IR" dirty="0" err="1"/>
              <a:t>می‌شوند</a:t>
            </a:r>
            <a:r>
              <a:rPr lang="fa-IR" dirty="0"/>
              <a:t> که </a:t>
            </a:r>
            <a:r>
              <a:rPr lang="fa-IR" dirty="0" err="1"/>
              <a:t>طرحواره‌ها</a:t>
            </a:r>
            <a:r>
              <a:rPr lang="fa-IR" dirty="0"/>
              <a:t> تقویت شوند.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46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4B5B-737C-4CAD-9338-43BAEBB3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نیازهای هیجانی اساسی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387B-DBFC-42B4-B847-BB248276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اگر نیازهای هیجانی اساسی فرد در کودکی تأمین نشده باشند، آن وقت </a:t>
            </a:r>
            <a:r>
              <a:rPr lang="fa-IR" dirty="0" err="1"/>
              <a:t>طرحواره‌ها</a:t>
            </a:r>
            <a:r>
              <a:rPr lang="fa-IR" dirty="0"/>
              <a:t>، </a:t>
            </a:r>
            <a:r>
              <a:rPr lang="fa-IR" dirty="0" err="1"/>
              <a:t>سبک‌های</a:t>
            </a:r>
            <a:r>
              <a:rPr lang="fa-IR" dirty="0"/>
              <a:t> مقابله ای و حالات خلقی خاصی </a:t>
            </a:r>
            <a:r>
              <a:rPr lang="fa-IR" dirty="0" err="1"/>
              <a:t>می‌توانند</a:t>
            </a:r>
            <a:r>
              <a:rPr lang="fa-IR" dirty="0"/>
              <a:t> شکل بگیرند. برخی از نیازهای اساسی که مشخص </a:t>
            </a:r>
            <a:r>
              <a:rPr lang="fa-IR" dirty="0" err="1"/>
              <a:t>شده‌اند</a:t>
            </a:r>
            <a:r>
              <a:rPr lang="fa-IR" dirty="0"/>
              <a:t> شامل: </a:t>
            </a:r>
          </a:p>
          <a:p>
            <a:pPr lvl="1"/>
            <a:r>
              <a:rPr lang="fa-IR" dirty="0"/>
              <a:t>ایمنی</a:t>
            </a:r>
          </a:p>
          <a:p>
            <a:pPr lvl="1"/>
            <a:r>
              <a:rPr lang="fa-IR" dirty="0"/>
              <a:t>پایداری و قابل پیش بینی بودن </a:t>
            </a:r>
          </a:p>
          <a:p>
            <a:pPr lvl="1"/>
            <a:r>
              <a:rPr lang="fa-IR" dirty="0"/>
              <a:t>عشق، پرورش و توجه</a:t>
            </a:r>
          </a:p>
          <a:p>
            <a:pPr lvl="1"/>
            <a:r>
              <a:rPr lang="fa-IR" dirty="0"/>
              <a:t>پذیرش و ستایش</a:t>
            </a:r>
          </a:p>
          <a:p>
            <a:pPr lvl="1"/>
            <a:r>
              <a:rPr lang="fa-IR" dirty="0"/>
              <a:t>همدلی</a:t>
            </a:r>
          </a:p>
          <a:p>
            <a:pPr lvl="1"/>
            <a:r>
              <a:rPr lang="fa-IR" dirty="0"/>
              <a:t>راهنمایی و حفاظت</a:t>
            </a:r>
          </a:p>
          <a:p>
            <a:pPr lvl="1"/>
            <a:r>
              <a:rPr lang="fa-IR" dirty="0"/>
              <a:t>پذیرفتن احساسات و نیازها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10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8C22-367C-437B-8C79-D468F89F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هدف درمان طرح </a:t>
            </a:r>
            <a:r>
              <a:rPr lang="fa-IR" dirty="0" err="1"/>
              <a:t>واره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5977-CF96-4A00-AA9E-468EA6DD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کمک به بیماران برای برآورده کردن نیازهای هیجانی اساسی شان از طریق یادگیری</a:t>
            </a:r>
          </a:p>
          <a:p>
            <a:r>
              <a:rPr lang="fa-IR" dirty="0"/>
              <a:t>درمان کردن </a:t>
            </a:r>
            <a:r>
              <a:rPr lang="fa-IR" dirty="0" err="1"/>
              <a:t>طرحواره</a:t>
            </a:r>
            <a:r>
              <a:rPr lang="fa-IR" dirty="0"/>
              <a:t> از طریق:</a:t>
            </a:r>
          </a:p>
          <a:p>
            <a:pPr lvl="1"/>
            <a:r>
              <a:rPr lang="fa-IR" dirty="0"/>
              <a:t> کاهش دادن شدت خاطرات هیجانی به وجود </a:t>
            </a:r>
            <a:r>
              <a:rPr lang="fa-IR" dirty="0" err="1"/>
              <a:t>آورندهٔ</a:t>
            </a:r>
            <a:r>
              <a:rPr lang="fa-IR" dirty="0"/>
              <a:t> </a:t>
            </a:r>
            <a:r>
              <a:rPr lang="fa-IR" dirty="0" err="1"/>
              <a:t>طرحواره</a:t>
            </a:r>
            <a:endParaRPr lang="fa-IR" dirty="0"/>
          </a:p>
          <a:p>
            <a:pPr lvl="1"/>
            <a:r>
              <a:rPr lang="fa-IR" dirty="0"/>
              <a:t>کاهش دادن شدت حساسیت بدنی و فیزیکی</a:t>
            </a:r>
          </a:p>
          <a:p>
            <a:pPr lvl="1"/>
            <a:r>
              <a:rPr lang="fa-IR" dirty="0"/>
              <a:t>تغییر الگوهای شناختی مرتبط با </a:t>
            </a:r>
            <a:r>
              <a:rPr lang="fa-IR" dirty="0" err="1"/>
              <a:t>طرحواره</a:t>
            </a:r>
            <a:endParaRPr lang="fa-IR" dirty="0"/>
          </a:p>
          <a:p>
            <a:r>
              <a:rPr lang="fa-IR" dirty="0"/>
              <a:t>جایگزین کردن </a:t>
            </a:r>
            <a:r>
              <a:rPr lang="fa-IR" dirty="0" err="1"/>
              <a:t>سبک‌های</a:t>
            </a:r>
            <a:r>
              <a:rPr lang="fa-IR" dirty="0"/>
              <a:t> مقابله ای ناسازگار با الگوهای رفتار </a:t>
            </a:r>
            <a:r>
              <a:rPr lang="fa-IR" dirty="0" err="1"/>
              <a:t>سازگارانه</a:t>
            </a:r>
            <a:r>
              <a:rPr lang="fa-IR" dirty="0"/>
              <a:t>.</a:t>
            </a:r>
          </a:p>
          <a:p>
            <a:r>
              <a:rPr lang="fa-IR" dirty="0" err="1"/>
              <a:t>تکنیک‌هایی</a:t>
            </a:r>
            <a:r>
              <a:rPr lang="fa-IR" dirty="0"/>
              <a:t> که در </a:t>
            </a:r>
            <a:r>
              <a:rPr lang="fa-IR" dirty="0" err="1"/>
              <a:t>طرحواره</a:t>
            </a:r>
            <a:r>
              <a:rPr lang="fa-IR" dirty="0"/>
              <a:t> درمانی استفاده </a:t>
            </a:r>
            <a:r>
              <a:rPr lang="fa-IR" dirty="0" err="1"/>
              <a:t>می‌شوند</a:t>
            </a:r>
            <a:r>
              <a:rPr lang="fa-IR" dirty="0"/>
              <a:t>:</a:t>
            </a:r>
          </a:p>
          <a:p>
            <a:pPr lvl="1"/>
            <a:r>
              <a:rPr lang="fa-IR" dirty="0"/>
              <a:t>بازسازی تصویر ذهنی</a:t>
            </a:r>
          </a:p>
          <a:p>
            <a:pPr lvl="1"/>
            <a:r>
              <a:rPr lang="fa-IR" dirty="0"/>
              <a:t>گفتگو با صدای خالی</a:t>
            </a:r>
          </a:p>
          <a:p>
            <a:pPr lvl="1"/>
            <a:r>
              <a:rPr lang="fa-IR" dirty="0"/>
              <a:t> و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6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9E7-BD51-4722-B27B-859514AB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/>
              <a:t>طبقه بندی </a:t>
            </a:r>
            <a:r>
              <a:rPr lang="fa-IR" dirty="0" err="1"/>
              <a:t>طرحواره‌ها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4E43-C81B-4994-8F20-0B51509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a-IR" dirty="0" err="1"/>
              <a:t>حوزه‌های</a:t>
            </a:r>
            <a:r>
              <a:rPr lang="fa-IR" dirty="0"/>
              <a:t> </a:t>
            </a:r>
            <a:r>
              <a:rPr lang="fa-IR" dirty="0" err="1"/>
              <a:t>طرحواره‌ها</a:t>
            </a:r>
            <a:r>
              <a:rPr lang="fa-IR" dirty="0"/>
              <a:t> شامل ۵ </a:t>
            </a:r>
            <a:r>
              <a:rPr lang="fa-IR" dirty="0" err="1"/>
              <a:t>طبقه‌بندی</a:t>
            </a:r>
            <a:r>
              <a:rPr lang="fa-IR" dirty="0"/>
              <a:t> از نیازهای برآورده نشده هستند که به صورت ۱۸ گروه </a:t>
            </a:r>
            <a:r>
              <a:rPr lang="fa-IR" dirty="0" err="1"/>
              <a:t>طرحواره</a:t>
            </a:r>
            <a:r>
              <a:rPr lang="fa-IR" dirty="0"/>
              <a:t> ناسازگار اولیه درآمده </a:t>
            </a:r>
            <a:r>
              <a:rPr lang="fa-IR" dirty="0" err="1"/>
              <a:t>اند</a:t>
            </a:r>
            <a:r>
              <a:rPr lang="fa-IR" dirty="0"/>
              <a:t> و توسط </a:t>
            </a:r>
            <a:r>
              <a:rPr lang="fa-IR" dirty="0" err="1"/>
              <a:t>یانگ</a:t>
            </a:r>
            <a:r>
              <a:rPr lang="fa-IR" dirty="0"/>
              <a:t>، </a:t>
            </a:r>
            <a:r>
              <a:rPr lang="fa-IR" dirty="0" err="1"/>
              <a:t>کلاسکو</a:t>
            </a:r>
            <a:r>
              <a:rPr lang="fa-IR" dirty="0"/>
              <a:t> و </a:t>
            </a:r>
            <a:r>
              <a:rPr lang="fa-IR" dirty="0" err="1"/>
              <a:t>ویشار</a:t>
            </a:r>
            <a:r>
              <a:rPr lang="fa-IR" dirty="0"/>
              <a:t> تبیین </a:t>
            </a:r>
            <a:r>
              <a:rPr lang="fa-IR" dirty="0" err="1"/>
              <a:t>شده‌اند</a:t>
            </a:r>
            <a:r>
              <a:rPr lang="fa-IR" dirty="0"/>
              <a:t>.</a:t>
            </a:r>
            <a:r>
              <a:rPr lang="fa-IR" baseline="30000" dirty="0">
                <a:hlinkClick r:id="rId2"/>
              </a:rPr>
              <a:t>[۳]</a:t>
            </a:r>
            <a:endParaRPr lang="fa-IR" dirty="0"/>
          </a:p>
          <a:p>
            <a:r>
              <a:rPr lang="fa-IR" dirty="0"/>
              <a:t>بریدگی و طرد که شامل ۵ </a:t>
            </a:r>
            <a:r>
              <a:rPr lang="fa-IR" dirty="0" err="1"/>
              <a:t>طرحواره</a:t>
            </a:r>
            <a:r>
              <a:rPr lang="fa-IR" dirty="0"/>
              <a:t> است: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طرد و </a:t>
            </a:r>
            <a:r>
              <a:rPr lang="fa-IR" dirty="0" err="1"/>
              <a:t>رهاشدگی</a:t>
            </a:r>
            <a:endParaRPr lang="fa-IR" dirty="0"/>
          </a:p>
          <a:p>
            <a:pPr marL="749808" lvl="1" indent="-457200">
              <a:buFont typeface="+mj-lt"/>
              <a:buAutoNum type="arabicPeriod"/>
            </a:pPr>
            <a:r>
              <a:rPr lang="fa-IR" dirty="0" err="1"/>
              <a:t>بی‌اعتمادی</a:t>
            </a:r>
            <a:r>
              <a:rPr lang="fa-IR" dirty="0"/>
              <a:t> / بد رفتاری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محرومیت هیجانی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نقص و شرم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بیگانگی و انزوای اجتماعی</a:t>
            </a:r>
          </a:p>
          <a:p>
            <a:r>
              <a:rPr lang="fa-IR" dirty="0"/>
              <a:t> استقلال و عملکرد مختل شده که شامل ۴ </a:t>
            </a:r>
            <a:r>
              <a:rPr lang="fa-IR" dirty="0" err="1"/>
              <a:t>طرحواره</a:t>
            </a:r>
            <a:r>
              <a:rPr lang="fa-IR" dirty="0"/>
              <a:t> است: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وابستگی / بی کفایتی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 err="1"/>
              <a:t>آسیب‌پذیری</a:t>
            </a:r>
            <a:r>
              <a:rPr lang="fa-IR" dirty="0"/>
              <a:t> نسبت به بیماری و ضرر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گرفتار / خود تحول نیافته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شکست</a:t>
            </a:r>
          </a:p>
          <a:p>
            <a:r>
              <a:rPr lang="fa-IR" dirty="0" err="1"/>
              <a:t>محدودیت‌های</a:t>
            </a:r>
            <a:r>
              <a:rPr lang="fa-IR" dirty="0"/>
              <a:t> مختل که شامل ۲ </a:t>
            </a:r>
            <a:r>
              <a:rPr lang="fa-IR" dirty="0" err="1"/>
              <a:t>طرحواره</a:t>
            </a:r>
            <a:r>
              <a:rPr lang="fa-IR" dirty="0"/>
              <a:t> است: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استحقاق / بزرگ منشی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خود کنترلی و خود انضباطی ناکافی</a:t>
            </a:r>
          </a:p>
          <a:p>
            <a:r>
              <a:rPr lang="fa-IR" dirty="0"/>
              <a:t>دیگر </a:t>
            </a:r>
            <a:r>
              <a:rPr lang="fa-IR" dirty="0" err="1"/>
              <a:t>جهت‌مندی</a:t>
            </a:r>
            <a:r>
              <a:rPr lang="fa-IR" dirty="0"/>
              <a:t> که شامل ۳ </a:t>
            </a:r>
            <a:r>
              <a:rPr lang="fa-IR" dirty="0" err="1"/>
              <a:t>طرحواره</a:t>
            </a:r>
            <a:r>
              <a:rPr lang="fa-IR" dirty="0"/>
              <a:t> است: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اطاعت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ایثار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 err="1"/>
              <a:t>تأییدطلبی</a:t>
            </a:r>
            <a:endParaRPr lang="fa-IR" dirty="0"/>
          </a:p>
          <a:p>
            <a:r>
              <a:rPr lang="fa-IR" dirty="0"/>
              <a:t>گوش به زنگی بیش از حد و بازداری که شامل ۴ </a:t>
            </a:r>
            <a:r>
              <a:rPr lang="fa-IR" dirty="0" err="1"/>
              <a:t>طرحواره</a:t>
            </a:r>
            <a:r>
              <a:rPr lang="fa-IR" dirty="0"/>
              <a:t> است: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منفی گرایی / بدبینی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تنبیه گرایی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 err="1"/>
              <a:t>استاندارهای</a:t>
            </a:r>
            <a:r>
              <a:rPr lang="fa-IR" dirty="0"/>
              <a:t> سفت و سخت / انتقاد جویی</a:t>
            </a:r>
          </a:p>
          <a:p>
            <a:pPr marL="749808" lvl="1" indent="-457200">
              <a:buFont typeface="+mj-lt"/>
              <a:buAutoNum type="arabicPeriod"/>
            </a:pPr>
            <a:r>
              <a:rPr lang="fa-IR" dirty="0"/>
              <a:t>بازداری هیجانی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2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2009-05-09T05:47:25Z</outs:dateTime>
      <outs:isPinned>true</outs:isPinned>
    </outs:relatedDate>
    <outs:relatedDate>
      <outs:type>2</outs:type>
      <outs:displayName>Created</outs:displayName>
      <outs:dateTime>2009-05-09T03:48:34Z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DellUser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DellUser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0595FE9-426A-44A2-BCE6-0A565D66AAE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2185</Words>
  <Application>Microsoft Office PowerPoint</Application>
  <PresentationFormat>On-screen Show (4:3)</PresentationFormat>
  <Paragraphs>451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B Nazanin</vt:lpstr>
      <vt:lpstr>Calibri</vt:lpstr>
      <vt:lpstr>Tahoma</vt:lpstr>
      <vt:lpstr>Times New Roman</vt:lpstr>
      <vt:lpstr>Trebuchet MS</vt:lpstr>
      <vt:lpstr>Wingdings</vt:lpstr>
      <vt:lpstr>Wingdings 2</vt:lpstr>
      <vt:lpstr>Opulent</vt:lpstr>
      <vt:lpstr>درمان طرحواره Schema Therapy</vt:lpstr>
      <vt:lpstr>شناخت درمانی کلاسیک</vt:lpstr>
      <vt:lpstr>درمان طرحواره</vt:lpstr>
      <vt:lpstr>تعاریف مختلف طرحواره</vt:lpstr>
      <vt:lpstr>طرحواره‌های ناسازگار</vt:lpstr>
      <vt:lpstr> سبک‌های مقابله ای</vt:lpstr>
      <vt:lpstr>نیازهای هیجانی اساسی</vt:lpstr>
      <vt:lpstr>هدف درمان طرح واره</vt:lpstr>
      <vt:lpstr>طبقه بندی طرحواره‌ها</vt:lpstr>
      <vt:lpstr>بریدگی و طرد</vt:lpstr>
      <vt:lpstr>طرد و رهاشدگی</vt:lpstr>
      <vt:lpstr>طرد و رهاشدگی</vt:lpstr>
      <vt:lpstr>بی اعتمادی/ بدرفتاری</vt:lpstr>
      <vt:lpstr>بی اعتمادی/ بدرفتاری</vt:lpstr>
      <vt:lpstr>محرومیت هیجانی</vt:lpstr>
      <vt:lpstr>محرومیت هیجانی</vt:lpstr>
      <vt:lpstr>نقص و شرم</vt:lpstr>
      <vt:lpstr>بیگانگی و انزوای اجتماعی</vt:lpstr>
      <vt:lpstr>استقلال و عملکرد مختل شده</vt:lpstr>
      <vt:lpstr>وابستگی/ بی کفایتی</vt:lpstr>
      <vt:lpstr>آسیب‌پذیری نسبت به بیماری و ضرر</vt:lpstr>
      <vt:lpstr>خودتحول نیافته/ گرفتار</vt:lpstr>
      <vt:lpstr>شکست</vt:lpstr>
      <vt:lpstr>شکست</vt:lpstr>
      <vt:lpstr>محدودیت‌های مختل</vt:lpstr>
      <vt:lpstr>استحقاق/ بزرگ منشی</vt:lpstr>
      <vt:lpstr>استحقاق/ بزرگ منشی</vt:lpstr>
      <vt:lpstr>خویشتن داری/ خودانطباقی ناکافی</vt:lpstr>
      <vt:lpstr>دیگر جهت مندی</vt:lpstr>
      <vt:lpstr>اطاعت</vt:lpstr>
      <vt:lpstr>ایثار</vt:lpstr>
      <vt:lpstr>تأییدطلبی</vt:lpstr>
      <vt:lpstr>گوش به زنگی بیش از حد و بازداری</vt:lpstr>
      <vt:lpstr>منفی گرایی/ بدبینی</vt:lpstr>
      <vt:lpstr>بازداری هیجانی</vt:lpstr>
      <vt:lpstr>معیارهای سرسختانه/ عیبجویی افراطی</vt:lpstr>
      <vt:lpstr>تنبیه</vt:lpstr>
      <vt:lpstr>ذهنیت های طرح واره ای (schema modes)</vt:lpstr>
      <vt:lpstr>ذهنیت طرحواره ای</vt:lpstr>
      <vt:lpstr>انواع ذهنیت های طرح واره ای</vt:lpstr>
      <vt:lpstr>ذهنیت های کودکانه</vt:lpstr>
      <vt:lpstr>ذهنیت کودک عصبانی</vt:lpstr>
      <vt:lpstr>ذهنیت کودک تکانشی</vt:lpstr>
      <vt:lpstr>ذهنیت کودک شاد</vt:lpstr>
      <vt:lpstr>ذهنیت های مقابله ای ناکارآمد</vt:lpstr>
      <vt:lpstr>ذهنیت های والد ناکارآمد</vt:lpstr>
      <vt:lpstr>ذهنیت والد پرتوقع</vt:lpstr>
      <vt:lpstr>ذهنیت بزرگسال سالم</vt:lpstr>
      <vt:lpstr>مراحل طرح واره درمانی</vt:lpstr>
      <vt:lpstr>اهداف مرحله سنجش و آموزش</vt:lpstr>
      <vt:lpstr>کارکردهای فرمول بندی</vt:lpstr>
      <vt:lpstr>فرآیند دقیق سنجش و آموزش</vt:lpstr>
      <vt:lpstr>سنجش تناسب بیمار برای طرح واره درمانی</vt:lpstr>
      <vt:lpstr>سنجش با استفاده از پرسشنامه</vt:lpstr>
      <vt:lpstr>سنجش از طریق تصویرسازی ذهن</vt:lpstr>
      <vt:lpstr>کارگاه آموزشی طرح واره درمانی</vt:lpstr>
    </vt:vector>
  </TitlesOfParts>
  <Company>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کارگاه آموزشی طرح واره درمانی</dc:title>
  <dc:creator>DellUser</dc:creator>
  <cp:lastModifiedBy>Samareh Samadi</cp:lastModifiedBy>
  <cp:revision>46</cp:revision>
  <dcterms:created xsi:type="dcterms:W3CDTF">2009-05-09T03:48:34Z</dcterms:created>
  <dcterms:modified xsi:type="dcterms:W3CDTF">2018-09-10T21:40:54Z</dcterms:modified>
</cp:coreProperties>
</file>