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91" r:id="rId5"/>
    <p:sldId id="288" r:id="rId6"/>
    <p:sldId id="289" r:id="rId7"/>
    <p:sldId id="290" r:id="rId8"/>
    <p:sldId id="292" r:id="rId9"/>
    <p:sldId id="295" r:id="rId10"/>
    <p:sldId id="293" r:id="rId11"/>
    <p:sldId id="296" r:id="rId12"/>
    <p:sldId id="294" r:id="rId13"/>
    <p:sldId id="297" r:id="rId14"/>
    <p:sldId id="299" r:id="rId15"/>
    <p:sldId id="300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8AA7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D483-EE6F-45C9-90D2-92F330FC8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AB02-80E0-4C66-B48F-8A39D2628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8C5D4-C3CB-4EE4-A64B-69C1FA8D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8F491-449D-4ABA-AD73-ACF1E3F0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3839-A8D7-4944-88ED-CBF264C0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84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5275-67CA-4EDC-A1D6-32520543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C210F-E648-439C-9B49-A632A7C02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08FA-DA1A-46A3-B634-C1A96E30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AB53-0F59-41E4-9953-62FDD825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6153-124D-46B7-AAC3-6C08D839F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943F9-4E51-41C7-B09A-816BA6CC8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6CE4-5783-43A6-9F28-26B78C564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394F-9703-40BD-AB1D-35AF2A88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0533-6765-4F98-9912-55C57BF9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1B9EE-1484-47D4-9634-F4F669F0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1533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89B7-1EBD-48B0-A759-8AE66A8F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F1E7D-026E-4023-B269-828B469F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16612-FC67-4BA5-9B25-2FDB38DF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C0E60-4FCD-472E-8B33-A6566DB1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600B-BD4C-4F60-956A-C53E320E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83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5D7A-916F-4957-A979-149835F4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ACCA4-FD71-423B-AA2F-000767D1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9E54A-882B-4312-8EFF-41506C60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EE5D-CB86-449B-A81B-34334061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B85B-70F4-4372-9BD4-0F4EB326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74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FC7A-FEF8-4AC0-8F79-15B80B0C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1BCB-8CEB-407A-8560-4E8BDC173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8664C-6AF9-4149-BC15-D6DF1E7C9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50405-7420-4E14-911F-FCB96BB0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FC62-D682-4A98-A1A4-B49F8BE8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0511E-5F28-429E-A57B-6F9B5460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863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8A44-D8CA-4234-A1D8-6E81771B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664C-77CE-4B4B-A0DA-582C09654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F9BDE-736C-413D-90B0-4823D5A3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ABC51-CD78-4154-8E94-9DA5431A5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3D6B1-628D-4CA8-B9B5-4DA08B479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5A021-C6E0-43DD-A993-2C1BCE99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FFA91-DD81-4E60-B045-788ADBB9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A2402-AA5F-4ECB-B14F-2D78B134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9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D92D-5EBD-4A0D-99C6-C80F3A3E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570A0-D24A-4108-BCBA-43960A3E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73CF5-9CCE-4910-ABE1-6BA6E34C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E1EDC-2F91-4198-80EF-F1B8CC95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38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AE604-04F2-4DE6-8FE7-1A07C350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4FA07-3831-436A-9758-1E545972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2D3FA-E7FF-4881-AA2C-0E96238A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77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6778-F282-4376-AF34-C3FB934F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AF91-643D-46AA-93E6-957E9CC1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CE74E-C288-4F7C-A504-168763B4B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ADADE-8F08-4DB8-A3AD-5F3F1427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10DB-5FAF-4323-8C4C-5BD4B7D0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7B4A-5C9F-4195-BBCE-558A1B7B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70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F97C-0ED3-4A8C-9F9D-DF71C531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7E181-72D3-49FC-B7F6-EF0C692A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EC2E6-6772-4512-A16A-F621896D0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A637E-6AE9-46A0-AD5F-DF2A3C18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ECCE8-082A-4C41-B921-DC82FABA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27BCD-2788-4B02-9DBD-C5F9E4AF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1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3EDD8-43F9-4FAC-98FF-11B0AA3B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CD9E0-227D-488B-A70C-A28544F2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1578-F7E3-455C-B334-3AE9E577E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CAB0-9DD8-45AD-A62F-7ACEE0BD1356}" type="datetimeFigureOut">
              <a:rPr lang="en-CA" smtClean="0"/>
              <a:t>2020-06-19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E384-19B0-439B-B911-1AF202D80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605C-655D-4FE4-939B-F310B37F2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55D95-C4C4-422D-9BB8-0CF71B298F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67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1B3B-5E69-4DE7-ACDD-880D52437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Jun 19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19ED0-EEF1-44FF-AAB9-C6D3DB042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Some findings on data</a:t>
            </a:r>
          </a:p>
        </p:txBody>
      </p:sp>
    </p:spTree>
    <p:extLst>
      <p:ext uri="{BB962C8B-B14F-4D97-AF65-F5344CB8AC3E}">
        <p14:creationId xmlns:p14="http://schemas.microsoft.com/office/powerpoint/2010/main" val="410597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F1B-B23A-43B9-80E4-AF6B2397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(cancer)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73B1-066E-4A50-9D52-8889C90F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015" y="791073"/>
            <a:ext cx="10515600" cy="4351338"/>
          </a:xfrm>
        </p:spPr>
        <p:txBody>
          <a:bodyPr/>
          <a:lstStyle/>
          <a:p>
            <a:r>
              <a:rPr lang="en-CA" dirty="0"/>
              <a:t>Higher loss hump 0.00002 – 0.00004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DD137C-8215-4224-9DA6-B2F617E86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" y="4364248"/>
            <a:ext cx="3546764" cy="266007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A3EA4D-AD1F-4B93-A9EF-5EDE1D9D5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57" y="4364248"/>
            <a:ext cx="3546764" cy="2660073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E0916A-4F70-4011-88FE-7F9066B59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67" y="4364248"/>
            <a:ext cx="3546764" cy="2660073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3AD403-60B0-421A-9B25-5576086B1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1" y="1636706"/>
            <a:ext cx="3546764" cy="2660073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6427DC8-E6E6-4721-8406-6C88030C8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58" y="1704175"/>
            <a:ext cx="3546764" cy="2660073"/>
          </a:xfrm>
          <a:prstGeom prst="rect">
            <a:avLst/>
          </a:prstGeom>
        </p:spPr>
      </p:pic>
      <p:pic>
        <p:nvPicPr>
          <p:cNvPr id="18" name="Picture 1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63A01C7-49F8-40D3-AE48-9383BECA3F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67" y="1704175"/>
            <a:ext cx="3546764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3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89B7-2F9E-4E0F-9C76-BA18BE32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(benign)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6114-BF06-4778-B79C-9EE0F4DC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801810"/>
            <a:ext cx="10515600" cy="4351338"/>
          </a:xfrm>
        </p:spPr>
        <p:txBody>
          <a:bodyPr/>
          <a:lstStyle/>
          <a:p>
            <a:r>
              <a:rPr lang="en-CA" dirty="0"/>
              <a:t>Higher loss hump 0.00002 – 0.00004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82EB42E-B43A-4163-9D70-49CC94048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5" y="4077851"/>
            <a:ext cx="3546765" cy="266007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7B55F6-4994-405E-B006-3F89A33F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31" y="4077851"/>
            <a:ext cx="3546765" cy="2660074"/>
          </a:xfrm>
          <a:prstGeom prst="rect">
            <a:avLst/>
          </a:prstGeom>
        </p:spPr>
      </p:pic>
      <p:pic>
        <p:nvPicPr>
          <p:cNvPr id="38" name="Picture 37" descr="A picture containing bird&#10;&#10;Description automatically generated">
            <a:extLst>
              <a:ext uri="{FF2B5EF4-FFF2-40B4-BE49-F238E27FC236}">
                <a16:creationId xmlns:a16="http://schemas.microsoft.com/office/drawing/2014/main" id="{5AB3D1C5-750B-4DE2-A94B-8B103A0C6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85" y="4077851"/>
            <a:ext cx="3546765" cy="2660074"/>
          </a:xfrm>
          <a:prstGeom prst="rect">
            <a:avLst/>
          </a:prstGeom>
        </p:spPr>
      </p:pic>
      <p:pic>
        <p:nvPicPr>
          <p:cNvPr id="46" name="Picture 4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E782FD-048E-4F49-9F88-1E0F4F6BA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5" y="1417777"/>
            <a:ext cx="3546765" cy="2660074"/>
          </a:xfrm>
          <a:prstGeom prst="rect">
            <a:avLst/>
          </a:prstGeom>
        </p:spPr>
      </p:pic>
      <p:pic>
        <p:nvPicPr>
          <p:cNvPr id="48" name="Picture 4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DD1E6-BABC-4EA6-9F3E-D52F444D29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280" y="1417777"/>
            <a:ext cx="3546765" cy="2660074"/>
          </a:xfrm>
          <a:prstGeom prst="rect">
            <a:avLst/>
          </a:prstGeom>
        </p:spPr>
      </p:pic>
      <p:pic>
        <p:nvPicPr>
          <p:cNvPr id="70" name="Picture 6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836E8A-7D18-4FF2-8656-E74984C595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96" y="1417777"/>
            <a:ext cx="3546765" cy="26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2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5DA0-AE5C-43DB-B3A5-DD71B5BF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(cancer)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0FFF-4145-43F7-B439-FE13BA72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570" y="811500"/>
            <a:ext cx="10515600" cy="4351338"/>
          </a:xfrm>
        </p:spPr>
        <p:txBody>
          <a:bodyPr/>
          <a:lstStyle/>
          <a:p>
            <a:r>
              <a:rPr lang="en-CA" dirty="0"/>
              <a:t>Tail &gt; 0.00004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5A403A2-7558-4F65-B343-60FA0FD06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9" y="4114156"/>
            <a:ext cx="3546764" cy="2660073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3F041D-4B9E-45D1-AA9D-04E5FA0F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245" y="4114156"/>
            <a:ext cx="3546764" cy="2660073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3A65EF5-7712-41F7-90AD-3D96FB0E3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97" y="4114155"/>
            <a:ext cx="3546764" cy="2660073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7DFAE9-6646-44E6-9A14-60EC44218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9" y="1454082"/>
            <a:ext cx="3546764" cy="2660073"/>
          </a:xfrm>
          <a:prstGeom prst="rect">
            <a:avLst/>
          </a:prstGeom>
        </p:spPr>
      </p:pic>
      <p:pic>
        <p:nvPicPr>
          <p:cNvPr id="15" name="Picture 14" descr="A picture containing bird&#10;&#10;Description automatically generated">
            <a:extLst>
              <a:ext uri="{FF2B5EF4-FFF2-40B4-BE49-F238E27FC236}">
                <a16:creationId xmlns:a16="http://schemas.microsoft.com/office/drawing/2014/main" id="{F74C27AB-B3DE-4175-BAB7-20B83638F2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358" y="1454081"/>
            <a:ext cx="3546764" cy="2660073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5535CD-4182-4C4E-97B3-4B78392E7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97" y="1454449"/>
            <a:ext cx="3546273" cy="26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89B7-2F9E-4E0F-9C76-BA18BE32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(benign)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6114-BF06-4778-B79C-9EE0F4DC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801810"/>
            <a:ext cx="10515600" cy="4351338"/>
          </a:xfrm>
        </p:spPr>
        <p:txBody>
          <a:bodyPr/>
          <a:lstStyle/>
          <a:p>
            <a:r>
              <a:rPr lang="en-CA" dirty="0"/>
              <a:t>Tail &gt; 0.00004</a:t>
            </a: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203B495-1C37-41C0-900C-F0DD5C5D0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10" y="4197926"/>
            <a:ext cx="3546765" cy="2660074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344B90-9C5A-4DEE-B9FD-718B78FFA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20" y="4188236"/>
            <a:ext cx="3546765" cy="266007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B15CDC-CC4A-4595-AD6F-A6BDD49F6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8236"/>
            <a:ext cx="3546765" cy="266007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91921-5C75-49AD-A0E4-1E5579753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8472"/>
            <a:ext cx="3546765" cy="266007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B92F08-8C57-44AF-ACA7-5AE615A08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10" y="1537852"/>
            <a:ext cx="3546765" cy="266007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4B6ACA-4939-4617-91DA-8C6527A1C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020" y="1513998"/>
            <a:ext cx="3546765" cy="26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7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1827-CE75-4F8B-9914-95F83253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Currently working on: AE with some labelling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AF63B-554A-4218-8115-AF265A8A1EEB}"/>
              </a:ext>
            </a:extLst>
          </p:cNvPr>
          <p:cNvSpPr/>
          <p:nvPr/>
        </p:nvSpPr>
        <p:spPr>
          <a:xfrm>
            <a:off x="970333" y="2611224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DA031-37F1-4A6D-AB5E-6CF654AE9E56}"/>
              </a:ext>
            </a:extLst>
          </p:cNvPr>
          <p:cNvSpPr/>
          <p:nvPr/>
        </p:nvSpPr>
        <p:spPr>
          <a:xfrm>
            <a:off x="1122733" y="2763624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2B147F-69E2-4FCF-8A8C-A01DE28D8D60}"/>
              </a:ext>
            </a:extLst>
          </p:cNvPr>
          <p:cNvSpPr/>
          <p:nvPr/>
        </p:nvSpPr>
        <p:spPr>
          <a:xfrm>
            <a:off x="1275133" y="2916024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F9E3906C-C0BD-47F3-A77D-9BD2F68FFFA1}"/>
              </a:ext>
            </a:extLst>
          </p:cNvPr>
          <p:cNvSpPr/>
          <p:nvPr/>
        </p:nvSpPr>
        <p:spPr>
          <a:xfrm rot="5400000">
            <a:off x="3081772" y="2303799"/>
            <a:ext cx="1418493" cy="1099404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2B76152C-0903-4AB4-9CBA-454A16C309CF}"/>
              </a:ext>
            </a:extLst>
          </p:cNvPr>
          <p:cNvSpPr/>
          <p:nvPr/>
        </p:nvSpPr>
        <p:spPr>
          <a:xfrm rot="5400000" flipV="1">
            <a:off x="7530792" y="2334177"/>
            <a:ext cx="1418493" cy="1099405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FE4C1-FD7B-4D97-9216-9C30CE35B4A4}"/>
              </a:ext>
            </a:extLst>
          </p:cNvPr>
          <p:cNvSpPr/>
          <p:nvPr/>
        </p:nvSpPr>
        <p:spPr>
          <a:xfrm>
            <a:off x="9422788" y="264160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F98D7E-2F43-4592-B86D-A1D96A58CC1F}"/>
              </a:ext>
            </a:extLst>
          </p:cNvPr>
          <p:cNvSpPr/>
          <p:nvPr/>
        </p:nvSpPr>
        <p:spPr>
          <a:xfrm>
            <a:off x="9575188" y="279400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1C399-60E7-4725-93BC-E6D953664CF2}"/>
              </a:ext>
            </a:extLst>
          </p:cNvPr>
          <p:cNvSpPr/>
          <p:nvPr/>
        </p:nvSpPr>
        <p:spPr>
          <a:xfrm>
            <a:off x="9727588" y="294640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39A9D-F707-44F2-88BE-1DDAA7E7053E}"/>
              </a:ext>
            </a:extLst>
          </p:cNvPr>
          <p:cNvSpPr/>
          <p:nvPr/>
        </p:nvSpPr>
        <p:spPr>
          <a:xfrm>
            <a:off x="5850235" y="2470946"/>
            <a:ext cx="281967" cy="4426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0D8473A-AF3D-4A09-A9C6-C31491725495}"/>
              </a:ext>
            </a:extLst>
          </p:cNvPr>
          <p:cNvSpPr/>
          <p:nvPr/>
        </p:nvSpPr>
        <p:spPr>
          <a:xfrm>
            <a:off x="2676339" y="2726501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7EA50F-5648-4D00-9D2C-1C17A9D6CB02}"/>
              </a:ext>
            </a:extLst>
          </p:cNvPr>
          <p:cNvSpPr/>
          <p:nvPr/>
        </p:nvSpPr>
        <p:spPr>
          <a:xfrm>
            <a:off x="9005333" y="2753309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8741CB7-8D46-4F35-B6B2-A4E1CDAE8793}"/>
              </a:ext>
            </a:extLst>
          </p:cNvPr>
          <p:cNvSpPr/>
          <p:nvPr/>
        </p:nvSpPr>
        <p:spPr>
          <a:xfrm rot="5400000">
            <a:off x="5851796" y="1858255"/>
            <a:ext cx="319158" cy="727487"/>
          </a:xfrm>
          <a:prstGeom prst="leftBrace">
            <a:avLst>
              <a:gd name="adj1" fmla="val 49962"/>
              <a:gd name="adj2" fmla="val 501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D803E-11D6-4ABD-A84F-FFC5D3AEAFF4}"/>
              </a:ext>
            </a:extLst>
          </p:cNvPr>
          <p:cNvSpPr txBox="1"/>
          <p:nvPr/>
        </p:nvSpPr>
        <p:spPr>
          <a:xfrm>
            <a:off x="5149832" y="1575950"/>
            <a:ext cx="168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Length </a:t>
            </a:r>
            <a:r>
              <a:rPr lang="en-CA" dirty="0" err="1"/>
              <a:t>n_latent</a:t>
            </a:r>
            <a:endParaRPr lang="en-CA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FCA9B54-97D4-48E0-ADB3-2144E4B9524F}"/>
              </a:ext>
            </a:extLst>
          </p:cNvPr>
          <p:cNvSpPr/>
          <p:nvPr/>
        </p:nvSpPr>
        <p:spPr>
          <a:xfrm>
            <a:off x="6344552" y="2753309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EAF7C77-18C6-4319-82D8-5C0A23ED9A1D}"/>
              </a:ext>
            </a:extLst>
          </p:cNvPr>
          <p:cNvSpPr/>
          <p:nvPr/>
        </p:nvSpPr>
        <p:spPr>
          <a:xfrm>
            <a:off x="7150207" y="2753309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7BD6AAA3-D495-4BB6-B0F4-AA42952570B2}"/>
              </a:ext>
            </a:extLst>
          </p:cNvPr>
          <p:cNvSpPr/>
          <p:nvPr/>
        </p:nvSpPr>
        <p:spPr>
          <a:xfrm>
            <a:off x="6762007" y="2753309"/>
            <a:ext cx="281967" cy="2758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814E1BC-D0D6-4AB7-BB02-A817AF6BCD06}"/>
              </a:ext>
            </a:extLst>
          </p:cNvPr>
          <p:cNvSpPr/>
          <p:nvPr/>
        </p:nvSpPr>
        <p:spPr>
          <a:xfrm rot="16200000">
            <a:off x="6747975" y="3156745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A0CEA-E9AB-453A-A836-E324331422D4}"/>
              </a:ext>
            </a:extLst>
          </p:cNvPr>
          <p:cNvSpPr txBox="1"/>
          <p:nvPr/>
        </p:nvSpPr>
        <p:spPr>
          <a:xfrm>
            <a:off x="6061604" y="3561189"/>
            <a:ext cx="168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Multiply by: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B66E19-D6F3-4896-9D9F-A834E4EC1316}"/>
              </a:ext>
            </a:extLst>
          </p:cNvPr>
          <p:cNvSpPr txBox="1"/>
          <p:nvPr/>
        </p:nvSpPr>
        <p:spPr>
          <a:xfrm>
            <a:off x="5453136" y="3985352"/>
            <a:ext cx="289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00000….11111 if benign</a:t>
            </a:r>
          </a:p>
          <a:p>
            <a:pPr marL="285750" indent="-285750">
              <a:buFontTx/>
              <a:buChar char="-"/>
            </a:pPr>
            <a:r>
              <a:rPr lang="en-CA" dirty="0"/>
              <a:t>11111….00000 if cancer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17C3E93-0F2A-46CB-96A6-D826E746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77810"/>
            <a:ext cx="10515600" cy="4351338"/>
          </a:xfrm>
        </p:spPr>
        <p:txBody>
          <a:bodyPr/>
          <a:lstStyle/>
          <a:p>
            <a:r>
              <a:rPr lang="en-CA" dirty="0"/>
              <a:t>Encoder / decoder sees more data, hopefully improving performance</a:t>
            </a:r>
          </a:p>
          <a:p>
            <a:r>
              <a:rPr lang="en-CA" dirty="0"/>
              <a:t>Shares “feature extractor”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1A746D-70DF-43ED-80E9-82246B484989}"/>
              </a:ext>
            </a:extLst>
          </p:cNvPr>
          <p:cNvSpPr/>
          <p:nvPr/>
        </p:nvSpPr>
        <p:spPr>
          <a:xfrm>
            <a:off x="5850416" y="2913628"/>
            <a:ext cx="281967" cy="4129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E2BC658E-BADA-44A6-9667-5FCE942BF049}"/>
              </a:ext>
            </a:extLst>
          </p:cNvPr>
          <p:cNvSpPr/>
          <p:nvPr/>
        </p:nvSpPr>
        <p:spPr>
          <a:xfrm rot="5400000">
            <a:off x="4887568" y="2561878"/>
            <a:ext cx="412932" cy="290569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5C766C71-0BD5-4D09-8BFF-007C307299CA}"/>
              </a:ext>
            </a:extLst>
          </p:cNvPr>
          <p:cNvSpPr/>
          <p:nvPr/>
        </p:nvSpPr>
        <p:spPr>
          <a:xfrm rot="5400000">
            <a:off x="4887567" y="3025736"/>
            <a:ext cx="412932" cy="290569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8DDD6C7-4B74-4985-AA5E-F890B54CACBB}"/>
              </a:ext>
            </a:extLst>
          </p:cNvPr>
          <p:cNvSpPr/>
          <p:nvPr/>
        </p:nvSpPr>
        <p:spPr>
          <a:xfrm>
            <a:off x="4530251" y="2563113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8022DEF-ACCF-4B7B-9A13-C0715A5790EE}"/>
              </a:ext>
            </a:extLst>
          </p:cNvPr>
          <p:cNvSpPr/>
          <p:nvPr/>
        </p:nvSpPr>
        <p:spPr>
          <a:xfrm>
            <a:off x="4534577" y="2981235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98B1C89-BEE8-4F92-B3EF-E48A767DD3C9}"/>
              </a:ext>
            </a:extLst>
          </p:cNvPr>
          <p:cNvSpPr/>
          <p:nvPr/>
        </p:nvSpPr>
        <p:spPr>
          <a:xfrm>
            <a:off x="5409027" y="2573638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31D47FF-2554-49B6-8586-6D3E2D2D1F38}"/>
              </a:ext>
            </a:extLst>
          </p:cNvPr>
          <p:cNvSpPr/>
          <p:nvPr/>
        </p:nvSpPr>
        <p:spPr>
          <a:xfrm>
            <a:off x="5413353" y="2991760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07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1827-CE75-4F8B-9914-95F83253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Currently working on: AE with some labelling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AF63B-554A-4218-8115-AF265A8A1EEB}"/>
              </a:ext>
            </a:extLst>
          </p:cNvPr>
          <p:cNvSpPr/>
          <p:nvPr/>
        </p:nvSpPr>
        <p:spPr>
          <a:xfrm>
            <a:off x="977854" y="2641604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DA031-37F1-4A6D-AB5E-6CF654AE9E56}"/>
              </a:ext>
            </a:extLst>
          </p:cNvPr>
          <p:cNvSpPr/>
          <p:nvPr/>
        </p:nvSpPr>
        <p:spPr>
          <a:xfrm>
            <a:off x="1130254" y="2794004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2B147F-69E2-4FCF-8A8C-A01DE28D8D60}"/>
              </a:ext>
            </a:extLst>
          </p:cNvPr>
          <p:cNvSpPr/>
          <p:nvPr/>
        </p:nvSpPr>
        <p:spPr>
          <a:xfrm>
            <a:off x="1282654" y="2946404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F9E3906C-C0BD-47F3-A77D-9BD2F68FFFA1}"/>
              </a:ext>
            </a:extLst>
          </p:cNvPr>
          <p:cNvSpPr/>
          <p:nvPr/>
        </p:nvSpPr>
        <p:spPr>
          <a:xfrm rot="5400000">
            <a:off x="3089293" y="2334179"/>
            <a:ext cx="1418493" cy="1099404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FE4C1-FD7B-4D97-9216-9C30CE35B4A4}"/>
              </a:ext>
            </a:extLst>
          </p:cNvPr>
          <p:cNvSpPr/>
          <p:nvPr/>
        </p:nvSpPr>
        <p:spPr>
          <a:xfrm>
            <a:off x="9568430" y="1866113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F98D7E-2F43-4592-B86D-A1D96A58CC1F}"/>
              </a:ext>
            </a:extLst>
          </p:cNvPr>
          <p:cNvSpPr/>
          <p:nvPr/>
        </p:nvSpPr>
        <p:spPr>
          <a:xfrm>
            <a:off x="9720830" y="2018513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1C399-60E7-4725-93BC-E6D953664CF2}"/>
              </a:ext>
            </a:extLst>
          </p:cNvPr>
          <p:cNvSpPr/>
          <p:nvPr/>
        </p:nvSpPr>
        <p:spPr>
          <a:xfrm>
            <a:off x="9873230" y="2170913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39A9D-F707-44F2-88BE-1DDAA7E7053E}"/>
              </a:ext>
            </a:extLst>
          </p:cNvPr>
          <p:cNvSpPr/>
          <p:nvPr/>
        </p:nvSpPr>
        <p:spPr>
          <a:xfrm>
            <a:off x="5850235" y="2470946"/>
            <a:ext cx="281967" cy="4426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0D8473A-AF3D-4A09-A9C6-C31491725495}"/>
              </a:ext>
            </a:extLst>
          </p:cNvPr>
          <p:cNvSpPr/>
          <p:nvPr/>
        </p:nvSpPr>
        <p:spPr>
          <a:xfrm>
            <a:off x="2683860" y="2756881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7EA50F-5648-4D00-9D2C-1C17A9D6CB02}"/>
              </a:ext>
            </a:extLst>
          </p:cNvPr>
          <p:cNvSpPr/>
          <p:nvPr/>
        </p:nvSpPr>
        <p:spPr>
          <a:xfrm rot="20658504">
            <a:off x="9148575" y="2089690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8741CB7-8D46-4F35-B6B2-A4E1CDAE8793}"/>
              </a:ext>
            </a:extLst>
          </p:cNvPr>
          <p:cNvSpPr/>
          <p:nvPr/>
        </p:nvSpPr>
        <p:spPr>
          <a:xfrm rot="5400000">
            <a:off x="5851796" y="1858255"/>
            <a:ext cx="319158" cy="727487"/>
          </a:xfrm>
          <a:prstGeom prst="leftBrace">
            <a:avLst>
              <a:gd name="adj1" fmla="val 49962"/>
              <a:gd name="adj2" fmla="val 501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DD803E-11D6-4ABD-A84F-FFC5D3AEAFF4}"/>
              </a:ext>
            </a:extLst>
          </p:cNvPr>
          <p:cNvSpPr txBox="1"/>
          <p:nvPr/>
        </p:nvSpPr>
        <p:spPr>
          <a:xfrm>
            <a:off x="5149832" y="1575950"/>
            <a:ext cx="168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Length </a:t>
            </a:r>
            <a:r>
              <a:rPr lang="en-CA" dirty="0" err="1"/>
              <a:t>n_latent</a:t>
            </a:r>
            <a:endParaRPr lang="en-CA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FCA9B54-97D4-48E0-ADB3-2144E4B9524F}"/>
              </a:ext>
            </a:extLst>
          </p:cNvPr>
          <p:cNvSpPr/>
          <p:nvPr/>
        </p:nvSpPr>
        <p:spPr>
          <a:xfrm rot="20864544">
            <a:off x="6390056" y="2508382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17C3E93-0F2A-46CB-96A6-D826E7461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35" y="4229474"/>
            <a:ext cx="10515600" cy="4351338"/>
          </a:xfrm>
        </p:spPr>
        <p:txBody>
          <a:bodyPr/>
          <a:lstStyle/>
          <a:p>
            <a:r>
              <a:rPr lang="en-CA" dirty="0"/>
              <a:t>If cancer: loss = reconstruction loss using cancer-dedicated latent space + inverse of reconstruction loss using benign-dedicated latent space</a:t>
            </a:r>
          </a:p>
          <a:p>
            <a:r>
              <a:rPr lang="en-CA" dirty="0"/>
              <a:t>If benign: loss = reconstruction loss using benign-dedicated latent space +  inverse of reconstruction loss using cancer-dedicated latent space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1A746D-70DF-43ED-80E9-82246B484989}"/>
              </a:ext>
            </a:extLst>
          </p:cNvPr>
          <p:cNvSpPr/>
          <p:nvPr/>
        </p:nvSpPr>
        <p:spPr>
          <a:xfrm>
            <a:off x="5850416" y="2913628"/>
            <a:ext cx="281967" cy="4129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88BC85-288E-4E46-82B4-E8B1954950DA}"/>
              </a:ext>
            </a:extLst>
          </p:cNvPr>
          <p:cNvSpPr/>
          <p:nvPr/>
        </p:nvSpPr>
        <p:spPr>
          <a:xfrm rot="559047">
            <a:off x="6389715" y="2997595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EF86CE5F-B914-4C25-A752-008C724E8F27}"/>
              </a:ext>
            </a:extLst>
          </p:cNvPr>
          <p:cNvSpPr/>
          <p:nvPr/>
        </p:nvSpPr>
        <p:spPr>
          <a:xfrm rot="5400000" flipV="1">
            <a:off x="7684216" y="2328360"/>
            <a:ext cx="1418493" cy="1099405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10A7B7-EF39-4144-A88B-D8E029605298}"/>
              </a:ext>
            </a:extLst>
          </p:cNvPr>
          <p:cNvSpPr/>
          <p:nvPr/>
        </p:nvSpPr>
        <p:spPr>
          <a:xfrm>
            <a:off x="9568430" y="344856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7E262-CAF5-48F9-821B-CEA712EE3CF6}"/>
              </a:ext>
            </a:extLst>
          </p:cNvPr>
          <p:cNvSpPr/>
          <p:nvPr/>
        </p:nvSpPr>
        <p:spPr>
          <a:xfrm>
            <a:off x="9720830" y="360096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3833E-3F95-435F-A9F2-CD38868634EA}"/>
              </a:ext>
            </a:extLst>
          </p:cNvPr>
          <p:cNvSpPr/>
          <p:nvPr/>
        </p:nvSpPr>
        <p:spPr>
          <a:xfrm>
            <a:off x="9873230" y="375336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B1A006F-030E-4272-B408-BF9551BD199F}"/>
              </a:ext>
            </a:extLst>
          </p:cNvPr>
          <p:cNvSpPr/>
          <p:nvPr/>
        </p:nvSpPr>
        <p:spPr>
          <a:xfrm rot="579901">
            <a:off x="9124224" y="3453654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046A932E-E799-4498-8A99-F6936D008FB3}"/>
              </a:ext>
            </a:extLst>
          </p:cNvPr>
          <p:cNvSpPr/>
          <p:nvPr/>
        </p:nvSpPr>
        <p:spPr>
          <a:xfrm rot="5400000">
            <a:off x="4887568" y="2561878"/>
            <a:ext cx="412932" cy="290569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5C0F8EA0-095B-4FEB-8510-1783F40F538C}"/>
              </a:ext>
            </a:extLst>
          </p:cNvPr>
          <p:cNvSpPr/>
          <p:nvPr/>
        </p:nvSpPr>
        <p:spPr>
          <a:xfrm rot="5400000">
            <a:off x="4887567" y="3025736"/>
            <a:ext cx="412932" cy="290569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EA3966F-3383-4CED-8EAC-280FA3F2E480}"/>
              </a:ext>
            </a:extLst>
          </p:cNvPr>
          <p:cNvSpPr/>
          <p:nvPr/>
        </p:nvSpPr>
        <p:spPr>
          <a:xfrm>
            <a:off x="4530251" y="2563113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153121DE-8E6F-4C1E-949E-DA34784C8365}"/>
              </a:ext>
            </a:extLst>
          </p:cNvPr>
          <p:cNvSpPr/>
          <p:nvPr/>
        </p:nvSpPr>
        <p:spPr>
          <a:xfrm>
            <a:off x="4534577" y="2981235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259C963-223F-4126-B19D-E251215DE449}"/>
              </a:ext>
            </a:extLst>
          </p:cNvPr>
          <p:cNvSpPr/>
          <p:nvPr/>
        </p:nvSpPr>
        <p:spPr>
          <a:xfrm>
            <a:off x="5409027" y="2573638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93B47718-1D24-40D2-B131-3F3B0EFFFB54}"/>
              </a:ext>
            </a:extLst>
          </p:cNvPr>
          <p:cNvSpPr/>
          <p:nvPr/>
        </p:nvSpPr>
        <p:spPr>
          <a:xfrm>
            <a:off x="5413353" y="2991760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F604BE9F-3E84-4C33-9996-7978171AA458}"/>
              </a:ext>
            </a:extLst>
          </p:cNvPr>
          <p:cNvSpPr/>
          <p:nvPr/>
        </p:nvSpPr>
        <p:spPr>
          <a:xfrm rot="5400000">
            <a:off x="6825862" y="2527447"/>
            <a:ext cx="412932" cy="290569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rapezoid 47">
            <a:extLst>
              <a:ext uri="{FF2B5EF4-FFF2-40B4-BE49-F238E27FC236}">
                <a16:creationId xmlns:a16="http://schemas.microsoft.com/office/drawing/2014/main" id="{ABA09F72-D9B3-443E-A517-03069AB983F9}"/>
              </a:ext>
            </a:extLst>
          </p:cNvPr>
          <p:cNvSpPr/>
          <p:nvPr/>
        </p:nvSpPr>
        <p:spPr>
          <a:xfrm rot="5400000">
            <a:off x="6825861" y="2991305"/>
            <a:ext cx="412932" cy="290569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A0AB695C-B08A-4149-86C4-0099555E23DD}"/>
              </a:ext>
            </a:extLst>
          </p:cNvPr>
          <p:cNvSpPr/>
          <p:nvPr/>
        </p:nvSpPr>
        <p:spPr>
          <a:xfrm>
            <a:off x="7347321" y="2539207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081EA36-85E5-47C6-BA1B-8843601AD7D6}"/>
              </a:ext>
            </a:extLst>
          </p:cNvPr>
          <p:cNvSpPr/>
          <p:nvPr/>
        </p:nvSpPr>
        <p:spPr>
          <a:xfrm>
            <a:off x="7351647" y="2957329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50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45A70-D172-4390-8FB6-7069BFB5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Re-</a:t>
            </a:r>
            <a:r>
              <a:rPr lang="en-CA" dirty="0" err="1"/>
              <a:t>endoer</a:t>
            </a:r>
            <a:r>
              <a:rPr lang="en-CA" dirty="0"/>
              <a:t> AE + simple MIL (?) for core level classification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D19E35F-6EB3-4B7D-B092-E1235ADEE323}"/>
              </a:ext>
            </a:extLst>
          </p:cNvPr>
          <p:cNvSpPr/>
          <p:nvPr/>
        </p:nvSpPr>
        <p:spPr>
          <a:xfrm>
            <a:off x="8716424" y="4406802"/>
            <a:ext cx="319158" cy="2304068"/>
          </a:xfrm>
          <a:prstGeom prst="leftBrace">
            <a:avLst>
              <a:gd name="adj1" fmla="val 8333"/>
              <a:gd name="adj2" fmla="val 4160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Trapezoid 72">
            <a:extLst>
              <a:ext uri="{FF2B5EF4-FFF2-40B4-BE49-F238E27FC236}">
                <a16:creationId xmlns:a16="http://schemas.microsoft.com/office/drawing/2014/main" id="{ED9016AB-533E-4CF2-A160-FAF4F003F4F9}"/>
              </a:ext>
            </a:extLst>
          </p:cNvPr>
          <p:cNvSpPr/>
          <p:nvPr/>
        </p:nvSpPr>
        <p:spPr>
          <a:xfrm rot="5400000">
            <a:off x="9543036" y="4818862"/>
            <a:ext cx="1418493" cy="1099404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A9CFCC-2652-49E8-8A2C-8C586CF62599}"/>
              </a:ext>
            </a:extLst>
          </p:cNvPr>
          <p:cNvSpPr/>
          <p:nvPr/>
        </p:nvSpPr>
        <p:spPr>
          <a:xfrm>
            <a:off x="11272127" y="4993939"/>
            <a:ext cx="250092" cy="2500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7DB0858-355F-4BA9-89A6-A1F7E74F5977}"/>
              </a:ext>
            </a:extLst>
          </p:cNvPr>
          <p:cNvSpPr/>
          <p:nvPr/>
        </p:nvSpPr>
        <p:spPr>
          <a:xfrm>
            <a:off x="11272074" y="5485075"/>
            <a:ext cx="250092" cy="250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3E9A6F3-90CC-4E7D-B82A-0E4FD23AB848}"/>
              </a:ext>
            </a:extLst>
          </p:cNvPr>
          <p:cNvCxnSpPr>
            <a:cxnSpLocks/>
            <a:stCxn id="73" idx="0"/>
            <a:endCxn id="74" idx="1"/>
          </p:cNvCxnSpPr>
          <p:nvPr/>
        </p:nvCxnSpPr>
        <p:spPr>
          <a:xfrm flipV="1">
            <a:off x="10801985" y="5118985"/>
            <a:ext cx="470142" cy="2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E112C6-8DAC-473D-8B28-6664210AA3BD}"/>
              </a:ext>
            </a:extLst>
          </p:cNvPr>
          <p:cNvCxnSpPr>
            <a:cxnSpLocks/>
            <a:stCxn id="73" idx="0"/>
            <a:endCxn id="75" idx="1"/>
          </p:cNvCxnSpPr>
          <p:nvPr/>
        </p:nvCxnSpPr>
        <p:spPr>
          <a:xfrm>
            <a:off x="10801985" y="5368565"/>
            <a:ext cx="470089" cy="24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5508573-F0B2-4253-B990-B88B49A30390}"/>
              </a:ext>
            </a:extLst>
          </p:cNvPr>
          <p:cNvSpPr txBox="1"/>
          <p:nvPr/>
        </p:nvSpPr>
        <p:spPr>
          <a:xfrm>
            <a:off x="10574007" y="5846104"/>
            <a:ext cx="16462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Output = per-core classification</a:t>
            </a:r>
          </a:p>
          <a:p>
            <a:pPr algn="ctr"/>
            <a:r>
              <a:rPr lang="en-CA" sz="1600" dirty="0"/>
              <a:t>-&gt; compare with labels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5323797-2FF1-4C3B-B442-6A6CB80DF96C}"/>
              </a:ext>
            </a:extLst>
          </p:cNvPr>
          <p:cNvSpPr txBox="1"/>
          <p:nvPr/>
        </p:nvSpPr>
        <p:spPr>
          <a:xfrm>
            <a:off x="9739449" y="5220282"/>
            <a:ext cx="102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Classifier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02480A-09CC-4E3D-850D-CFFC2E13B80A}"/>
              </a:ext>
            </a:extLst>
          </p:cNvPr>
          <p:cNvSpPr/>
          <p:nvPr/>
        </p:nvSpPr>
        <p:spPr>
          <a:xfrm>
            <a:off x="259055" y="269772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1276D05-221D-43EA-BEAE-47B2D102F4B1}"/>
              </a:ext>
            </a:extLst>
          </p:cNvPr>
          <p:cNvSpPr/>
          <p:nvPr/>
        </p:nvSpPr>
        <p:spPr>
          <a:xfrm>
            <a:off x="411455" y="285012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3EBA89-929E-42A8-97B3-B899A94DC221}"/>
              </a:ext>
            </a:extLst>
          </p:cNvPr>
          <p:cNvSpPr/>
          <p:nvPr/>
        </p:nvSpPr>
        <p:spPr>
          <a:xfrm>
            <a:off x="563855" y="300252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rapezoid 99">
            <a:extLst>
              <a:ext uri="{FF2B5EF4-FFF2-40B4-BE49-F238E27FC236}">
                <a16:creationId xmlns:a16="http://schemas.microsoft.com/office/drawing/2014/main" id="{714031E4-D4CB-480A-8FF0-C17FA45708E6}"/>
              </a:ext>
            </a:extLst>
          </p:cNvPr>
          <p:cNvSpPr/>
          <p:nvPr/>
        </p:nvSpPr>
        <p:spPr>
          <a:xfrm rot="5400000">
            <a:off x="2370494" y="2390297"/>
            <a:ext cx="1418493" cy="1099404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Trapezoid 100">
            <a:extLst>
              <a:ext uri="{FF2B5EF4-FFF2-40B4-BE49-F238E27FC236}">
                <a16:creationId xmlns:a16="http://schemas.microsoft.com/office/drawing/2014/main" id="{BB2EB25D-3E4D-461F-ABEB-6D6B9C94827C}"/>
              </a:ext>
            </a:extLst>
          </p:cNvPr>
          <p:cNvSpPr/>
          <p:nvPr/>
        </p:nvSpPr>
        <p:spPr>
          <a:xfrm rot="5400000" flipV="1">
            <a:off x="4042986" y="2390297"/>
            <a:ext cx="1418493" cy="1099405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15B84F1-4ED8-435F-9D6E-6877B3C657C3}"/>
              </a:ext>
            </a:extLst>
          </p:cNvPr>
          <p:cNvSpPr/>
          <p:nvPr/>
        </p:nvSpPr>
        <p:spPr>
          <a:xfrm>
            <a:off x="5974057" y="269772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DCF490D-5ED2-4ABC-B83C-DC6922B84B3D}"/>
              </a:ext>
            </a:extLst>
          </p:cNvPr>
          <p:cNvSpPr/>
          <p:nvPr/>
        </p:nvSpPr>
        <p:spPr>
          <a:xfrm>
            <a:off x="6126457" y="285012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6E91AC8-EAB0-4ABD-BE58-4F28BBD3F0F1}"/>
              </a:ext>
            </a:extLst>
          </p:cNvPr>
          <p:cNvSpPr/>
          <p:nvPr/>
        </p:nvSpPr>
        <p:spPr>
          <a:xfrm>
            <a:off x="6278857" y="300252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4D122FA-DA3B-40D2-8CBF-C9B4634C79C4}"/>
              </a:ext>
            </a:extLst>
          </p:cNvPr>
          <p:cNvSpPr/>
          <p:nvPr/>
        </p:nvSpPr>
        <p:spPr>
          <a:xfrm>
            <a:off x="3784826" y="2527066"/>
            <a:ext cx="281967" cy="825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5C1D7DFC-65EF-46B1-8B10-64F8501E1AFF}"/>
              </a:ext>
            </a:extLst>
          </p:cNvPr>
          <p:cNvSpPr/>
          <p:nvPr/>
        </p:nvSpPr>
        <p:spPr>
          <a:xfrm>
            <a:off x="1965061" y="2812999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77FF4232-697C-4DAC-88A4-80FC57F0BDB0}"/>
              </a:ext>
            </a:extLst>
          </p:cNvPr>
          <p:cNvSpPr/>
          <p:nvPr/>
        </p:nvSpPr>
        <p:spPr>
          <a:xfrm>
            <a:off x="5517527" y="2809429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EA06752A-7DC8-4249-A4E9-397249310CD2}"/>
              </a:ext>
            </a:extLst>
          </p:cNvPr>
          <p:cNvSpPr/>
          <p:nvPr/>
        </p:nvSpPr>
        <p:spPr>
          <a:xfrm rot="5400000">
            <a:off x="8043150" y="2390297"/>
            <a:ext cx="1418493" cy="1099404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75E1D71-38DB-4E03-BC65-AED671355AF0}"/>
              </a:ext>
            </a:extLst>
          </p:cNvPr>
          <p:cNvSpPr/>
          <p:nvPr/>
        </p:nvSpPr>
        <p:spPr>
          <a:xfrm>
            <a:off x="9457482" y="2527066"/>
            <a:ext cx="281967" cy="825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B5D898A8-0440-4077-A00C-4EF92004ED4A}"/>
              </a:ext>
            </a:extLst>
          </p:cNvPr>
          <p:cNvSpPr/>
          <p:nvPr/>
        </p:nvSpPr>
        <p:spPr>
          <a:xfrm>
            <a:off x="7637717" y="2812999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DBE5BE9-7710-4602-A6ED-161BC7C716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3372" y="649604"/>
            <a:ext cx="12700" cy="5685997"/>
          </a:xfrm>
          <a:prstGeom prst="bentConnector3">
            <a:avLst>
              <a:gd name="adj1" fmla="val 26615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F84B191-9094-4B44-BDC5-E121F43E11A9}"/>
              </a:ext>
            </a:extLst>
          </p:cNvPr>
          <p:cNvSpPr txBox="1"/>
          <p:nvPr/>
        </p:nvSpPr>
        <p:spPr>
          <a:xfrm>
            <a:off x="6047283" y="3672205"/>
            <a:ext cx="13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MSE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2F901A9-C027-4B77-9948-29584C0BCC4A}"/>
              </a:ext>
            </a:extLst>
          </p:cNvPr>
          <p:cNvCxnSpPr>
            <a:cxnSpLocks/>
            <a:stCxn id="97" idx="0"/>
            <a:endCxn id="102" idx="0"/>
          </p:cNvCxnSpPr>
          <p:nvPr/>
        </p:nvCxnSpPr>
        <p:spPr>
          <a:xfrm rot="5400000" flipH="1" flipV="1">
            <a:off x="3683172" y="-159779"/>
            <a:ext cx="12700" cy="5715002"/>
          </a:xfrm>
          <a:prstGeom prst="bentConnector3">
            <a:avLst>
              <a:gd name="adj1" fmla="val 59230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6B55E90-794D-4CBB-9437-9238FDD5EBAE}"/>
              </a:ext>
            </a:extLst>
          </p:cNvPr>
          <p:cNvSpPr txBox="1"/>
          <p:nvPr/>
        </p:nvSpPr>
        <p:spPr>
          <a:xfrm>
            <a:off x="3176213" y="1572067"/>
            <a:ext cx="13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52E4B-067D-4F76-BFBB-A908E03EF272}"/>
              </a:ext>
            </a:extLst>
          </p:cNvPr>
          <p:cNvSpPr/>
          <p:nvPr/>
        </p:nvSpPr>
        <p:spPr>
          <a:xfrm>
            <a:off x="259055" y="1572067"/>
            <a:ext cx="9752453" cy="25612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70B360F7-B309-4EB0-A33E-83A7332EF0F2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6173057" y="3095549"/>
            <a:ext cx="1255500" cy="3331050"/>
          </a:xfrm>
          <a:prstGeom prst="bentConnector2">
            <a:avLst/>
          </a:prstGeom>
          <a:ln w="3810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Left Brace 115">
            <a:extLst>
              <a:ext uri="{FF2B5EF4-FFF2-40B4-BE49-F238E27FC236}">
                <a16:creationId xmlns:a16="http://schemas.microsoft.com/office/drawing/2014/main" id="{7FDD9BC0-2855-4A86-8546-7BF5DAAB5EC6}"/>
              </a:ext>
            </a:extLst>
          </p:cNvPr>
          <p:cNvSpPr/>
          <p:nvPr/>
        </p:nvSpPr>
        <p:spPr>
          <a:xfrm flipH="1">
            <a:off x="9207891" y="4406802"/>
            <a:ext cx="317689" cy="2304068"/>
          </a:xfrm>
          <a:prstGeom prst="leftBrace">
            <a:avLst>
              <a:gd name="adj1" fmla="val 8333"/>
              <a:gd name="adj2" fmla="val 412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368838-D5E5-4129-854D-3DB4B349DB87}"/>
              </a:ext>
            </a:extLst>
          </p:cNvPr>
          <p:cNvSpPr txBox="1"/>
          <p:nvPr/>
        </p:nvSpPr>
        <p:spPr>
          <a:xfrm rot="16200000">
            <a:off x="7825864" y="5408889"/>
            <a:ext cx="2559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Loss </a:t>
            </a:r>
            <a:r>
              <a:rPr lang="en-CA" sz="1600" dirty="0" err="1"/>
              <a:t>vec</a:t>
            </a:r>
            <a:r>
              <a:rPr lang="en-CA" sz="1600" dirty="0"/>
              <a:t>. for signals in core</a:t>
            </a:r>
          </a:p>
        </p:txBody>
      </p:sp>
    </p:spTree>
    <p:extLst>
      <p:ext uri="{BB962C8B-B14F-4D97-AF65-F5344CB8AC3E}">
        <p14:creationId xmlns:p14="http://schemas.microsoft.com/office/powerpoint/2010/main" val="375851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81F5-3276-4131-B118-F2BAD7FE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E445-61C3-49DE-A9BA-0D9B6CF3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 up on more AE architectures</a:t>
            </a:r>
          </a:p>
          <a:p>
            <a:r>
              <a:rPr lang="en-CA" dirty="0"/>
              <a:t>Find a way to work around findings on our data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23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1827-CE75-4F8B-9914-95F83253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week: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2F92-74B3-4257-8CFE-0BA26C6D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Reproduced bimodal distribution</a:t>
            </a:r>
          </a:p>
          <a:p>
            <a:r>
              <a:rPr lang="en-CA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Some findings on data</a:t>
            </a:r>
          </a:p>
          <a:p>
            <a:r>
              <a:rPr lang="en-CA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CVPR</a:t>
            </a:r>
          </a:p>
          <a:p>
            <a:r>
              <a:rPr lang="en-CA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Currently writing script for a label-involved AE </a:t>
            </a:r>
          </a:p>
        </p:txBody>
      </p:sp>
    </p:spTree>
    <p:extLst>
      <p:ext uri="{BB962C8B-B14F-4D97-AF65-F5344CB8AC3E}">
        <p14:creationId xmlns:p14="http://schemas.microsoft.com/office/powerpoint/2010/main" val="425270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1827-CE75-4F8B-9914-95F83253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Segoe UI Light" panose="020B0502040204020203" pitchFamily="34" charset="0"/>
                <a:cs typeface="Segoe UI Light" panose="020B0502040204020203" pitchFamily="34" charset="0"/>
              </a:rPr>
              <a:t>Re-encoder AE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AF63B-554A-4218-8115-AF265A8A1EEB}"/>
              </a:ext>
            </a:extLst>
          </p:cNvPr>
          <p:cNvSpPr/>
          <p:nvPr/>
        </p:nvSpPr>
        <p:spPr>
          <a:xfrm>
            <a:off x="878617" y="264160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1DA031-37F1-4A6D-AB5E-6CF654AE9E56}"/>
              </a:ext>
            </a:extLst>
          </p:cNvPr>
          <p:cNvSpPr/>
          <p:nvPr/>
        </p:nvSpPr>
        <p:spPr>
          <a:xfrm>
            <a:off x="1031017" y="279400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2B147F-69E2-4FCF-8A8C-A01DE28D8D60}"/>
              </a:ext>
            </a:extLst>
          </p:cNvPr>
          <p:cNvSpPr/>
          <p:nvPr/>
        </p:nvSpPr>
        <p:spPr>
          <a:xfrm>
            <a:off x="1183417" y="294640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F9E3906C-C0BD-47F3-A77D-9BD2F68FFFA1}"/>
              </a:ext>
            </a:extLst>
          </p:cNvPr>
          <p:cNvSpPr/>
          <p:nvPr/>
        </p:nvSpPr>
        <p:spPr>
          <a:xfrm rot="5400000">
            <a:off x="2990056" y="2334177"/>
            <a:ext cx="1418493" cy="1099404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2B76152C-0903-4AB4-9CBA-454A16C309CF}"/>
              </a:ext>
            </a:extLst>
          </p:cNvPr>
          <p:cNvSpPr/>
          <p:nvPr/>
        </p:nvSpPr>
        <p:spPr>
          <a:xfrm rot="5400000" flipV="1">
            <a:off x="4662548" y="2334177"/>
            <a:ext cx="1418493" cy="1099405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FE4C1-FD7B-4D97-9216-9C30CE35B4A4}"/>
              </a:ext>
            </a:extLst>
          </p:cNvPr>
          <p:cNvSpPr/>
          <p:nvPr/>
        </p:nvSpPr>
        <p:spPr>
          <a:xfrm>
            <a:off x="6593619" y="264160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F98D7E-2F43-4592-B86D-A1D96A58CC1F}"/>
              </a:ext>
            </a:extLst>
          </p:cNvPr>
          <p:cNvSpPr/>
          <p:nvPr/>
        </p:nvSpPr>
        <p:spPr>
          <a:xfrm>
            <a:off x="6746019" y="279400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1C399-60E7-4725-93BC-E6D953664CF2}"/>
              </a:ext>
            </a:extLst>
          </p:cNvPr>
          <p:cNvSpPr/>
          <p:nvPr/>
        </p:nvSpPr>
        <p:spPr>
          <a:xfrm>
            <a:off x="6898419" y="2946402"/>
            <a:ext cx="1133231" cy="179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39A9D-F707-44F2-88BE-1DDAA7E7053E}"/>
              </a:ext>
            </a:extLst>
          </p:cNvPr>
          <p:cNvSpPr/>
          <p:nvPr/>
        </p:nvSpPr>
        <p:spPr>
          <a:xfrm>
            <a:off x="4404388" y="2470946"/>
            <a:ext cx="281967" cy="825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0D8473A-AF3D-4A09-A9C6-C31491725495}"/>
              </a:ext>
            </a:extLst>
          </p:cNvPr>
          <p:cNvSpPr/>
          <p:nvPr/>
        </p:nvSpPr>
        <p:spPr>
          <a:xfrm>
            <a:off x="2584623" y="2756879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7EA50F-5648-4D00-9D2C-1C17A9D6CB02}"/>
              </a:ext>
            </a:extLst>
          </p:cNvPr>
          <p:cNvSpPr/>
          <p:nvPr/>
        </p:nvSpPr>
        <p:spPr>
          <a:xfrm>
            <a:off x="6137089" y="2753309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8741CB7-8D46-4F35-B6B2-A4E1CDAE8793}"/>
              </a:ext>
            </a:extLst>
          </p:cNvPr>
          <p:cNvSpPr/>
          <p:nvPr/>
        </p:nvSpPr>
        <p:spPr>
          <a:xfrm rot="16200000">
            <a:off x="3539723" y="3164028"/>
            <a:ext cx="319158" cy="1371568"/>
          </a:xfrm>
          <a:prstGeom prst="leftBrace">
            <a:avLst>
              <a:gd name="adj1" fmla="val 49962"/>
              <a:gd name="adj2" fmla="val 501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C4E3B4D-0AFB-4FAC-8C32-BC0079257F89}"/>
              </a:ext>
            </a:extLst>
          </p:cNvPr>
          <p:cNvSpPr/>
          <p:nvPr/>
        </p:nvSpPr>
        <p:spPr>
          <a:xfrm rot="16200000">
            <a:off x="5212215" y="3164027"/>
            <a:ext cx="319158" cy="1371568"/>
          </a:xfrm>
          <a:prstGeom prst="leftBrace">
            <a:avLst>
              <a:gd name="adj1" fmla="val 49962"/>
              <a:gd name="adj2" fmla="val 501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7B293-B273-4890-A7D2-F5A5FE541E4C}"/>
              </a:ext>
            </a:extLst>
          </p:cNvPr>
          <p:cNvSpPr txBox="1"/>
          <p:nvPr/>
        </p:nvSpPr>
        <p:spPr>
          <a:xfrm>
            <a:off x="3115774" y="4189046"/>
            <a:ext cx="113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Conv 1D</a:t>
            </a:r>
          </a:p>
          <a:p>
            <a:pPr algn="ctr"/>
            <a:r>
              <a:rPr lang="en-CA" dirty="0" err="1"/>
              <a:t>Maxpool</a:t>
            </a:r>
            <a:endParaRPr lang="en-CA" dirty="0"/>
          </a:p>
          <a:p>
            <a:pPr algn="ctr"/>
            <a:r>
              <a:rPr lang="en-CA" dirty="0" err="1"/>
              <a:t>BiLSTM</a:t>
            </a:r>
            <a:r>
              <a:rPr lang="en-CA" dirty="0"/>
              <a:t> x3</a:t>
            </a:r>
          </a:p>
          <a:p>
            <a:pPr algn="ctr"/>
            <a:r>
              <a:rPr lang="en-CA" dirty="0"/>
              <a:t>Flatten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038477-6CED-4022-BBEF-F2FA01A923C6}"/>
              </a:ext>
            </a:extLst>
          </p:cNvPr>
          <p:cNvSpPr txBox="1"/>
          <p:nvPr/>
        </p:nvSpPr>
        <p:spPr>
          <a:xfrm>
            <a:off x="4788266" y="4189046"/>
            <a:ext cx="137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Reshape</a:t>
            </a:r>
          </a:p>
          <a:p>
            <a:pPr algn="ctr"/>
            <a:r>
              <a:rPr lang="en-CA" dirty="0" err="1"/>
              <a:t>BiLSTM</a:t>
            </a:r>
            <a:r>
              <a:rPr lang="en-CA" dirty="0"/>
              <a:t> x3</a:t>
            </a:r>
          </a:p>
          <a:p>
            <a:pPr algn="ctr"/>
            <a:r>
              <a:rPr lang="en-CA" dirty="0" err="1"/>
              <a:t>Upsample</a:t>
            </a:r>
            <a:endParaRPr lang="en-CA" dirty="0"/>
          </a:p>
          <a:p>
            <a:pPr algn="ctr"/>
            <a:r>
              <a:rPr lang="en-CA" dirty="0"/>
              <a:t>Conv 2D</a:t>
            </a: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A445DEF8-D610-4B0E-A287-BF74F8C858C2}"/>
              </a:ext>
            </a:extLst>
          </p:cNvPr>
          <p:cNvSpPr/>
          <p:nvPr/>
        </p:nvSpPr>
        <p:spPr>
          <a:xfrm rot="5400000">
            <a:off x="8662712" y="2334177"/>
            <a:ext cx="1418493" cy="1099404"/>
          </a:xfrm>
          <a:prstGeom prst="trapezoid">
            <a:avLst>
              <a:gd name="adj" fmla="val 29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96F0B9-AB38-485C-BEB4-0D5B588BAE0F}"/>
              </a:ext>
            </a:extLst>
          </p:cNvPr>
          <p:cNvSpPr/>
          <p:nvPr/>
        </p:nvSpPr>
        <p:spPr>
          <a:xfrm>
            <a:off x="10077044" y="2470946"/>
            <a:ext cx="281967" cy="8258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68CE10-73E9-48F6-9389-3D872EC734AB}"/>
              </a:ext>
            </a:extLst>
          </p:cNvPr>
          <p:cNvSpPr/>
          <p:nvPr/>
        </p:nvSpPr>
        <p:spPr>
          <a:xfrm>
            <a:off x="8257279" y="2756879"/>
            <a:ext cx="315179" cy="25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6594DD4C-44D7-46D6-95E6-C04AE3AA2F6D}"/>
              </a:ext>
            </a:extLst>
          </p:cNvPr>
          <p:cNvSpPr/>
          <p:nvPr/>
        </p:nvSpPr>
        <p:spPr>
          <a:xfrm rot="16200000">
            <a:off x="9212379" y="3164028"/>
            <a:ext cx="319158" cy="1371568"/>
          </a:xfrm>
          <a:prstGeom prst="leftBrace">
            <a:avLst>
              <a:gd name="adj1" fmla="val 49962"/>
              <a:gd name="adj2" fmla="val 5018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8C4D2C-B70D-46A7-BCA8-CC0D8EA66812}"/>
              </a:ext>
            </a:extLst>
          </p:cNvPr>
          <p:cNvSpPr txBox="1"/>
          <p:nvPr/>
        </p:nvSpPr>
        <p:spPr>
          <a:xfrm>
            <a:off x="8788430" y="4189046"/>
            <a:ext cx="113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Conv 1D</a:t>
            </a:r>
          </a:p>
          <a:p>
            <a:pPr algn="ctr"/>
            <a:r>
              <a:rPr lang="en-CA" dirty="0" err="1"/>
              <a:t>Maxpool</a:t>
            </a:r>
            <a:endParaRPr lang="en-CA" dirty="0"/>
          </a:p>
          <a:p>
            <a:pPr algn="ctr"/>
            <a:r>
              <a:rPr lang="en-CA" dirty="0" err="1"/>
              <a:t>BiLSTM</a:t>
            </a:r>
            <a:r>
              <a:rPr lang="en-CA" dirty="0"/>
              <a:t> x3</a:t>
            </a:r>
          </a:p>
          <a:p>
            <a:pPr algn="ctr"/>
            <a:r>
              <a:rPr lang="en-CA" dirty="0"/>
              <a:t>Flatten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2A9B6B4-09E2-49D1-AC4E-D4EBD790D9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20849" y="2540026"/>
            <a:ext cx="12700" cy="5685997"/>
          </a:xfrm>
          <a:prstGeom prst="bentConnector3">
            <a:avLst>
              <a:gd name="adj1" fmla="val 26615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02FA8D-A71C-4A94-BB85-502442B58901}"/>
              </a:ext>
            </a:extLst>
          </p:cNvPr>
          <p:cNvSpPr txBox="1"/>
          <p:nvPr/>
        </p:nvSpPr>
        <p:spPr>
          <a:xfrm>
            <a:off x="5784760" y="5562627"/>
            <a:ext cx="13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MSE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283A531-608B-4B0C-9FAA-574C6D4ED68C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5400000" flipH="1" flipV="1">
            <a:off x="4302734" y="-215899"/>
            <a:ext cx="12700" cy="5715002"/>
          </a:xfrm>
          <a:prstGeom prst="bentConnector3">
            <a:avLst>
              <a:gd name="adj1" fmla="val 592307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75442B-7C78-4C6C-93D2-1DF96CBE1565}"/>
              </a:ext>
            </a:extLst>
          </p:cNvPr>
          <p:cNvSpPr txBox="1"/>
          <p:nvPr/>
        </p:nvSpPr>
        <p:spPr>
          <a:xfrm>
            <a:off x="3795775" y="1515947"/>
            <a:ext cx="137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92282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9587-AFA4-419C-AF69-B73952BD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E9B7-1312-443C-80CC-1CDFEF42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Benign reconstruction: decent; struggles a little with super hi-</a:t>
            </a:r>
            <a:r>
              <a:rPr lang="en-CA" dirty="0" err="1"/>
              <a:t>freq</a:t>
            </a:r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476597-1FA7-4A60-B22B-B273C78F4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13" y="3281363"/>
            <a:ext cx="3860802" cy="289560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3E314-E48F-4CBE-9324-29290A99C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47" y="3281363"/>
            <a:ext cx="3860802" cy="289560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200E67-8EDE-4B14-93C0-D2EB61E3E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31" y="3281363"/>
            <a:ext cx="386080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0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D0D9-EF17-4E61-903E-04A36E01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2384-44AC-47AB-8FCE-47B23519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Reproduced bimodal distribution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9367E0-2015-46EE-9ED0-8A37B2383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32457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0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2B7F-5BA8-4B9F-9293-F7D1DF44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6C14-6417-4ECD-B4B6-F6FC98124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Bimodal distribution with different involvement thresholds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885499-E761-4797-BE24-E37D032A8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8" y="2797908"/>
            <a:ext cx="3209030" cy="240677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AB9A69-2E6E-4EA4-8468-DB5BBBE08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786" y="2797908"/>
            <a:ext cx="3209030" cy="240677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E77CE6-F29A-4F58-A7FF-CB98D7E01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13" y="2797908"/>
            <a:ext cx="3209030" cy="240677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C05873-2D53-4B59-AD14-9FCEFDB38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583" y="2797908"/>
            <a:ext cx="3209030" cy="24067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FBF1F1-C7E3-47CD-A5BD-48CF0FFF89C4}"/>
              </a:ext>
            </a:extLst>
          </p:cNvPr>
          <p:cNvSpPr txBox="1"/>
          <p:nvPr/>
        </p:nvSpPr>
        <p:spPr>
          <a:xfrm>
            <a:off x="505393" y="5316171"/>
            <a:ext cx="218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Hi_inv</a:t>
            </a:r>
            <a:r>
              <a:rPr lang="en-CA" dirty="0"/>
              <a:t> = 0.2 or more</a:t>
            </a:r>
          </a:p>
          <a:p>
            <a:r>
              <a:rPr lang="en-CA" dirty="0"/>
              <a:t>(25000 samples)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661E0-F2E3-4BE1-8F3B-09DB562A09D3}"/>
              </a:ext>
            </a:extLst>
          </p:cNvPr>
          <p:cNvSpPr txBox="1"/>
          <p:nvPr/>
        </p:nvSpPr>
        <p:spPr>
          <a:xfrm>
            <a:off x="3472147" y="5316171"/>
            <a:ext cx="218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Hi_inv</a:t>
            </a:r>
            <a:r>
              <a:rPr lang="en-CA" dirty="0"/>
              <a:t> = 0.4 or more</a:t>
            </a:r>
          </a:p>
          <a:p>
            <a:r>
              <a:rPr lang="en-CA" dirty="0"/>
              <a:t>(~18000 samples)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FA121-88E4-403B-966B-271D2E249D81}"/>
              </a:ext>
            </a:extLst>
          </p:cNvPr>
          <p:cNvSpPr txBox="1"/>
          <p:nvPr/>
        </p:nvSpPr>
        <p:spPr>
          <a:xfrm>
            <a:off x="6410974" y="5316171"/>
            <a:ext cx="218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Hi_inv</a:t>
            </a:r>
            <a:r>
              <a:rPr lang="en-CA" dirty="0"/>
              <a:t> = 0.6 or more</a:t>
            </a:r>
          </a:p>
          <a:p>
            <a:r>
              <a:rPr lang="en-CA" dirty="0"/>
              <a:t>(~4500 samples)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CA577-478B-4222-BEC3-BEBA5ADD7B05}"/>
              </a:ext>
            </a:extLst>
          </p:cNvPr>
          <p:cNvSpPr txBox="1"/>
          <p:nvPr/>
        </p:nvSpPr>
        <p:spPr>
          <a:xfrm>
            <a:off x="9297944" y="5316171"/>
            <a:ext cx="218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Hi_inv</a:t>
            </a:r>
            <a:r>
              <a:rPr lang="en-CA" dirty="0"/>
              <a:t> = 0.8 or more</a:t>
            </a:r>
          </a:p>
          <a:p>
            <a:r>
              <a:rPr lang="en-CA" dirty="0"/>
              <a:t>(~4500 samples) </a:t>
            </a:r>
          </a:p>
        </p:txBody>
      </p:sp>
    </p:spTree>
    <p:extLst>
      <p:ext uri="{BB962C8B-B14F-4D97-AF65-F5344CB8AC3E}">
        <p14:creationId xmlns:p14="http://schemas.microsoft.com/office/powerpoint/2010/main" val="116306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FB5E-CF07-4A0B-9B9A-5FBE64C7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A87D-BE3E-4A48-8117-70DF954E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Assumptions: benign distribution doesn’t change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38475EC-AF5F-4BD2-B7C0-EDC585F42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361" r="52373" b="71704"/>
          <a:stretch/>
        </p:blipFill>
        <p:spPr>
          <a:xfrm>
            <a:off x="3692769" y="2416846"/>
            <a:ext cx="4806462" cy="43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6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A6A9-1BAF-42E1-AB8E-D6B3A88A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(cancer)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5846-83D2-4CA3-8AE3-2D461F05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38" y="767038"/>
            <a:ext cx="10515600" cy="4351338"/>
          </a:xfrm>
        </p:spPr>
        <p:txBody>
          <a:bodyPr/>
          <a:lstStyle/>
          <a:p>
            <a:r>
              <a:rPr lang="en-CA" dirty="0"/>
              <a:t>Low loss hump 0.0 – 0.00002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3CBAE4D-C838-453C-A3DC-A9CDBBB3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3" y="3915293"/>
            <a:ext cx="3546762" cy="266007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D3F2A-32DA-49D7-B7AA-43A74993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8" y="3915292"/>
            <a:ext cx="3546762" cy="2660071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961E4A9-34B8-48AF-BFC0-099A879D9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76" y="3915291"/>
            <a:ext cx="3546762" cy="266007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8AD53C-1189-4DC4-9063-C27117F703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8" y="1255220"/>
            <a:ext cx="3546762" cy="2660072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063070-97EE-4DC5-9E16-7B58E2173B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73" y="1255220"/>
            <a:ext cx="3546762" cy="2660072"/>
          </a:xfrm>
          <a:prstGeom prst="rect">
            <a:avLst/>
          </a:prstGeom>
        </p:spPr>
      </p:pic>
      <p:pic>
        <p:nvPicPr>
          <p:cNvPr id="19" name="Picture 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FEF171-AE66-42C9-966D-32FBB0C89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76" y="1255218"/>
            <a:ext cx="3546762" cy="266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89B7-2F9E-4E0F-9C76-BA18BE32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(benign)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6114-BF06-4778-B79C-9EE0F4DC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801810"/>
            <a:ext cx="10515600" cy="4351338"/>
          </a:xfrm>
        </p:spPr>
        <p:txBody>
          <a:bodyPr/>
          <a:lstStyle/>
          <a:p>
            <a:r>
              <a:rPr lang="en-CA" dirty="0"/>
              <a:t>Low loss hump 0.0 – 0.00002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0A85B2-F76D-4FF5-93BA-3DE779DB0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7" y="4128365"/>
            <a:ext cx="3546765" cy="266007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7D9A8A-768C-429A-B371-C3C30CC30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495" y="4128365"/>
            <a:ext cx="3546765" cy="266007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41A346-7082-44E0-A77E-16248D743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60" y="4128365"/>
            <a:ext cx="3546765" cy="266007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467636-CBAA-473B-A991-8F5E7C866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87" y="1468291"/>
            <a:ext cx="3546765" cy="266007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C83E2-DCA6-4FC4-9647-53631067C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52" y="1468291"/>
            <a:ext cx="3546765" cy="2660074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C50D33-B237-406E-AC47-BAD9FD1134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59" y="1468291"/>
            <a:ext cx="3546765" cy="266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9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313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 Light</vt:lpstr>
      <vt:lpstr>Segoe UI Semilight</vt:lpstr>
      <vt:lpstr>Office Theme</vt:lpstr>
      <vt:lpstr>Jun 19 Update</vt:lpstr>
      <vt:lpstr>This week:</vt:lpstr>
      <vt:lpstr>Re-encoder AE</vt:lpstr>
      <vt:lpstr>Results</vt:lpstr>
      <vt:lpstr>Results</vt:lpstr>
      <vt:lpstr>Results</vt:lpstr>
      <vt:lpstr>Results</vt:lpstr>
      <vt:lpstr>Results (cancer)</vt:lpstr>
      <vt:lpstr>Results (benign)</vt:lpstr>
      <vt:lpstr>Results (cancer)</vt:lpstr>
      <vt:lpstr>Results (benign)</vt:lpstr>
      <vt:lpstr>Results (cancer)</vt:lpstr>
      <vt:lpstr>Results (benign)</vt:lpstr>
      <vt:lpstr>Currently working on: AE with some labelling</vt:lpstr>
      <vt:lpstr>Currently working on: AE with some labelling</vt:lpstr>
      <vt:lpstr>Re-endoer AE + simple MIL (?) for core level classification 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 22 Update</dc:title>
  <dc:creator>Daniel Li</dc:creator>
  <cp:lastModifiedBy>Daniel Li</cp:lastModifiedBy>
  <cp:revision>91</cp:revision>
  <dcterms:created xsi:type="dcterms:W3CDTF">2020-05-22T15:57:08Z</dcterms:created>
  <dcterms:modified xsi:type="dcterms:W3CDTF">2020-06-19T17:11:56Z</dcterms:modified>
</cp:coreProperties>
</file>