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8288000" cy="10287000"/>
  <p:notesSz cx="6858000" cy="9144000"/>
  <p:embeddedFontLst>
    <p:embeddedFont>
      <p:font typeface="Open Sans" charset="1" panose="00000000000000000000"/>
      <p:regular r:id="rId29"/>
    </p:embeddedFont>
    <p:embeddedFont>
      <p:font typeface="29LT Adir Bold" charset="1" panose="00000806000000000000"/>
      <p:regular r:id="rId30"/>
    </p:embeddedFont>
    <p:embeddedFont>
      <p:font typeface="Canva Sans" charset="1" panose="020B0503030501040103"/>
      <p:regular r:id="rId31"/>
    </p:embeddedFont>
    <p:embeddedFont>
      <p:font typeface="Barlow Bold Italics" charset="1" panose="00000800000000000000"/>
      <p:regular r:id="rId32"/>
    </p:embeddedFont>
    <p:embeddedFont>
      <p:font typeface="Canva Sans Bold" charset="1" panose="020B0803030501040103"/>
      <p:regular r:id="rId33"/>
    </p:embeddedFont>
    <p:embeddedFont>
      <p:font typeface="Montserrat Bold" charset="1" panose="00000800000000000000"/>
      <p:regular r:id="rId34"/>
    </p:embeddedFont>
    <p:embeddedFont>
      <p:font typeface="Roboto" charset="1" panose="02000000000000000000"/>
      <p:regular r:id="rId35"/>
    </p:embeddedFont>
    <p:embeddedFont>
      <p:font typeface="Roboto Bold" charset="1" panose="02000000000000000000"/>
      <p:regular r:id="rId36"/>
    </p:embeddedFont>
    <p:embeddedFont>
      <p:font typeface="TT Octosquares Compressed" charset="1" panose="02010001040000080307"/>
      <p:regular r:id="rId37"/>
    </p:embeddedFont>
    <p:embeddedFont>
      <p:font typeface="29LT Adir" charset="1" panose="00000506000000000000"/>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8.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20.png" Type="http://schemas.openxmlformats.org/officeDocument/2006/relationships/image"/><Relationship Id="rId8" Target="../media/image21.png" Type="http://schemas.openxmlformats.org/officeDocument/2006/relationships/image"/><Relationship Id="rId9" Target="../media/image2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23.png" Type="http://schemas.openxmlformats.org/officeDocument/2006/relationships/image"/><Relationship Id="rId8" Target="../media/image24.png" Type="http://schemas.openxmlformats.org/officeDocument/2006/relationships/image"/><Relationship Id="rId9" Target="../media/image2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7.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9.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1.png" Type="http://schemas.openxmlformats.org/officeDocument/2006/relationships/image"/><Relationship Id="rId11" Target="../media/image32.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30.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png" Type="http://schemas.openxmlformats.org/officeDocument/2006/relationships/image"/><Relationship Id="rId11" Target="../media/image35.svg" Type="http://schemas.openxmlformats.org/officeDocument/2006/relationships/image"/><Relationship Id="rId12" Target="../media/image36.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3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svg" Type="http://schemas.openxmlformats.org/officeDocument/2006/relationships/image"/><Relationship Id="rId11" Target="../media/image37.png" Type="http://schemas.openxmlformats.org/officeDocument/2006/relationships/image"/><Relationship Id="rId12" Target="../media/image38.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34.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0.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39.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39.png" Type="http://schemas.openxmlformats.org/officeDocument/2006/relationships/image"/><Relationship Id="rId8" Target="../media/image40.svg" Type="http://schemas.openxmlformats.org/officeDocument/2006/relationships/image"/><Relationship Id="rId9" Target="../media/image4.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5.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6.jpeg" Type="http://schemas.openxmlformats.org/officeDocument/2006/relationships/image"/><Relationship Id="rId4" Target="../media/image17.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7324710" y="458184"/>
            <a:ext cx="306065" cy="336000"/>
          </a:xfrm>
          <a:custGeom>
            <a:avLst/>
            <a:gdLst/>
            <a:ahLst/>
            <a:cxnLst/>
            <a:rect r="r" b="b" t="t" l="l"/>
            <a:pathLst>
              <a:path h="336000" w="306065">
                <a:moveTo>
                  <a:pt x="0" y="0"/>
                </a:moveTo>
                <a:lnTo>
                  <a:pt x="306065" y="0"/>
                </a:lnTo>
                <a:lnTo>
                  <a:pt x="306065" y="336000"/>
                </a:lnTo>
                <a:lnTo>
                  <a:pt x="0" y="33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17631481" y="8597471"/>
            <a:ext cx="924223" cy="397435"/>
            <a:chOff x="0" y="0"/>
            <a:chExt cx="1347239" cy="579341"/>
          </a:xfrm>
        </p:grpSpPr>
        <p:sp>
          <p:nvSpPr>
            <p:cNvPr name="Freeform 5" id="5"/>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6" id="6"/>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16089294"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name="TextBox 8" id="8"/>
          <p:cNvSpPr txBox="true"/>
          <p:nvPr/>
        </p:nvSpPr>
        <p:spPr>
          <a:xfrm rot="0">
            <a:off x="14533497"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About Us</a:t>
            </a:r>
          </a:p>
        </p:txBody>
      </p:sp>
      <p:sp>
        <p:nvSpPr>
          <p:cNvPr name="TextBox 9" id="9"/>
          <p:cNvSpPr txBox="true"/>
          <p:nvPr/>
        </p:nvSpPr>
        <p:spPr>
          <a:xfrm rot="0">
            <a:off x="13302741"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Service</a:t>
            </a:r>
          </a:p>
        </p:txBody>
      </p:sp>
      <p:sp>
        <p:nvSpPr>
          <p:cNvPr name="TextBox 10" id="10"/>
          <p:cNvSpPr txBox="true"/>
          <p:nvPr/>
        </p:nvSpPr>
        <p:spPr>
          <a:xfrm rot="0">
            <a:off x="12046981"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name="Freeform 11" id="11"/>
          <p:cNvSpPr/>
          <p:nvPr/>
        </p:nvSpPr>
        <p:spPr>
          <a:xfrm flipH="false" flipV="false" rot="0">
            <a:off x="292450" y="4933744"/>
            <a:ext cx="492221" cy="770600"/>
          </a:xfrm>
          <a:custGeom>
            <a:avLst/>
            <a:gdLst/>
            <a:ahLst/>
            <a:cxnLst/>
            <a:rect r="r" b="b" t="t" l="l"/>
            <a:pathLst>
              <a:path h="770600" w="492221">
                <a:moveTo>
                  <a:pt x="0" y="0"/>
                </a:moveTo>
                <a:lnTo>
                  <a:pt x="492221" y="0"/>
                </a:lnTo>
                <a:lnTo>
                  <a:pt x="492221" y="770600"/>
                </a:lnTo>
                <a:lnTo>
                  <a:pt x="0" y="7706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1550878" y="4473016"/>
            <a:ext cx="1099369" cy="1721126"/>
          </a:xfrm>
          <a:custGeom>
            <a:avLst/>
            <a:gdLst/>
            <a:ahLst/>
            <a:cxnLst/>
            <a:rect r="r" b="b" t="t" l="l"/>
            <a:pathLst>
              <a:path h="1721126" w="1099369">
                <a:moveTo>
                  <a:pt x="0" y="0"/>
                </a:moveTo>
                <a:lnTo>
                  <a:pt x="1099369" y="0"/>
                </a:lnTo>
                <a:lnTo>
                  <a:pt x="1099369" y="1721125"/>
                </a:lnTo>
                <a:lnTo>
                  <a:pt x="0" y="17211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3" id="13"/>
          <p:cNvSpPr txBox="true"/>
          <p:nvPr/>
        </p:nvSpPr>
        <p:spPr>
          <a:xfrm rot="0">
            <a:off x="1550878" y="3675936"/>
            <a:ext cx="14445869" cy="3081980"/>
          </a:xfrm>
          <a:prstGeom prst="rect">
            <a:avLst/>
          </a:prstGeom>
        </p:spPr>
        <p:txBody>
          <a:bodyPr anchor="t" rtlCol="false" tIns="0" lIns="0" bIns="0" rIns="0">
            <a:spAutoFit/>
          </a:bodyPr>
          <a:lstStyle/>
          <a:p>
            <a:pPr algn="ctr">
              <a:lnSpc>
                <a:spcPts val="12306"/>
              </a:lnSpc>
            </a:pPr>
            <a:r>
              <a:rPr lang="en-US" b="true" sz="8790">
                <a:solidFill>
                  <a:srgbClr val="FFFFFF"/>
                </a:solidFill>
                <a:latin typeface="29LT Adir Bold"/>
                <a:ea typeface="29LT Adir Bold"/>
                <a:cs typeface="29LT Adir Bold"/>
                <a:sym typeface="29LT Adir Bold"/>
              </a:rPr>
              <a:t>CUSTOMER DATA </a:t>
            </a:r>
          </a:p>
          <a:p>
            <a:pPr algn="ctr">
              <a:lnSpc>
                <a:spcPts val="12306"/>
              </a:lnSpc>
              <a:spcBef>
                <a:spcPct val="0"/>
              </a:spcBef>
            </a:pPr>
            <a:r>
              <a:rPr lang="en-US" b="true" sz="8790">
                <a:solidFill>
                  <a:srgbClr val="FFFFFF"/>
                </a:solidFill>
                <a:latin typeface="29LT Adir Bold"/>
                <a:ea typeface="29LT Adir Bold"/>
                <a:cs typeface="29LT Adir Bold"/>
                <a:sym typeface="29LT Adir Bold"/>
              </a:rPr>
              <a:t>MANAGEMENT AND ANALYSIS</a:t>
            </a:r>
          </a:p>
        </p:txBody>
      </p:sp>
      <p:sp>
        <p:nvSpPr>
          <p:cNvPr name="Freeform 14" id="14"/>
          <p:cNvSpPr/>
          <p:nvPr/>
        </p:nvSpPr>
        <p:spPr>
          <a:xfrm flipH="false" flipV="false" rot="0">
            <a:off x="899190" y="4754457"/>
            <a:ext cx="744234" cy="1165142"/>
          </a:xfrm>
          <a:custGeom>
            <a:avLst/>
            <a:gdLst/>
            <a:ahLst/>
            <a:cxnLst/>
            <a:rect r="r" b="b" t="t" l="l"/>
            <a:pathLst>
              <a:path h="1165142" w="744234">
                <a:moveTo>
                  <a:pt x="0" y="0"/>
                </a:moveTo>
                <a:lnTo>
                  <a:pt x="744235" y="0"/>
                </a:lnTo>
                <a:lnTo>
                  <a:pt x="744235" y="1165142"/>
                </a:lnTo>
                <a:lnTo>
                  <a:pt x="0" y="11651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10800000">
            <a:off x="14930851" y="4473016"/>
            <a:ext cx="1065896" cy="1668721"/>
          </a:xfrm>
          <a:custGeom>
            <a:avLst/>
            <a:gdLst/>
            <a:ahLst/>
            <a:cxnLst/>
            <a:rect r="r" b="b" t="t" l="l"/>
            <a:pathLst>
              <a:path h="1668721" w="1065896">
                <a:moveTo>
                  <a:pt x="0" y="0"/>
                </a:moveTo>
                <a:lnTo>
                  <a:pt x="1065896" y="0"/>
                </a:lnTo>
                <a:lnTo>
                  <a:pt x="1065896" y="1668721"/>
                </a:lnTo>
                <a:lnTo>
                  <a:pt x="0" y="166872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10800000">
            <a:off x="16149147" y="4933744"/>
            <a:ext cx="629715" cy="985855"/>
          </a:xfrm>
          <a:custGeom>
            <a:avLst/>
            <a:gdLst/>
            <a:ahLst/>
            <a:cxnLst/>
            <a:rect r="r" b="b" t="t" l="l"/>
            <a:pathLst>
              <a:path h="985855" w="629715">
                <a:moveTo>
                  <a:pt x="0" y="0"/>
                </a:moveTo>
                <a:lnTo>
                  <a:pt x="629714" y="0"/>
                </a:lnTo>
                <a:lnTo>
                  <a:pt x="629714" y="985855"/>
                </a:lnTo>
                <a:lnTo>
                  <a:pt x="0" y="98585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7" id="17"/>
          <p:cNvSpPr/>
          <p:nvPr/>
        </p:nvSpPr>
        <p:spPr>
          <a:xfrm flipH="false" flipV="false" rot="-10800000">
            <a:off x="17162885" y="5060417"/>
            <a:ext cx="467890" cy="732509"/>
          </a:xfrm>
          <a:custGeom>
            <a:avLst/>
            <a:gdLst/>
            <a:ahLst/>
            <a:cxnLst/>
            <a:rect r="r" b="b" t="t" l="l"/>
            <a:pathLst>
              <a:path h="732509" w="467890">
                <a:moveTo>
                  <a:pt x="0" y="0"/>
                </a:moveTo>
                <a:lnTo>
                  <a:pt x="467890" y="0"/>
                </a:lnTo>
                <a:lnTo>
                  <a:pt x="467890" y="732509"/>
                </a:lnTo>
                <a:lnTo>
                  <a:pt x="0" y="7325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6210024" y="3208929"/>
            <a:ext cx="11301259" cy="5325718"/>
          </a:xfrm>
          <a:custGeom>
            <a:avLst/>
            <a:gdLst/>
            <a:ahLst/>
            <a:cxnLst/>
            <a:rect r="r" b="b" t="t" l="l"/>
            <a:pathLst>
              <a:path h="5325718" w="11301259">
                <a:moveTo>
                  <a:pt x="0" y="0"/>
                </a:moveTo>
                <a:lnTo>
                  <a:pt x="11301259" y="0"/>
                </a:lnTo>
                <a:lnTo>
                  <a:pt x="11301259" y="5325718"/>
                </a:lnTo>
                <a:lnTo>
                  <a:pt x="0" y="5325718"/>
                </a:lnTo>
                <a:lnTo>
                  <a:pt x="0" y="0"/>
                </a:lnTo>
                <a:close/>
              </a:path>
            </a:pathLst>
          </a:custGeom>
          <a:blipFill>
            <a:blip r:embed="rId3"/>
            <a:stretch>
              <a:fillRect l="0" t="0" r="0" b="0"/>
            </a:stretch>
          </a:blipFill>
        </p:spPr>
      </p:sp>
      <p:sp>
        <p:nvSpPr>
          <p:cNvPr name="TextBox 7" id="7"/>
          <p:cNvSpPr txBox="true"/>
          <p:nvPr/>
        </p:nvSpPr>
        <p:spPr>
          <a:xfrm rot="0">
            <a:off x="9139238" y="4962842"/>
            <a:ext cx="9525" cy="323215"/>
          </a:xfrm>
          <a:prstGeom prst="rect">
            <a:avLst/>
          </a:prstGeom>
        </p:spPr>
        <p:txBody>
          <a:bodyPr anchor="t" rtlCol="false" tIns="0" lIns="0" bIns="0" rIns="0">
            <a:spAutoFit/>
          </a:bodyPr>
          <a:lstStyle/>
          <a:p>
            <a:pPr algn="ctr">
              <a:lnSpc>
                <a:spcPts val="2659"/>
              </a:lnSpc>
              <a:spcBef>
                <a:spcPct val="0"/>
              </a:spcBef>
            </a:pPr>
          </a:p>
        </p:txBody>
      </p:sp>
      <p:sp>
        <p:nvSpPr>
          <p:cNvPr name="TextBox 8" id="8"/>
          <p:cNvSpPr txBox="true"/>
          <p:nvPr/>
        </p:nvSpPr>
        <p:spPr>
          <a:xfrm rot="0">
            <a:off x="378522" y="415290"/>
            <a:ext cx="15381013" cy="613410"/>
          </a:xfrm>
          <a:prstGeom prst="rect">
            <a:avLst/>
          </a:prstGeom>
        </p:spPr>
        <p:txBody>
          <a:bodyPr anchor="t" rtlCol="false" tIns="0" lIns="0" bIns="0" rIns="0">
            <a:spAutoFit/>
          </a:bodyPr>
          <a:lstStyle/>
          <a:p>
            <a:pPr algn="ctr">
              <a:lnSpc>
                <a:spcPts val="5040"/>
              </a:lnSpc>
            </a:pPr>
            <a:r>
              <a:rPr lang="en-US" sz="3600" b="true">
                <a:solidFill>
                  <a:srgbClr val="FFFFFF"/>
                </a:solidFill>
                <a:latin typeface="Montserrat Bold"/>
                <a:ea typeface="Montserrat Bold"/>
                <a:cs typeface="Montserrat Bold"/>
                <a:sym typeface="Montserrat Bold"/>
              </a:rPr>
              <a:t>Data Warehouse Design for Customer Management Project:</a:t>
            </a:r>
          </a:p>
        </p:txBody>
      </p:sp>
      <p:sp>
        <p:nvSpPr>
          <p:cNvPr name="TextBox 9" id="9"/>
          <p:cNvSpPr txBox="true"/>
          <p:nvPr/>
        </p:nvSpPr>
        <p:spPr>
          <a:xfrm rot="0">
            <a:off x="1028700" y="7694295"/>
            <a:ext cx="17263610" cy="2592705"/>
          </a:xfrm>
          <a:prstGeom prst="rect">
            <a:avLst/>
          </a:prstGeom>
        </p:spPr>
        <p:txBody>
          <a:bodyPr anchor="t" rtlCol="false" tIns="0" lIns="0" bIns="0" rIns="0">
            <a:spAutoFit/>
          </a:bodyPr>
          <a:lstStyle/>
          <a:p>
            <a:pPr algn="l">
              <a:lnSpc>
                <a:spcPts val="4480"/>
              </a:lnSpc>
              <a:spcBef>
                <a:spcPct val="0"/>
              </a:spcBef>
            </a:pPr>
          </a:p>
          <a:p>
            <a:pPr algn="l">
              <a:lnSpc>
                <a:spcPts val="4480"/>
              </a:lnSpc>
              <a:spcBef>
                <a:spcPct val="0"/>
              </a:spcBef>
            </a:pPr>
            <a:r>
              <a:rPr lang="en-US" sz="3200">
                <a:solidFill>
                  <a:srgbClr val="FFFFFF"/>
                </a:solidFill>
                <a:latin typeface="Roboto"/>
                <a:ea typeface="Roboto"/>
                <a:cs typeface="Roboto"/>
                <a:sym typeface="Roboto"/>
              </a:rPr>
              <a:t>Overview of the tables:</a:t>
            </a:r>
          </a:p>
          <a:p>
            <a:pPr algn="l" marL="690881" indent="-345440" lvl="1">
              <a:lnSpc>
                <a:spcPts val="4480"/>
              </a:lnSpc>
              <a:spcBef>
                <a:spcPct val="0"/>
              </a:spcBef>
              <a:buFont typeface="Arial"/>
              <a:buChar char="•"/>
            </a:pPr>
            <a:r>
              <a:rPr lang="en-US" sz="3200">
                <a:solidFill>
                  <a:srgbClr val="FFFFFF"/>
                </a:solidFill>
                <a:latin typeface="Roboto"/>
                <a:ea typeface="Roboto"/>
                <a:cs typeface="Roboto"/>
                <a:sym typeface="Roboto"/>
              </a:rPr>
              <a:t>Fact Table: fact_orders_payments_interactions_reviews</a:t>
            </a:r>
          </a:p>
          <a:p>
            <a:pPr algn="l" marL="690881" indent="-345440" lvl="1">
              <a:lnSpc>
                <a:spcPts val="4480"/>
              </a:lnSpc>
              <a:spcBef>
                <a:spcPct val="0"/>
              </a:spcBef>
              <a:buFont typeface="Arial"/>
              <a:buChar char="•"/>
            </a:pPr>
            <a:r>
              <a:rPr lang="en-US" sz="3200">
                <a:solidFill>
                  <a:srgbClr val="FFFFFF"/>
                </a:solidFill>
                <a:latin typeface="Roboto"/>
                <a:ea typeface="Roboto"/>
                <a:cs typeface="Roboto"/>
                <a:sym typeface="Roboto"/>
              </a:rPr>
              <a:t>Dimension Tables: dim_customers, dim_products, dim_employees, dim_offices</a:t>
            </a:r>
          </a:p>
          <a:p>
            <a:pPr algn="l">
              <a:lnSpc>
                <a:spcPts val="2659"/>
              </a:lnSpc>
              <a:spcBef>
                <a:spcPct val="0"/>
              </a:spcBef>
            </a:pPr>
          </a:p>
        </p:txBody>
      </p:sp>
      <p:sp>
        <p:nvSpPr>
          <p:cNvPr name="TextBox 10" id="10"/>
          <p:cNvSpPr txBox="true"/>
          <p:nvPr/>
        </p:nvSpPr>
        <p:spPr>
          <a:xfrm rot="0">
            <a:off x="1028700" y="1328819"/>
            <a:ext cx="17259300" cy="2242820"/>
          </a:xfrm>
          <a:prstGeom prst="rect">
            <a:avLst/>
          </a:prstGeom>
        </p:spPr>
        <p:txBody>
          <a:bodyPr anchor="t" rtlCol="false" tIns="0" lIns="0" bIns="0" rIns="0">
            <a:spAutoFit/>
          </a:bodyPr>
          <a:lstStyle/>
          <a:p>
            <a:pPr algn="just">
              <a:lnSpc>
                <a:spcPts val="4480"/>
              </a:lnSpc>
              <a:spcBef>
                <a:spcPct val="0"/>
              </a:spcBef>
            </a:pPr>
            <a:r>
              <a:rPr lang="en-US" sz="3200">
                <a:solidFill>
                  <a:srgbClr val="FFFFFF"/>
                </a:solidFill>
                <a:latin typeface="Roboto"/>
                <a:ea typeface="Roboto"/>
                <a:cs typeface="Roboto"/>
                <a:sym typeface="Roboto"/>
              </a:rPr>
              <a:t>Objective: T</a:t>
            </a:r>
            <a:r>
              <a:rPr lang="en-US" sz="3200">
                <a:solidFill>
                  <a:srgbClr val="FFFFFF"/>
                </a:solidFill>
                <a:latin typeface="Roboto"/>
                <a:ea typeface="Roboto"/>
                <a:cs typeface="Roboto"/>
                <a:sym typeface="Roboto"/>
              </a:rPr>
              <a:t>o enhance the data structure for easier analysis, reporting, and decision-making.</a:t>
            </a:r>
          </a:p>
          <a:p>
            <a:pPr algn="just">
              <a:lnSpc>
                <a:spcPts val="4480"/>
              </a:lnSpc>
              <a:spcBef>
                <a:spcPct val="0"/>
              </a:spcBef>
            </a:pPr>
            <a:r>
              <a:rPr lang="en-US" sz="3200">
                <a:solidFill>
                  <a:srgbClr val="FFFFFF"/>
                </a:solidFill>
                <a:latin typeface="Roboto"/>
                <a:ea typeface="Roboto"/>
                <a:cs typeface="Roboto"/>
                <a:sym typeface="Roboto"/>
              </a:rPr>
              <a:t>We chose a Star Schema to simplify queries, improve performance, and make data easily accessible for business insights.</a:t>
            </a:r>
          </a:p>
          <a:p>
            <a:pPr algn="just">
              <a:lnSpc>
                <a:spcPts val="4480"/>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623422" y="477165"/>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028700" y="477165"/>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431684" y="477165"/>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2513880" y="176562"/>
            <a:ext cx="4578584" cy="10110438"/>
          </a:xfrm>
          <a:custGeom>
            <a:avLst/>
            <a:gdLst/>
            <a:ahLst/>
            <a:cxnLst/>
            <a:rect r="r" b="b" t="t" l="l"/>
            <a:pathLst>
              <a:path h="10110438" w="4578584">
                <a:moveTo>
                  <a:pt x="0" y="0"/>
                </a:moveTo>
                <a:lnTo>
                  <a:pt x="4578585" y="0"/>
                </a:lnTo>
                <a:lnTo>
                  <a:pt x="4578585" y="10110438"/>
                </a:lnTo>
                <a:lnTo>
                  <a:pt x="0" y="10110438"/>
                </a:lnTo>
                <a:lnTo>
                  <a:pt x="0" y="0"/>
                </a:lnTo>
                <a:close/>
              </a:path>
            </a:pathLst>
          </a:custGeom>
          <a:blipFill>
            <a:blip r:embed="rId5"/>
            <a:stretch>
              <a:fillRect l="-2609" t="-2874" r="-38234" b="0"/>
            </a:stretch>
          </a:blipFill>
        </p:spPr>
      </p:sp>
      <p:sp>
        <p:nvSpPr>
          <p:cNvPr name="TextBox 10" id="10"/>
          <p:cNvSpPr txBox="true"/>
          <p:nvPr/>
        </p:nvSpPr>
        <p:spPr>
          <a:xfrm rot="0">
            <a:off x="2094845" y="420090"/>
            <a:ext cx="7049155" cy="613410"/>
          </a:xfrm>
          <a:prstGeom prst="rect">
            <a:avLst/>
          </a:prstGeom>
        </p:spPr>
        <p:txBody>
          <a:bodyPr anchor="t" rtlCol="false" tIns="0" lIns="0" bIns="0" rIns="0">
            <a:spAutoFit/>
          </a:bodyPr>
          <a:lstStyle/>
          <a:p>
            <a:pPr algn="ctr">
              <a:lnSpc>
                <a:spcPts val="5040"/>
              </a:lnSpc>
            </a:pPr>
            <a:r>
              <a:rPr lang="en-US" sz="3600" b="true">
                <a:solidFill>
                  <a:srgbClr val="FFFFFF"/>
                </a:solidFill>
                <a:latin typeface="Montserrat Bold"/>
                <a:ea typeface="Montserrat Bold"/>
                <a:cs typeface="Montserrat Bold"/>
                <a:sym typeface="Montserrat Bold"/>
              </a:rPr>
              <a:t>Table Details and Their Roles:</a:t>
            </a:r>
          </a:p>
        </p:txBody>
      </p:sp>
      <p:sp>
        <p:nvSpPr>
          <p:cNvPr name="TextBox 11" id="11"/>
          <p:cNvSpPr txBox="true"/>
          <p:nvPr/>
        </p:nvSpPr>
        <p:spPr>
          <a:xfrm rot="0">
            <a:off x="692817" y="1167190"/>
            <a:ext cx="11821063" cy="9548495"/>
          </a:xfrm>
          <a:prstGeom prst="rect">
            <a:avLst/>
          </a:prstGeom>
        </p:spPr>
        <p:txBody>
          <a:bodyPr anchor="t" rtlCol="false" tIns="0" lIns="0" bIns="0" rIns="0">
            <a:spAutoFit/>
          </a:bodyPr>
          <a:lstStyle/>
          <a:p>
            <a:pPr algn="l">
              <a:lnSpc>
                <a:spcPts val="4480"/>
              </a:lnSpc>
            </a:pPr>
            <a:r>
              <a:rPr lang="en-US" sz="3200">
                <a:solidFill>
                  <a:srgbClr val="FFFFFF"/>
                </a:solidFill>
                <a:latin typeface="Roboto"/>
                <a:ea typeface="Roboto"/>
                <a:cs typeface="Roboto"/>
                <a:sym typeface="Roboto"/>
              </a:rPr>
              <a:t>Fact Table (Transactional Data):</a:t>
            </a:r>
          </a:p>
          <a:p>
            <a:pPr algn="l" marL="690881" indent="-345440" lvl="1">
              <a:lnSpc>
                <a:spcPts val="4480"/>
              </a:lnSpc>
              <a:spcBef>
                <a:spcPct val="0"/>
              </a:spcBef>
              <a:buFont typeface="Arial"/>
              <a:buChar char="•"/>
            </a:pPr>
            <a:r>
              <a:rPr lang="en-US" sz="3200">
                <a:solidFill>
                  <a:srgbClr val="FFFFFF"/>
                </a:solidFill>
                <a:latin typeface="Roboto"/>
                <a:ea typeface="Roboto"/>
                <a:cs typeface="Roboto"/>
                <a:sym typeface="Roboto"/>
              </a:rPr>
              <a:t>fact_orders_payments_interacti</a:t>
            </a:r>
            <a:r>
              <a:rPr lang="en-US" sz="3200">
                <a:solidFill>
                  <a:srgbClr val="FFFFFF"/>
                </a:solidFill>
                <a:latin typeface="Roboto"/>
                <a:ea typeface="Roboto"/>
                <a:cs typeface="Roboto"/>
                <a:sym typeface="Roboto"/>
              </a:rPr>
              <a:t>ons_reviews: Stores data related to orders, payments, customer interactions, and reviews.</a:t>
            </a:r>
          </a:p>
          <a:p>
            <a:pPr algn="l" marL="690881" indent="-345440" lvl="1">
              <a:lnSpc>
                <a:spcPts val="4480"/>
              </a:lnSpc>
              <a:spcBef>
                <a:spcPct val="0"/>
              </a:spcBef>
              <a:buFont typeface="Arial"/>
              <a:buChar char="•"/>
            </a:pPr>
            <a:r>
              <a:rPr lang="en-US" sz="3200">
                <a:solidFill>
                  <a:srgbClr val="FFFFFF"/>
                </a:solidFill>
                <a:latin typeface="Roboto"/>
                <a:ea typeface="Roboto"/>
                <a:cs typeface="Roboto"/>
                <a:sym typeface="Roboto"/>
              </a:rPr>
              <a:t>Key columns: orderNumber, productCode, customerNumber, employeeNumber, interactionType, paymentDate</a:t>
            </a:r>
          </a:p>
          <a:p>
            <a:pPr algn="l">
              <a:lnSpc>
                <a:spcPts val="4480"/>
              </a:lnSpc>
              <a:spcBef>
                <a:spcPct val="0"/>
              </a:spcBef>
            </a:pPr>
          </a:p>
          <a:p>
            <a:pPr algn="l">
              <a:lnSpc>
                <a:spcPts val="4480"/>
              </a:lnSpc>
              <a:spcBef>
                <a:spcPct val="0"/>
              </a:spcBef>
            </a:pPr>
            <a:r>
              <a:rPr lang="en-US" sz="3200">
                <a:solidFill>
                  <a:srgbClr val="FFFFFF"/>
                </a:solidFill>
                <a:latin typeface="Roboto"/>
                <a:ea typeface="Roboto"/>
                <a:cs typeface="Roboto"/>
                <a:sym typeface="Roboto"/>
              </a:rPr>
              <a:t>Dimension Tables:</a:t>
            </a:r>
          </a:p>
          <a:p>
            <a:pPr algn="l" marL="690881" indent="-345440" lvl="1">
              <a:lnSpc>
                <a:spcPts val="4480"/>
              </a:lnSpc>
              <a:spcBef>
                <a:spcPct val="0"/>
              </a:spcBef>
              <a:buFont typeface="Arial"/>
              <a:buChar char="•"/>
            </a:pPr>
            <a:r>
              <a:rPr lang="en-US" sz="3200">
                <a:solidFill>
                  <a:srgbClr val="FFFFFF"/>
                </a:solidFill>
                <a:latin typeface="Roboto"/>
                <a:ea typeface="Roboto"/>
                <a:cs typeface="Roboto"/>
                <a:sym typeface="Roboto"/>
              </a:rPr>
              <a:t>Customers: Stores customer details like customerName, phone, address.</a:t>
            </a:r>
          </a:p>
          <a:p>
            <a:pPr algn="l" marL="690881" indent="-345440" lvl="1">
              <a:lnSpc>
                <a:spcPts val="4480"/>
              </a:lnSpc>
              <a:spcBef>
                <a:spcPct val="0"/>
              </a:spcBef>
              <a:buFont typeface="Arial"/>
              <a:buChar char="•"/>
            </a:pPr>
            <a:r>
              <a:rPr lang="en-US" sz="3200">
                <a:solidFill>
                  <a:srgbClr val="FFFFFF"/>
                </a:solidFill>
                <a:latin typeface="Roboto"/>
                <a:ea typeface="Roboto"/>
                <a:cs typeface="Roboto"/>
                <a:sym typeface="Roboto"/>
              </a:rPr>
              <a:t>Products: Stores product information like productName, productScale, buyPrice.</a:t>
            </a:r>
          </a:p>
          <a:p>
            <a:pPr algn="l" marL="690881" indent="-345440" lvl="1">
              <a:lnSpc>
                <a:spcPts val="4480"/>
              </a:lnSpc>
              <a:spcBef>
                <a:spcPct val="0"/>
              </a:spcBef>
              <a:buFont typeface="Arial"/>
              <a:buChar char="•"/>
            </a:pPr>
            <a:r>
              <a:rPr lang="en-US" sz="3200">
                <a:solidFill>
                  <a:srgbClr val="FFFFFF"/>
                </a:solidFill>
                <a:latin typeface="Roboto"/>
                <a:ea typeface="Roboto"/>
                <a:cs typeface="Roboto"/>
                <a:sym typeface="Roboto"/>
              </a:rPr>
              <a:t>Employees: Contains employee data like firstName, lastName, jobTitle.</a:t>
            </a:r>
          </a:p>
          <a:p>
            <a:pPr algn="l" marL="690881" indent="-345440" lvl="1">
              <a:lnSpc>
                <a:spcPts val="4480"/>
              </a:lnSpc>
              <a:spcBef>
                <a:spcPct val="0"/>
              </a:spcBef>
              <a:buFont typeface="Arial"/>
              <a:buChar char="•"/>
            </a:pPr>
            <a:r>
              <a:rPr lang="en-US" sz="3200">
                <a:solidFill>
                  <a:srgbClr val="FFFFFF"/>
                </a:solidFill>
                <a:latin typeface="Roboto"/>
                <a:ea typeface="Roboto"/>
                <a:cs typeface="Roboto"/>
                <a:sym typeface="Roboto"/>
              </a:rPr>
              <a:t>Offices: Details about office locations and related info such as city, country, territory.</a:t>
            </a:r>
          </a:p>
          <a:p>
            <a:pPr algn="l">
              <a:lnSpc>
                <a:spcPts val="4480"/>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7324710" y="458184"/>
            <a:ext cx="306065" cy="336000"/>
          </a:xfrm>
          <a:custGeom>
            <a:avLst/>
            <a:gdLst/>
            <a:ahLst/>
            <a:cxnLst/>
            <a:rect r="r" b="b" t="t" l="l"/>
            <a:pathLst>
              <a:path h="336000" w="306065">
                <a:moveTo>
                  <a:pt x="0" y="0"/>
                </a:moveTo>
                <a:lnTo>
                  <a:pt x="306065" y="0"/>
                </a:lnTo>
                <a:lnTo>
                  <a:pt x="306065" y="336000"/>
                </a:lnTo>
                <a:lnTo>
                  <a:pt x="0" y="33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17627171" y="9626171"/>
            <a:ext cx="924223" cy="397435"/>
            <a:chOff x="0" y="0"/>
            <a:chExt cx="1347239" cy="579341"/>
          </a:xfrm>
        </p:grpSpPr>
        <p:sp>
          <p:nvSpPr>
            <p:cNvPr name="Freeform 5" id="5"/>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6" id="6"/>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1054987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101499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1480118" y="2247308"/>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7658785" y="1375714"/>
            <a:ext cx="10395913" cy="2471920"/>
          </a:xfrm>
          <a:custGeom>
            <a:avLst/>
            <a:gdLst/>
            <a:ahLst/>
            <a:cxnLst/>
            <a:rect r="r" b="b" t="t" l="l"/>
            <a:pathLst>
              <a:path h="2471920" w="10395913">
                <a:moveTo>
                  <a:pt x="0" y="0"/>
                </a:moveTo>
                <a:lnTo>
                  <a:pt x="10395913" y="0"/>
                </a:lnTo>
                <a:lnTo>
                  <a:pt x="10395913" y="2471920"/>
                </a:lnTo>
                <a:lnTo>
                  <a:pt x="0" y="2471920"/>
                </a:lnTo>
                <a:lnTo>
                  <a:pt x="0" y="0"/>
                </a:lnTo>
                <a:close/>
              </a:path>
            </a:pathLst>
          </a:custGeom>
          <a:blipFill>
            <a:blip r:embed="rId7"/>
            <a:stretch>
              <a:fillRect l="-8877" t="-3625" r="-278973" b="-86737"/>
            </a:stretch>
          </a:blipFill>
        </p:spPr>
      </p:sp>
      <p:sp>
        <p:nvSpPr>
          <p:cNvPr name="Freeform 11" id="11"/>
          <p:cNvSpPr/>
          <p:nvPr/>
        </p:nvSpPr>
        <p:spPr>
          <a:xfrm flipH="false" flipV="false" rot="0">
            <a:off x="8559346" y="4457234"/>
            <a:ext cx="9486789" cy="2199070"/>
          </a:xfrm>
          <a:custGeom>
            <a:avLst/>
            <a:gdLst/>
            <a:ahLst/>
            <a:cxnLst/>
            <a:rect r="r" b="b" t="t" l="l"/>
            <a:pathLst>
              <a:path h="2199070" w="9486789">
                <a:moveTo>
                  <a:pt x="0" y="0"/>
                </a:moveTo>
                <a:lnTo>
                  <a:pt x="9486789" y="0"/>
                </a:lnTo>
                <a:lnTo>
                  <a:pt x="9486789" y="2199070"/>
                </a:lnTo>
                <a:lnTo>
                  <a:pt x="0" y="2199070"/>
                </a:lnTo>
                <a:lnTo>
                  <a:pt x="0" y="0"/>
                </a:lnTo>
                <a:close/>
              </a:path>
            </a:pathLst>
          </a:custGeom>
          <a:blipFill>
            <a:blip r:embed="rId8"/>
            <a:stretch>
              <a:fillRect l="-670" t="-6541" r="-79923" b="0"/>
            </a:stretch>
          </a:blipFill>
        </p:spPr>
      </p:sp>
      <p:sp>
        <p:nvSpPr>
          <p:cNvPr name="Freeform 12" id="12"/>
          <p:cNvSpPr/>
          <p:nvPr/>
        </p:nvSpPr>
        <p:spPr>
          <a:xfrm flipH="false" flipV="false" rot="0">
            <a:off x="7911932" y="7197671"/>
            <a:ext cx="10376068" cy="2224858"/>
          </a:xfrm>
          <a:custGeom>
            <a:avLst/>
            <a:gdLst/>
            <a:ahLst/>
            <a:cxnLst/>
            <a:rect r="r" b="b" t="t" l="l"/>
            <a:pathLst>
              <a:path h="2224858" w="10376068">
                <a:moveTo>
                  <a:pt x="0" y="0"/>
                </a:moveTo>
                <a:lnTo>
                  <a:pt x="10376068" y="0"/>
                </a:lnTo>
                <a:lnTo>
                  <a:pt x="10376068" y="2224858"/>
                </a:lnTo>
                <a:lnTo>
                  <a:pt x="0" y="2224858"/>
                </a:lnTo>
                <a:lnTo>
                  <a:pt x="0" y="0"/>
                </a:lnTo>
                <a:close/>
              </a:path>
            </a:pathLst>
          </a:custGeom>
          <a:blipFill>
            <a:blip r:embed="rId9"/>
            <a:stretch>
              <a:fillRect l="-6032" t="-507" r="-64550" b="-100022"/>
            </a:stretch>
          </a:blipFill>
        </p:spPr>
      </p:sp>
      <p:sp>
        <p:nvSpPr>
          <p:cNvPr name="TextBox 13" id="13"/>
          <p:cNvSpPr txBox="true"/>
          <p:nvPr/>
        </p:nvSpPr>
        <p:spPr>
          <a:xfrm rot="0">
            <a:off x="16089294"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name="TextBox 14" id="14"/>
          <p:cNvSpPr txBox="true"/>
          <p:nvPr/>
        </p:nvSpPr>
        <p:spPr>
          <a:xfrm rot="0">
            <a:off x="14533497"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About Us</a:t>
            </a:r>
          </a:p>
        </p:txBody>
      </p:sp>
      <p:sp>
        <p:nvSpPr>
          <p:cNvPr name="TextBox 15" id="15"/>
          <p:cNvSpPr txBox="true"/>
          <p:nvPr/>
        </p:nvSpPr>
        <p:spPr>
          <a:xfrm rot="0">
            <a:off x="13302741"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Service</a:t>
            </a:r>
          </a:p>
        </p:txBody>
      </p:sp>
      <p:sp>
        <p:nvSpPr>
          <p:cNvPr name="TextBox 16" id="16"/>
          <p:cNvSpPr txBox="true"/>
          <p:nvPr/>
        </p:nvSpPr>
        <p:spPr>
          <a:xfrm rot="0">
            <a:off x="12046981"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name="TextBox 17" id="17"/>
          <p:cNvSpPr txBox="true"/>
          <p:nvPr/>
        </p:nvSpPr>
        <p:spPr>
          <a:xfrm rot="0">
            <a:off x="177679" y="460524"/>
            <a:ext cx="5762117" cy="712544"/>
          </a:xfrm>
          <a:prstGeom prst="rect">
            <a:avLst/>
          </a:prstGeom>
        </p:spPr>
        <p:txBody>
          <a:bodyPr anchor="t" rtlCol="false" tIns="0" lIns="0" bIns="0" rIns="0">
            <a:spAutoFit/>
          </a:bodyPr>
          <a:lstStyle/>
          <a:p>
            <a:pPr algn="ctr" marL="0" indent="0" lvl="0">
              <a:lnSpc>
                <a:spcPts val="5880"/>
              </a:lnSpc>
              <a:spcBef>
                <a:spcPct val="0"/>
              </a:spcBef>
            </a:pPr>
            <a:r>
              <a:rPr lang="en-US" b="true" sz="4200" strike="noStrike" u="none">
                <a:solidFill>
                  <a:srgbClr val="FFFFFF"/>
                </a:solidFill>
                <a:latin typeface="Montserrat Bold"/>
                <a:ea typeface="Montserrat Bold"/>
                <a:cs typeface="Montserrat Bold"/>
                <a:sym typeface="Montserrat Bold"/>
              </a:rPr>
              <a:t>ETL PROCESS :</a:t>
            </a:r>
          </a:p>
        </p:txBody>
      </p:sp>
      <p:sp>
        <p:nvSpPr>
          <p:cNvPr name="TextBox 18" id="18"/>
          <p:cNvSpPr txBox="true"/>
          <p:nvPr/>
        </p:nvSpPr>
        <p:spPr>
          <a:xfrm rot="0">
            <a:off x="9034016" y="4962842"/>
            <a:ext cx="219968" cy="323215"/>
          </a:xfrm>
          <a:prstGeom prst="rect">
            <a:avLst/>
          </a:prstGeom>
        </p:spPr>
        <p:txBody>
          <a:bodyPr anchor="t" rtlCol="false" tIns="0" lIns="0" bIns="0" rIns="0">
            <a:spAutoFit/>
          </a:bodyPr>
          <a:lstStyle/>
          <a:p>
            <a:pPr algn="ctr">
              <a:lnSpc>
                <a:spcPts val="2659"/>
              </a:lnSpc>
              <a:spcBef>
                <a:spcPct val="0"/>
              </a:spcBef>
            </a:pPr>
            <a:r>
              <a:rPr lang="en-US" sz="1899">
                <a:solidFill>
                  <a:srgbClr val="FFFFFF"/>
                </a:solidFill>
                <a:latin typeface="Canva Sans"/>
                <a:ea typeface="Canva Sans"/>
                <a:cs typeface="Canva Sans"/>
                <a:sym typeface="Canva Sans"/>
              </a:rPr>
              <a:t>1-</a:t>
            </a:r>
          </a:p>
        </p:txBody>
      </p:sp>
      <p:sp>
        <p:nvSpPr>
          <p:cNvPr name="TextBox 19" id="19"/>
          <p:cNvSpPr txBox="true"/>
          <p:nvPr/>
        </p:nvSpPr>
        <p:spPr>
          <a:xfrm rot="0">
            <a:off x="745032" y="1544427"/>
            <a:ext cx="5961543" cy="613410"/>
          </a:xfrm>
          <a:prstGeom prst="rect">
            <a:avLst/>
          </a:prstGeom>
        </p:spPr>
        <p:txBody>
          <a:bodyPr anchor="t" rtlCol="false" tIns="0" lIns="0" bIns="0" rIns="0">
            <a:spAutoFit/>
          </a:bodyPr>
          <a:lstStyle/>
          <a:p>
            <a:pPr algn="ctr" marL="0" indent="0" lvl="0">
              <a:lnSpc>
                <a:spcPts val="5040"/>
              </a:lnSpc>
              <a:spcBef>
                <a:spcPct val="0"/>
              </a:spcBef>
            </a:pPr>
            <a:r>
              <a:rPr lang="en-US" b="true" sz="3600" strike="noStrike" u="none">
                <a:solidFill>
                  <a:srgbClr val="FFFFFF"/>
                </a:solidFill>
                <a:latin typeface="Montserrat Bold"/>
                <a:ea typeface="Montserrat Bold"/>
                <a:cs typeface="Montserrat Bold"/>
                <a:sym typeface="Montserrat Bold"/>
              </a:rPr>
              <a:t>EXTRACT</a:t>
            </a:r>
          </a:p>
        </p:txBody>
      </p:sp>
      <p:sp>
        <p:nvSpPr>
          <p:cNvPr name="TextBox 20" id="20"/>
          <p:cNvSpPr txBox="true"/>
          <p:nvPr/>
        </p:nvSpPr>
        <p:spPr>
          <a:xfrm rot="0">
            <a:off x="177679" y="2902086"/>
            <a:ext cx="7481105" cy="6365766"/>
          </a:xfrm>
          <a:prstGeom prst="rect">
            <a:avLst/>
          </a:prstGeom>
        </p:spPr>
        <p:txBody>
          <a:bodyPr anchor="t" rtlCol="false" tIns="0" lIns="0" bIns="0" rIns="0">
            <a:spAutoFit/>
          </a:bodyPr>
          <a:lstStyle/>
          <a:p>
            <a:pPr algn="l" marL="0" indent="0" lvl="0">
              <a:lnSpc>
                <a:spcPts val="5040"/>
              </a:lnSpc>
              <a:spcBef>
                <a:spcPct val="0"/>
              </a:spcBef>
            </a:pPr>
            <a:r>
              <a:rPr lang="en-US" sz="3600" strike="noStrike" u="none">
                <a:solidFill>
                  <a:srgbClr val="FFFFFF"/>
                </a:solidFill>
                <a:latin typeface="Roboto"/>
                <a:ea typeface="Roboto"/>
                <a:cs typeface="Roboto"/>
                <a:sym typeface="Roboto"/>
              </a:rPr>
              <a:t>WE PULL DATA FROM MULTIPLE TABLES, </a:t>
            </a:r>
          </a:p>
          <a:p>
            <a:pPr algn="l" marL="0" indent="0" lvl="0">
              <a:lnSpc>
                <a:spcPts val="5040"/>
              </a:lnSpc>
              <a:spcBef>
                <a:spcPct val="0"/>
              </a:spcBef>
            </a:pPr>
            <a:r>
              <a:rPr lang="en-US" sz="3600" strike="noStrike" u="none">
                <a:solidFill>
                  <a:srgbClr val="FFFFFF"/>
                </a:solidFill>
                <a:latin typeface="Roboto"/>
                <a:ea typeface="Roboto"/>
                <a:cs typeface="Roboto"/>
                <a:sym typeface="Roboto"/>
              </a:rPr>
              <a:t>SUCH AS CUSTOMERS, PRODUCTS, OFFICES</a:t>
            </a:r>
          </a:p>
          <a:p>
            <a:pPr algn="l" marL="0" indent="0" lvl="0">
              <a:lnSpc>
                <a:spcPts val="5040"/>
              </a:lnSpc>
              <a:spcBef>
                <a:spcPct val="0"/>
              </a:spcBef>
            </a:pPr>
            <a:r>
              <a:rPr lang="en-US" sz="3600" strike="noStrike" u="none">
                <a:solidFill>
                  <a:srgbClr val="FFFFFF"/>
                </a:solidFill>
                <a:latin typeface="Roboto"/>
                <a:ea typeface="Roboto"/>
                <a:cs typeface="Roboto"/>
                <a:sym typeface="Roboto"/>
              </a:rPr>
              <a:t>, AND EMPLOYEES, USING SQL QUERIES.</a:t>
            </a:r>
          </a:p>
          <a:p>
            <a:pPr algn="l" marL="0" indent="0" lvl="0">
              <a:lnSpc>
                <a:spcPts val="5040"/>
              </a:lnSpc>
              <a:spcBef>
                <a:spcPct val="0"/>
              </a:spcBef>
            </a:pPr>
            <a:r>
              <a:rPr lang="en-US" sz="3600" strike="noStrike" u="none">
                <a:solidFill>
                  <a:srgbClr val="FFFFFF"/>
                </a:solidFill>
                <a:latin typeface="Roboto"/>
                <a:ea typeface="Roboto"/>
                <a:cs typeface="Roboto"/>
                <a:sym typeface="Roboto"/>
              </a:rPr>
              <a:t> THIS IS ACHIEVED BY CONNECTING TO</a:t>
            </a:r>
          </a:p>
          <a:p>
            <a:pPr algn="l" marL="0" indent="0" lvl="0">
              <a:lnSpc>
                <a:spcPts val="5040"/>
              </a:lnSpc>
              <a:spcBef>
                <a:spcPct val="0"/>
              </a:spcBef>
            </a:pPr>
            <a:r>
              <a:rPr lang="en-US" sz="3600" strike="noStrike" u="none">
                <a:solidFill>
                  <a:srgbClr val="FFFFFF"/>
                </a:solidFill>
                <a:latin typeface="Roboto"/>
                <a:ea typeface="Roboto"/>
                <a:cs typeface="Roboto"/>
                <a:sym typeface="Roboto"/>
              </a:rPr>
              <a:t> THE OPERATIONAL DATABASE VIA </a:t>
            </a:r>
          </a:p>
          <a:p>
            <a:pPr algn="l" marL="0" indent="0" lvl="0">
              <a:lnSpc>
                <a:spcPts val="5040"/>
              </a:lnSpc>
              <a:spcBef>
                <a:spcPct val="0"/>
              </a:spcBef>
            </a:pPr>
            <a:r>
              <a:rPr lang="en-US" sz="3600" strike="noStrike" u="none">
                <a:solidFill>
                  <a:srgbClr val="FFFFFF"/>
                </a:solidFill>
                <a:latin typeface="Roboto"/>
                <a:ea typeface="Roboto"/>
                <a:cs typeface="Roboto"/>
                <a:sym typeface="Roboto"/>
              </a:rPr>
              <a:t>SQLALCHEMY.</a:t>
            </a:r>
          </a:p>
        </p:txBody>
      </p:sp>
      <p:sp>
        <p:nvSpPr>
          <p:cNvPr name="TextBox 21" id="21"/>
          <p:cNvSpPr txBox="true"/>
          <p:nvPr/>
        </p:nvSpPr>
        <p:spPr>
          <a:xfrm rot="0">
            <a:off x="12410629" y="2883036"/>
            <a:ext cx="892225" cy="854075"/>
          </a:xfrm>
          <a:prstGeom prst="rect">
            <a:avLst/>
          </a:prstGeom>
        </p:spPr>
        <p:txBody>
          <a:bodyPr anchor="t" rtlCol="false" tIns="0" lIns="0" bIns="0" rIns="0">
            <a:spAutoFit/>
          </a:bodyPr>
          <a:lstStyle/>
          <a:p>
            <a:pPr algn="l" marL="0" indent="0" lvl="0">
              <a:lnSpc>
                <a:spcPts val="7000"/>
              </a:lnSpc>
              <a:spcBef>
                <a:spcPct val="0"/>
              </a:spcBef>
            </a:pPr>
            <a:r>
              <a:rPr lang="en-US" sz="5000" strike="noStrike" u="none">
                <a:solidFill>
                  <a:srgbClr val="2D2C86"/>
                </a:solidFill>
                <a:latin typeface="TT Octosquares Compressed"/>
                <a:ea typeface="TT Octosquares Compressed"/>
                <a:cs typeface="TT Octosquares Compressed"/>
                <a:sym typeface="TT Octosquares Compressed"/>
              </a:rPr>
              <a:t>FACT</a:t>
            </a:r>
          </a:p>
        </p:txBody>
      </p:sp>
      <p:sp>
        <p:nvSpPr>
          <p:cNvPr name="TextBox 22" id="22"/>
          <p:cNvSpPr txBox="true"/>
          <p:nvPr/>
        </p:nvSpPr>
        <p:spPr>
          <a:xfrm rot="0">
            <a:off x="11480118" y="5802229"/>
            <a:ext cx="2729657" cy="854075"/>
          </a:xfrm>
          <a:prstGeom prst="rect">
            <a:avLst/>
          </a:prstGeom>
        </p:spPr>
        <p:txBody>
          <a:bodyPr anchor="t" rtlCol="false" tIns="0" lIns="0" bIns="0" rIns="0">
            <a:spAutoFit/>
          </a:bodyPr>
          <a:lstStyle/>
          <a:p>
            <a:pPr algn="l" marL="0" indent="0" lvl="0">
              <a:lnSpc>
                <a:spcPts val="7000"/>
              </a:lnSpc>
              <a:spcBef>
                <a:spcPct val="0"/>
              </a:spcBef>
            </a:pPr>
            <a:r>
              <a:rPr lang="en-US" sz="5000" strike="noStrike" u="none">
                <a:solidFill>
                  <a:srgbClr val="2D2C86"/>
                </a:solidFill>
                <a:latin typeface="TT Octosquares Compressed"/>
                <a:ea typeface="TT Octosquares Compressed"/>
                <a:cs typeface="TT Octosquares Compressed"/>
                <a:sym typeface="TT Octosquares Compressed"/>
              </a:rPr>
              <a:t>DIM_PRODUCT</a:t>
            </a:r>
          </a:p>
        </p:txBody>
      </p:sp>
      <p:sp>
        <p:nvSpPr>
          <p:cNvPr name="TextBox 23" id="23"/>
          <p:cNvSpPr txBox="true"/>
          <p:nvPr/>
        </p:nvSpPr>
        <p:spPr>
          <a:xfrm rot="0">
            <a:off x="11480118" y="8404225"/>
            <a:ext cx="3488116" cy="854075"/>
          </a:xfrm>
          <a:prstGeom prst="rect">
            <a:avLst/>
          </a:prstGeom>
        </p:spPr>
        <p:txBody>
          <a:bodyPr anchor="t" rtlCol="false" tIns="0" lIns="0" bIns="0" rIns="0">
            <a:spAutoFit/>
          </a:bodyPr>
          <a:lstStyle/>
          <a:p>
            <a:pPr algn="l" marL="0" indent="0" lvl="0">
              <a:lnSpc>
                <a:spcPts val="7000"/>
              </a:lnSpc>
              <a:spcBef>
                <a:spcPct val="0"/>
              </a:spcBef>
            </a:pPr>
            <a:r>
              <a:rPr lang="en-US" sz="5000" strike="noStrike" u="none">
                <a:solidFill>
                  <a:srgbClr val="2D2C86"/>
                </a:solidFill>
                <a:latin typeface="TT Octosquares Compressed"/>
                <a:ea typeface="TT Octosquares Compressed"/>
                <a:cs typeface="TT Octosquares Compressed"/>
                <a:sym typeface="TT Octosquares Compressed"/>
              </a:rPr>
              <a:t>DIM_CUSTOMER</a:t>
            </a:r>
          </a:p>
        </p:txBody>
      </p:sp>
      <p:sp>
        <p:nvSpPr>
          <p:cNvPr name="Freeform 24" id="24"/>
          <p:cNvSpPr/>
          <p:nvPr/>
        </p:nvSpPr>
        <p:spPr>
          <a:xfrm flipH="false" flipV="false" rot="0">
            <a:off x="745032" y="1547792"/>
            <a:ext cx="430105" cy="673354"/>
          </a:xfrm>
          <a:custGeom>
            <a:avLst/>
            <a:gdLst/>
            <a:ahLst/>
            <a:cxnLst/>
            <a:rect r="r" b="b" t="t" l="l"/>
            <a:pathLst>
              <a:path h="673354" w="430105">
                <a:moveTo>
                  <a:pt x="0" y="0"/>
                </a:moveTo>
                <a:lnTo>
                  <a:pt x="430105" y="0"/>
                </a:lnTo>
                <a:lnTo>
                  <a:pt x="430105" y="673354"/>
                </a:lnTo>
                <a:lnTo>
                  <a:pt x="0" y="67335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5" id="25"/>
          <p:cNvSpPr/>
          <p:nvPr/>
        </p:nvSpPr>
        <p:spPr>
          <a:xfrm flipH="false" flipV="false" rot="0">
            <a:off x="1403737" y="1547792"/>
            <a:ext cx="430105" cy="673354"/>
          </a:xfrm>
          <a:custGeom>
            <a:avLst/>
            <a:gdLst/>
            <a:ahLst/>
            <a:cxnLst/>
            <a:rect r="r" b="b" t="t" l="l"/>
            <a:pathLst>
              <a:path h="673354" w="430105">
                <a:moveTo>
                  <a:pt x="0" y="0"/>
                </a:moveTo>
                <a:lnTo>
                  <a:pt x="430105" y="0"/>
                </a:lnTo>
                <a:lnTo>
                  <a:pt x="430105" y="673354"/>
                </a:lnTo>
                <a:lnTo>
                  <a:pt x="0" y="67335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6" id="26"/>
          <p:cNvSpPr/>
          <p:nvPr/>
        </p:nvSpPr>
        <p:spPr>
          <a:xfrm flipH="false" flipV="false" rot="0">
            <a:off x="1948142" y="1547792"/>
            <a:ext cx="430105" cy="673354"/>
          </a:xfrm>
          <a:custGeom>
            <a:avLst/>
            <a:gdLst/>
            <a:ahLst/>
            <a:cxnLst/>
            <a:rect r="r" b="b" t="t" l="l"/>
            <a:pathLst>
              <a:path h="673354" w="430105">
                <a:moveTo>
                  <a:pt x="0" y="0"/>
                </a:moveTo>
                <a:lnTo>
                  <a:pt x="430105" y="0"/>
                </a:lnTo>
                <a:lnTo>
                  <a:pt x="430105" y="673354"/>
                </a:lnTo>
                <a:lnTo>
                  <a:pt x="0" y="67335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7324710" y="458184"/>
            <a:ext cx="306065" cy="336000"/>
          </a:xfrm>
          <a:custGeom>
            <a:avLst/>
            <a:gdLst/>
            <a:ahLst/>
            <a:cxnLst/>
            <a:rect r="r" b="b" t="t" l="l"/>
            <a:pathLst>
              <a:path h="336000" w="306065">
                <a:moveTo>
                  <a:pt x="0" y="0"/>
                </a:moveTo>
                <a:lnTo>
                  <a:pt x="306065" y="0"/>
                </a:lnTo>
                <a:lnTo>
                  <a:pt x="306065" y="336000"/>
                </a:lnTo>
                <a:lnTo>
                  <a:pt x="0" y="33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17627171" y="9626171"/>
            <a:ext cx="924223" cy="397435"/>
            <a:chOff x="0" y="0"/>
            <a:chExt cx="1347239" cy="579341"/>
          </a:xfrm>
        </p:grpSpPr>
        <p:sp>
          <p:nvSpPr>
            <p:cNvPr name="Freeform 5" id="5"/>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6" id="6"/>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1054987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101499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1480118" y="2247308"/>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0" id="10"/>
          <p:cNvGrpSpPr/>
          <p:nvPr/>
        </p:nvGrpSpPr>
        <p:grpSpPr>
          <a:xfrm rot="0">
            <a:off x="9382534" y="1881342"/>
            <a:ext cx="8575870" cy="6394276"/>
            <a:chOff x="0" y="0"/>
            <a:chExt cx="2258665" cy="1684089"/>
          </a:xfrm>
        </p:grpSpPr>
        <p:sp>
          <p:nvSpPr>
            <p:cNvPr name="Freeform 11" id="11"/>
            <p:cNvSpPr/>
            <p:nvPr/>
          </p:nvSpPr>
          <p:spPr>
            <a:xfrm flipH="false" flipV="false" rot="0">
              <a:off x="0" y="0"/>
              <a:ext cx="2258665" cy="1684089"/>
            </a:xfrm>
            <a:custGeom>
              <a:avLst/>
              <a:gdLst/>
              <a:ahLst/>
              <a:cxnLst/>
              <a:rect r="r" b="b" t="t" l="l"/>
              <a:pathLst>
                <a:path h="1684089" w="2258665">
                  <a:moveTo>
                    <a:pt x="0" y="0"/>
                  </a:moveTo>
                  <a:lnTo>
                    <a:pt x="2258665" y="0"/>
                  </a:lnTo>
                  <a:lnTo>
                    <a:pt x="2258665" y="1684089"/>
                  </a:lnTo>
                  <a:lnTo>
                    <a:pt x="0" y="1684089"/>
                  </a:lnTo>
                  <a:close/>
                </a:path>
              </a:pathLst>
            </a:custGeom>
            <a:solidFill>
              <a:srgbClr val="FFFFFF"/>
            </a:solidFill>
          </p:spPr>
        </p:sp>
        <p:sp>
          <p:nvSpPr>
            <p:cNvPr name="TextBox 12" id="12"/>
            <p:cNvSpPr txBox="true"/>
            <p:nvPr/>
          </p:nvSpPr>
          <p:spPr>
            <a:xfrm>
              <a:off x="0" y="-38100"/>
              <a:ext cx="2258665" cy="1722189"/>
            </a:xfrm>
            <a:prstGeom prst="rect">
              <a:avLst/>
            </a:prstGeom>
          </p:spPr>
          <p:txBody>
            <a:bodyPr anchor="ctr" rtlCol="false" tIns="50800" lIns="50800" bIns="50800" rIns="50800"/>
            <a:lstStyle/>
            <a:p>
              <a:pPr algn="l">
                <a:lnSpc>
                  <a:spcPts val="2939"/>
                </a:lnSpc>
              </a:pPr>
              <a:r>
                <a:rPr lang="en-US" sz="2099">
                  <a:solidFill>
                    <a:srgbClr val="FFFFFF"/>
                  </a:solidFill>
                  <a:latin typeface="Canva Sans"/>
                  <a:ea typeface="Canva Sans"/>
                  <a:cs typeface="Canva Sans"/>
                  <a:sym typeface="Canva Sans"/>
                </a:rPr>
                <a:t> </a:t>
              </a:r>
              <a:r>
                <a:rPr lang="en-US" sz="2099" b="true">
                  <a:solidFill>
                    <a:srgbClr val="FFFFFF"/>
                  </a:solidFill>
                  <a:latin typeface="Canva Sans Bold"/>
                  <a:ea typeface="Canva Sans Bold"/>
                  <a:cs typeface="Canva Sans Bold"/>
                  <a:sym typeface="Canva Sans Bold"/>
                </a:rPr>
                <a:t>F</a:t>
              </a:r>
              <a:r>
                <a:rPr lang="en-US" sz="2099" b="true">
                  <a:solidFill>
                    <a:srgbClr val="0B081D"/>
                  </a:solidFill>
                  <a:latin typeface="Canva Sans Bold"/>
                  <a:ea typeface="Canva Sans Bold"/>
                  <a:cs typeface="Canva Sans Bold"/>
                  <a:sym typeface="Canva Sans Bold"/>
                </a:rPr>
                <a:t>ROM [customer_management].[dbo].[orders] o</a:t>
              </a:r>
            </a:p>
            <a:p>
              <a:pPr algn="l">
                <a:lnSpc>
                  <a:spcPts val="2939"/>
                </a:lnSpc>
              </a:pPr>
              <a:r>
                <a:rPr lang="en-US" sz="2099" b="true">
                  <a:solidFill>
                    <a:srgbClr val="0B081D"/>
                  </a:solidFill>
                  <a:latin typeface="Canva Sans Bold"/>
                  <a:ea typeface="Canva Sans Bold"/>
                  <a:cs typeface="Canva Sans Bold"/>
                  <a:sym typeface="Canva Sans Bold"/>
                </a:rPr>
                <a:t>    JOIN [customer_management].[dbo].[orderdetails] od ON o.[orderNumber] = od.[orderNumber]</a:t>
              </a:r>
            </a:p>
            <a:p>
              <a:pPr algn="l">
                <a:lnSpc>
                  <a:spcPts val="2939"/>
                </a:lnSpc>
              </a:pPr>
              <a:r>
                <a:rPr lang="en-US" sz="2099" b="true">
                  <a:solidFill>
                    <a:srgbClr val="0B081D"/>
                  </a:solidFill>
                  <a:latin typeface="Canva Sans Bold"/>
                  <a:ea typeface="Canva Sans Bold"/>
                  <a:cs typeface="Canva Sans Bold"/>
                  <a:sym typeface="Canva Sans Bold"/>
                </a:rPr>
                <a:t>    JOIN [customer_management].[dbo].[customers] c ON o.[customerNumber] = c.[customerNumber] </a:t>
              </a:r>
            </a:p>
            <a:p>
              <a:pPr algn="l">
                <a:lnSpc>
                  <a:spcPts val="2939"/>
                </a:lnSpc>
              </a:pPr>
              <a:r>
                <a:rPr lang="en-US" sz="2099" b="true">
                  <a:solidFill>
                    <a:srgbClr val="0B081D"/>
                  </a:solidFill>
                  <a:latin typeface="Canva Sans Bold"/>
                  <a:ea typeface="Canva Sans Bold"/>
                  <a:cs typeface="Canva Sans Bold"/>
                  <a:sym typeface="Canva Sans Bold"/>
                </a:rPr>
                <a:t>    JOIN [customer_management].[dbo].[products] p ON od.[productCode] = p.[productCode]</a:t>
              </a:r>
            </a:p>
            <a:p>
              <a:pPr algn="l">
                <a:lnSpc>
                  <a:spcPts val="2939"/>
                </a:lnSpc>
              </a:pPr>
              <a:r>
                <a:rPr lang="en-US" sz="2099" b="true">
                  <a:solidFill>
                    <a:srgbClr val="0B081D"/>
                  </a:solidFill>
                  <a:latin typeface="Canva Sans Bold"/>
                  <a:ea typeface="Canva Sans Bold"/>
                  <a:cs typeface="Canva Sans Bold"/>
                  <a:sym typeface="Canva Sans Bold"/>
                </a:rPr>
                <a:t>    LEFT JOIN [customer_management].[dbo].[payments] pay ON c.[customerNumber] = pay.[customerNumber] </a:t>
              </a:r>
            </a:p>
            <a:p>
              <a:pPr algn="l">
                <a:lnSpc>
                  <a:spcPts val="2939"/>
                </a:lnSpc>
              </a:pPr>
              <a:r>
                <a:rPr lang="en-US" sz="2099" b="true">
                  <a:solidFill>
                    <a:srgbClr val="0B081D"/>
                  </a:solidFill>
                  <a:latin typeface="Canva Sans Bold"/>
                  <a:ea typeface="Canva Sans Bold"/>
                  <a:cs typeface="Canva Sans Bold"/>
                  <a:sym typeface="Canva Sans Bold"/>
                </a:rPr>
                <a:t>    JOIN [customer_management].[dbo].[employees] e ON c.[salesRepEmployeeNumber] = e.[employeeNumber]</a:t>
              </a:r>
            </a:p>
            <a:p>
              <a:pPr algn="l">
                <a:lnSpc>
                  <a:spcPts val="2939"/>
                </a:lnSpc>
              </a:pPr>
              <a:r>
                <a:rPr lang="en-US" sz="2099" b="true">
                  <a:solidFill>
                    <a:srgbClr val="0B081D"/>
                  </a:solidFill>
                  <a:latin typeface="Canva Sans Bold"/>
                  <a:ea typeface="Canva Sans Bold"/>
                  <a:cs typeface="Canva Sans Bold"/>
                  <a:sym typeface="Canva Sans Bold"/>
                </a:rPr>
                <a:t>    LEFT JOIN [customer_management].[dbo].[interactions] i ON c.[customerNumber] = i.[customerNumber]</a:t>
              </a:r>
            </a:p>
            <a:p>
              <a:pPr algn="l">
                <a:lnSpc>
                  <a:spcPts val="2939"/>
                </a:lnSpc>
              </a:pPr>
              <a:r>
                <a:rPr lang="en-US" sz="2099" b="true">
                  <a:solidFill>
                    <a:srgbClr val="0B081D"/>
                  </a:solidFill>
                  <a:latin typeface="Canva Sans Bold"/>
                  <a:ea typeface="Canva Sans Bold"/>
                  <a:cs typeface="Canva Sans Bold"/>
                  <a:sym typeface="Canva Sans Bold"/>
                </a:rPr>
                <a:t>    LEFT JOIN [customer_management].[dbo].[productReviews] r ON p.[productCode] = r.[productCode]</a:t>
              </a:r>
            </a:p>
            <a:p>
              <a:pPr algn="l">
                <a:lnSpc>
                  <a:spcPts val="2939"/>
                </a:lnSpc>
              </a:pPr>
              <a:r>
                <a:rPr lang="en-US" sz="2099" b="true">
                  <a:solidFill>
                    <a:srgbClr val="0B081D"/>
                  </a:solidFill>
                  <a:latin typeface="Canva Sans Bold"/>
                  <a:ea typeface="Canva Sans Bold"/>
                  <a:cs typeface="Canva Sans Bold"/>
                  <a:sym typeface="Canva Sans Bold"/>
                </a:rPr>
                <a:t>    """,</a:t>
              </a:r>
            </a:p>
            <a:p>
              <a:pPr algn="l">
                <a:lnSpc>
                  <a:spcPts val="2659"/>
                </a:lnSpc>
              </a:pPr>
            </a:p>
          </p:txBody>
        </p:sp>
      </p:grpSp>
      <p:sp>
        <p:nvSpPr>
          <p:cNvPr name="TextBox 13" id="13"/>
          <p:cNvSpPr txBox="true"/>
          <p:nvPr/>
        </p:nvSpPr>
        <p:spPr>
          <a:xfrm rot="0">
            <a:off x="16089294"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name="TextBox 14" id="14"/>
          <p:cNvSpPr txBox="true"/>
          <p:nvPr/>
        </p:nvSpPr>
        <p:spPr>
          <a:xfrm rot="0">
            <a:off x="14533497"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About Us</a:t>
            </a:r>
          </a:p>
        </p:txBody>
      </p:sp>
      <p:sp>
        <p:nvSpPr>
          <p:cNvPr name="TextBox 15" id="15"/>
          <p:cNvSpPr txBox="true"/>
          <p:nvPr/>
        </p:nvSpPr>
        <p:spPr>
          <a:xfrm rot="0">
            <a:off x="13302741"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Service</a:t>
            </a:r>
          </a:p>
        </p:txBody>
      </p:sp>
      <p:sp>
        <p:nvSpPr>
          <p:cNvPr name="TextBox 16" id="16"/>
          <p:cNvSpPr txBox="true"/>
          <p:nvPr/>
        </p:nvSpPr>
        <p:spPr>
          <a:xfrm rot="0">
            <a:off x="12046981"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name="TextBox 17" id="17"/>
          <p:cNvSpPr txBox="true"/>
          <p:nvPr/>
        </p:nvSpPr>
        <p:spPr>
          <a:xfrm rot="0">
            <a:off x="405452" y="450999"/>
            <a:ext cx="5092898" cy="877571"/>
          </a:xfrm>
          <a:prstGeom prst="rect">
            <a:avLst/>
          </a:prstGeom>
        </p:spPr>
        <p:txBody>
          <a:bodyPr anchor="t" rtlCol="false" tIns="0" lIns="0" bIns="0" rIns="0">
            <a:spAutoFit/>
          </a:bodyPr>
          <a:lstStyle/>
          <a:p>
            <a:pPr algn="ctr" marL="0" indent="0" lvl="0">
              <a:lnSpc>
                <a:spcPts val="7279"/>
              </a:lnSpc>
              <a:spcBef>
                <a:spcPct val="0"/>
              </a:spcBef>
            </a:pPr>
            <a:r>
              <a:rPr lang="en-US" b="true" sz="5199" strike="noStrike" u="none">
                <a:solidFill>
                  <a:srgbClr val="FFFFFF"/>
                </a:solidFill>
                <a:latin typeface="Montserrat Bold"/>
                <a:ea typeface="Montserrat Bold"/>
                <a:cs typeface="Montserrat Bold"/>
                <a:sym typeface="Montserrat Bold"/>
              </a:rPr>
              <a:t>ETL PROCESS :</a:t>
            </a:r>
          </a:p>
        </p:txBody>
      </p:sp>
      <p:sp>
        <p:nvSpPr>
          <p:cNvPr name="TextBox 18" id="18"/>
          <p:cNvSpPr txBox="true"/>
          <p:nvPr/>
        </p:nvSpPr>
        <p:spPr>
          <a:xfrm rot="0">
            <a:off x="405452" y="2943060"/>
            <a:ext cx="8977082" cy="5991233"/>
          </a:xfrm>
          <a:prstGeom prst="rect">
            <a:avLst/>
          </a:prstGeom>
        </p:spPr>
        <p:txBody>
          <a:bodyPr anchor="t" rtlCol="false" tIns="0" lIns="0" bIns="0" rIns="0">
            <a:spAutoFit/>
          </a:bodyPr>
          <a:lstStyle/>
          <a:p>
            <a:pPr algn="l" marL="0" indent="0" lvl="0">
              <a:lnSpc>
                <a:spcPts val="4784"/>
              </a:lnSpc>
              <a:spcBef>
                <a:spcPct val="0"/>
              </a:spcBef>
            </a:pPr>
            <a:r>
              <a:rPr lang="en-US" sz="3417" strike="noStrike" u="none">
                <a:solidFill>
                  <a:srgbClr val="FFFFFF"/>
                </a:solidFill>
                <a:latin typeface="Roboto"/>
                <a:ea typeface="Roboto"/>
                <a:cs typeface="Roboto"/>
                <a:sym typeface="Roboto"/>
              </a:rPr>
              <a:t>WHILE TRANSFERRING DATA,</a:t>
            </a:r>
          </a:p>
          <a:p>
            <a:pPr algn="l" marL="0" indent="0" lvl="0">
              <a:lnSpc>
                <a:spcPts val="4784"/>
              </a:lnSpc>
              <a:spcBef>
                <a:spcPct val="0"/>
              </a:spcBef>
            </a:pPr>
            <a:r>
              <a:rPr lang="en-US" sz="3417" strike="noStrike" u="none">
                <a:solidFill>
                  <a:srgbClr val="FFFFFF"/>
                </a:solidFill>
                <a:latin typeface="Roboto"/>
                <a:ea typeface="Roboto"/>
                <a:cs typeface="Roboto"/>
                <a:sym typeface="Roboto"/>
              </a:rPr>
              <a:t> WE ENSURE DATA INTEGRITY </a:t>
            </a:r>
          </a:p>
          <a:p>
            <a:pPr algn="l" marL="0" indent="0" lvl="0">
              <a:lnSpc>
                <a:spcPts val="4784"/>
              </a:lnSpc>
              <a:spcBef>
                <a:spcPct val="0"/>
              </a:spcBef>
            </a:pPr>
            <a:r>
              <a:rPr lang="en-US" sz="3417" strike="noStrike" u="none">
                <a:solidFill>
                  <a:srgbClr val="FFFFFF"/>
                </a:solidFill>
                <a:latin typeface="Roboto"/>
                <a:ea typeface="Roboto"/>
                <a:cs typeface="Roboto"/>
                <a:sym typeface="Roboto"/>
              </a:rPr>
              <a:t>AND STRUCTURE, SUCH AS JOINING RELATED TABLES LIKE ORDERS, ORDERDETAILS, </a:t>
            </a:r>
          </a:p>
          <a:p>
            <a:pPr algn="l" marL="0" indent="0" lvl="0">
              <a:lnSpc>
                <a:spcPts val="4784"/>
              </a:lnSpc>
              <a:spcBef>
                <a:spcPct val="0"/>
              </a:spcBef>
            </a:pPr>
            <a:r>
              <a:rPr lang="en-US" sz="3417" strike="noStrike" u="none">
                <a:solidFill>
                  <a:srgbClr val="FFFFFF"/>
                </a:solidFill>
                <a:latin typeface="Roboto"/>
                <a:ea typeface="Roboto"/>
                <a:cs typeface="Roboto"/>
                <a:sym typeface="Roboto"/>
              </a:rPr>
              <a:t>AND PAYMENTS TO FORM A FACT TABLE THAT CONSOLIDATES KEY BUSINESS TRANSACTIONS (ORDERS, PAYMENTS, INTERACTIONS,</a:t>
            </a:r>
          </a:p>
          <a:p>
            <a:pPr algn="l" marL="0" indent="0" lvl="0">
              <a:lnSpc>
                <a:spcPts val="4784"/>
              </a:lnSpc>
              <a:spcBef>
                <a:spcPct val="0"/>
              </a:spcBef>
            </a:pPr>
            <a:r>
              <a:rPr lang="en-US" sz="3417" strike="noStrike" u="none">
                <a:solidFill>
                  <a:srgbClr val="FFFFFF"/>
                </a:solidFill>
                <a:latin typeface="Roboto"/>
                <a:ea typeface="Roboto"/>
                <a:cs typeface="Roboto"/>
                <a:sym typeface="Roboto"/>
              </a:rPr>
              <a:t> AND REVIEWS).</a:t>
            </a:r>
          </a:p>
        </p:txBody>
      </p:sp>
      <p:grpSp>
        <p:nvGrpSpPr>
          <p:cNvPr name="Group 19" id="19"/>
          <p:cNvGrpSpPr/>
          <p:nvPr/>
        </p:nvGrpSpPr>
        <p:grpSpPr>
          <a:xfrm rot="0">
            <a:off x="405452" y="1767284"/>
            <a:ext cx="6293251" cy="758192"/>
            <a:chOff x="0" y="0"/>
            <a:chExt cx="8391002" cy="1010922"/>
          </a:xfrm>
        </p:grpSpPr>
        <p:sp>
          <p:nvSpPr>
            <p:cNvPr name="TextBox 20" id="20"/>
            <p:cNvSpPr txBox="true"/>
            <p:nvPr/>
          </p:nvSpPr>
          <p:spPr>
            <a:xfrm rot="0">
              <a:off x="442277" y="74296"/>
              <a:ext cx="7948724" cy="795655"/>
            </a:xfrm>
            <a:prstGeom prst="rect">
              <a:avLst/>
            </a:prstGeom>
          </p:spPr>
          <p:txBody>
            <a:bodyPr anchor="t" rtlCol="false" tIns="0" lIns="0" bIns="0" rIns="0">
              <a:spAutoFit/>
            </a:bodyPr>
            <a:lstStyle/>
            <a:p>
              <a:pPr algn="ctr" marL="0" indent="0" lvl="0">
                <a:lnSpc>
                  <a:spcPts val="5040"/>
                </a:lnSpc>
                <a:spcBef>
                  <a:spcPct val="0"/>
                </a:spcBef>
              </a:pPr>
              <a:r>
                <a:rPr lang="en-US" b="true" sz="3600">
                  <a:solidFill>
                    <a:srgbClr val="FFFFFF"/>
                  </a:solidFill>
                  <a:latin typeface="Montserrat Bold"/>
                  <a:ea typeface="Montserrat Bold"/>
                  <a:cs typeface="Montserrat Bold"/>
                  <a:sym typeface="Montserrat Bold"/>
                </a:rPr>
                <a:t>TRANSFORM:</a:t>
              </a:r>
            </a:p>
          </p:txBody>
        </p:sp>
        <p:sp>
          <p:nvSpPr>
            <p:cNvPr name="Freeform 21" id="21"/>
            <p:cNvSpPr/>
            <p:nvPr/>
          </p:nvSpPr>
          <p:spPr>
            <a:xfrm flipH="false" flipV="false" rot="0">
              <a:off x="0" y="0"/>
              <a:ext cx="645727" cy="1010922"/>
            </a:xfrm>
            <a:custGeom>
              <a:avLst/>
              <a:gdLst/>
              <a:ahLst/>
              <a:cxnLst/>
              <a:rect r="r" b="b" t="t" l="l"/>
              <a:pathLst>
                <a:path h="1010922" w="645727">
                  <a:moveTo>
                    <a:pt x="0" y="0"/>
                  </a:moveTo>
                  <a:lnTo>
                    <a:pt x="645727" y="0"/>
                  </a:lnTo>
                  <a:lnTo>
                    <a:pt x="645727" y="1010922"/>
                  </a:lnTo>
                  <a:lnTo>
                    <a:pt x="0" y="101092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2" id="22"/>
            <p:cNvSpPr/>
            <p:nvPr/>
          </p:nvSpPr>
          <p:spPr>
            <a:xfrm flipH="false" flipV="false" rot="0">
              <a:off x="645727" y="0"/>
              <a:ext cx="645727" cy="1010922"/>
            </a:xfrm>
            <a:custGeom>
              <a:avLst/>
              <a:gdLst/>
              <a:ahLst/>
              <a:cxnLst/>
              <a:rect r="r" b="b" t="t" l="l"/>
              <a:pathLst>
                <a:path h="1010922" w="645727">
                  <a:moveTo>
                    <a:pt x="0" y="0"/>
                  </a:moveTo>
                  <a:lnTo>
                    <a:pt x="645726" y="0"/>
                  </a:lnTo>
                  <a:lnTo>
                    <a:pt x="645726" y="1010922"/>
                  </a:lnTo>
                  <a:lnTo>
                    <a:pt x="0" y="101092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3" id="23"/>
            <p:cNvSpPr/>
            <p:nvPr/>
          </p:nvSpPr>
          <p:spPr>
            <a:xfrm flipH="false" flipV="false" rot="0">
              <a:off x="1285539" y="0"/>
              <a:ext cx="645727" cy="1010922"/>
            </a:xfrm>
            <a:custGeom>
              <a:avLst/>
              <a:gdLst/>
              <a:ahLst/>
              <a:cxnLst/>
              <a:rect r="r" b="b" t="t" l="l"/>
              <a:pathLst>
                <a:path h="1010922" w="645727">
                  <a:moveTo>
                    <a:pt x="0" y="0"/>
                  </a:moveTo>
                  <a:lnTo>
                    <a:pt x="645727" y="0"/>
                  </a:lnTo>
                  <a:lnTo>
                    <a:pt x="645727" y="1010922"/>
                  </a:lnTo>
                  <a:lnTo>
                    <a:pt x="0" y="101092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7324710" y="458184"/>
            <a:ext cx="306065" cy="336000"/>
          </a:xfrm>
          <a:custGeom>
            <a:avLst/>
            <a:gdLst/>
            <a:ahLst/>
            <a:cxnLst/>
            <a:rect r="r" b="b" t="t" l="l"/>
            <a:pathLst>
              <a:path h="336000" w="306065">
                <a:moveTo>
                  <a:pt x="0" y="0"/>
                </a:moveTo>
                <a:lnTo>
                  <a:pt x="306065" y="0"/>
                </a:lnTo>
                <a:lnTo>
                  <a:pt x="306065" y="336000"/>
                </a:lnTo>
                <a:lnTo>
                  <a:pt x="0" y="33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16577545" y="8576545"/>
            <a:ext cx="2392210" cy="1028700"/>
            <a:chOff x="0" y="0"/>
            <a:chExt cx="1347239" cy="579341"/>
          </a:xfrm>
        </p:grpSpPr>
        <p:sp>
          <p:nvSpPr>
            <p:cNvPr name="Freeform 5" id="5"/>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6" id="6"/>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1054987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101499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1480118" y="2247308"/>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9453831" y="1024622"/>
            <a:ext cx="7676168" cy="3340578"/>
          </a:xfrm>
          <a:custGeom>
            <a:avLst/>
            <a:gdLst/>
            <a:ahLst/>
            <a:cxnLst/>
            <a:rect r="r" b="b" t="t" l="l"/>
            <a:pathLst>
              <a:path h="3340578" w="7676168">
                <a:moveTo>
                  <a:pt x="0" y="0"/>
                </a:moveTo>
                <a:lnTo>
                  <a:pt x="7676168" y="0"/>
                </a:lnTo>
                <a:lnTo>
                  <a:pt x="7676168" y="3340578"/>
                </a:lnTo>
                <a:lnTo>
                  <a:pt x="0" y="3340578"/>
                </a:lnTo>
                <a:lnTo>
                  <a:pt x="0" y="0"/>
                </a:lnTo>
                <a:close/>
              </a:path>
            </a:pathLst>
          </a:custGeom>
          <a:blipFill>
            <a:blip r:embed="rId7"/>
            <a:stretch>
              <a:fillRect l="0" t="0" r="-47225" b="-44201"/>
            </a:stretch>
          </a:blipFill>
        </p:spPr>
      </p:sp>
      <p:sp>
        <p:nvSpPr>
          <p:cNvPr name="Freeform 11" id="11"/>
          <p:cNvSpPr/>
          <p:nvPr/>
        </p:nvSpPr>
        <p:spPr>
          <a:xfrm flipH="false" flipV="false" rot="0">
            <a:off x="6884925" y="8142382"/>
            <a:ext cx="10324112" cy="1897026"/>
          </a:xfrm>
          <a:custGeom>
            <a:avLst/>
            <a:gdLst/>
            <a:ahLst/>
            <a:cxnLst/>
            <a:rect r="r" b="b" t="t" l="l"/>
            <a:pathLst>
              <a:path h="1897026" w="10324112">
                <a:moveTo>
                  <a:pt x="0" y="0"/>
                </a:moveTo>
                <a:lnTo>
                  <a:pt x="10324112" y="0"/>
                </a:lnTo>
                <a:lnTo>
                  <a:pt x="10324112" y="1897026"/>
                </a:lnTo>
                <a:lnTo>
                  <a:pt x="0" y="1897026"/>
                </a:lnTo>
                <a:lnTo>
                  <a:pt x="0" y="0"/>
                </a:lnTo>
                <a:close/>
              </a:path>
            </a:pathLst>
          </a:custGeom>
          <a:blipFill>
            <a:blip r:embed="rId8"/>
            <a:stretch>
              <a:fillRect l="-9464" t="0" r="0" b="-24359"/>
            </a:stretch>
          </a:blipFill>
        </p:spPr>
      </p:sp>
      <p:grpSp>
        <p:nvGrpSpPr>
          <p:cNvPr name="Group 12" id="12"/>
          <p:cNvGrpSpPr/>
          <p:nvPr/>
        </p:nvGrpSpPr>
        <p:grpSpPr>
          <a:xfrm rot="-5400000">
            <a:off x="16560593" y="2036257"/>
            <a:ext cx="2275326" cy="978437"/>
            <a:chOff x="0" y="0"/>
            <a:chExt cx="1347239" cy="579341"/>
          </a:xfrm>
        </p:grpSpPr>
        <p:sp>
          <p:nvSpPr>
            <p:cNvPr name="Freeform 13" id="13"/>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14" id="14"/>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false" flipV="false" rot="0">
            <a:off x="10268203" y="5143500"/>
            <a:ext cx="7056506" cy="2104859"/>
          </a:xfrm>
          <a:custGeom>
            <a:avLst/>
            <a:gdLst/>
            <a:ahLst/>
            <a:cxnLst/>
            <a:rect r="r" b="b" t="t" l="l"/>
            <a:pathLst>
              <a:path h="2104859" w="7056506">
                <a:moveTo>
                  <a:pt x="0" y="0"/>
                </a:moveTo>
                <a:lnTo>
                  <a:pt x="7056507" y="0"/>
                </a:lnTo>
                <a:lnTo>
                  <a:pt x="7056507" y="2104859"/>
                </a:lnTo>
                <a:lnTo>
                  <a:pt x="0" y="2104859"/>
                </a:lnTo>
                <a:lnTo>
                  <a:pt x="0" y="0"/>
                </a:lnTo>
                <a:close/>
              </a:path>
            </a:pathLst>
          </a:custGeom>
          <a:blipFill>
            <a:blip r:embed="rId9"/>
            <a:stretch>
              <a:fillRect l="0" t="0" r="-60153" b="0"/>
            </a:stretch>
          </a:blipFill>
        </p:spPr>
      </p:sp>
      <p:sp>
        <p:nvSpPr>
          <p:cNvPr name="TextBox 16" id="16"/>
          <p:cNvSpPr txBox="true"/>
          <p:nvPr/>
        </p:nvSpPr>
        <p:spPr>
          <a:xfrm rot="0">
            <a:off x="16089294"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name="TextBox 17" id="17"/>
          <p:cNvSpPr txBox="true"/>
          <p:nvPr/>
        </p:nvSpPr>
        <p:spPr>
          <a:xfrm rot="0">
            <a:off x="14533497"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About Us</a:t>
            </a:r>
          </a:p>
        </p:txBody>
      </p:sp>
      <p:sp>
        <p:nvSpPr>
          <p:cNvPr name="TextBox 18" id="18"/>
          <p:cNvSpPr txBox="true"/>
          <p:nvPr/>
        </p:nvSpPr>
        <p:spPr>
          <a:xfrm rot="0">
            <a:off x="13302741"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Service</a:t>
            </a:r>
          </a:p>
        </p:txBody>
      </p:sp>
      <p:sp>
        <p:nvSpPr>
          <p:cNvPr name="TextBox 19" id="19"/>
          <p:cNvSpPr txBox="true"/>
          <p:nvPr/>
        </p:nvSpPr>
        <p:spPr>
          <a:xfrm rot="0">
            <a:off x="12046981"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name="TextBox 20" id="20"/>
          <p:cNvSpPr txBox="true"/>
          <p:nvPr/>
        </p:nvSpPr>
        <p:spPr>
          <a:xfrm rot="0">
            <a:off x="170260" y="708459"/>
            <a:ext cx="5092898" cy="877570"/>
          </a:xfrm>
          <a:prstGeom prst="rect">
            <a:avLst/>
          </a:prstGeom>
        </p:spPr>
        <p:txBody>
          <a:bodyPr anchor="t" rtlCol="false" tIns="0" lIns="0" bIns="0" rIns="0">
            <a:spAutoFit/>
          </a:bodyPr>
          <a:lstStyle/>
          <a:p>
            <a:pPr algn="ctr" marL="0" indent="0" lvl="0">
              <a:lnSpc>
                <a:spcPts val="7279"/>
              </a:lnSpc>
              <a:spcBef>
                <a:spcPct val="0"/>
              </a:spcBef>
            </a:pPr>
            <a:r>
              <a:rPr lang="en-US" b="true" sz="5199" strike="noStrike" u="none">
                <a:solidFill>
                  <a:srgbClr val="FFFFFF"/>
                </a:solidFill>
                <a:latin typeface="Montserrat Bold"/>
                <a:ea typeface="Montserrat Bold"/>
                <a:cs typeface="Montserrat Bold"/>
                <a:sym typeface="Montserrat Bold"/>
              </a:rPr>
              <a:t>ETL PROCESS :</a:t>
            </a:r>
          </a:p>
        </p:txBody>
      </p:sp>
      <p:sp>
        <p:nvSpPr>
          <p:cNvPr name="TextBox 21" id="21"/>
          <p:cNvSpPr txBox="true"/>
          <p:nvPr/>
        </p:nvSpPr>
        <p:spPr>
          <a:xfrm rot="0">
            <a:off x="170260" y="3596464"/>
            <a:ext cx="9729495" cy="4104272"/>
          </a:xfrm>
          <a:prstGeom prst="rect">
            <a:avLst/>
          </a:prstGeom>
        </p:spPr>
        <p:txBody>
          <a:bodyPr anchor="t" rtlCol="false" tIns="0" lIns="0" bIns="0" rIns="0">
            <a:spAutoFit/>
          </a:bodyPr>
          <a:lstStyle/>
          <a:p>
            <a:pPr algn="l" marL="0" indent="0" lvl="0">
              <a:lnSpc>
                <a:spcPts val="4695"/>
              </a:lnSpc>
              <a:spcBef>
                <a:spcPct val="0"/>
              </a:spcBef>
            </a:pPr>
            <a:r>
              <a:rPr lang="en-US" sz="3353" strike="noStrike" u="none">
                <a:solidFill>
                  <a:srgbClr val="FFFFFF"/>
                </a:solidFill>
                <a:latin typeface="Roboto"/>
                <a:ea typeface="Roboto"/>
                <a:cs typeface="Roboto"/>
                <a:sym typeface="Roboto"/>
              </a:rPr>
              <a:t> THE PROCESSED DATA IS THEN LOADED INTO CORRESPONDING DIMENSIONAL TABLES (DIM_CUSTOMERS, DIM_PRODUCTS, ETC.) AND FACT TABLES IN THE DATA WAREHOUSE,USING TOOLS SQLALCHEMY , PANDAS.</a:t>
            </a:r>
          </a:p>
          <a:p>
            <a:pPr algn="l" marL="0" indent="0" lvl="0">
              <a:lnSpc>
                <a:spcPts val="4695"/>
              </a:lnSpc>
              <a:spcBef>
                <a:spcPct val="0"/>
              </a:spcBef>
            </a:pPr>
            <a:r>
              <a:rPr lang="en-US" sz="3353" strike="noStrike" u="none">
                <a:solidFill>
                  <a:srgbClr val="FFFFFF"/>
                </a:solidFill>
                <a:latin typeface="Roboto"/>
                <a:ea typeface="Roboto"/>
                <a:cs typeface="Roboto"/>
                <a:sym typeface="Roboto"/>
              </a:rPr>
              <a:t>NOW, READY FOR USE IN BUILDING </a:t>
            </a:r>
          </a:p>
          <a:p>
            <a:pPr algn="l" marL="0" indent="0" lvl="0">
              <a:lnSpc>
                <a:spcPts val="4695"/>
              </a:lnSpc>
              <a:spcBef>
                <a:spcPct val="0"/>
              </a:spcBef>
            </a:pPr>
            <a:r>
              <a:rPr lang="en-US" sz="3353" strike="noStrike" u="none">
                <a:solidFill>
                  <a:srgbClr val="FFFFFF"/>
                </a:solidFill>
                <a:latin typeface="Roboto"/>
                <a:ea typeface="Roboto"/>
                <a:cs typeface="Roboto"/>
                <a:sym typeface="Roboto"/>
              </a:rPr>
              <a:t>PREDICTIVE MODEL .</a:t>
            </a:r>
          </a:p>
        </p:txBody>
      </p:sp>
      <p:sp>
        <p:nvSpPr>
          <p:cNvPr name="TextBox 22" id="22"/>
          <p:cNvSpPr txBox="true"/>
          <p:nvPr/>
        </p:nvSpPr>
        <p:spPr>
          <a:xfrm rot="0">
            <a:off x="-264062" y="2114631"/>
            <a:ext cx="5961543" cy="745491"/>
          </a:xfrm>
          <a:prstGeom prst="rect">
            <a:avLst/>
          </a:prstGeom>
        </p:spPr>
        <p:txBody>
          <a:bodyPr anchor="t" rtlCol="false" tIns="0" lIns="0" bIns="0" rIns="0">
            <a:spAutoFit/>
          </a:bodyPr>
          <a:lstStyle/>
          <a:p>
            <a:pPr algn="ctr" marL="0" indent="0" lvl="0">
              <a:lnSpc>
                <a:spcPts val="6159"/>
              </a:lnSpc>
              <a:spcBef>
                <a:spcPct val="0"/>
              </a:spcBef>
            </a:pPr>
            <a:r>
              <a:rPr lang="en-US" b="true" sz="4399">
                <a:solidFill>
                  <a:srgbClr val="FFFFFF"/>
                </a:solidFill>
                <a:latin typeface="Montserrat Bold"/>
                <a:ea typeface="Montserrat Bold"/>
                <a:cs typeface="Montserrat Bold"/>
                <a:sym typeface="Montserrat Bold"/>
              </a:rPr>
              <a:t>LOAD</a:t>
            </a:r>
          </a:p>
        </p:txBody>
      </p:sp>
      <p:sp>
        <p:nvSpPr>
          <p:cNvPr name="Freeform 23" id="23"/>
          <p:cNvSpPr/>
          <p:nvPr/>
        </p:nvSpPr>
        <p:spPr>
          <a:xfrm flipH="false" flipV="false" rot="0">
            <a:off x="232398" y="2137966"/>
            <a:ext cx="484295" cy="758192"/>
          </a:xfrm>
          <a:custGeom>
            <a:avLst/>
            <a:gdLst/>
            <a:ahLst/>
            <a:cxnLst/>
            <a:rect r="r" b="b" t="t" l="l"/>
            <a:pathLst>
              <a:path h="758192" w="484295">
                <a:moveTo>
                  <a:pt x="0" y="0"/>
                </a:moveTo>
                <a:lnTo>
                  <a:pt x="484295" y="0"/>
                </a:lnTo>
                <a:lnTo>
                  <a:pt x="484295" y="758192"/>
                </a:lnTo>
                <a:lnTo>
                  <a:pt x="0" y="7581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4" id="24"/>
          <p:cNvSpPr/>
          <p:nvPr/>
        </p:nvSpPr>
        <p:spPr>
          <a:xfrm flipH="false" flipV="false" rot="0">
            <a:off x="716693" y="2137966"/>
            <a:ext cx="484295" cy="758192"/>
          </a:xfrm>
          <a:custGeom>
            <a:avLst/>
            <a:gdLst/>
            <a:ahLst/>
            <a:cxnLst/>
            <a:rect r="r" b="b" t="t" l="l"/>
            <a:pathLst>
              <a:path h="758192" w="484295">
                <a:moveTo>
                  <a:pt x="0" y="0"/>
                </a:moveTo>
                <a:lnTo>
                  <a:pt x="484295" y="0"/>
                </a:lnTo>
                <a:lnTo>
                  <a:pt x="484295" y="758192"/>
                </a:lnTo>
                <a:lnTo>
                  <a:pt x="0" y="7581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5" id="25"/>
          <p:cNvSpPr/>
          <p:nvPr/>
        </p:nvSpPr>
        <p:spPr>
          <a:xfrm flipH="false" flipV="false" rot="0">
            <a:off x="1154334" y="2137966"/>
            <a:ext cx="484295" cy="758192"/>
          </a:xfrm>
          <a:custGeom>
            <a:avLst/>
            <a:gdLst/>
            <a:ahLst/>
            <a:cxnLst/>
            <a:rect r="r" b="b" t="t" l="l"/>
            <a:pathLst>
              <a:path h="758192" w="484295">
                <a:moveTo>
                  <a:pt x="0" y="0"/>
                </a:moveTo>
                <a:lnTo>
                  <a:pt x="484295" y="0"/>
                </a:lnTo>
                <a:lnTo>
                  <a:pt x="484295" y="758192"/>
                </a:lnTo>
                <a:lnTo>
                  <a:pt x="0" y="7581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9916525" y="377481"/>
            <a:ext cx="7592115" cy="4516222"/>
          </a:xfrm>
          <a:custGeom>
            <a:avLst/>
            <a:gdLst/>
            <a:ahLst/>
            <a:cxnLst/>
            <a:rect r="r" b="b" t="t" l="l"/>
            <a:pathLst>
              <a:path h="4516222" w="7592115">
                <a:moveTo>
                  <a:pt x="0" y="0"/>
                </a:moveTo>
                <a:lnTo>
                  <a:pt x="7592115" y="0"/>
                </a:lnTo>
                <a:lnTo>
                  <a:pt x="7592115" y="4516222"/>
                </a:lnTo>
                <a:lnTo>
                  <a:pt x="0" y="4516222"/>
                </a:lnTo>
                <a:lnTo>
                  <a:pt x="0" y="0"/>
                </a:lnTo>
                <a:close/>
              </a:path>
            </a:pathLst>
          </a:custGeom>
          <a:blipFill>
            <a:blip r:embed="rId3"/>
            <a:stretch>
              <a:fillRect l="-3729" t="0" r="-709" b="-4464"/>
            </a:stretch>
          </a:blipFill>
        </p:spPr>
      </p:sp>
      <p:sp>
        <p:nvSpPr>
          <p:cNvPr name="Freeform 4" id="4"/>
          <p:cNvSpPr/>
          <p:nvPr/>
        </p:nvSpPr>
        <p:spPr>
          <a:xfrm flipH="false" flipV="false" rot="0">
            <a:off x="10165865" y="5143500"/>
            <a:ext cx="6976647" cy="5029090"/>
          </a:xfrm>
          <a:custGeom>
            <a:avLst/>
            <a:gdLst/>
            <a:ahLst/>
            <a:cxnLst/>
            <a:rect r="r" b="b" t="t" l="l"/>
            <a:pathLst>
              <a:path h="5029090" w="6976647">
                <a:moveTo>
                  <a:pt x="0" y="0"/>
                </a:moveTo>
                <a:lnTo>
                  <a:pt x="6976648" y="0"/>
                </a:lnTo>
                <a:lnTo>
                  <a:pt x="6976648" y="5029090"/>
                </a:lnTo>
                <a:lnTo>
                  <a:pt x="0" y="5029090"/>
                </a:lnTo>
                <a:lnTo>
                  <a:pt x="0" y="0"/>
                </a:lnTo>
                <a:close/>
              </a:path>
            </a:pathLst>
          </a:custGeom>
          <a:blipFill>
            <a:blip r:embed="rId4"/>
            <a:stretch>
              <a:fillRect l="0" t="-4266" r="-1337" b="-553"/>
            </a:stretch>
          </a:blipFill>
        </p:spPr>
      </p:sp>
      <p:sp>
        <p:nvSpPr>
          <p:cNvPr name="TextBox 5" id="5"/>
          <p:cNvSpPr txBox="true"/>
          <p:nvPr/>
        </p:nvSpPr>
        <p:spPr>
          <a:xfrm rot="0">
            <a:off x="-2210384" y="688657"/>
            <a:ext cx="15025456" cy="613410"/>
          </a:xfrm>
          <a:prstGeom prst="rect">
            <a:avLst/>
          </a:prstGeom>
        </p:spPr>
        <p:txBody>
          <a:bodyPr anchor="t" rtlCol="false" tIns="0" lIns="0" bIns="0" rIns="0">
            <a:spAutoFit/>
          </a:bodyPr>
          <a:lstStyle/>
          <a:p>
            <a:pPr algn="ctr">
              <a:lnSpc>
                <a:spcPts val="5040"/>
              </a:lnSpc>
              <a:spcBef>
                <a:spcPct val="0"/>
              </a:spcBef>
            </a:pPr>
            <a:r>
              <a:rPr lang="en-US" b="true" sz="3600">
                <a:solidFill>
                  <a:srgbClr val="38B6FF"/>
                </a:solidFill>
                <a:latin typeface="Montserrat Bold"/>
                <a:ea typeface="Montserrat Bold"/>
                <a:cs typeface="Montserrat Bold"/>
                <a:sym typeface="Montserrat Bold"/>
              </a:rPr>
              <a:t>A</a:t>
            </a:r>
            <a:r>
              <a:rPr lang="en-US" b="true" sz="3600">
                <a:solidFill>
                  <a:srgbClr val="38B6FF"/>
                </a:solidFill>
                <a:latin typeface="Montserrat Bold"/>
                <a:ea typeface="Montserrat Bold"/>
                <a:cs typeface="Montserrat Bold"/>
                <a:sym typeface="Montserrat Bold"/>
              </a:rPr>
              <a:t>nalysis with matplotlib</a:t>
            </a:r>
          </a:p>
        </p:txBody>
      </p:sp>
      <p:sp>
        <p:nvSpPr>
          <p:cNvPr name="TextBox 6" id="6"/>
          <p:cNvSpPr txBox="true"/>
          <p:nvPr/>
        </p:nvSpPr>
        <p:spPr>
          <a:xfrm rot="0">
            <a:off x="260957" y="1772604"/>
            <a:ext cx="9336648" cy="2804795"/>
          </a:xfrm>
          <a:prstGeom prst="rect">
            <a:avLst/>
          </a:prstGeom>
        </p:spPr>
        <p:txBody>
          <a:bodyPr anchor="t" rtlCol="false" tIns="0" lIns="0" bIns="0" rIns="0">
            <a:spAutoFit/>
          </a:bodyPr>
          <a:lstStyle/>
          <a:p>
            <a:pPr algn="ctr" marL="690879" indent="-345439" lvl="1">
              <a:lnSpc>
                <a:spcPts val="4479"/>
              </a:lnSpc>
              <a:buFont typeface="Arial"/>
              <a:buChar char="•"/>
            </a:pPr>
            <a:r>
              <a:rPr lang="en-US" sz="3199">
                <a:solidFill>
                  <a:srgbClr val="FFFFFF"/>
                </a:solidFill>
                <a:latin typeface="Roboto"/>
                <a:ea typeface="Roboto"/>
                <a:cs typeface="Roboto"/>
                <a:sym typeface="Roboto"/>
              </a:rPr>
              <a:t>This line graph depicts monthly sales from June to September 2024. Sales peaked in July and declined steadily thereafter. Further analysis is needed to understand the underlying factors influencing this trend.</a:t>
            </a:r>
          </a:p>
        </p:txBody>
      </p:sp>
      <p:sp>
        <p:nvSpPr>
          <p:cNvPr name="TextBox 7" id="7"/>
          <p:cNvSpPr txBox="true"/>
          <p:nvPr/>
        </p:nvSpPr>
        <p:spPr>
          <a:xfrm rot="0">
            <a:off x="460075" y="6152067"/>
            <a:ext cx="9306569" cy="3366770"/>
          </a:xfrm>
          <a:prstGeom prst="rect">
            <a:avLst/>
          </a:prstGeom>
        </p:spPr>
        <p:txBody>
          <a:bodyPr anchor="t" rtlCol="false" tIns="0" lIns="0" bIns="0" rIns="0">
            <a:spAutoFit/>
          </a:bodyPr>
          <a:lstStyle/>
          <a:p>
            <a:pPr algn="ctr" marL="690879" indent="-345439" lvl="1">
              <a:lnSpc>
                <a:spcPts val="4479"/>
              </a:lnSpc>
              <a:buFont typeface="Arial"/>
              <a:buChar char="•"/>
            </a:pPr>
            <a:r>
              <a:rPr lang="en-US" sz="3199">
                <a:solidFill>
                  <a:srgbClr val="FFFFFF"/>
                </a:solidFill>
                <a:latin typeface="Roboto"/>
                <a:ea typeface="Roboto"/>
                <a:cs typeface="Roboto"/>
                <a:sym typeface="Roboto"/>
              </a:rPr>
              <a:t>This bar chart illustrates the distribution of customer ratings. The x-axis represents the rating scale (1-5), and the y-axis indicates the count of ratings. Most ratings fall between 3.5 and 5.0, indicating overall customer satisfaction.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673341" y="481965"/>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117540" y="472365"/>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472899" y="472365"/>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8508266" y="3852671"/>
            <a:ext cx="9978343" cy="5637764"/>
          </a:xfrm>
          <a:custGeom>
            <a:avLst/>
            <a:gdLst/>
            <a:ahLst/>
            <a:cxnLst/>
            <a:rect r="r" b="b" t="t" l="l"/>
            <a:pathLst>
              <a:path h="5637764" w="9978343">
                <a:moveTo>
                  <a:pt x="0" y="0"/>
                </a:moveTo>
                <a:lnTo>
                  <a:pt x="9978343" y="0"/>
                </a:lnTo>
                <a:lnTo>
                  <a:pt x="9978343" y="5637764"/>
                </a:lnTo>
                <a:lnTo>
                  <a:pt x="0" y="5637764"/>
                </a:lnTo>
                <a:lnTo>
                  <a:pt x="0" y="0"/>
                </a:lnTo>
                <a:close/>
              </a:path>
            </a:pathLst>
          </a:custGeom>
          <a:blipFill>
            <a:blip r:embed="rId5"/>
            <a:stretch>
              <a:fillRect l="0" t="0" r="0" b="0"/>
            </a:stretch>
          </a:blipFill>
        </p:spPr>
      </p:sp>
      <p:sp>
        <p:nvSpPr>
          <p:cNvPr name="TextBox 10" id="10"/>
          <p:cNvSpPr txBox="true"/>
          <p:nvPr/>
        </p:nvSpPr>
        <p:spPr>
          <a:xfrm rot="0">
            <a:off x="1913982" y="405690"/>
            <a:ext cx="6829247" cy="613410"/>
          </a:xfrm>
          <a:prstGeom prst="rect">
            <a:avLst/>
          </a:prstGeom>
        </p:spPr>
        <p:txBody>
          <a:bodyPr anchor="t" rtlCol="false" tIns="0" lIns="0" bIns="0" rIns="0">
            <a:spAutoFit/>
          </a:bodyPr>
          <a:lstStyle/>
          <a:p>
            <a:pPr algn="ctr" marL="0" indent="0" lvl="0">
              <a:lnSpc>
                <a:spcPts val="5040"/>
              </a:lnSpc>
              <a:spcBef>
                <a:spcPct val="0"/>
              </a:spcBef>
            </a:pPr>
            <a:r>
              <a:rPr lang="en-US" b="true" sz="3600" strike="noStrike" u="none">
                <a:solidFill>
                  <a:srgbClr val="FFFFFF"/>
                </a:solidFill>
                <a:latin typeface="Montserrat Bold"/>
                <a:ea typeface="Montserrat Bold"/>
                <a:cs typeface="Montserrat Bold"/>
                <a:sym typeface="Montserrat Bold"/>
              </a:rPr>
              <a:t>MODEL BUILDING PROCESS:</a:t>
            </a:r>
          </a:p>
        </p:txBody>
      </p:sp>
      <p:sp>
        <p:nvSpPr>
          <p:cNvPr name="TextBox 11" id="11"/>
          <p:cNvSpPr txBox="true"/>
          <p:nvPr/>
        </p:nvSpPr>
        <p:spPr>
          <a:xfrm rot="0">
            <a:off x="272175" y="1058551"/>
            <a:ext cx="16845103" cy="8986520"/>
          </a:xfrm>
          <a:prstGeom prst="rect">
            <a:avLst/>
          </a:prstGeom>
        </p:spPr>
        <p:txBody>
          <a:bodyPr anchor="t" rtlCol="false" tIns="0" lIns="0" bIns="0" rIns="0">
            <a:spAutoFit/>
          </a:bodyPr>
          <a:lstStyle/>
          <a:p>
            <a:pPr algn="l" marL="690881" indent="-345440" lvl="1">
              <a:lnSpc>
                <a:spcPts val="4480"/>
              </a:lnSpc>
              <a:spcBef>
                <a:spcPct val="0"/>
              </a:spcBef>
              <a:buAutoNum type="arabicPeriod" startAt="1"/>
            </a:pPr>
            <a:r>
              <a:rPr lang="en-US" sz="3200" strike="noStrike" u="none">
                <a:solidFill>
                  <a:srgbClr val="FFFFFF"/>
                </a:solidFill>
                <a:latin typeface="Roboto"/>
                <a:ea typeface="Roboto"/>
                <a:cs typeface="Roboto"/>
                <a:sym typeface="Roboto"/>
              </a:rPr>
              <a:t>Data Reading: We started by reading the data from CSV files related to customers, offices, products, and employees, which provided the necessary information.</a:t>
            </a:r>
          </a:p>
          <a:p>
            <a:pPr algn="l" marL="690881" indent="-345440" lvl="1">
              <a:lnSpc>
                <a:spcPts val="4480"/>
              </a:lnSpc>
              <a:spcBef>
                <a:spcPct val="0"/>
              </a:spcBef>
              <a:buAutoNum type="arabicPeriod" startAt="1"/>
            </a:pPr>
            <a:r>
              <a:rPr lang="en-US" sz="3200" strike="noStrike" u="none">
                <a:solidFill>
                  <a:srgbClr val="FFFFFF"/>
                </a:solidFill>
                <a:latin typeface="Roboto"/>
                <a:ea typeface="Roboto"/>
                <a:cs typeface="Roboto"/>
                <a:sym typeface="Roboto"/>
              </a:rPr>
              <a:t>Data Merging: We merged the fact data with customer, office, product, and employee data to create a comprehensive dataset.</a:t>
            </a:r>
          </a:p>
          <a:p>
            <a:pPr algn="l" marL="690881" indent="-345440" lvl="1">
              <a:lnSpc>
                <a:spcPts val="4480"/>
              </a:lnSpc>
              <a:spcBef>
                <a:spcPct val="0"/>
              </a:spcBef>
              <a:buAutoNum type="arabicPeriod" startAt="1"/>
            </a:pPr>
            <a:r>
              <a:rPr lang="en-US" sz="3200" strike="noStrike" u="none">
                <a:solidFill>
                  <a:srgbClr val="FFFFFF"/>
                </a:solidFill>
                <a:latin typeface="Roboto"/>
                <a:ea typeface="Roboto"/>
                <a:cs typeface="Roboto"/>
                <a:sym typeface="Roboto"/>
              </a:rPr>
              <a:t>Feature Preparation: We calculated important features:</a:t>
            </a:r>
          </a:p>
          <a:p>
            <a:pPr algn="l" marL="690881" indent="-345440" lvl="1">
              <a:lnSpc>
                <a:spcPts val="4480"/>
              </a:lnSpc>
              <a:buFont typeface="Arial"/>
              <a:buChar char="•"/>
            </a:pPr>
            <a:r>
              <a:rPr lang="en-US" sz="3200">
                <a:solidFill>
                  <a:srgbClr val="FFFFFF"/>
                </a:solidFill>
                <a:latin typeface="Roboto"/>
                <a:ea typeface="Roboto"/>
                <a:cs typeface="Roboto"/>
                <a:sym typeface="Roboto"/>
              </a:rPr>
              <a:t>totalOrders: Total number of orders.</a:t>
            </a:r>
          </a:p>
          <a:p>
            <a:pPr algn="l" marL="690881" indent="-345440" lvl="1">
              <a:lnSpc>
                <a:spcPts val="4480"/>
              </a:lnSpc>
              <a:buFont typeface="Arial"/>
              <a:buChar char="•"/>
            </a:pPr>
            <a:r>
              <a:rPr lang="en-US" sz="3200" strike="noStrike" u="none">
                <a:solidFill>
                  <a:srgbClr val="FFFFFF"/>
                </a:solidFill>
                <a:latin typeface="Roboto"/>
                <a:ea typeface="Roboto"/>
                <a:cs typeface="Roboto"/>
                <a:sym typeface="Roboto"/>
              </a:rPr>
              <a:t>avgOrderValue: Average value of </a:t>
            </a:r>
          </a:p>
          <a:p>
            <a:pPr algn="l">
              <a:lnSpc>
                <a:spcPts val="4480"/>
              </a:lnSpc>
            </a:pPr>
            <a:r>
              <a:rPr lang="en-US" sz="3200" strike="noStrike" u="none">
                <a:solidFill>
                  <a:srgbClr val="FFFFFF"/>
                </a:solidFill>
                <a:latin typeface="Roboto"/>
                <a:ea typeface="Roboto"/>
                <a:cs typeface="Roboto"/>
                <a:sym typeface="Roboto"/>
              </a:rPr>
              <a:t>      orders.</a:t>
            </a:r>
          </a:p>
          <a:p>
            <a:pPr algn="l" marL="690881" indent="-345440" lvl="1">
              <a:lnSpc>
                <a:spcPts val="4480"/>
              </a:lnSpc>
              <a:buFont typeface="Arial"/>
              <a:buChar char="•"/>
            </a:pPr>
            <a:r>
              <a:rPr lang="en-US" sz="3200" strike="noStrike" u="none">
                <a:solidFill>
                  <a:srgbClr val="FFFFFF"/>
                </a:solidFill>
                <a:latin typeface="Roboto"/>
                <a:ea typeface="Roboto"/>
                <a:cs typeface="Roboto"/>
                <a:sym typeface="Roboto"/>
              </a:rPr>
              <a:t>totalReviews: Total number of </a:t>
            </a:r>
          </a:p>
          <a:p>
            <a:pPr algn="l">
              <a:lnSpc>
                <a:spcPts val="4480"/>
              </a:lnSpc>
            </a:pPr>
            <a:r>
              <a:rPr lang="en-US" sz="3200" strike="noStrike" u="none">
                <a:solidFill>
                  <a:srgbClr val="FFFFFF"/>
                </a:solidFill>
                <a:latin typeface="Roboto"/>
                <a:ea typeface="Roboto"/>
                <a:cs typeface="Roboto"/>
                <a:sym typeface="Roboto"/>
              </a:rPr>
              <a:t>       reviews.</a:t>
            </a:r>
          </a:p>
          <a:p>
            <a:pPr algn="l" marL="690881" indent="-345440" lvl="1">
              <a:lnSpc>
                <a:spcPts val="4480"/>
              </a:lnSpc>
              <a:buFont typeface="Arial"/>
              <a:buChar char="•"/>
            </a:pPr>
            <a:r>
              <a:rPr lang="en-US" sz="3200" strike="noStrike" u="none">
                <a:solidFill>
                  <a:srgbClr val="FFFFFF"/>
                </a:solidFill>
                <a:latin typeface="Roboto"/>
                <a:ea typeface="Roboto"/>
                <a:cs typeface="Roboto"/>
                <a:sym typeface="Roboto"/>
              </a:rPr>
              <a:t>negativeReviews: Number of</a:t>
            </a:r>
          </a:p>
          <a:p>
            <a:pPr algn="l">
              <a:lnSpc>
                <a:spcPts val="4480"/>
              </a:lnSpc>
            </a:pPr>
            <a:r>
              <a:rPr lang="en-US" sz="3200" strike="noStrike" u="none">
                <a:solidFill>
                  <a:srgbClr val="FFFFFF"/>
                </a:solidFill>
                <a:latin typeface="Roboto"/>
                <a:ea typeface="Roboto"/>
                <a:cs typeface="Roboto"/>
                <a:sym typeface="Roboto"/>
              </a:rPr>
              <a:t>        negative reviews.</a:t>
            </a:r>
          </a:p>
          <a:p>
            <a:pPr algn="l" marL="690881" indent="-345440" lvl="1">
              <a:lnSpc>
                <a:spcPts val="4480"/>
              </a:lnSpc>
              <a:buFont typeface="Arial"/>
              <a:buChar char="•"/>
            </a:pPr>
            <a:r>
              <a:rPr lang="en-US" sz="3200" strike="noStrike" u="none">
                <a:solidFill>
                  <a:srgbClr val="FFFFFF"/>
                </a:solidFill>
                <a:latin typeface="Roboto"/>
                <a:ea typeface="Roboto"/>
                <a:cs typeface="Roboto"/>
                <a:sym typeface="Roboto"/>
              </a:rPr>
              <a:t>totalInteractions: Total interactions.</a:t>
            </a:r>
          </a:p>
          <a:p>
            <a:pPr algn="l" marL="690881" indent="-345440" lvl="1">
              <a:lnSpc>
                <a:spcPts val="4480"/>
              </a:lnSpc>
              <a:spcBef>
                <a:spcPct val="0"/>
              </a:spcBef>
              <a:buAutoNum type="arabicPeriod" startAt="1"/>
            </a:pPr>
            <a:r>
              <a:rPr lang="en-US" sz="3200" strike="noStrike" u="none">
                <a:solidFill>
                  <a:srgbClr val="FFFFFF"/>
                </a:solidFill>
                <a:latin typeface="Roboto"/>
                <a:ea typeface="Roboto"/>
                <a:cs typeface="Roboto"/>
                <a:sym typeface="Roboto"/>
              </a:rPr>
              <a:t>Adding the New Column: We created </a:t>
            </a:r>
          </a:p>
          <a:p>
            <a:pPr algn="l" marL="690881" indent="-345440" lvl="1">
              <a:lnSpc>
                <a:spcPts val="4480"/>
              </a:lnSpc>
              <a:spcBef>
                <a:spcPct val="0"/>
              </a:spcBef>
              <a:buAutoNum type="arabicPeriod" startAt="1"/>
            </a:pPr>
            <a:r>
              <a:rPr lang="en-US" sz="3200" strike="noStrike" u="none">
                <a:solidFill>
                  <a:srgbClr val="FFFFFF"/>
                </a:solidFill>
                <a:latin typeface="Roboto"/>
                <a:ea typeface="Roboto"/>
                <a:cs typeface="Roboto"/>
                <a:sym typeface="Roboto"/>
              </a:rPr>
              <a:t>the "customerChurn" column to indicate </a:t>
            </a:r>
          </a:p>
          <a:p>
            <a:pPr algn="l">
              <a:lnSpc>
                <a:spcPts val="4480"/>
              </a:lnSpc>
              <a:spcBef>
                <a:spcPct val="0"/>
              </a:spcBef>
            </a:pPr>
            <a:r>
              <a:rPr lang="en-US" sz="3200" strike="noStrike" u="none">
                <a:solidFill>
                  <a:srgbClr val="FFFFFF"/>
                </a:solidFill>
                <a:latin typeface="Roboto"/>
                <a:ea typeface="Roboto"/>
                <a:cs typeface="Roboto"/>
                <a:sym typeface="Roboto"/>
              </a:rPr>
              <a:t>      if a customer is likely to churn based on negative reviews.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851021" y="477165"/>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206379" y="477165"/>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561738" y="477165"/>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9847030" y="5750564"/>
            <a:ext cx="7809554" cy="4536436"/>
          </a:xfrm>
          <a:custGeom>
            <a:avLst/>
            <a:gdLst/>
            <a:ahLst/>
            <a:cxnLst/>
            <a:rect r="r" b="b" t="t" l="l"/>
            <a:pathLst>
              <a:path h="4536436" w="7809554">
                <a:moveTo>
                  <a:pt x="0" y="0"/>
                </a:moveTo>
                <a:lnTo>
                  <a:pt x="7809554" y="0"/>
                </a:lnTo>
                <a:lnTo>
                  <a:pt x="7809554" y="4536436"/>
                </a:lnTo>
                <a:lnTo>
                  <a:pt x="0" y="4536436"/>
                </a:lnTo>
                <a:lnTo>
                  <a:pt x="0" y="0"/>
                </a:lnTo>
                <a:close/>
              </a:path>
            </a:pathLst>
          </a:custGeom>
          <a:blipFill>
            <a:blip r:embed="rId5"/>
            <a:stretch>
              <a:fillRect l="-28592" t="-32293" r="-16117" b="-7838"/>
            </a:stretch>
          </a:blipFill>
        </p:spPr>
      </p:sp>
      <p:sp>
        <p:nvSpPr>
          <p:cNvPr name="TextBox 10" id="10"/>
          <p:cNvSpPr txBox="true"/>
          <p:nvPr/>
        </p:nvSpPr>
        <p:spPr>
          <a:xfrm rot="0">
            <a:off x="2095896" y="410490"/>
            <a:ext cx="7455158" cy="613410"/>
          </a:xfrm>
          <a:prstGeom prst="rect">
            <a:avLst/>
          </a:prstGeom>
        </p:spPr>
        <p:txBody>
          <a:bodyPr anchor="t" rtlCol="false" tIns="0" lIns="0" bIns="0" rIns="0">
            <a:spAutoFit/>
          </a:bodyPr>
          <a:lstStyle/>
          <a:p>
            <a:pPr algn="ctr">
              <a:lnSpc>
                <a:spcPts val="5040"/>
              </a:lnSpc>
            </a:pPr>
            <a:r>
              <a:rPr lang="en-US" sz="3600" b="true">
                <a:solidFill>
                  <a:srgbClr val="FFFFFF"/>
                </a:solidFill>
                <a:latin typeface="Montserrat Bold"/>
                <a:ea typeface="Montserrat Bold"/>
                <a:cs typeface="Montserrat Bold"/>
                <a:sym typeface="Montserrat Bold"/>
              </a:rPr>
              <a:t>Model Results and Challenges :</a:t>
            </a:r>
          </a:p>
        </p:txBody>
      </p:sp>
      <p:sp>
        <p:nvSpPr>
          <p:cNvPr name="TextBox 11" id="11"/>
          <p:cNvSpPr txBox="true"/>
          <p:nvPr/>
        </p:nvSpPr>
        <p:spPr>
          <a:xfrm rot="0">
            <a:off x="1384059" y="1230667"/>
            <a:ext cx="12367748" cy="7650480"/>
          </a:xfrm>
          <a:prstGeom prst="rect">
            <a:avLst/>
          </a:prstGeom>
        </p:spPr>
        <p:txBody>
          <a:bodyPr anchor="t" rtlCol="false" tIns="0" lIns="0" bIns="0" rIns="0">
            <a:spAutoFit/>
          </a:bodyPr>
          <a:lstStyle/>
          <a:p>
            <a:pPr algn="just" marL="690881" indent="-345440" lvl="1">
              <a:lnSpc>
                <a:spcPts val="4480"/>
              </a:lnSpc>
              <a:spcBef>
                <a:spcPct val="0"/>
              </a:spcBef>
              <a:buFont typeface="Arial"/>
              <a:buChar char="•"/>
            </a:pPr>
            <a:r>
              <a:rPr lang="en-US" sz="3200">
                <a:solidFill>
                  <a:srgbClr val="FFFFFF"/>
                </a:solidFill>
                <a:latin typeface="Roboto"/>
                <a:ea typeface="Roboto"/>
                <a:cs typeface="Roboto"/>
                <a:sym typeface="Roboto"/>
              </a:rPr>
              <a:t>Data Splitting: We divided the data int</a:t>
            </a:r>
            <a:r>
              <a:rPr lang="en-US" sz="3200">
                <a:solidFill>
                  <a:srgbClr val="FFFFFF"/>
                </a:solidFill>
                <a:latin typeface="Roboto"/>
                <a:ea typeface="Roboto"/>
                <a:cs typeface="Roboto"/>
                <a:sym typeface="Roboto"/>
              </a:rPr>
              <a:t>o training and testing sets and used a Decision Tree Classifier for model building.</a:t>
            </a:r>
          </a:p>
          <a:p>
            <a:pPr algn="just" marL="690881" indent="-345440" lvl="1">
              <a:lnSpc>
                <a:spcPts val="4480"/>
              </a:lnSpc>
              <a:spcBef>
                <a:spcPct val="0"/>
              </a:spcBef>
              <a:buFont typeface="Arial"/>
              <a:buChar char="•"/>
            </a:pPr>
            <a:r>
              <a:rPr lang="en-US" sz="3200">
                <a:solidFill>
                  <a:srgbClr val="FFFFFF"/>
                </a:solidFill>
                <a:latin typeface="Roboto"/>
                <a:ea typeface="Roboto"/>
                <a:cs typeface="Roboto"/>
                <a:sym typeface="Roboto"/>
              </a:rPr>
              <a:t>Model Evaluation: After training, we evaluated the model using the test set. The initial accuracy was 100%, but after adding noise, it dropped to 92%. We decided to continue with the first model.</a:t>
            </a:r>
          </a:p>
          <a:p>
            <a:pPr algn="just" marL="690881" indent="-345440" lvl="1">
              <a:lnSpc>
                <a:spcPts val="4480"/>
              </a:lnSpc>
              <a:spcBef>
                <a:spcPct val="0"/>
              </a:spcBef>
              <a:buFont typeface="Arial"/>
              <a:buChar char="•"/>
            </a:pPr>
            <a:r>
              <a:rPr lang="en-US" sz="3200">
                <a:solidFill>
                  <a:srgbClr val="FFFFFF"/>
                </a:solidFill>
                <a:latin typeface="Roboto"/>
                <a:ea typeface="Roboto"/>
                <a:cs typeface="Roboto"/>
                <a:sym typeface="Roboto"/>
              </a:rPr>
              <a:t>Predictive System: The system allows users to input the following features to predict whether a customer will churn:</a:t>
            </a:r>
          </a:p>
          <a:p>
            <a:pPr algn="just" marL="690881" indent="-345440" lvl="1">
              <a:lnSpc>
                <a:spcPts val="4480"/>
              </a:lnSpc>
              <a:spcBef>
                <a:spcPct val="0"/>
              </a:spcBef>
              <a:buFont typeface="Arial"/>
              <a:buChar char="•"/>
            </a:pPr>
            <a:r>
              <a:rPr lang="en-US" sz="3200">
                <a:solidFill>
                  <a:srgbClr val="FFFFFF"/>
                </a:solidFill>
                <a:latin typeface="Roboto"/>
                <a:ea typeface="Roboto"/>
                <a:cs typeface="Roboto"/>
                <a:sym typeface="Roboto"/>
              </a:rPr>
              <a:t>totalOrders</a:t>
            </a:r>
          </a:p>
          <a:p>
            <a:pPr algn="just" marL="690881" indent="-345440" lvl="1">
              <a:lnSpc>
                <a:spcPts val="4480"/>
              </a:lnSpc>
              <a:spcBef>
                <a:spcPct val="0"/>
              </a:spcBef>
              <a:buFont typeface="Arial"/>
              <a:buChar char="•"/>
            </a:pPr>
            <a:r>
              <a:rPr lang="en-US" sz="3200">
                <a:solidFill>
                  <a:srgbClr val="FFFFFF"/>
                </a:solidFill>
                <a:latin typeface="Roboto"/>
                <a:ea typeface="Roboto"/>
                <a:cs typeface="Roboto"/>
                <a:sym typeface="Roboto"/>
              </a:rPr>
              <a:t>avgOrderValue</a:t>
            </a:r>
          </a:p>
          <a:p>
            <a:pPr algn="just" marL="690881" indent="-345440" lvl="1">
              <a:lnSpc>
                <a:spcPts val="4480"/>
              </a:lnSpc>
              <a:spcBef>
                <a:spcPct val="0"/>
              </a:spcBef>
              <a:buFont typeface="Arial"/>
              <a:buChar char="•"/>
            </a:pPr>
            <a:r>
              <a:rPr lang="en-US" sz="3200">
                <a:solidFill>
                  <a:srgbClr val="FFFFFF"/>
                </a:solidFill>
                <a:latin typeface="Roboto"/>
                <a:ea typeface="Roboto"/>
                <a:cs typeface="Roboto"/>
                <a:sym typeface="Roboto"/>
              </a:rPr>
              <a:t>totalReviews</a:t>
            </a:r>
          </a:p>
          <a:p>
            <a:pPr algn="just" marL="690881" indent="-345440" lvl="1">
              <a:lnSpc>
                <a:spcPts val="4480"/>
              </a:lnSpc>
              <a:spcBef>
                <a:spcPct val="0"/>
              </a:spcBef>
              <a:buFont typeface="Arial"/>
              <a:buChar char="•"/>
            </a:pPr>
            <a:r>
              <a:rPr lang="en-US" sz="3200">
                <a:solidFill>
                  <a:srgbClr val="FFFFFF"/>
                </a:solidFill>
                <a:latin typeface="Roboto"/>
                <a:ea typeface="Roboto"/>
                <a:cs typeface="Roboto"/>
                <a:sym typeface="Roboto"/>
              </a:rPr>
              <a:t>negativeReviews</a:t>
            </a:r>
          </a:p>
          <a:p>
            <a:pPr algn="just" marL="690881" indent="-345440" lvl="1">
              <a:lnSpc>
                <a:spcPts val="4480"/>
              </a:lnSpc>
              <a:spcBef>
                <a:spcPct val="0"/>
              </a:spcBef>
              <a:buFont typeface="Arial"/>
              <a:buChar char="•"/>
            </a:pPr>
            <a:r>
              <a:rPr lang="en-US" sz="3200">
                <a:solidFill>
                  <a:srgbClr val="FFFFFF"/>
                </a:solidFill>
                <a:latin typeface="Roboto"/>
                <a:ea typeface="Roboto"/>
                <a:cs typeface="Roboto"/>
                <a:sym typeface="Roboto"/>
              </a:rPr>
              <a:t>totalInteractions</a:t>
            </a:r>
          </a:p>
          <a:p>
            <a:pPr algn="just">
              <a:lnSpc>
                <a:spcPts val="2659"/>
              </a:lnSpc>
              <a:spcBef>
                <a:spcPct val="0"/>
              </a:spcBef>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7324710" y="458184"/>
            <a:ext cx="306065" cy="336000"/>
          </a:xfrm>
          <a:custGeom>
            <a:avLst/>
            <a:gdLst/>
            <a:ahLst/>
            <a:cxnLst/>
            <a:rect r="r" b="b" t="t" l="l"/>
            <a:pathLst>
              <a:path h="336000" w="306065">
                <a:moveTo>
                  <a:pt x="0" y="0"/>
                </a:moveTo>
                <a:lnTo>
                  <a:pt x="306065" y="0"/>
                </a:lnTo>
                <a:lnTo>
                  <a:pt x="306065" y="336000"/>
                </a:lnTo>
                <a:lnTo>
                  <a:pt x="0" y="33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2972" y="439904"/>
            <a:ext cx="253149" cy="354280"/>
          </a:xfrm>
          <a:custGeom>
            <a:avLst/>
            <a:gdLst/>
            <a:ahLst/>
            <a:cxnLst/>
            <a:rect r="r" b="b" t="t" l="l"/>
            <a:pathLst>
              <a:path h="354280" w="253149">
                <a:moveTo>
                  <a:pt x="0" y="0"/>
                </a:moveTo>
                <a:lnTo>
                  <a:pt x="253149" y="0"/>
                </a:lnTo>
                <a:lnTo>
                  <a:pt x="253149" y="354280"/>
                </a:lnTo>
                <a:lnTo>
                  <a:pt x="0" y="3542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5400000">
            <a:off x="17631481" y="8597471"/>
            <a:ext cx="924223" cy="397435"/>
            <a:chOff x="0" y="0"/>
            <a:chExt cx="1347239" cy="579341"/>
          </a:xfrm>
        </p:grpSpPr>
        <p:sp>
          <p:nvSpPr>
            <p:cNvPr name="Freeform 6" id="6"/>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7" id="7"/>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214090" y="1083796"/>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683749" y="1083796"/>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153408" y="1083796"/>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8977610" y="2384087"/>
            <a:ext cx="8945280" cy="7692562"/>
          </a:xfrm>
          <a:custGeom>
            <a:avLst/>
            <a:gdLst/>
            <a:ahLst/>
            <a:cxnLst/>
            <a:rect r="r" b="b" t="t" l="l"/>
            <a:pathLst>
              <a:path h="7692562" w="8945280">
                <a:moveTo>
                  <a:pt x="0" y="0"/>
                </a:moveTo>
                <a:lnTo>
                  <a:pt x="8945280" y="0"/>
                </a:lnTo>
                <a:lnTo>
                  <a:pt x="8945280" y="7692563"/>
                </a:lnTo>
                <a:lnTo>
                  <a:pt x="0" y="7692563"/>
                </a:lnTo>
                <a:lnTo>
                  <a:pt x="0" y="0"/>
                </a:lnTo>
                <a:close/>
              </a:path>
            </a:pathLst>
          </a:custGeom>
          <a:blipFill>
            <a:blip r:embed="rId9"/>
            <a:stretch>
              <a:fillRect l="-6407" t="0" r="-7892" b="-4859"/>
            </a:stretch>
          </a:blipFill>
        </p:spPr>
      </p:sp>
      <p:sp>
        <p:nvSpPr>
          <p:cNvPr name="Freeform 12" id="12"/>
          <p:cNvSpPr/>
          <p:nvPr/>
        </p:nvSpPr>
        <p:spPr>
          <a:xfrm flipH="false" flipV="false" rot="0">
            <a:off x="337093" y="2301668"/>
            <a:ext cx="693312" cy="714085"/>
          </a:xfrm>
          <a:custGeom>
            <a:avLst/>
            <a:gdLst/>
            <a:ahLst/>
            <a:cxnLst/>
            <a:rect r="r" b="b" t="t" l="l"/>
            <a:pathLst>
              <a:path h="714085" w="693312">
                <a:moveTo>
                  <a:pt x="0" y="0"/>
                </a:moveTo>
                <a:lnTo>
                  <a:pt x="693312" y="0"/>
                </a:lnTo>
                <a:lnTo>
                  <a:pt x="693312" y="714085"/>
                </a:lnTo>
                <a:lnTo>
                  <a:pt x="0" y="71408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3" id="13"/>
          <p:cNvSpPr txBox="true"/>
          <p:nvPr/>
        </p:nvSpPr>
        <p:spPr>
          <a:xfrm rot="0">
            <a:off x="794903" y="6148371"/>
            <a:ext cx="8929910" cy="3173108"/>
          </a:xfrm>
          <a:prstGeom prst="rect">
            <a:avLst/>
          </a:prstGeom>
        </p:spPr>
        <p:txBody>
          <a:bodyPr anchor="t" rtlCol="false" tIns="0" lIns="0" bIns="0" rIns="0">
            <a:spAutoFit/>
          </a:bodyPr>
          <a:lstStyle/>
          <a:p>
            <a:pPr algn="l" marL="0" indent="0" lvl="0">
              <a:lnSpc>
                <a:spcPts val="5179"/>
              </a:lnSpc>
              <a:spcBef>
                <a:spcPct val="0"/>
              </a:spcBef>
            </a:pPr>
          </a:p>
          <a:p>
            <a:pPr algn="l" marL="0" indent="0" lvl="0">
              <a:lnSpc>
                <a:spcPts val="4480"/>
              </a:lnSpc>
              <a:spcBef>
                <a:spcPct val="0"/>
              </a:spcBef>
            </a:pPr>
            <a:r>
              <a:rPr lang="en-US" sz="3200" strike="noStrike" u="none">
                <a:solidFill>
                  <a:srgbClr val="FFFFFF"/>
                </a:solidFill>
                <a:latin typeface="Roboto"/>
                <a:ea typeface="Roboto"/>
                <a:cs typeface="Roboto"/>
                <a:sym typeface="Roboto"/>
              </a:rPr>
              <a:t>USER-FRIENDLY INTERFACE FOR PREDICTIONS.</a:t>
            </a:r>
          </a:p>
          <a:p>
            <a:pPr algn="l" marL="0" indent="0" lvl="0">
              <a:lnSpc>
                <a:spcPts val="5179"/>
              </a:lnSpc>
              <a:spcBef>
                <a:spcPct val="0"/>
              </a:spcBef>
            </a:pPr>
          </a:p>
          <a:p>
            <a:pPr algn="l" marL="0" indent="0" lvl="0">
              <a:lnSpc>
                <a:spcPts val="5179"/>
              </a:lnSpc>
              <a:spcBef>
                <a:spcPct val="0"/>
              </a:spcBef>
            </a:pPr>
          </a:p>
          <a:p>
            <a:pPr algn="l" marL="0" indent="0" lvl="0">
              <a:lnSpc>
                <a:spcPts val="5179"/>
              </a:lnSpc>
              <a:spcBef>
                <a:spcPct val="0"/>
              </a:spcBef>
            </a:pPr>
          </a:p>
        </p:txBody>
      </p:sp>
      <p:sp>
        <p:nvSpPr>
          <p:cNvPr name="TextBox 14" id="14"/>
          <p:cNvSpPr txBox="true"/>
          <p:nvPr/>
        </p:nvSpPr>
        <p:spPr>
          <a:xfrm rot="0">
            <a:off x="683749" y="5409372"/>
            <a:ext cx="5131647" cy="613410"/>
          </a:xfrm>
          <a:prstGeom prst="rect">
            <a:avLst/>
          </a:prstGeom>
        </p:spPr>
        <p:txBody>
          <a:bodyPr anchor="t" rtlCol="false" tIns="0" lIns="0" bIns="0" rIns="0">
            <a:spAutoFit/>
          </a:bodyPr>
          <a:lstStyle/>
          <a:p>
            <a:pPr algn="ctr" marL="0" indent="0" lvl="0">
              <a:lnSpc>
                <a:spcPts val="5040"/>
              </a:lnSpc>
              <a:spcBef>
                <a:spcPct val="0"/>
              </a:spcBef>
            </a:pPr>
            <a:r>
              <a:rPr lang="en-US" b="true" sz="3600" strike="noStrike" u="none">
                <a:solidFill>
                  <a:srgbClr val="FFFFFF"/>
                </a:solidFill>
                <a:latin typeface="Montserrat Bold"/>
                <a:ea typeface="Montserrat Bold"/>
                <a:cs typeface="Montserrat Bold"/>
                <a:sym typeface="Montserrat Bold"/>
              </a:rPr>
              <a:t>MAIN FEATURES:</a:t>
            </a:r>
          </a:p>
        </p:txBody>
      </p:sp>
      <p:sp>
        <p:nvSpPr>
          <p:cNvPr name="Freeform 15" id="15"/>
          <p:cNvSpPr/>
          <p:nvPr/>
        </p:nvSpPr>
        <p:spPr>
          <a:xfrm flipH="false" flipV="false" rot="0">
            <a:off x="335388" y="5392372"/>
            <a:ext cx="693312" cy="714085"/>
          </a:xfrm>
          <a:custGeom>
            <a:avLst/>
            <a:gdLst/>
            <a:ahLst/>
            <a:cxnLst/>
            <a:rect r="r" b="b" t="t" l="l"/>
            <a:pathLst>
              <a:path h="714085" w="693312">
                <a:moveTo>
                  <a:pt x="0" y="0"/>
                </a:moveTo>
                <a:lnTo>
                  <a:pt x="693312" y="0"/>
                </a:lnTo>
                <a:lnTo>
                  <a:pt x="693312" y="714085"/>
                </a:lnTo>
                <a:lnTo>
                  <a:pt x="0" y="71408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6" id="16"/>
          <p:cNvSpPr txBox="true"/>
          <p:nvPr/>
        </p:nvSpPr>
        <p:spPr>
          <a:xfrm rot="0">
            <a:off x="16089294"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name="TextBox 17" id="17"/>
          <p:cNvSpPr txBox="true"/>
          <p:nvPr/>
        </p:nvSpPr>
        <p:spPr>
          <a:xfrm rot="0">
            <a:off x="14533497"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About Us</a:t>
            </a:r>
          </a:p>
        </p:txBody>
      </p:sp>
      <p:sp>
        <p:nvSpPr>
          <p:cNvPr name="TextBox 18" id="18"/>
          <p:cNvSpPr txBox="true"/>
          <p:nvPr/>
        </p:nvSpPr>
        <p:spPr>
          <a:xfrm rot="0">
            <a:off x="13302741"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Service</a:t>
            </a:r>
          </a:p>
        </p:txBody>
      </p:sp>
      <p:sp>
        <p:nvSpPr>
          <p:cNvPr name="TextBox 19" id="19"/>
          <p:cNvSpPr txBox="true"/>
          <p:nvPr/>
        </p:nvSpPr>
        <p:spPr>
          <a:xfrm rot="0">
            <a:off x="12046981"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name="TextBox 20" id="20"/>
          <p:cNvSpPr txBox="true"/>
          <p:nvPr/>
        </p:nvSpPr>
        <p:spPr>
          <a:xfrm rot="0">
            <a:off x="1039108" y="517674"/>
            <a:ext cx="1284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Studio Shodwe</a:t>
            </a:r>
          </a:p>
        </p:txBody>
      </p:sp>
      <p:sp>
        <p:nvSpPr>
          <p:cNvPr name="TextBox 21" id="21"/>
          <p:cNvSpPr txBox="true"/>
          <p:nvPr/>
        </p:nvSpPr>
        <p:spPr>
          <a:xfrm rot="0">
            <a:off x="1637407" y="967628"/>
            <a:ext cx="7506593" cy="712470"/>
          </a:xfrm>
          <a:prstGeom prst="rect">
            <a:avLst/>
          </a:prstGeom>
        </p:spPr>
        <p:txBody>
          <a:bodyPr anchor="t" rtlCol="false" tIns="0" lIns="0" bIns="0" rIns="0">
            <a:spAutoFit/>
          </a:bodyPr>
          <a:lstStyle/>
          <a:p>
            <a:pPr algn="ctr" marL="0" indent="0" lvl="0">
              <a:lnSpc>
                <a:spcPts val="5880"/>
              </a:lnSpc>
              <a:spcBef>
                <a:spcPct val="0"/>
              </a:spcBef>
            </a:pPr>
            <a:r>
              <a:rPr lang="en-US" b="true" sz="4200" strike="noStrike" u="none">
                <a:solidFill>
                  <a:srgbClr val="FFFFFF"/>
                </a:solidFill>
                <a:latin typeface="Montserrat Bold"/>
                <a:ea typeface="Montserrat Bold"/>
                <a:cs typeface="Montserrat Bold"/>
                <a:sym typeface="Montserrat Bold"/>
              </a:rPr>
              <a:t>FLASK WEB APPLICATION:</a:t>
            </a:r>
          </a:p>
        </p:txBody>
      </p:sp>
      <p:sp>
        <p:nvSpPr>
          <p:cNvPr name="TextBox 22" id="22"/>
          <p:cNvSpPr txBox="true"/>
          <p:nvPr/>
        </p:nvSpPr>
        <p:spPr>
          <a:xfrm rot="0">
            <a:off x="166390" y="3268526"/>
            <a:ext cx="8977610" cy="1680845"/>
          </a:xfrm>
          <a:prstGeom prst="rect">
            <a:avLst/>
          </a:prstGeom>
        </p:spPr>
        <p:txBody>
          <a:bodyPr anchor="t" rtlCol="false" tIns="0" lIns="0" bIns="0" rIns="0">
            <a:spAutoFit/>
          </a:bodyPr>
          <a:lstStyle/>
          <a:p>
            <a:pPr algn="l" marL="0" indent="0" lvl="0">
              <a:lnSpc>
                <a:spcPts val="4480"/>
              </a:lnSpc>
              <a:spcBef>
                <a:spcPct val="0"/>
              </a:spcBef>
            </a:pPr>
            <a:r>
              <a:rPr lang="en-US" sz="3200" strike="noStrike" u="none">
                <a:solidFill>
                  <a:srgbClr val="FFFFFF"/>
                </a:solidFill>
                <a:latin typeface="Roboto"/>
                <a:ea typeface="Roboto"/>
                <a:cs typeface="Roboto"/>
                <a:sym typeface="Roboto"/>
              </a:rPr>
              <a:t>TURN THE CUSTOMER CHURN PREDICTION MODEL INTO AN INTERACTIVE WEB APPLICATION.</a:t>
            </a:r>
          </a:p>
        </p:txBody>
      </p:sp>
      <p:sp>
        <p:nvSpPr>
          <p:cNvPr name="TextBox 23" id="23"/>
          <p:cNvSpPr txBox="true"/>
          <p:nvPr/>
        </p:nvSpPr>
        <p:spPr>
          <a:xfrm rot="0">
            <a:off x="1153408" y="2318668"/>
            <a:ext cx="2599254" cy="613410"/>
          </a:xfrm>
          <a:prstGeom prst="rect">
            <a:avLst/>
          </a:prstGeom>
        </p:spPr>
        <p:txBody>
          <a:bodyPr anchor="t" rtlCol="false" tIns="0" lIns="0" bIns="0" rIns="0">
            <a:spAutoFit/>
          </a:bodyPr>
          <a:lstStyle/>
          <a:p>
            <a:pPr algn="ctr" marL="0" indent="0" lvl="0">
              <a:lnSpc>
                <a:spcPts val="5040"/>
              </a:lnSpc>
              <a:spcBef>
                <a:spcPct val="0"/>
              </a:spcBef>
            </a:pPr>
            <a:r>
              <a:rPr lang="en-US" b="true" sz="3600" strike="noStrike" u="none">
                <a:solidFill>
                  <a:srgbClr val="FFFFFF"/>
                </a:solidFill>
                <a:latin typeface="Montserrat Bold"/>
                <a:ea typeface="Montserrat Bold"/>
                <a:cs typeface="Montserrat Bold"/>
                <a:sym typeface="Montserrat Bold"/>
              </a:rPr>
              <a:t>PURPOSE: </a:t>
            </a:r>
          </a:p>
        </p:txBody>
      </p:sp>
      <p:sp>
        <p:nvSpPr>
          <p:cNvPr name="Freeform 24" id="24"/>
          <p:cNvSpPr/>
          <p:nvPr/>
        </p:nvSpPr>
        <p:spPr>
          <a:xfrm flipH="false" flipV="false" rot="0">
            <a:off x="247613" y="6877982"/>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5" id="25"/>
          <p:cNvSpPr/>
          <p:nvPr/>
        </p:nvSpPr>
        <p:spPr>
          <a:xfrm flipH="false" flipV="false" rot="0">
            <a:off x="247613" y="7907779"/>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6" id="26"/>
          <p:cNvSpPr txBox="true"/>
          <p:nvPr/>
        </p:nvSpPr>
        <p:spPr>
          <a:xfrm rot="0">
            <a:off x="574039" y="7848036"/>
            <a:ext cx="10705022" cy="1680845"/>
          </a:xfrm>
          <a:prstGeom prst="rect">
            <a:avLst/>
          </a:prstGeom>
        </p:spPr>
        <p:txBody>
          <a:bodyPr anchor="t" rtlCol="false" tIns="0" lIns="0" bIns="0" rIns="0">
            <a:spAutoFit/>
          </a:bodyPr>
          <a:lstStyle/>
          <a:p>
            <a:pPr algn="l" marL="0" indent="0" lvl="0">
              <a:lnSpc>
                <a:spcPts val="4480"/>
              </a:lnSpc>
              <a:spcBef>
                <a:spcPct val="0"/>
              </a:spcBef>
            </a:pPr>
            <a:r>
              <a:rPr lang="en-US" sz="3200" strike="noStrike" u="none">
                <a:solidFill>
                  <a:srgbClr val="FFFFFF"/>
                </a:solidFill>
                <a:latin typeface="Roboto"/>
                <a:ea typeface="Roboto"/>
                <a:cs typeface="Roboto"/>
                <a:sym typeface="Roboto"/>
              </a:rPr>
              <a:t>INTEGRATION WITH THE MACHIN LEARNING </a:t>
            </a:r>
          </a:p>
          <a:p>
            <a:pPr algn="l" marL="0" indent="0" lvl="0">
              <a:lnSpc>
                <a:spcPts val="4480"/>
              </a:lnSpc>
              <a:spcBef>
                <a:spcPct val="0"/>
              </a:spcBef>
            </a:pPr>
            <a:r>
              <a:rPr lang="en-US" sz="3200" strike="noStrike" u="none">
                <a:solidFill>
                  <a:srgbClr val="FFFFFF"/>
                </a:solidFill>
                <a:latin typeface="Roboto"/>
                <a:ea typeface="Roboto"/>
                <a:cs typeface="Roboto"/>
                <a:sym typeface="Roboto"/>
              </a:rPr>
              <a:t>MODEL.</a:t>
            </a:r>
          </a:p>
          <a:p>
            <a:pPr algn="l" marL="0" indent="0" lvl="0">
              <a:lnSpc>
                <a:spcPts val="4480"/>
              </a:lnSpc>
              <a:spcBef>
                <a:spcPct val="0"/>
              </a:spcBef>
            </a:pPr>
          </a:p>
        </p:txBody>
      </p:sp>
      <p:sp>
        <p:nvSpPr>
          <p:cNvPr name="Freeform 27" id="27"/>
          <p:cNvSpPr/>
          <p:nvPr/>
        </p:nvSpPr>
        <p:spPr>
          <a:xfrm flipH="false" flipV="false" rot="0">
            <a:off x="247613" y="9520315"/>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8" id="28"/>
          <p:cNvSpPr txBox="true"/>
          <p:nvPr/>
        </p:nvSpPr>
        <p:spPr>
          <a:xfrm rot="0">
            <a:off x="683749" y="9444115"/>
            <a:ext cx="6461165" cy="556895"/>
          </a:xfrm>
          <a:prstGeom prst="rect">
            <a:avLst/>
          </a:prstGeom>
        </p:spPr>
        <p:txBody>
          <a:bodyPr anchor="t" rtlCol="false" tIns="0" lIns="0" bIns="0" rIns="0">
            <a:spAutoFit/>
          </a:bodyPr>
          <a:lstStyle/>
          <a:p>
            <a:pPr algn="l" marL="0" indent="0" lvl="0">
              <a:lnSpc>
                <a:spcPts val="4480"/>
              </a:lnSpc>
              <a:spcBef>
                <a:spcPct val="0"/>
              </a:spcBef>
            </a:pPr>
            <a:r>
              <a:rPr lang="en-US" sz="3200" strike="noStrike" u="none">
                <a:solidFill>
                  <a:srgbClr val="FFFFFF"/>
                </a:solidFill>
                <a:latin typeface="Roboto"/>
                <a:ea typeface="Roboto"/>
                <a:cs typeface="Roboto"/>
                <a:sym typeface="Roboto"/>
              </a:rPr>
              <a:t>CUSTOM FORMS FOR INPUT DATA.</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7324710" y="458184"/>
            <a:ext cx="306065" cy="336000"/>
          </a:xfrm>
          <a:custGeom>
            <a:avLst/>
            <a:gdLst/>
            <a:ahLst/>
            <a:cxnLst/>
            <a:rect r="r" b="b" t="t" l="l"/>
            <a:pathLst>
              <a:path h="336000" w="306065">
                <a:moveTo>
                  <a:pt x="0" y="0"/>
                </a:moveTo>
                <a:lnTo>
                  <a:pt x="306065" y="0"/>
                </a:lnTo>
                <a:lnTo>
                  <a:pt x="306065" y="336000"/>
                </a:lnTo>
                <a:lnTo>
                  <a:pt x="0" y="33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2972" y="439904"/>
            <a:ext cx="253149" cy="354280"/>
          </a:xfrm>
          <a:custGeom>
            <a:avLst/>
            <a:gdLst/>
            <a:ahLst/>
            <a:cxnLst/>
            <a:rect r="r" b="b" t="t" l="l"/>
            <a:pathLst>
              <a:path h="354280" w="253149">
                <a:moveTo>
                  <a:pt x="0" y="0"/>
                </a:moveTo>
                <a:lnTo>
                  <a:pt x="253149" y="0"/>
                </a:lnTo>
                <a:lnTo>
                  <a:pt x="253149" y="354280"/>
                </a:lnTo>
                <a:lnTo>
                  <a:pt x="0" y="3542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5400000">
            <a:off x="17631481" y="8597471"/>
            <a:ext cx="924223" cy="397435"/>
            <a:chOff x="0" y="0"/>
            <a:chExt cx="1347239" cy="579341"/>
          </a:xfrm>
        </p:grpSpPr>
        <p:sp>
          <p:nvSpPr>
            <p:cNvPr name="Freeform 6" id="6"/>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7" id="7"/>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214090" y="1083796"/>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683749" y="1083796"/>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153408" y="1083796"/>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0" y="2207818"/>
            <a:ext cx="8022979" cy="8079182"/>
          </a:xfrm>
          <a:custGeom>
            <a:avLst/>
            <a:gdLst/>
            <a:ahLst/>
            <a:cxnLst/>
            <a:rect r="r" b="b" t="t" l="l"/>
            <a:pathLst>
              <a:path h="8079182" w="8022979">
                <a:moveTo>
                  <a:pt x="0" y="0"/>
                </a:moveTo>
                <a:lnTo>
                  <a:pt x="8022979" y="0"/>
                </a:lnTo>
                <a:lnTo>
                  <a:pt x="8022979" y="8079182"/>
                </a:lnTo>
                <a:lnTo>
                  <a:pt x="0" y="8079182"/>
                </a:lnTo>
                <a:lnTo>
                  <a:pt x="0" y="0"/>
                </a:lnTo>
                <a:close/>
              </a:path>
            </a:pathLst>
          </a:custGeom>
          <a:blipFill>
            <a:blip r:embed="rId9"/>
            <a:stretch>
              <a:fillRect l="0" t="0" r="0" b="0"/>
            </a:stretch>
          </a:blipFill>
        </p:spPr>
      </p:sp>
      <p:sp>
        <p:nvSpPr>
          <p:cNvPr name="Freeform 12" id="12"/>
          <p:cNvSpPr/>
          <p:nvPr/>
        </p:nvSpPr>
        <p:spPr>
          <a:xfrm flipH="false" flipV="false" rot="0">
            <a:off x="7778773" y="4687535"/>
            <a:ext cx="2452144" cy="1893069"/>
          </a:xfrm>
          <a:custGeom>
            <a:avLst/>
            <a:gdLst/>
            <a:ahLst/>
            <a:cxnLst/>
            <a:rect r="r" b="b" t="t" l="l"/>
            <a:pathLst>
              <a:path h="1893069" w="2452144">
                <a:moveTo>
                  <a:pt x="0" y="0"/>
                </a:moveTo>
                <a:lnTo>
                  <a:pt x="2452143" y="0"/>
                </a:lnTo>
                <a:lnTo>
                  <a:pt x="2452143" y="1893069"/>
                </a:lnTo>
                <a:lnTo>
                  <a:pt x="0" y="189306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10230916" y="2533192"/>
            <a:ext cx="8076987" cy="5220616"/>
          </a:xfrm>
          <a:custGeom>
            <a:avLst/>
            <a:gdLst/>
            <a:ahLst/>
            <a:cxnLst/>
            <a:rect r="r" b="b" t="t" l="l"/>
            <a:pathLst>
              <a:path h="5220616" w="8076987">
                <a:moveTo>
                  <a:pt x="0" y="0"/>
                </a:moveTo>
                <a:lnTo>
                  <a:pt x="8076987" y="0"/>
                </a:lnTo>
                <a:lnTo>
                  <a:pt x="8076987" y="5220616"/>
                </a:lnTo>
                <a:lnTo>
                  <a:pt x="0" y="5220616"/>
                </a:lnTo>
                <a:lnTo>
                  <a:pt x="0" y="0"/>
                </a:lnTo>
                <a:close/>
              </a:path>
            </a:pathLst>
          </a:custGeom>
          <a:blipFill>
            <a:blip r:embed="rId12"/>
            <a:stretch>
              <a:fillRect l="-2821" t="0" r="-14858" b="-13017"/>
            </a:stretch>
          </a:blipFill>
        </p:spPr>
      </p:sp>
      <p:sp>
        <p:nvSpPr>
          <p:cNvPr name="TextBox 14" id="14"/>
          <p:cNvSpPr txBox="true"/>
          <p:nvPr/>
        </p:nvSpPr>
        <p:spPr>
          <a:xfrm rot="0">
            <a:off x="16089294"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name="TextBox 15" id="15"/>
          <p:cNvSpPr txBox="true"/>
          <p:nvPr/>
        </p:nvSpPr>
        <p:spPr>
          <a:xfrm rot="0">
            <a:off x="14533497"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About Us</a:t>
            </a:r>
          </a:p>
        </p:txBody>
      </p:sp>
      <p:sp>
        <p:nvSpPr>
          <p:cNvPr name="TextBox 16" id="16"/>
          <p:cNvSpPr txBox="true"/>
          <p:nvPr/>
        </p:nvSpPr>
        <p:spPr>
          <a:xfrm rot="0">
            <a:off x="13302741"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Service</a:t>
            </a:r>
          </a:p>
        </p:txBody>
      </p:sp>
      <p:sp>
        <p:nvSpPr>
          <p:cNvPr name="TextBox 17" id="17"/>
          <p:cNvSpPr txBox="true"/>
          <p:nvPr/>
        </p:nvSpPr>
        <p:spPr>
          <a:xfrm rot="0">
            <a:off x="12046981"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name="TextBox 18" id="18"/>
          <p:cNvSpPr txBox="true"/>
          <p:nvPr/>
        </p:nvSpPr>
        <p:spPr>
          <a:xfrm rot="0">
            <a:off x="1039108" y="517674"/>
            <a:ext cx="1284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Studio Shodwe</a:t>
            </a:r>
          </a:p>
        </p:txBody>
      </p:sp>
      <p:sp>
        <p:nvSpPr>
          <p:cNvPr name="TextBox 19" id="19"/>
          <p:cNvSpPr txBox="true"/>
          <p:nvPr/>
        </p:nvSpPr>
        <p:spPr>
          <a:xfrm rot="0">
            <a:off x="1681488" y="1017121"/>
            <a:ext cx="6434197" cy="613410"/>
          </a:xfrm>
          <a:prstGeom prst="rect">
            <a:avLst/>
          </a:prstGeom>
        </p:spPr>
        <p:txBody>
          <a:bodyPr anchor="t" rtlCol="false" tIns="0" lIns="0" bIns="0" rIns="0">
            <a:spAutoFit/>
          </a:bodyPr>
          <a:lstStyle/>
          <a:p>
            <a:pPr algn="ctr" marL="0" indent="0" lvl="0">
              <a:lnSpc>
                <a:spcPts val="5040"/>
              </a:lnSpc>
              <a:spcBef>
                <a:spcPct val="0"/>
              </a:spcBef>
            </a:pPr>
            <a:r>
              <a:rPr lang="en-US" b="true" sz="3600" strike="noStrike" u="none">
                <a:solidFill>
                  <a:srgbClr val="FFFFFF"/>
                </a:solidFill>
                <a:latin typeface="Montserrat Bold"/>
                <a:ea typeface="Montserrat Bold"/>
                <a:cs typeface="Montserrat Bold"/>
                <a:sym typeface="Montserrat Bold"/>
              </a:rPr>
              <a:t>FLASK WEB APPLICATION:</a:t>
            </a:r>
          </a:p>
        </p:txBody>
      </p:sp>
      <p:sp>
        <p:nvSpPr>
          <p:cNvPr name="TextBox 20" id="20"/>
          <p:cNvSpPr txBox="true"/>
          <p:nvPr/>
        </p:nvSpPr>
        <p:spPr>
          <a:xfrm rot="0">
            <a:off x="8411421" y="7996062"/>
            <a:ext cx="9896482" cy="1680845"/>
          </a:xfrm>
          <a:prstGeom prst="rect">
            <a:avLst/>
          </a:prstGeom>
        </p:spPr>
        <p:txBody>
          <a:bodyPr anchor="t" rtlCol="false" tIns="0" lIns="0" bIns="0" rIns="0">
            <a:spAutoFit/>
          </a:bodyPr>
          <a:lstStyle/>
          <a:p>
            <a:pPr algn="l" marL="0" indent="0" lvl="0">
              <a:lnSpc>
                <a:spcPts val="4480"/>
              </a:lnSpc>
              <a:spcBef>
                <a:spcPct val="0"/>
              </a:spcBef>
            </a:pPr>
            <a:r>
              <a:rPr lang="en-US" sz="3200" strike="noStrike" u="none">
                <a:solidFill>
                  <a:srgbClr val="FFFFFF"/>
                </a:solidFill>
                <a:latin typeface="Roboto"/>
                <a:ea typeface="Roboto"/>
                <a:cs typeface="Roboto"/>
                <a:sym typeface="Roboto"/>
              </a:rPr>
              <a:t>BASED ON THE CUSTOMER’S INTERACTIONS AND ORDER HISTORY, THE MODEL PREDICTS THAT THIS </a:t>
            </a:r>
          </a:p>
          <a:p>
            <a:pPr algn="l" marL="0" indent="0" lvl="0">
              <a:lnSpc>
                <a:spcPts val="4480"/>
              </a:lnSpc>
              <a:spcBef>
                <a:spcPct val="0"/>
              </a:spcBef>
            </a:pPr>
            <a:r>
              <a:rPr lang="en-US" sz="3200" strike="noStrike" u="none">
                <a:solidFill>
                  <a:srgbClr val="FFFFFF"/>
                </a:solidFill>
                <a:latin typeface="Roboto"/>
                <a:ea typeface="Roboto"/>
                <a:cs typeface="Roboto"/>
                <a:sym typeface="Roboto"/>
              </a:rPr>
              <a:t>CUSTOMER IS NOT LIKELY TO CHURN.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7324710" y="458184"/>
            <a:ext cx="306065" cy="336000"/>
          </a:xfrm>
          <a:custGeom>
            <a:avLst/>
            <a:gdLst/>
            <a:ahLst/>
            <a:cxnLst/>
            <a:rect r="r" b="b" t="t" l="l"/>
            <a:pathLst>
              <a:path h="336000" w="306065">
                <a:moveTo>
                  <a:pt x="0" y="0"/>
                </a:moveTo>
                <a:lnTo>
                  <a:pt x="306065" y="0"/>
                </a:lnTo>
                <a:lnTo>
                  <a:pt x="306065" y="336000"/>
                </a:lnTo>
                <a:lnTo>
                  <a:pt x="0" y="33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2972" y="439904"/>
            <a:ext cx="253149" cy="354280"/>
          </a:xfrm>
          <a:custGeom>
            <a:avLst/>
            <a:gdLst/>
            <a:ahLst/>
            <a:cxnLst/>
            <a:rect r="r" b="b" t="t" l="l"/>
            <a:pathLst>
              <a:path h="354280" w="253149">
                <a:moveTo>
                  <a:pt x="0" y="0"/>
                </a:moveTo>
                <a:lnTo>
                  <a:pt x="253149" y="0"/>
                </a:lnTo>
                <a:lnTo>
                  <a:pt x="253149" y="354280"/>
                </a:lnTo>
                <a:lnTo>
                  <a:pt x="0" y="3542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5400000">
            <a:off x="17631481" y="8597471"/>
            <a:ext cx="924223" cy="397435"/>
            <a:chOff x="0" y="0"/>
            <a:chExt cx="1347239" cy="579341"/>
          </a:xfrm>
        </p:grpSpPr>
        <p:sp>
          <p:nvSpPr>
            <p:cNvPr name="Freeform 6" id="6"/>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7" id="7"/>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3914935" y="954327"/>
            <a:ext cx="1716422" cy="1051308"/>
          </a:xfrm>
          <a:custGeom>
            <a:avLst/>
            <a:gdLst/>
            <a:ahLst/>
            <a:cxnLst/>
            <a:rect r="r" b="b" t="t" l="l"/>
            <a:pathLst>
              <a:path h="1051308" w="1716422">
                <a:moveTo>
                  <a:pt x="0" y="0"/>
                </a:moveTo>
                <a:lnTo>
                  <a:pt x="1716422" y="0"/>
                </a:lnTo>
                <a:lnTo>
                  <a:pt x="1716422" y="1051308"/>
                </a:lnTo>
                <a:lnTo>
                  <a:pt x="0" y="105130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16089294"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name="TextBox 10" id="10"/>
          <p:cNvSpPr txBox="true"/>
          <p:nvPr/>
        </p:nvSpPr>
        <p:spPr>
          <a:xfrm rot="0">
            <a:off x="14533497"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About Us</a:t>
            </a:r>
          </a:p>
        </p:txBody>
      </p:sp>
      <p:sp>
        <p:nvSpPr>
          <p:cNvPr name="TextBox 11" id="11"/>
          <p:cNvSpPr txBox="true"/>
          <p:nvPr/>
        </p:nvSpPr>
        <p:spPr>
          <a:xfrm rot="0">
            <a:off x="13302741"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Service</a:t>
            </a:r>
          </a:p>
        </p:txBody>
      </p:sp>
      <p:sp>
        <p:nvSpPr>
          <p:cNvPr name="TextBox 12" id="12"/>
          <p:cNvSpPr txBox="true"/>
          <p:nvPr/>
        </p:nvSpPr>
        <p:spPr>
          <a:xfrm rot="0">
            <a:off x="12046981"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name="TextBox 13" id="13"/>
          <p:cNvSpPr txBox="true"/>
          <p:nvPr/>
        </p:nvSpPr>
        <p:spPr>
          <a:xfrm rot="0">
            <a:off x="1039108" y="517674"/>
            <a:ext cx="1284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Studio Shodwe</a:t>
            </a:r>
          </a:p>
        </p:txBody>
      </p:sp>
      <p:sp>
        <p:nvSpPr>
          <p:cNvPr name="TextBox 14" id="14"/>
          <p:cNvSpPr txBox="true"/>
          <p:nvPr/>
        </p:nvSpPr>
        <p:spPr>
          <a:xfrm rot="0">
            <a:off x="5790024" y="622734"/>
            <a:ext cx="5927675" cy="1543044"/>
          </a:xfrm>
          <a:prstGeom prst="rect">
            <a:avLst/>
          </a:prstGeom>
        </p:spPr>
        <p:txBody>
          <a:bodyPr anchor="t" rtlCol="false" tIns="0" lIns="0" bIns="0" rIns="0">
            <a:spAutoFit/>
          </a:bodyPr>
          <a:lstStyle/>
          <a:p>
            <a:pPr algn="ctr">
              <a:lnSpc>
                <a:spcPts val="12600"/>
              </a:lnSpc>
              <a:spcBef>
                <a:spcPct val="0"/>
              </a:spcBef>
            </a:pPr>
            <a:r>
              <a:rPr lang="en-US" sz="9000">
                <a:solidFill>
                  <a:srgbClr val="FFFFFF"/>
                </a:solidFill>
                <a:latin typeface="Canva Sans"/>
                <a:ea typeface="Canva Sans"/>
                <a:cs typeface="Canva Sans"/>
                <a:sym typeface="Canva Sans"/>
              </a:rPr>
              <a:t>OUR TEAM</a:t>
            </a:r>
          </a:p>
        </p:txBody>
      </p:sp>
      <p:grpSp>
        <p:nvGrpSpPr>
          <p:cNvPr name="Group 15" id="15"/>
          <p:cNvGrpSpPr/>
          <p:nvPr/>
        </p:nvGrpSpPr>
        <p:grpSpPr>
          <a:xfrm rot="0">
            <a:off x="908174" y="3127125"/>
            <a:ext cx="5846517" cy="1878670"/>
            <a:chOff x="0" y="0"/>
            <a:chExt cx="7795356" cy="2504894"/>
          </a:xfrm>
        </p:grpSpPr>
        <p:grpSp>
          <p:nvGrpSpPr>
            <p:cNvPr name="Group 16" id="16"/>
            <p:cNvGrpSpPr/>
            <p:nvPr/>
          </p:nvGrpSpPr>
          <p:grpSpPr>
            <a:xfrm rot="0">
              <a:off x="0" y="0"/>
              <a:ext cx="7795356" cy="2504894"/>
              <a:chOff x="0" y="0"/>
              <a:chExt cx="1539823" cy="494794"/>
            </a:xfrm>
          </p:grpSpPr>
          <p:sp>
            <p:nvSpPr>
              <p:cNvPr name="Freeform 17" id="17"/>
              <p:cNvSpPr/>
              <p:nvPr/>
            </p:nvSpPr>
            <p:spPr>
              <a:xfrm flipH="false" flipV="false" rot="0">
                <a:off x="0" y="0"/>
                <a:ext cx="1539823" cy="494794"/>
              </a:xfrm>
              <a:custGeom>
                <a:avLst/>
                <a:gdLst/>
                <a:ahLst/>
                <a:cxnLst/>
                <a:rect r="r" b="b" t="t" l="l"/>
                <a:pathLst>
                  <a:path h="494794" w="1539823">
                    <a:moveTo>
                      <a:pt x="132419" y="0"/>
                    </a:moveTo>
                    <a:lnTo>
                      <a:pt x="1407404" y="0"/>
                    </a:lnTo>
                    <a:cubicBezTo>
                      <a:pt x="1442524" y="0"/>
                      <a:pt x="1476205" y="13951"/>
                      <a:pt x="1501039" y="38785"/>
                    </a:cubicBezTo>
                    <a:cubicBezTo>
                      <a:pt x="1525872" y="63618"/>
                      <a:pt x="1539823" y="97300"/>
                      <a:pt x="1539823" y="132419"/>
                    </a:cubicBezTo>
                    <a:lnTo>
                      <a:pt x="1539823" y="362375"/>
                    </a:lnTo>
                    <a:cubicBezTo>
                      <a:pt x="1539823" y="397494"/>
                      <a:pt x="1525872" y="431176"/>
                      <a:pt x="1501039" y="456009"/>
                    </a:cubicBezTo>
                    <a:cubicBezTo>
                      <a:pt x="1476205" y="480843"/>
                      <a:pt x="1442524" y="494794"/>
                      <a:pt x="1407404" y="494794"/>
                    </a:cubicBezTo>
                    <a:lnTo>
                      <a:pt x="132419" y="494794"/>
                    </a:lnTo>
                    <a:cubicBezTo>
                      <a:pt x="97300" y="494794"/>
                      <a:pt x="63618" y="480843"/>
                      <a:pt x="38785" y="456009"/>
                    </a:cubicBezTo>
                    <a:cubicBezTo>
                      <a:pt x="13951" y="431176"/>
                      <a:pt x="0" y="397494"/>
                      <a:pt x="0" y="362375"/>
                    </a:cubicBezTo>
                    <a:lnTo>
                      <a:pt x="0" y="132419"/>
                    </a:lnTo>
                    <a:cubicBezTo>
                      <a:pt x="0" y="97300"/>
                      <a:pt x="13951" y="63618"/>
                      <a:pt x="38785" y="38785"/>
                    </a:cubicBezTo>
                    <a:cubicBezTo>
                      <a:pt x="63618" y="13951"/>
                      <a:pt x="97300" y="0"/>
                      <a:pt x="132419" y="0"/>
                    </a:cubicBezTo>
                    <a:close/>
                  </a:path>
                </a:pathLst>
              </a:custGeom>
              <a:solidFill>
                <a:srgbClr val="12F1FF"/>
              </a:solidFill>
            </p:spPr>
          </p:sp>
          <p:sp>
            <p:nvSpPr>
              <p:cNvPr name="TextBox 18" id="18"/>
              <p:cNvSpPr txBox="true"/>
              <p:nvPr/>
            </p:nvSpPr>
            <p:spPr>
              <a:xfrm>
                <a:off x="0" y="-38100"/>
                <a:ext cx="1539823" cy="532894"/>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2626568" y="1542446"/>
              <a:ext cx="4519805" cy="632248"/>
            </a:xfrm>
            <a:prstGeom prst="rect">
              <a:avLst/>
            </a:prstGeom>
          </p:spPr>
          <p:txBody>
            <a:bodyPr anchor="t" rtlCol="false" tIns="0" lIns="0" bIns="0" rIns="0">
              <a:spAutoFit/>
            </a:bodyPr>
            <a:lstStyle/>
            <a:p>
              <a:pPr algn="l" marL="0" indent="0" lvl="0">
                <a:lnSpc>
                  <a:spcPts val="3919"/>
                </a:lnSpc>
                <a:spcBef>
                  <a:spcPct val="0"/>
                </a:spcBef>
              </a:pPr>
              <a:r>
                <a:rPr lang="en-US" b="true" sz="2799" i="true">
                  <a:solidFill>
                    <a:srgbClr val="27252C"/>
                  </a:solidFill>
                  <a:latin typeface="Barlow Bold Italics"/>
                  <a:ea typeface="Barlow Bold Italics"/>
                  <a:cs typeface="Barlow Bold Italics"/>
                  <a:sym typeface="Barlow Bold Italics"/>
                </a:rPr>
                <a:t>Senior Accountant</a:t>
              </a:r>
            </a:p>
          </p:txBody>
        </p:sp>
        <p:sp>
          <p:nvSpPr>
            <p:cNvPr name="Freeform 20" id="20"/>
            <p:cNvSpPr/>
            <p:nvPr/>
          </p:nvSpPr>
          <p:spPr>
            <a:xfrm flipH="false" flipV="false" rot="0">
              <a:off x="243983" y="210206"/>
              <a:ext cx="2084481" cy="2084481"/>
            </a:xfrm>
            <a:custGeom>
              <a:avLst/>
              <a:gdLst/>
              <a:ahLst/>
              <a:cxnLst/>
              <a:rect r="r" b="b" t="t" l="l"/>
              <a:pathLst>
                <a:path h="2084481" w="2084481">
                  <a:moveTo>
                    <a:pt x="0" y="0"/>
                  </a:moveTo>
                  <a:lnTo>
                    <a:pt x="2084481" y="0"/>
                  </a:lnTo>
                  <a:lnTo>
                    <a:pt x="2084481" y="2084482"/>
                  </a:lnTo>
                  <a:lnTo>
                    <a:pt x="0" y="208448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21" id="21"/>
            <p:cNvSpPr txBox="true"/>
            <p:nvPr/>
          </p:nvSpPr>
          <p:spPr>
            <a:xfrm rot="0">
              <a:off x="2893394" y="585584"/>
              <a:ext cx="3079353" cy="858522"/>
            </a:xfrm>
            <a:prstGeom prst="rect">
              <a:avLst/>
            </a:prstGeom>
          </p:spPr>
          <p:txBody>
            <a:bodyPr anchor="t" rtlCol="false" tIns="0" lIns="0" bIns="0" rIns="0">
              <a:spAutoFit/>
            </a:bodyPr>
            <a:lstStyle/>
            <a:p>
              <a:pPr algn="ctr">
                <a:lnSpc>
                  <a:spcPts val="5459"/>
                </a:lnSpc>
                <a:spcBef>
                  <a:spcPct val="0"/>
                </a:spcBef>
              </a:pPr>
              <a:r>
                <a:rPr lang="en-US" b="true" sz="3899">
                  <a:solidFill>
                    <a:srgbClr val="000000"/>
                  </a:solidFill>
                  <a:latin typeface="Canva Sans Bold"/>
                  <a:ea typeface="Canva Sans Bold"/>
                  <a:cs typeface="Canva Sans Bold"/>
                  <a:sym typeface="Canva Sans Bold"/>
                </a:rPr>
                <a:t>Ziad Afify</a:t>
              </a:r>
            </a:p>
          </p:txBody>
        </p:sp>
      </p:grpSp>
      <p:grpSp>
        <p:nvGrpSpPr>
          <p:cNvPr name="Group 22" id="22"/>
          <p:cNvGrpSpPr/>
          <p:nvPr/>
        </p:nvGrpSpPr>
        <p:grpSpPr>
          <a:xfrm rot="0">
            <a:off x="10747210" y="3127125"/>
            <a:ext cx="5846517" cy="1878670"/>
            <a:chOff x="0" y="0"/>
            <a:chExt cx="7795356" cy="2504894"/>
          </a:xfrm>
        </p:grpSpPr>
        <p:grpSp>
          <p:nvGrpSpPr>
            <p:cNvPr name="Group 23" id="23"/>
            <p:cNvGrpSpPr/>
            <p:nvPr/>
          </p:nvGrpSpPr>
          <p:grpSpPr>
            <a:xfrm rot="0">
              <a:off x="0" y="0"/>
              <a:ext cx="7795356" cy="2504894"/>
              <a:chOff x="0" y="0"/>
              <a:chExt cx="1539823" cy="494794"/>
            </a:xfrm>
          </p:grpSpPr>
          <p:sp>
            <p:nvSpPr>
              <p:cNvPr name="Freeform 24" id="24"/>
              <p:cNvSpPr/>
              <p:nvPr/>
            </p:nvSpPr>
            <p:spPr>
              <a:xfrm flipH="false" flipV="false" rot="0">
                <a:off x="0" y="0"/>
                <a:ext cx="1539823" cy="494794"/>
              </a:xfrm>
              <a:custGeom>
                <a:avLst/>
                <a:gdLst/>
                <a:ahLst/>
                <a:cxnLst/>
                <a:rect r="r" b="b" t="t" l="l"/>
                <a:pathLst>
                  <a:path h="494794" w="1539823">
                    <a:moveTo>
                      <a:pt x="132419" y="0"/>
                    </a:moveTo>
                    <a:lnTo>
                      <a:pt x="1407404" y="0"/>
                    </a:lnTo>
                    <a:cubicBezTo>
                      <a:pt x="1442524" y="0"/>
                      <a:pt x="1476205" y="13951"/>
                      <a:pt x="1501039" y="38785"/>
                    </a:cubicBezTo>
                    <a:cubicBezTo>
                      <a:pt x="1525872" y="63618"/>
                      <a:pt x="1539823" y="97300"/>
                      <a:pt x="1539823" y="132419"/>
                    </a:cubicBezTo>
                    <a:lnTo>
                      <a:pt x="1539823" y="362375"/>
                    </a:lnTo>
                    <a:cubicBezTo>
                      <a:pt x="1539823" y="397494"/>
                      <a:pt x="1525872" y="431176"/>
                      <a:pt x="1501039" y="456009"/>
                    </a:cubicBezTo>
                    <a:cubicBezTo>
                      <a:pt x="1476205" y="480843"/>
                      <a:pt x="1442524" y="494794"/>
                      <a:pt x="1407404" y="494794"/>
                    </a:cubicBezTo>
                    <a:lnTo>
                      <a:pt x="132419" y="494794"/>
                    </a:lnTo>
                    <a:cubicBezTo>
                      <a:pt x="97300" y="494794"/>
                      <a:pt x="63618" y="480843"/>
                      <a:pt x="38785" y="456009"/>
                    </a:cubicBezTo>
                    <a:cubicBezTo>
                      <a:pt x="13951" y="431176"/>
                      <a:pt x="0" y="397494"/>
                      <a:pt x="0" y="362375"/>
                    </a:cubicBezTo>
                    <a:lnTo>
                      <a:pt x="0" y="132419"/>
                    </a:lnTo>
                    <a:cubicBezTo>
                      <a:pt x="0" y="97300"/>
                      <a:pt x="13951" y="63618"/>
                      <a:pt x="38785" y="38785"/>
                    </a:cubicBezTo>
                    <a:cubicBezTo>
                      <a:pt x="63618" y="13951"/>
                      <a:pt x="97300" y="0"/>
                      <a:pt x="132419" y="0"/>
                    </a:cubicBezTo>
                    <a:close/>
                  </a:path>
                </a:pathLst>
              </a:custGeom>
              <a:solidFill>
                <a:srgbClr val="12F1FF"/>
              </a:solidFill>
            </p:spPr>
          </p:sp>
          <p:sp>
            <p:nvSpPr>
              <p:cNvPr name="TextBox 25" id="25"/>
              <p:cNvSpPr txBox="true"/>
              <p:nvPr/>
            </p:nvSpPr>
            <p:spPr>
              <a:xfrm>
                <a:off x="0" y="-38100"/>
                <a:ext cx="1539823" cy="532894"/>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3275551" y="1377431"/>
              <a:ext cx="3808418" cy="632248"/>
            </a:xfrm>
            <a:prstGeom prst="rect">
              <a:avLst/>
            </a:prstGeom>
          </p:spPr>
          <p:txBody>
            <a:bodyPr anchor="t" rtlCol="false" tIns="0" lIns="0" bIns="0" rIns="0">
              <a:spAutoFit/>
            </a:bodyPr>
            <a:lstStyle/>
            <a:p>
              <a:pPr algn="l" marL="0" indent="0" lvl="0">
                <a:lnSpc>
                  <a:spcPts val="3919"/>
                </a:lnSpc>
                <a:spcBef>
                  <a:spcPct val="0"/>
                </a:spcBef>
              </a:pPr>
              <a:r>
                <a:rPr lang="en-US" b="true" sz="2799" i="true" strike="noStrike" u="none">
                  <a:solidFill>
                    <a:srgbClr val="27252C"/>
                  </a:solidFill>
                  <a:latin typeface="Barlow Bold Italics"/>
                  <a:ea typeface="Barlow Bold Italics"/>
                  <a:cs typeface="Barlow Bold Italics"/>
                  <a:sym typeface="Barlow Bold Italics"/>
                </a:rPr>
                <a:t>AI Student</a:t>
              </a:r>
            </a:p>
          </p:txBody>
        </p:sp>
        <p:sp>
          <p:nvSpPr>
            <p:cNvPr name="Freeform 27" id="27"/>
            <p:cNvSpPr/>
            <p:nvPr/>
          </p:nvSpPr>
          <p:spPr>
            <a:xfrm flipH="false" flipV="false" rot="0">
              <a:off x="325235" y="192371"/>
              <a:ext cx="2084481" cy="2084481"/>
            </a:xfrm>
            <a:custGeom>
              <a:avLst/>
              <a:gdLst/>
              <a:ahLst/>
              <a:cxnLst/>
              <a:rect r="r" b="b" t="t" l="l"/>
              <a:pathLst>
                <a:path h="2084481" w="2084481">
                  <a:moveTo>
                    <a:pt x="0" y="0"/>
                  </a:moveTo>
                  <a:lnTo>
                    <a:pt x="2084481" y="0"/>
                  </a:lnTo>
                  <a:lnTo>
                    <a:pt x="2084481" y="2084481"/>
                  </a:lnTo>
                  <a:lnTo>
                    <a:pt x="0" y="208448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28" id="28"/>
            <p:cNvSpPr txBox="true"/>
            <p:nvPr/>
          </p:nvSpPr>
          <p:spPr>
            <a:xfrm rot="0">
              <a:off x="2562684" y="409575"/>
              <a:ext cx="4560094" cy="858522"/>
            </a:xfrm>
            <a:prstGeom prst="rect">
              <a:avLst/>
            </a:prstGeom>
          </p:spPr>
          <p:txBody>
            <a:bodyPr anchor="t" rtlCol="false" tIns="0" lIns="0" bIns="0" rIns="0">
              <a:spAutoFit/>
            </a:bodyPr>
            <a:lstStyle/>
            <a:p>
              <a:pPr algn="ctr">
                <a:lnSpc>
                  <a:spcPts val="5459"/>
                </a:lnSpc>
                <a:spcBef>
                  <a:spcPct val="0"/>
                </a:spcBef>
              </a:pPr>
              <a:r>
                <a:rPr lang="en-US" b="true" sz="3899">
                  <a:solidFill>
                    <a:srgbClr val="000000"/>
                  </a:solidFill>
                  <a:latin typeface="Canva Sans Bold"/>
                  <a:ea typeface="Canva Sans Bold"/>
                  <a:cs typeface="Canva Sans Bold"/>
                  <a:sym typeface="Canva Sans Bold"/>
                </a:rPr>
                <a:t>Sama Mossad </a:t>
              </a:r>
            </a:p>
          </p:txBody>
        </p:sp>
      </p:grpSp>
      <p:grpSp>
        <p:nvGrpSpPr>
          <p:cNvPr name="Group 29" id="29"/>
          <p:cNvGrpSpPr/>
          <p:nvPr/>
        </p:nvGrpSpPr>
        <p:grpSpPr>
          <a:xfrm rot="0">
            <a:off x="5631357" y="5491989"/>
            <a:ext cx="5846517" cy="1878670"/>
            <a:chOff x="0" y="0"/>
            <a:chExt cx="7795356" cy="2504894"/>
          </a:xfrm>
        </p:grpSpPr>
        <p:grpSp>
          <p:nvGrpSpPr>
            <p:cNvPr name="Group 30" id="30"/>
            <p:cNvGrpSpPr/>
            <p:nvPr/>
          </p:nvGrpSpPr>
          <p:grpSpPr>
            <a:xfrm rot="0">
              <a:off x="0" y="0"/>
              <a:ext cx="7795356" cy="2504894"/>
              <a:chOff x="0" y="0"/>
              <a:chExt cx="1539823" cy="494794"/>
            </a:xfrm>
          </p:grpSpPr>
          <p:sp>
            <p:nvSpPr>
              <p:cNvPr name="Freeform 31" id="31"/>
              <p:cNvSpPr/>
              <p:nvPr/>
            </p:nvSpPr>
            <p:spPr>
              <a:xfrm flipH="false" flipV="false" rot="0">
                <a:off x="0" y="0"/>
                <a:ext cx="1539823" cy="494794"/>
              </a:xfrm>
              <a:custGeom>
                <a:avLst/>
                <a:gdLst/>
                <a:ahLst/>
                <a:cxnLst/>
                <a:rect r="r" b="b" t="t" l="l"/>
                <a:pathLst>
                  <a:path h="494794" w="1539823">
                    <a:moveTo>
                      <a:pt x="132419" y="0"/>
                    </a:moveTo>
                    <a:lnTo>
                      <a:pt x="1407404" y="0"/>
                    </a:lnTo>
                    <a:cubicBezTo>
                      <a:pt x="1442524" y="0"/>
                      <a:pt x="1476205" y="13951"/>
                      <a:pt x="1501039" y="38785"/>
                    </a:cubicBezTo>
                    <a:cubicBezTo>
                      <a:pt x="1525872" y="63618"/>
                      <a:pt x="1539823" y="97300"/>
                      <a:pt x="1539823" y="132419"/>
                    </a:cubicBezTo>
                    <a:lnTo>
                      <a:pt x="1539823" y="362375"/>
                    </a:lnTo>
                    <a:cubicBezTo>
                      <a:pt x="1539823" y="397494"/>
                      <a:pt x="1525872" y="431176"/>
                      <a:pt x="1501039" y="456009"/>
                    </a:cubicBezTo>
                    <a:cubicBezTo>
                      <a:pt x="1476205" y="480843"/>
                      <a:pt x="1442524" y="494794"/>
                      <a:pt x="1407404" y="494794"/>
                    </a:cubicBezTo>
                    <a:lnTo>
                      <a:pt x="132419" y="494794"/>
                    </a:lnTo>
                    <a:cubicBezTo>
                      <a:pt x="97300" y="494794"/>
                      <a:pt x="63618" y="480843"/>
                      <a:pt x="38785" y="456009"/>
                    </a:cubicBezTo>
                    <a:cubicBezTo>
                      <a:pt x="13951" y="431176"/>
                      <a:pt x="0" y="397494"/>
                      <a:pt x="0" y="362375"/>
                    </a:cubicBezTo>
                    <a:lnTo>
                      <a:pt x="0" y="132419"/>
                    </a:lnTo>
                    <a:cubicBezTo>
                      <a:pt x="0" y="97300"/>
                      <a:pt x="13951" y="63618"/>
                      <a:pt x="38785" y="38785"/>
                    </a:cubicBezTo>
                    <a:cubicBezTo>
                      <a:pt x="63618" y="13951"/>
                      <a:pt x="97300" y="0"/>
                      <a:pt x="132419" y="0"/>
                    </a:cubicBezTo>
                    <a:close/>
                  </a:path>
                </a:pathLst>
              </a:custGeom>
              <a:solidFill>
                <a:srgbClr val="12F1FF"/>
              </a:solidFill>
            </p:spPr>
          </p:sp>
          <p:sp>
            <p:nvSpPr>
              <p:cNvPr name="TextBox 32" id="32"/>
              <p:cNvSpPr txBox="true"/>
              <p:nvPr/>
            </p:nvSpPr>
            <p:spPr>
              <a:xfrm>
                <a:off x="0" y="-38100"/>
                <a:ext cx="1539823" cy="532894"/>
              </a:xfrm>
              <a:prstGeom prst="rect">
                <a:avLst/>
              </a:prstGeom>
            </p:spPr>
            <p:txBody>
              <a:bodyPr anchor="ctr" rtlCol="false" tIns="50800" lIns="50800" bIns="50800" rIns="50800"/>
              <a:lstStyle/>
              <a:p>
                <a:pPr algn="ctr">
                  <a:lnSpc>
                    <a:spcPts val="2659"/>
                  </a:lnSpc>
                </a:pPr>
              </a:p>
            </p:txBody>
          </p:sp>
        </p:grpSp>
        <p:sp>
          <p:nvSpPr>
            <p:cNvPr name="TextBox 33" id="33"/>
            <p:cNvSpPr txBox="true"/>
            <p:nvPr/>
          </p:nvSpPr>
          <p:spPr>
            <a:xfrm rot="0">
              <a:off x="2791637" y="1432716"/>
              <a:ext cx="4519805" cy="632248"/>
            </a:xfrm>
            <a:prstGeom prst="rect">
              <a:avLst/>
            </a:prstGeom>
          </p:spPr>
          <p:txBody>
            <a:bodyPr anchor="t" rtlCol="false" tIns="0" lIns="0" bIns="0" rIns="0">
              <a:spAutoFit/>
            </a:bodyPr>
            <a:lstStyle/>
            <a:p>
              <a:pPr algn="l" marL="0" indent="0" lvl="0">
                <a:lnSpc>
                  <a:spcPts val="3919"/>
                </a:lnSpc>
                <a:spcBef>
                  <a:spcPct val="0"/>
                </a:spcBef>
              </a:pPr>
              <a:r>
                <a:rPr lang="en-US" b="true" sz="2799" i="true">
                  <a:solidFill>
                    <a:srgbClr val="27252C"/>
                  </a:solidFill>
                  <a:latin typeface="Barlow Bold Italics"/>
                  <a:ea typeface="Barlow Bold Italics"/>
                  <a:cs typeface="Barlow Bold Italics"/>
                  <a:sym typeface="Barlow Bold Italics"/>
                </a:rPr>
                <a:t>CS Student </a:t>
              </a:r>
            </a:p>
          </p:txBody>
        </p:sp>
        <p:sp>
          <p:nvSpPr>
            <p:cNvPr name="Freeform 34" id="34"/>
            <p:cNvSpPr/>
            <p:nvPr/>
          </p:nvSpPr>
          <p:spPr>
            <a:xfrm flipH="false" flipV="false" rot="0">
              <a:off x="261975" y="225856"/>
              <a:ext cx="2084481" cy="2084481"/>
            </a:xfrm>
            <a:custGeom>
              <a:avLst/>
              <a:gdLst/>
              <a:ahLst/>
              <a:cxnLst/>
              <a:rect r="r" b="b" t="t" l="l"/>
              <a:pathLst>
                <a:path h="2084481" w="2084481">
                  <a:moveTo>
                    <a:pt x="0" y="0"/>
                  </a:moveTo>
                  <a:lnTo>
                    <a:pt x="2084481" y="0"/>
                  </a:lnTo>
                  <a:lnTo>
                    <a:pt x="2084481" y="2084481"/>
                  </a:lnTo>
                  <a:lnTo>
                    <a:pt x="0" y="208448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sp>
        <p:nvSpPr>
          <p:cNvPr name="TextBox 35" id="35"/>
          <p:cNvSpPr txBox="true"/>
          <p:nvPr/>
        </p:nvSpPr>
        <p:spPr>
          <a:xfrm rot="0">
            <a:off x="7601283" y="5780120"/>
            <a:ext cx="3389854" cy="662941"/>
          </a:xfrm>
          <a:prstGeom prst="rect">
            <a:avLst/>
          </a:prstGeom>
        </p:spPr>
        <p:txBody>
          <a:bodyPr anchor="t" rtlCol="false" tIns="0" lIns="0" bIns="0" rIns="0">
            <a:spAutoFit/>
          </a:bodyPr>
          <a:lstStyle/>
          <a:p>
            <a:pPr algn="ctr">
              <a:lnSpc>
                <a:spcPts val="5459"/>
              </a:lnSpc>
              <a:spcBef>
                <a:spcPct val="0"/>
              </a:spcBef>
            </a:pPr>
            <a:r>
              <a:rPr lang="en-US" b="true" sz="3899">
                <a:solidFill>
                  <a:srgbClr val="000000"/>
                </a:solidFill>
                <a:latin typeface="Canva Sans Bold"/>
                <a:ea typeface="Canva Sans Bold"/>
                <a:cs typeface="Canva Sans Bold"/>
                <a:sym typeface="Canva Sans Bold"/>
              </a:rPr>
              <a:t>Samar Fawzy</a:t>
            </a:r>
          </a:p>
        </p:txBody>
      </p:sp>
      <p:grpSp>
        <p:nvGrpSpPr>
          <p:cNvPr name="Group 36" id="36"/>
          <p:cNvGrpSpPr/>
          <p:nvPr/>
        </p:nvGrpSpPr>
        <p:grpSpPr>
          <a:xfrm rot="0">
            <a:off x="1028700" y="7856853"/>
            <a:ext cx="5846517" cy="1878670"/>
            <a:chOff x="0" y="0"/>
            <a:chExt cx="7795356" cy="2504894"/>
          </a:xfrm>
        </p:grpSpPr>
        <p:grpSp>
          <p:nvGrpSpPr>
            <p:cNvPr name="Group 37" id="37"/>
            <p:cNvGrpSpPr/>
            <p:nvPr/>
          </p:nvGrpSpPr>
          <p:grpSpPr>
            <a:xfrm rot="0">
              <a:off x="0" y="0"/>
              <a:ext cx="7795356" cy="2504894"/>
              <a:chOff x="0" y="0"/>
              <a:chExt cx="1539823" cy="494794"/>
            </a:xfrm>
          </p:grpSpPr>
          <p:sp>
            <p:nvSpPr>
              <p:cNvPr name="Freeform 38" id="38"/>
              <p:cNvSpPr/>
              <p:nvPr/>
            </p:nvSpPr>
            <p:spPr>
              <a:xfrm flipH="false" flipV="false" rot="0">
                <a:off x="0" y="0"/>
                <a:ext cx="1539823" cy="494794"/>
              </a:xfrm>
              <a:custGeom>
                <a:avLst/>
                <a:gdLst/>
                <a:ahLst/>
                <a:cxnLst/>
                <a:rect r="r" b="b" t="t" l="l"/>
                <a:pathLst>
                  <a:path h="494794" w="1539823">
                    <a:moveTo>
                      <a:pt x="132419" y="0"/>
                    </a:moveTo>
                    <a:lnTo>
                      <a:pt x="1407404" y="0"/>
                    </a:lnTo>
                    <a:cubicBezTo>
                      <a:pt x="1442524" y="0"/>
                      <a:pt x="1476205" y="13951"/>
                      <a:pt x="1501039" y="38785"/>
                    </a:cubicBezTo>
                    <a:cubicBezTo>
                      <a:pt x="1525872" y="63618"/>
                      <a:pt x="1539823" y="97300"/>
                      <a:pt x="1539823" y="132419"/>
                    </a:cubicBezTo>
                    <a:lnTo>
                      <a:pt x="1539823" y="362375"/>
                    </a:lnTo>
                    <a:cubicBezTo>
                      <a:pt x="1539823" y="397494"/>
                      <a:pt x="1525872" y="431176"/>
                      <a:pt x="1501039" y="456009"/>
                    </a:cubicBezTo>
                    <a:cubicBezTo>
                      <a:pt x="1476205" y="480843"/>
                      <a:pt x="1442524" y="494794"/>
                      <a:pt x="1407404" y="494794"/>
                    </a:cubicBezTo>
                    <a:lnTo>
                      <a:pt x="132419" y="494794"/>
                    </a:lnTo>
                    <a:cubicBezTo>
                      <a:pt x="97300" y="494794"/>
                      <a:pt x="63618" y="480843"/>
                      <a:pt x="38785" y="456009"/>
                    </a:cubicBezTo>
                    <a:cubicBezTo>
                      <a:pt x="13951" y="431176"/>
                      <a:pt x="0" y="397494"/>
                      <a:pt x="0" y="362375"/>
                    </a:cubicBezTo>
                    <a:lnTo>
                      <a:pt x="0" y="132419"/>
                    </a:lnTo>
                    <a:cubicBezTo>
                      <a:pt x="0" y="97300"/>
                      <a:pt x="13951" y="63618"/>
                      <a:pt x="38785" y="38785"/>
                    </a:cubicBezTo>
                    <a:cubicBezTo>
                      <a:pt x="63618" y="13951"/>
                      <a:pt x="97300" y="0"/>
                      <a:pt x="132419" y="0"/>
                    </a:cubicBezTo>
                    <a:close/>
                  </a:path>
                </a:pathLst>
              </a:custGeom>
              <a:solidFill>
                <a:srgbClr val="12F1FF"/>
              </a:solidFill>
            </p:spPr>
          </p:sp>
          <p:sp>
            <p:nvSpPr>
              <p:cNvPr name="TextBox 39" id="39"/>
              <p:cNvSpPr txBox="true"/>
              <p:nvPr/>
            </p:nvSpPr>
            <p:spPr>
              <a:xfrm>
                <a:off x="0" y="-38100"/>
                <a:ext cx="1539823" cy="532894"/>
              </a:xfrm>
              <a:prstGeom prst="rect">
                <a:avLst/>
              </a:prstGeom>
            </p:spPr>
            <p:txBody>
              <a:bodyPr anchor="ctr" rtlCol="false" tIns="50800" lIns="50800" bIns="50800" rIns="50800"/>
              <a:lstStyle/>
              <a:p>
                <a:pPr algn="ctr">
                  <a:lnSpc>
                    <a:spcPts val="2659"/>
                  </a:lnSpc>
                </a:pPr>
              </a:p>
            </p:txBody>
          </p:sp>
        </p:grpSp>
        <p:sp>
          <p:nvSpPr>
            <p:cNvPr name="TextBox 40" id="40"/>
            <p:cNvSpPr txBox="true"/>
            <p:nvPr/>
          </p:nvSpPr>
          <p:spPr>
            <a:xfrm rot="0">
              <a:off x="2732692" y="1519134"/>
              <a:ext cx="4519805" cy="632248"/>
            </a:xfrm>
            <a:prstGeom prst="rect">
              <a:avLst/>
            </a:prstGeom>
          </p:spPr>
          <p:txBody>
            <a:bodyPr anchor="t" rtlCol="false" tIns="0" lIns="0" bIns="0" rIns="0">
              <a:spAutoFit/>
            </a:bodyPr>
            <a:lstStyle/>
            <a:p>
              <a:pPr algn="l" marL="0" indent="0" lvl="0">
                <a:lnSpc>
                  <a:spcPts val="3919"/>
                </a:lnSpc>
                <a:spcBef>
                  <a:spcPct val="0"/>
                </a:spcBef>
              </a:pPr>
              <a:r>
                <a:rPr lang="en-US" b="true" sz="2799" i="true" strike="noStrike" u="none">
                  <a:solidFill>
                    <a:srgbClr val="27252C"/>
                  </a:solidFill>
                  <a:latin typeface="Barlow Bold Italics"/>
                  <a:ea typeface="Barlow Bold Italics"/>
                  <a:cs typeface="Barlow Bold Italics"/>
                  <a:sym typeface="Barlow Bold Italics"/>
                </a:rPr>
                <a:t>Engineering student</a:t>
              </a:r>
            </a:p>
          </p:txBody>
        </p:sp>
        <p:sp>
          <p:nvSpPr>
            <p:cNvPr name="TextBox 41" id="41"/>
            <p:cNvSpPr txBox="true"/>
            <p:nvPr/>
          </p:nvSpPr>
          <p:spPr>
            <a:xfrm rot="0">
              <a:off x="2465866" y="567210"/>
              <a:ext cx="4975225" cy="795657"/>
            </a:xfrm>
            <a:prstGeom prst="rect">
              <a:avLst/>
            </a:prstGeom>
          </p:spPr>
          <p:txBody>
            <a:bodyPr anchor="t" rtlCol="false" tIns="0" lIns="0" bIns="0" rIns="0">
              <a:spAutoFit/>
            </a:bodyPr>
            <a:lstStyle/>
            <a:p>
              <a:pPr algn="ctr" marL="0" indent="0" lvl="0">
                <a:lnSpc>
                  <a:spcPts val="5039"/>
                </a:lnSpc>
                <a:spcBef>
                  <a:spcPct val="0"/>
                </a:spcBef>
              </a:pPr>
              <a:r>
                <a:rPr lang="en-US" b="true" sz="3599">
                  <a:solidFill>
                    <a:srgbClr val="000000"/>
                  </a:solidFill>
                  <a:latin typeface="Canva Sans Bold"/>
                  <a:ea typeface="Canva Sans Bold"/>
                  <a:cs typeface="Canva Sans Bold"/>
                  <a:sym typeface="Canva Sans Bold"/>
                </a:rPr>
                <a:t>Hasnaa ElBosaty</a:t>
              </a:r>
            </a:p>
          </p:txBody>
        </p:sp>
        <p:sp>
          <p:nvSpPr>
            <p:cNvPr name="Freeform 42" id="42"/>
            <p:cNvSpPr/>
            <p:nvPr/>
          </p:nvSpPr>
          <p:spPr>
            <a:xfrm flipH="false" flipV="false" rot="0">
              <a:off x="241685" y="225856"/>
              <a:ext cx="2084481" cy="2084481"/>
            </a:xfrm>
            <a:custGeom>
              <a:avLst/>
              <a:gdLst/>
              <a:ahLst/>
              <a:cxnLst/>
              <a:rect r="r" b="b" t="t" l="l"/>
              <a:pathLst>
                <a:path h="2084481" w="2084481">
                  <a:moveTo>
                    <a:pt x="0" y="0"/>
                  </a:moveTo>
                  <a:lnTo>
                    <a:pt x="2084481" y="0"/>
                  </a:lnTo>
                  <a:lnTo>
                    <a:pt x="2084481" y="2084481"/>
                  </a:lnTo>
                  <a:lnTo>
                    <a:pt x="0" y="208448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grpSp>
        <p:nvGrpSpPr>
          <p:cNvPr name="Group 43" id="43"/>
          <p:cNvGrpSpPr/>
          <p:nvPr/>
        </p:nvGrpSpPr>
        <p:grpSpPr>
          <a:xfrm rot="0">
            <a:off x="11412783" y="7856435"/>
            <a:ext cx="5846517" cy="1878670"/>
            <a:chOff x="0" y="0"/>
            <a:chExt cx="7795356" cy="2504894"/>
          </a:xfrm>
        </p:grpSpPr>
        <p:grpSp>
          <p:nvGrpSpPr>
            <p:cNvPr name="Group 44" id="44"/>
            <p:cNvGrpSpPr/>
            <p:nvPr/>
          </p:nvGrpSpPr>
          <p:grpSpPr>
            <a:xfrm rot="0">
              <a:off x="0" y="0"/>
              <a:ext cx="7795356" cy="2504894"/>
              <a:chOff x="0" y="0"/>
              <a:chExt cx="1539823" cy="494794"/>
            </a:xfrm>
          </p:grpSpPr>
          <p:sp>
            <p:nvSpPr>
              <p:cNvPr name="Freeform 45" id="45"/>
              <p:cNvSpPr/>
              <p:nvPr/>
            </p:nvSpPr>
            <p:spPr>
              <a:xfrm flipH="false" flipV="false" rot="0">
                <a:off x="0" y="0"/>
                <a:ext cx="1539823" cy="494794"/>
              </a:xfrm>
              <a:custGeom>
                <a:avLst/>
                <a:gdLst/>
                <a:ahLst/>
                <a:cxnLst/>
                <a:rect r="r" b="b" t="t" l="l"/>
                <a:pathLst>
                  <a:path h="494794" w="1539823">
                    <a:moveTo>
                      <a:pt x="132419" y="0"/>
                    </a:moveTo>
                    <a:lnTo>
                      <a:pt x="1407404" y="0"/>
                    </a:lnTo>
                    <a:cubicBezTo>
                      <a:pt x="1442524" y="0"/>
                      <a:pt x="1476205" y="13951"/>
                      <a:pt x="1501039" y="38785"/>
                    </a:cubicBezTo>
                    <a:cubicBezTo>
                      <a:pt x="1525872" y="63618"/>
                      <a:pt x="1539823" y="97300"/>
                      <a:pt x="1539823" y="132419"/>
                    </a:cubicBezTo>
                    <a:lnTo>
                      <a:pt x="1539823" y="362375"/>
                    </a:lnTo>
                    <a:cubicBezTo>
                      <a:pt x="1539823" y="397494"/>
                      <a:pt x="1525872" y="431176"/>
                      <a:pt x="1501039" y="456009"/>
                    </a:cubicBezTo>
                    <a:cubicBezTo>
                      <a:pt x="1476205" y="480843"/>
                      <a:pt x="1442524" y="494794"/>
                      <a:pt x="1407404" y="494794"/>
                    </a:cubicBezTo>
                    <a:lnTo>
                      <a:pt x="132419" y="494794"/>
                    </a:lnTo>
                    <a:cubicBezTo>
                      <a:pt x="97300" y="494794"/>
                      <a:pt x="63618" y="480843"/>
                      <a:pt x="38785" y="456009"/>
                    </a:cubicBezTo>
                    <a:cubicBezTo>
                      <a:pt x="13951" y="431176"/>
                      <a:pt x="0" y="397494"/>
                      <a:pt x="0" y="362375"/>
                    </a:cubicBezTo>
                    <a:lnTo>
                      <a:pt x="0" y="132419"/>
                    </a:lnTo>
                    <a:cubicBezTo>
                      <a:pt x="0" y="97300"/>
                      <a:pt x="13951" y="63618"/>
                      <a:pt x="38785" y="38785"/>
                    </a:cubicBezTo>
                    <a:cubicBezTo>
                      <a:pt x="63618" y="13951"/>
                      <a:pt x="97300" y="0"/>
                      <a:pt x="132419" y="0"/>
                    </a:cubicBezTo>
                    <a:close/>
                  </a:path>
                </a:pathLst>
              </a:custGeom>
              <a:solidFill>
                <a:srgbClr val="12F1FF"/>
              </a:solidFill>
            </p:spPr>
          </p:sp>
          <p:sp>
            <p:nvSpPr>
              <p:cNvPr name="TextBox 46" id="46"/>
              <p:cNvSpPr txBox="true"/>
              <p:nvPr/>
            </p:nvSpPr>
            <p:spPr>
              <a:xfrm>
                <a:off x="0" y="-38100"/>
                <a:ext cx="1539823" cy="532894"/>
              </a:xfrm>
              <a:prstGeom prst="rect">
                <a:avLst/>
              </a:prstGeom>
            </p:spPr>
            <p:txBody>
              <a:bodyPr anchor="ctr" rtlCol="false" tIns="50800" lIns="50800" bIns="50800" rIns="50800"/>
              <a:lstStyle/>
              <a:p>
                <a:pPr algn="ctr">
                  <a:lnSpc>
                    <a:spcPts val="2659"/>
                  </a:lnSpc>
                </a:pPr>
              </a:p>
            </p:txBody>
          </p:sp>
        </p:grpSp>
        <p:sp>
          <p:nvSpPr>
            <p:cNvPr name="TextBox 47" id="47"/>
            <p:cNvSpPr txBox="true"/>
            <p:nvPr/>
          </p:nvSpPr>
          <p:spPr>
            <a:xfrm rot="0">
              <a:off x="2791637" y="1432716"/>
              <a:ext cx="4519805" cy="632248"/>
            </a:xfrm>
            <a:prstGeom prst="rect">
              <a:avLst/>
            </a:prstGeom>
          </p:spPr>
          <p:txBody>
            <a:bodyPr anchor="t" rtlCol="false" tIns="0" lIns="0" bIns="0" rIns="0">
              <a:spAutoFit/>
            </a:bodyPr>
            <a:lstStyle/>
            <a:p>
              <a:pPr algn="l" marL="0" indent="0" lvl="0">
                <a:lnSpc>
                  <a:spcPts val="3919"/>
                </a:lnSpc>
                <a:spcBef>
                  <a:spcPct val="0"/>
                </a:spcBef>
              </a:pPr>
              <a:r>
                <a:rPr lang="en-US" b="true" sz="2799" i="true">
                  <a:solidFill>
                    <a:srgbClr val="27252C"/>
                  </a:solidFill>
                  <a:latin typeface="Barlow Bold Italics"/>
                  <a:ea typeface="Barlow Bold Italics"/>
                  <a:cs typeface="Barlow Bold Italics"/>
                  <a:sym typeface="Barlow Bold Italics"/>
                </a:rPr>
                <a:t>AI Student </a:t>
              </a:r>
            </a:p>
          </p:txBody>
        </p:sp>
        <p:sp>
          <p:nvSpPr>
            <p:cNvPr name="Freeform 48" id="48"/>
            <p:cNvSpPr/>
            <p:nvPr/>
          </p:nvSpPr>
          <p:spPr>
            <a:xfrm flipH="false" flipV="false" rot="0">
              <a:off x="261975" y="225856"/>
              <a:ext cx="2084481" cy="2084481"/>
            </a:xfrm>
            <a:custGeom>
              <a:avLst/>
              <a:gdLst/>
              <a:ahLst/>
              <a:cxnLst/>
              <a:rect r="r" b="b" t="t" l="l"/>
              <a:pathLst>
                <a:path h="2084481" w="2084481">
                  <a:moveTo>
                    <a:pt x="0" y="0"/>
                  </a:moveTo>
                  <a:lnTo>
                    <a:pt x="2084481" y="0"/>
                  </a:lnTo>
                  <a:lnTo>
                    <a:pt x="2084481" y="2084481"/>
                  </a:lnTo>
                  <a:lnTo>
                    <a:pt x="0" y="208448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sp>
        <p:nvSpPr>
          <p:cNvPr name="TextBox 49" id="49"/>
          <p:cNvSpPr txBox="true"/>
          <p:nvPr/>
        </p:nvSpPr>
        <p:spPr>
          <a:xfrm rot="0">
            <a:off x="13131805" y="8133247"/>
            <a:ext cx="3863880" cy="662941"/>
          </a:xfrm>
          <a:prstGeom prst="rect">
            <a:avLst/>
          </a:prstGeom>
        </p:spPr>
        <p:txBody>
          <a:bodyPr anchor="t" rtlCol="false" tIns="0" lIns="0" bIns="0" rIns="0">
            <a:spAutoFit/>
          </a:bodyPr>
          <a:lstStyle/>
          <a:p>
            <a:pPr algn="ctr">
              <a:lnSpc>
                <a:spcPts val="5459"/>
              </a:lnSpc>
              <a:spcBef>
                <a:spcPct val="0"/>
              </a:spcBef>
            </a:pPr>
            <a:r>
              <a:rPr lang="en-US" b="true" sz="3899">
                <a:solidFill>
                  <a:srgbClr val="000000"/>
                </a:solidFill>
                <a:latin typeface="Canva Sans Bold"/>
                <a:ea typeface="Canva Sans Bold"/>
                <a:cs typeface="Canva Sans Bold"/>
                <a:sym typeface="Canva Sans Bold"/>
              </a:rPr>
              <a:t>Mohamed Badr</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7324710" y="458184"/>
            <a:ext cx="306065" cy="336000"/>
          </a:xfrm>
          <a:custGeom>
            <a:avLst/>
            <a:gdLst/>
            <a:ahLst/>
            <a:cxnLst/>
            <a:rect r="r" b="b" t="t" l="l"/>
            <a:pathLst>
              <a:path h="336000" w="306065">
                <a:moveTo>
                  <a:pt x="0" y="0"/>
                </a:moveTo>
                <a:lnTo>
                  <a:pt x="306065" y="0"/>
                </a:lnTo>
                <a:lnTo>
                  <a:pt x="306065" y="336000"/>
                </a:lnTo>
                <a:lnTo>
                  <a:pt x="0" y="33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2972" y="439904"/>
            <a:ext cx="253149" cy="354280"/>
          </a:xfrm>
          <a:custGeom>
            <a:avLst/>
            <a:gdLst/>
            <a:ahLst/>
            <a:cxnLst/>
            <a:rect r="r" b="b" t="t" l="l"/>
            <a:pathLst>
              <a:path h="354280" w="253149">
                <a:moveTo>
                  <a:pt x="0" y="0"/>
                </a:moveTo>
                <a:lnTo>
                  <a:pt x="253149" y="0"/>
                </a:lnTo>
                <a:lnTo>
                  <a:pt x="253149" y="354280"/>
                </a:lnTo>
                <a:lnTo>
                  <a:pt x="0" y="3542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5400000">
            <a:off x="17631481" y="8597471"/>
            <a:ext cx="924223" cy="397435"/>
            <a:chOff x="0" y="0"/>
            <a:chExt cx="1347239" cy="579341"/>
          </a:xfrm>
        </p:grpSpPr>
        <p:sp>
          <p:nvSpPr>
            <p:cNvPr name="Freeform 6" id="6"/>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7" id="7"/>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214090" y="1083796"/>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683749" y="1083796"/>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153408" y="1083796"/>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7534486" y="4470391"/>
            <a:ext cx="2452144" cy="1893069"/>
          </a:xfrm>
          <a:custGeom>
            <a:avLst/>
            <a:gdLst/>
            <a:ahLst/>
            <a:cxnLst/>
            <a:rect r="r" b="b" t="t" l="l"/>
            <a:pathLst>
              <a:path h="1893069" w="2452144">
                <a:moveTo>
                  <a:pt x="0" y="0"/>
                </a:moveTo>
                <a:lnTo>
                  <a:pt x="2452144" y="0"/>
                </a:lnTo>
                <a:lnTo>
                  <a:pt x="2452144" y="1893070"/>
                </a:lnTo>
                <a:lnTo>
                  <a:pt x="0" y="18930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0">
            <a:off x="0" y="2207818"/>
            <a:ext cx="7904664" cy="7756178"/>
          </a:xfrm>
          <a:custGeom>
            <a:avLst/>
            <a:gdLst/>
            <a:ahLst/>
            <a:cxnLst/>
            <a:rect r="r" b="b" t="t" l="l"/>
            <a:pathLst>
              <a:path h="7756178" w="7904664">
                <a:moveTo>
                  <a:pt x="0" y="0"/>
                </a:moveTo>
                <a:lnTo>
                  <a:pt x="7904664" y="0"/>
                </a:lnTo>
                <a:lnTo>
                  <a:pt x="7904664" y="7756178"/>
                </a:lnTo>
                <a:lnTo>
                  <a:pt x="0" y="7756178"/>
                </a:lnTo>
                <a:lnTo>
                  <a:pt x="0" y="0"/>
                </a:lnTo>
                <a:close/>
              </a:path>
            </a:pathLst>
          </a:custGeom>
          <a:blipFill>
            <a:blip r:embed="rId11"/>
            <a:stretch>
              <a:fillRect l="-2708" t="0" r="-4120" b="-4899"/>
            </a:stretch>
          </a:blipFill>
        </p:spPr>
      </p:sp>
      <p:sp>
        <p:nvSpPr>
          <p:cNvPr name="Freeform 13" id="13"/>
          <p:cNvSpPr/>
          <p:nvPr/>
        </p:nvSpPr>
        <p:spPr>
          <a:xfrm flipH="false" flipV="false" rot="0">
            <a:off x="9986630" y="2207818"/>
            <a:ext cx="8305680" cy="5169273"/>
          </a:xfrm>
          <a:custGeom>
            <a:avLst/>
            <a:gdLst/>
            <a:ahLst/>
            <a:cxnLst/>
            <a:rect r="r" b="b" t="t" l="l"/>
            <a:pathLst>
              <a:path h="5169273" w="8305680">
                <a:moveTo>
                  <a:pt x="0" y="0"/>
                </a:moveTo>
                <a:lnTo>
                  <a:pt x="8305680" y="0"/>
                </a:lnTo>
                <a:lnTo>
                  <a:pt x="8305680" y="5169273"/>
                </a:lnTo>
                <a:lnTo>
                  <a:pt x="0" y="5169273"/>
                </a:lnTo>
                <a:lnTo>
                  <a:pt x="0" y="0"/>
                </a:lnTo>
                <a:close/>
              </a:path>
            </a:pathLst>
          </a:custGeom>
          <a:blipFill>
            <a:blip r:embed="rId12"/>
            <a:stretch>
              <a:fillRect l="-3187" t="0" r="-2214" b="-15933"/>
            </a:stretch>
          </a:blipFill>
        </p:spPr>
      </p:sp>
      <p:sp>
        <p:nvSpPr>
          <p:cNvPr name="TextBox 14" id="14"/>
          <p:cNvSpPr txBox="true"/>
          <p:nvPr/>
        </p:nvSpPr>
        <p:spPr>
          <a:xfrm rot="0">
            <a:off x="16089294"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name="TextBox 15" id="15"/>
          <p:cNvSpPr txBox="true"/>
          <p:nvPr/>
        </p:nvSpPr>
        <p:spPr>
          <a:xfrm rot="0">
            <a:off x="14533497"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About Us</a:t>
            </a:r>
          </a:p>
        </p:txBody>
      </p:sp>
      <p:sp>
        <p:nvSpPr>
          <p:cNvPr name="TextBox 16" id="16"/>
          <p:cNvSpPr txBox="true"/>
          <p:nvPr/>
        </p:nvSpPr>
        <p:spPr>
          <a:xfrm rot="0">
            <a:off x="13302741"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Service</a:t>
            </a:r>
          </a:p>
        </p:txBody>
      </p:sp>
      <p:sp>
        <p:nvSpPr>
          <p:cNvPr name="TextBox 17" id="17"/>
          <p:cNvSpPr txBox="true"/>
          <p:nvPr/>
        </p:nvSpPr>
        <p:spPr>
          <a:xfrm rot="0">
            <a:off x="12046981"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name="TextBox 18" id="18"/>
          <p:cNvSpPr txBox="true"/>
          <p:nvPr/>
        </p:nvSpPr>
        <p:spPr>
          <a:xfrm rot="0">
            <a:off x="1039108" y="517674"/>
            <a:ext cx="1284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Studio Shodwe</a:t>
            </a:r>
          </a:p>
        </p:txBody>
      </p:sp>
      <p:sp>
        <p:nvSpPr>
          <p:cNvPr name="TextBox 19" id="19"/>
          <p:cNvSpPr txBox="true"/>
          <p:nvPr/>
        </p:nvSpPr>
        <p:spPr>
          <a:xfrm rot="0">
            <a:off x="1681488" y="1026721"/>
            <a:ext cx="6434197" cy="613410"/>
          </a:xfrm>
          <a:prstGeom prst="rect">
            <a:avLst/>
          </a:prstGeom>
        </p:spPr>
        <p:txBody>
          <a:bodyPr anchor="t" rtlCol="false" tIns="0" lIns="0" bIns="0" rIns="0">
            <a:spAutoFit/>
          </a:bodyPr>
          <a:lstStyle/>
          <a:p>
            <a:pPr algn="ctr" marL="0" indent="0" lvl="0">
              <a:lnSpc>
                <a:spcPts val="5040"/>
              </a:lnSpc>
              <a:spcBef>
                <a:spcPct val="0"/>
              </a:spcBef>
            </a:pPr>
            <a:r>
              <a:rPr lang="en-US" b="true" sz="3600" strike="noStrike" u="none">
                <a:solidFill>
                  <a:srgbClr val="FFFFFF"/>
                </a:solidFill>
                <a:latin typeface="Montserrat Bold"/>
                <a:ea typeface="Montserrat Bold"/>
                <a:cs typeface="Montserrat Bold"/>
                <a:sym typeface="Montserrat Bold"/>
              </a:rPr>
              <a:t>FLASK WEB APPLICATION:</a:t>
            </a:r>
          </a:p>
        </p:txBody>
      </p:sp>
      <p:sp>
        <p:nvSpPr>
          <p:cNvPr name="TextBox 20" id="20"/>
          <p:cNvSpPr txBox="true"/>
          <p:nvPr/>
        </p:nvSpPr>
        <p:spPr>
          <a:xfrm rot="0">
            <a:off x="8355421" y="7123909"/>
            <a:ext cx="9738171" cy="3735083"/>
          </a:xfrm>
          <a:prstGeom prst="rect">
            <a:avLst/>
          </a:prstGeom>
        </p:spPr>
        <p:txBody>
          <a:bodyPr anchor="t" rtlCol="false" tIns="0" lIns="0" bIns="0" rIns="0">
            <a:spAutoFit/>
          </a:bodyPr>
          <a:lstStyle/>
          <a:p>
            <a:pPr algn="l" marL="0" indent="0" lvl="0">
              <a:lnSpc>
                <a:spcPts val="5179"/>
              </a:lnSpc>
              <a:spcBef>
                <a:spcPct val="0"/>
              </a:spcBef>
            </a:pPr>
          </a:p>
          <a:p>
            <a:pPr algn="l" marL="0" indent="0" lvl="0">
              <a:lnSpc>
                <a:spcPts val="5179"/>
              </a:lnSpc>
              <a:spcBef>
                <a:spcPct val="0"/>
              </a:spcBef>
            </a:pPr>
            <a:r>
              <a:rPr lang="en-US" sz="3699" strike="noStrike" u="none">
                <a:solidFill>
                  <a:srgbClr val="FFFFFF"/>
                </a:solidFill>
                <a:latin typeface="29LT Adir"/>
                <a:ea typeface="29LT Adir"/>
                <a:cs typeface="29LT Adir"/>
                <a:sym typeface="29LT Adir"/>
              </a:rPr>
              <a:t>BASED ON THE CUSTOMER’S NEGATIVE REVIEWS AND REDUCED ACTIVITY, THE MODEL</a:t>
            </a:r>
          </a:p>
          <a:p>
            <a:pPr algn="l" marL="0" indent="0" lvl="0">
              <a:lnSpc>
                <a:spcPts val="4480"/>
              </a:lnSpc>
              <a:spcBef>
                <a:spcPct val="0"/>
              </a:spcBef>
            </a:pPr>
            <a:r>
              <a:rPr lang="en-US" sz="3200" strike="noStrike" u="none">
                <a:solidFill>
                  <a:srgbClr val="FFFFFF"/>
                </a:solidFill>
                <a:latin typeface="Roboto"/>
                <a:ea typeface="Roboto"/>
                <a:cs typeface="Roboto"/>
                <a:sym typeface="Roboto"/>
              </a:rPr>
              <a:t> PREDICTS THAT THIS CUSTOMER IS LIKELY TO CHURN</a:t>
            </a:r>
          </a:p>
          <a:p>
            <a:pPr algn="l" marL="0" indent="0" lvl="0">
              <a:lnSpc>
                <a:spcPts val="5179"/>
              </a:lnSpc>
              <a:spcBef>
                <a:spcPct val="0"/>
              </a:spcBef>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7324710" y="458184"/>
            <a:ext cx="306065" cy="336000"/>
          </a:xfrm>
          <a:custGeom>
            <a:avLst/>
            <a:gdLst/>
            <a:ahLst/>
            <a:cxnLst/>
            <a:rect r="r" b="b" t="t" l="l"/>
            <a:pathLst>
              <a:path h="336000" w="306065">
                <a:moveTo>
                  <a:pt x="0" y="0"/>
                </a:moveTo>
                <a:lnTo>
                  <a:pt x="306065" y="0"/>
                </a:lnTo>
                <a:lnTo>
                  <a:pt x="306065" y="336000"/>
                </a:lnTo>
                <a:lnTo>
                  <a:pt x="0" y="33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2972" y="439904"/>
            <a:ext cx="253149" cy="354280"/>
          </a:xfrm>
          <a:custGeom>
            <a:avLst/>
            <a:gdLst/>
            <a:ahLst/>
            <a:cxnLst/>
            <a:rect r="r" b="b" t="t" l="l"/>
            <a:pathLst>
              <a:path h="354280" w="253149">
                <a:moveTo>
                  <a:pt x="0" y="0"/>
                </a:moveTo>
                <a:lnTo>
                  <a:pt x="253149" y="0"/>
                </a:lnTo>
                <a:lnTo>
                  <a:pt x="253149" y="354280"/>
                </a:lnTo>
                <a:lnTo>
                  <a:pt x="0" y="3542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5400000">
            <a:off x="17631481" y="8597471"/>
            <a:ext cx="924223" cy="397435"/>
            <a:chOff x="0" y="0"/>
            <a:chExt cx="1347239" cy="579341"/>
          </a:xfrm>
        </p:grpSpPr>
        <p:sp>
          <p:nvSpPr>
            <p:cNvPr name="Freeform 6" id="6"/>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7" id="7"/>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6089294"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name="TextBox 9" id="9"/>
          <p:cNvSpPr txBox="true"/>
          <p:nvPr/>
        </p:nvSpPr>
        <p:spPr>
          <a:xfrm rot="0">
            <a:off x="14533497"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About Us</a:t>
            </a:r>
          </a:p>
        </p:txBody>
      </p:sp>
      <p:sp>
        <p:nvSpPr>
          <p:cNvPr name="TextBox 10" id="10"/>
          <p:cNvSpPr txBox="true"/>
          <p:nvPr/>
        </p:nvSpPr>
        <p:spPr>
          <a:xfrm rot="0">
            <a:off x="13302741"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Service</a:t>
            </a:r>
          </a:p>
        </p:txBody>
      </p:sp>
      <p:sp>
        <p:nvSpPr>
          <p:cNvPr name="TextBox 11" id="11"/>
          <p:cNvSpPr txBox="true"/>
          <p:nvPr/>
        </p:nvSpPr>
        <p:spPr>
          <a:xfrm rot="0">
            <a:off x="12046981"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name="TextBox 12" id="12"/>
          <p:cNvSpPr txBox="true"/>
          <p:nvPr/>
        </p:nvSpPr>
        <p:spPr>
          <a:xfrm rot="0">
            <a:off x="1039108" y="517674"/>
            <a:ext cx="1284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Studio Shodwe</a:t>
            </a:r>
          </a:p>
        </p:txBody>
      </p:sp>
      <p:sp>
        <p:nvSpPr>
          <p:cNvPr name="Freeform 13" id="13"/>
          <p:cNvSpPr/>
          <p:nvPr/>
        </p:nvSpPr>
        <p:spPr>
          <a:xfrm flipH="false" flipV="false" rot="0">
            <a:off x="5416522" y="112504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false" flipV="false" rot="0">
            <a:off x="6019531" y="112984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false" flipV="false" rot="0">
            <a:off x="6622540" y="112504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6" id="16"/>
          <p:cNvSpPr txBox="true"/>
          <p:nvPr/>
        </p:nvSpPr>
        <p:spPr>
          <a:xfrm rot="0">
            <a:off x="725083" y="2354386"/>
            <a:ext cx="15364210" cy="6227817"/>
          </a:xfrm>
          <a:prstGeom prst="rect">
            <a:avLst/>
          </a:prstGeom>
        </p:spPr>
        <p:txBody>
          <a:bodyPr anchor="t" rtlCol="false" tIns="0" lIns="0" bIns="0" rIns="0">
            <a:spAutoFit/>
          </a:bodyPr>
          <a:lstStyle/>
          <a:p>
            <a:pPr algn="l" marL="0" indent="0" lvl="0">
              <a:lnSpc>
                <a:spcPts val="4480"/>
              </a:lnSpc>
              <a:spcBef>
                <a:spcPct val="0"/>
              </a:spcBef>
            </a:pPr>
            <a:r>
              <a:rPr lang="en-US" sz="3200" strike="noStrike" u="none">
                <a:solidFill>
                  <a:srgbClr val="FFFFFF"/>
                </a:solidFill>
                <a:latin typeface="Roboto"/>
                <a:ea typeface="Roboto"/>
                <a:cs typeface="Roboto"/>
                <a:sym typeface="Roboto"/>
              </a:rPr>
              <a:t>"IN THIS PROJECT, WE STARTED WITH </a:t>
            </a:r>
            <a:r>
              <a:rPr lang="en-US" sz="3200" strike="noStrike" u="none">
                <a:solidFill>
                  <a:srgbClr val="13A4AD"/>
                </a:solidFill>
                <a:latin typeface="Roboto"/>
                <a:ea typeface="Roboto"/>
                <a:cs typeface="Roboto"/>
                <a:sym typeface="Roboto"/>
              </a:rPr>
              <a:t>DATABASE DESIGN</a:t>
            </a:r>
            <a:r>
              <a:rPr lang="en-US" sz="3200" strike="noStrike" u="none">
                <a:solidFill>
                  <a:srgbClr val="FFFFFF"/>
                </a:solidFill>
                <a:latin typeface="Roboto"/>
                <a:ea typeface="Roboto"/>
                <a:cs typeface="Roboto"/>
                <a:sym typeface="Roboto"/>
              </a:rPr>
              <a:t> AND</a:t>
            </a:r>
            <a:r>
              <a:rPr lang="en-US" sz="3200" strike="noStrike" u="none">
                <a:solidFill>
                  <a:srgbClr val="13A4AD"/>
                </a:solidFill>
                <a:latin typeface="Roboto"/>
                <a:ea typeface="Roboto"/>
                <a:cs typeface="Roboto"/>
                <a:sym typeface="Roboto"/>
              </a:rPr>
              <a:t> DATA WAREHOUSING</a:t>
            </a:r>
            <a:r>
              <a:rPr lang="en-US" sz="3200" strike="noStrike" u="none">
                <a:solidFill>
                  <a:srgbClr val="FFFFFF"/>
                </a:solidFill>
                <a:latin typeface="Roboto"/>
                <a:ea typeface="Roboto"/>
                <a:cs typeface="Roboto"/>
                <a:sym typeface="Roboto"/>
              </a:rPr>
              <a:t>, THEN MOVED ON TO </a:t>
            </a:r>
            <a:r>
              <a:rPr lang="en-US" sz="3200" strike="noStrike" u="none">
                <a:solidFill>
                  <a:srgbClr val="13A4AD"/>
                </a:solidFill>
                <a:latin typeface="Roboto"/>
                <a:ea typeface="Roboto"/>
                <a:cs typeface="Roboto"/>
                <a:sym typeface="Roboto"/>
              </a:rPr>
              <a:t>BUILDING PREDICTIVE MODELS</a:t>
            </a:r>
            <a:r>
              <a:rPr lang="en-US" sz="3200" strike="noStrike" u="none">
                <a:solidFill>
                  <a:srgbClr val="FFFFFF"/>
                </a:solidFill>
                <a:latin typeface="Roboto"/>
                <a:ea typeface="Roboto"/>
                <a:cs typeface="Roboto"/>
                <a:sym typeface="Roboto"/>
              </a:rPr>
              <a:t> </a:t>
            </a:r>
            <a:r>
              <a:rPr lang="en-US" sz="3200" strike="noStrike" u="none">
                <a:solidFill>
                  <a:srgbClr val="13A4AD"/>
                </a:solidFill>
                <a:latin typeface="Roboto"/>
                <a:ea typeface="Roboto"/>
                <a:cs typeface="Roboto"/>
                <a:sym typeface="Roboto"/>
              </a:rPr>
              <a:t>AND ANALYZING DATA.</a:t>
            </a:r>
          </a:p>
          <a:p>
            <a:pPr algn="l" marL="0" indent="0" lvl="0">
              <a:lnSpc>
                <a:spcPts val="7238"/>
              </a:lnSpc>
              <a:spcBef>
                <a:spcPct val="0"/>
              </a:spcBef>
            </a:pPr>
            <a:r>
              <a:rPr lang="en-US" sz="5170" strike="noStrike" u="none">
                <a:solidFill>
                  <a:srgbClr val="FFFFFF"/>
                </a:solidFill>
                <a:latin typeface="29LT Adir"/>
                <a:ea typeface="29LT Adir"/>
                <a:cs typeface="29LT Adir"/>
                <a:sym typeface="29LT Adir"/>
              </a:rPr>
              <a:t> USING POWERFUL TOOLS LIKE </a:t>
            </a:r>
            <a:r>
              <a:rPr lang="en-US" sz="5170" strike="noStrike" u="none">
                <a:solidFill>
                  <a:srgbClr val="13A4AD"/>
                </a:solidFill>
                <a:latin typeface="29LT Adir"/>
                <a:ea typeface="29LT Adir"/>
                <a:cs typeface="29LT Adir"/>
                <a:sym typeface="29LT Adir"/>
              </a:rPr>
              <a:t>MICROSOFT SQL SERVER</a:t>
            </a:r>
            <a:r>
              <a:rPr lang="en-US" sz="5170" strike="noStrike" u="none">
                <a:solidFill>
                  <a:srgbClr val="FFFFFF"/>
                </a:solidFill>
                <a:latin typeface="29LT Adir"/>
                <a:ea typeface="29LT Adir"/>
                <a:cs typeface="29LT Adir"/>
                <a:sym typeface="29LT Adir"/>
              </a:rPr>
              <a:t>, </a:t>
            </a:r>
            <a:r>
              <a:rPr lang="en-US" sz="5170" strike="noStrike" u="none">
                <a:solidFill>
                  <a:srgbClr val="13A4AD"/>
                </a:solidFill>
                <a:latin typeface="29LT Adir"/>
                <a:ea typeface="29LT Adir"/>
                <a:cs typeface="29LT Adir"/>
                <a:sym typeface="29LT Adir"/>
              </a:rPr>
              <a:t>PYTHON.</a:t>
            </a:r>
          </a:p>
          <a:p>
            <a:pPr algn="l" marL="0" indent="0" lvl="0">
              <a:lnSpc>
                <a:spcPts val="7238"/>
              </a:lnSpc>
              <a:spcBef>
                <a:spcPct val="0"/>
              </a:spcBef>
            </a:pPr>
            <a:r>
              <a:rPr lang="en-US" sz="5170" strike="noStrike" u="none">
                <a:solidFill>
                  <a:srgbClr val="FFFFFF"/>
                </a:solidFill>
                <a:latin typeface="29LT Adir"/>
                <a:ea typeface="29LT Adir"/>
                <a:cs typeface="29LT Adir"/>
                <a:sym typeface="29LT Adir"/>
              </a:rPr>
              <a:t>  WE EFFECTIVELY MANAGED AND ANALYZED CUSTOMER DATA, TURNING IT INTO RELIABLE PREDICTIONS. THE DEPLOYMENT OF THE MODEL REFLECTS THE HARD WORK PUT INTO DATA PROCESSING, ANALYSIS, AND PREDICTION.</a:t>
            </a:r>
          </a:p>
        </p:txBody>
      </p:sp>
      <p:sp>
        <p:nvSpPr>
          <p:cNvPr name="TextBox 17" id="17"/>
          <p:cNvSpPr txBox="true"/>
          <p:nvPr/>
        </p:nvSpPr>
        <p:spPr>
          <a:xfrm rot="0">
            <a:off x="7171544" y="1053649"/>
            <a:ext cx="3801256" cy="712545"/>
          </a:xfrm>
          <a:prstGeom prst="rect">
            <a:avLst/>
          </a:prstGeom>
        </p:spPr>
        <p:txBody>
          <a:bodyPr anchor="t" rtlCol="false" tIns="0" lIns="0" bIns="0" rIns="0">
            <a:spAutoFit/>
          </a:bodyPr>
          <a:lstStyle/>
          <a:p>
            <a:pPr algn="ctr" marL="0" indent="0" lvl="0">
              <a:lnSpc>
                <a:spcPts val="5879"/>
              </a:lnSpc>
              <a:spcBef>
                <a:spcPct val="0"/>
              </a:spcBef>
            </a:pPr>
            <a:r>
              <a:rPr lang="en-US" b="true" sz="4199" strike="noStrike" u="none">
                <a:solidFill>
                  <a:srgbClr val="FFFFFF"/>
                </a:solidFill>
                <a:latin typeface="Montserrat Bold"/>
                <a:ea typeface="Montserrat Bold"/>
                <a:cs typeface="Montserrat Bold"/>
                <a:sym typeface="Montserrat Bold"/>
              </a:rPr>
              <a:t>CONCLUSION</a:t>
            </a:r>
          </a:p>
        </p:txBody>
      </p:sp>
      <p:sp>
        <p:nvSpPr>
          <p:cNvPr name="Freeform 18" id="18"/>
          <p:cNvSpPr/>
          <p:nvPr/>
        </p:nvSpPr>
        <p:spPr>
          <a:xfrm flipH="false" flipV="false" rot="-10800000">
            <a:off x="10991850" y="1120249"/>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false" rot="-10800000">
            <a:off x="11594859" y="112984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0" id="20"/>
          <p:cNvSpPr/>
          <p:nvPr/>
        </p:nvSpPr>
        <p:spPr>
          <a:xfrm flipH="false" flipV="false" rot="-10800000">
            <a:off x="12293232" y="112504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1" id="21"/>
          <p:cNvSpPr/>
          <p:nvPr/>
        </p:nvSpPr>
        <p:spPr>
          <a:xfrm flipH="false" flipV="false" rot="0">
            <a:off x="10972800" y="9209671"/>
            <a:ext cx="7315200" cy="1077329"/>
          </a:xfrm>
          <a:custGeom>
            <a:avLst/>
            <a:gdLst/>
            <a:ahLst/>
            <a:cxnLst/>
            <a:rect r="r" b="b" t="t" l="l"/>
            <a:pathLst>
              <a:path h="1077329" w="7315200">
                <a:moveTo>
                  <a:pt x="0" y="0"/>
                </a:moveTo>
                <a:lnTo>
                  <a:pt x="7315200" y="0"/>
                </a:lnTo>
                <a:lnTo>
                  <a:pt x="7315200" y="1077329"/>
                </a:lnTo>
                <a:lnTo>
                  <a:pt x="0" y="107732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7324710" y="458184"/>
            <a:ext cx="306065" cy="336000"/>
          </a:xfrm>
          <a:custGeom>
            <a:avLst/>
            <a:gdLst/>
            <a:ahLst/>
            <a:cxnLst/>
            <a:rect r="r" b="b" t="t" l="l"/>
            <a:pathLst>
              <a:path h="336000" w="306065">
                <a:moveTo>
                  <a:pt x="0" y="0"/>
                </a:moveTo>
                <a:lnTo>
                  <a:pt x="306065" y="0"/>
                </a:lnTo>
                <a:lnTo>
                  <a:pt x="306065" y="336000"/>
                </a:lnTo>
                <a:lnTo>
                  <a:pt x="0" y="33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2972" y="439904"/>
            <a:ext cx="253149" cy="354280"/>
          </a:xfrm>
          <a:custGeom>
            <a:avLst/>
            <a:gdLst/>
            <a:ahLst/>
            <a:cxnLst/>
            <a:rect r="r" b="b" t="t" l="l"/>
            <a:pathLst>
              <a:path h="354280" w="253149">
                <a:moveTo>
                  <a:pt x="0" y="0"/>
                </a:moveTo>
                <a:lnTo>
                  <a:pt x="253149" y="0"/>
                </a:lnTo>
                <a:lnTo>
                  <a:pt x="253149" y="354280"/>
                </a:lnTo>
                <a:lnTo>
                  <a:pt x="0" y="3542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2323868" y="3554611"/>
            <a:ext cx="12484213" cy="5727665"/>
          </a:xfrm>
          <a:prstGeom prst="rect">
            <a:avLst/>
          </a:prstGeom>
        </p:spPr>
        <p:txBody>
          <a:bodyPr anchor="t" rtlCol="false" tIns="0" lIns="0" bIns="0" rIns="0">
            <a:spAutoFit/>
          </a:bodyPr>
          <a:lstStyle/>
          <a:p>
            <a:pPr algn="ctr" marL="0" indent="0" lvl="0">
              <a:lnSpc>
                <a:spcPts val="5040"/>
              </a:lnSpc>
              <a:spcBef>
                <a:spcPct val="0"/>
              </a:spcBef>
            </a:pPr>
            <a:r>
              <a:rPr lang="en-US" sz="3600" strike="noStrike" u="none">
                <a:solidFill>
                  <a:srgbClr val="FFFFFF"/>
                </a:solidFill>
                <a:latin typeface="Roboto"/>
                <a:ea typeface="Roboto"/>
                <a:cs typeface="Roboto"/>
                <a:sym typeface="Roboto"/>
              </a:rPr>
              <a:t>THIS PROJECT CLEARLY SHOWS HOW DATA-DRIVEN SOLUTIONS CAN HELP UNDERSTAND CUSTOMER BEHAVIOR AND GIVE BUSINESSES THE TOOLS THEY NEED TO MAKE SMART DECISIONS.</a:t>
            </a:r>
          </a:p>
          <a:p>
            <a:pPr algn="ctr" marL="0" indent="0" lvl="0">
              <a:lnSpc>
                <a:spcPts val="5040"/>
              </a:lnSpc>
              <a:spcBef>
                <a:spcPct val="0"/>
              </a:spcBef>
            </a:pPr>
            <a:r>
              <a:rPr lang="en-US" sz="3600" strike="noStrike" u="none">
                <a:solidFill>
                  <a:srgbClr val="FFFFFF"/>
                </a:solidFill>
                <a:latin typeface="Roboto"/>
                <a:ea typeface="Roboto"/>
                <a:cs typeface="Roboto"/>
                <a:sym typeface="Roboto"/>
              </a:rPr>
              <a:t> AS WE LOOK TO THE FUTURE, DATA SCIENCE AND MACHINE LEARNING WILL CONTINUE TO REVOLUTIONIZE INDUSTRIES, AND THIS PROJECT STANDS AS A PROOF OF THE POWER OF INNOVATION AND TECHNOLOGY."</a:t>
            </a:r>
          </a:p>
          <a:p>
            <a:pPr algn="ctr" marL="0" indent="0" lvl="0">
              <a:lnSpc>
                <a:spcPts val="5040"/>
              </a:lnSpc>
              <a:spcBef>
                <a:spcPct val="0"/>
              </a:spcBef>
            </a:pPr>
          </a:p>
        </p:txBody>
      </p:sp>
      <p:sp>
        <p:nvSpPr>
          <p:cNvPr name="Freeform 6" id="6"/>
          <p:cNvSpPr/>
          <p:nvPr/>
        </p:nvSpPr>
        <p:spPr>
          <a:xfrm flipH="false" flipV="false" rot="0">
            <a:off x="10972800" y="9209671"/>
            <a:ext cx="7315200" cy="1077329"/>
          </a:xfrm>
          <a:custGeom>
            <a:avLst/>
            <a:gdLst/>
            <a:ahLst/>
            <a:cxnLst/>
            <a:rect r="r" b="b" t="t" l="l"/>
            <a:pathLst>
              <a:path h="1077329" w="7315200">
                <a:moveTo>
                  <a:pt x="0" y="0"/>
                </a:moveTo>
                <a:lnTo>
                  <a:pt x="7315200" y="0"/>
                </a:lnTo>
                <a:lnTo>
                  <a:pt x="7315200" y="1077329"/>
                </a:lnTo>
                <a:lnTo>
                  <a:pt x="0" y="107732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16089294"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name="TextBox 8" id="8"/>
          <p:cNvSpPr txBox="true"/>
          <p:nvPr/>
        </p:nvSpPr>
        <p:spPr>
          <a:xfrm rot="0">
            <a:off x="14533497"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About Us</a:t>
            </a:r>
          </a:p>
        </p:txBody>
      </p:sp>
      <p:sp>
        <p:nvSpPr>
          <p:cNvPr name="TextBox 9" id="9"/>
          <p:cNvSpPr txBox="true"/>
          <p:nvPr/>
        </p:nvSpPr>
        <p:spPr>
          <a:xfrm rot="0">
            <a:off x="13302741"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Service</a:t>
            </a:r>
          </a:p>
        </p:txBody>
      </p:sp>
      <p:sp>
        <p:nvSpPr>
          <p:cNvPr name="TextBox 10" id="10"/>
          <p:cNvSpPr txBox="true"/>
          <p:nvPr/>
        </p:nvSpPr>
        <p:spPr>
          <a:xfrm rot="0">
            <a:off x="12046981"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name="TextBox 11" id="11"/>
          <p:cNvSpPr txBox="true"/>
          <p:nvPr/>
        </p:nvSpPr>
        <p:spPr>
          <a:xfrm rot="0">
            <a:off x="1039108" y="517674"/>
            <a:ext cx="1284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Studio Shodwe</a:t>
            </a:r>
          </a:p>
        </p:txBody>
      </p:sp>
      <p:sp>
        <p:nvSpPr>
          <p:cNvPr name="Freeform 12" id="12"/>
          <p:cNvSpPr/>
          <p:nvPr/>
        </p:nvSpPr>
        <p:spPr>
          <a:xfrm flipH="false" flipV="false" rot="0">
            <a:off x="4814913" y="1888577"/>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0">
            <a:off x="5417922" y="1893377"/>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4" id="14"/>
          <p:cNvSpPr/>
          <p:nvPr/>
        </p:nvSpPr>
        <p:spPr>
          <a:xfrm flipH="false" flipV="false" rot="0">
            <a:off x="6020931" y="1888577"/>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5" id="15"/>
          <p:cNvSpPr txBox="true"/>
          <p:nvPr/>
        </p:nvSpPr>
        <p:spPr>
          <a:xfrm rot="0">
            <a:off x="6623940" y="1826702"/>
            <a:ext cx="3258979" cy="613410"/>
          </a:xfrm>
          <a:prstGeom prst="rect">
            <a:avLst/>
          </a:prstGeom>
        </p:spPr>
        <p:txBody>
          <a:bodyPr anchor="t" rtlCol="false" tIns="0" lIns="0" bIns="0" rIns="0">
            <a:spAutoFit/>
          </a:bodyPr>
          <a:lstStyle/>
          <a:p>
            <a:pPr algn="ctr" marL="0" indent="0" lvl="0">
              <a:lnSpc>
                <a:spcPts val="5040"/>
              </a:lnSpc>
              <a:spcBef>
                <a:spcPct val="0"/>
              </a:spcBef>
            </a:pPr>
            <a:r>
              <a:rPr lang="en-US" b="true" sz="3600" strike="noStrike" u="none">
                <a:solidFill>
                  <a:srgbClr val="FFFFFF"/>
                </a:solidFill>
                <a:latin typeface="Montserrat Bold"/>
                <a:ea typeface="Montserrat Bold"/>
                <a:cs typeface="Montserrat Bold"/>
                <a:sym typeface="Montserrat Bold"/>
              </a:rPr>
              <a:t>CONCLUSION</a:t>
            </a:r>
          </a:p>
        </p:txBody>
      </p:sp>
      <p:sp>
        <p:nvSpPr>
          <p:cNvPr name="Freeform 16" id="16"/>
          <p:cNvSpPr/>
          <p:nvPr/>
        </p:nvSpPr>
        <p:spPr>
          <a:xfrm flipH="false" flipV="false" rot="-10800000">
            <a:off x="10390241" y="1883777"/>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7" id="17"/>
          <p:cNvSpPr/>
          <p:nvPr/>
        </p:nvSpPr>
        <p:spPr>
          <a:xfrm flipH="false" flipV="false" rot="-10800000">
            <a:off x="10993249" y="1893377"/>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8" id="18"/>
          <p:cNvSpPr/>
          <p:nvPr/>
        </p:nvSpPr>
        <p:spPr>
          <a:xfrm flipH="false" flipV="false" rot="-10800000">
            <a:off x="11691622" y="1888577"/>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7324710" y="458184"/>
            <a:ext cx="306065" cy="336000"/>
          </a:xfrm>
          <a:custGeom>
            <a:avLst/>
            <a:gdLst/>
            <a:ahLst/>
            <a:cxnLst/>
            <a:rect r="r" b="b" t="t" l="l"/>
            <a:pathLst>
              <a:path h="336000" w="306065">
                <a:moveTo>
                  <a:pt x="0" y="0"/>
                </a:moveTo>
                <a:lnTo>
                  <a:pt x="306065" y="0"/>
                </a:lnTo>
                <a:lnTo>
                  <a:pt x="306065" y="336000"/>
                </a:lnTo>
                <a:lnTo>
                  <a:pt x="0" y="33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2972" y="439904"/>
            <a:ext cx="253149" cy="354280"/>
          </a:xfrm>
          <a:custGeom>
            <a:avLst/>
            <a:gdLst/>
            <a:ahLst/>
            <a:cxnLst/>
            <a:rect r="r" b="b" t="t" l="l"/>
            <a:pathLst>
              <a:path h="354280" w="253149">
                <a:moveTo>
                  <a:pt x="0" y="0"/>
                </a:moveTo>
                <a:lnTo>
                  <a:pt x="253149" y="0"/>
                </a:lnTo>
                <a:lnTo>
                  <a:pt x="253149" y="354280"/>
                </a:lnTo>
                <a:lnTo>
                  <a:pt x="0" y="3542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5400000">
            <a:off x="17631481" y="8597471"/>
            <a:ext cx="924223" cy="397435"/>
            <a:chOff x="0" y="0"/>
            <a:chExt cx="1347239" cy="579341"/>
          </a:xfrm>
        </p:grpSpPr>
        <p:sp>
          <p:nvSpPr>
            <p:cNvPr name="Freeform 6" id="6"/>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7" id="7"/>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2843386" y="4189844"/>
            <a:ext cx="1218296" cy="1907312"/>
          </a:xfrm>
          <a:custGeom>
            <a:avLst/>
            <a:gdLst/>
            <a:ahLst/>
            <a:cxnLst/>
            <a:rect r="r" b="b" t="t" l="l"/>
            <a:pathLst>
              <a:path h="1907312" w="1218296">
                <a:moveTo>
                  <a:pt x="0" y="0"/>
                </a:moveTo>
                <a:lnTo>
                  <a:pt x="1218295" y="0"/>
                </a:lnTo>
                <a:lnTo>
                  <a:pt x="1218295" y="1907312"/>
                </a:lnTo>
                <a:lnTo>
                  <a:pt x="0" y="190731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16089294"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name="TextBox 10" id="10"/>
          <p:cNvSpPr txBox="true"/>
          <p:nvPr/>
        </p:nvSpPr>
        <p:spPr>
          <a:xfrm rot="0">
            <a:off x="14533497"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About Us</a:t>
            </a:r>
          </a:p>
        </p:txBody>
      </p:sp>
      <p:sp>
        <p:nvSpPr>
          <p:cNvPr name="TextBox 11" id="11"/>
          <p:cNvSpPr txBox="true"/>
          <p:nvPr/>
        </p:nvSpPr>
        <p:spPr>
          <a:xfrm rot="0">
            <a:off x="13302741"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Service</a:t>
            </a:r>
          </a:p>
        </p:txBody>
      </p:sp>
      <p:sp>
        <p:nvSpPr>
          <p:cNvPr name="TextBox 12" id="12"/>
          <p:cNvSpPr txBox="true"/>
          <p:nvPr/>
        </p:nvSpPr>
        <p:spPr>
          <a:xfrm rot="0">
            <a:off x="12046981"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name="TextBox 13" id="13"/>
          <p:cNvSpPr txBox="true"/>
          <p:nvPr/>
        </p:nvSpPr>
        <p:spPr>
          <a:xfrm rot="0">
            <a:off x="1039108" y="517674"/>
            <a:ext cx="1284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Studio Shodwe</a:t>
            </a:r>
          </a:p>
        </p:txBody>
      </p:sp>
      <p:sp>
        <p:nvSpPr>
          <p:cNvPr name="TextBox 14" id="14"/>
          <p:cNvSpPr txBox="true"/>
          <p:nvPr/>
        </p:nvSpPr>
        <p:spPr>
          <a:xfrm rot="0">
            <a:off x="4061681" y="3220694"/>
            <a:ext cx="10164638" cy="3464933"/>
          </a:xfrm>
          <a:prstGeom prst="rect">
            <a:avLst/>
          </a:prstGeom>
        </p:spPr>
        <p:txBody>
          <a:bodyPr anchor="t" rtlCol="false" tIns="0" lIns="0" bIns="0" rIns="0">
            <a:spAutoFit/>
          </a:bodyPr>
          <a:lstStyle/>
          <a:p>
            <a:pPr algn="ctr">
              <a:lnSpc>
                <a:spcPts val="28402"/>
              </a:lnSpc>
              <a:spcBef>
                <a:spcPct val="0"/>
              </a:spcBef>
            </a:pPr>
            <a:r>
              <a:rPr lang="en-US" sz="20287">
                <a:solidFill>
                  <a:srgbClr val="FFFFFF"/>
                </a:solidFill>
                <a:latin typeface="TT Octosquares Compressed"/>
                <a:ea typeface="TT Octosquares Compressed"/>
                <a:cs typeface="TT Octosquares Compressed"/>
                <a:sym typeface="TT Octosquares Compressed"/>
              </a:rPr>
              <a:t>THANK YOU</a:t>
            </a:r>
          </a:p>
        </p:txBody>
      </p:sp>
      <p:sp>
        <p:nvSpPr>
          <p:cNvPr name="Freeform 15" id="15"/>
          <p:cNvSpPr/>
          <p:nvPr/>
        </p:nvSpPr>
        <p:spPr>
          <a:xfrm flipH="false" flipV="false" rot="0">
            <a:off x="2105520" y="4471286"/>
            <a:ext cx="858754" cy="1344429"/>
          </a:xfrm>
          <a:custGeom>
            <a:avLst/>
            <a:gdLst/>
            <a:ahLst/>
            <a:cxnLst/>
            <a:rect r="r" b="b" t="t" l="l"/>
            <a:pathLst>
              <a:path h="1344429" w="858754">
                <a:moveTo>
                  <a:pt x="0" y="0"/>
                </a:moveTo>
                <a:lnTo>
                  <a:pt x="858754" y="0"/>
                </a:lnTo>
                <a:lnTo>
                  <a:pt x="858754" y="1344428"/>
                </a:lnTo>
                <a:lnTo>
                  <a:pt x="0" y="134442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1390081" y="4650573"/>
            <a:ext cx="629715" cy="985855"/>
          </a:xfrm>
          <a:custGeom>
            <a:avLst/>
            <a:gdLst/>
            <a:ahLst/>
            <a:cxnLst/>
            <a:rect r="r" b="b" t="t" l="l"/>
            <a:pathLst>
              <a:path h="985855" w="629715">
                <a:moveTo>
                  <a:pt x="0" y="0"/>
                </a:moveTo>
                <a:lnTo>
                  <a:pt x="629714" y="0"/>
                </a:lnTo>
                <a:lnTo>
                  <a:pt x="629714" y="985854"/>
                </a:lnTo>
                <a:lnTo>
                  <a:pt x="0" y="9858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10800000">
            <a:off x="14226319" y="4189844"/>
            <a:ext cx="1218296" cy="1907312"/>
          </a:xfrm>
          <a:custGeom>
            <a:avLst/>
            <a:gdLst/>
            <a:ahLst/>
            <a:cxnLst/>
            <a:rect r="r" b="b" t="t" l="l"/>
            <a:pathLst>
              <a:path h="1907312" w="1218296">
                <a:moveTo>
                  <a:pt x="0" y="0"/>
                </a:moveTo>
                <a:lnTo>
                  <a:pt x="1218295" y="0"/>
                </a:lnTo>
                <a:lnTo>
                  <a:pt x="1218295" y="1907312"/>
                </a:lnTo>
                <a:lnTo>
                  <a:pt x="0" y="190731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10800000">
            <a:off x="15323726" y="4471286"/>
            <a:ext cx="858754" cy="1344429"/>
          </a:xfrm>
          <a:custGeom>
            <a:avLst/>
            <a:gdLst/>
            <a:ahLst/>
            <a:cxnLst/>
            <a:rect r="r" b="b" t="t" l="l"/>
            <a:pathLst>
              <a:path h="1344429" w="858754">
                <a:moveTo>
                  <a:pt x="0" y="0"/>
                </a:moveTo>
                <a:lnTo>
                  <a:pt x="858754" y="0"/>
                </a:lnTo>
                <a:lnTo>
                  <a:pt x="858754" y="1344428"/>
                </a:lnTo>
                <a:lnTo>
                  <a:pt x="0" y="134442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false" rot="-10800000">
            <a:off x="16268205" y="4650573"/>
            <a:ext cx="629715" cy="985855"/>
          </a:xfrm>
          <a:custGeom>
            <a:avLst/>
            <a:gdLst/>
            <a:ahLst/>
            <a:cxnLst/>
            <a:rect r="r" b="b" t="t" l="l"/>
            <a:pathLst>
              <a:path h="985855" w="629715">
                <a:moveTo>
                  <a:pt x="0" y="0"/>
                </a:moveTo>
                <a:lnTo>
                  <a:pt x="629714" y="0"/>
                </a:lnTo>
                <a:lnTo>
                  <a:pt x="629714" y="985854"/>
                </a:lnTo>
                <a:lnTo>
                  <a:pt x="0" y="9858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TextBox 3" id="3"/>
          <p:cNvSpPr txBox="true"/>
          <p:nvPr/>
        </p:nvSpPr>
        <p:spPr>
          <a:xfrm rot="0">
            <a:off x="2170260" y="952500"/>
            <a:ext cx="3516213" cy="712470"/>
          </a:xfrm>
          <a:prstGeom prst="rect">
            <a:avLst/>
          </a:prstGeom>
        </p:spPr>
        <p:txBody>
          <a:bodyPr anchor="t" rtlCol="false" tIns="0" lIns="0" bIns="0" rIns="0">
            <a:spAutoFit/>
          </a:bodyPr>
          <a:lstStyle/>
          <a:p>
            <a:pPr algn="ctr">
              <a:lnSpc>
                <a:spcPts val="5880"/>
              </a:lnSpc>
            </a:pPr>
            <a:r>
              <a:rPr lang="en-US" sz="4200" b="true">
                <a:solidFill>
                  <a:srgbClr val="FFFFFF"/>
                </a:solidFill>
                <a:latin typeface="Montserrat Bold"/>
                <a:ea typeface="Montserrat Bold"/>
                <a:cs typeface="Montserrat Bold"/>
                <a:sym typeface="Montserrat Bold"/>
              </a:rPr>
              <a:t>Introduction</a:t>
            </a:r>
          </a:p>
        </p:txBody>
      </p:sp>
      <p:sp>
        <p:nvSpPr>
          <p:cNvPr name="TextBox 4" id="4"/>
          <p:cNvSpPr txBox="true"/>
          <p:nvPr/>
        </p:nvSpPr>
        <p:spPr>
          <a:xfrm rot="0">
            <a:off x="1028700" y="3037591"/>
            <a:ext cx="16230600" cy="4028440"/>
          </a:xfrm>
          <a:prstGeom prst="rect">
            <a:avLst/>
          </a:prstGeom>
        </p:spPr>
        <p:txBody>
          <a:bodyPr anchor="t" rtlCol="false" tIns="0" lIns="0" bIns="0" rIns="0">
            <a:spAutoFit/>
          </a:bodyPr>
          <a:lstStyle/>
          <a:p>
            <a:pPr algn="l">
              <a:lnSpc>
                <a:spcPts val="5040"/>
              </a:lnSpc>
            </a:pPr>
            <a:r>
              <a:rPr lang="en-US" sz="3600" b="true">
                <a:solidFill>
                  <a:srgbClr val="FFFFFF"/>
                </a:solidFill>
                <a:latin typeface="Montserrat Bold"/>
                <a:ea typeface="Montserrat Bold"/>
                <a:cs typeface="Montserrat Bold"/>
                <a:sym typeface="Montserrat Bold"/>
              </a:rPr>
              <a:t>Enhancing Customer Experience through Data-Driven Insights</a:t>
            </a:r>
          </a:p>
          <a:p>
            <a:pPr algn="l">
              <a:lnSpc>
                <a:spcPts val="4734"/>
              </a:lnSpc>
            </a:pPr>
          </a:p>
          <a:p>
            <a:pPr algn="l">
              <a:lnSpc>
                <a:spcPts val="4480"/>
              </a:lnSpc>
              <a:spcBef>
                <a:spcPct val="0"/>
              </a:spcBef>
            </a:pPr>
            <a:r>
              <a:rPr lang="en-US" sz="3200">
                <a:solidFill>
                  <a:srgbClr val="FFFFFF"/>
                </a:solidFill>
                <a:latin typeface="Roboto"/>
                <a:ea typeface="Roboto"/>
                <a:cs typeface="Roboto"/>
                <a:sym typeface="Roboto"/>
              </a:rPr>
              <a:t>This project aims to leverage the power of data science and cloud technologies to gain a deeper understanding of customer behaviour, preferences, and needs. By establishing a robust data infrastructure and employing advanced analytical techniques, we will develop predictive models to anticipate customer churn, optimise marketing campaigns, and personalise customer experiences.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TextBox 3" id="3"/>
          <p:cNvSpPr txBox="true"/>
          <p:nvPr/>
        </p:nvSpPr>
        <p:spPr>
          <a:xfrm rot="0">
            <a:off x="1028700" y="1080297"/>
            <a:ext cx="6268224" cy="613410"/>
          </a:xfrm>
          <a:prstGeom prst="rect">
            <a:avLst/>
          </a:prstGeom>
        </p:spPr>
        <p:txBody>
          <a:bodyPr anchor="t" rtlCol="false" tIns="0" lIns="0" bIns="0" rIns="0">
            <a:spAutoFit/>
          </a:bodyPr>
          <a:lstStyle/>
          <a:p>
            <a:pPr algn="ctr">
              <a:lnSpc>
                <a:spcPts val="5040"/>
              </a:lnSpc>
            </a:pPr>
            <a:r>
              <a:rPr lang="en-US" sz="3600" b="true">
                <a:solidFill>
                  <a:srgbClr val="FFFFFF"/>
                </a:solidFill>
                <a:latin typeface="Montserrat Bold"/>
                <a:ea typeface="Montserrat Bold"/>
                <a:cs typeface="Montserrat Bold"/>
                <a:sym typeface="Montserrat Bold"/>
              </a:rPr>
              <a:t>Problem we seek to solve:</a:t>
            </a:r>
          </a:p>
        </p:txBody>
      </p:sp>
      <p:sp>
        <p:nvSpPr>
          <p:cNvPr name="TextBox 4" id="4"/>
          <p:cNvSpPr txBox="true"/>
          <p:nvPr/>
        </p:nvSpPr>
        <p:spPr>
          <a:xfrm rot="0">
            <a:off x="1028700" y="2264600"/>
            <a:ext cx="15225685" cy="1680845"/>
          </a:xfrm>
          <a:prstGeom prst="rect">
            <a:avLst/>
          </a:prstGeom>
        </p:spPr>
        <p:txBody>
          <a:bodyPr anchor="t" rtlCol="false" tIns="0" lIns="0" bIns="0" rIns="0">
            <a:spAutoFit/>
          </a:bodyPr>
          <a:lstStyle/>
          <a:p>
            <a:pPr algn="l">
              <a:lnSpc>
                <a:spcPts val="4479"/>
              </a:lnSpc>
              <a:spcBef>
                <a:spcPct val="0"/>
              </a:spcBef>
            </a:pPr>
            <a:r>
              <a:rPr lang="en-US" sz="3199">
                <a:solidFill>
                  <a:srgbClr val="FFFFFF"/>
                </a:solidFill>
                <a:latin typeface="Roboto"/>
                <a:ea typeface="Roboto"/>
                <a:cs typeface="Roboto"/>
                <a:sym typeface="Roboto"/>
              </a:rPr>
              <a:t>Many companies struggle to retain customers and drive repeat purchases. Traditional customer relationship management (CRM) systems often fall short in providing actionable insights and predictive capabilities</a:t>
            </a:r>
          </a:p>
        </p:txBody>
      </p:sp>
      <p:sp>
        <p:nvSpPr>
          <p:cNvPr name="TextBox 5" id="5"/>
          <p:cNvSpPr txBox="true"/>
          <p:nvPr/>
        </p:nvSpPr>
        <p:spPr>
          <a:xfrm rot="0">
            <a:off x="1028700" y="5076825"/>
            <a:ext cx="5245477" cy="613410"/>
          </a:xfrm>
          <a:prstGeom prst="rect">
            <a:avLst/>
          </a:prstGeom>
        </p:spPr>
        <p:txBody>
          <a:bodyPr anchor="t" rtlCol="false" tIns="0" lIns="0" bIns="0" rIns="0">
            <a:spAutoFit/>
          </a:bodyPr>
          <a:lstStyle/>
          <a:p>
            <a:pPr algn="ctr">
              <a:lnSpc>
                <a:spcPts val="5040"/>
              </a:lnSpc>
            </a:pPr>
            <a:r>
              <a:rPr lang="en-US" b="true" sz="3600">
                <a:solidFill>
                  <a:srgbClr val="FFFFFF"/>
                </a:solidFill>
                <a:latin typeface="Montserrat Bold"/>
                <a:ea typeface="Montserrat Bold"/>
                <a:cs typeface="Montserrat Bold"/>
                <a:sym typeface="Montserrat Bold"/>
              </a:rPr>
              <a:t>The Soultion we offer:</a:t>
            </a:r>
          </a:p>
        </p:txBody>
      </p:sp>
      <p:sp>
        <p:nvSpPr>
          <p:cNvPr name="TextBox 6" id="6"/>
          <p:cNvSpPr txBox="true"/>
          <p:nvPr/>
        </p:nvSpPr>
        <p:spPr>
          <a:xfrm rot="0">
            <a:off x="1028700" y="6175629"/>
            <a:ext cx="15225685" cy="2242820"/>
          </a:xfrm>
          <a:prstGeom prst="rect">
            <a:avLst/>
          </a:prstGeom>
        </p:spPr>
        <p:txBody>
          <a:bodyPr anchor="t" rtlCol="false" tIns="0" lIns="0" bIns="0" rIns="0">
            <a:spAutoFit/>
          </a:bodyPr>
          <a:lstStyle/>
          <a:p>
            <a:pPr algn="l">
              <a:lnSpc>
                <a:spcPts val="4480"/>
              </a:lnSpc>
              <a:spcBef>
                <a:spcPct val="0"/>
              </a:spcBef>
            </a:pPr>
            <a:r>
              <a:rPr lang="en-US" sz="3200">
                <a:solidFill>
                  <a:srgbClr val="FFFFFF"/>
                </a:solidFill>
                <a:latin typeface="Roboto"/>
                <a:ea typeface="Roboto"/>
                <a:cs typeface="Roboto"/>
                <a:sym typeface="Roboto"/>
              </a:rPr>
              <a:t>This project addresses the critical challenge of predicting customer behaviour, specifically whether a customer will remain loyal or churn. By analysing historical purchase data and leveraging machine learning techniques, we aim to develop a predictive model that can accurately identify customers at risk of attrition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TextBox 3" id="3"/>
          <p:cNvSpPr txBox="true"/>
          <p:nvPr/>
        </p:nvSpPr>
        <p:spPr>
          <a:xfrm rot="0">
            <a:off x="213939" y="141921"/>
            <a:ext cx="17425561" cy="613410"/>
          </a:xfrm>
          <a:prstGeom prst="rect">
            <a:avLst/>
          </a:prstGeom>
        </p:spPr>
        <p:txBody>
          <a:bodyPr anchor="t" rtlCol="false" tIns="0" lIns="0" bIns="0" rIns="0">
            <a:spAutoFit/>
          </a:bodyPr>
          <a:lstStyle/>
          <a:p>
            <a:pPr algn="ctr">
              <a:lnSpc>
                <a:spcPts val="5040"/>
              </a:lnSpc>
              <a:spcBef>
                <a:spcPct val="0"/>
              </a:spcBef>
            </a:pPr>
            <a:r>
              <a:rPr lang="en-US" b="true" sz="3600">
                <a:solidFill>
                  <a:srgbClr val="FFFFFF"/>
                </a:solidFill>
                <a:latin typeface="Montserrat Bold"/>
                <a:ea typeface="Montserrat Bold"/>
                <a:cs typeface="Montserrat Bold"/>
                <a:sym typeface="Montserrat Bold"/>
              </a:rPr>
              <a:t>D</a:t>
            </a:r>
            <a:r>
              <a:rPr lang="en-US" b="true" sz="3600">
                <a:solidFill>
                  <a:srgbClr val="FFFFFF"/>
                </a:solidFill>
                <a:latin typeface="Montserrat Bold"/>
                <a:ea typeface="Montserrat Bold"/>
                <a:cs typeface="Montserrat Bold"/>
                <a:sym typeface="Montserrat Bold"/>
              </a:rPr>
              <a:t>esign and implement the Database</a:t>
            </a:r>
          </a:p>
        </p:txBody>
      </p:sp>
      <p:sp>
        <p:nvSpPr>
          <p:cNvPr name="TextBox 4" id="4"/>
          <p:cNvSpPr txBox="true"/>
          <p:nvPr/>
        </p:nvSpPr>
        <p:spPr>
          <a:xfrm rot="0">
            <a:off x="213939" y="1107670"/>
            <a:ext cx="17402225" cy="8533804"/>
          </a:xfrm>
          <a:prstGeom prst="rect">
            <a:avLst/>
          </a:prstGeom>
        </p:spPr>
        <p:txBody>
          <a:bodyPr anchor="t" rtlCol="false" tIns="0" lIns="0" bIns="0" rIns="0">
            <a:spAutoFit/>
          </a:bodyPr>
          <a:lstStyle/>
          <a:p>
            <a:pPr algn="just" marL="647702" indent="-323851" lvl="1">
              <a:lnSpc>
                <a:spcPts val="4200"/>
              </a:lnSpc>
              <a:buFont typeface="Arial"/>
              <a:buChar char="•"/>
            </a:pPr>
            <a:r>
              <a:rPr lang="en-US" sz="3000">
                <a:solidFill>
                  <a:srgbClr val="FFFFFF"/>
                </a:solidFill>
                <a:latin typeface="Roboto"/>
                <a:ea typeface="Roboto"/>
                <a:cs typeface="Roboto"/>
                <a:sym typeface="Roboto"/>
              </a:rPr>
              <a:t>Objective:</a:t>
            </a:r>
          </a:p>
          <a:p>
            <a:pPr algn="just">
              <a:lnSpc>
                <a:spcPts val="4200"/>
              </a:lnSpc>
              <a:spcBef>
                <a:spcPct val="0"/>
              </a:spcBef>
            </a:pPr>
            <a:r>
              <a:rPr lang="en-US" sz="3000">
                <a:solidFill>
                  <a:srgbClr val="FFFFFF"/>
                </a:solidFill>
                <a:latin typeface="Roboto"/>
                <a:ea typeface="Roboto"/>
                <a:cs typeface="Roboto"/>
                <a:sym typeface="Roboto"/>
              </a:rPr>
              <a:t>To build a robust customer data management system, capable of handling customer information, transactions, and interactions.</a:t>
            </a:r>
          </a:p>
          <a:p>
            <a:pPr algn="just" marL="647702" indent="-323851" lvl="1">
              <a:lnSpc>
                <a:spcPts val="4200"/>
              </a:lnSpc>
              <a:buFont typeface="Arial"/>
              <a:buChar char="•"/>
            </a:pPr>
            <a:r>
              <a:rPr lang="en-US" sz="3000">
                <a:solidFill>
                  <a:srgbClr val="FFFFFF"/>
                </a:solidFill>
                <a:latin typeface="Roboto"/>
                <a:ea typeface="Roboto"/>
                <a:cs typeface="Roboto"/>
                <a:sym typeface="Roboto"/>
              </a:rPr>
              <a:t>Database Structure:</a:t>
            </a:r>
          </a:p>
          <a:p>
            <a:pPr algn="just">
              <a:lnSpc>
                <a:spcPts val="4200"/>
              </a:lnSpc>
              <a:spcBef>
                <a:spcPct val="0"/>
              </a:spcBef>
            </a:pPr>
            <a:r>
              <a:rPr lang="en-US" sz="3000">
                <a:solidFill>
                  <a:srgbClr val="FFFFFF"/>
                </a:solidFill>
                <a:latin typeface="Roboto"/>
                <a:ea typeface="Roboto"/>
                <a:cs typeface="Roboto"/>
                <a:sym typeface="Roboto"/>
              </a:rPr>
              <a:t>       </a:t>
            </a:r>
            <a:r>
              <a:rPr lang="en-US" sz="3000">
                <a:solidFill>
                  <a:srgbClr val="FFFFFF"/>
                </a:solidFill>
                <a:latin typeface="Roboto"/>
                <a:ea typeface="Roboto"/>
                <a:cs typeface="Roboto"/>
                <a:sym typeface="Roboto"/>
              </a:rPr>
              <a:t>The database is designed using Microsoft SQL Server.</a:t>
            </a:r>
          </a:p>
          <a:p>
            <a:pPr algn="just">
              <a:lnSpc>
                <a:spcPts val="4200"/>
              </a:lnSpc>
              <a:spcBef>
                <a:spcPct val="0"/>
              </a:spcBef>
            </a:pPr>
            <a:r>
              <a:rPr lang="en-US" sz="3000">
                <a:solidFill>
                  <a:srgbClr val="FFFFFF"/>
                </a:solidFill>
                <a:latin typeface="Roboto"/>
                <a:ea typeface="Roboto"/>
                <a:cs typeface="Roboto"/>
                <a:sym typeface="Roboto"/>
              </a:rPr>
              <a:t>It follows a relational schema, </a:t>
            </a:r>
          </a:p>
          <a:p>
            <a:pPr algn="just">
              <a:lnSpc>
                <a:spcPts val="4200"/>
              </a:lnSpc>
              <a:spcBef>
                <a:spcPct val="0"/>
              </a:spcBef>
            </a:pPr>
            <a:r>
              <a:rPr lang="en-US" sz="3000">
                <a:solidFill>
                  <a:srgbClr val="FFFFFF"/>
                </a:solidFill>
                <a:latin typeface="Roboto"/>
                <a:ea typeface="Roboto"/>
                <a:cs typeface="Roboto"/>
                <a:sym typeface="Roboto"/>
              </a:rPr>
              <a:t>where key entities (customers, employees, products, transactions, and interactions)</a:t>
            </a:r>
          </a:p>
          <a:p>
            <a:pPr algn="just">
              <a:lnSpc>
                <a:spcPts val="4200"/>
              </a:lnSpc>
              <a:spcBef>
                <a:spcPct val="0"/>
              </a:spcBef>
            </a:pPr>
            <a:r>
              <a:rPr lang="en-US" sz="3000">
                <a:solidFill>
                  <a:srgbClr val="FFFFFF"/>
                </a:solidFill>
                <a:latin typeface="Roboto"/>
                <a:ea typeface="Roboto"/>
                <a:cs typeface="Roboto"/>
                <a:sym typeface="Roboto"/>
              </a:rPr>
              <a:t>are interconnected to maintain</a:t>
            </a:r>
          </a:p>
          <a:p>
            <a:pPr algn="just">
              <a:lnSpc>
                <a:spcPts val="4200"/>
              </a:lnSpc>
              <a:spcBef>
                <a:spcPct val="0"/>
              </a:spcBef>
            </a:pPr>
            <a:r>
              <a:rPr lang="en-US" sz="3000">
                <a:solidFill>
                  <a:srgbClr val="FFFFFF"/>
                </a:solidFill>
                <a:latin typeface="Roboto"/>
                <a:ea typeface="Roboto"/>
                <a:cs typeface="Roboto"/>
                <a:sym typeface="Roboto"/>
              </a:rPr>
              <a:t> data integrity and support </a:t>
            </a:r>
          </a:p>
          <a:p>
            <a:pPr algn="just">
              <a:lnSpc>
                <a:spcPts val="4200"/>
              </a:lnSpc>
              <a:spcBef>
                <a:spcPct val="0"/>
              </a:spcBef>
            </a:pPr>
            <a:r>
              <a:rPr lang="en-US" sz="3000">
                <a:solidFill>
                  <a:srgbClr val="FFFFFF"/>
                </a:solidFill>
                <a:latin typeface="Roboto"/>
                <a:ea typeface="Roboto"/>
                <a:cs typeface="Roboto"/>
                <a:sym typeface="Roboto"/>
              </a:rPr>
              <a:t>complex queries.</a:t>
            </a:r>
          </a:p>
          <a:p>
            <a:pPr algn="just">
              <a:lnSpc>
                <a:spcPts val="4200"/>
              </a:lnSpc>
            </a:pPr>
            <a:r>
              <a:rPr lang="en-US" sz="3000">
                <a:solidFill>
                  <a:srgbClr val="FFFFFF"/>
                </a:solidFill>
                <a:latin typeface="Roboto"/>
                <a:ea typeface="Roboto"/>
                <a:cs typeface="Roboto"/>
                <a:sym typeface="Roboto"/>
              </a:rPr>
              <a:t>Core Features:</a:t>
            </a:r>
          </a:p>
          <a:p>
            <a:pPr algn="just">
              <a:lnSpc>
                <a:spcPts val="4200"/>
              </a:lnSpc>
            </a:pPr>
            <a:r>
              <a:rPr lang="en-US" sz="3000">
                <a:solidFill>
                  <a:srgbClr val="FFFFFF"/>
                </a:solidFill>
                <a:latin typeface="Roboto"/>
                <a:ea typeface="Roboto"/>
                <a:cs typeface="Roboto"/>
                <a:sym typeface="Roboto"/>
              </a:rPr>
              <a:t>Customer and Transaction </a:t>
            </a:r>
          </a:p>
          <a:p>
            <a:pPr algn="just">
              <a:lnSpc>
                <a:spcPts val="4200"/>
              </a:lnSpc>
            </a:pPr>
            <a:r>
              <a:rPr lang="en-US" sz="3000">
                <a:solidFill>
                  <a:srgbClr val="FFFFFF"/>
                </a:solidFill>
                <a:latin typeface="Roboto"/>
                <a:ea typeface="Roboto"/>
                <a:cs typeface="Roboto"/>
                <a:sym typeface="Roboto"/>
              </a:rPr>
              <a:t>Management: Track customer </a:t>
            </a:r>
          </a:p>
          <a:p>
            <a:pPr algn="just">
              <a:lnSpc>
                <a:spcPts val="4200"/>
              </a:lnSpc>
            </a:pPr>
            <a:r>
              <a:rPr lang="en-US" sz="3000">
                <a:solidFill>
                  <a:srgbClr val="FFFFFF"/>
                </a:solidFill>
                <a:latin typeface="Roboto"/>
                <a:ea typeface="Roboto"/>
                <a:cs typeface="Roboto"/>
                <a:sym typeface="Roboto"/>
              </a:rPr>
              <a:t>details, their orders, payments, </a:t>
            </a:r>
          </a:p>
          <a:p>
            <a:pPr algn="just">
              <a:lnSpc>
                <a:spcPts val="4200"/>
              </a:lnSpc>
            </a:pPr>
            <a:r>
              <a:rPr lang="en-US" sz="3000">
                <a:solidFill>
                  <a:srgbClr val="FFFFFF"/>
                </a:solidFill>
                <a:latin typeface="Roboto"/>
                <a:ea typeface="Roboto"/>
                <a:cs typeface="Roboto"/>
                <a:sym typeface="Roboto"/>
              </a:rPr>
              <a:t> interactions with company employees .</a:t>
            </a:r>
          </a:p>
          <a:p>
            <a:pPr algn="just">
              <a:lnSpc>
                <a:spcPts val="4200"/>
              </a:lnSpc>
            </a:pPr>
          </a:p>
        </p:txBody>
      </p:sp>
      <p:sp>
        <p:nvSpPr>
          <p:cNvPr name="Freeform 5" id="5"/>
          <p:cNvSpPr/>
          <p:nvPr/>
        </p:nvSpPr>
        <p:spPr>
          <a:xfrm flipH="false" flipV="false" rot="0">
            <a:off x="6717077" y="4980533"/>
            <a:ext cx="11570923" cy="4907882"/>
          </a:xfrm>
          <a:custGeom>
            <a:avLst/>
            <a:gdLst/>
            <a:ahLst/>
            <a:cxnLst/>
            <a:rect r="r" b="b" t="t" l="l"/>
            <a:pathLst>
              <a:path h="4907882" w="11570923">
                <a:moveTo>
                  <a:pt x="0" y="0"/>
                </a:moveTo>
                <a:lnTo>
                  <a:pt x="11570923" y="0"/>
                </a:lnTo>
                <a:lnTo>
                  <a:pt x="11570923" y="4907882"/>
                </a:lnTo>
                <a:lnTo>
                  <a:pt x="0" y="4907882"/>
                </a:lnTo>
                <a:lnTo>
                  <a:pt x="0" y="0"/>
                </a:lnTo>
                <a:close/>
              </a:path>
            </a:pathLst>
          </a:custGeom>
          <a:blipFill>
            <a:blip r:embed="rId3"/>
            <a:stretch>
              <a:fillRect l="0" t="0" r="-8074" b="-6198"/>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8664589" y="1568704"/>
            <a:ext cx="13205203" cy="8718296"/>
          </a:xfrm>
          <a:custGeom>
            <a:avLst/>
            <a:gdLst/>
            <a:ahLst/>
            <a:cxnLst/>
            <a:rect r="r" b="b" t="t" l="l"/>
            <a:pathLst>
              <a:path h="8718296" w="13205203">
                <a:moveTo>
                  <a:pt x="0" y="0"/>
                </a:moveTo>
                <a:lnTo>
                  <a:pt x="13205204" y="0"/>
                </a:lnTo>
                <a:lnTo>
                  <a:pt x="13205204" y="8718296"/>
                </a:lnTo>
                <a:lnTo>
                  <a:pt x="0" y="8718296"/>
                </a:lnTo>
                <a:lnTo>
                  <a:pt x="0" y="0"/>
                </a:lnTo>
                <a:close/>
              </a:path>
            </a:pathLst>
          </a:custGeom>
          <a:blipFill>
            <a:blip r:embed="rId3"/>
            <a:stretch>
              <a:fillRect l="0" t="0" r="0" b="0"/>
            </a:stretch>
          </a:blipFill>
        </p:spPr>
      </p:sp>
      <p:sp>
        <p:nvSpPr>
          <p:cNvPr name="TextBox 4" id="4"/>
          <p:cNvSpPr txBox="true"/>
          <p:nvPr/>
        </p:nvSpPr>
        <p:spPr>
          <a:xfrm rot="0">
            <a:off x="2989459" y="391796"/>
            <a:ext cx="10971431" cy="613410"/>
          </a:xfrm>
          <a:prstGeom prst="rect">
            <a:avLst/>
          </a:prstGeom>
        </p:spPr>
        <p:txBody>
          <a:bodyPr anchor="t" rtlCol="false" tIns="0" lIns="0" bIns="0" rIns="0">
            <a:spAutoFit/>
          </a:bodyPr>
          <a:lstStyle/>
          <a:p>
            <a:pPr algn="ctr">
              <a:lnSpc>
                <a:spcPts val="5040"/>
              </a:lnSpc>
              <a:spcBef>
                <a:spcPct val="0"/>
              </a:spcBef>
            </a:pPr>
            <a:r>
              <a:rPr lang="en-US" b="true" sz="3600">
                <a:solidFill>
                  <a:srgbClr val="FFFFFF"/>
                </a:solidFill>
                <a:latin typeface="Montserrat Bold"/>
                <a:ea typeface="Montserrat Bold"/>
                <a:cs typeface="Montserrat Bold"/>
                <a:sym typeface="Montserrat Bold"/>
              </a:rPr>
              <a:t>Implementation Process and Data Population</a:t>
            </a:r>
          </a:p>
        </p:txBody>
      </p:sp>
      <p:sp>
        <p:nvSpPr>
          <p:cNvPr name="TextBox 5" id="5"/>
          <p:cNvSpPr txBox="true"/>
          <p:nvPr/>
        </p:nvSpPr>
        <p:spPr>
          <a:xfrm rot="0">
            <a:off x="371399" y="1787851"/>
            <a:ext cx="6782574" cy="6738620"/>
          </a:xfrm>
          <a:prstGeom prst="rect">
            <a:avLst/>
          </a:prstGeom>
        </p:spPr>
        <p:txBody>
          <a:bodyPr anchor="t" rtlCol="false" tIns="0" lIns="0" bIns="0" rIns="0">
            <a:spAutoFit/>
          </a:bodyPr>
          <a:lstStyle/>
          <a:p>
            <a:pPr algn="l">
              <a:lnSpc>
                <a:spcPts val="4480"/>
              </a:lnSpc>
              <a:spcBef>
                <a:spcPct val="0"/>
              </a:spcBef>
            </a:pPr>
            <a:r>
              <a:rPr lang="en-US" sz="3200">
                <a:solidFill>
                  <a:srgbClr val="FFFFFF"/>
                </a:solidFill>
                <a:latin typeface="Roboto"/>
                <a:ea typeface="Roboto"/>
                <a:cs typeface="Roboto"/>
                <a:sym typeface="Roboto"/>
              </a:rPr>
              <a:t>Implementation Steps:</a:t>
            </a:r>
          </a:p>
          <a:p>
            <a:pPr algn="l">
              <a:lnSpc>
                <a:spcPts val="4480"/>
              </a:lnSpc>
              <a:spcBef>
                <a:spcPct val="0"/>
              </a:spcBef>
            </a:pPr>
          </a:p>
          <a:p>
            <a:pPr algn="l" marL="690881" indent="-345440" lvl="1">
              <a:lnSpc>
                <a:spcPts val="4480"/>
              </a:lnSpc>
              <a:buFont typeface="Arial"/>
              <a:buChar char="•"/>
            </a:pPr>
            <a:r>
              <a:rPr lang="en-US" sz="3200">
                <a:solidFill>
                  <a:srgbClr val="FFFFFF"/>
                </a:solidFill>
                <a:latin typeface="Roboto"/>
                <a:ea typeface="Roboto"/>
                <a:cs typeface="Roboto"/>
                <a:sym typeface="Roboto"/>
              </a:rPr>
              <a:t>Database Schema Design:</a:t>
            </a:r>
          </a:p>
          <a:p>
            <a:pPr algn="l">
              <a:lnSpc>
                <a:spcPts val="4480"/>
              </a:lnSpc>
              <a:spcBef>
                <a:spcPct val="0"/>
              </a:spcBef>
            </a:pPr>
            <a:r>
              <a:rPr lang="en-US" sz="3200">
                <a:solidFill>
                  <a:srgbClr val="FFFFFF"/>
                </a:solidFill>
                <a:latin typeface="Roboto"/>
                <a:ea typeface="Roboto"/>
                <a:cs typeface="Roboto"/>
                <a:sym typeface="Roboto"/>
              </a:rPr>
              <a:t>Carefully planned the structure</a:t>
            </a:r>
          </a:p>
          <a:p>
            <a:pPr algn="l">
              <a:lnSpc>
                <a:spcPts val="4480"/>
              </a:lnSpc>
              <a:spcBef>
                <a:spcPct val="0"/>
              </a:spcBef>
            </a:pPr>
            <a:r>
              <a:rPr lang="en-US" sz="3200">
                <a:solidFill>
                  <a:srgbClr val="FFFFFF"/>
                </a:solidFill>
                <a:latin typeface="Roboto"/>
                <a:ea typeface="Roboto"/>
                <a:cs typeface="Roboto"/>
                <a:sym typeface="Roboto"/>
              </a:rPr>
              <a:t> using</a:t>
            </a:r>
          </a:p>
          <a:p>
            <a:pPr algn="l">
              <a:lnSpc>
                <a:spcPts val="4480"/>
              </a:lnSpc>
              <a:spcBef>
                <a:spcPct val="0"/>
              </a:spcBef>
            </a:pPr>
            <a:r>
              <a:rPr lang="en-US" sz="3200">
                <a:solidFill>
                  <a:srgbClr val="FFFFFF"/>
                </a:solidFill>
                <a:latin typeface="Roboto"/>
                <a:ea typeface="Roboto"/>
                <a:cs typeface="Roboto"/>
                <a:sym typeface="Roboto"/>
              </a:rPr>
              <a:t> relational tables for key data </a:t>
            </a:r>
          </a:p>
          <a:p>
            <a:pPr algn="l">
              <a:lnSpc>
                <a:spcPts val="4480"/>
              </a:lnSpc>
              <a:spcBef>
                <a:spcPct val="0"/>
              </a:spcBef>
            </a:pPr>
            <a:r>
              <a:rPr lang="en-US" sz="3200">
                <a:solidFill>
                  <a:srgbClr val="FFFFFF"/>
                </a:solidFill>
                <a:latin typeface="Roboto"/>
                <a:ea typeface="Roboto"/>
                <a:cs typeface="Roboto"/>
                <a:sym typeface="Roboto"/>
              </a:rPr>
              <a:t>entities, ensuring that foreign keys</a:t>
            </a:r>
          </a:p>
          <a:p>
            <a:pPr algn="l">
              <a:lnSpc>
                <a:spcPts val="4480"/>
              </a:lnSpc>
              <a:spcBef>
                <a:spcPct val="0"/>
              </a:spcBef>
            </a:pPr>
            <a:r>
              <a:rPr lang="en-US" sz="3200">
                <a:solidFill>
                  <a:srgbClr val="FFFFFF"/>
                </a:solidFill>
                <a:latin typeface="Roboto"/>
                <a:ea typeface="Roboto"/>
                <a:cs typeface="Roboto"/>
                <a:sym typeface="Roboto"/>
              </a:rPr>
              <a:t> maintain data consistency.</a:t>
            </a:r>
          </a:p>
          <a:p>
            <a:pPr algn="l" marL="690881" indent="-345440" lvl="1">
              <a:lnSpc>
                <a:spcPts val="4480"/>
              </a:lnSpc>
              <a:buFont typeface="Arial"/>
              <a:buChar char="•"/>
            </a:pPr>
            <a:r>
              <a:rPr lang="en-US" sz="3200">
                <a:solidFill>
                  <a:srgbClr val="FFFFFF"/>
                </a:solidFill>
                <a:latin typeface="Roboto"/>
                <a:ea typeface="Roboto"/>
                <a:cs typeface="Roboto"/>
                <a:sym typeface="Roboto"/>
              </a:rPr>
              <a:t>SQL Queries:</a:t>
            </a:r>
          </a:p>
          <a:p>
            <a:pPr algn="l">
              <a:lnSpc>
                <a:spcPts val="4480"/>
              </a:lnSpc>
              <a:spcBef>
                <a:spcPct val="0"/>
              </a:spcBef>
            </a:pPr>
            <a:r>
              <a:rPr lang="en-US" sz="3200">
                <a:solidFill>
                  <a:srgbClr val="FFFFFF"/>
                </a:solidFill>
                <a:latin typeface="Roboto"/>
                <a:ea typeface="Roboto"/>
                <a:cs typeface="Roboto"/>
                <a:sym typeface="Roboto"/>
              </a:rPr>
              <a:t>Created SQL scripts for table </a:t>
            </a:r>
          </a:p>
          <a:p>
            <a:pPr algn="l">
              <a:lnSpc>
                <a:spcPts val="4480"/>
              </a:lnSpc>
              <a:spcBef>
                <a:spcPct val="0"/>
              </a:spcBef>
            </a:pPr>
            <a:r>
              <a:rPr lang="en-US" sz="3200">
                <a:solidFill>
                  <a:srgbClr val="FFFFFF"/>
                </a:solidFill>
                <a:latin typeface="Roboto"/>
                <a:ea typeface="Roboto"/>
                <a:cs typeface="Roboto"/>
                <a:sym typeface="Roboto"/>
              </a:rPr>
              <a:t>creation, ensuring each table and</a:t>
            </a:r>
          </a:p>
          <a:p>
            <a:pPr algn="l">
              <a:lnSpc>
                <a:spcPts val="4480"/>
              </a:lnSpc>
              <a:spcBef>
                <a:spcPct val="0"/>
              </a:spcBef>
            </a:pPr>
            <a:r>
              <a:rPr lang="en-US" sz="3200">
                <a:solidFill>
                  <a:srgbClr val="FFFFFF"/>
                </a:solidFill>
                <a:latin typeface="Roboto"/>
                <a:ea typeface="Roboto"/>
                <a:cs typeface="Roboto"/>
                <a:sym typeface="Roboto"/>
              </a:rPr>
              <a:t> its relationships were clearly defined.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10738831">
            <a:off x="16350368" y="569729"/>
            <a:ext cx="673576" cy="1054522"/>
          </a:xfrm>
          <a:custGeom>
            <a:avLst/>
            <a:gdLst/>
            <a:ahLst/>
            <a:cxnLst/>
            <a:rect r="r" b="b" t="t" l="l"/>
            <a:pathLst>
              <a:path h="1054522" w="673576">
                <a:moveTo>
                  <a:pt x="0" y="0"/>
                </a:moveTo>
                <a:lnTo>
                  <a:pt x="673575" y="0"/>
                </a:lnTo>
                <a:lnTo>
                  <a:pt x="673575" y="1054522"/>
                </a:lnTo>
                <a:lnTo>
                  <a:pt x="0" y="105452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0800000">
            <a:off x="15826426" y="575637"/>
            <a:ext cx="673576" cy="1054522"/>
          </a:xfrm>
          <a:custGeom>
            <a:avLst/>
            <a:gdLst/>
            <a:ahLst/>
            <a:cxnLst/>
            <a:rect r="r" b="b" t="t" l="l"/>
            <a:pathLst>
              <a:path h="1054522" w="673576">
                <a:moveTo>
                  <a:pt x="0" y="0"/>
                </a:moveTo>
                <a:lnTo>
                  <a:pt x="673576" y="0"/>
                </a:lnTo>
                <a:lnTo>
                  <a:pt x="673576" y="1054522"/>
                </a:lnTo>
                <a:lnTo>
                  <a:pt x="0" y="105452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10605510">
            <a:off x="15282537" y="593837"/>
            <a:ext cx="673576" cy="1054522"/>
          </a:xfrm>
          <a:custGeom>
            <a:avLst/>
            <a:gdLst/>
            <a:ahLst/>
            <a:cxnLst/>
            <a:rect r="r" b="b" t="t" l="l"/>
            <a:pathLst>
              <a:path h="1054522" w="673576">
                <a:moveTo>
                  <a:pt x="0" y="0"/>
                </a:moveTo>
                <a:lnTo>
                  <a:pt x="673576" y="0"/>
                </a:lnTo>
                <a:lnTo>
                  <a:pt x="673576" y="1054522"/>
                </a:lnTo>
                <a:lnTo>
                  <a:pt x="0" y="105452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9144000" y="2551880"/>
            <a:ext cx="11301259" cy="5975541"/>
          </a:xfrm>
          <a:custGeom>
            <a:avLst/>
            <a:gdLst/>
            <a:ahLst/>
            <a:cxnLst/>
            <a:rect r="r" b="b" t="t" l="l"/>
            <a:pathLst>
              <a:path h="5975541" w="11301259">
                <a:moveTo>
                  <a:pt x="0" y="0"/>
                </a:moveTo>
                <a:lnTo>
                  <a:pt x="11301259" y="0"/>
                </a:lnTo>
                <a:lnTo>
                  <a:pt x="11301259" y="5975541"/>
                </a:lnTo>
                <a:lnTo>
                  <a:pt x="0" y="5975541"/>
                </a:lnTo>
                <a:lnTo>
                  <a:pt x="0" y="0"/>
                </a:lnTo>
                <a:close/>
              </a:path>
            </a:pathLst>
          </a:custGeom>
          <a:blipFill>
            <a:blip r:embed="rId5"/>
            <a:stretch>
              <a:fillRect l="0" t="0" r="0" b="0"/>
            </a:stretch>
          </a:blipFill>
        </p:spPr>
      </p:sp>
      <p:sp>
        <p:nvSpPr>
          <p:cNvPr name="TextBox 7" id="7"/>
          <p:cNvSpPr txBox="true"/>
          <p:nvPr/>
        </p:nvSpPr>
        <p:spPr>
          <a:xfrm rot="0">
            <a:off x="-211481" y="5463450"/>
            <a:ext cx="8484884" cy="1680845"/>
          </a:xfrm>
          <a:prstGeom prst="rect">
            <a:avLst/>
          </a:prstGeom>
        </p:spPr>
        <p:txBody>
          <a:bodyPr anchor="t" rtlCol="false" tIns="0" lIns="0" bIns="0" rIns="0">
            <a:spAutoFit/>
          </a:bodyPr>
          <a:lstStyle/>
          <a:p>
            <a:pPr algn="ctr" marL="690881" indent="-345440" lvl="1">
              <a:lnSpc>
                <a:spcPts val="4480"/>
              </a:lnSpc>
              <a:buFont typeface="Arial"/>
              <a:buChar char="•"/>
            </a:pPr>
            <a:r>
              <a:rPr lang="en-US" sz="3200">
                <a:solidFill>
                  <a:srgbClr val="FFFFFF"/>
                </a:solidFill>
                <a:latin typeface="Roboto"/>
                <a:ea typeface="Roboto"/>
                <a:cs typeface="Roboto"/>
                <a:sym typeface="Roboto"/>
              </a:rPr>
              <a:t>We loaded the data into the different tables in the database using an organized and efficient process</a:t>
            </a:r>
          </a:p>
        </p:txBody>
      </p:sp>
      <p:sp>
        <p:nvSpPr>
          <p:cNvPr name="TextBox 8" id="8"/>
          <p:cNvSpPr txBox="true"/>
          <p:nvPr/>
        </p:nvSpPr>
        <p:spPr>
          <a:xfrm rot="0">
            <a:off x="203892" y="844096"/>
            <a:ext cx="10024221" cy="1889537"/>
          </a:xfrm>
          <a:prstGeom prst="rect">
            <a:avLst/>
          </a:prstGeom>
        </p:spPr>
        <p:txBody>
          <a:bodyPr anchor="t" rtlCol="false" tIns="0" lIns="0" bIns="0" rIns="0">
            <a:spAutoFit/>
          </a:bodyPr>
          <a:lstStyle/>
          <a:p>
            <a:pPr algn="ctr">
              <a:lnSpc>
                <a:spcPts val="5040"/>
              </a:lnSpc>
              <a:spcBef>
                <a:spcPct val="0"/>
              </a:spcBef>
            </a:pPr>
            <a:r>
              <a:rPr lang="en-US" b="true" sz="3600">
                <a:solidFill>
                  <a:srgbClr val="F7E7EA"/>
                </a:solidFill>
                <a:latin typeface="Montserrat Bold"/>
                <a:ea typeface="Montserrat Bold"/>
                <a:cs typeface="Montserrat Bold"/>
                <a:sym typeface="Montserrat Bold"/>
              </a:rPr>
              <a:t>After creating the database and its structure, the next step was to download the data.</a:t>
            </a:r>
          </a:p>
        </p:txBody>
      </p:sp>
      <p:sp>
        <p:nvSpPr>
          <p:cNvPr name="TextBox 9" id="9"/>
          <p:cNvSpPr txBox="true"/>
          <p:nvPr/>
        </p:nvSpPr>
        <p:spPr>
          <a:xfrm rot="0">
            <a:off x="-132180" y="3369838"/>
            <a:ext cx="8326282" cy="1680845"/>
          </a:xfrm>
          <a:prstGeom prst="rect">
            <a:avLst/>
          </a:prstGeom>
        </p:spPr>
        <p:txBody>
          <a:bodyPr anchor="t" rtlCol="false" tIns="0" lIns="0" bIns="0" rIns="0">
            <a:spAutoFit/>
          </a:bodyPr>
          <a:lstStyle/>
          <a:p>
            <a:pPr algn="ctr" marL="690881" indent="-345440" lvl="1">
              <a:lnSpc>
                <a:spcPts val="4480"/>
              </a:lnSpc>
              <a:buFont typeface="Arial"/>
              <a:buChar char="•"/>
            </a:pPr>
            <a:r>
              <a:rPr lang="en-US" sz="3200">
                <a:solidFill>
                  <a:srgbClr val="FFFFFF"/>
                </a:solidFill>
                <a:latin typeface="Roboto"/>
                <a:ea typeface="Roboto"/>
                <a:cs typeface="Roboto"/>
                <a:sym typeface="Roboto"/>
              </a:rPr>
              <a:t>After creating the database and its structure, the next step was to load the data.</a:t>
            </a:r>
          </a:p>
        </p:txBody>
      </p:sp>
      <p:sp>
        <p:nvSpPr>
          <p:cNvPr name="TextBox 10" id="10"/>
          <p:cNvSpPr txBox="true"/>
          <p:nvPr/>
        </p:nvSpPr>
        <p:spPr>
          <a:xfrm rot="0">
            <a:off x="-211481" y="7419252"/>
            <a:ext cx="7888352" cy="2242820"/>
          </a:xfrm>
          <a:prstGeom prst="rect">
            <a:avLst/>
          </a:prstGeom>
        </p:spPr>
        <p:txBody>
          <a:bodyPr anchor="t" rtlCol="false" tIns="0" lIns="0" bIns="0" rIns="0">
            <a:spAutoFit/>
          </a:bodyPr>
          <a:lstStyle/>
          <a:p>
            <a:pPr algn="ctr" marL="690881" indent="-345440" lvl="1">
              <a:lnSpc>
                <a:spcPts val="4480"/>
              </a:lnSpc>
              <a:buFont typeface="Arial"/>
              <a:buChar char="•"/>
            </a:pPr>
            <a:r>
              <a:rPr lang="en-US" sz="3200">
                <a:solidFill>
                  <a:srgbClr val="FFFFFF"/>
                </a:solidFill>
                <a:latin typeface="Roboto"/>
                <a:ea typeface="Roboto"/>
                <a:cs typeface="Roboto"/>
                <a:sym typeface="Roboto"/>
              </a:rPr>
              <a:t>In the data entry process, we created a generating function for our data. This function enables us to generate large amounts of data automatically.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8151147" y="3336247"/>
            <a:ext cx="10355876" cy="3614506"/>
          </a:xfrm>
          <a:custGeom>
            <a:avLst/>
            <a:gdLst/>
            <a:ahLst/>
            <a:cxnLst/>
            <a:rect r="r" b="b" t="t" l="l"/>
            <a:pathLst>
              <a:path h="3614506" w="10355876">
                <a:moveTo>
                  <a:pt x="0" y="0"/>
                </a:moveTo>
                <a:lnTo>
                  <a:pt x="10355876" y="0"/>
                </a:lnTo>
                <a:lnTo>
                  <a:pt x="10355876" y="3614506"/>
                </a:lnTo>
                <a:lnTo>
                  <a:pt x="0" y="3614506"/>
                </a:lnTo>
                <a:lnTo>
                  <a:pt x="0" y="0"/>
                </a:lnTo>
                <a:close/>
              </a:path>
            </a:pathLst>
          </a:custGeom>
          <a:blipFill>
            <a:blip r:embed="rId3"/>
            <a:stretch>
              <a:fillRect l="-6498" t="-443" r="-2630" b="0"/>
            </a:stretch>
          </a:blipFill>
        </p:spPr>
      </p:sp>
      <p:sp>
        <p:nvSpPr>
          <p:cNvPr name="TextBox 4" id="4"/>
          <p:cNvSpPr txBox="true"/>
          <p:nvPr/>
        </p:nvSpPr>
        <p:spPr>
          <a:xfrm rot="0">
            <a:off x="906125" y="264478"/>
            <a:ext cx="4246066" cy="613410"/>
          </a:xfrm>
          <a:prstGeom prst="rect">
            <a:avLst/>
          </a:prstGeom>
        </p:spPr>
        <p:txBody>
          <a:bodyPr anchor="t" rtlCol="false" tIns="0" lIns="0" bIns="0" rIns="0">
            <a:spAutoFit/>
          </a:bodyPr>
          <a:lstStyle/>
          <a:p>
            <a:pPr algn="ctr">
              <a:lnSpc>
                <a:spcPts val="5040"/>
              </a:lnSpc>
            </a:pPr>
            <a:r>
              <a:rPr lang="en-US" sz="3600" b="true">
                <a:solidFill>
                  <a:srgbClr val="FFFFFF"/>
                </a:solidFill>
                <a:latin typeface="Montserrat Bold"/>
                <a:ea typeface="Montserrat Bold"/>
                <a:cs typeface="Montserrat Bold"/>
                <a:sym typeface="Montserrat Bold"/>
              </a:rPr>
              <a:t>Business Analysis</a:t>
            </a:r>
          </a:p>
        </p:txBody>
      </p:sp>
      <p:sp>
        <p:nvSpPr>
          <p:cNvPr name="TextBox 5" id="5"/>
          <p:cNvSpPr txBox="true"/>
          <p:nvPr/>
        </p:nvSpPr>
        <p:spPr>
          <a:xfrm rot="0">
            <a:off x="723478" y="1190331"/>
            <a:ext cx="17168665" cy="1680845"/>
          </a:xfrm>
          <a:prstGeom prst="rect">
            <a:avLst/>
          </a:prstGeom>
        </p:spPr>
        <p:txBody>
          <a:bodyPr anchor="t" rtlCol="false" tIns="0" lIns="0" bIns="0" rIns="0">
            <a:spAutoFit/>
          </a:bodyPr>
          <a:lstStyle/>
          <a:p>
            <a:pPr algn="l">
              <a:lnSpc>
                <a:spcPts val="4480"/>
              </a:lnSpc>
              <a:spcBef>
                <a:spcPct val="0"/>
              </a:spcBef>
            </a:pPr>
            <a:r>
              <a:rPr lang="en-US" sz="3200">
                <a:solidFill>
                  <a:srgbClr val="FFFFFF"/>
                </a:solidFill>
                <a:latin typeface="Roboto"/>
                <a:ea typeface="Roboto"/>
                <a:cs typeface="Roboto"/>
                <a:sym typeface="Roboto"/>
              </a:rPr>
              <a:t>These analyses will explore some key insights derived from our data. By examining customer behaviour analytics, sales trends, and inventory levels, we aim to provide actionable recommendations to enhance operational efficiency and drive business growth.</a:t>
            </a:r>
          </a:p>
        </p:txBody>
      </p:sp>
      <p:sp>
        <p:nvSpPr>
          <p:cNvPr name="TextBox 6" id="6"/>
          <p:cNvSpPr txBox="true"/>
          <p:nvPr/>
        </p:nvSpPr>
        <p:spPr>
          <a:xfrm rot="0">
            <a:off x="182187" y="3543343"/>
            <a:ext cx="9940010" cy="6738620"/>
          </a:xfrm>
          <a:prstGeom prst="rect">
            <a:avLst/>
          </a:prstGeom>
        </p:spPr>
        <p:txBody>
          <a:bodyPr anchor="t" rtlCol="false" tIns="0" lIns="0" bIns="0" rIns="0">
            <a:spAutoFit/>
          </a:bodyPr>
          <a:lstStyle/>
          <a:p>
            <a:pPr algn="l">
              <a:lnSpc>
                <a:spcPts val="4480"/>
              </a:lnSpc>
            </a:pPr>
            <a:r>
              <a:rPr lang="en-US" sz="3200" b="true">
                <a:solidFill>
                  <a:srgbClr val="FFFFFF"/>
                </a:solidFill>
                <a:latin typeface="Roboto Bold"/>
                <a:ea typeface="Roboto Bold"/>
                <a:cs typeface="Roboto Bold"/>
                <a:sym typeface="Roboto Bold"/>
              </a:rPr>
              <a:t>Based on these observations, the following recommendations can be made:</a:t>
            </a:r>
          </a:p>
          <a:p>
            <a:pPr algn="l">
              <a:lnSpc>
                <a:spcPts val="4480"/>
              </a:lnSpc>
            </a:pPr>
          </a:p>
          <a:p>
            <a:pPr algn="l">
              <a:lnSpc>
                <a:spcPts val="4480"/>
              </a:lnSpc>
            </a:pPr>
            <a:r>
              <a:rPr lang="en-US" sz="3200">
                <a:solidFill>
                  <a:srgbClr val="FFFFFF"/>
                </a:solidFill>
                <a:latin typeface="Roboto"/>
                <a:ea typeface="Roboto"/>
                <a:cs typeface="Roboto"/>
                <a:sym typeface="Roboto"/>
              </a:rPr>
              <a:t>Prioritise high-value customers:</a:t>
            </a:r>
          </a:p>
          <a:p>
            <a:pPr algn="l">
              <a:lnSpc>
                <a:spcPts val="4480"/>
              </a:lnSpc>
            </a:pPr>
          </a:p>
          <a:p>
            <a:pPr algn="l" marL="690881" indent="-345440" lvl="1">
              <a:lnSpc>
                <a:spcPts val="4480"/>
              </a:lnSpc>
              <a:spcBef>
                <a:spcPct val="0"/>
              </a:spcBef>
              <a:buFont typeface="Arial"/>
              <a:buChar char="•"/>
            </a:pPr>
            <a:r>
              <a:rPr lang="en-US" sz="3200">
                <a:solidFill>
                  <a:srgbClr val="FFFFFF"/>
                </a:solidFill>
                <a:latin typeface="Roboto"/>
                <a:ea typeface="Roboto"/>
                <a:cs typeface="Roboto"/>
                <a:sym typeface="Roboto"/>
              </a:rPr>
              <a:t>F</a:t>
            </a:r>
            <a:r>
              <a:rPr lang="en-US" sz="3200">
                <a:solidFill>
                  <a:srgbClr val="FFFFFF"/>
                </a:solidFill>
                <a:latin typeface="Roboto"/>
                <a:ea typeface="Roboto"/>
                <a:cs typeface="Roboto"/>
                <a:sym typeface="Roboto"/>
              </a:rPr>
              <a:t>ocus on retaining and nurturing the top 10 customers through personalised marketing campaigns, exclusive offers, and exceptional customer service.</a:t>
            </a:r>
          </a:p>
          <a:p>
            <a:pPr algn="l" marL="690881" indent="-345440" lvl="1">
              <a:lnSpc>
                <a:spcPts val="4480"/>
              </a:lnSpc>
              <a:spcBef>
                <a:spcPct val="0"/>
              </a:spcBef>
              <a:buFont typeface="Arial"/>
              <a:buChar char="•"/>
            </a:pPr>
            <a:r>
              <a:rPr lang="en-US" sz="3200">
                <a:solidFill>
                  <a:srgbClr val="FFFFFF"/>
                </a:solidFill>
                <a:latin typeface="Roboto"/>
                <a:ea typeface="Roboto"/>
                <a:cs typeface="Roboto"/>
                <a:sym typeface="Roboto"/>
              </a:rPr>
              <a:t>Implement loyalty programs to reward repeat business and encourage further spending.</a:t>
            </a:r>
          </a:p>
          <a:p>
            <a:pPr algn="l">
              <a:lnSpc>
                <a:spcPts val="4480"/>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9469922" y="290741"/>
            <a:ext cx="9529860" cy="3622758"/>
          </a:xfrm>
          <a:custGeom>
            <a:avLst/>
            <a:gdLst/>
            <a:ahLst/>
            <a:cxnLst/>
            <a:rect r="r" b="b" t="t" l="l"/>
            <a:pathLst>
              <a:path h="3622758" w="9529860">
                <a:moveTo>
                  <a:pt x="0" y="0"/>
                </a:moveTo>
                <a:lnTo>
                  <a:pt x="9529859" y="0"/>
                </a:lnTo>
                <a:lnTo>
                  <a:pt x="9529859" y="3622758"/>
                </a:lnTo>
                <a:lnTo>
                  <a:pt x="0" y="3622758"/>
                </a:lnTo>
                <a:lnTo>
                  <a:pt x="0" y="0"/>
                </a:lnTo>
                <a:close/>
              </a:path>
            </a:pathLst>
          </a:custGeom>
          <a:blipFill>
            <a:blip r:embed="rId3"/>
            <a:stretch>
              <a:fillRect l="-8297" t="0" r="0" b="0"/>
            </a:stretch>
          </a:blipFill>
        </p:spPr>
      </p:sp>
      <p:sp>
        <p:nvSpPr>
          <p:cNvPr name="Freeform 4" id="4"/>
          <p:cNvSpPr/>
          <p:nvPr/>
        </p:nvSpPr>
        <p:spPr>
          <a:xfrm flipH="false" flipV="false" rot="0">
            <a:off x="8997149" y="5013131"/>
            <a:ext cx="9529860" cy="4574726"/>
          </a:xfrm>
          <a:custGeom>
            <a:avLst/>
            <a:gdLst/>
            <a:ahLst/>
            <a:cxnLst/>
            <a:rect r="r" b="b" t="t" l="l"/>
            <a:pathLst>
              <a:path h="4574726" w="9529860">
                <a:moveTo>
                  <a:pt x="0" y="0"/>
                </a:moveTo>
                <a:lnTo>
                  <a:pt x="9529860" y="0"/>
                </a:lnTo>
                <a:lnTo>
                  <a:pt x="9529860" y="4574727"/>
                </a:lnTo>
                <a:lnTo>
                  <a:pt x="0" y="4574727"/>
                </a:lnTo>
                <a:lnTo>
                  <a:pt x="0" y="0"/>
                </a:lnTo>
                <a:close/>
              </a:path>
            </a:pathLst>
          </a:custGeom>
          <a:blipFill>
            <a:blip r:embed="rId4"/>
            <a:stretch>
              <a:fillRect l="-4568" t="0" r="-3915" b="0"/>
            </a:stretch>
          </a:blipFill>
        </p:spPr>
      </p:sp>
      <p:sp>
        <p:nvSpPr>
          <p:cNvPr name="TextBox 5" id="5"/>
          <p:cNvSpPr txBox="true"/>
          <p:nvPr/>
        </p:nvSpPr>
        <p:spPr>
          <a:xfrm rot="0">
            <a:off x="69560" y="375720"/>
            <a:ext cx="9074440" cy="5614670"/>
          </a:xfrm>
          <a:prstGeom prst="rect">
            <a:avLst/>
          </a:prstGeom>
        </p:spPr>
        <p:txBody>
          <a:bodyPr anchor="t" rtlCol="false" tIns="0" lIns="0" bIns="0" rIns="0">
            <a:spAutoFit/>
          </a:bodyPr>
          <a:lstStyle/>
          <a:p>
            <a:pPr algn="l">
              <a:lnSpc>
                <a:spcPts val="4480"/>
              </a:lnSpc>
              <a:spcBef>
                <a:spcPct val="0"/>
              </a:spcBef>
            </a:pPr>
            <a:r>
              <a:rPr lang="en-US" b="true" sz="3200">
                <a:solidFill>
                  <a:srgbClr val="FFFFFF"/>
                </a:solidFill>
                <a:latin typeface="Roboto Bold"/>
                <a:ea typeface="Roboto Bold"/>
                <a:cs typeface="Roboto Bold"/>
                <a:sym typeface="Roboto Bold"/>
              </a:rPr>
              <a:t>Based on these observations, the following recommendati</a:t>
            </a:r>
            <a:r>
              <a:rPr lang="en-US" b="true" sz="3200">
                <a:solidFill>
                  <a:srgbClr val="FFFFFF"/>
                </a:solidFill>
                <a:latin typeface="Roboto Bold"/>
                <a:ea typeface="Roboto Bold"/>
                <a:cs typeface="Roboto Bold"/>
                <a:sym typeface="Roboto Bold"/>
              </a:rPr>
              <a:t>ons can be made:</a:t>
            </a:r>
          </a:p>
          <a:p>
            <a:pPr algn="l">
              <a:lnSpc>
                <a:spcPts val="4480"/>
              </a:lnSpc>
              <a:spcBef>
                <a:spcPct val="0"/>
              </a:spcBef>
            </a:pPr>
            <a:r>
              <a:rPr lang="en-US" sz="3200">
                <a:solidFill>
                  <a:srgbClr val="FFFFFF"/>
                </a:solidFill>
                <a:latin typeface="Roboto"/>
                <a:ea typeface="Roboto"/>
                <a:cs typeface="Roboto"/>
                <a:sym typeface="Roboto"/>
              </a:rPr>
              <a:t>Investigate Sales Decline:</a:t>
            </a:r>
          </a:p>
          <a:p>
            <a:pPr algn="l" marL="690881" indent="-345440" lvl="1">
              <a:lnSpc>
                <a:spcPts val="4480"/>
              </a:lnSpc>
              <a:spcBef>
                <a:spcPct val="0"/>
              </a:spcBef>
              <a:buFont typeface="Arial"/>
              <a:buChar char="•"/>
            </a:pPr>
            <a:r>
              <a:rPr lang="en-US" sz="3200">
                <a:solidFill>
                  <a:srgbClr val="FFFFFF"/>
                </a:solidFill>
                <a:latin typeface="Roboto"/>
                <a:ea typeface="Roboto"/>
                <a:cs typeface="Roboto"/>
                <a:sym typeface="Roboto"/>
              </a:rPr>
              <a:t>Conduct a thorough analysis to determine the reasons for the decline in sales from July to September.</a:t>
            </a:r>
          </a:p>
          <a:p>
            <a:pPr algn="l" marL="690881" indent="-345440" lvl="1">
              <a:lnSpc>
                <a:spcPts val="4480"/>
              </a:lnSpc>
              <a:spcBef>
                <a:spcPct val="0"/>
              </a:spcBef>
              <a:buFont typeface="Arial"/>
              <a:buChar char="•"/>
            </a:pPr>
            <a:r>
              <a:rPr lang="en-US" sz="3200">
                <a:solidFill>
                  <a:srgbClr val="FFFFFF"/>
                </a:solidFill>
                <a:latin typeface="Roboto"/>
                <a:ea typeface="Roboto"/>
                <a:cs typeface="Roboto"/>
                <a:sym typeface="Roboto"/>
              </a:rPr>
              <a:t>Consider factors such as economic conditions, competition, product availability, or marketing effectiveness.</a:t>
            </a:r>
          </a:p>
          <a:p>
            <a:pPr algn="l">
              <a:lnSpc>
                <a:spcPts val="4480"/>
              </a:lnSpc>
              <a:spcBef>
                <a:spcPct val="0"/>
              </a:spcBef>
            </a:pPr>
          </a:p>
        </p:txBody>
      </p:sp>
      <p:sp>
        <p:nvSpPr>
          <p:cNvPr name="TextBox 6" id="6"/>
          <p:cNvSpPr txBox="true"/>
          <p:nvPr/>
        </p:nvSpPr>
        <p:spPr>
          <a:xfrm rot="0">
            <a:off x="69560" y="5609996"/>
            <a:ext cx="10104180" cy="5052695"/>
          </a:xfrm>
          <a:prstGeom prst="rect">
            <a:avLst/>
          </a:prstGeom>
        </p:spPr>
        <p:txBody>
          <a:bodyPr anchor="t" rtlCol="false" tIns="0" lIns="0" bIns="0" rIns="0">
            <a:spAutoFit/>
          </a:bodyPr>
          <a:lstStyle/>
          <a:p>
            <a:pPr algn="l">
              <a:lnSpc>
                <a:spcPts val="4480"/>
              </a:lnSpc>
              <a:spcBef>
                <a:spcPct val="0"/>
              </a:spcBef>
            </a:pPr>
            <a:r>
              <a:rPr lang="en-US" b="true" sz="3200">
                <a:solidFill>
                  <a:srgbClr val="FFFFFF"/>
                </a:solidFill>
                <a:latin typeface="Roboto Bold"/>
                <a:ea typeface="Roboto Bold"/>
                <a:cs typeface="Roboto Bold"/>
                <a:sym typeface="Roboto Bold"/>
              </a:rPr>
              <a:t>Based on these </a:t>
            </a:r>
            <a:r>
              <a:rPr lang="en-US" b="true" sz="3200">
                <a:solidFill>
                  <a:srgbClr val="FFFFFF"/>
                </a:solidFill>
                <a:latin typeface="Roboto Bold"/>
                <a:ea typeface="Roboto Bold"/>
                <a:cs typeface="Roboto Bold"/>
                <a:sym typeface="Roboto Bold"/>
              </a:rPr>
              <a:t>observations, the following recommendations can be made:</a:t>
            </a:r>
          </a:p>
          <a:p>
            <a:pPr algn="l">
              <a:lnSpc>
                <a:spcPts val="4480"/>
              </a:lnSpc>
              <a:spcBef>
                <a:spcPct val="0"/>
              </a:spcBef>
            </a:pPr>
            <a:r>
              <a:rPr lang="en-US" sz="3200">
                <a:solidFill>
                  <a:srgbClr val="FFFFFF"/>
                </a:solidFill>
                <a:latin typeface="Roboto"/>
                <a:ea typeface="Roboto"/>
                <a:cs typeface="Roboto"/>
                <a:sym typeface="Roboto"/>
              </a:rPr>
              <a:t>Optimise Inventory Management:</a:t>
            </a:r>
          </a:p>
          <a:p>
            <a:pPr algn="l" marL="690881" indent="-345440" lvl="1">
              <a:lnSpc>
                <a:spcPts val="4480"/>
              </a:lnSpc>
              <a:spcBef>
                <a:spcPct val="0"/>
              </a:spcBef>
              <a:buFont typeface="Arial"/>
              <a:buChar char="•"/>
            </a:pPr>
            <a:r>
              <a:rPr lang="en-US" sz="3200">
                <a:solidFill>
                  <a:srgbClr val="FFFFFF"/>
                </a:solidFill>
                <a:latin typeface="Roboto"/>
                <a:ea typeface="Roboto"/>
                <a:cs typeface="Roboto"/>
                <a:sym typeface="Roboto"/>
              </a:rPr>
              <a:t>Implement inventory management systems</a:t>
            </a:r>
          </a:p>
          <a:p>
            <a:pPr algn="l">
              <a:lnSpc>
                <a:spcPts val="4480"/>
              </a:lnSpc>
              <a:spcBef>
                <a:spcPct val="0"/>
              </a:spcBef>
            </a:pPr>
            <a:r>
              <a:rPr lang="en-US" sz="3200">
                <a:solidFill>
                  <a:srgbClr val="FFFFFF"/>
                </a:solidFill>
                <a:latin typeface="Roboto"/>
                <a:ea typeface="Roboto"/>
                <a:cs typeface="Roboto"/>
                <a:sym typeface="Roboto"/>
              </a:rPr>
              <a:t>     or tools to track stock levels, monitor demand,</a:t>
            </a:r>
          </a:p>
          <a:p>
            <a:pPr algn="l">
              <a:lnSpc>
                <a:spcPts val="4480"/>
              </a:lnSpc>
              <a:spcBef>
                <a:spcPct val="0"/>
              </a:spcBef>
            </a:pPr>
            <a:r>
              <a:rPr lang="en-US" sz="3200">
                <a:solidFill>
                  <a:srgbClr val="FFFFFF"/>
                </a:solidFill>
                <a:latin typeface="Roboto"/>
                <a:ea typeface="Roboto"/>
                <a:cs typeface="Roboto"/>
                <a:sym typeface="Roboto"/>
              </a:rPr>
              <a:t>      and optimise reorder points.</a:t>
            </a:r>
          </a:p>
          <a:p>
            <a:pPr algn="l" marL="690881" indent="-345440" lvl="1">
              <a:lnSpc>
                <a:spcPts val="4480"/>
              </a:lnSpc>
              <a:spcBef>
                <a:spcPct val="0"/>
              </a:spcBef>
              <a:buFont typeface="Arial"/>
              <a:buChar char="•"/>
            </a:pPr>
            <a:r>
              <a:rPr lang="en-US" sz="3200">
                <a:solidFill>
                  <a:srgbClr val="FFFFFF"/>
                </a:solidFill>
                <a:latin typeface="Roboto"/>
                <a:ea typeface="Roboto"/>
                <a:cs typeface="Roboto"/>
                <a:sym typeface="Roboto"/>
              </a:rPr>
              <a:t>Consider using just-in-time (JIT) inventory management techniques to minimise excess stock.</a:t>
            </a:r>
          </a:p>
          <a:p>
            <a:pPr algn="l">
              <a:lnSpc>
                <a:spcPts val="4480"/>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DAGTWGhTj-A</dc:identifier>
  <dcterms:modified xsi:type="dcterms:W3CDTF">2011-08-01T06:04:30Z</dcterms:modified>
  <cp:revision>1</cp:revision>
  <dc:title>Blue Futuristic Technology Presentation</dc:title>
</cp:coreProperties>
</file>