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64" r:id="rId4"/>
    <p:sldId id="286" r:id="rId5"/>
    <p:sldId id="320" r:id="rId6"/>
    <p:sldId id="258" r:id="rId7"/>
    <p:sldId id="267" r:id="rId8"/>
    <p:sldId id="305" r:id="rId9"/>
    <p:sldId id="268" r:id="rId10"/>
    <p:sldId id="270" r:id="rId11"/>
    <p:sldId id="259" r:id="rId12"/>
    <p:sldId id="306" r:id="rId13"/>
    <p:sldId id="312" r:id="rId14"/>
    <p:sldId id="314" r:id="rId15"/>
    <p:sldId id="318" r:id="rId16"/>
    <p:sldId id="319" r:id="rId17"/>
    <p:sldId id="313" r:id="rId18"/>
    <p:sldId id="269"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663BBFF-77C1-4BF1-A3B2-2505841100B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BB3B3F-C0CE-47CB-BCED-F49A710726F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BB3B3F-C0CE-47CB-BCED-F49A710726F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9270390-50FA-48AF-8DF7-DFA5445780A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C55CFFE-2687-4C57-96C5-02FF0BD810C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5BCD7B4-368A-4DBF-89E7-94599A074D3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75E96FB-AEBA-47C5-9996-721C0F2FF4B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B9AA148-EFE9-48CE-AA2A-388F27F2AD7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4D46967-7212-4816-B262-497CE1A7888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065E0-B773-4001-A6DA-1FFA57D96EB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A03458-DA9D-4243-936A-9F4FEEFB49D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BB3B3F-C0CE-47CB-BCED-F49A710726F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A91B14-F3FE-4FF9-9A47-3882293AA23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E9351C-4790-4F91-8D52-6F29B193562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EB16C66-43DF-4254-B6AD-705738A6257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B40B886-74BB-4D5E-9EA9-584482FE40E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3BB3B3F-C0CE-47CB-BCED-F49A710726F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3BB3B3F-C0CE-47CB-BCED-F49A710726F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E718-B4F0-433E-A285-0013249184C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BB3B3F-C0CE-47CB-BCED-F49A710726F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B8EA14-E6AC-4B59-973C-7A06B0EDE3E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BB3B3F-C0CE-47CB-BCED-F49A710726FF}" type="datetimeFigureOut">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5D186-D18E-43ED-B787-883C70CEA8AD}" type="datetime1">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B769B-4271-4816-A8EE-A8C317A1C3F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0" y="455919"/>
            <a:ext cx="10402247" cy="1499616"/>
          </a:xfrm>
        </p:spPr>
        <p:txBody>
          <a:bodyPr>
            <a:noAutofit/>
          </a:bodyPr>
          <a:lstStyle/>
          <a:p>
            <a:pPr algn="ctr"/>
            <a:r>
              <a:rPr lang="en-US" sz="3200" dirty="0"/>
              <a:t>     DR. Akhilesh Das Gupta Institute of Technology and Management</a:t>
            </a:r>
            <a:br>
              <a:rPr lang="en-US" sz="2800" dirty="0"/>
            </a:br>
            <a:endParaRPr lang="en-IN" sz="2800" dirty="0"/>
          </a:p>
        </p:txBody>
      </p:sp>
      <p:pic>
        <p:nvPicPr>
          <p:cNvPr id="100" name="Content Placeholder 99"/>
          <p:cNvPicPr>
            <a:picLocks noGrp="1" noChangeAspect="1"/>
          </p:cNvPicPr>
          <p:nvPr>
            <p:ph sz="half" idx="1"/>
          </p:nvPr>
        </p:nvPicPr>
        <p:blipFill>
          <a:blip r:embed="rId1"/>
          <a:stretch>
            <a:fillRect/>
          </a:stretch>
        </p:blipFill>
        <p:spPr>
          <a:xfrm>
            <a:off x="10612417" y="216518"/>
            <a:ext cx="1340485" cy="1227455"/>
          </a:xfrm>
          <a:prstGeom prst="rect">
            <a:avLst/>
          </a:prstGeom>
          <a:noFill/>
          <a:ln w="9525">
            <a:noFill/>
          </a:ln>
        </p:spPr>
      </p:pic>
      <p:pic>
        <p:nvPicPr>
          <p:cNvPr id="102" name="Content Placeholder 101"/>
          <p:cNvPicPr>
            <a:picLocks noGrp="1" noChangeAspect="1"/>
          </p:cNvPicPr>
          <p:nvPr>
            <p:ph sz="half" idx="2"/>
          </p:nvPr>
        </p:nvPicPr>
        <p:blipFill>
          <a:blip r:embed="rId2"/>
          <a:srcRect l="29014" t="2676" r="28413" b="3014"/>
          <a:stretch>
            <a:fillRect/>
          </a:stretch>
        </p:blipFill>
        <p:spPr>
          <a:xfrm>
            <a:off x="5163185" y="1360805"/>
            <a:ext cx="1296670" cy="1405890"/>
          </a:xfrm>
          <a:prstGeom prst="rect">
            <a:avLst/>
          </a:prstGeom>
          <a:noFill/>
          <a:ln w="9525">
            <a:noFill/>
          </a:ln>
        </p:spPr>
      </p:pic>
      <p:sp>
        <p:nvSpPr>
          <p:cNvPr id="14" name="TextBox 13"/>
          <p:cNvSpPr txBox="1"/>
          <p:nvPr/>
        </p:nvSpPr>
        <p:spPr>
          <a:xfrm>
            <a:off x="828040" y="3992880"/>
            <a:ext cx="10384790" cy="475615"/>
          </a:xfrm>
          <a:prstGeom prst="rect">
            <a:avLst/>
          </a:prstGeom>
          <a:noFill/>
        </p:spPr>
        <p:txBody>
          <a:bodyPr wrap="square" lIns="91440" tIns="45720" rIns="91440" bIns="45720" rtlCol="0" anchor="t">
            <a:spAutoFit/>
          </a:bodyPr>
          <a:lstStyle/>
          <a:p>
            <a:pPr algn="ctr"/>
            <a:r>
              <a:rPr lang="en-IN" altLang="en-US" sz="2500" dirty="0"/>
              <a:t>MAJOR PROJECT</a:t>
            </a:r>
            <a:r>
              <a:rPr lang="en-US" altLang="en-IN" sz="2500" dirty="0"/>
              <a:t> </a:t>
            </a:r>
            <a:r>
              <a:rPr lang="en-IN" altLang="en-US" sz="2500" dirty="0"/>
              <a:t>PRESENTATION</a:t>
            </a:r>
            <a:endParaRPr lang="en-IN" altLang="en-US" sz="2500" dirty="0"/>
          </a:p>
        </p:txBody>
      </p:sp>
      <p:sp>
        <p:nvSpPr>
          <p:cNvPr id="3" name="TextBox 2"/>
          <p:cNvSpPr txBox="1"/>
          <p:nvPr/>
        </p:nvSpPr>
        <p:spPr>
          <a:xfrm>
            <a:off x="3783138" y="4470078"/>
            <a:ext cx="4341369" cy="2430145"/>
          </a:xfrm>
          <a:prstGeom prst="rect">
            <a:avLst/>
          </a:prstGeom>
          <a:noFill/>
        </p:spPr>
        <p:txBody>
          <a:bodyPr wrap="square" lIns="91440" tIns="45720" rIns="91440" bIns="45720" rtlCol="0" anchor="t">
            <a:spAutoFit/>
          </a:bodyPr>
          <a:lstStyle/>
          <a:p>
            <a:pPr algn="ctr"/>
            <a:r>
              <a:rPr lang="en-IN" sz="2200" dirty="0">
                <a:latin typeface="Tw Cen MT Condensed" panose="020B0606020104020203" charset="0"/>
                <a:cs typeface="Tw Cen MT Condensed" panose="020B0606020104020203" charset="0"/>
              </a:rPr>
              <a:t>UNDER THE GUIDANCE OF </a:t>
            </a:r>
            <a:endParaRPr lang="en-IN" sz="2200" dirty="0">
              <a:latin typeface="Tw Cen MT Condensed" panose="020B0606020104020203" charset="0"/>
              <a:cs typeface="Tw Cen MT Condensed" panose="020B0606020104020203" charset="0"/>
            </a:endParaRPr>
          </a:p>
          <a:p>
            <a:pPr algn="ctr"/>
            <a:r>
              <a:rPr lang="en-IN" sz="2200" dirty="0">
                <a:latin typeface="Tw Cen MT Condensed" panose="020B0606020104020203" charset="0"/>
                <a:cs typeface="Tw Cen MT Condensed" panose="020B0606020104020203" charset="0"/>
              </a:rPr>
              <a:t>DR.SHIPRA VARSHNEY</a:t>
            </a:r>
            <a:endParaRPr lang="en-IN" sz="2200" dirty="0">
              <a:latin typeface="Tw Cen MT Condensed" panose="020B0606020104020203" charset="0"/>
              <a:cs typeface="Tw Cen MT Condensed" panose="020B0606020104020203" charset="0"/>
            </a:endParaRPr>
          </a:p>
          <a:p>
            <a:pPr algn="ctr"/>
            <a:r>
              <a:rPr lang="en-IN" dirty="0"/>
              <a:t>PRESENTED BY :</a:t>
            </a:r>
            <a:endParaRPr lang="en-IN" dirty="0"/>
          </a:p>
          <a:p>
            <a:pPr algn="ctr"/>
            <a:r>
              <a:rPr lang="en-IN" dirty="0"/>
              <a:t> SAMAR GUPT</a:t>
            </a:r>
            <a:r>
              <a:rPr lang="en-US" altLang="en-IN" dirty="0"/>
              <a:t>A</a:t>
            </a:r>
            <a:r>
              <a:rPr lang="en-IN" dirty="0"/>
              <a:t>(40396202718)</a:t>
            </a:r>
            <a:endParaRPr lang="en-IN" dirty="0"/>
          </a:p>
          <a:p>
            <a:pPr algn="ctr"/>
            <a:r>
              <a:rPr lang="en-IN" dirty="0"/>
              <a:t>CHETAN SINGH KARKI (00996202718) </a:t>
            </a:r>
            <a:endParaRPr lang="en-IN" dirty="0"/>
          </a:p>
          <a:p>
            <a:pPr algn="ctr"/>
            <a:r>
              <a:rPr lang="en-IN" dirty="0"/>
              <a:t>OSHEEN (00296207219)</a:t>
            </a:r>
            <a:endParaRPr lang="en-IN" dirty="0"/>
          </a:p>
          <a:p>
            <a:pPr algn="ctr"/>
            <a:r>
              <a:rPr lang="en-IN" dirty="0"/>
              <a:t>DATE : 13</a:t>
            </a:r>
            <a:r>
              <a:rPr lang="en-US" altLang="en-IN" dirty="0"/>
              <a:t>-0</a:t>
            </a:r>
            <a:r>
              <a:rPr lang="en-IN" altLang="en-US" dirty="0"/>
              <a:t>6</a:t>
            </a:r>
            <a:r>
              <a:rPr lang="en-IN" dirty="0"/>
              <a:t>-2022</a:t>
            </a:r>
            <a:endParaRPr lang="en-IN" b="1" dirty="0"/>
          </a:p>
          <a:p>
            <a:pPr algn="ctr"/>
            <a:endParaRPr lang="en-IN" dirty="0"/>
          </a:p>
        </p:txBody>
      </p:sp>
      <p:sp>
        <p:nvSpPr>
          <p:cNvPr id="4" name="Title 1"/>
          <p:cNvSpPr>
            <a:spLocks noGrp="1"/>
          </p:cNvSpPr>
          <p:nvPr/>
        </p:nvSpPr>
        <p:spPr>
          <a:xfrm>
            <a:off x="500380" y="2826385"/>
            <a:ext cx="11250930" cy="136398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dirty="0"/>
              <a:t> SNAGNAY</a:t>
            </a:r>
            <a:r>
              <a:rPr lang="en-IN" altLang="en-US" dirty="0"/>
              <a:t>++(ONLINE EXAMINATION SYSTEM)</a:t>
            </a:r>
            <a:endParaRPr lang="en-IN" altLang="en-US" dirty="0"/>
          </a:p>
        </p:txBody>
      </p:sp>
      <p:pic>
        <p:nvPicPr>
          <p:cNvPr id="101" name="Picture 100"/>
          <p:cNvPicPr/>
          <p:nvPr/>
        </p:nvPicPr>
        <p:blipFill>
          <a:blip r:embed="rId2"/>
          <a:stretch>
            <a:fillRect/>
          </a:stretch>
        </p:blipFill>
        <p:spPr>
          <a:xfrm>
            <a:off x="6096000" y="3989717"/>
            <a:ext cx="0" cy="0"/>
          </a:xfrm>
          <a:prstGeom prst="rect">
            <a:avLst/>
          </a:prstGeom>
          <a:noFill/>
          <a:ln w="9525">
            <a:noFill/>
          </a:ln>
        </p:spPr>
      </p:pic>
      <p:sp>
        <p:nvSpPr>
          <p:cNvPr id="5" name="TextBox 4"/>
          <p:cNvSpPr txBox="1"/>
          <p:nvPr/>
        </p:nvSpPr>
        <p:spPr>
          <a:xfrm>
            <a:off x="2452778" y="2927231"/>
            <a:ext cx="92992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ea typeface="+mn-lt"/>
                <a:cs typeface="+mn-lt"/>
              </a:rPr>
              <a:t>DEPARTMENT OF COMPUTER SCIENCE &amp; ENGINEERING</a:t>
            </a:r>
            <a:endParaRPr lang="en-US" sz="2400" dirty="0">
              <a:ea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highlight>
                  <a:srgbClr val="C0C0C0"/>
                </a:highlight>
              </a:rPr>
              <a:t>RESULT Screenshots</a:t>
            </a:r>
            <a:endParaRPr lang="en-IN" altLang="en-US" dirty="0">
              <a:solidFill>
                <a:schemeClr val="tx1"/>
              </a:solidFill>
              <a:highlight>
                <a:srgbClr val="C0C0C0"/>
              </a:highlight>
            </a:endParaRPr>
          </a:p>
        </p:txBody>
      </p:sp>
      <p:pic>
        <p:nvPicPr>
          <p:cNvPr id="17" name="Picture 17" descr="1"/>
          <p:cNvPicPr>
            <a:picLocks noChangeAspect="1"/>
          </p:cNvPicPr>
          <p:nvPr>
            <p:ph sz="half" idx="1"/>
          </p:nvPr>
        </p:nvPicPr>
        <p:blipFill>
          <a:blip r:embed="rId1"/>
          <a:stretch>
            <a:fillRect/>
          </a:stretch>
        </p:blipFill>
        <p:spPr>
          <a:xfrm>
            <a:off x="1024255" y="2491105"/>
            <a:ext cx="10012680" cy="2907665"/>
          </a:xfrm>
          <a:prstGeom prst="rect">
            <a:avLst/>
          </a:prstGeom>
        </p:spPr>
      </p:pic>
      <p:sp>
        <p:nvSpPr>
          <p:cNvPr id="10" name="Text Box 9"/>
          <p:cNvSpPr txBox="1"/>
          <p:nvPr/>
        </p:nvSpPr>
        <p:spPr>
          <a:xfrm>
            <a:off x="1010285" y="1937385"/>
            <a:ext cx="1847215" cy="398780"/>
          </a:xfrm>
          <a:prstGeom prst="rect">
            <a:avLst/>
          </a:prstGeom>
          <a:noFill/>
        </p:spPr>
        <p:txBody>
          <a:bodyPr wrap="square" rtlCol="0">
            <a:spAutoFit/>
          </a:bodyPr>
          <a:p>
            <a:r>
              <a:rPr lang="en-IN" altLang="en-US" sz="2000" b="1"/>
              <a:t>LOGIN PAGE</a:t>
            </a:r>
            <a:endParaRPr lang="en-IN" altLang="en-US" sz="2000" b="1"/>
          </a:p>
        </p:txBody>
      </p:sp>
      <p:sp>
        <p:nvSpPr>
          <p:cNvPr id="12" name="Text Box 11"/>
          <p:cNvSpPr txBox="1"/>
          <p:nvPr/>
        </p:nvSpPr>
        <p:spPr>
          <a:xfrm>
            <a:off x="4956175" y="5805170"/>
            <a:ext cx="1855470" cy="368300"/>
          </a:xfrm>
          <a:prstGeom prst="rect">
            <a:avLst/>
          </a:prstGeom>
          <a:noFill/>
        </p:spPr>
        <p:txBody>
          <a:bodyPr wrap="none" rtlCol="0">
            <a:spAutoFit/>
          </a:bodyPr>
          <a:p>
            <a:pPr algn="l"/>
            <a:r>
              <a:rPr lang="en-IN" altLang="en-US">
                <a:sym typeface="+mn-ea"/>
              </a:rPr>
              <a:t>Fig 2 : Login page</a:t>
            </a:r>
            <a:endParaRPr lang="en-US"/>
          </a:p>
        </p:txBody>
      </p:sp>
      <p:pic>
        <p:nvPicPr>
          <p:cNvPr id="100" name="Content Placeholder 99"/>
          <p:cNvPicPr>
            <a:picLocks noGrp="1" noChangeAspect="1"/>
          </p:cNvPicPr>
          <p:nvPr>
            <p:ph sz="half" idx="2"/>
          </p:nvPr>
        </p:nvPicPr>
        <p:blipFill>
          <a:blip r:embed="rId2"/>
          <a:stretch>
            <a:fillRect/>
          </a:stretch>
        </p:blipFill>
        <p:spPr>
          <a:xfrm>
            <a:off x="10424160" y="323850"/>
            <a:ext cx="1561465" cy="13741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r>
              <a:rPr lang="en-IN" altLang="en-US" sz="3600"/>
              <a:t>exAM pAGE</a:t>
            </a:r>
            <a:endParaRPr lang="en-IN" altLang="en-US" sz="3600"/>
          </a:p>
        </p:txBody>
      </p:sp>
      <p:sp>
        <p:nvSpPr>
          <p:cNvPr id="12" name="TextBox 11"/>
          <p:cNvSpPr txBox="1"/>
          <p:nvPr/>
        </p:nvSpPr>
        <p:spPr>
          <a:xfrm>
            <a:off x="3048000" y="3244334"/>
            <a:ext cx="1591733" cy="369332"/>
          </a:xfrm>
          <a:prstGeom prst="rect">
            <a:avLst/>
          </a:prstGeom>
          <a:noFill/>
        </p:spPr>
        <p:txBody>
          <a:bodyPr wrap="square">
            <a:spAutoFit/>
          </a:bodyPr>
          <a:lstStyle/>
          <a:p>
            <a:r>
              <a:rPr lang="en-IN" b="0" dirty="0">
                <a:effectLst/>
              </a:rPr>
              <a:t> </a:t>
            </a:r>
            <a:endParaRPr lang="en-IN" dirty="0"/>
          </a:p>
        </p:txBody>
      </p:sp>
      <p:pic>
        <p:nvPicPr>
          <p:cNvPr id="7" name="Picture 6"/>
          <p:cNvPicPr>
            <a:picLocks noChangeAspect="1"/>
          </p:cNvPicPr>
          <p:nvPr>
            <p:ph sz="half" idx="1"/>
          </p:nvPr>
        </p:nvPicPr>
        <p:blipFill>
          <a:blip r:embed="rId1">
            <a:extLst>
              <a:ext uri="{28A0092B-C50C-407E-A947-70E740481C1C}">
                <a14:useLocalDpi xmlns:a14="http://schemas.microsoft.com/office/drawing/2010/main" val="0"/>
              </a:ext>
            </a:extLst>
          </a:blip>
          <a:srcRect t="9099"/>
          <a:stretch>
            <a:fillRect/>
          </a:stretch>
        </p:blipFill>
        <p:spPr>
          <a:xfrm>
            <a:off x="1024255" y="2084705"/>
            <a:ext cx="9719310" cy="3289935"/>
          </a:xfrm>
          <a:prstGeom prst="rect">
            <a:avLst/>
          </a:prstGeom>
        </p:spPr>
      </p:pic>
      <p:sp>
        <p:nvSpPr>
          <p:cNvPr id="13" name="Text Box 12"/>
          <p:cNvSpPr txBox="1"/>
          <p:nvPr/>
        </p:nvSpPr>
        <p:spPr>
          <a:xfrm>
            <a:off x="4962525" y="5629275"/>
            <a:ext cx="1843405" cy="645160"/>
          </a:xfrm>
          <a:prstGeom prst="rect">
            <a:avLst/>
          </a:prstGeom>
          <a:noFill/>
        </p:spPr>
        <p:txBody>
          <a:bodyPr wrap="none" rtlCol="0">
            <a:spAutoFit/>
          </a:bodyPr>
          <a:p>
            <a:pPr algn="l"/>
            <a:r>
              <a:rPr lang="en-IN" altLang="en-US">
                <a:sym typeface="+mn-ea"/>
              </a:rPr>
              <a:t>Fig 3 : Exam Page</a:t>
            </a:r>
            <a:endParaRPr lang="en-IN" altLang="en-US"/>
          </a:p>
          <a:p>
            <a:endParaRPr lang="en-US"/>
          </a:p>
        </p:txBody>
      </p:sp>
      <p:pic>
        <p:nvPicPr>
          <p:cNvPr id="100" name="Content Placeholder 99"/>
          <p:cNvPicPr>
            <a:picLocks noGrp="1" noChangeAspect="1"/>
          </p:cNvPicPr>
          <p:nvPr>
            <p:ph sz="half" idx="2"/>
          </p:nvPr>
        </p:nvPicPr>
        <p:blipFill>
          <a:blip r:embed="rId2"/>
          <a:stretch>
            <a:fillRect/>
          </a:stretch>
        </p:blipFill>
        <p:spPr>
          <a:xfrm>
            <a:off x="10424160" y="152400"/>
            <a:ext cx="1637665" cy="14414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rotWithShape="1">
          <a:blip r:embed="rId1"/>
          <a:srcRect b="40815"/>
          <a:stretch>
            <a:fillRect/>
          </a:stretch>
        </p:blipFill>
        <p:spPr>
          <a:xfrm>
            <a:off x="5989955" y="2084705"/>
            <a:ext cx="5178425" cy="3955415"/>
          </a:xfrm>
        </p:spPr>
      </p:pic>
      <p:pic>
        <p:nvPicPr>
          <p:cNvPr id="5" name="Content Placeholder 4"/>
          <p:cNvPicPr>
            <a:picLocks noGrp="1" noChangeAspect="1"/>
          </p:cNvPicPr>
          <p:nvPr>
            <p:ph sz="half" idx="1"/>
          </p:nvPr>
        </p:nvPicPr>
        <p:blipFill>
          <a:blip r:embed="rId2"/>
          <a:stretch>
            <a:fillRect/>
          </a:stretch>
        </p:blipFill>
        <p:spPr>
          <a:xfrm>
            <a:off x="770255" y="2278380"/>
            <a:ext cx="4754245" cy="4284980"/>
          </a:xfrm>
          <a:prstGeom prst="rect">
            <a:avLst/>
          </a:prstGeom>
        </p:spPr>
      </p:pic>
      <p:sp>
        <p:nvSpPr>
          <p:cNvPr id="8" name="Title 1"/>
          <p:cNvSpPr>
            <a:spLocks noGrp="1"/>
          </p:cNvSpPr>
          <p:nvPr>
            <p:ph type="title"/>
          </p:nvPr>
        </p:nvSpPr>
        <p:spPr>
          <a:xfrm>
            <a:off x="1023938" y="585788"/>
            <a:ext cx="9720262" cy="1498600"/>
          </a:xfrm>
        </p:spPr>
        <p:txBody>
          <a:bodyPr/>
          <a:lstStyle/>
          <a:p>
            <a:r>
              <a:rPr lang="en-IN" altLang="en-US" sz="4000" dirty="0"/>
              <a:t>feedback PAGE</a:t>
            </a:r>
            <a:endParaRPr lang="en-IN" altLang="en-US" sz="4000" dirty="0"/>
          </a:p>
        </p:txBody>
      </p:sp>
      <p:sp>
        <p:nvSpPr>
          <p:cNvPr id="2" name="Text Box 1"/>
          <p:cNvSpPr txBox="1"/>
          <p:nvPr/>
        </p:nvSpPr>
        <p:spPr>
          <a:xfrm>
            <a:off x="5020310" y="6040120"/>
            <a:ext cx="1727835" cy="368300"/>
          </a:xfrm>
          <a:prstGeom prst="rect">
            <a:avLst/>
          </a:prstGeom>
          <a:noFill/>
        </p:spPr>
        <p:txBody>
          <a:bodyPr wrap="none" rtlCol="0" anchor="t">
            <a:spAutoFit/>
          </a:bodyPr>
          <a:p>
            <a:r>
              <a:rPr lang="en-IN" altLang="en-US">
                <a:sym typeface="+mn-ea"/>
              </a:rPr>
              <a:t>Fig 4 : Feedback</a:t>
            </a:r>
            <a:endParaRPr lang="en-US"/>
          </a:p>
        </p:txBody>
      </p:sp>
      <p:pic>
        <p:nvPicPr>
          <p:cNvPr id="100" name="Content Placeholder 99"/>
          <p:cNvPicPr>
            <a:picLocks noGrp="1" noChangeAspect="1"/>
          </p:cNvPicPr>
          <p:nvPr/>
        </p:nvPicPr>
        <p:blipFill>
          <a:blip r:embed="rId3"/>
          <a:stretch>
            <a:fillRect/>
          </a:stretch>
        </p:blipFill>
        <p:spPr>
          <a:xfrm>
            <a:off x="10612417" y="216518"/>
            <a:ext cx="1340485" cy="12274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a:t>teacHERS AND STUDENTS PROFILE</a:t>
            </a:r>
            <a:endParaRPr lang="en-IN" altLang="en-US" sz="4400"/>
          </a:p>
        </p:txBody>
      </p:sp>
      <p:pic>
        <p:nvPicPr>
          <p:cNvPr id="13" name="Picture 13" descr="1"/>
          <p:cNvPicPr>
            <a:picLocks noChangeAspect="1"/>
          </p:cNvPicPr>
          <p:nvPr>
            <p:ph sz="half" idx="1"/>
          </p:nvPr>
        </p:nvPicPr>
        <p:blipFill>
          <a:blip r:embed="rId1"/>
          <a:srcRect t="10880" b="-284"/>
          <a:stretch>
            <a:fillRect/>
          </a:stretch>
        </p:blipFill>
        <p:spPr>
          <a:xfrm>
            <a:off x="697865" y="2084070"/>
            <a:ext cx="5462270" cy="3957955"/>
          </a:xfrm>
          <a:prstGeom prst="rect">
            <a:avLst/>
          </a:prstGeom>
        </p:spPr>
      </p:pic>
      <p:pic>
        <p:nvPicPr>
          <p:cNvPr id="14" name="Picture 14" descr="1"/>
          <p:cNvPicPr>
            <a:picLocks noChangeAspect="1"/>
          </p:cNvPicPr>
          <p:nvPr>
            <p:ph sz="half" idx="2"/>
          </p:nvPr>
        </p:nvPicPr>
        <p:blipFill>
          <a:blip r:embed="rId2"/>
          <a:srcRect t="8695"/>
          <a:stretch>
            <a:fillRect/>
          </a:stretch>
        </p:blipFill>
        <p:spPr>
          <a:xfrm>
            <a:off x="6389370" y="2085340"/>
            <a:ext cx="5230495" cy="3956685"/>
          </a:xfrm>
          <a:prstGeom prst="rect">
            <a:avLst/>
          </a:prstGeom>
        </p:spPr>
      </p:pic>
      <p:sp>
        <p:nvSpPr>
          <p:cNvPr id="6" name="Text Box 5"/>
          <p:cNvSpPr txBox="1"/>
          <p:nvPr/>
        </p:nvSpPr>
        <p:spPr>
          <a:xfrm>
            <a:off x="4552950" y="6159500"/>
            <a:ext cx="3423920" cy="368300"/>
          </a:xfrm>
          <a:prstGeom prst="rect">
            <a:avLst/>
          </a:prstGeom>
          <a:noFill/>
        </p:spPr>
        <p:txBody>
          <a:bodyPr wrap="none" rtlCol="0" anchor="t">
            <a:spAutoFit/>
          </a:bodyPr>
          <a:p>
            <a:r>
              <a:rPr lang="en-IN" altLang="en-US">
                <a:sym typeface="+mn-ea"/>
              </a:rPr>
              <a:t>Fig 5 : Teachers and Student Profile</a:t>
            </a:r>
            <a:endParaRPr lang="en-US"/>
          </a:p>
        </p:txBody>
      </p:sp>
      <p:pic>
        <p:nvPicPr>
          <p:cNvPr id="100" name="Content Placeholder 99"/>
          <p:cNvPicPr>
            <a:picLocks noGrp="1" noChangeAspect="1"/>
          </p:cNvPicPr>
          <p:nvPr/>
        </p:nvPicPr>
        <p:blipFill>
          <a:blip r:embed="rId3"/>
          <a:stretch>
            <a:fillRect/>
          </a:stretch>
        </p:blipFill>
        <p:spPr>
          <a:xfrm>
            <a:off x="10612417" y="216518"/>
            <a:ext cx="1340485" cy="122745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a:t>tEACHER sIGHUP PAGE</a:t>
            </a:r>
            <a:endParaRPr lang="en-IN" altLang="en-US" sz="4400"/>
          </a:p>
        </p:txBody>
      </p:sp>
      <p:pic>
        <p:nvPicPr>
          <p:cNvPr id="16" name="Picture 16" descr="1"/>
          <p:cNvPicPr>
            <a:picLocks noChangeAspect="1"/>
          </p:cNvPicPr>
          <p:nvPr>
            <p:ph sz="half" idx="1"/>
          </p:nvPr>
        </p:nvPicPr>
        <p:blipFill>
          <a:blip r:embed="rId1"/>
          <a:stretch>
            <a:fillRect/>
          </a:stretch>
        </p:blipFill>
        <p:spPr>
          <a:xfrm>
            <a:off x="1024255" y="2084705"/>
            <a:ext cx="10066655" cy="3261360"/>
          </a:xfrm>
          <a:prstGeom prst="rect">
            <a:avLst/>
          </a:prstGeom>
        </p:spPr>
      </p:pic>
      <p:sp>
        <p:nvSpPr>
          <p:cNvPr id="5" name="Text Box 4"/>
          <p:cNvSpPr txBox="1"/>
          <p:nvPr/>
        </p:nvSpPr>
        <p:spPr>
          <a:xfrm>
            <a:off x="4552950" y="6031230"/>
            <a:ext cx="2804795" cy="368300"/>
          </a:xfrm>
          <a:prstGeom prst="rect">
            <a:avLst/>
          </a:prstGeom>
          <a:noFill/>
        </p:spPr>
        <p:txBody>
          <a:bodyPr wrap="none" rtlCol="0" anchor="t">
            <a:spAutoFit/>
          </a:bodyPr>
          <a:p>
            <a:r>
              <a:rPr lang="en-IN" altLang="en-US">
                <a:sym typeface="+mn-ea"/>
              </a:rPr>
              <a:t>Fig 6 : Teacher SignUp page</a:t>
            </a:r>
            <a:endParaRPr lang="en-US"/>
          </a:p>
        </p:txBody>
      </p:sp>
      <p:pic>
        <p:nvPicPr>
          <p:cNvPr id="100" name="Content Placeholder 99"/>
          <p:cNvPicPr>
            <a:picLocks noGrp="1" noChangeAspect="1"/>
          </p:cNvPicPr>
          <p:nvPr>
            <p:ph sz="half" idx="2"/>
          </p:nvPr>
        </p:nvPicPr>
        <p:blipFill>
          <a:blip r:embed="rId2"/>
          <a:stretch>
            <a:fillRect/>
          </a:stretch>
        </p:blipFill>
        <p:spPr>
          <a:xfrm>
            <a:off x="10744200" y="304800"/>
            <a:ext cx="1203325" cy="105918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spcBef>
                <a:spcPts val="0"/>
              </a:spcBef>
              <a:spcAft>
                <a:spcPts val="0"/>
              </a:spcAft>
            </a:pPr>
            <a:br>
              <a:rPr lang="en-US" b="0" dirty="0">
                <a:effectLst/>
              </a:rPr>
            </a:br>
            <a:br>
              <a:rPr lang="en-US" dirty="0"/>
            </a:br>
            <a:endParaRPr lang="en-IN" dirty="0"/>
          </a:p>
        </p:txBody>
      </p:sp>
      <p:sp>
        <p:nvSpPr>
          <p:cNvPr id="3" name="Content Placeholder 2"/>
          <p:cNvSpPr>
            <a:spLocks noGrp="1"/>
          </p:cNvSpPr>
          <p:nvPr>
            <p:ph sz="half" idx="1"/>
          </p:nvPr>
        </p:nvSpPr>
        <p:spPr/>
        <p:txBody>
          <a:bodyPr/>
          <a:lstStyle/>
          <a:p>
            <a:r>
              <a:rPr lang="en-IN" dirty="0"/>
              <a:t> </a:t>
            </a:r>
            <a:endParaRPr lang="en-IN" dirty="0"/>
          </a:p>
        </p:txBody>
      </p:sp>
      <p:pic>
        <p:nvPicPr>
          <p:cNvPr id="11" name="Content Placeholder 10"/>
          <p:cNvPicPr>
            <a:picLocks noGrp="1" noChangeAspect="1"/>
          </p:cNvPicPr>
          <p:nvPr>
            <p:ph sz="half" idx="2"/>
          </p:nvPr>
        </p:nvPicPr>
        <p:blipFill>
          <a:blip r:embed="rId1"/>
          <a:stretch>
            <a:fillRect/>
          </a:stretch>
        </p:blipFill>
        <p:spPr>
          <a:xfrm>
            <a:off x="6522160" y="1908538"/>
            <a:ext cx="4919475" cy="3214108"/>
          </a:xfrm>
        </p:spPr>
      </p:pic>
      <p:pic>
        <p:nvPicPr>
          <p:cNvPr id="7" name="Picture 6"/>
          <p:cNvPicPr>
            <a:picLocks noChangeAspect="1"/>
          </p:cNvPicPr>
          <p:nvPr/>
        </p:nvPicPr>
        <p:blipFill>
          <a:blip r:embed="rId2"/>
          <a:stretch>
            <a:fillRect/>
          </a:stretch>
        </p:blipFill>
        <p:spPr>
          <a:xfrm>
            <a:off x="1024127" y="1970391"/>
            <a:ext cx="4919475" cy="3152254"/>
          </a:xfrm>
          <a:prstGeom prst="rect">
            <a:avLst/>
          </a:prstGeom>
        </p:spPr>
      </p:pic>
      <p:sp>
        <p:nvSpPr>
          <p:cNvPr id="9" name="TextBox 8"/>
          <p:cNvSpPr txBox="1"/>
          <p:nvPr/>
        </p:nvSpPr>
        <p:spPr>
          <a:xfrm>
            <a:off x="959273" y="904062"/>
            <a:ext cx="10481733" cy="768350"/>
          </a:xfrm>
          <a:prstGeom prst="rect">
            <a:avLst/>
          </a:prstGeom>
          <a:noFill/>
        </p:spPr>
        <p:txBody>
          <a:bodyPr wrap="square">
            <a:spAutoFit/>
          </a:bodyPr>
          <a:lstStyle/>
          <a:p>
            <a:r>
              <a:rPr lang="en-IN" sz="4400" dirty="0">
                <a:latin typeface="+mj-lt"/>
              </a:rPr>
              <a:t>GAZE TRACKING</a:t>
            </a:r>
            <a:endParaRPr lang="en-IN" sz="4400" dirty="0">
              <a:latin typeface="+mj-lt"/>
            </a:endParaRPr>
          </a:p>
        </p:txBody>
      </p:sp>
      <p:sp>
        <p:nvSpPr>
          <p:cNvPr id="4" name="Text Box 3"/>
          <p:cNvSpPr txBox="1"/>
          <p:nvPr/>
        </p:nvSpPr>
        <p:spPr>
          <a:xfrm>
            <a:off x="4552950" y="5568950"/>
            <a:ext cx="2922905" cy="368300"/>
          </a:xfrm>
          <a:prstGeom prst="rect">
            <a:avLst/>
          </a:prstGeom>
          <a:noFill/>
        </p:spPr>
        <p:txBody>
          <a:bodyPr wrap="none" rtlCol="0" anchor="t">
            <a:spAutoFit/>
          </a:bodyPr>
          <a:p>
            <a:r>
              <a:rPr lang="en-IN" altLang="en-US">
                <a:sym typeface="+mn-ea"/>
              </a:rPr>
              <a:t>Fig 7 : Gaze Tracking Feature</a:t>
            </a:r>
            <a:endParaRPr lang="en-US"/>
          </a:p>
        </p:txBody>
      </p:sp>
      <p:pic>
        <p:nvPicPr>
          <p:cNvPr id="100" name="Content Placeholder 99"/>
          <p:cNvPicPr>
            <a:picLocks noGrp="1" noChangeAspect="1"/>
          </p:cNvPicPr>
          <p:nvPr/>
        </p:nvPicPr>
        <p:blipFill>
          <a:blip r:embed="rId3"/>
          <a:stretch>
            <a:fillRect/>
          </a:stretch>
        </p:blipFill>
        <p:spPr>
          <a:xfrm>
            <a:off x="10612417" y="235568"/>
            <a:ext cx="1340485" cy="12274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papers</a:t>
            </a:r>
            <a:endParaRPr lang="en-GB" dirty="0"/>
          </a:p>
        </p:txBody>
      </p:sp>
      <p:sp>
        <p:nvSpPr>
          <p:cNvPr id="3" name="TextBox 2"/>
          <p:cNvSpPr txBox="1"/>
          <p:nvPr/>
        </p:nvSpPr>
        <p:spPr>
          <a:xfrm>
            <a:off x="641231" y="1949571"/>
            <a:ext cx="11125198" cy="47999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noProof="1">
                <a:ea typeface="+mn-lt"/>
                <a:cs typeface="+mn-lt"/>
              </a:rPr>
              <a:t>[1]  Exam Conduction and Proctoring System Using Face Detection ; IJSREM  International Journal of Scientific Research in Engineering and Management Issues ,Vol . 06 ,Issue 1,No 1 ,ISSN : 2582-3930 .January 2022</a:t>
            </a:r>
            <a:endParaRPr noProof="1">
              <a:ea typeface="+mn-lt"/>
              <a:cs typeface="+mn-lt"/>
            </a:endParaRPr>
          </a:p>
          <a:p>
            <a:r>
              <a:rPr noProof="1">
                <a:ea typeface="+mn-lt"/>
                <a:cs typeface="+mn-lt"/>
              </a:rPr>
              <a:t>[2] A web-based online examination system for computer science education ; International Journal of Scientific &amp; Engineering Research Volume 9, Issue 7, ISSN : 2229-5518 , (July-2018 ).</a:t>
            </a:r>
            <a:endParaRPr noProof="1">
              <a:ea typeface="+mn-lt"/>
              <a:cs typeface="+mn-lt"/>
            </a:endParaRPr>
          </a:p>
          <a:p>
            <a:r>
              <a:rPr noProof="1">
                <a:ea typeface="+mn-lt"/>
                <a:cs typeface="+mn-lt"/>
              </a:rPr>
              <a:t>[3] Challenges of Online Exam, Performances and problems for Online University Exam; IJCSI International Journal of Computer Science Issues, Vol. 10, Issue 1, No 1,ISSN (Print):1694-0784—ISSN(Online):1694-0814.(January2013) www.IJCSI.org</a:t>
            </a:r>
            <a:endParaRPr noProof="1">
              <a:ea typeface="+mn-lt"/>
              <a:cs typeface="+mn-lt"/>
            </a:endParaRPr>
          </a:p>
          <a:p>
            <a:r>
              <a:rPr noProof="1">
                <a:ea typeface="+mn-lt"/>
                <a:cs typeface="+mn-lt"/>
              </a:rPr>
              <a:t>[4]  B.Persis Urbana Ivy,A.shalini, A.Yamuna :WebBased online Secured Exam/International Journal of Engineering Research and Applications (IJERA) ISSN:2248-9622 www.ijera.com Vol. 2, Issue 1, (Jan-Feb 2012) , pp.943-944943.</a:t>
            </a:r>
            <a:endParaRPr noProof="1">
              <a:ea typeface="+mn-lt"/>
              <a:cs typeface="+mn-lt"/>
            </a:endParaRPr>
          </a:p>
          <a:p>
            <a:r>
              <a:rPr noProof="1">
                <a:ea typeface="+mn-lt"/>
                <a:cs typeface="+mn-lt"/>
              </a:rPr>
              <a:t>[5]   Li Yueru,” Algorithmic Online Examination System Design”, FuJian computer. 2009,1:66-67.</a:t>
            </a:r>
            <a:endParaRPr noProof="1">
              <a:ea typeface="+mn-lt"/>
              <a:cs typeface="+mn-lt"/>
            </a:endParaRPr>
          </a:p>
          <a:p>
            <a:r>
              <a:rPr noProof="1">
                <a:ea typeface="+mn-lt"/>
                <a:cs typeface="+mn-lt"/>
              </a:rPr>
              <a:t>[6]   K. D. Rajab, "The Effectiveness and Potential of E-Learning in War Zones: An Empirical Comparison of Face-To-Face and Online Education in Saudi Arabia," IEEE Access, vol. 6,  2018. </a:t>
            </a:r>
            <a:endParaRPr noProof="1">
              <a:ea typeface="+mn-lt"/>
              <a:cs typeface="+mn-lt"/>
            </a:endParaRPr>
          </a:p>
          <a:p>
            <a:r>
              <a:rPr noProof="1">
                <a:ea typeface="+mn-lt"/>
                <a:cs typeface="+mn-lt"/>
              </a:rPr>
              <a:t>[7]  A. S. Muharina and B. Kelana, "E-learning preparation estimation on Indonesian understudy from singular viewpoint: A contextual investigation," Proc. - 2017 Int.Conf. Support. Inf. Eng. Technol. SIET 2017, vol. 2018-Janua, pp. 353–357, 2018.</a:t>
            </a:r>
            <a:endParaRPr noProof="1">
              <a:ea typeface="+mn-lt"/>
              <a:cs typeface="+mn-lt"/>
            </a:endParaRPr>
          </a:p>
          <a:p>
            <a:r>
              <a:rPr noProof="1">
                <a:ea typeface="+mn-lt"/>
                <a:cs typeface="+mn-lt"/>
              </a:rPr>
              <a:t>[8] A. Younis, A. Provide food steel, and J. Take off, "Determinants of saw convenience of e-learning frameworks," Computer Human Behaviour, vol. 64, p. 843e858 Contents, 2016.</a:t>
            </a:r>
            <a:endParaRPr noProof="1">
              <a:ea typeface="+mn-lt"/>
              <a:cs typeface="+mn-lt"/>
            </a:endParaRPr>
          </a:p>
        </p:txBody>
      </p:sp>
      <p:pic>
        <p:nvPicPr>
          <p:cNvPr id="100" name="Content Placeholder 99"/>
          <p:cNvPicPr>
            <a:picLocks noGrp="1" noChangeAspect="1"/>
          </p:cNvPicPr>
          <p:nvPr>
            <p:ph sz="half" idx="1"/>
          </p:nvPr>
        </p:nvPicPr>
        <p:blipFill>
          <a:blip r:embed="rId1"/>
          <a:stretch>
            <a:fillRect/>
          </a:stretch>
        </p:blipFill>
        <p:spPr>
          <a:xfrm>
            <a:off x="10612417" y="216518"/>
            <a:ext cx="1340485" cy="12274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559810" y="2642870"/>
            <a:ext cx="5340985" cy="1168400"/>
          </a:xfrm>
          <a:prstGeom prst="rect">
            <a:avLst/>
          </a:prstGeom>
          <a:noFill/>
        </p:spPr>
        <p:txBody>
          <a:bodyPr wrap="square" rtlCol="0">
            <a:spAutoFit/>
          </a:bodyPr>
          <a:lstStyle/>
          <a:p>
            <a:r>
              <a:rPr lang="en-IN" altLang="en-US" sz="7000"/>
              <a:t>THANK YOU </a:t>
            </a:r>
            <a:endParaRPr lang="en-IN" altLang="en-US" sz="7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25" y="532724"/>
            <a:ext cx="10972800" cy="1143000"/>
          </a:xfrm>
        </p:spPr>
        <p:txBody>
          <a:bodyPr>
            <a:normAutofit fontScale="90000"/>
          </a:bodyPr>
          <a:lstStyle/>
          <a:p>
            <a:r>
              <a:rPr lang="en-US" sz="5555" dirty="0">
                <a:highlight>
                  <a:srgbClr val="C0C0C0"/>
                </a:highlight>
                <a:latin typeface="Tw Cen MT" panose="020B0602020104020603" pitchFamily="34" charset="0"/>
                <a:cs typeface="Tw Cen MT" panose="020B0602020104020603" pitchFamily="34" charset="0"/>
              </a:rPr>
              <a:t>D</a:t>
            </a:r>
            <a:r>
              <a:rPr lang="en-IN" altLang="en-US" sz="5555" dirty="0">
                <a:highlight>
                  <a:srgbClr val="C0C0C0"/>
                </a:highlight>
                <a:latin typeface="Tw Cen MT" panose="020B0602020104020603" pitchFamily="34" charset="0"/>
                <a:cs typeface="Tw Cen MT" panose="020B0602020104020603" pitchFamily="34" charset="0"/>
              </a:rPr>
              <a:t>EPARTMENT OF COMPUTER SCIENCE  </a:t>
            </a:r>
            <a:br>
              <a:rPr lang="en-IN" altLang="en-US" sz="5555" dirty="0">
                <a:highlight>
                  <a:srgbClr val="C0C0C0"/>
                </a:highlight>
                <a:latin typeface="Tw Cen MT" panose="020B0602020104020603" pitchFamily="34" charset="0"/>
                <a:cs typeface="Tw Cen MT" panose="020B0602020104020603" pitchFamily="34" charset="0"/>
              </a:rPr>
            </a:br>
            <a:r>
              <a:rPr lang="en-IN" altLang="en-US" sz="5555" dirty="0">
                <a:highlight>
                  <a:srgbClr val="C0C0C0"/>
                </a:highlight>
                <a:latin typeface="Tw Cen MT" panose="020B0602020104020603" pitchFamily="34" charset="0"/>
                <a:cs typeface="Tw Cen MT" panose="020B0602020104020603" pitchFamily="34" charset="0"/>
              </a:rPr>
              <a:t>AND ENGINEERING</a:t>
            </a:r>
            <a:endParaRPr lang="en-IN" altLang="en-US" sz="5555" dirty="0">
              <a:highlight>
                <a:srgbClr val="C0C0C0"/>
              </a:highlight>
              <a:latin typeface="Tw Cen MT" panose="020B0602020104020603" pitchFamily="34" charset="0"/>
              <a:cs typeface="Tw Cen MT" panose="020B0602020104020603" pitchFamily="34" charset="0"/>
            </a:endParaRPr>
          </a:p>
        </p:txBody>
      </p:sp>
      <p:sp>
        <p:nvSpPr>
          <p:cNvPr id="3" name="Content Placeholder 2"/>
          <p:cNvSpPr>
            <a:spLocks noGrp="1"/>
          </p:cNvSpPr>
          <p:nvPr>
            <p:ph idx="1"/>
          </p:nvPr>
        </p:nvSpPr>
        <p:spPr>
          <a:xfrm>
            <a:off x="1861185" y="2178685"/>
            <a:ext cx="8229600" cy="4679315"/>
          </a:xfrm>
        </p:spPr>
        <p:txBody>
          <a:bodyPr>
            <a:normAutofit fontScale="70000" lnSpcReduction="20000"/>
          </a:bodyPr>
          <a:lstStyle/>
          <a:p>
            <a:pPr algn="l">
              <a:buNone/>
            </a:pPr>
            <a:r>
              <a:rPr lang="en-US" sz="3400" b="1" dirty="0"/>
              <a:t>                                                    </a:t>
            </a:r>
            <a:r>
              <a:rPr lang="en-US" sz="3400" b="1" u="sng" dirty="0"/>
              <a:t>VISION</a:t>
            </a:r>
            <a:endParaRPr lang="en-IN" sz="3400" u="sng" dirty="0"/>
          </a:p>
          <a:p>
            <a:pPr algn="l">
              <a:buNone/>
            </a:pPr>
            <a:r>
              <a:rPr lang="en-IN" altLang="en-US" sz="3400" dirty="0"/>
              <a:t>     </a:t>
            </a:r>
            <a:r>
              <a:rPr lang="en-US" sz="3400" dirty="0"/>
              <a:t>To produce socially responsible technocrats, researchers , and entrepreneurs in the field of computer science and engineering.</a:t>
            </a:r>
            <a:r>
              <a:rPr lang="en-US" sz="3400" b="1" dirty="0"/>
              <a:t>  </a:t>
            </a:r>
            <a:endParaRPr lang="en-US" sz="3400" b="1" dirty="0"/>
          </a:p>
          <a:p>
            <a:pPr algn="l">
              <a:buNone/>
            </a:pPr>
            <a:r>
              <a:rPr lang="en-US" b="1" dirty="0"/>
              <a:t>                                                        </a:t>
            </a:r>
            <a:r>
              <a:rPr lang="en-US" b="1" u="sng" dirty="0"/>
              <a:t> MISSION</a:t>
            </a:r>
            <a:endParaRPr lang="en-IN" dirty="0"/>
          </a:p>
          <a:p>
            <a:pPr algn="l">
              <a:buNone/>
            </a:pPr>
            <a:r>
              <a:rPr lang="en-US" b="1" dirty="0"/>
              <a:t>M1</a:t>
            </a:r>
            <a:r>
              <a:rPr lang="en-US" dirty="0"/>
              <a:t> -To provide quality education in the field of computer science and                       engineering with emphasis on research and innovations. </a:t>
            </a:r>
            <a:endParaRPr lang="en-US" dirty="0"/>
          </a:p>
          <a:p>
            <a:pPr algn="l">
              <a:buNone/>
            </a:pPr>
            <a:endParaRPr lang="en-IN" dirty="0"/>
          </a:p>
          <a:p>
            <a:pPr algn="l">
              <a:buNone/>
            </a:pPr>
            <a:r>
              <a:rPr lang="en-US" b="1" dirty="0"/>
              <a:t>M2</a:t>
            </a:r>
            <a:r>
              <a:rPr lang="en-US" dirty="0"/>
              <a:t> - To inculcate professional </a:t>
            </a:r>
            <a:r>
              <a:rPr lang="en-US" dirty="0" err="1"/>
              <a:t>behaviour</a:t>
            </a:r>
            <a:r>
              <a:rPr lang="en-US" dirty="0"/>
              <a:t> , strong ethical values, and leadership skills.</a:t>
            </a:r>
            <a:endParaRPr lang="en-US" dirty="0"/>
          </a:p>
          <a:p>
            <a:pPr algn="l">
              <a:buNone/>
            </a:pPr>
            <a:endParaRPr lang="en-IN" b="1" dirty="0"/>
          </a:p>
          <a:p>
            <a:pPr algn="l">
              <a:buNone/>
            </a:pPr>
            <a:r>
              <a:rPr lang="en-US" b="1" dirty="0"/>
              <a:t>M3</a:t>
            </a:r>
            <a:r>
              <a:rPr lang="en-US" dirty="0"/>
              <a:t> - To provide a platform for promoting entrepreneurship and multidisciplinary activities.</a:t>
            </a:r>
            <a:endParaRPr lang="en-IN" b="1" dirty="0"/>
          </a:p>
          <a:p>
            <a:pPr algn="ctr">
              <a:buNone/>
            </a:pPr>
            <a:r>
              <a:rPr lang="en-US" dirty="0"/>
              <a:t> </a:t>
            </a:r>
            <a:endParaRPr lang="en-IN" dirty="0"/>
          </a:p>
          <a:p>
            <a:pPr>
              <a:buNone/>
            </a:pPr>
            <a:endParaRPr lang="en-IN" dirty="0"/>
          </a:p>
        </p:txBody>
      </p:sp>
      <p:sp>
        <p:nvSpPr>
          <p:cNvPr id="4" name="Slide Number Placeholder 3"/>
          <p:cNvSpPr>
            <a:spLocks noGrp="1"/>
          </p:cNvSpPr>
          <p:nvPr>
            <p:ph type="sldNum" sz="quarter" idx="12"/>
          </p:nvPr>
        </p:nvSpPr>
        <p:spPr/>
        <p:txBody>
          <a:bodyPr/>
          <a:lstStyle/>
          <a:p>
            <a:fld id="{D24B769B-4271-4816-A8EE-A8C317A1C3F2}" type="slidenum">
              <a:rPr lang="en-US" smtClean="0"/>
            </a:fld>
            <a:endParaRPr lang="en-US"/>
          </a:p>
        </p:txBody>
      </p:sp>
      <p:pic>
        <p:nvPicPr>
          <p:cNvPr id="6" name="Content Placeholder 99" descr="Logo&#10;&#10;Description automatically generated"/>
          <p:cNvPicPr>
            <a:picLocks noChangeAspect="1"/>
          </p:cNvPicPr>
          <p:nvPr/>
        </p:nvPicPr>
        <p:blipFill>
          <a:blip r:embed="rId1"/>
          <a:stretch>
            <a:fillRect/>
          </a:stretch>
        </p:blipFill>
        <p:spPr>
          <a:xfrm>
            <a:off x="10612417" y="216518"/>
            <a:ext cx="1340485" cy="12274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b="1" dirty="0">
                <a:highlight>
                  <a:srgbClr val="C0C0C0"/>
                </a:highlight>
                <a:sym typeface="+mn-ea"/>
              </a:rPr>
              <a:t>OBJECTIVE</a:t>
            </a:r>
            <a:endParaRPr lang="en-IN" altLang="en-US" b="1">
              <a:solidFill>
                <a:schemeClr val="tx1"/>
              </a:solidFill>
            </a:endParaRPr>
          </a:p>
        </p:txBody>
      </p:sp>
      <p:sp>
        <p:nvSpPr>
          <p:cNvPr id="3" name="Content Placeholder 2"/>
          <p:cNvSpPr>
            <a:spLocks noGrp="1"/>
          </p:cNvSpPr>
          <p:nvPr>
            <p:ph sz="half" idx="1"/>
          </p:nvPr>
        </p:nvSpPr>
        <p:spPr>
          <a:xfrm>
            <a:off x="609600" y="1600200"/>
            <a:ext cx="10852150" cy="4526280"/>
          </a:xfrm>
        </p:spPr>
        <p:txBody>
          <a:bodyPr>
            <a:normAutofit fontScale="50000"/>
          </a:bodyPr>
          <a:p>
            <a:pPr algn="just"/>
            <a:r>
              <a:rPr lang="en-US" sz="3600">
                <a:latin typeface="Californian FB" panose="0207040306080B030204" charset="0"/>
                <a:cs typeface="Californian FB" panose="0207040306080B030204" charset="0"/>
              </a:rPr>
              <a:t>Snagnay++ is a technology-driven way to simplify examination activities online. It is basically online examination platform.It aims to build a user-friendly system which makes it easier for the judge as well as the participants to create a healthy and secure environment for online education schema.</a:t>
            </a:r>
            <a:endParaRPr lang="en-US" sz="3600">
              <a:latin typeface="Californian FB" panose="0207040306080B030204" charset="0"/>
              <a:cs typeface="Californian FB" panose="0207040306080B030204" charset="0"/>
            </a:endParaRPr>
          </a:p>
          <a:p>
            <a:pPr algn="just"/>
            <a:r>
              <a:rPr lang="en-US" sz="3600">
                <a:latin typeface="Californian FB" panose="0207040306080B030204" charset="0"/>
                <a:cs typeface="Californian FB" panose="0207040306080B030204" charset="0"/>
              </a:rPr>
              <a:t>Candidates can appear for the exam using any desktop, laptop, or mobile device with a browser. Exam results can be generated instantly for the objective type of exam.It can simplify overall examination management and result in generation activity.</a:t>
            </a:r>
            <a:endParaRPr lang="en-US" sz="3600">
              <a:latin typeface="Californian FB" panose="0207040306080B030204" charset="0"/>
              <a:cs typeface="Californian FB" panose="0207040306080B030204" charset="0"/>
            </a:endParaRPr>
          </a:p>
          <a:p>
            <a:pPr algn="just"/>
            <a:r>
              <a:rPr lang="en-US" sz="3600">
                <a:latin typeface="Californian FB" panose="0207040306080B030204" charset="0"/>
                <a:cs typeface="Californian FB" panose="0207040306080B030204" charset="0"/>
              </a:rPr>
              <a:t>It aims to achieve a less or no glitches examination system i.e, because it is names Snagnay (snag means glitches and nay means no).</a:t>
            </a:r>
            <a:endParaRPr lang="en-US" sz="3600">
              <a:latin typeface="Californian FB" panose="0207040306080B030204" charset="0"/>
              <a:cs typeface="Californian FB" panose="0207040306080B030204" charset="0"/>
            </a:endParaRPr>
          </a:p>
          <a:p>
            <a:pPr algn="just"/>
            <a:r>
              <a:rPr lang="en-US" sz="3600">
                <a:latin typeface="Californian FB" panose="0207040306080B030204" charset="0"/>
                <a:cs typeface="Californian FB" panose="0207040306080B030204" charset="0"/>
              </a:rPr>
              <a:t>It conduct exam effortless, the functionality of snagnay++ software such as user friendly dashboard, detailed reporting, give feedback option, automatic instant results help in smooth conduction.</a:t>
            </a:r>
            <a:endParaRPr lang="en-US" sz="3600">
              <a:latin typeface="Californian FB" panose="0207040306080B030204" charset="0"/>
              <a:cs typeface="Californian FB" panose="0207040306080B030204" charset="0"/>
            </a:endParaRPr>
          </a:p>
          <a:p>
            <a:pPr algn="just"/>
            <a:r>
              <a:rPr lang="en-US" sz="3600">
                <a:latin typeface="Californian FB" panose="0207040306080B030204" charset="0"/>
                <a:cs typeface="Californian FB" panose="0207040306080B030204" charset="0"/>
              </a:rPr>
              <a:t>It reduce exam anxiety amongst test takers as they can take exam any time of the day that preffered sleep/wake cycle  and also take exam at specific exam date time.</a:t>
            </a:r>
            <a:endParaRPr lang="en-US" sz="3600">
              <a:latin typeface="Californian FB" panose="0207040306080B030204" charset="0"/>
              <a:cs typeface="Californian FB" panose="0207040306080B030204" charset="0"/>
            </a:endParaRPr>
          </a:p>
          <a:p>
            <a:pPr algn="just"/>
            <a:r>
              <a:rPr lang="en-US" sz="3600">
                <a:latin typeface="Californian FB" panose="0207040306080B030204" charset="0"/>
                <a:cs typeface="Californian FB" panose="0207040306080B030204" charset="0"/>
              </a:rPr>
              <a:t>It reduce administrative burden , organizing and running exams online not only reduce an organization’s administrative burden but also save cost and time. Online examination with its objective to make evaluation massive but simple, cost effective and faster has replace the pen paper-based assessment.</a:t>
            </a:r>
            <a:endParaRPr lang="en-US" sz="3600">
              <a:latin typeface="Californian FB" panose="0207040306080B030204" charset="0"/>
              <a:cs typeface="Californian FB" panose="0207040306080B030204" charset="0"/>
            </a:endParaRPr>
          </a:p>
        </p:txBody>
      </p:sp>
      <p:sp>
        <p:nvSpPr>
          <p:cNvPr id="4" name="Slide Number Placeholder 3"/>
          <p:cNvSpPr>
            <a:spLocks noGrp="1"/>
          </p:cNvSpPr>
          <p:nvPr>
            <p:ph type="sldNum" sz="quarter" idx="12"/>
          </p:nvPr>
        </p:nvSpPr>
        <p:spPr/>
        <p:txBody>
          <a:bodyPr/>
          <a:p>
            <a:fld id="{D24B769B-4271-4816-A8EE-A8C317A1C3F2}" type="slidenum">
              <a:rPr lang="en-US" smtClean="0"/>
            </a:fld>
            <a:endParaRPr lang="en-US"/>
          </a:p>
        </p:txBody>
      </p:sp>
      <p:pic>
        <p:nvPicPr>
          <p:cNvPr id="10" name="Content Placeholder 99"/>
          <p:cNvPicPr>
            <a:picLocks noGrp="1" noChangeAspect="1"/>
          </p:cNvPicPr>
          <p:nvPr/>
        </p:nvPicPr>
        <p:blipFill>
          <a:blip r:embed="rId1"/>
          <a:stretch>
            <a:fillRect/>
          </a:stretch>
        </p:blipFill>
        <p:spPr>
          <a:xfrm>
            <a:off x="10612417" y="216518"/>
            <a:ext cx="1340485" cy="12274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6" y="485253"/>
            <a:ext cx="3699933" cy="1499616"/>
          </a:xfrm>
        </p:spPr>
        <p:txBody>
          <a:bodyPr/>
          <a:lstStyle/>
          <a:p>
            <a:r>
              <a:rPr lang="en-IN" dirty="0">
                <a:highlight>
                  <a:srgbClr val="C0C0C0"/>
                </a:highlight>
              </a:rPr>
              <a:t>Introduction</a:t>
            </a:r>
            <a:endParaRPr lang="en-IN" dirty="0">
              <a:highlight>
                <a:srgbClr val="C0C0C0"/>
              </a:highlight>
            </a:endParaRPr>
          </a:p>
        </p:txBody>
      </p:sp>
      <p:sp>
        <p:nvSpPr>
          <p:cNvPr id="5" name="Content Placeholder 4"/>
          <p:cNvSpPr>
            <a:spLocks noGrp="1"/>
          </p:cNvSpPr>
          <p:nvPr>
            <p:ph sz="half" idx="1"/>
          </p:nvPr>
        </p:nvSpPr>
        <p:spPr>
          <a:xfrm>
            <a:off x="685801" y="1993650"/>
            <a:ext cx="8454110" cy="4484622"/>
          </a:xfrm>
        </p:spPr>
        <p:txBody>
          <a:bodyPr vert="horz" lIns="91440" tIns="45720" rIns="91440" bIns="45720" rtlCol="0" anchor="t">
            <a:normAutofit/>
          </a:bodyPr>
          <a:lstStyle/>
          <a:p>
            <a:pPr>
              <a:buFont typeface="Arial" panose="020B0604020202020204" pitchFamily="34" charset="0"/>
              <a:buChar char="•"/>
            </a:pPr>
            <a:r>
              <a:rPr lang="en-IN" altLang="en-GB" sz="2000" dirty="0">
                <a:solidFill>
                  <a:schemeClr val="tx1"/>
                </a:solidFill>
                <a:ea typeface="+mn-lt"/>
                <a:cs typeface="+mn-lt"/>
              </a:rPr>
              <a:t> </a:t>
            </a:r>
            <a:r>
              <a:rPr lang="en-GB" sz="2000" b="1" dirty="0">
                <a:solidFill>
                  <a:schemeClr val="tx1"/>
                </a:solidFill>
                <a:ea typeface="+mn-lt"/>
                <a:cs typeface="+mn-lt"/>
              </a:rPr>
              <a:t>Snag</a:t>
            </a:r>
            <a:r>
              <a:rPr lang="en-IN" altLang="en-GB" sz="2000" b="1" dirty="0">
                <a:solidFill>
                  <a:schemeClr val="tx1"/>
                </a:solidFill>
                <a:ea typeface="+mn-lt"/>
                <a:cs typeface="+mn-lt"/>
              </a:rPr>
              <a:t>n</a:t>
            </a:r>
            <a:r>
              <a:rPr lang="en-GB" sz="2000" b="1" dirty="0">
                <a:solidFill>
                  <a:schemeClr val="tx1"/>
                </a:solidFill>
                <a:ea typeface="+mn-lt"/>
                <a:cs typeface="+mn-lt"/>
              </a:rPr>
              <a:t>ay</a:t>
            </a:r>
            <a:r>
              <a:rPr lang="en-IN" altLang="en-GB" sz="2000" b="1" dirty="0">
                <a:solidFill>
                  <a:schemeClr val="tx1"/>
                </a:solidFill>
                <a:ea typeface="+mn-lt"/>
                <a:cs typeface="+mn-lt"/>
              </a:rPr>
              <a:t>++</a:t>
            </a:r>
            <a:r>
              <a:rPr lang="en-GB" sz="2000" dirty="0">
                <a:solidFill>
                  <a:schemeClr val="tx1"/>
                </a:solidFill>
                <a:ea typeface="+mn-lt"/>
                <a:cs typeface="+mn-lt"/>
              </a:rPr>
              <a:t> is  a way to convert traditional pen and paper-based exams to online</a:t>
            </a:r>
            <a:r>
              <a:rPr lang="en-IN" altLang="en-GB" sz="2000" dirty="0">
                <a:solidFill>
                  <a:schemeClr val="tx1"/>
                </a:solidFill>
                <a:ea typeface="+mn-lt"/>
                <a:cs typeface="+mn-lt"/>
              </a:rPr>
              <a:t> </a:t>
            </a:r>
            <a:r>
              <a:rPr lang="en-GB" sz="2000" dirty="0">
                <a:solidFill>
                  <a:schemeClr val="tx1"/>
                </a:solidFill>
                <a:ea typeface="+mn-lt"/>
                <a:cs typeface="+mn-lt"/>
              </a:rPr>
              <a:t>and paperless mode.</a:t>
            </a:r>
            <a:endParaRPr lang="en-GB" sz="2000" dirty="0">
              <a:solidFill>
                <a:schemeClr val="tx1"/>
              </a:solidFill>
            </a:endParaRPr>
          </a:p>
          <a:p>
            <a:pPr>
              <a:buFont typeface="Arial" panose="020B0604020202020204" pitchFamily="34" charset="0"/>
              <a:buChar char="•"/>
            </a:pPr>
            <a:r>
              <a:rPr lang="en-IN" altLang="en-GB" sz="2000" dirty="0">
                <a:solidFill>
                  <a:schemeClr val="tx1"/>
                </a:solidFill>
                <a:ea typeface="+mn-lt"/>
                <a:cs typeface="+mn-lt"/>
              </a:rPr>
              <a:t> </a:t>
            </a:r>
            <a:r>
              <a:rPr lang="en-GB" sz="2000" dirty="0">
                <a:solidFill>
                  <a:schemeClr val="tx1"/>
                </a:solidFill>
                <a:ea typeface="+mn-lt"/>
                <a:cs typeface="+mn-lt"/>
              </a:rPr>
              <a:t>It uses the process of invigilating an online test from any location to eliminate any unwanted student behaviour.</a:t>
            </a:r>
            <a:endParaRPr lang="en-GB" sz="2000" dirty="0">
              <a:solidFill>
                <a:schemeClr val="tx1"/>
              </a:solidFill>
              <a:ea typeface="+mn-lt"/>
              <a:cs typeface="+mn-lt"/>
            </a:endParaRPr>
          </a:p>
          <a:p>
            <a:pPr>
              <a:buFont typeface="Arial" panose="020B0604020202020204" pitchFamily="34" charset="0"/>
              <a:buChar char="•"/>
            </a:pPr>
            <a:r>
              <a:rPr lang="en-IN" altLang="en-GB" sz="2000" dirty="0">
                <a:solidFill>
                  <a:schemeClr val="tx1"/>
                </a:solidFill>
                <a:ea typeface="+mn-lt"/>
                <a:cs typeface="+mn-lt"/>
              </a:rPr>
              <a:t> </a:t>
            </a:r>
            <a:r>
              <a:rPr lang="en-GB" sz="2000" dirty="0">
                <a:solidFill>
                  <a:schemeClr val="tx1"/>
                </a:solidFill>
                <a:ea typeface="+mn-lt"/>
                <a:cs typeface="+mn-lt"/>
              </a:rPr>
              <a:t>Students must confirm their identity and they monitored through video. </a:t>
            </a:r>
            <a:endParaRPr lang="en-GB" sz="2000" dirty="0">
              <a:solidFill>
                <a:schemeClr val="tx1"/>
              </a:solidFill>
            </a:endParaRPr>
          </a:p>
          <a:p>
            <a:pPr>
              <a:buFont typeface="Arial" panose="020B0604020202020204" pitchFamily="34" charset="0"/>
              <a:buChar char="•"/>
            </a:pPr>
            <a:r>
              <a:rPr lang="en-IN" altLang="en-GB" sz="2000" dirty="0">
                <a:solidFill>
                  <a:schemeClr val="tx1"/>
                </a:solidFill>
              </a:rPr>
              <a:t> </a:t>
            </a:r>
            <a:r>
              <a:rPr lang="en-GB" sz="2000" dirty="0">
                <a:solidFill>
                  <a:schemeClr val="tx1"/>
                </a:solidFill>
              </a:rPr>
              <a:t>It support objective and subjective type of exam.</a:t>
            </a:r>
            <a:endParaRPr lang="en-GB" dirty="0">
              <a:solidFill>
                <a:schemeClr val="tx1"/>
              </a:solidFill>
            </a:endParaRPr>
          </a:p>
          <a:p>
            <a:pPr>
              <a:buFont typeface="Arial" panose="020B0604020202020204" pitchFamily="34" charset="0"/>
              <a:buChar char="•"/>
            </a:pPr>
            <a:r>
              <a:rPr lang="en-IN" altLang="en-GB" sz="2000" dirty="0">
                <a:solidFill>
                  <a:schemeClr val="tx1"/>
                </a:solidFill>
              </a:rPr>
              <a:t> </a:t>
            </a:r>
            <a:r>
              <a:rPr lang="en-GB" sz="2000" dirty="0">
                <a:solidFill>
                  <a:schemeClr val="tx1"/>
                </a:solidFill>
              </a:rPr>
              <a:t>It provide flexible examination environment so that</a:t>
            </a:r>
            <a:r>
              <a:rPr lang="en-GB" sz="2000" dirty="0">
                <a:solidFill>
                  <a:schemeClr val="tx1"/>
                </a:solidFill>
                <a:ea typeface="+mn-lt"/>
                <a:cs typeface="+mn-lt"/>
              </a:rPr>
              <a:t> the students can choose any time slots in a specific window – this avoids any inconvenience and enables test-givers to give the examination when fully prepared.</a:t>
            </a:r>
            <a:endParaRPr lang="en-GB" sz="2000" dirty="0">
              <a:solidFill>
                <a:schemeClr val="tx1"/>
              </a:solidFill>
              <a:ea typeface="+mn-lt"/>
              <a:cs typeface="+mn-lt"/>
            </a:endParaRPr>
          </a:p>
          <a:p>
            <a:pPr marL="0" indent="0">
              <a:buFont typeface="Arial" panose="020B0604020202020204" pitchFamily="34" charset="0"/>
              <a:buNone/>
            </a:pPr>
            <a:endParaRPr lang="en-GB" sz="2000" dirty="0">
              <a:solidFill>
                <a:schemeClr val="tx1"/>
              </a:solidFill>
            </a:endParaRPr>
          </a:p>
          <a:p>
            <a:pPr>
              <a:buNone/>
            </a:pPr>
            <a:endParaRPr lang="en-GB" dirty="0">
              <a:solidFill>
                <a:schemeClr val="tx1"/>
              </a:solidFill>
            </a:endParaRPr>
          </a:p>
        </p:txBody>
      </p:sp>
      <p:pic>
        <p:nvPicPr>
          <p:cNvPr id="100" name="Content Placeholder 99"/>
          <p:cNvPicPr>
            <a:picLocks noGrp="1" noChangeAspect="1"/>
          </p:cNvPicPr>
          <p:nvPr>
            <p:ph sz="half" idx="2"/>
          </p:nvPr>
        </p:nvPicPr>
        <p:blipFill>
          <a:blip r:embed="rId1"/>
          <a:stretch>
            <a:fillRect/>
          </a:stretch>
        </p:blipFill>
        <p:spPr>
          <a:xfrm>
            <a:off x="10536450" y="304486"/>
            <a:ext cx="1444625" cy="12230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ighlight>
                  <a:srgbClr val="C0C0C0"/>
                </a:highlight>
              </a:rPr>
              <a:t>Methodology</a:t>
            </a:r>
            <a:endParaRPr lang="en-US" dirty="0">
              <a:highlight>
                <a:srgbClr val="C0C0C0"/>
              </a:highlight>
            </a:endParaRPr>
          </a:p>
        </p:txBody>
      </p:sp>
      <p:pic>
        <p:nvPicPr>
          <p:cNvPr id="100" name="Content Placeholder 99"/>
          <p:cNvPicPr>
            <a:picLocks noGrp="1" noChangeAspect="1"/>
          </p:cNvPicPr>
          <p:nvPr>
            <p:ph sz="half" idx="1"/>
          </p:nvPr>
        </p:nvPicPr>
        <p:blipFill>
          <a:blip r:embed="rId1"/>
          <a:stretch>
            <a:fillRect/>
          </a:stretch>
        </p:blipFill>
        <p:spPr>
          <a:xfrm>
            <a:off x="10485755" y="186690"/>
            <a:ext cx="1409065" cy="1252855"/>
          </a:xfrm>
          <a:prstGeom prst="rect">
            <a:avLst/>
          </a:prstGeom>
          <a:noFill/>
          <a:ln w="9525">
            <a:noFill/>
          </a:ln>
        </p:spPr>
      </p:pic>
      <p:sp>
        <p:nvSpPr>
          <p:cNvPr id="3" name="TextBox 2"/>
          <p:cNvSpPr txBox="1"/>
          <p:nvPr/>
        </p:nvSpPr>
        <p:spPr>
          <a:xfrm>
            <a:off x="880533" y="2056686"/>
            <a:ext cx="10430934" cy="4246245"/>
          </a:xfrm>
          <a:prstGeom prst="rect">
            <a:avLst/>
          </a:prstGeom>
          <a:noFill/>
        </p:spPr>
        <p:txBody>
          <a:bodyPr wrap="square" rtlCol="0">
            <a:spAutoFit/>
          </a:bodyPr>
          <a:lstStyle/>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Online examination system (</a:t>
            </a:r>
            <a:r>
              <a:rPr lang="en-US" sz="1800" dirty="0" err="1">
                <a:latin typeface="Tahoma" panose="020B0604030504040204" pitchFamily="34" charset="0"/>
                <a:ea typeface="Tahoma" panose="020B0604030504040204" pitchFamily="34" charset="0"/>
                <a:cs typeface="Tahoma" panose="020B0604030504040204" pitchFamily="34" charset="0"/>
              </a:rPr>
              <a:t>Snagnay</a:t>
            </a:r>
            <a:r>
              <a:rPr lang="en-US" sz="1800" dirty="0">
                <a:latin typeface="Tahoma" panose="020B0604030504040204" pitchFamily="34" charset="0"/>
                <a:ea typeface="Tahoma" panose="020B0604030504040204" pitchFamily="34" charset="0"/>
                <a:cs typeface="Tahoma" panose="020B0604030504040204" pitchFamily="34" charset="0"/>
              </a:rPr>
              <a:t>++) saves the exams information in a database, teachers (or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admins) can add/delete questions, set the correct answers, specify the exam period, register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students, delete students, show questions for students randomly, calculate and show the final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1800" dirty="0">
                <a:latin typeface="Tahoma" panose="020B0604030504040204" pitchFamily="34" charset="0"/>
                <a:ea typeface="Tahoma" panose="020B0604030504040204" pitchFamily="34" charset="0"/>
                <a:cs typeface="Tahoma" panose="020B0604030504040204" pitchFamily="34" charset="0"/>
              </a:rPr>
              <a:t>results for students.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1800" dirty="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gn="l">
              <a:buAutoNum type="alphaUcPeriod"/>
            </a:pPr>
            <a:r>
              <a:rPr lang="en-US" b="1" dirty="0">
                <a:latin typeface="Tahoma" panose="020B0604030504040204" pitchFamily="34" charset="0"/>
                <a:ea typeface="Tahoma" panose="020B0604030504040204" pitchFamily="34" charset="0"/>
                <a:cs typeface="Tahoma" panose="020B0604030504040204" pitchFamily="34" charset="0"/>
              </a:rPr>
              <a:t>)  System design </a:t>
            </a:r>
            <a:endParaRPr lang="en-US" b="1" dirty="0">
              <a:latin typeface="Tahoma" panose="020B0604030504040204" pitchFamily="34" charset="0"/>
              <a:ea typeface="Tahoma" panose="020B0604030504040204" pitchFamily="34" charset="0"/>
              <a:cs typeface="Tahoma" panose="020B0604030504040204" pitchFamily="34" charset="0"/>
            </a:endParaRPr>
          </a:p>
          <a:p>
            <a:pPr algn="l"/>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Online Examination System (</a:t>
            </a:r>
            <a:r>
              <a:rPr lang="en-US" sz="1800" dirty="0" err="1">
                <a:latin typeface="Tahoma" panose="020B0604030504040204" pitchFamily="34" charset="0"/>
                <a:ea typeface="Tahoma" panose="020B0604030504040204" pitchFamily="34" charset="0"/>
                <a:cs typeface="Tahoma" panose="020B0604030504040204" pitchFamily="34" charset="0"/>
              </a:rPr>
              <a:t>Snagnay</a:t>
            </a:r>
            <a:r>
              <a:rPr lang="en-US" sz="1800" dirty="0">
                <a:latin typeface="Tahoma" panose="020B0604030504040204" pitchFamily="34" charset="0"/>
                <a:ea typeface="Tahoma" panose="020B0604030504040204" pitchFamily="34" charset="0"/>
                <a:cs typeface="Tahoma" panose="020B0604030504040204" pitchFamily="34" charset="0"/>
              </a:rPr>
              <a:t>++) is a web-based application system used to create and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evaluate examination. This system architecture consists of 3 sections: - frontend, backend and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database server. For the design of the system we used interpreted programming language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Python, client-side Ajax techniques, in order to send and retrieve data from the server, CSS for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the styling of web pages and the relational database management system MySQL. The whole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r>
              <a:rPr lang="en-US" sz="1800" dirty="0">
                <a:latin typeface="Tahoma" panose="020B0604030504040204" pitchFamily="34" charset="0"/>
                <a:ea typeface="Tahoma" panose="020B0604030504040204" pitchFamily="34" charset="0"/>
                <a:cs typeface="Tahoma" panose="020B0604030504040204" pitchFamily="34" charset="0"/>
              </a:rPr>
              <a:t>system is divided into three modules: administrator module, teacher and student module.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dist">
              <a:buNone/>
            </a:pPr>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C0C0C0"/>
                </a:highlight>
              </a:rPr>
              <a:t>Methodology</a:t>
            </a:r>
            <a:endParaRPr lang="en-IN" dirty="0"/>
          </a:p>
        </p:txBody>
      </p:sp>
      <p:sp>
        <p:nvSpPr>
          <p:cNvPr id="4" name="Content Placeholder 3"/>
          <p:cNvSpPr>
            <a:spLocks noGrp="1"/>
          </p:cNvSpPr>
          <p:nvPr>
            <p:ph sz="half" idx="2"/>
          </p:nvPr>
        </p:nvSpPr>
        <p:spPr>
          <a:xfrm>
            <a:off x="1024128" y="2299970"/>
            <a:ext cx="9720072" cy="4023360"/>
          </a:xfrm>
        </p:spPr>
        <p:txBody>
          <a:bodyPr>
            <a:normAutofit/>
          </a:bodyPr>
          <a:lstStyle/>
          <a:p>
            <a:pPr marL="0" indent="0">
              <a:lnSpc>
                <a:spcPct val="100000"/>
              </a:lnSpc>
              <a:buNone/>
            </a:pPr>
            <a:r>
              <a:rPr lang="en-US" sz="1800" b="1" dirty="0">
                <a:latin typeface="Tahoma" panose="020B0604030504040204" pitchFamily="34" charset="0"/>
                <a:ea typeface="Tahoma" panose="020B0604030504040204" pitchFamily="34" charset="0"/>
                <a:cs typeface="Tahoma" panose="020B0604030504040204" pitchFamily="34" charset="0"/>
                <a:sym typeface="+mn-ea"/>
              </a:rPr>
              <a:t>B. ) Database Design </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just">
              <a:lnSpc>
                <a:spcPct val="100000"/>
              </a:lnSpc>
              <a:buNone/>
            </a:pPr>
            <a:r>
              <a:rPr lang="en-US" sz="1800" dirty="0">
                <a:latin typeface="Tahoma" panose="020B0604030504040204" pitchFamily="34" charset="0"/>
                <a:ea typeface="Tahoma" panose="020B0604030504040204" pitchFamily="34" charset="0"/>
                <a:cs typeface="Tahoma" panose="020B0604030504040204" pitchFamily="34" charset="0"/>
                <a:sym typeface="+mn-ea"/>
              </a:rPr>
              <a:t>In order to fully use MySQL server technology, it is essential to make sure that the database is well designed or we can use SQLite  which is provided by python itself .  The files names chosen to label all the tables created within the database attempt to reflect the table’s purpose and, therefore , contribute to well-design system . The intimal step in designing was to decide, according to the requirements and specifications of the project , which tables should be created, and what type of information each one should hold.</a:t>
            </a: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just">
              <a:lnSpc>
                <a:spcPct val="100000"/>
              </a:lnSpc>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lgn="just">
              <a:lnSpc>
                <a:spcPct val="100000"/>
              </a:lnSpc>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1800" dirty="0">
              <a:latin typeface="Tahoma" panose="020B0604030504040204" pitchFamily="34" charset="0"/>
              <a:ea typeface="Tahoma" panose="020B0604030504040204" pitchFamily="34" charset="0"/>
              <a:cs typeface="Tahoma" panose="020B0604030504040204" pitchFamily="34" charset="0"/>
            </a:endParaRPr>
          </a:p>
        </p:txBody>
      </p:sp>
      <p:pic>
        <p:nvPicPr>
          <p:cNvPr id="100" name="Content Placeholder 99"/>
          <p:cNvPicPr>
            <a:picLocks noGrp="1" noChangeAspect="1"/>
          </p:cNvPicPr>
          <p:nvPr>
            <p:ph sz="half" idx="1"/>
          </p:nvPr>
        </p:nvPicPr>
        <p:blipFill>
          <a:blip r:embed="rId1"/>
          <a:stretch>
            <a:fillRect/>
          </a:stretch>
        </p:blipFill>
        <p:spPr>
          <a:xfrm>
            <a:off x="10612417" y="235568"/>
            <a:ext cx="1340485" cy="122745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9" descr="Logo&#10;&#10;Description automatically generated"/>
          <p:cNvPicPr>
            <a:picLocks noChangeAspect="1"/>
          </p:cNvPicPr>
          <p:nvPr/>
        </p:nvPicPr>
        <p:blipFill>
          <a:blip r:embed="rId1"/>
          <a:stretch>
            <a:fillRect/>
          </a:stretch>
        </p:blipFill>
        <p:spPr>
          <a:xfrm>
            <a:off x="10657616" y="183596"/>
            <a:ext cx="1341437" cy="1227138"/>
          </a:xfrm>
          <a:prstGeom prst="rect">
            <a:avLst/>
          </a:prstGeom>
          <a:noFill/>
          <a:ln w="9525">
            <a:noFill/>
          </a:ln>
        </p:spPr>
      </p:pic>
      <p:pic>
        <p:nvPicPr>
          <p:cNvPr id="3" name="Picture 2" descr="Diagram&#10;&#10;Description automatically generated"/>
          <p:cNvPicPr>
            <a:picLocks noChangeAspect="1"/>
          </p:cNvPicPr>
          <p:nvPr/>
        </p:nvPicPr>
        <p:blipFill>
          <a:blip r:embed="rId2"/>
          <a:srcRect l="18669" r="16622"/>
          <a:stretch>
            <a:fillRect/>
          </a:stretch>
        </p:blipFill>
        <p:spPr>
          <a:xfrm>
            <a:off x="1157605" y="1215390"/>
            <a:ext cx="9787255" cy="4658995"/>
          </a:xfrm>
          <a:prstGeom prst="rect">
            <a:avLst/>
          </a:prstGeom>
        </p:spPr>
      </p:pic>
      <p:sp>
        <p:nvSpPr>
          <p:cNvPr id="2" name="TextBox 1"/>
          <p:cNvSpPr txBox="1"/>
          <p:nvPr/>
        </p:nvSpPr>
        <p:spPr>
          <a:xfrm>
            <a:off x="310550" y="281796"/>
            <a:ext cx="369418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5000" dirty="0">
                <a:highlight>
                  <a:srgbClr val="C0C0C0"/>
                </a:highlight>
              </a:rPr>
              <a:t>ER DIAGRAM</a:t>
            </a:r>
            <a:endParaRPr lang="en-GB" sz="5000" dirty="0">
              <a:highlight>
                <a:srgbClr val="C0C0C0"/>
              </a:highlight>
            </a:endParaRPr>
          </a:p>
        </p:txBody>
      </p:sp>
      <p:sp>
        <p:nvSpPr>
          <p:cNvPr id="5" name="Text Box 4"/>
          <p:cNvSpPr txBox="1"/>
          <p:nvPr/>
        </p:nvSpPr>
        <p:spPr>
          <a:xfrm>
            <a:off x="4634230" y="6071870"/>
            <a:ext cx="4372610" cy="645160"/>
          </a:xfrm>
          <a:prstGeom prst="rect">
            <a:avLst/>
          </a:prstGeom>
          <a:noFill/>
        </p:spPr>
        <p:txBody>
          <a:bodyPr wrap="square" rtlCol="0">
            <a:spAutoFit/>
          </a:bodyPr>
          <a:lstStyle/>
          <a:p>
            <a:r>
              <a:rPr lang="en-IN" altLang="en-US"/>
              <a:t>Fig 1 : ER Diagram for Snagnay</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9" descr="Logo&#10;&#10;Description automatically generated"/>
          <p:cNvPicPr>
            <a:picLocks noChangeAspect="1"/>
          </p:cNvPicPr>
          <p:nvPr/>
        </p:nvPicPr>
        <p:blipFill>
          <a:blip r:embed="rId1"/>
          <a:stretch>
            <a:fillRect/>
          </a:stretch>
        </p:blipFill>
        <p:spPr>
          <a:xfrm>
            <a:off x="10657616" y="183596"/>
            <a:ext cx="1341437" cy="1227138"/>
          </a:xfrm>
          <a:prstGeom prst="rect">
            <a:avLst/>
          </a:prstGeom>
          <a:noFill/>
          <a:ln w="9525">
            <a:noFill/>
          </a:ln>
        </p:spPr>
      </p:pic>
      <p:sp>
        <p:nvSpPr>
          <p:cNvPr id="3" name="TextBox 2"/>
          <p:cNvSpPr txBox="1"/>
          <p:nvPr/>
        </p:nvSpPr>
        <p:spPr>
          <a:xfrm>
            <a:off x="381001" y="567267"/>
            <a:ext cx="10437483" cy="5462270"/>
          </a:xfrm>
          <a:prstGeom prst="rect">
            <a:avLst/>
          </a:prstGeom>
          <a:noFill/>
        </p:spPr>
        <p:txBody>
          <a:bodyPr wrap="square" rtlCol="0">
            <a:spAutoFit/>
          </a:bodyPr>
          <a:lstStyle/>
          <a:p>
            <a:r>
              <a:rPr lang="en-IN" dirty="0"/>
              <a:t>From these ER Diagrams we can know the functionality which we are going to achieve.</a:t>
            </a:r>
            <a:endParaRPr lang="en-IN" dirty="0"/>
          </a:p>
          <a:p>
            <a:endParaRPr lang="en-IN" dirty="0"/>
          </a:p>
          <a:p>
            <a:r>
              <a:rPr lang="en-IN" dirty="0"/>
              <a:t>Our Model Will includes the facility of </a:t>
            </a:r>
            <a:r>
              <a:rPr lang="en-IN" dirty="0" err="1"/>
              <a:t>Admin,Teacher</a:t>
            </a:r>
            <a:r>
              <a:rPr lang="en-IN" dirty="0"/>
              <a:t> and </a:t>
            </a:r>
            <a:r>
              <a:rPr lang="en-IN" dirty="0" err="1"/>
              <a:t>Student,Contact</a:t>
            </a:r>
            <a:r>
              <a:rPr lang="en-IN" dirty="0"/>
              <a:t> the admin.</a:t>
            </a:r>
            <a:endParaRPr lang="en-IN" dirty="0"/>
          </a:p>
          <a:p>
            <a:endParaRPr lang="en-IN" dirty="0"/>
          </a:p>
          <a:p>
            <a:pPr marL="285750" indent="-285750">
              <a:buFont typeface="Arial" panose="020B0604020202020204" pitchFamily="34" charset="0"/>
              <a:buChar char="•"/>
            </a:pPr>
            <a:r>
              <a:rPr lang="en-IN" dirty="0"/>
              <a:t>ADMIN: The admin can control the execution of the whole system where he/she can add courses , can modify teachers and students data according to use.</a:t>
            </a:r>
            <a:endParaRPr lang="en-IN" dirty="0"/>
          </a:p>
          <a:p>
            <a:pPr marL="285750" indent="-285750">
              <a:buFont typeface="Arial" panose="020B0604020202020204" pitchFamily="34" charset="0"/>
              <a:buChar char="•"/>
            </a:pPr>
            <a:r>
              <a:rPr lang="en-IN" dirty="0"/>
              <a:t>TEACHER: The teacher can register and use </a:t>
            </a:r>
            <a:r>
              <a:rPr lang="en-IN" dirty="0" err="1"/>
              <a:t>SNAgNAy</a:t>
            </a:r>
            <a:r>
              <a:rPr lang="en-IN" dirty="0"/>
              <a:t> to take exams and give the instant results by adding courses and questions .</a:t>
            </a:r>
            <a:endParaRPr lang="en-IN" dirty="0"/>
          </a:p>
          <a:p>
            <a:pPr marL="285750" indent="-285750">
              <a:buFont typeface="Arial" panose="020B0604020202020204" pitchFamily="34" charset="0"/>
              <a:buChar char="•"/>
            </a:pPr>
            <a:r>
              <a:rPr lang="en-IN" dirty="0"/>
              <a:t>STUDENT: The Student can take exams and get the marks instantly and can know about the courses he/she is enrolled into etc.</a:t>
            </a:r>
            <a:endParaRPr lang="en-IN" dirty="0"/>
          </a:p>
          <a:p>
            <a:pPr marL="285750" indent="-285750">
              <a:buFont typeface="Arial" panose="020B0604020202020204" pitchFamily="34" charset="0"/>
              <a:buChar char="•"/>
            </a:pPr>
            <a:r>
              <a:rPr lang="en-IN" dirty="0"/>
              <a:t>CONTACT :In case of any glitch or issue one can immediately mail/dial  numbers to get hassle free solution.</a:t>
            </a:r>
            <a:endParaRPr lang="en-IN" dirty="0"/>
          </a:p>
          <a:p>
            <a:endParaRPr lang="en-IN" dirty="0"/>
          </a:p>
          <a:p>
            <a:r>
              <a:rPr lang="en-IN" sz="2500" dirty="0"/>
              <a:t>Security:</a:t>
            </a:r>
            <a:endParaRPr lang="en-IN" sz="2500" dirty="0"/>
          </a:p>
          <a:p>
            <a:endParaRPr lang="en-IN" dirty="0"/>
          </a:p>
          <a:p>
            <a:pPr marL="285750" indent="-285750">
              <a:buFont typeface="Arial" panose="020B0604020202020204" pitchFamily="34" charset="0"/>
              <a:buChar char="•"/>
            </a:pPr>
            <a:r>
              <a:rPr lang="en-IN" dirty="0"/>
              <a:t>The Login panel achieves this by using validation of ID and Passwords.</a:t>
            </a:r>
            <a:endParaRPr lang="en-IN" dirty="0"/>
          </a:p>
          <a:p>
            <a:pPr marL="285750" indent="-285750">
              <a:buFont typeface="Arial" panose="020B0604020202020204" pitchFamily="34" charset="0"/>
              <a:buChar char="•"/>
            </a:pPr>
            <a:r>
              <a:rPr lang="en-IN" dirty="0"/>
              <a:t>The additional feauture of OTP verificaiton is cherry on cake.</a:t>
            </a:r>
            <a:endParaRPr lang="en-IN" dirty="0"/>
          </a:p>
          <a:p>
            <a:pPr marL="285750" indent="-285750">
              <a:buFont typeface="Arial" panose="020B0604020202020204" pitchFamily="34" charset="0"/>
              <a:buChar char="•"/>
            </a:pPr>
            <a:r>
              <a:rPr lang="en-IN" dirty="0"/>
              <a:t>Additionally the machines learning face recognition , voice recognition  etc .will be there to recognise the right student and teacher to enter into the Examination System.</a:t>
            </a:r>
            <a:endParaRPr lang="en-IN" dirty="0"/>
          </a:p>
          <a:p>
            <a:pPr marL="285750" indent="-285750">
              <a:buFont typeface="Arial" panose="020B0604020202020204" pitchFamily="34" charset="0"/>
              <a:buChar char="•"/>
            </a:pPr>
            <a:r>
              <a:rPr lang="en-IN" dirty="0"/>
              <a:t>Later on More Security features will be there like gaze tracking, video monitoring , etc.</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52" y="548097"/>
            <a:ext cx="8596668" cy="1320800"/>
          </a:xfrm>
        </p:spPr>
        <p:txBody>
          <a:bodyPr/>
          <a:lstStyle/>
          <a:p>
            <a:r>
              <a:rPr lang="en-US" dirty="0" err="1">
                <a:highlight>
                  <a:srgbClr val="C0C0C0"/>
                </a:highlight>
              </a:rPr>
              <a:t>NAture</a:t>
            </a:r>
            <a:r>
              <a:rPr lang="en-US" dirty="0">
                <a:highlight>
                  <a:srgbClr val="C0C0C0"/>
                </a:highlight>
              </a:rPr>
              <a:t> of project</a:t>
            </a:r>
            <a:endParaRPr lang="en-US" dirty="0">
              <a:highlight>
                <a:srgbClr val="C0C0C0"/>
              </a:highlight>
            </a:endParaRPr>
          </a:p>
        </p:txBody>
      </p:sp>
      <p:pic>
        <p:nvPicPr>
          <p:cNvPr id="100" name="Content Placeholder 99"/>
          <p:cNvPicPr>
            <a:picLocks noGrp="1" noChangeAspect="1"/>
          </p:cNvPicPr>
          <p:nvPr>
            <p:ph sz="half" idx="2"/>
          </p:nvPr>
        </p:nvPicPr>
        <p:blipFill>
          <a:blip r:embed="rId1"/>
          <a:stretch>
            <a:fillRect/>
          </a:stretch>
        </p:blipFill>
        <p:spPr>
          <a:xfrm>
            <a:off x="10459511" y="243088"/>
            <a:ext cx="1376680" cy="1211580"/>
          </a:xfrm>
          <a:prstGeom prst="rect">
            <a:avLst/>
          </a:prstGeom>
          <a:noFill/>
          <a:ln w="9525">
            <a:noFill/>
          </a:ln>
        </p:spPr>
      </p:pic>
      <p:graphicFrame>
        <p:nvGraphicFramePr>
          <p:cNvPr id="7" name="Table 7"/>
          <p:cNvGraphicFramePr>
            <a:graphicFrameLocks noGrp="1"/>
          </p:cNvGraphicFramePr>
          <p:nvPr/>
        </p:nvGraphicFramePr>
        <p:xfrm>
          <a:off x="963295" y="2127885"/>
          <a:ext cx="8500110" cy="3867785"/>
        </p:xfrm>
        <a:graphic>
          <a:graphicData uri="http://schemas.openxmlformats.org/drawingml/2006/table">
            <a:tbl>
              <a:tblPr firstRow="1" bandRow="1">
                <a:tableStyleId>{5C22544A-7EE6-4342-B048-85BDC9FD1C3A}</a:tableStyleId>
              </a:tblPr>
              <a:tblGrid>
                <a:gridCol w="4250055"/>
                <a:gridCol w="4250055"/>
              </a:tblGrid>
              <a:tr h="1061085">
                <a:tc>
                  <a:txBody>
                    <a:bodyPr/>
                    <a:lstStyle/>
                    <a:p>
                      <a:r>
                        <a:rPr lang="en-GB" dirty="0"/>
                        <a:t>SOFTWARE</a:t>
                      </a:r>
                      <a:endParaRPr lang="en-GB" dirty="0"/>
                    </a:p>
                  </a:txBody>
                  <a:tcPr/>
                </a:tc>
                <a:tc>
                  <a:txBody>
                    <a:bodyPr/>
                    <a:lstStyle/>
                    <a:p>
                      <a:r>
                        <a:rPr lang="en-GB" dirty="0"/>
                        <a:t>HARDWARE</a:t>
                      </a:r>
                      <a:endParaRPr lang="en-GB" dirty="0"/>
                    </a:p>
                  </a:txBody>
                  <a:tcPr/>
                </a:tc>
              </a:tr>
              <a:tr h="561340">
                <a:tc>
                  <a:txBody>
                    <a:bodyPr/>
                    <a:lstStyle/>
                    <a:p>
                      <a:r>
                        <a:rPr lang="en-IN" altLang="en-GB" dirty="0"/>
                        <a:t>Windows XP and others</a:t>
                      </a:r>
                      <a:endParaRPr lang="en-IN" altLang="en-GB" dirty="0"/>
                    </a:p>
                  </a:txBody>
                  <a:tcPr/>
                </a:tc>
                <a:tc>
                  <a:txBody>
                    <a:bodyPr/>
                    <a:lstStyle/>
                    <a:p>
                      <a:r>
                        <a:rPr lang="en-IN" altLang="en-GB" dirty="0"/>
                        <a:t>Processor: Atleast Pentium 2.0 and above</a:t>
                      </a:r>
                      <a:endParaRPr lang="en-IN" altLang="en-GB" dirty="0"/>
                    </a:p>
                  </a:txBody>
                  <a:tcPr/>
                </a:tc>
              </a:tr>
              <a:tr h="561340">
                <a:tc>
                  <a:txBody>
                    <a:bodyPr/>
                    <a:lstStyle/>
                    <a:p>
                      <a:r>
                        <a:rPr lang="en-IN" altLang="en-GB" dirty="0"/>
                        <a:t>visual studio code </a:t>
                      </a:r>
                      <a:endParaRPr lang="en-IN" altLang="en-GB" dirty="0"/>
                    </a:p>
                  </a:txBody>
                  <a:tcPr/>
                </a:tc>
                <a:tc>
                  <a:txBody>
                    <a:bodyPr/>
                    <a:lstStyle/>
                    <a:p>
                      <a:r>
                        <a:rPr lang="en-IN" altLang="en-GB" dirty="0"/>
                        <a:t>Ram: 2Gb or More</a:t>
                      </a:r>
                      <a:endParaRPr lang="en-IN" altLang="en-GB" dirty="0"/>
                    </a:p>
                  </a:txBody>
                  <a:tcPr/>
                </a:tc>
              </a:tr>
              <a:tr h="561340">
                <a:tc>
                  <a:txBody>
                    <a:bodyPr/>
                    <a:lstStyle/>
                    <a:p>
                      <a:r>
                        <a:rPr lang="en-IN" altLang="en-GB" dirty="0" err="1"/>
                        <a:t>Google Chrome , Mozill Firefox</a:t>
                      </a:r>
                      <a:endParaRPr lang="en-IN" altLang="en-GB" dirty="0" err="1"/>
                    </a:p>
                  </a:txBody>
                  <a:tcPr/>
                </a:tc>
                <a:tc>
                  <a:txBody>
                    <a:bodyPr/>
                    <a:lstStyle/>
                    <a:p>
                      <a:r>
                        <a:rPr lang="en-IN" altLang="en-GB"/>
                        <a:t>Hard Disk: 20Gb Free Space or More</a:t>
                      </a:r>
                      <a:endParaRPr lang="en-IN" altLang="en-GB"/>
                    </a:p>
                  </a:txBody>
                  <a:tcPr/>
                </a:tc>
              </a:tr>
              <a:tr h="561340">
                <a:tc>
                  <a:txBody>
                    <a:bodyPr/>
                    <a:lstStyle/>
                    <a:p>
                      <a:r>
                        <a:rPr lang="en-IN" altLang="en-GB" dirty="0"/>
                        <a:t>SQLite</a:t>
                      </a:r>
                      <a:endParaRPr lang="en-IN" altLang="en-GB" dirty="0"/>
                    </a:p>
                  </a:txBody>
                  <a:tcPr/>
                </a:tc>
                <a:tc>
                  <a:txBody>
                    <a:bodyPr/>
                    <a:lstStyle/>
                    <a:p>
                      <a:endParaRPr lang="en-GB"/>
                    </a:p>
                  </a:txBody>
                  <a:tcPr/>
                </a:tc>
              </a:tr>
              <a:tr h="561340">
                <a:tc>
                  <a:txBody>
                    <a:bodyPr/>
                    <a:lstStyle/>
                    <a:p>
                      <a:endParaRPr lang="en-GB"/>
                    </a:p>
                  </a:txBody>
                  <a:tcPr/>
                </a:tc>
                <a:tc>
                  <a:txBody>
                    <a:bodyPr/>
                    <a:lstStyle/>
                    <a:p>
                      <a:endParaRPr lang="en-GB"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0</TotalTime>
  <Words>7457</Words>
  <Application>WPS Presentation</Application>
  <PresentationFormat>Widescreen</PresentationFormat>
  <Paragraphs>166</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17</vt:i4>
      </vt:variant>
    </vt:vector>
  </HeadingPairs>
  <TitlesOfParts>
    <vt:vector size="37" baseType="lpstr">
      <vt:lpstr>Arial</vt:lpstr>
      <vt:lpstr>SimSun</vt:lpstr>
      <vt:lpstr>Wingdings</vt:lpstr>
      <vt:lpstr>Tw Cen MT</vt:lpstr>
      <vt:lpstr>Wingdings 3</vt:lpstr>
      <vt:lpstr>Tw Cen MT Condensed</vt:lpstr>
      <vt:lpstr>Tahoma</vt:lpstr>
      <vt:lpstr>Twentieth Century</vt:lpstr>
      <vt:lpstr>Century</vt:lpstr>
      <vt:lpstr>Microsoft YaHei</vt:lpstr>
      <vt:lpstr>Arial Unicode MS</vt:lpstr>
      <vt:lpstr>Calibri</vt:lpstr>
      <vt:lpstr>Arial Black</vt:lpstr>
      <vt:lpstr>Bahnschrift</vt:lpstr>
      <vt:lpstr>Arial Rounded MT Bold</vt:lpstr>
      <vt:lpstr>Berlin Sans FB</vt:lpstr>
      <vt:lpstr>Broadway</vt:lpstr>
      <vt:lpstr>Californian FB</vt:lpstr>
      <vt:lpstr>Integral</vt:lpstr>
      <vt:lpstr>Office Theme</vt:lpstr>
      <vt:lpstr>     DR. Akhilesh Das Gupta Institute of Technology and Management </vt:lpstr>
      <vt:lpstr>DEPARTMENT OF COMPUTER SCIENCE   AND ENGINEERING</vt:lpstr>
      <vt:lpstr>PowerPoint 演示文稿</vt:lpstr>
      <vt:lpstr>Introduction</vt:lpstr>
      <vt:lpstr>Methodology</vt:lpstr>
      <vt:lpstr>Methodology</vt:lpstr>
      <vt:lpstr>PowerPoint 演示文稿</vt:lpstr>
      <vt:lpstr>PowerPoint 演示文稿</vt:lpstr>
      <vt:lpstr>NAture of project</vt:lpstr>
      <vt:lpstr>First progress (with Snagnay++ Model screenshots)</vt:lpstr>
      <vt:lpstr>SECOND progress (Model screenshots)</vt:lpstr>
      <vt:lpstr>SECOND progress (Model screenshots)</vt:lpstr>
      <vt:lpstr>PowerPoint 演示文稿</vt:lpstr>
      <vt:lpstr>PowerPoint 演示文稿</vt:lpstr>
      <vt:lpstr>  </vt:lpstr>
      <vt:lpstr>Reference papers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Akhilesh Das Gupta Institute of Technology and Management </dc:title>
  <dc:creator>Chetan Singh</dc:creator>
  <cp:lastModifiedBy>Osheen 002</cp:lastModifiedBy>
  <cp:revision>398</cp:revision>
  <dcterms:created xsi:type="dcterms:W3CDTF">2021-09-03T04:27:00Z</dcterms:created>
  <dcterms:modified xsi:type="dcterms:W3CDTF">2022-06-12T14:40:15Z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C61DA316306F4CC7A7050D1CE6A1A7BA</vt:lpwstr>
  </property>
  <property fmtid="{D5CDD505-2E9C-101B-9397-08002B2CF9AE}" pid="3" name="KSOProductBuildVer">
    <vt:lpwstr>1033-11.2.0.11156</vt:lpwstr>
  </property>
</Properties>
</file>