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9"/>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82" r:id="rId24"/>
    <p:sldId id="277" r:id="rId25"/>
    <p:sldId id="280" r:id="rId26"/>
    <p:sldId id="281" r:id="rId27"/>
    <p:sldId id="283" r:id="rId28"/>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93" autoAdjust="0"/>
    <p:restoredTop sz="74189" autoAdjust="0"/>
  </p:normalViewPr>
  <p:slideViewPr>
    <p:cSldViewPr snapToGrid="0" snapToObjects="1" showGuides="1">
      <p:cViewPr varScale="1">
        <p:scale>
          <a:sx n="55" d="100"/>
          <a:sy n="55" d="100"/>
        </p:scale>
        <p:origin x="1517" y="5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2205690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096000" y="1825626"/>
            <a:ext cx="5257800" cy="1869044"/>
          </a:xfrm>
        </p:spPr>
        <p:txBody>
          <a:bodyPr anchor="ctr">
            <a:normAutofit/>
          </a:bodyPr>
          <a:lstStyle/>
          <a:p>
            <a:pPr algn="just"/>
            <a:r>
              <a:rPr lang="en-GB" sz="3600" b="1" i="0" dirty="0">
                <a:solidFill>
                  <a:schemeClr val="accent1">
                    <a:lumMod val="75000"/>
                  </a:schemeClr>
                </a:solidFill>
                <a:effectLst/>
              </a:rPr>
              <a:t>The 2019 Stack Overflow Developer Survey Results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971105"/>
            <a:ext cx="5181600" cy="2205858"/>
          </a:xfrm>
        </p:spPr>
        <p:txBody>
          <a:bodyPr>
            <a:normAutofit/>
          </a:bodyPr>
          <a:lstStyle/>
          <a:p>
            <a:pPr marL="0" indent="0" algn="just">
              <a:buNone/>
            </a:pPr>
            <a:r>
              <a:rPr lang="en-US" b="1" dirty="0"/>
              <a:t>Aníbal José Ceballos Hurtado</a:t>
            </a:r>
          </a:p>
          <a:p>
            <a:pPr marL="0" indent="0" algn="just">
              <a:buNone/>
            </a:pPr>
            <a:r>
              <a:rPr lang="en-US" b="1" dirty="0"/>
              <a:t>November 2023</a:t>
            </a:r>
          </a:p>
          <a:p>
            <a:pPr marL="0" indent="0">
              <a:buNone/>
            </a:pPr>
            <a:endParaRPr lang="en-US" b="1" dirty="0"/>
          </a:p>
          <a:p>
            <a:pPr marL="0" indent="0">
              <a:buNone/>
            </a:pPr>
            <a:r>
              <a:rPr lang="en-US" sz="2000" b="1" dirty="0"/>
              <a:t>https://www.linkedin.com/in/anibalceballos/</a:t>
            </a:r>
          </a:p>
          <a:p>
            <a:pPr marL="0" indent="0">
              <a:buNone/>
            </a:pPr>
            <a:endParaRPr lang="en-US" b="1"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113333"/>
            <a:ext cx="10515600" cy="1325563"/>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448973"/>
            <a:ext cx="5181600" cy="4351338"/>
          </a:xfrm>
        </p:spPr>
        <p:txBody>
          <a:bodyPr>
            <a:normAutofit/>
          </a:bodyPr>
          <a:lstStyle/>
          <a:p>
            <a:pPr marL="0" indent="0">
              <a:buNone/>
            </a:pPr>
            <a:endParaRPr lang="en-US" dirty="0"/>
          </a:p>
          <a:p>
            <a:pPr algn="just"/>
            <a:r>
              <a:rPr lang="en-US" sz="2400" dirty="0"/>
              <a:t>MySQL was the most used Database this year.</a:t>
            </a:r>
          </a:p>
          <a:p>
            <a:pPr algn="just"/>
            <a:r>
              <a:rPr lang="en-US" sz="2400" dirty="0"/>
              <a:t>My SQL and Microsoft SQL lost ground  whereas PostgreSQL and MongoDB were ranked as the leading Databases for next year.</a:t>
            </a:r>
          </a:p>
          <a:p>
            <a:pPr algn="just"/>
            <a:r>
              <a:rPr lang="en-US" sz="2400" dirty="0"/>
              <a:t>Oracle was edged out, Elastic Share and DynamoDB gained interest among programmers.</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448973"/>
            <a:ext cx="5181600" cy="4351338"/>
          </a:xfrm>
        </p:spPr>
        <p:txBody>
          <a:bodyPr>
            <a:normAutofit/>
          </a:bodyPr>
          <a:lstStyle/>
          <a:p>
            <a:pPr marL="0" indent="0">
              <a:buNone/>
            </a:pPr>
            <a:endParaRPr lang="en-US" dirty="0"/>
          </a:p>
          <a:p>
            <a:r>
              <a:rPr lang="en-US" sz="2400" dirty="0"/>
              <a:t>Open Source Databases are still in high demand within companies. It is clearly visible a switch pattern in the usage of relational Databases.</a:t>
            </a:r>
          </a:p>
          <a:p>
            <a:r>
              <a:rPr lang="en-US" sz="2400" dirty="0"/>
              <a:t>New options like DynamoDB has gained market regarding NoSQL databases.</a:t>
            </a:r>
          </a:p>
          <a:p>
            <a:r>
              <a:rPr lang="en-US" sz="2400" dirty="0"/>
              <a:t>Search engines and software libraries like Elasticsearch are going to the widely used next year.</a:t>
            </a:r>
          </a:p>
          <a:p>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2479428"/>
            <a:ext cx="7068725" cy="1325563"/>
          </a:xfrm>
        </p:spPr>
        <p:txBody>
          <a:bodyPr>
            <a:normAutofit/>
          </a:bodyPr>
          <a:lstStyle/>
          <a:p>
            <a:pPr marL="0" indent="0">
              <a:buNone/>
            </a:pPr>
            <a:r>
              <a:rPr lang="en-US" sz="2200" dirty="0"/>
              <a:t>https://us3.ca.analytics.ibm.com/bi/?perspective=dashboard&amp;pathRef=.my_folders%2FCognos%2BDashboard%2BEmbedded&amp;action=view&amp;mode=dashboard&amp;subView=model0000018be472620f_00000000</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6" name="Picture 5">
            <a:extLst>
              <a:ext uri="{FF2B5EF4-FFF2-40B4-BE49-F238E27FC236}">
                <a16:creationId xmlns:a16="http://schemas.microsoft.com/office/drawing/2014/main" id="{B335AF4D-959A-DBAC-5051-F37E089C9813}"/>
              </a:ext>
            </a:extLst>
          </p:cNvPr>
          <p:cNvPicPr>
            <a:picLocks noChangeAspect="1"/>
          </p:cNvPicPr>
          <p:nvPr/>
        </p:nvPicPr>
        <p:blipFill>
          <a:blip r:embed="rId2"/>
          <a:stretch>
            <a:fillRect/>
          </a:stretch>
        </p:blipFill>
        <p:spPr>
          <a:xfrm>
            <a:off x="838200" y="1439870"/>
            <a:ext cx="10515600" cy="4841660"/>
          </a:xfrm>
          <a:prstGeom prst="rect">
            <a:avLst/>
          </a:prstGeom>
          <a:ln w="12700">
            <a:solidFill>
              <a:schemeClr val="tx1"/>
            </a:solidFill>
          </a:ln>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6" name="Picture 5">
            <a:extLst>
              <a:ext uri="{FF2B5EF4-FFF2-40B4-BE49-F238E27FC236}">
                <a16:creationId xmlns:a16="http://schemas.microsoft.com/office/drawing/2014/main" id="{6A4DE101-B881-7549-79CB-6290A27D54F4}"/>
              </a:ext>
            </a:extLst>
          </p:cNvPr>
          <p:cNvPicPr>
            <a:picLocks noChangeAspect="1"/>
          </p:cNvPicPr>
          <p:nvPr/>
        </p:nvPicPr>
        <p:blipFill>
          <a:blip r:embed="rId2"/>
          <a:stretch>
            <a:fillRect/>
          </a:stretch>
        </p:blipFill>
        <p:spPr>
          <a:xfrm>
            <a:off x="838200" y="1399917"/>
            <a:ext cx="10515600" cy="4868362"/>
          </a:xfrm>
          <a:prstGeom prst="rect">
            <a:avLst/>
          </a:prstGeom>
          <a:ln w="12700">
            <a:solidFill>
              <a:schemeClr val="tx1"/>
            </a:solidFill>
          </a:ln>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6" name="Picture 5">
            <a:extLst>
              <a:ext uri="{FF2B5EF4-FFF2-40B4-BE49-F238E27FC236}">
                <a16:creationId xmlns:a16="http://schemas.microsoft.com/office/drawing/2014/main" id="{D5B54A60-0633-BD6A-15C5-FAFBB76AF03E}"/>
              </a:ext>
            </a:extLst>
          </p:cNvPr>
          <p:cNvPicPr>
            <a:picLocks noChangeAspect="1"/>
          </p:cNvPicPr>
          <p:nvPr/>
        </p:nvPicPr>
        <p:blipFill>
          <a:blip r:embed="rId2"/>
          <a:stretch>
            <a:fillRect/>
          </a:stretch>
        </p:blipFill>
        <p:spPr>
          <a:xfrm>
            <a:off x="838200" y="1468621"/>
            <a:ext cx="10515600" cy="4852665"/>
          </a:xfrm>
          <a:prstGeom prst="rect">
            <a:avLst/>
          </a:prstGeom>
          <a:ln w="12700">
            <a:solidFill>
              <a:schemeClr val="tx1"/>
            </a:solidFill>
          </a:ln>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4" name="Content Placeholder 3">
            <a:extLst>
              <a:ext uri="{FF2B5EF4-FFF2-40B4-BE49-F238E27FC236}">
                <a16:creationId xmlns:a16="http://schemas.microsoft.com/office/drawing/2014/main" id="{7731D842-95F9-AD5F-6725-608B7EFA7F83}"/>
              </a:ext>
            </a:extLst>
          </p:cNvPr>
          <p:cNvSpPr>
            <a:spLocks noGrp="1"/>
          </p:cNvSpPr>
          <p:nvPr>
            <p:ph sz="half" idx="2"/>
          </p:nvPr>
        </p:nvSpPr>
        <p:spPr>
          <a:xfrm>
            <a:off x="6172200" y="1481067"/>
            <a:ext cx="5181600" cy="4826967"/>
          </a:xfrm>
        </p:spPr>
        <p:txBody>
          <a:bodyPr>
            <a:normAutofit/>
          </a:bodyPr>
          <a:lstStyle/>
          <a:p>
            <a:pPr marL="0" indent="0">
              <a:buNone/>
            </a:pPr>
            <a:endParaRPr lang="en-US" dirty="0"/>
          </a:p>
          <a:p>
            <a:endParaRPr lang="en-US" sz="2400" dirty="0"/>
          </a:p>
          <a:p>
            <a:pPr marL="0" indent="0">
              <a:buNone/>
            </a:pPr>
            <a:endParaRPr lang="en-US" dirty="0"/>
          </a:p>
        </p:txBody>
      </p:sp>
      <p:sp>
        <p:nvSpPr>
          <p:cNvPr id="5" name="Content Placeholder 3">
            <a:extLst>
              <a:ext uri="{FF2B5EF4-FFF2-40B4-BE49-F238E27FC236}">
                <a16:creationId xmlns:a16="http://schemas.microsoft.com/office/drawing/2014/main" id="{0CB1C6D6-F473-0415-C2CD-86924F1288AA}"/>
              </a:ext>
            </a:extLst>
          </p:cNvPr>
          <p:cNvSpPr txBox="1">
            <a:spLocks/>
          </p:cNvSpPr>
          <p:nvPr/>
        </p:nvSpPr>
        <p:spPr>
          <a:xfrm>
            <a:off x="6096000" y="1481066"/>
            <a:ext cx="5181600" cy="44956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3200" dirty="0"/>
              <a:t>Based on the charts and dashboards previously plotted via IBM Cognos analytics and Python via Anaconda Navigator, the most relevant findings and implications are going to be outlined below as well as the main conclusions of this </a:t>
            </a:r>
            <a:r>
              <a:rPr lang="en-GB" sz="3200" i="0" dirty="0">
                <a:effectLst/>
                <a:latin typeface="IBM Plex Mono Text" panose="020B0509050203000203"/>
              </a:rPr>
              <a:t>Stack Overflow’s annual Developer Survey </a:t>
            </a:r>
            <a:endParaRPr lang="en-US" sz="3200"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07573"/>
            <a:ext cx="5181600" cy="4351338"/>
          </a:xfrm>
        </p:spPr>
        <p:txBody>
          <a:bodyPr>
            <a:normAutofit fontScale="40000" lnSpcReduction="20000"/>
          </a:bodyPr>
          <a:lstStyle/>
          <a:p>
            <a:pPr algn="just"/>
            <a:r>
              <a:rPr lang="en-US" sz="5100" dirty="0"/>
              <a:t>Technologies are fast-changing every year.</a:t>
            </a:r>
          </a:p>
          <a:p>
            <a:pPr algn="just"/>
            <a:r>
              <a:rPr lang="en-US" sz="5100" dirty="0"/>
              <a:t>U.S.A. India and the U.K. are the countries where most of the surveyed are based.</a:t>
            </a:r>
          </a:p>
          <a:p>
            <a:pPr algn="just"/>
            <a:r>
              <a:rPr lang="en-US" sz="5100" dirty="0"/>
              <a:t>Male respondents accounts for 93.5% and female counterparts for 6.5% whose age range mostly lies within 20 – 35 years. </a:t>
            </a:r>
          </a:p>
          <a:p>
            <a:pPr algn="just"/>
            <a:r>
              <a:rPr lang="en-US" sz="5100" dirty="0"/>
              <a:t>C programming language is the most demanded one as per job postings and Washington D.C. is the US location where most of the positions are offered.</a:t>
            </a:r>
          </a:p>
          <a:p>
            <a:pPr algn="just"/>
            <a:r>
              <a:rPr lang="en-US" sz="5100" dirty="0"/>
              <a:t>Swift is the programming language with the highest salaries.</a:t>
            </a:r>
          </a:p>
          <a:p>
            <a:pPr algn="just"/>
            <a:r>
              <a:rPr lang="en-US" sz="5100" dirty="0"/>
              <a:t>Linux, Docker, AWS, Windows and Android are the TOP # 5 platforms for next year.</a:t>
            </a:r>
          </a:p>
          <a:p>
            <a:endParaRPr lang="en-US" dirty="0"/>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507573"/>
            <a:ext cx="5181600" cy="4351338"/>
          </a:xfrm>
        </p:spPr>
        <p:txBody>
          <a:bodyPr>
            <a:normAutofit fontScale="40000" lnSpcReduction="20000"/>
          </a:bodyPr>
          <a:lstStyle/>
          <a:p>
            <a:pPr algn="just"/>
            <a:r>
              <a:rPr lang="en-US" sz="5000" dirty="0"/>
              <a:t>Flexibility is highly required for companies to adapt to the fast changing market.</a:t>
            </a:r>
          </a:p>
          <a:p>
            <a:pPr algn="just"/>
            <a:r>
              <a:rPr lang="en-US" sz="5000" dirty="0"/>
              <a:t>Developing countries should prioritize the technology sector both academically and professionally.</a:t>
            </a:r>
          </a:p>
          <a:p>
            <a:pPr algn="just"/>
            <a:r>
              <a:rPr lang="en-US" sz="5000" dirty="0"/>
              <a:t>Age,  gender and Educational level gaps should be bridged by governments and companies to make the technology sector more competitive and accessible.</a:t>
            </a:r>
          </a:p>
          <a:p>
            <a:pPr algn="just"/>
            <a:r>
              <a:rPr lang="en-US" sz="5000" dirty="0"/>
              <a:t>Companies must have state of the art training to keep updated the personnel.</a:t>
            </a:r>
          </a:p>
          <a:p>
            <a:pPr algn="just"/>
            <a:r>
              <a:rPr lang="en-US" sz="5000" dirty="0"/>
              <a:t>C programming language is and will continue be the # 1 option for companies. Swift is gaining room among programmers.</a:t>
            </a:r>
          </a:p>
          <a:p>
            <a:pPr algn="just"/>
            <a:r>
              <a:rPr lang="en-US" sz="5000" dirty="0"/>
              <a:t>A change in pattern is seen regarding Platforms for the years to come.</a:t>
            </a:r>
          </a:p>
          <a:p>
            <a:endParaRPr lang="en-US"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
        <p:nvSpPr>
          <p:cNvPr id="7" name="Content Placeholder 3">
            <a:extLst>
              <a:ext uri="{FF2B5EF4-FFF2-40B4-BE49-F238E27FC236}">
                <a16:creationId xmlns:a16="http://schemas.microsoft.com/office/drawing/2014/main" id="{A1F2EE5D-76B6-D283-5265-CC5E940BE3ED}"/>
              </a:ext>
            </a:extLst>
          </p:cNvPr>
          <p:cNvSpPr txBox="1">
            <a:spLocks/>
          </p:cNvSpPr>
          <p:nvPr/>
        </p:nvSpPr>
        <p:spPr>
          <a:xfrm>
            <a:off x="4966252" y="1422468"/>
            <a:ext cx="6387548" cy="482696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2400" dirty="0"/>
              <a:t>A deeper and broader study is required for a better understanding of the technology sector.</a:t>
            </a:r>
          </a:p>
          <a:p>
            <a:pPr algn="just"/>
            <a:r>
              <a:rPr lang="en-US" sz="2400" dirty="0"/>
              <a:t>Programming Languages, Databases and Demographic trends were obtained based on the surveyed people and their backgrounds.</a:t>
            </a:r>
          </a:p>
          <a:p>
            <a:pPr algn="just"/>
            <a:r>
              <a:rPr lang="en-US" sz="2400" dirty="0"/>
              <a:t>Actions to be taken into consideration regarding Age, Gender and Educational Level.</a:t>
            </a:r>
          </a:p>
          <a:p>
            <a:pPr algn="just"/>
            <a:r>
              <a:rPr lang="en-US" sz="2400" dirty="0"/>
              <a:t>Technology should focus on emerging countries where there is a big gap to fill.</a:t>
            </a:r>
          </a:p>
          <a:p>
            <a:pPr algn="just"/>
            <a:r>
              <a:rPr lang="en-US" sz="2400" dirty="0"/>
              <a:t>Platforms are gaining room in the sector as the market is aiming to smartphone and tablets.</a:t>
            </a:r>
          </a:p>
          <a:p>
            <a:pPr algn="just"/>
            <a:r>
              <a:rPr lang="en-US" sz="2400" dirty="0"/>
              <a:t>Fields like Machine Learning, Artificial Intelligence and Deep Learning should included in the coming surveys.</a:t>
            </a:r>
          </a:p>
          <a:p>
            <a:endParaRPr lang="en-US" sz="2400" dirty="0"/>
          </a:p>
          <a:p>
            <a:endParaRPr lang="en-US" dirty="0"/>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Relevant additional charts were included to support the findings and conclusions outlined below.</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6687"/>
            <a:ext cx="11115504" cy="1325563"/>
          </a:xfrm>
        </p:spPr>
        <p:txBody>
          <a:bodyPr anchor="ctr">
            <a:normAutofit/>
          </a:bodyPr>
          <a:lstStyle/>
          <a:p>
            <a:r>
              <a:rPr lang="en-US" dirty="0"/>
              <a:t>JOB POSTINGS PER POPULAR PROGRAMMING LANGUAGES</a:t>
            </a:r>
          </a:p>
        </p:txBody>
      </p:sp>
      <p:pic>
        <p:nvPicPr>
          <p:cNvPr id="5" name="Picture 4">
            <a:extLst>
              <a:ext uri="{FF2B5EF4-FFF2-40B4-BE49-F238E27FC236}">
                <a16:creationId xmlns:a16="http://schemas.microsoft.com/office/drawing/2014/main" id="{A63A1F78-1191-C823-E09A-8BD973826D7A}"/>
              </a:ext>
            </a:extLst>
          </p:cNvPr>
          <p:cNvPicPr>
            <a:picLocks noChangeAspect="1"/>
          </p:cNvPicPr>
          <p:nvPr/>
        </p:nvPicPr>
        <p:blipFill>
          <a:blip r:embed="rId2"/>
          <a:stretch>
            <a:fillRect/>
          </a:stretch>
        </p:blipFill>
        <p:spPr>
          <a:xfrm>
            <a:off x="538247" y="1546042"/>
            <a:ext cx="11115504" cy="4743921"/>
          </a:xfrm>
          <a:prstGeom prst="rect">
            <a:avLst/>
          </a:prstGeom>
          <a:ln w="12700">
            <a:solidFill>
              <a:schemeClr val="tx1"/>
            </a:solidFill>
          </a:ln>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0FA-D5E8-C689-B404-E2BC45D2E2A2}"/>
              </a:ext>
            </a:extLst>
          </p:cNvPr>
          <p:cNvSpPr>
            <a:spLocks noGrp="1"/>
          </p:cNvSpPr>
          <p:nvPr>
            <p:ph type="title"/>
          </p:nvPr>
        </p:nvSpPr>
        <p:spPr>
          <a:xfrm>
            <a:off x="838200" y="60325"/>
            <a:ext cx="10515600" cy="1325563"/>
          </a:xfrm>
        </p:spPr>
        <p:txBody>
          <a:bodyPr/>
          <a:lstStyle/>
          <a:p>
            <a:r>
              <a:rPr lang="en-US" dirty="0"/>
              <a:t>JOB POSTINGS FOR US LOCATIONS</a:t>
            </a:r>
            <a:endParaRPr lang="en-GB" dirty="0"/>
          </a:p>
        </p:txBody>
      </p:sp>
      <p:pic>
        <p:nvPicPr>
          <p:cNvPr id="6" name="Picture 5">
            <a:extLst>
              <a:ext uri="{FF2B5EF4-FFF2-40B4-BE49-F238E27FC236}">
                <a16:creationId xmlns:a16="http://schemas.microsoft.com/office/drawing/2014/main" id="{AD67D42F-35E6-ECF7-6894-58DEAC3C97C8}"/>
              </a:ext>
            </a:extLst>
          </p:cNvPr>
          <p:cNvPicPr>
            <a:picLocks noChangeAspect="1"/>
          </p:cNvPicPr>
          <p:nvPr/>
        </p:nvPicPr>
        <p:blipFill>
          <a:blip r:embed="rId2"/>
          <a:stretch>
            <a:fillRect/>
          </a:stretch>
        </p:blipFill>
        <p:spPr>
          <a:xfrm>
            <a:off x="838200" y="1749988"/>
            <a:ext cx="10515600" cy="4539975"/>
          </a:xfrm>
          <a:prstGeom prst="rect">
            <a:avLst/>
          </a:prstGeom>
          <a:ln w="12700">
            <a:solidFill>
              <a:schemeClr val="tx1"/>
            </a:solidFill>
          </a:ln>
        </p:spPr>
      </p:pic>
    </p:spTree>
    <p:extLst>
      <p:ext uri="{BB962C8B-B14F-4D97-AF65-F5344CB8AC3E}">
        <p14:creationId xmlns:p14="http://schemas.microsoft.com/office/powerpoint/2010/main" val="2159287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76155"/>
            <a:ext cx="11115504" cy="1325563"/>
          </a:xfrm>
        </p:spPr>
        <p:txBody>
          <a:bodyPr anchor="ctr">
            <a:normAutofit/>
          </a:bodyPr>
          <a:lstStyle/>
          <a:p>
            <a:r>
              <a:rPr lang="en-US" dirty="0"/>
              <a:t>AVERAGE ANNUAL SALARY PER POPULAR PROGRAMMING LANGUAGES</a:t>
            </a:r>
          </a:p>
        </p:txBody>
      </p:sp>
      <p:pic>
        <p:nvPicPr>
          <p:cNvPr id="6" name="Picture 5">
            <a:extLst>
              <a:ext uri="{FF2B5EF4-FFF2-40B4-BE49-F238E27FC236}">
                <a16:creationId xmlns:a16="http://schemas.microsoft.com/office/drawing/2014/main" id="{FBC87EFF-9476-41A9-97AC-8DA0F74E446F}"/>
              </a:ext>
            </a:extLst>
          </p:cNvPr>
          <p:cNvPicPr>
            <a:picLocks noChangeAspect="1"/>
          </p:cNvPicPr>
          <p:nvPr/>
        </p:nvPicPr>
        <p:blipFill>
          <a:blip r:embed="rId3"/>
          <a:stretch>
            <a:fillRect/>
          </a:stretch>
        </p:blipFill>
        <p:spPr>
          <a:xfrm>
            <a:off x="538248" y="1470991"/>
            <a:ext cx="11115504" cy="4770783"/>
          </a:xfrm>
          <a:prstGeom prst="rect">
            <a:avLst/>
          </a:prstGeom>
          <a:ln w="12700">
            <a:solidFill>
              <a:schemeClr val="tx1"/>
            </a:solidFill>
          </a:ln>
        </p:spPr>
      </p:pic>
    </p:spTree>
    <p:extLst>
      <p:ext uri="{BB962C8B-B14F-4D97-AF65-F5344CB8AC3E}">
        <p14:creationId xmlns:p14="http://schemas.microsoft.com/office/powerpoint/2010/main" val="1817399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DD484-6F20-98DF-D797-D723572E64CE}"/>
              </a:ext>
            </a:extLst>
          </p:cNvPr>
          <p:cNvSpPr>
            <a:spLocks noGrp="1"/>
          </p:cNvSpPr>
          <p:nvPr>
            <p:ph type="title"/>
          </p:nvPr>
        </p:nvSpPr>
        <p:spPr>
          <a:xfrm>
            <a:off x="838200" y="174810"/>
            <a:ext cx="10647218" cy="1325563"/>
          </a:xfrm>
        </p:spPr>
        <p:txBody>
          <a:bodyPr/>
          <a:lstStyle/>
          <a:p>
            <a:r>
              <a:rPr lang="en-GB" dirty="0"/>
              <a:t>RESPONDENTS BY GENDER AND ED.LEVEL</a:t>
            </a:r>
          </a:p>
        </p:txBody>
      </p:sp>
      <p:pic>
        <p:nvPicPr>
          <p:cNvPr id="8" name="Picture 7">
            <a:extLst>
              <a:ext uri="{FF2B5EF4-FFF2-40B4-BE49-F238E27FC236}">
                <a16:creationId xmlns:a16="http://schemas.microsoft.com/office/drawing/2014/main" id="{61E61D84-EE6D-3A95-2732-D71D09FB1002}"/>
              </a:ext>
            </a:extLst>
          </p:cNvPr>
          <p:cNvPicPr>
            <a:picLocks noChangeAspect="1"/>
          </p:cNvPicPr>
          <p:nvPr/>
        </p:nvPicPr>
        <p:blipFill>
          <a:blip r:embed="rId2"/>
          <a:stretch>
            <a:fillRect/>
          </a:stretch>
        </p:blipFill>
        <p:spPr>
          <a:xfrm>
            <a:off x="838200" y="1440048"/>
            <a:ext cx="10515600" cy="4828230"/>
          </a:xfrm>
          <a:prstGeom prst="rect">
            <a:avLst/>
          </a:prstGeom>
          <a:ln w="12700">
            <a:solidFill>
              <a:schemeClr val="tx1"/>
            </a:solidFill>
          </a:ln>
        </p:spPr>
      </p:pic>
    </p:spTree>
    <p:extLst>
      <p:ext uri="{BB962C8B-B14F-4D97-AF65-F5344CB8AC3E}">
        <p14:creationId xmlns:p14="http://schemas.microsoft.com/office/powerpoint/2010/main" val="1967542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0059C-F457-C751-C058-D7283A7356E8}"/>
              </a:ext>
            </a:extLst>
          </p:cNvPr>
          <p:cNvSpPr>
            <a:spLocks noGrp="1"/>
          </p:cNvSpPr>
          <p:nvPr>
            <p:ph type="title"/>
          </p:nvPr>
        </p:nvSpPr>
        <p:spPr/>
        <p:txBody>
          <a:bodyPr/>
          <a:lstStyle/>
          <a:p>
            <a:r>
              <a:rPr lang="en-GB" dirty="0"/>
              <a:t>RESPONDENTS BY AGE</a:t>
            </a:r>
          </a:p>
        </p:txBody>
      </p:sp>
      <p:pic>
        <p:nvPicPr>
          <p:cNvPr id="6" name="Picture 5">
            <a:extLst>
              <a:ext uri="{FF2B5EF4-FFF2-40B4-BE49-F238E27FC236}">
                <a16:creationId xmlns:a16="http://schemas.microsoft.com/office/drawing/2014/main" id="{6B1C96CC-541E-D743-CABC-C5B488FFED08}"/>
              </a:ext>
            </a:extLst>
          </p:cNvPr>
          <p:cNvPicPr>
            <a:picLocks noChangeAspect="1"/>
          </p:cNvPicPr>
          <p:nvPr/>
        </p:nvPicPr>
        <p:blipFill>
          <a:blip r:embed="rId2"/>
          <a:stretch>
            <a:fillRect/>
          </a:stretch>
        </p:blipFill>
        <p:spPr>
          <a:xfrm>
            <a:off x="838200" y="1825625"/>
            <a:ext cx="10515600" cy="4351338"/>
          </a:xfrm>
          <a:prstGeom prst="rect">
            <a:avLst/>
          </a:prstGeom>
          <a:ln w="12700">
            <a:solidFill>
              <a:schemeClr val="tx1"/>
            </a:solidFill>
          </a:ln>
        </p:spPr>
      </p:pic>
    </p:spTree>
    <p:extLst>
      <p:ext uri="{BB962C8B-B14F-4D97-AF65-F5344CB8AC3E}">
        <p14:creationId xmlns:p14="http://schemas.microsoft.com/office/powerpoint/2010/main" val="3565685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1E47-AD3E-0CEF-B476-0A4A599BB31A}"/>
              </a:ext>
            </a:extLst>
          </p:cNvPr>
          <p:cNvSpPr>
            <a:spLocks noGrp="1"/>
          </p:cNvSpPr>
          <p:nvPr>
            <p:ph type="title"/>
          </p:nvPr>
        </p:nvSpPr>
        <p:spPr>
          <a:xfrm>
            <a:off x="838200" y="118990"/>
            <a:ext cx="10515600" cy="1058645"/>
          </a:xfrm>
        </p:spPr>
        <p:txBody>
          <a:bodyPr/>
          <a:lstStyle/>
          <a:p>
            <a:r>
              <a:rPr lang="en-GB" dirty="0"/>
              <a:t>RESPONDENTS BY COUNTRY OF ORIGIN</a:t>
            </a:r>
          </a:p>
        </p:txBody>
      </p:sp>
      <p:pic>
        <p:nvPicPr>
          <p:cNvPr id="4" name="Picture 3">
            <a:extLst>
              <a:ext uri="{FF2B5EF4-FFF2-40B4-BE49-F238E27FC236}">
                <a16:creationId xmlns:a16="http://schemas.microsoft.com/office/drawing/2014/main" id="{8FAA3997-706C-97FD-2DA7-5E41ECC333D7}"/>
              </a:ext>
            </a:extLst>
          </p:cNvPr>
          <p:cNvPicPr>
            <a:picLocks noChangeAspect="1"/>
          </p:cNvPicPr>
          <p:nvPr/>
        </p:nvPicPr>
        <p:blipFill>
          <a:blip r:embed="rId2"/>
          <a:stretch>
            <a:fillRect/>
          </a:stretch>
        </p:blipFill>
        <p:spPr>
          <a:xfrm>
            <a:off x="838200" y="1412054"/>
            <a:ext cx="10515600" cy="4943744"/>
          </a:xfrm>
          <a:prstGeom prst="rect">
            <a:avLst/>
          </a:prstGeom>
          <a:ln w="12700">
            <a:solidFill>
              <a:schemeClr val="tx1"/>
            </a:solidFill>
          </a:ln>
        </p:spPr>
      </p:pic>
    </p:spTree>
    <p:extLst>
      <p:ext uri="{BB962C8B-B14F-4D97-AF65-F5344CB8AC3E}">
        <p14:creationId xmlns:p14="http://schemas.microsoft.com/office/powerpoint/2010/main" val="135371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507572"/>
            <a:ext cx="7068725" cy="4787211"/>
          </a:xfrm>
        </p:spPr>
        <p:txBody>
          <a:bodyPr>
            <a:normAutofit/>
          </a:bodyPr>
          <a:lstStyle/>
          <a:p>
            <a:r>
              <a:rPr lang="en-US" sz="2200" dirty="0"/>
              <a:t>Data briefing</a:t>
            </a:r>
          </a:p>
          <a:p>
            <a:r>
              <a:rPr lang="en-US" sz="2200" dirty="0"/>
              <a:t>Methodology</a:t>
            </a:r>
          </a:p>
          <a:p>
            <a:pPr lvl="1"/>
            <a:r>
              <a:rPr lang="en-US" sz="1800" dirty="0"/>
              <a:t>Data gathering</a:t>
            </a:r>
          </a:p>
          <a:p>
            <a:pPr lvl="1"/>
            <a:r>
              <a:rPr lang="en-US" sz="1800" dirty="0"/>
              <a:t>Data analysis</a:t>
            </a:r>
          </a:p>
          <a:p>
            <a:pPr lvl="1"/>
            <a:r>
              <a:rPr lang="en-US" sz="1800" dirty="0"/>
              <a:t>Data visualizations</a:t>
            </a:r>
          </a:p>
          <a:p>
            <a:r>
              <a:rPr lang="en-US" sz="2200" dirty="0"/>
              <a:t>Results</a:t>
            </a:r>
          </a:p>
          <a:p>
            <a:pPr marL="715963"/>
            <a:r>
              <a:rPr lang="en-US" sz="1800" dirty="0"/>
              <a:t>Visualization – Charts</a:t>
            </a:r>
          </a:p>
          <a:p>
            <a:pPr marL="715963"/>
            <a:r>
              <a:rPr lang="en-US" sz="1800" dirty="0"/>
              <a:t>Dashboards</a:t>
            </a:r>
          </a:p>
          <a:p>
            <a:r>
              <a:rPr lang="en-US" sz="2200" dirty="0"/>
              <a:t>Discussion</a:t>
            </a:r>
          </a:p>
          <a:p>
            <a:pPr marL="715963"/>
            <a:r>
              <a:rPr lang="en-US" sz="1800" dirty="0"/>
              <a:t>Finding &amp; implications</a:t>
            </a:r>
          </a:p>
          <a:p>
            <a:r>
              <a:rPr lang="en-US" sz="2200" dirty="0"/>
              <a:t>Conclusions</a:t>
            </a:r>
          </a:p>
          <a:p>
            <a:r>
              <a:rPr lang="en-US" sz="2200" dirty="0"/>
              <a:t>Appendix</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690688"/>
            <a:ext cx="7068725" cy="452216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GB" sz="2400" i="0" dirty="0">
                <a:solidFill>
                  <a:schemeClr val="accent1"/>
                </a:solidFill>
                <a:effectLst/>
                <a:latin typeface="IBM Plex Mono Text" panose="020B0509050203000203"/>
              </a:rPr>
              <a:t>Stack Overflow’s annual Developer Survey is the largest and most comprehensive survey of people who code around the world.</a:t>
            </a:r>
          </a:p>
          <a:p>
            <a:pPr algn="just"/>
            <a:r>
              <a:rPr lang="en-GB" sz="2400" dirty="0">
                <a:latin typeface="IBM Plex Mono Text" panose="020B0509050203000203"/>
              </a:rPr>
              <a:t>A community-based space to find and contribute answers to technical challenges, and one of the most popular websites in the world.</a:t>
            </a:r>
          </a:p>
          <a:p>
            <a:pPr algn="just"/>
            <a:r>
              <a:rPr lang="en-GB" sz="2400" dirty="0">
                <a:latin typeface="IBM Plex Mono Text" panose="020B0509050203000203"/>
              </a:rPr>
              <a:t>Stack Overflow’s products and tools empower people to find what they need to develop technology at work or at home. The products include, Stack Overflow for Teams, Stack Overflow Advertising, Collectives™ on Stack Overflow, and Stack Overflow Talent.</a:t>
            </a:r>
          </a:p>
          <a:p>
            <a:pPr algn="just"/>
            <a:r>
              <a:rPr lang="en-GB" sz="2400" dirty="0">
                <a:latin typeface="IBM Plex Mono Text" panose="020B0509050203000203"/>
              </a:rPr>
              <a:t>For this Data Analysis Capstone Project software like Python and platform like IBM Cognos Analytics were used to gather, clean, explore and visualize data from the dataset. </a:t>
            </a:r>
            <a:endParaRPr lang="en-GB" sz="2400" i="0" dirty="0">
              <a:effectLst/>
              <a:latin typeface="IBM Plex Mono Text" panose="020B0509050203000203"/>
            </a:endParaRPr>
          </a:p>
          <a:p>
            <a:pPr lvl="1"/>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388302"/>
            <a:ext cx="7068725" cy="5093055"/>
          </a:xfrm>
        </p:spPr>
        <p:txBody>
          <a:bodyPr>
            <a:noAutofit/>
          </a:bodyPr>
          <a:lstStyle/>
          <a:p>
            <a:pPr algn="just"/>
            <a:r>
              <a:rPr lang="en-US" sz="1500" dirty="0"/>
              <a:t>Data Sources and Data Collection techniques</a:t>
            </a:r>
          </a:p>
          <a:p>
            <a:pPr marL="715963" algn="just"/>
            <a:r>
              <a:rPr lang="en-US" sz="1500" dirty="0"/>
              <a:t>Stack Overflow Developers Survey 2019 (Web Scraping)</a:t>
            </a:r>
          </a:p>
          <a:p>
            <a:pPr marL="715963" algn="just"/>
            <a:r>
              <a:rPr lang="en-US" sz="1500" dirty="0"/>
              <a:t>GitHub Job Posting (APIs)</a:t>
            </a:r>
          </a:p>
          <a:p>
            <a:pPr marL="715963" algn="just"/>
            <a:r>
              <a:rPr lang="en-US" sz="1500" dirty="0"/>
              <a:t>Programming Language Annual Salary (Request Library)</a:t>
            </a:r>
          </a:p>
          <a:p>
            <a:pPr algn="just"/>
            <a:r>
              <a:rPr lang="en-US" sz="1500" dirty="0"/>
              <a:t>Data Wrangling (Python)</a:t>
            </a:r>
          </a:p>
          <a:p>
            <a:pPr marL="715963" indent="-265113" algn="just"/>
            <a:r>
              <a:rPr lang="en-US" sz="1500" dirty="0"/>
              <a:t>Cleaning data (</a:t>
            </a:r>
            <a:r>
              <a:rPr lang="en-GB" sz="1500" dirty="0"/>
              <a:t>duplicate rows, finding missing values, and data normalization)</a:t>
            </a:r>
            <a:endParaRPr lang="en-US" sz="1500" dirty="0"/>
          </a:p>
          <a:p>
            <a:pPr algn="just"/>
            <a:r>
              <a:rPr lang="en-US" sz="1500" dirty="0"/>
              <a:t>Data Exploration (Python)</a:t>
            </a:r>
          </a:p>
          <a:p>
            <a:pPr marL="715963" algn="just"/>
            <a:r>
              <a:rPr lang="en-US" sz="1500" dirty="0"/>
              <a:t>Analyzing Data Distribution</a:t>
            </a:r>
          </a:p>
          <a:p>
            <a:pPr marL="715963" algn="just"/>
            <a:r>
              <a:rPr lang="en-US" sz="1500" dirty="0"/>
              <a:t>Handing Outliers</a:t>
            </a:r>
          </a:p>
          <a:p>
            <a:pPr marL="715963" algn="just"/>
            <a:r>
              <a:rPr lang="en-US" sz="1500" dirty="0"/>
              <a:t>Correlation</a:t>
            </a:r>
          </a:p>
          <a:p>
            <a:pPr algn="just"/>
            <a:r>
              <a:rPr lang="en-US" sz="1500" dirty="0"/>
              <a:t>Data Visualization (IBM Cognos Analytics)</a:t>
            </a:r>
          </a:p>
          <a:p>
            <a:pPr marL="715963" algn="just"/>
            <a:r>
              <a:rPr lang="en-US" sz="1500" dirty="0"/>
              <a:t>Distribution, relationships, composition and comparison of data </a:t>
            </a:r>
          </a:p>
          <a:p>
            <a:pPr algn="just"/>
            <a:r>
              <a:rPr lang="en-US" sz="1500" dirty="0"/>
              <a:t>Dashboards</a:t>
            </a:r>
          </a:p>
          <a:p>
            <a:pPr lvl="1" algn="just"/>
            <a:r>
              <a:rPr lang="en-US" sz="1500" dirty="0"/>
              <a:t>Current Technology Usage</a:t>
            </a:r>
          </a:p>
          <a:p>
            <a:pPr lvl="1" algn="just"/>
            <a:r>
              <a:rPr lang="en-US" sz="1500" dirty="0"/>
              <a:t>Future Technology Trends</a:t>
            </a:r>
          </a:p>
          <a:p>
            <a:pPr lvl="1" algn="just"/>
            <a:r>
              <a:rPr lang="en-US" sz="1500" dirty="0"/>
              <a:t>Demographics</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5" name="Picture 4">
            <a:extLst>
              <a:ext uri="{FF2B5EF4-FFF2-40B4-BE49-F238E27FC236}">
                <a16:creationId xmlns:a16="http://schemas.microsoft.com/office/drawing/2014/main" id="{4F151DB5-6AA7-BE6A-1345-D2765ABA8B78}"/>
              </a:ext>
            </a:extLst>
          </p:cNvPr>
          <p:cNvPicPr>
            <a:picLocks noChangeAspect="1"/>
          </p:cNvPicPr>
          <p:nvPr/>
        </p:nvPicPr>
        <p:blipFill>
          <a:blip r:embed="rId2"/>
          <a:stretch>
            <a:fillRect/>
          </a:stretch>
        </p:blipFill>
        <p:spPr>
          <a:xfrm>
            <a:off x="838200" y="1470991"/>
            <a:ext cx="10515600" cy="4598505"/>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18256"/>
            <a:ext cx="10515600" cy="1325563"/>
          </a:xfrm>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9" name="Picture 8">
            <a:extLst>
              <a:ext uri="{FF2B5EF4-FFF2-40B4-BE49-F238E27FC236}">
                <a16:creationId xmlns:a16="http://schemas.microsoft.com/office/drawing/2014/main" id="{3E04CA38-9CDC-122B-C560-9BA214F3A492}"/>
              </a:ext>
            </a:extLst>
          </p:cNvPr>
          <p:cNvPicPr>
            <a:picLocks noChangeAspect="1"/>
          </p:cNvPicPr>
          <p:nvPr/>
        </p:nvPicPr>
        <p:blipFill>
          <a:blip r:embed="rId3"/>
          <a:stretch>
            <a:fillRect/>
          </a:stretch>
        </p:blipFill>
        <p:spPr>
          <a:xfrm>
            <a:off x="801635" y="2462500"/>
            <a:ext cx="5069078" cy="3714460"/>
          </a:xfrm>
          <a:prstGeom prst="rect">
            <a:avLst/>
          </a:prstGeom>
          <a:ln w="12700">
            <a:solidFill>
              <a:schemeClr val="tx1"/>
            </a:solidFill>
          </a:ln>
        </p:spPr>
      </p:pic>
      <p:pic>
        <p:nvPicPr>
          <p:cNvPr id="11" name="Picture 10">
            <a:extLst>
              <a:ext uri="{FF2B5EF4-FFF2-40B4-BE49-F238E27FC236}">
                <a16:creationId xmlns:a16="http://schemas.microsoft.com/office/drawing/2014/main" id="{6A27F109-DDF0-6C50-13C9-87058463ED5C}"/>
              </a:ext>
            </a:extLst>
          </p:cNvPr>
          <p:cNvPicPr>
            <a:picLocks noChangeAspect="1"/>
          </p:cNvPicPr>
          <p:nvPr/>
        </p:nvPicPr>
        <p:blipFill>
          <a:blip r:embed="rId4"/>
          <a:stretch>
            <a:fillRect/>
          </a:stretch>
        </p:blipFill>
        <p:spPr>
          <a:xfrm>
            <a:off x="6172201" y="2462498"/>
            <a:ext cx="5181600" cy="3670301"/>
          </a:xfrm>
          <a:prstGeom prst="rect">
            <a:avLst/>
          </a:prstGeom>
          <a:ln w="12700">
            <a:solidFill>
              <a:schemeClr val="tx1"/>
            </a:solidFill>
          </a:ln>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494320"/>
            <a:ext cx="5181600" cy="4787209"/>
          </a:xfrm>
        </p:spPr>
        <p:txBody>
          <a:bodyPr>
            <a:normAutofit lnSpcReduction="10000"/>
          </a:bodyPr>
          <a:lstStyle/>
          <a:p>
            <a:pPr marL="0" indent="0">
              <a:buNone/>
            </a:pPr>
            <a:endParaRPr lang="en-US" dirty="0"/>
          </a:p>
          <a:p>
            <a:pPr algn="just"/>
            <a:r>
              <a:rPr lang="en-US" sz="2400" dirty="0"/>
              <a:t>JavaScript is the # 1 programming language.</a:t>
            </a:r>
          </a:p>
          <a:p>
            <a:pPr algn="just"/>
            <a:r>
              <a:rPr lang="en-US" sz="2400" dirty="0"/>
              <a:t>Programmers has shown increased interest in Python and TypeScript.</a:t>
            </a:r>
          </a:p>
          <a:p>
            <a:pPr algn="just"/>
            <a:r>
              <a:rPr lang="en-US" sz="2400" dirty="0"/>
              <a:t>Kotlin and Go has paved the way in the share market next year regarding high-level Programming Languages.</a:t>
            </a:r>
          </a:p>
          <a:p>
            <a:pPr algn="just"/>
            <a:r>
              <a:rPr lang="en-US" sz="2400" dirty="0"/>
              <a:t>Powershell lost ground among respondents.</a:t>
            </a:r>
          </a:p>
          <a:p>
            <a:pPr algn="just"/>
            <a:endParaRPr lang="en-US" sz="2400" dirty="0"/>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494321"/>
            <a:ext cx="5181600" cy="4787208"/>
          </a:xfrm>
        </p:spPr>
        <p:txBody>
          <a:bodyPr>
            <a:normAutofit lnSpcReduction="10000"/>
          </a:bodyPr>
          <a:lstStyle/>
          <a:p>
            <a:pPr marL="0" indent="0">
              <a:buNone/>
            </a:pPr>
            <a:endParaRPr lang="en-US" dirty="0"/>
          </a:p>
          <a:p>
            <a:pPr algn="just"/>
            <a:r>
              <a:rPr lang="en-US" sz="2400" dirty="0"/>
              <a:t>Web development is still  field with a high demand.</a:t>
            </a:r>
          </a:p>
          <a:p>
            <a:pPr algn="just"/>
            <a:r>
              <a:rPr lang="en-US" sz="2400" dirty="0"/>
              <a:t>Possible migration from JavaScript to TypeScript. Python is still considered as the best choice regarding AI and ML.</a:t>
            </a:r>
          </a:p>
          <a:p>
            <a:pPr algn="just"/>
            <a:r>
              <a:rPr lang="en-US" sz="2400" dirty="0"/>
              <a:t>New options regarding Programming Languages has emerged in the sector.</a:t>
            </a:r>
          </a:p>
          <a:p>
            <a:pPr algn="just"/>
            <a:r>
              <a:rPr lang="en-US" sz="2400" dirty="0"/>
              <a:t>Platforms like Google and Android are now being considered owing to their versatility and popularity of the mobile phones and tablets.</a:t>
            </a:r>
          </a:p>
          <a:p>
            <a:pPr algn="just"/>
            <a:endParaRPr lang="en-US" sz="2400" dirty="0"/>
          </a:p>
          <a:p>
            <a:pPr algn="just"/>
            <a:endParaRPr lang="en-US" sz="2400" dirty="0"/>
          </a:p>
          <a:p>
            <a:endParaRPr lang="en-US" sz="2400" dirty="0"/>
          </a:p>
          <a:p>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096000" y="1825625"/>
            <a:ext cx="1758142" cy="501939"/>
          </a:xfrm>
        </p:spPr>
        <p:txBody>
          <a:bodyPr/>
          <a:lstStyle/>
          <a:p>
            <a:pPr marL="0" indent="0">
              <a:buNone/>
            </a:pPr>
            <a:r>
              <a:rPr lang="en-US" dirty="0"/>
              <a:t>Next Year</a:t>
            </a:r>
          </a:p>
        </p:txBody>
      </p:sp>
      <p:pic>
        <p:nvPicPr>
          <p:cNvPr id="9" name="Picture 8">
            <a:extLst>
              <a:ext uri="{FF2B5EF4-FFF2-40B4-BE49-F238E27FC236}">
                <a16:creationId xmlns:a16="http://schemas.microsoft.com/office/drawing/2014/main" id="{D0DDEFEF-3C16-09B5-D1F5-B0982DC5813E}"/>
              </a:ext>
            </a:extLst>
          </p:cNvPr>
          <p:cNvPicPr>
            <a:picLocks noChangeAspect="1"/>
          </p:cNvPicPr>
          <p:nvPr/>
        </p:nvPicPr>
        <p:blipFill>
          <a:blip r:embed="rId2"/>
          <a:stretch>
            <a:fillRect/>
          </a:stretch>
        </p:blipFill>
        <p:spPr>
          <a:xfrm>
            <a:off x="6172200" y="2506661"/>
            <a:ext cx="5205984" cy="3670300"/>
          </a:xfrm>
          <a:prstGeom prst="rect">
            <a:avLst/>
          </a:prstGeom>
          <a:ln w="12700">
            <a:solidFill>
              <a:schemeClr val="tx1"/>
            </a:solidFill>
          </a:ln>
        </p:spPr>
      </p:pic>
      <p:pic>
        <p:nvPicPr>
          <p:cNvPr id="7" name="Picture 6">
            <a:extLst>
              <a:ext uri="{FF2B5EF4-FFF2-40B4-BE49-F238E27FC236}">
                <a16:creationId xmlns:a16="http://schemas.microsoft.com/office/drawing/2014/main" id="{4AAFB826-A468-8A97-FF0C-118823E9C05C}"/>
              </a:ext>
            </a:extLst>
          </p:cNvPr>
          <p:cNvPicPr>
            <a:picLocks noChangeAspect="1"/>
          </p:cNvPicPr>
          <p:nvPr/>
        </p:nvPicPr>
        <p:blipFill>
          <a:blip r:embed="rId3"/>
          <a:stretch>
            <a:fillRect/>
          </a:stretch>
        </p:blipFill>
        <p:spPr>
          <a:xfrm>
            <a:off x="862584" y="2506660"/>
            <a:ext cx="4923884" cy="3670299"/>
          </a:xfrm>
          <a:prstGeom prst="rect">
            <a:avLst/>
          </a:prstGeom>
          <a:ln w="12700">
            <a:solidFill>
              <a:schemeClr val="tx1"/>
            </a:solidFill>
          </a:ln>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1408</TotalTime>
  <Words>957</Words>
  <Application>Microsoft Office PowerPoint</Application>
  <PresentationFormat>Widescreen</PresentationFormat>
  <Paragraphs>124</Paragraphs>
  <Slides>24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Helv</vt:lpstr>
      <vt:lpstr>IBM Plex Mono SemiBold</vt:lpstr>
      <vt:lpstr>IBM Plex Mono Text</vt:lpstr>
      <vt:lpstr>SLIDE_TEMPLATE_skill_network</vt:lpstr>
      <vt:lpstr>The 2019 Stack Overflow Developer Survey Results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JOB POSTINGS PER POPULAR PROGRAMMING LANGUAGES</vt:lpstr>
      <vt:lpstr>JOB POSTINGS FOR US LOCATIONS</vt:lpstr>
      <vt:lpstr>AVERAGE ANNUAL SALARY PER POPULAR PROGRAMMING LANGUAGES</vt:lpstr>
      <vt:lpstr>RESPONDENTS BY GENDER AND ED.LEVEL</vt:lpstr>
      <vt:lpstr>RESPONDENTS BY AGE</vt:lpstr>
      <vt:lpstr>RESPONDENTS BY COUNTRY OF ORIGIN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Anibal Ceballos</cp:lastModifiedBy>
  <cp:revision>31</cp:revision>
  <dcterms:created xsi:type="dcterms:W3CDTF">2020-10-28T18:29:43Z</dcterms:created>
  <dcterms:modified xsi:type="dcterms:W3CDTF">2023-11-22T18:48:53Z</dcterms:modified>
</cp:coreProperties>
</file>