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48"/>
  </p:notesMasterIdLst>
  <p:sldIdLst>
    <p:sldId id="256" r:id="rId2"/>
    <p:sldId id="261" r:id="rId3"/>
    <p:sldId id="642" r:id="rId4"/>
    <p:sldId id="643" r:id="rId5"/>
    <p:sldId id="600" r:id="rId6"/>
    <p:sldId id="602" r:id="rId7"/>
    <p:sldId id="598" r:id="rId8"/>
    <p:sldId id="597" r:id="rId9"/>
    <p:sldId id="599" r:id="rId10"/>
    <p:sldId id="576" r:id="rId11"/>
    <p:sldId id="565" r:id="rId12"/>
    <p:sldId id="569" r:id="rId13"/>
    <p:sldId id="662" r:id="rId14"/>
    <p:sldId id="663" r:id="rId15"/>
    <p:sldId id="664" r:id="rId16"/>
    <p:sldId id="665" r:id="rId17"/>
    <p:sldId id="262" r:id="rId18"/>
    <p:sldId id="263" r:id="rId19"/>
    <p:sldId id="264" r:id="rId20"/>
    <p:sldId id="265" r:id="rId21"/>
    <p:sldId id="266" r:id="rId22"/>
    <p:sldId id="267" r:id="rId23"/>
    <p:sldId id="523" r:id="rId24"/>
    <p:sldId id="525" r:id="rId25"/>
    <p:sldId id="526" r:id="rId26"/>
    <p:sldId id="528" r:id="rId27"/>
    <p:sldId id="529" r:id="rId28"/>
    <p:sldId id="566" r:id="rId29"/>
    <p:sldId id="564" r:id="rId30"/>
    <p:sldId id="530" r:id="rId31"/>
    <p:sldId id="531" r:id="rId32"/>
    <p:sldId id="532" r:id="rId33"/>
    <p:sldId id="533" r:id="rId34"/>
    <p:sldId id="534" r:id="rId35"/>
    <p:sldId id="535" r:id="rId36"/>
    <p:sldId id="542" r:id="rId37"/>
    <p:sldId id="543" r:id="rId38"/>
    <p:sldId id="544" r:id="rId39"/>
    <p:sldId id="545" r:id="rId40"/>
    <p:sldId id="553" r:id="rId41"/>
    <p:sldId id="554" r:id="rId42"/>
    <p:sldId id="555" r:id="rId43"/>
    <p:sldId id="556" r:id="rId44"/>
    <p:sldId id="557" r:id="rId45"/>
    <p:sldId id="558" r:id="rId46"/>
    <p:sldId id="559" r:id="rId47"/>
    <p:sldId id="560" r:id="rId48"/>
    <p:sldId id="561" r:id="rId49"/>
    <p:sldId id="562" r:id="rId50"/>
    <p:sldId id="568" r:id="rId51"/>
    <p:sldId id="640" r:id="rId52"/>
    <p:sldId id="641" r:id="rId53"/>
    <p:sldId id="282" r:id="rId54"/>
    <p:sldId id="305" r:id="rId55"/>
    <p:sldId id="257" r:id="rId56"/>
    <p:sldId id="313" r:id="rId57"/>
    <p:sldId id="314" r:id="rId58"/>
    <p:sldId id="317" r:id="rId59"/>
    <p:sldId id="318" r:id="rId60"/>
    <p:sldId id="319" r:id="rId61"/>
    <p:sldId id="320" r:id="rId62"/>
    <p:sldId id="631" r:id="rId63"/>
    <p:sldId id="632" r:id="rId64"/>
    <p:sldId id="633" r:id="rId65"/>
    <p:sldId id="634" r:id="rId66"/>
    <p:sldId id="321" r:id="rId67"/>
    <p:sldId id="322" r:id="rId68"/>
    <p:sldId id="323" r:id="rId69"/>
    <p:sldId id="644" r:id="rId70"/>
    <p:sldId id="325" r:id="rId71"/>
    <p:sldId id="645" r:id="rId72"/>
    <p:sldId id="514" r:id="rId73"/>
    <p:sldId id="646" r:id="rId74"/>
    <p:sldId id="647" r:id="rId75"/>
    <p:sldId id="654" r:id="rId76"/>
    <p:sldId id="655" r:id="rId77"/>
    <p:sldId id="656" r:id="rId78"/>
    <p:sldId id="667" r:id="rId79"/>
    <p:sldId id="648" r:id="rId80"/>
    <p:sldId id="651" r:id="rId81"/>
    <p:sldId id="652" r:id="rId82"/>
    <p:sldId id="653" r:id="rId83"/>
    <p:sldId id="362" r:id="rId84"/>
    <p:sldId id="363" r:id="rId85"/>
    <p:sldId id="364" r:id="rId86"/>
    <p:sldId id="365" r:id="rId87"/>
    <p:sldId id="437" r:id="rId88"/>
    <p:sldId id="627" r:id="rId89"/>
    <p:sldId id="628" r:id="rId90"/>
    <p:sldId id="658" r:id="rId91"/>
    <p:sldId id="440" r:id="rId92"/>
    <p:sldId id="441" r:id="rId93"/>
    <p:sldId id="659" r:id="rId94"/>
    <p:sldId id="660" r:id="rId95"/>
    <p:sldId id="661" r:id="rId96"/>
    <p:sldId id="637" r:id="rId97"/>
    <p:sldId id="638" r:id="rId98"/>
    <p:sldId id="666" r:id="rId99"/>
    <p:sldId id="467" r:id="rId100"/>
    <p:sldId id="470" r:id="rId101"/>
    <p:sldId id="476" r:id="rId102"/>
    <p:sldId id="477" r:id="rId103"/>
    <p:sldId id="478" r:id="rId104"/>
    <p:sldId id="479" r:id="rId105"/>
    <p:sldId id="480" r:id="rId106"/>
    <p:sldId id="481" r:id="rId107"/>
    <p:sldId id="482" r:id="rId108"/>
    <p:sldId id="483" r:id="rId109"/>
    <p:sldId id="484" r:id="rId110"/>
    <p:sldId id="485" r:id="rId111"/>
    <p:sldId id="486" r:id="rId112"/>
    <p:sldId id="488" r:id="rId113"/>
    <p:sldId id="489" r:id="rId114"/>
    <p:sldId id="490" r:id="rId115"/>
    <p:sldId id="498" r:id="rId116"/>
    <p:sldId id="502" r:id="rId117"/>
    <p:sldId id="503" r:id="rId118"/>
    <p:sldId id="504" r:id="rId119"/>
    <p:sldId id="505" r:id="rId120"/>
    <p:sldId id="506" r:id="rId121"/>
    <p:sldId id="509" r:id="rId122"/>
    <p:sldId id="607" r:id="rId123"/>
    <p:sldId id="608" r:id="rId124"/>
    <p:sldId id="609" r:id="rId125"/>
    <p:sldId id="610" r:id="rId126"/>
    <p:sldId id="611" r:id="rId127"/>
    <p:sldId id="612" r:id="rId128"/>
    <p:sldId id="613" r:id="rId129"/>
    <p:sldId id="614" r:id="rId130"/>
    <p:sldId id="615" r:id="rId131"/>
    <p:sldId id="616" r:id="rId132"/>
    <p:sldId id="617" r:id="rId133"/>
    <p:sldId id="618" r:id="rId134"/>
    <p:sldId id="619" r:id="rId135"/>
    <p:sldId id="620" r:id="rId136"/>
    <p:sldId id="621" r:id="rId137"/>
    <p:sldId id="622" r:id="rId138"/>
    <p:sldId id="623" r:id="rId139"/>
    <p:sldId id="625" r:id="rId140"/>
    <p:sldId id="603" r:id="rId141"/>
    <p:sldId id="624" r:id="rId142"/>
    <p:sldId id="604" r:id="rId143"/>
    <p:sldId id="605" r:id="rId144"/>
    <p:sldId id="606" r:id="rId145"/>
    <p:sldId id="626" r:id="rId146"/>
    <p:sldId id="639" r:id="rId147"/>
  </p:sldIdLst>
  <p:sldSz cx="9144000" cy="6858000" type="screen4x3"/>
  <p:notesSz cx="6858000" cy="9144000"/>
  <p:defaultTextStyle>
    <a:defPPr>
      <a:defRPr lang="zh-CN"/>
    </a:defPPr>
    <a:lvl1pPr algn="l" rtl="0" eaLnBrk="0" fontAlgn="base" hangingPunct="0">
      <a:spcBef>
        <a:spcPct val="0"/>
      </a:spcBef>
      <a:spcAft>
        <a:spcPct val="0"/>
      </a:spcAft>
      <a:defRPr kumimoji="1" sz="20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54" autoAdjust="0"/>
    <p:restoredTop sz="88930" autoAdjust="0"/>
  </p:normalViewPr>
  <p:slideViewPr>
    <p:cSldViewPr>
      <p:cViewPr varScale="1">
        <p:scale>
          <a:sx n="77" d="100"/>
          <a:sy n="77" d="100"/>
        </p:scale>
        <p:origin x="46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76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file:///C:\Documents%20and%20Settings\chentianni\&#26700;&#38754;\download.csv"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dk2" tx1="lt1" bg2="dk1" tx2="lt2" accent1="accent1" accent2="accent2" accent3="accent3" accent4="accent4" accent5="accent5" accent6="accent6" hlink="hlink" folHlink="folHlink"/>
  <c:chart>
    <c:title>
      <c:tx>
        <c:rich>
          <a:bodyPr/>
          <a:lstStyle/>
          <a:p>
            <a:pPr>
              <a:defRPr sz="2000"/>
            </a:pPr>
            <a:r>
              <a:rPr lang="zh-CN" altLang="en-US" sz="2000"/>
              <a:t>次级债的互换指数</a:t>
            </a:r>
            <a:r>
              <a:rPr lang="en-US" altLang="zh-CN" sz="2000"/>
              <a:t>ABX. HE 06-1</a:t>
            </a:r>
            <a:endParaRPr lang="zh-CN" altLang="en-US" sz="2000"/>
          </a:p>
        </c:rich>
      </c:tx>
      <c:layout/>
      <c:overlay val="0"/>
    </c:title>
    <c:autoTitleDeleted val="0"/>
    <c:plotArea>
      <c:layout/>
      <c:lineChart>
        <c:grouping val="standard"/>
        <c:varyColors val="0"/>
        <c:ser>
          <c:idx val="0"/>
          <c:order val="0"/>
          <c:tx>
            <c:strRef>
              <c:f>download!$B$1</c:f>
              <c:strCache>
                <c:ptCount val="1"/>
                <c:pt idx="0">
                  <c:v> AAA</c:v>
                </c:pt>
              </c:strCache>
            </c:strRef>
          </c:tx>
          <c:marker>
            <c:symbol val="none"/>
          </c:marker>
          <c:cat>
            <c:numRef>
              <c:f>download!$A$2:$A$792</c:f>
              <c:numCache>
                <c:formatCode>d/mmm/yy</c:formatCode>
                <c:ptCount val="791"/>
                <c:pt idx="0">
                  <c:v>38736</c:v>
                </c:pt>
                <c:pt idx="1">
                  <c:v>38737</c:v>
                </c:pt>
                <c:pt idx="2">
                  <c:v>38740</c:v>
                </c:pt>
                <c:pt idx="3">
                  <c:v>38741</c:v>
                </c:pt>
                <c:pt idx="4">
                  <c:v>38742</c:v>
                </c:pt>
                <c:pt idx="5">
                  <c:v>38743</c:v>
                </c:pt>
                <c:pt idx="6">
                  <c:v>38744</c:v>
                </c:pt>
                <c:pt idx="7">
                  <c:v>38747</c:v>
                </c:pt>
                <c:pt idx="8">
                  <c:v>38748</c:v>
                </c:pt>
                <c:pt idx="9">
                  <c:v>38749</c:v>
                </c:pt>
                <c:pt idx="10">
                  <c:v>38750</c:v>
                </c:pt>
                <c:pt idx="11">
                  <c:v>38751</c:v>
                </c:pt>
                <c:pt idx="12">
                  <c:v>38754</c:v>
                </c:pt>
                <c:pt idx="13">
                  <c:v>38755</c:v>
                </c:pt>
                <c:pt idx="14">
                  <c:v>38756</c:v>
                </c:pt>
                <c:pt idx="15">
                  <c:v>38757</c:v>
                </c:pt>
                <c:pt idx="16">
                  <c:v>38758</c:v>
                </c:pt>
                <c:pt idx="17">
                  <c:v>38761</c:v>
                </c:pt>
                <c:pt idx="18">
                  <c:v>38762</c:v>
                </c:pt>
                <c:pt idx="19">
                  <c:v>38763</c:v>
                </c:pt>
                <c:pt idx="20">
                  <c:v>38764</c:v>
                </c:pt>
                <c:pt idx="21">
                  <c:v>38765</c:v>
                </c:pt>
                <c:pt idx="22">
                  <c:v>38769</c:v>
                </c:pt>
                <c:pt idx="23">
                  <c:v>38770</c:v>
                </c:pt>
                <c:pt idx="24">
                  <c:v>38771</c:v>
                </c:pt>
                <c:pt idx="25">
                  <c:v>38772</c:v>
                </c:pt>
                <c:pt idx="26">
                  <c:v>38775</c:v>
                </c:pt>
                <c:pt idx="27">
                  <c:v>38776</c:v>
                </c:pt>
                <c:pt idx="28">
                  <c:v>38777</c:v>
                </c:pt>
                <c:pt idx="29">
                  <c:v>38778</c:v>
                </c:pt>
                <c:pt idx="30">
                  <c:v>38779</c:v>
                </c:pt>
                <c:pt idx="31">
                  <c:v>38782</c:v>
                </c:pt>
                <c:pt idx="32">
                  <c:v>38783</c:v>
                </c:pt>
                <c:pt idx="33">
                  <c:v>38784</c:v>
                </c:pt>
                <c:pt idx="34">
                  <c:v>38785</c:v>
                </c:pt>
                <c:pt idx="35">
                  <c:v>38786</c:v>
                </c:pt>
                <c:pt idx="36">
                  <c:v>38789</c:v>
                </c:pt>
                <c:pt idx="37">
                  <c:v>38790</c:v>
                </c:pt>
                <c:pt idx="38">
                  <c:v>38791</c:v>
                </c:pt>
                <c:pt idx="39">
                  <c:v>38792</c:v>
                </c:pt>
                <c:pt idx="40">
                  <c:v>38793</c:v>
                </c:pt>
                <c:pt idx="41">
                  <c:v>38796</c:v>
                </c:pt>
                <c:pt idx="42">
                  <c:v>38797</c:v>
                </c:pt>
                <c:pt idx="43">
                  <c:v>38798</c:v>
                </c:pt>
                <c:pt idx="44">
                  <c:v>38799</c:v>
                </c:pt>
                <c:pt idx="45">
                  <c:v>38800</c:v>
                </c:pt>
                <c:pt idx="46">
                  <c:v>38803</c:v>
                </c:pt>
                <c:pt idx="47">
                  <c:v>38804</c:v>
                </c:pt>
                <c:pt idx="48">
                  <c:v>38805</c:v>
                </c:pt>
                <c:pt idx="49">
                  <c:v>38806</c:v>
                </c:pt>
                <c:pt idx="50">
                  <c:v>38807</c:v>
                </c:pt>
                <c:pt idx="51">
                  <c:v>38810</c:v>
                </c:pt>
                <c:pt idx="52">
                  <c:v>38811</c:v>
                </c:pt>
                <c:pt idx="53">
                  <c:v>38812</c:v>
                </c:pt>
                <c:pt idx="54">
                  <c:v>38813</c:v>
                </c:pt>
                <c:pt idx="55">
                  <c:v>38814</c:v>
                </c:pt>
                <c:pt idx="56">
                  <c:v>38817</c:v>
                </c:pt>
                <c:pt idx="57">
                  <c:v>38818</c:v>
                </c:pt>
                <c:pt idx="58">
                  <c:v>38819</c:v>
                </c:pt>
                <c:pt idx="59">
                  <c:v>38820</c:v>
                </c:pt>
                <c:pt idx="60">
                  <c:v>38821</c:v>
                </c:pt>
                <c:pt idx="61">
                  <c:v>38824</c:v>
                </c:pt>
                <c:pt idx="62">
                  <c:v>38825</c:v>
                </c:pt>
                <c:pt idx="63">
                  <c:v>38826</c:v>
                </c:pt>
                <c:pt idx="64">
                  <c:v>38827</c:v>
                </c:pt>
                <c:pt idx="65">
                  <c:v>38828</c:v>
                </c:pt>
                <c:pt idx="66">
                  <c:v>38831</c:v>
                </c:pt>
                <c:pt idx="67">
                  <c:v>38832</c:v>
                </c:pt>
                <c:pt idx="68">
                  <c:v>38833</c:v>
                </c:pt>
                <c:pt idx="69">
                  <c:v>38834</c:v>
                </c:pt>
                <c:pt idx="70">
                  <c:v>38835</c:v>
                </c:pt>
                <c:pt idx="71">
                  <c:v>38838</c:v>
                </c:pt>
                <c:pt idx="72">
                  <c:v>38839</c:v>
                </c:pt>
                <c:pt idx="73">
                  <c:v>38840</c:v>
                </c:pt>
                <c:pt idx="74">
                  <c:v>38841</c:v>
                </c:pt>
                <c:pt idx="75">
                  <c:v>38842</c:v>
                </c:pt>
                <c:pt idx="76">
                  <c:v>38845</c:v>
                </c:pt>
                <c:pt idx="77">
                  <c:v>38846</c:v>
                </c:pt>
                <c:pt idx="78">
                  <c:v>38847</c:v>
                </c:pt>
                <c:pt idx="79">
                  <c:v>38848</c:v>
                </c:pt>
                <c:pt idx="80">
                  <c:v>38849</c:v>
                </c:pt>
                <c:pt idx="81">
                  <c:v>38852</c:v>
                </c:pt>
                <c:pt idx="82">
                  <c:v>38853</c:v>
                </c:pt>
                <c:pt idx="83">
                  <c:v>38854</c:v>
                </c:pt>
                <c:pt idx="84">
                  <c:v>38855</c:v>
                </c:pt>
                <c:pt idx="85">
                  <c:v>38856</c:v>
                </c:pt>
                <c:pt idx="86">
                  <c:v>38859</c:v>
                </c:pt>
                <c:pt idx="87">
                  <c:v>38860</c:v>
                </c:pt>
                <c:pt idx="88">
                  <c:v>38861</c:v>
                </c:pt>
                <c:pt idx="89">
                  <c:v>38862</c:v>
                </c:pt>
                <c:pt idx="90">
                  <c:v>38863</c:v>
                </c:pt>
                <c:pt idx="91">
                  <c:v>38867</c:v>
                </c:pt>
                <c:pt idx="92">
                  <c:v>38868</c:v>
                </c:pt>
                <c:pt idx="93">
                  <c:v>38869</c:v>
                </c:pt>
                <c:pt idx="94">
                  <c:v>38870</c:v>
                </c:pt>
                <c:pt idx="95">
                  <c:v>38873</c:v>
                </c:pt>
                <c:pt idx="96">
                  <c:v>38874</c:v>
                </c:pt>
                <c:pt idx="97">
                  <c:v>38875</c:v>
                </c:pt>
                <c:pt idx="98">
                  <c:v>38876</c:v>
                </c:pt>
                <c:pt idx="99">
                  <c:v>38877</c:v>
                </c:pt>
                <c:pt idx="100">
                  <c:v>38880</c:v>
                </c:pt>
                <c:pt idx="101">
                  <c:v>38881</c:v>
                </c:pt>
                <c:pt idx="102">
                  <c:v>38882</c:v>
                </c:pt>
                <c:pt idx="103">
                  <c:v>38883</c:v>
                </c:pt>
                <c:pt idx="104">
                  <c:v>38884</c:v>
                </c:pt>
                <c:pt idx="105">
                  <c:v>38887</c:v>
                </c:pt>
                <c:pt idx="106">
                  <c:v>38888</c:v>
                </c:pt>
                <c:pt idx="107">
                  <c:v>38889</c:v>
                </c:pt>
                <c:pt idx="108">
                  <c:v>38890</c:v>
                </c:pt>
                <c:pt idx="109">
                  <c:v>38891</c:v>
                </c:pt>
                <c:pt idx="110">
                  <c:v>38894</c:v>
                </c:pt>
                <c:pt idx="111">
                  <c:v>38895</c:v>
                </c:pt>
                <c:pt idx="112">
                  <c:v>38896</c:v>
                </c:pt>
                <c:pt idx="113">
                  <c:v>38897</c:v>
                </c:pt>
                <c:pt idx="114">
                  <c:v>38898</c:v>
                </c:pt>
                <c:pt idx="115">
                  <c:v>38901</c:v>
                </c:pt>
                <c:pt idx="116">
                  <c:v>38903</c:v>
                </c:pt>
                <c:pt idx="117">
                  <c:v>38904</c:v>
                </c:pt>
                <c:pt idx="118">
                  <c:v>38905</c:v>
                </c:pt>
                <c:pt idx="119">
                  <c:v>38908</c:v>
                </c:pt>
                <c:pt idx="120">
                  <c:v>38909</c:v>
                </c:pt>
                <c:pt idx="121">
                  <c:v>38910</c:v>
                </c:pt>
                <c:pt idx="122">
                  <c:v>38911</c:v>
                </c:pt>
                <c:pt idx="123">
                  <c:v>38912</c:v>
                </c:pt>
                <c:pt idx="124">
                  <c:v>38915</c:v>
                </c:pt>
                <c:pt idx="125">
                  <c:v>38916</c:v>
                </c:pt>
                <c:pt idx="126">
                  <c:v>38917</c:v>
                </c:pt>
                <c:pt idx="127">
                  <c:v>38918</c:v>
                </c:pt>
                <c:pt idx="128">
                  <c:v>38919</c:v>
                </c:pt>
                <c:pt idx="129">
                  <c:v>38922</c:v>
                </c:pt>
                <c:pt idx="130">
                  <c:v>38923</c:v>
                </c:pt>
                <c:pt idx="131">
                  <c:v>38924</c:v>
                </c:pt>
                <c:pt idx="132">
                  <c:v>38925</c:v>
                </c:pt>
                <c:pt idx="133">
                  <c:v>38926</c:v>
                </c:pt>
                <c:pt idx="134">
                  <c:v>38929</c:v>
                </c:pt>
                <c:pt idx="135">
                  <c:v>38930</c:v>
                </c:pt>
                <c:pt idx="136">
                  <c:v>38931</c:v>
                </c:pt>
                <c:pt idx="137">
                  <c:v>38932</c:v>
                </c:pt>
                <c:pt idx="138">
                  <c:v>38933</c:v>
                </c:pt>
                <c:pt idx="139">
                  <c:v>38936</c:v>
                </c:pt>
                <c:pt idx="140">
                  <c:v>38937</c:v>
                </c:pt>
                <c:pt idx="141">
                  <c:v>38938</c:v>
                </c:pt>
                <c:pt idx="142">
                  <c:v>38939</c:v>
                </c:pt>
                <c:pt idx="143">
                  <c:v>38940</c:v>
                </c:pt>
                <c:pt idx="144">
                  <c:v>38943</c:v>
                </c:pt>
                <c:pt idx="145">
                  <c:v>38944</c:v>
                </c:pt>
                <c:pt idx="146">
                  <c:v>38945</c:v>
                </c:pt>
                <c:pt idx="147">
                  <c:v>38946</c:v>
                </c:pt>
                <c:pt idx="148">
                  <c:v>38947</c:v>
                </c:pt>
                <c:pt idx="149">
                  <c:v>38950</c:v>
                </c:pt>
                <c:pt idx="150">
                  <c:v>38951</c:v>
                </c:pt>
                <c:pt idx="151">
                  <c:v>38952</c:v>
                </c:pt>
                <c:pt idx="152">
                  <c:v>38953</c:v>
                </c:pt>
                <c:pt idx="153">
                  <c:v>38954</c:v>
                </c:pt>
                <c:pt idx="154">
                  <c:v>38957</c:v>
                </c:pt>
                <c:pt idx="155">
                  <c:v>38958</c:v>
                </c:pt>
                <c:pt idx="156">
                  <c:v>38959</c:v>
                </c:pt>
                <c:pt idx="157">
                  <c:v>38960</c:v>
                </c:pt>
                <c:pt idx="158">
                  <c:v>38961</c:v>
                </c:pt>
                <c:pt idx="159">
                  <c:v>38965</c:v>
                </c:pt>
                <c:pt idx="160">
                  <c:v>38966</c:v>
                </c:pt>
                <c:pt idx="161">
                  <c:v>38967</c:v>
                </c:pt>
                <c:pt idx="162">
                  <c:v>38968</c:v>
                </c:pt>
                <c:pt idx="163">
                  <c:v>38971</c:v>
                </c:pt>
                <c:pt idx="164">
                  <c:v>38972</c:v>
                </c:pt>
                <c:pt idx="165">
                  <c:v>38973</c:v>
                </c:pt>
                <c:pt idx="166">
                  <c:v>38974</c:v>
                </c:pt>
                <c:pt idx="167">
                  <c:v>38975</c:v>
                </c:pt>
                <c:pt idx="168">
                  <c:v>38978</c:v>
                </c:pt>
                <c:pt idx="169">
                  <c:v>38979</c:v>
                </c:pt>
                <c:pt idx="170">
                  <c:v>38980</c:v>
                </c:pt>
                <c:pt idx="171">
                  <c:v>38981</c:v>
                </c:pt>
                <c:pt idx="172">
                  <c:v>38982</c:v>
                </c:pt>
                <c:pt idx="173">
                  <c:v>38985</c:v>
                </c:pt>
                <c:pt idx="174">
                  <c:v>38986</c:v>
                </c:pt>
                <c:pt idx="175">
                  <c:v>38987</c:v>
                </c:pt>
                <c:pt idx="176">
                  <c:v>38988</c:v>
                </c:pt>
                <c:pt idx="177">
                  <c:v>38989</c:v>
                </c:pt>
                <c:pt idx="178">
                  <c:v>38992</c:v>
                </c:pt>
                <c:pt idx="179">
                  <c:v>38993</c:v>
                </c:pt>
                <c:pt idx="180">
                  <c:v>38994</c:v>
                </c:pt>
                <c:pt idx="181">
                  <c:v>38995</c:v>
                </c:pt>
                <c:pt idx="182">
                  <c:v>38996</c:v>
                </c:pt>
                <c:pt idx="183">
                  <c:v>39000</c:v>
                </c:pt>
                <c:pt idx="184">
                  <c:v>39001</c:v>
                </c:pt>
                <c:pt idx="185">
                  <c:v>39002</c:v>
                </c:pt>
                <c:pt idx="186">
                  <c:v>39003</c:v>
                </c:pt>
                <c:pt idx="187">
                  <c:v>39006</c:v>
                </c:pt>
                <c:pt idx="188">
                  <c:v>39007</c:v>
                </c:pt>
                <c:pt idx="189">
                  <c:v>39008</c:v>
                </c:pt>
                <c:pt idx="190">
                  <c:v>39009</c:v>
                </c:pt>
                <c:pt idx="191">
                  <c:v>39010</c:v>
                </c:pt>
                <c:pt idx="192">
                  <c:v>39013</c:v>
                </c:pt>
                <c:pt idx="193">
                  <c:v>39014</c:v>
                </c:pt>
                <c:pt idx="194">
                  <c:v>39015</c:v>
                </c:pt>
                <c:pt idx="195">
                  <c:v>39016</c:v>
                </c:pt>
                <c:pt idx="196">
                  <c:v>39017</c:v>
                </c:pt>
                <c:pt idx="197">
                  <c:v>39020</c:v>
                </c:pt>
                <c:pt idx="198">
                  <c:v>39021</c:v>
                </c:pt>
                <c:pt idx="199">
                  <c:v>39022</c:v>
                </c:pt>
                <c:pt idx="200">
                  <c:v>39023</c:v>
                </c:pt>
                <c:pt idx="201">
                  <c:v>39024</c:v>
                </c:pt>
                <c:pt idx="202">
                  <c:v>39027</c:v>
                </c:pt>
                <c:pt idx="203">
                  <c:v>39028</c:v>
                </c:pt>
                <c:pt idx="204">
                  <c:v>39029</c:v>
                </c:pt>
                <c:pt idx="205">
                  <c:v>39030</c:v>
                </c:pt>
                <c:pt idx="206">
                  <c:v>39031</c:v>
                </c:pt>
                <c:pt idx="207">
                  <c:v>39034</c:v>
                </c:pt>
                <c:pt idx="208">
                  <c:v>39035</c:v>
                </c:pt>
                <c:pt idx="209">
                  <c:v>39036</c:v>
                </c:pt>
                <c:pt idx="210">
                  <c:v>39037</c:v>
                </c:pt>
                <c:pt idx="211">
                  <c:v>39038</c:v>
                </c:pt>
                <c:pt idx="212">
                  <c:v>39041</c:v>
                </c:pt>
                <c:pt idx="213">
                  <c:v>39042</c:v>
                </c:pt>
                <c:pt idx="214">
                  <c:v>39043</c:v>
                </c:pt>
                <c:pt idx="215">
                  <c:v>39045</c:v>
                </c:pt>
                <c:pt idx="216">
                  <c:v>39048</c:v>
                </c:pt>
                <c:pt idx="217">
                  <c:v>39049</c:v>
                </c:pt>
                <c:pt idx="218">
                  <c:v>39050</c:v>
                </c:pt>
                <c:pt idx="219">
                  <c:v>39051</c:v>
                </c:pt>
                <c:pt idx="220">
                  <c:v>39052</c:v>
                </c:pt>
                <c:pt idx="221">
                  <c:v>39055</c:v>
                </c:pt>
                <c:pt idx="222">
                  <c:v>39056</c:v>
                </c:pt>
                <c:pt idx="223">
                  <c:v>39057</c:v>
                </c:pt>
                <c:pt idx="224">
                  <c:v>39058</c:v>
                </c:pt>
                <c:pt idx="225">
                  <c:v>39059</c:v>
                </c:pt>
                <c:pt idx="226">
                  <c:v>39062</c:v>
                </c:pt>
                <c:pt idx="227">
                  <c:v>39063</c:v>
                </c:pt>
                <c:pt idx="228">
                  <c:v>39064</c:v>
                </c:pt>
                <c:pt idx="229">
                  <c:v>39065</c:v>
                </c:pt>
                <c:pt idx="230">
                  <c:v>39066</c:v>
                </c:pt>
                <c:pt idx="231">
                  <c:v>39069</c:v>
                </c:pt>
                <c:pt idx="232">
                  <c:v>39070</c:v>
                </c:pt>
                <c:pt idx="233">
                  <c:v>39071</c:v>
                </c:pt>
                <c:pt idx="234">
                  <c:v>39072</c:v>
                </c:pt>
                <c:pt idx="235">
                  <c:v>39073</c:v>
                </c:pt>
                <c:pt idx="236">
                  <c:v>39077</c:v>
                </c:pt>
                <c:pt idx="237">
                  <c:v>39078</c:v>
                </c:pt>
                <c:pt idx="238">
                  <c:v>39079</c:v>
                </c:pt>
                <c:pt idx="239">
                  <c:v>39080</c:v>
                </c:pt>
                <c:pt idx="240">
                  <c:v>39084</c:v>
                </c:pt>
                <c:pt idx="241">
                  <c:v>39085</c:v>
                </c:pt>
                <c:pt idx="242">
                  <c:v>39086</c:v>
                </c:pt>
                <c:pt idx="243">
                  <c:v>39087</c:v>
                </c:pt>
                <c:pt idx="244">
                  <c:v>39090</c:v>
                </c:pt>
                <c:pt idx="245">
                  <c:v>39091</c:v>
                </c:pt>
                <c:pt idx="246">
                  <c:v>39092</c:v>
                </c:pt>
                <c:pt idx="247">
                  <c:v>39093</c:v>
                </c:pt>
                <c:pt idx="248">
                  <c:v>39094</c:v>
                </c:pt>
                <c:pt idx="249">
                  <c:v>39098</c:v>
                </c:pt>
                <c:pt idx="250">
                  <c:v>39099</c:v>
                </c:pt>
                <c:pt idx="251">
                  <c:v>39100</c:v>
                </c:pt>
                <c:pt idx="252">
                  <c:v>39101</c:v>
                </c:pt>
                <c:pt idx="253">
                  <c:v>39104</c:v>
                </c:pt>
                <c:pt idx="254">
                  <c:v>39105</c:v>
                </c:pt>
                <c:pt idx="255">
                  <c:v>39106</c:v>
                </c:pt>
                <c:pt idx="256">
                  <c:v>39107</c:v>
                </c:pt>
                <c:pt idx="257">
                  <c:v>39108</c:v>
                </c:pt>
                <c:pt idx="258">
                  <c:v>39111</c:v>
                </c:pt>
                <c:pt idx="259">
                  <c:v>39112</c:v>
                </c:pt>
                <c:pt idx="260">
                  <c:v>39113</c:v>
                </c:pt>
                <c:pt idx="261">
                  <c:v>39114</c:v>
                </c:pt>
                <c:pt idx="262">
                  <c:v>39115</c:v>
                </c:pt>
                <c:pt idx="263">
                  <c:v>39118</c:v>
                </c:pt>
                <c:pt idx="264">
                  <c:v>39119</c:v>
                </c:pt>
                <c:pt idx="265">
                  <c:v>39120</c:v>
                </c:pt>
                <c:pt idx="266">
                  <c:v>39121</c:v>
                </c:pt>
                <c:pt idx="267">
                  <c:v>39122</c:v>
                </c:pt>
                <c:pt idx="268">
                  <c:v>39125</c:v>
                </c:pt>
                <c:pt idx="269">
                  <c:v>39126</c:v>
                </c:pt>
                <c:pt idx="270">
                  <c:v>39127</c:v>
                </c:pt>
                <c:pt idx="271">
                  <c:v>39128</c:v>
                </c:pt>
                <c:pt idx="272">
                  <c:v>39129</c:v>
                </c:pt>
                <c:pt idx="273">
                  <c:v>39133</c:v>
                </c:pt>
                <c:pt idx="274">
                  <c:v>39134</c:v>
                </c:pt>
                <c:pt idx="275">
                  <c:v>39135</c:v>
                </c:pt>
                <c:pt idx="276">
                  <c:v>39136</c:v>
                </c:pt>
                <c:pt idx="277">
                  <c:v>39139</c:v>
                </c:pt>
                <c:pt idx="278">
                  <c:v>39140</c:v>
                </c:pt>
                <c:pt idx="279">
                  <c:v>39141</c:v>
                </c:pt>
                <c:pt idx="280">
                  <c:v>39142</c:v>
                </c:pt>
                <c:pt idx="281">
                  <c:v>39143</c:v>
                </c:pt>
                <c:pt idx="282">
                  <c:v>39146</c:v>
                </c:pt>
                <c:pt idx="283">
                  <c:v>39147</c:v>
                </c:pt>
                <c:pt idx="284">
                  <c:v>39148</c:v>
                </c:pt>
                <c:pt idx="285">
                  <c:v>39149</c:v>
                </c:pt>
                <c:pt idx="286">
                  <c:v>39150</c:v>
                </c:pt>
                <c:pt idx="287">
                  <c:v>39153</c:v>
                </c:pt>
                <c:pt idx="288">
                  <c:v>39154</c:v>
                </c:pt>
                <c:pt idx="289">
                  <c:v>39155</c:v>
                </c:pt>
                <c:pt idx="290">
                  <c:v>39156</c:v>
                </c:pt>
                <c:pt idx="291">
                  <c:v>39157</c:v>
                </c:pt>
                <c:pt idx="292">
                  <c:v>39160</c:v>
                </c:pt>
                <c:pt idx="293">
                  <c:v>39161</c:v>
                </c:pt>
                <c:pt idx="294">
                  <c:v>39162</c:v>
                </c:pt>
                <c:pt idx="295">
                  <c:v>39163</c:v>
                </c:pt>
                <c:pt idx="296">
                  <c:v>39164</c:v>
                </c:pt>
                <c:pt idx="297">
                  <c:v>39167</c:v>
                </c:pt>
                <c:pt idx="298">
                  <c:v>39168</c:v>
                </c:pt>
                <c:pt idx="299">
                  <c:v>39169</c:v>
                </c:pt>
                <c:pt idx="300">
                  <c:v>39170</c:v>
                </c:pt>
                <c:pt idx="301">
                  <c:v>39171</c:v>
                </c:pt>
                <c:pt idx="302">
                  <c:v>39174</c:v>
                </c:pt>
                <c:pt idx="303">
                  <c:v>39175</c:v>
                </c:pt>
                <c:pt idx="304">
                  <c:v>39176</c:v>
                </c:pt>
                <c:pt idx="305">
                  <c:v>39177</c:v>
                </c:pt>
                <c:pt idx="306">
                  <c:v>39178</c:v>
                </c:pt>
                <c:pt idx="307">
                  <c:v>39181</c:v>
                </c:pt>
                <c:pt idx="308">
                  <c:v>39182</c:v>
                </c:pt>
                <c:pt idx="309">
                  <c:v>39183</c:v>
                </c:pt>
                <c:pt idx="310">
                  <c:v>39184</c:v>
                </c:pt>
                <c:pt idx="311">
                  <c:v>39185</c:v>
                </c:pt>
                <c:pt idx="312">
                  <c:v>39188</c:v>
                </c:pt>
                <c:pt idx="313">
                  <c:v>39189</c:v>
                </c:pt>
                <c:pt idx="314">
                  <c:v>39190</c:v>
                </c:pt>
                <c:pt idx="315">
                  <c:v>39191</c:v>
                </c:pt>
                <c:pt idx="316">
                  <c:v>39192</c:v>
                </c:pt>
                <c:pt idx="317">
                  <c:v>39195</c:v>
                </c:pt>
                <c:pt idx="318">
                  <c:v>39196</c:v>
                </c:pt>
                <c:pt idx="319">
                  <c:v>39197</c:v>
                </c:pt>
                <c:pt idx="320">
                  <c:v>39198</c:v>
                </c:pt>
                <c:pt idx="321">
                  <c:v>39199</c:v>
                </c:pt>
                <c:pt idx="322">
                  <c:v>39202</c:v>
                </c:pt>
                <c:pt idx="323">
                  <c:v>39203</c:v>
                </c:pt>
                <c:pt idx="324">
                  <c:v>39204</c:v>
                </c:pt>
                <c:pt idx="325">
                  <c:v>39205</c:v>
                </c:pt>
                <c:pt idx="326">
                  <c:v>39206</c:v>
                </c:pt>
                <c:pt idx="327">
                  <c:v>39209</c:v>
                </c:pt>
                <c:pt idx="328">
                  <c:v>39210</c:v>
                </c:pt>
                <c:pt idx="329">
                  <c:v>39211</c:v>
                </c:pt>
                <c:pt idx="330">
                  <c:v>39212</c:v>
                </c:pt>
                <c:pt idx="331">
                  <c:v>39213</c:v>
                </c:pt>
                <c:pt idx="332">
                  <c:v>39216</c:v>
                </c:pt>
                <c:pt idx="333">
                  <c:v>39217</c:v>
                </c:pt>
                <c:pt idx="334">
                  <c:v>39218</c:v>
                </c:pt>
                <c:pt idx="335">
                  <c:v>39219</c:v>
                </c:pt>
                <c:pt idx="336">
                  <c:v>39220</c:v>
                </c:pt>
                <c:pt idx="337">
                  <c:v>39223</c:v>
                </c:pt>
                <c:pt idx="338">
                  <c:v>39224</c:v>
                </c:pt>
                <c:pt idx="339">
                  <c:v>39225</c:v>
                </c:pt>
                <c:pt idx="340">
                  <c:v>39226</c:v>
                </c:pt>
                <c:pt idx="341">
                  <c:v>39227</c:v>
                </c:pt>
                <c:pt idx="342">
                  <c:v>39231</c:v>
                </c:pt>
                <c:pt idx="343">
                  <c:v>39232</c:v>
                </c:pt>
                <c:pt idx="344">
                  <c:v>39233</c:v>
                </c:pt>
                <c:pt idx="345">
                  <c:v>39234</c:v>
                </c:pt>
                <c:pt idx="346">
                  <c:v>39237</c:v>
                </c:pt>
                <c:pt idx="347">
                  <c:v>39238</c:v>
                </c:pt>
                <c:pt idx="348">
                  <c:v>39239</c:v>
                </c:pt>
                <c:pt idx="349">
                  <c:v>39240</c:v>
                </c:pt>
                <c:pt idx="350">
                  <c:v>39241</c:v>
                </c:pt>
                <c:pt idx="351">
                  <c:v>39244</c:v>
                </c:pt>
                <c:pt idx="352">
                  <c:v>39245</c:v>
                </c:pt>
                <c:pt idx="353">
                  <c:v>39246</c:v>
                </c:pt>
                <c:pt idx="354">
                  <c:v>39247</c:v>
                </c:pt>
                <c:pt idx="355">
                  <c:v>39248</c:v>
                </c:pt>
                <c:pt idx="356">
                  <c:v>39251</c:v>
                </c:pt>
                <c:pt idx="357">
                  <c:v>39252</c:v>
                </c:pt>
                <c:pt idx="358">
                  <c:v>39253</c:v>
                </c:pt>
                <c:pt idx="359">
                  <c:v>39254</c:v>
                </c:pt>
                <c:pt idx="360">
                  <c:v>39255</c:v>
                </c:pt>
                <c:pt idx="361">
                  <c:v>39258</c:v>
                </c:pt>
                <c:pt idx="362">
                  <c:v>39259</c:v>
                </c:pt>
                <c:pt idx="363">
                  <c:v>39260</c:v>
                </c:pt>
                <c:pt idx="364">
                  <c:v>39261</c:v>
                </c:pt>
                <c:pt idx="365">
                  <c:v>39262</c:v>
                </c:pt>
                <c:pt idx="366">
                  <c:v>39265</c:v>
                </c:pt>
                <c:pt idx="367">
                  <c:v>39266</c:v>
                </c:pt>
                <c:pt idx="368">
                  <c:v>39268</c:v>
                </c:pt>
                <c:pt idx="369">
                  <c:v>39269</c:v>
                </c:pt>
                <c:pt idx="370">
                  <c:v>39272</c:v>
                </c:pt>
                <c:pt idx="371">
                  <c:v>39273</c:v>
                </c:pt>
                <c:pt idx="372">
                  <c:v>39274</c:v>
                </c:pt>
                <c:pt idx="373">
                  <c:v>39275</c:v>
                </c:pt>
                <c:pt idx="374">
                  <c:v>39276</c:v>
                </c:pt>
                <c:pt idx="375">
                  <c:v>39279</c:v>
                </c:pt>
                <c:pt idx="376">
                  <c:v>39280</c:v>
                </c:pt>
                <c:pt idx="377">
                  <c:v>39281</c:v>
                </c:pt>
                <c:pt idx="378">
                  <c:v>39282</c:v>
                </c:pt>
                <c:pt idx="379">
                  <c:v>39283</c:v>
                </c:pt>
                <c:pt idx="380">
                  <c:v>39286</c:v>
                </c:pt>
                <c:pt idx="381">
                  <c:v>39287</c:v>
                </c:pt>
                <c:pt idx="382">
                  <c:v>39288</c:v>
                </c:pt>
                <c:pt idx="383">
                  <c:v>39289</c:v>
                </c:pt>
                <c:pt idx="384">
                  <c:v>39290</c:v>
                </c:pt>
                <c:pt idx="385">
                  <c:v>39293</c:v>
                </c:pt>
                <c:pt idx="386">
                  <c:v>39294</c:v>
                </c:pt>
                <c:pt idx="387">
                  <c:v>39295</c:v>
                </c:pt>
                <c:pt idx="388">
                  <c:v>39296</c:v>
                </c:pt>
                <c:pt idx="389">
                  <c:v>39297</c:v>
                </c:pt>
                <c:pt idx="390">
                  <c:v>39300</c:v>
                </c:pt>
                <c:pt idx="391">
                  <c:v>39301</c:v>
                </c:pt>
                <c:pt idx="392">
                  <c:v>39302</c:v>
                </c:pt>
                <c:pt idx="393">
                  <c:v>39303</c:v>
                </c:pt>
                <c:pt idx="394">
                  <c:v>39304</c:v>
                </c:pt>
                <c:pt idx="395">
                  <c:v>39307</c:v>
                </c:pt>
                <c:pt idx="396">
                  <c:v>39308</c:v>
                </c:pt>
                <c:pt idx="397">
                  <c:v>39309</c:v>
                </c:pt>
                <c:pt idx="398">
                  <c:v>39310</c:v>
                </c:pt>
                <c:pt idx="399">
                  <c:v>39311</c:v>
                </c:pt>
                <c:pt idx="400">
                  <c:v>39314</c:v>
                </c:pt>
                <c:pt idx="401">
                  <c:v>39315</c:v>
                </c:pt>
                <c:pt idx="402">
                  <c:v>39316</c:v>
                </c:pt>
                <c:pt idx="403">
                  <c:v>39317</c:v>
                </c:pt>
                <c:pt idx="404">
                  <c:v>39318</c:v>
                </c:pt>
                <c:pt idx="405">
                  <c:v>39321</c:v>
                </c:pt>
                <c:pt idx="406">
                  <c:v>39322</c:v>
                </c:pt>
                <c:pt idx="407">
                  <c:v>39323</c:v>
                </c:pt>
                <c:pt idx="408">
                  <c:v>39324</c:v>
                </c:pt>
                <c:pt idx="409">
                  <c:v>39325</c:v>
                </c:pt>
                <c:pt idx="410">
                  <c:v>39329</c:v>
                </c:pt>
                <c:pt idx="411">
                  <c:v>39330</c:v>
                </c:pt>
                <c:pt idx="412">
                  <c:v>39331</c:v>
                </c:pt>
                <c:pt idx="413">
                  <c:v>39332</c:v>
                </c:pt>
                <c:pt idx="414">
                  <c:v>39335</c:v>
                </c:pt>
                <c:pt idx="415">
                  <c:v>39336</c:v>
                </c:pt>
                <c:pt idx="416">
                  <c:v>39337</c:v>
                </c:pt>
                <c:pt idx="417">
                  <c:v>39338</c:v>
                </c:pt>
                <c:pt idx="418">
                  <c:v>39339</c:v>
                </c:pt>
                <c:pt idx="419">
                  <c:v>39342</c:v>
                </c:pt>
                <c:pt idx="420">
                  <c:v>39343</c:v>
                </c:pt>
                <c:pt idx="421">
                  <c:v>39344</c:v>
                </c:pt>
                <c:pt idx="422">
                  <c:v>39345</c:v>
                </c:pt>
                <c:pt idx="423">
                  <c:v>39346</c:v>
                </c:pt>
                <c:pt idx="424">
                  <c:v>39349</c:v>
                </c:pt>
                <c:pt idx="425">
                  <c:v>39350</c:v>
                </c:pt>
                <c:pt idx="426">
                  <c:v>39351</c:v>
                </c:pt>
                <c:pt idx="427">
                  <c:v>39352</c:v>
                </c:pt>
                <c:pt idx="428">
                  <c:v>39353</c:v>
                </c:pt>
                <c:pt idx="429">
                  <c:v>39356</c:v>
                </c:pt>
                <c:pt idx="430">
                  <c:v>39357</c:v>
                </c:pt>
                <c:pt idx="431">
                  <c:v>39358</c:v>
                </c:pt>
                <c:pt idx="432">
                  <c:v>39359</c:v>
                </c:pt>
                <c:pt idx="433">
                  <c:v>39360</c:v>
                </c:pt>
                <c:pt idx="434">
                  <c:v>39364</c:v>
                </c:pt>
                <c:pt idx="435">
                  <c:v>39365</c:v>
                </c:pt>
                <c:pt idx="436">
                  <c:v>39366</c:v>
                </c:pt>
                <c:pt idx="437">
                  <c:v>39367</c:v>
                </c:pt>
                <c:pt idx="438">
                  <c:v>39370</c:v>
                </c:pt>
                <c:pt idx="439">
                  <c:v>39371</c:v>
                </c:pt>
                <c:pt idx="440">
                  <c:v>39372</c:v>
                </c:pt>
                <c:pt idx="441">
                  <c:v>39373</c:v>
                </c:pt>
                <c:pt idx="442">
                  <c:v>39374</c:v>
                </c:pt>
                <c:pt idx="443">
                  <c:v>39377</c:v>
                </c:pt>
                <c:pt idx="444">
                  <c:v>39378</c:v>
                </c:pt>
                <c:pt idx="445">
                  <c:v>39379</c:v>
                </c:pt>
                <c:pt idx="446">
                  <c:v>39380</c:v>
                </c:pt>
                <c:pt idx="447">
                  <c:v>39381</c:v>
                </c:pt>
                <c:pt idx="448">
                  <c:v>39384</c:v>
                </c:pt>
                <c:pt idx="449">
                  <c:v>39385</c:v>
                </c:pt>
                <c:pt idx="450">
                  <c:v>39386</c:v>
                </c:pt>
                <c:pt idx="451">
                  <c:v>39387</c:v>
                </c:pt>
                <c:pt idx="452">
                  <c:v>39388</c:v>
                </c:pt>
                <c:pt idx="453">
                  <c:v>39391</c:v>
                </c:pt>
                <c:pt idx="454">
                  <c:v>39392</c:v>
                </c:pt>
                <c:pt idx="455">
                  <c:v>39393</c:v>
                </c:pt>
                <c:pt idx="456">
                  <c:v>39394</c:v>
                </c:pt>
                <c:pt idx="457">
                  <c:v>39395</c:v>
                </c:pt>
                <c:pt idx="458">
                  <c:v>39399</c:v>
                </c:pt>
                <c:pt idx="459">
                  <c:v>39400</c:v>
                </c:pt>
                <c:pt idx="460">
                  <c:v>39401</c:v>
                </c:pt>
                <c:pt idx="461">
                  <c:v>39402</c:v>
                </c:pt>
                <c:pt idx="462">
                  <c:v>39405</c:v>
                </c:pt>
                <c:pt idx="463">
                  <c:v>39406</c:v>
                </c:pt>
                <c:pt idx="464">
                  <c:v>39407</c:v>
                </c:pt>
                <c:pt idx="465">
                  <c:v>39409</c:v>
                </c:pt>
                <c:pt idx="466">
                  <c:v>39412</c:v>
                </c:pt>
                <c:pt idx="467">
                  <c:v>39413</c:v>
                </c:pt>
                <c:pt idx="468">
                  <c:v>39414</c:v>
                </c:pt>
                <c:pt idx="469">
                  <c:v>39415</c:v>
                </c:pt>
                <c:pt idx="470">
                  <c:v>39416</c:v>
                </c:pt>
                <c:pt idx="471">
                  <c:v>39419</c:v>
                </c:pt>
                <c:pt idx="472">
                  <c:v>39420</c:v>
                </c:pt>
                <c:pt idx="473">
                  <c:v>39421</c:v>
                </c:pt>
                <c:pt idx="474">
                  <c:v>39422</c:v>
                </c:pt>
                <c:pt idx="475">
                  <c:v>39423</c:v>
                </c:pt>
                <c:pt idx="476">
                  <c:v>39426</c:v>
                </c:pt>
                <c:pt idx="477">
                  <c:v>39427</c:v>
                </c:pt>
                <c:pt idx="478">
                  <c:v>39428</c:v>
                </c:pt>
                <c:pt idx="479">
                  <c:v>39429</c:v>
                </c:pt>
                <c:pt idx="480">
                  <c:v>39430</c:v>
                </c:pt>
                <c:pt idx="481">
                  <c:v>39433</c:v>
                </c:pt>
                <c:pt idx="482">
                  <c:v>39434</c:v>
                </c:pt>
                <c:pt idx="483">
                  <c:v>39435</c:v>
                </c:pt>
                <c:pt idx="484">
                  <c:v>39436</c:v>
                </c:pt>
                <c:pt idx="485">
                  <c:v>39437</c:v>
                </c:pt>
                <c:pt idx="486">
                  <c:v>39440</c:v>
                </c:pt>
                <c:pt idx="487">
                  <c:v>39442</c:v>
                </c:pt>
                <c:pt idx="488">
                  <c:v>39443</c:v>
                </c:pt>
                <c:pt idx="489">
                  <c:v>39444</c:v>
                </c:pt>
                <c:pt idx="490">
                  <c:v>39447</c:v>
                </c:pt>
                <c:pt idx="491">
                  <c:v>39449</c:v>
                </c:pt>
                <c:pt idx="492">
                  <c:v>39450</c:v>
                </c:pt>
                <c:pt idx="493">
                  <c:v>39451</c:v>
                </c:pt>
                <c:pt idx="494">
                  <c:v>39454</c:v>
                </c:pt>
                <c:pt idx="495">
                  <c:v>39455</c:v>
                </c:pt>
                <c:pt idx="496">
                  <c:v>39456</c:v>
                </c:pt>
                <c:pt idx="497">
                  <c:v>39457</c:v>
                </c:pt>
                <c:pt idx="498">
                  <c:v>39458</c:v>
                </c:pt>
                <c:pt idx="499">
                  <c:v>39461</c:v>
                </c:pt>
                <c:pt idx="500">
                  <c:v>39462</c:v>
                </c:pt>
                <c:pt idx="501">
                  <c:v>39463</c:v>
                </c:pt>
                <c:pt idx="502">
                  <c:v>39464</c:v>
                </c:pt>
                <c:pt idx="503">
                  <c:v>39465</c:v>
                </c:pt>
                <c:pt idx="504">
                  <c:v>39469</c:v>
                </c:pt>
                <c:pt idx="505">
                  <c:v>39470</c:v>
                </c:pt>
                <c:pt idx="506">
                  <c:v>39471</c:v>
                </c:pt>
                <c:pt idx="507">
                  <c:v>39472</c:v>
                </c:pt>
                <c:pt idx="508">
                  <c:v>39475</c:v>
                </c:pt>
                <c:pt idx="509">
                  <c:v>39476</c:v>
                </c:pt>
                <c:pt idx="510">
                  <c:v>39477</c:v>
                </c:pt>
                <c:pt idx="511">
                  <c:v>39478</c:v>
                </c:pt>
                <c:pt idx="512">
                  <c:v>39479</c:v>
                </c:pt>
                <c:pt idx="513">
                  <c:v>39482</c:v>
                </c:pt>
                <c:pt idx="514">
                  <c:v>39483</c:v>
                </c:pt>
                <c:pt idx="515">
                  <c:v>39484</c:v>
                </c:pt>
                <c:pt idx="516">
                  <c:v>39485</c:v>
                </c:pt>
                <c:pt idx="517">
                  <c:v>39486</c:v>
                </c:pt>
                <c:pt idx="518">
                  <c:v>39489</c:v>
                </c:pt>
                <c:pt idx="519">
                  <c:v>39490</c:v>
                </c:pt>
                <c:pt idx="520">
                  <c:v>39491</c:v>
                </c:pt>
                <c:pt idx="521">
                  <c:v>39492</c:v>
                </c:pt>
                <c:pt idx="522">
                  <c:v>39493</c:v>
                </c:pt>
                <c:pt idx="523">
                  <c:v>39497</c:v>
                </c:pt>
                <c:pt idx="524">
                  <c:v>39498</c:v>
                </c:pt>
                <c:pt idx="525">
                  <c:v>39499</c:v>
                </c:pt>
                <c:pt idx="526">
                  <c:v>39500</c:v>
                </c:pt>
                <c:pt idx="527">
                  <c:v>39503</c:v>
                </c:pt>
                <c:pt idx="528">
                  <c:v>39504</c:v>
                </c:pt>
                <c:pt idx="529">
                  <c:v>39505</c:v>
                </c:pt>
                <c:pt idx="530">
                  <c:v>39506</c:v>
                </c:pt>
                <c:pt idx="531">
                  <c:v>39507</c:v>
                </c:pt>
                <c:pt idx="532">
                  <c:v>39510</c:v>
                </c:pt>
                <c:pt idx="533">
                  <c:v>39511</c:v>
                </c:pt>
                <c:pt idx="534">
                  <c:v>39512</c:v>
                </c:pt>
                <c:pt idx="535">
                  <c:v>39513</c:v>
                </c:pt>
                <c:pt idx="536">
                  <c:v>39514</c:v>
                </c:pt>
                <c:pt idx="537">
                  <c:v>39517</c:v>
                </c:pt>
                <c:pt idx="538">
                  <c:v>39518</c:v>
                </c:pt>
                <c:pt idx="539">
                  <c:v>39519</c:v>
                </c:pt>
                <c:pt idx="540">
                  <c:v>39520</c:v>
                </c:pt>
                <c:pt idx="541">
                  <c:v>39521</c:v>
                </c:pt>
                <c:pt idx="542">
                  <c:v>39524</c:v>
                </c:pt>
                <c:pt idx="543">
                  <c:v>39525</c:v>
                </c:pt>
                <c:pt idx="544">
                  <c:v>39526</c:v>
                </c:pt>
                <c:pt idx="545">
                  <c:v>39527</c:v>
                </c:pt>
                <c:pt idx="546">
                  <c:v>39531</c:v>
                </c:pt>
                <c:pt idx="547">
                  <c:v>39532</c:v>
                </c:pt>
                <c:pt idx="548">
                  <c:v>39533</c:v>
                </c:pt>
                <c:pt idx="549">
                  <c:v>39534</c:v>
                </c:pt>
                <c:pt idx="550">
                  <c:v>39535</c:v>
                </c:pt>
                <c:pt idx="551">
                  <c:v>39538</c:v>
                </c:pt>
                <c:pt idx="552">
                  <c:v>39539</c:v>
                </c:pt>
                <c:pt idx="553">
                  <c:v>39540</c:v>
                </c:pt>
                <c:pt idx="554">
                  <c:v>39541</c:v>
                </c:pt>
                <c:pt idx="555">
                  <c:v>39542</c:v>
                </c:pt>
                <c:pt idx="556">
                  <c:v>39545</c:v>
                </c:pt>
                <c:pt idx="557">
                  <c:v>39546</c:v>
                </c:pt>
                <c:pt idx="558">
                  <c:v>39547</c:v>
                </c:pt>
                <c:pt idx="559">
                  <c:v>39548</c:v>
                </c:pt>
                <c:pt idx="560">
                  <c:v>39549</c:v>
                </c:pt>
                <c:pt idx="561">
                  <c:v>39552</c:v>
                </c:pt>
                <c:pt idx="562">
                  <c:v>39553</c:v>
                </c:pt>
                <c:pt idx="563">
                  <c:v>39554</c:v>
                </c:pt>
                <c:pt idx="564">
                  <c:v>39555</c:v>
                </c:pt>
                <c:pt idx="565">
                  <c:v>39556</c:v>
                </c:pt>
                <c:pt idx="566">
                  <c:v>39559</c:v>
                </c:pt>
                <c:pt idx="567">
                  <c:v>39560</c:v>
                </c:pt>
                <c:pt idx="568">
                  <c:v>39561</c:v>
                </c:pt>
                <c:pt idx="569">
                  <c:v>39562</c:v>
                </c:pt>
                <c:pt idx="570">
                  <c:v>39563</c:v>
                </c:pt>
                <c:pt idx="571">
                  <c:v>39566</c:v>
                </c:pt>
                <c:pt idx="572">
                  <c:v>39567</c:v>
                </c:pt>
                <c:pt idx="573">
                  <c:v>39568</c:v>
                </c:pt>
                <c:pt idx="574">
                  <c:v>39569</c:v>
                </c:pt>
                <c:pt idx="575">
                  <c:v>39570</c:v>
                </c:pt>
                <c:pt idx="576">
                  <c:v>39573</c:v>
                </c:pt>
                <c:pt idx="577">
                  <c:v>39574</c:v>
                </c:pt>
                <c:pt idx="578">
                  <c:v>39575</c:v>
                </c:pt>
                <c:pt idx="579">
                  <c:v>39576</c:v>
                </c:pt>
                <c:pt idx="580">
                  <c:v>39577</c:v>
                </c:pt>
                <c:pt idx="581">
                  <c:v>39580</c:v>
                </c:pt>
                <c:pt idx="582">
                  <c:v>39581</c:v>
                </c:pt>
                <c:pt idx="583">
                  <c:v>39582</c:v>
                </c:pt>
                <c:pt idx="584">
                  <c:v>39583</c:v>
                </c:pt>
                <c:pt idx="585">
                  <c:v>39584</c:v>
                </c:pt>
                <c:pt idx="586">
                  <c:v>39587</c:v>
                </c:pt>
                <c:pt idx="587">
                  <c:v>39588</c:v>
                </c:pt>
                <c:pt idx="588">
                  <c:v>39589</c:v>
                </c:pt>
                <c:pt idx="589">
                  <c:v>39590</c:v>
                </c:pt>
                <c:pt idx="590">
                  <c:v>39591</c:v>
                </c:pt>
                <c:pt idx="591">
                  <c:v>39595</c:v>
                </c:pt>
                <c:pt idx="592">
                  <c:v>39596</c:v>
                </c:pt>
                <c:pt idx="593">
                  <c:v>39597</c:v>
                </c:pt>
                <c:pt idx="594">
                  <c:v>39598</c:v>
                </c:pt>
                <c:pt idx="595">
                  <c:v>39601</c:v>
                </c:pt>
                <c:pt idx="596">
                  <c:v>39602</c:v>
                </c:pt>
                <c:pt idx="597">
                  <c:v>39603</c:v>
                </c:pt>
                <c:pt idx="598">
                  <c:v>39604</c:v>
                </c:pt>
                <c:pt idx="599">
                  <c:v>39605</c:v>
                </c:pt>
                <c:pt idx="600">
                  <c:v>39608</c:v>
                </c:pt>
                <c:pt idx="601">
                  <c:v>39609</c:v>
                </c:pt>
                <c:pt idx="602">
                  <c:v>39610</c:v>
                </c:pt>
                <c:pt idx="603">
                  <c:v>39611</c:v>
                </c:pt>
                <c:pt idx="604">
                  <c:v>39612</c:v>
                </c:pt>
                <c:pt idx="605">
                  <c:v>39615</c:v>
                </c:pt>
                <c:pt idx="606">
                  <c:v>39616</c:v>
                </c:pt>
                <c:pt idx="607">
                  <c:v>39617</c:v>
                </c:pt>
                <c:pt idx="608">
                  <c:v>39618</c:v>
                </c:pt>
                <c:pt idx="609">
                  <c:v>39619</c:v>
                </c:pt>
                <c:pt idx="610">
                  <c:v>39622</c:v>
                </c:pt>
                <c:pt idx="611">
                  <c:v>39623</c:v>
                </c:pt>
                <c:pt idx="612">
                  <c:v>39624</c:v>
                </c:pt>
                <c:pt idx="613">
                  <c:v>39625</c:v>
                </c:pt>
                <c:pt idx="614">
                  <c:v>39626</c:v>
                </c:pt>
                <c:pt idx="615">
                  <c:v>39629</c:v>
                </c:pt>
                <c:pt idx="616">
                  <c:v>39630</c:v>
                </c:pt>
                <c:pt idx="617">
                  <c:v>39631</c:v>
                </c:pt>
                <c:pt idx="618">
                  <c:v>39632</c:v>
                </c:pt>
                <c:pt idx="619">
                  <c:v>39636</c:v>
                </c:pt>
                <c:pt idx="620">
                  <c:v>39637</c:v>
                </c:pt>
                <c:pt idx="621">
                  <c:v>39638</c:v>
                </c:pt>
                <c:pt idx="622">
                  <c:v>39639</c:v>
                </c:pt>
                <c:pt idx="623">
                  <c:v>39640</c:v>
                </c:pt>
                <c:pt idx="624">
                  <c:v>39643</c:v>
                </c:pt>
                <c:pt idx="625">
                  <c:v>39644</c:v>
                </c:pt>
                <c:pt idx="626">
                  <c:v>39645</c:v>
                </c:pt>
                <c:pt idx="627">
                  <c:v>39646</c:v>
                </c:pt>
                <c:pt idx="628">
                  <c:v>39647</c:v>
                </c:pt>
                <c:pt idx="629">
                  <c:v>39650</c:v>
                </c:pt>
                <c:pt idx="630">
                  <c:v>39651</c:v>
                </c:pt>
                <c:pt idx="631">
                  <c:v>39652</c:v>
                </c:pt>
                <c:pt idx="632">
                  <c:v>39653</c:v>
                </c:pt>
                <c:pt idx="633">
                  <c:v>39654</c:v>
                </c:pt>
                <c:pt idx="634">
                  <c:v>39657</c:v>
                </c:pt>
                <c:pt idx="635">
                  <c:v>39658</c:v>
                </c:pt>
                <c:pt idx="636">
                  <c:v>39659</c:v>
                </c:pt>
                <c:pt idx="637">
                  <c:v>39660</c:v>
                </c:pt>
                <c:pt idx="638">
                  <c:v>39661</c:v>
                </c:pt>
                <c:pt idx="639">
                  <c:v>39664</c:v>
                </c:pt>
                <c:pt idx="640">
                  <c:v>39665</c:v>
                </c:pt>
                <c:pt idx="641">
                  <c:v>39666</c:v>
                </c:pt>
                <c:pt idx="642">
                  <c:v>39667</c:v>
                </c:pt>
                <c:pt idx="643">
                  <c:v>39668</c:v>
                </c:pt>
                <c:pt idx="644">
                  <c:v>39671</c:v>
                </c:pt>
                <c:pt idx="645">
                  <c:v>39672</c:v>
                </c:pt>
                <c:pt idx="646">
                  <c:v>39673</c:v>
                </c:pt>
                <c:pt idx="647">
                  <c:v>39674</c:v>
                </c:pt>
                <c:pt idx="648">
                  <c:v>39675</c:v>
                </c:pt>
                <c:pt idx="649">
                  <c:v>39678</c:v>
                </c:pt>
                <c:pt idx="650">
                  <c:v>39679</c:v>
                </c:pt>
                <c:pt idx="651">
                  <c:v>39680</c:v>
                </c:pt>
                <c:pt idx="652">
                  <c:v>39681</c:v>
                </c:pt>
                <c:pt idx="653">
                  <c:v>39682</c:v>
                </c:pt>
                <c:pt idx="654">
                  <c:v>39685</c:v>
                </c:pt>
                <c:pt idx="655">
                  <c:v>39686</c:v>
                </c:pt>
                <c:pt idx="656">
                  <c:v>39687</c:v>
                </c:pt>
                <c:pt idx="657">
                  <c:v>39688</c:v>
                </c:pt>
                <c:pt idx="658">
                  <c:v>39689</c:v>
                </c:pt>
                <c:pt idx="659">
                  <c:v>39693</c:v>
                </c:pt>
                <c:pt idx="660">
                  <c:v>39694</c:v>
                </c:pt>
                <c:pt idx="661">
                  <c:v>39695</c:v>
                </c:pt>
                <c:pt idx="662">
                  <c:v>39696</c:v>
                </c:pt>
                <c:pt idx="663">
                  <c:v>39699</c:v>
                </c:pt>
                <c:pt idx="664">
                  <c:v>39700</c:v>
                </c:pt>
                <c:pt idx="665">
                  <c:v>39701</c:v>
                </c:pt>
                <c:pt idx="666">
                  <c:v>39702</c:v>
                </c:pt>
                <c:pt idx="667">
                  <c:v>39703</c:v>
                </c:pt>
                <c:pt idx="668">
                  <c:v>39706</c:v>
                </c:pt>
                <c:pt idx="669">
                  <c:v>39707</c:v>
                </c:pt>
                <c:pt idx="670">
                  <c:v>39708</c:v>
                </c:pt>
                <c:pt idx="671">
                  <c:v>39709</c:v>
                </c:pt>
                <c:pt idx="672">
                  <c:v>39710</c:v>
                </c:pt>
                <c:pt idx="673">
                  <c:v>39713</c:v>
                </c:pt>
                <c:pt idx="674">
                  <c:v>39714</c:v>
                </c:pt>
                <c:pt idx="675">
                  <c:v>39715</c:v>
                </c:pt>
                <c:pt idx="676">
                  <c:v>39716</c:v>
                </c:pt>
                <c:pt idx="677">
                  <c:v>39717</c:v>
                </c:pt>
                <c:pt idx="678">
                  <c:v>39720</c:v>
                </c:pt>
                <c:pt idx="679">
                  <c:v>39721</c:v>
                </c:pt>
                <c:pt idx="680">
                  <c:v>39722</c:v>
                </c:pt>
                <c:pt idx="681">
                  <c:v>39723</c:v>
                </c:pt>
                <c:pt idx="682">
                  <c:v>39724</c:v>
                </c:pt>
                <c:pt idx="683">
                  <c:v>39727</c:v>
                </c:pt>
                <c:pt idx="684">
                  <c:v>39728</c:v>
                </c:pt>
                <c:pt idx="685">
                  <c:v>39729</c:v>
                </c:pt>
                <c:pt idx="686">
                  <c:v>39730</c:v>
                </c:pt>
                <c:pt idx="687">
                  <c:v>39731</c:v>
                </c:pt>
                <c:pt idx="688">
                  <c:v>39735</c:v>
                </c:pt>
                <c:pt idx="689">
                  <c:v>39736</c:v>
                </c:pt>
                <c:pt idx="690">
                  <c:v>39737</c:v>
                </c:pt>
                <c:pt idx="691">
                  <c:v>39738</c:v>
                </c:pt>
                <c:pt idx="692">
                  <c:v>39741</c:v>
                </c:pt>
                <c:pt idx="693">
                  <c:v>39742</c:v>
                </c:pt>
                <c:pt idx="694">
                  <c:v>39743</c:v>
                </c:pt>
                <c:pt idx="695">
                  <c:v>39744</c:v>
                </c:pt>
                <c:pt idx="696">
                  <c:v>39745</c:v>
                </c:pt>
                <c:pt idx="697">
                  <c:v>39748</c:v>
                </c:pt>
                <c:pt idx="698">
                  <c:v>39749</c:v>
                </c:pt>
                <c:pt idx="699">
                  <c:v>39750</c:v>
                </c:pt>
                <c:pt idx="700">
                  <c:v>39751</c:v>
                </c:pt>
                <c:pt idx="701">
                  <c:v>39752</c:v>
                </c:pt>
                <c:pt idx="702">
                  <c:v>39755</c:v>
                </c:pt>
                <c:pt idx="703">
                  <c:v>39756</c:v>
                </c:pt>
                <c:pt idx="704">
                  <c:v>39757</c:v>
                </c:pt>
                <c:pt idx="705">
                  <c:v>39758</c:v>
                </c:pt>
                <c:pt idx="706">
                  <c:v>39759</c:v>
                </c:pt>
                <c:pt idx="707">
                  <c:v>39762</c:v>
                </c:pt>
                <c:pt idx="708">
                  <c:v>39764</c:v>
                </c:pt>
                <c:pt idx="709">
                  <c:v>39765</c:v>
                </c:pt>
                <c:pt idx="710">
                  <c:v>39766</c:v>
                </c:pt>
                <c:pt idx="711">
                  <c:v>39769</c:v>
                </c:pt>
                <c:pt idx="712">
                  <c:v>39770</c:v>
                </c:pt>
                <c:pt idx="713">
                  <c:v>39771</c:v>
                </c:pt>
                <c:pt idx="714">
                  <c:v>39772</c:v>
                </c:pt>
                <c:pt idx="715">
                  <c:v>39773</c:v>
                </c:pt>
                <c:pt idx="716">
                  <c:v>39776</c:v>
                </c:pt>
                <c:pt idx="717">
                  <c:v>39777</c:v>
                </c:pt>
                <c:pt idx="718">
                  <c:v>39778</c:v>
                </c:pt>
                <c:pt idx="719">
                  <c:v>39780</c:v>
                </c:pt>
                <c:pt idx="720">
                  <c:v>39783</c:v>
                </c:pt>
                <c:pt idx="721">
                  <c:v>39784</c:v>
                </c:pt>
                <c:pt idx="722">
                  <c:v>39785</c:v>
                </c:pt>
                <c:pt idx="723">
                  <c:v>39786</c:v>
                </c:pt>
                <c:pt idx="724">
                  <c:v>39787</c:v>
                </c:pt>
                <c:pt idx="725">
                  <c:v>39790</c:v>
                </c:pt>
                <c:pt idx="726">
                  <c:v>39791</c:v>
                </c:pt>
                <c:pt idx="727">
                  <c:v>39792</c:v>
                </c:pt>
                <c:pt idx="728">
                  <c:v>39793</c:v>
                </c:pt>
                <c:pt idx="729">
                  <c:v>39794</c:v>
                </c:pt>
                <c:pt idx="730">
                  <c:v>39797</c:v>
                </c:pt>
                <c:pt idx="731">
                  <c:v>39798</c:v>
                </c:pt>
                <c:pt idx="732">
                  <c:v>39799</c:v>
                </c:pt>
                <c:pt idx="733">
                  <c:v>39800</c:v>
                </c:pt>
                <c:pt idx="734">
                  <c:v>39801</c:v>
                </c:pt>
                <c:pt idx="735">
                  <c:v>39804</c:v>
                </c:pt>
                <c:pt idx="736">
                  <c:v>39805</c:v>
                </c:pt>
                <c:pt idx="737">
                  <c:v>39806</c:v>
                </c:pt>
                <c:pt idx="738">
                  <c:v>39808</c:v>
                </c:pt>
                <c:pt idx="739">
                  <c:v>39811</c:v>
                </c:pt>
                <c:pt idx="740">
                  <c:v>39812</c:v>
                </c:pt>
                <c:pt idx="741">
                  <c:v>39813</c:v>
                </c:pt>
                <c:pt idx="742">
                  <c:v>39815</c:v>
                </c:pt>
                <c:pt idx="743">
                  <c:v>39818</c:v>
                </c:pt>
                <c:pt idx="744">
                  <c:v>39819</c:v>
                </c:pt>
                <c:pt idx="745">
                  <c:v>39820</c:v>
                </c:pt>
                <c:pt idx="746">
                  <c:v>39821</c:v>
                </c:pt>
                <c:pt idx="747">
                  <c:v>39822</c:v>
                </c:pt>
                <c:pt idx="748">
                  <c:v>39825</c:v>
                </c:pt>
                <c:pt idx="749">
                  <c:v>39826</c:v>
                </c:pt>
                <c:pt idx="750">
                  <c:v>39827</c:v>
                </c:pt>
                <c:pt idx="751">
                  <c:v>39828</c:v>
                </c:pt>
                <c:pt idx="752">
                  <c:v>39829</c:v>
                </c:pt>
                <c:pt idx="753">
                  <c:v>39833</c:v>
                </c:pt>
                <c:pt idx="754">
                  <c:v>39834</c:v>
                </c:pt>
                <c:pt idx="755">
                  <c:v>39835</c:v>
                </c:pt>
                <c:pt idx="756">
                  <c:v>39836</c:v>
                </c:pt>
                <c:pt idx="757">
                  <c:v>39839</c:v>
                </c:pt>
                <c:pt idx="758">
                  <c:v>39840</c:v>
                </c:pt>
                <c:pt idx="759">
                  <c:v>39841</c:v>
                </c:pt>
                <c:pt idx="760">
                  <c:v>39842</c:v>
                </c:pt>
                <c:pt idx="761">
                  <c:v>39843</c:v>
                </c:pt>
                <c:pt idx="762">
                  <c:v>39846</c:v>
                </c:pt>
                <c:pt idx="763">
                  <c:v>39847</c:v>
                </c:pt>
                <c:pt idx="764">
                  <c:v>39848</c:v>
                </c:pt>
                <c:pt idx="765">
                  <c:v>39849</c:v>
                </c:pt>
                <c:pt idx="766">
                  <c:v>39850</c:v>
                </c:pt>
                <c:pt idx="767">
                  <c:v>39853</c:v>
                </c:pt>
                <c:pt idx="768">
                  <c:v>39854</c:v>
                </c:pt>
                <c:pt idx="769">
                  <c:v>39855</c:v>
                </c:pt>
                <c:pt idx="770">
                  <c:v>39856</c:v>
                </c:pt>
                <c:pt idx="771">
                  <c:v>39857</c:v>
                </c:pt>
                <c:pt idx="772">
                  <c:v>39861</c:v>
                </c:pt>
                <c:pt idx="773">
                  <c:v>39862</c:v>
                </c:pt>
                <c:pt idx="774">
                  <c:v>39863</c:v>
                </c:pt>
                <c:pt idx="775">
                  <c:v>39864</c:v>
                </c:pt>
                <c:pt idx="776">
                  <c:v>39867</c:v>
                </c:pt>
                <c:pt idx="777">
                  <c:v>39868</c:v>
                </c:pt>
                <c:pt idx="778">
                  <c:v>39869</c:v>
                </c:pt>
                <c:pt idx="779">
                  <c:v>39870</c:v>
                </c:pt>
                <c:pt idx="780">
                  <c:v>39871</c:v>
                </c:pt>
                <c:pt idx="781">
                  <c:v>39874</c:v>
                </c:pt>
                <c:pt idx="782">
                  <c:v>39875</c:v>
                </c:pt>
                <c:pt idx="783">
                  <c:v>39876</c:v>
                </c:pt>
                <c:pt idx="784">
                  <c:v>39877</c:v>
                </c:pt>
                <c:pt idx="785">
                  <c:v>39878</c:v>
                </c:pt>
                <c:pt idx="786">
                  <c:v>39881</c:v>
                </c:pt>
                <c:pt idx="787">
                  <c:v>39882</c:v>
                </c:pt>
                <c:pt idx="788">
                  <c:v>39883</c:v>
                </c:pt>
                <c:pt idx="789">
                  <c:v>39884</c:v>
                </c:pt>
                <c:pt idx="790">
                  <c:v>39885</c:v>
                </c:pt>
              </c:numCache>
            </c:numRef>
          </c:cat>
          <c:val>
            <c:numRef>
              <c:f>download!$B$2:$B$793</c:f>
              <c:numCache>
                <c:formatCode>General</c:formatCode>
                <c:ptCount val="792"/>
                <c:pt idx="0">
                  <c:v>100.28</c:v>
                </c:pt>
                <c:pt idx="1">
                  <c:v>100.24000000000001</c:v>
                </c:pt>
                <c:pt idx="2">
                  <c:v>100.19</c:v>
                </c:pt>
                <c:pt idx="3">
                  <c:v>100.17999999999999</c:v>
                </c:pt>
                <c:pt idx="4">
                  <c:v>100.17999999999999</c:v>
                </c:pt>
                <c:pt idx="5">
                  <c:v>100.17999999999999</c:v>
                </c:pt>
                <c:pt idx="6">
                  <c:v>100.16999999999999</c:v>
                </c:pt>
                <c:pt idx="7">
                  <c:v>100.16999999999999</c:v>
                </c:pt>
                <c:pt idx="8">
                  <c:v>100.16999999999999</c:v>
                </c:pt>
                <c:pt idx="9">
                  <c:v>100.16999999999999</c:v>
                </c:pt>
                <c:pt idx="10">
                  <c:v>100.22</c:v>
                </c:pt>
                <c:pt idx="11">
                  <c:v>100.23</c:v>
                </c:pt>
                <c:pt idx="12">
                  <c:v>100.23</c:v>
                </c:pt>
                <c:pt idx="13">
                  <c:v>100.24000000000001</c:v>
                </c:pt>
                <c:pt idx="14">
                  <c:v>100.26</c:v>
                </c:pt>
                <c:pt idx="15">
                  <c:v>100.25</c:v>
                </c:pt>
                <c:pt idx="16">
                  <c:v>100.25</c:v>
                </c:pt>
                <c:pt idx="17">
                  <c:v>100.25</c:v>
                </c:pt>
                <c:pt idx="18">
                  <c:v>100.27</c:v>
                </c:pt>
                <c:pt idx="19">
                  <c:v>100.28</c:v>
                </c:pt>
                <c:pt idx="20">
                  <c:v>100.28</c:v>
                </c:pt>
                <c:pt idx="21">
                  <c:v>100.29</c:v>
                </c:pt>
                <c:pt idx="22">
                  <c:v>100.29</c:v>
                </c:pt>
                <c:pt idx="23">
                  <c:v>100.28</c:v>
                </c:pt>
                <c:pt idx="24">
                  <c:v>100.29</c:v>
                </c:pt>
                <c:pt idx="25">
                  <c:v>100.31</c:v>
                </c:pt>
                <c:pt idx="26">
                  <c:v>100.31</c:v>
                </c:pt>
                <c:pt idx="27">
                  <c:v>100.36</c:v>
                </c:pt>
                <c:pt idx="28">
                  <c:v>100.34</c:v>
                </c:pt>
                <c:pt idx="29">
                  <c:v>100.35</c:v>
                </c:pt>
                <c:pt idx="30">
                  <c:v>100.35</c:v>
                </c:pt>
                <c:pt idx="31">
                  <c:v>100.35</c:v>
                </c:pt>
                <c:pt idx="32">
                  <c:v>100.31</c:v>
                </c:pt>
                <c:pt idx="33">
                  <c:v>100.33</c:v>
                </c:pt>
                <c:pt idx="34">
                  <c:v>100.32</c:v>
                </c:pt>
                <c:pt idx="35">
                  <c:v>100.29</c:v>
                </c:pt>
                <c:pt idx="36">
                  <c:v>100.29</c:v>
                </c:pt>
                <c:pt idx="37">
                  <c:v>100.29</c:v>
                </c:pt>
                <c:pt idx="38">
                  <c:v>100.3</c:v>
                </c:pt>
                <c:pt idx="39">
                  <c:v>100.3</c:v>
                </c:pt>
                <c:pt idx="40">
                  <c:v>100.3</c:v>
                </c:pt>
                <c:pt idx="41">
                  <c:v>100.31</c:v>
                </c:pt>
                <c:pt idx="42">
                  <c:v>100.31</c:v>
                </c:pt>
                <c:pt idx="43">
                  <c:v>100.31</c:v>
                </c:pt>
                <c:pt idx="44">
                  <c:v>100.31</c:v>
                </c:pt>
                <c:pt idx="45">
                  <c:v>100.31</c:v>
                </c:pt>
                <c:pt idx="46">
                  <c:v>100.32</c:v>
                </c:pt>
                <c:pt idx="47">
                  <c:v>100.31</c:v>
                </c:pt>
                <c:pt idx="48">
                  <c:v>100.31</c:v>
                </c:pt>
                <c:pt idx="49">
                  <c:v>100.31</c:v>
                </c:pt>
                <c:pt idx="50">
                  <c:v>100.3</c:v>
                </c:pt>
                <c:pt idx="51">
                  <c:v>100.31</c:v>
                </c:pt>
                <c:pt idx="52">
                  <c:v>100.3</c:v>
                </c:pt>
                <c:pt idx="53">
                  <c:v>100.3</c:v>
                </c:pt>
                <c:pt idx="54">
                  <c:v>100.31</c:v>
                </c:pt>
                <c:pt idx="55">
                  <c:v>100.31</c:v>
                </c:pt>
                <c:pt idx="56">
                  <c:v>100.3</c:v>
                </c:pt>
                <c:pt idx="57">
                  <c:v>100.3</c:v>
                </c:pt>
                <c:pt idx="58">
                  <c:v>100.345</c:v>
                </c:pt>
                <c:pt idx="59">
                  <c:v>100.3</c:v>
                </c:pt>
                <c:pt idx="60">
                  <c:v>100.3</c:v>
                </c:pt>
                <c:pt idx="61">
                  <c:v>100.3</c:v>
                </c:pt>
                <c:pt idx="62">
                  <c:v>100.3</c:v>
                </c:pt>
                <c:pt idx="63">
                  <c:v>100.3</c:v>
                </c:pt>
                <c:pt idx="64">
                  <c:v>100.3</c:v>
                </c:pt>
                <c:pt idx="65">
                  <c:v>100.3</c:v>
                </c:pt>
                <c:pt idx="66">
                  <c:v>100.3</c:v>
                </c:pt>
                <c:pt idx="67">
                  <c:v>100.3</c:v>
                </c:pt>
                <c:pt idx="68">
                  <c:v>100.31</c:v>
                </c:pt>
                <c:pt idx="69">
                  <c:v>100.31</c:v>
                </c:pt>
                <c:pt idx="70">
                  <c:v>100.31</c:v>
                </c:pt>
                <c:pt idx="71">
                  <c:v>100.31</c:v>
                </c:pt>
                <c:pt idx="72">
                  <c:v>100.31</c:v>
                </c:pt>
                <c:pt idx="73">
                  <c:v>100.31</c:v>
                </c:pt>
                <c:pt idx="74">
                  <c:v>100.31</c:v>
                </c:pt>
                <c:pt idx="75">
                  <c:v>100.31</c:v>
                </c:pt>
                <c:pt idx="76">
                  <c:v>100.31</c:v>
                </c:pt>
                <c:pt idx="77">
                  <c:v>100.31</c:v>
                </c:pt>
                <c:pt idx="78">
                  <c:v>100.31</c:v>
                </c:pt>
                <c:pt idx="79">
                  <c:v>100.31</c:v>
                </c:pt>
                <c:pt idx="80">
                  <c:v>100.31</c:v>
                </c:pt>
                <c:pt idx="81">
                  <c:v>100.31</c:v>
                </c:pt>
                <c:pt idx="82">
                  <c:v>100.31</c:v>
                </c:pt>
                <c:pt idx="83">
                  <c:v>100.31</c:v>
                </c:pt>
                <c:pt idx="84">
                  <c:v>100.31</c:v>
                </c:pt>
                <c:pt idx="85">
                  <c:v>100.31</c:v>
                </c:pt>
                <c:pt idx="86">
                  <c:v>100.28</c:v>
                </c:pt>
                <c:pt idx="87">
                  <c:v>100.28</c:v>
                </c:pt>
                <c:pt idx="88">
                  <c:v>100.28</c:v>
                </c:pt>
                <c:pt idx="89">
                  <c:v>100.29</c:v>
                </c:pt>
                <c:pt idx="90">
                  <c:v>100.28</c:v>
                </c:pt>
                <c:pt idx="91">
                  <c:v>100.29</c:v>
                </c:pt>
                <c:pt idx="92">
                  <c:v>100.28</c:v>
                </c:pt>
                <c:pt idx="93">
                  <c:v>100.3</c:v>
                </c:pt>
                <c:pt idx="94">
                  <c:v>100.3</c:v>
                </c:pt>
                <c:pt idx="95">
                  <c:v>100.31</c:v>
                </c:pt>
                <c:pt idx="96">
                  <c:v>100.3</c:v>
                </c:pt>
                <c:pt idx="97">
                  <c:v>100.3</c:v>
                </c:pt>
                <c:pt idx="98">
                  <c:v>100.29</c:v>
                </c:pt>
                <c:pt idx="99">
                  <c:v>100.29</c:v>
                </c:pt>
                <c:pt idx="100">
                  <c:v>100.3</c:v>
                </c:pt>
                <c:pt idx="101">
                  <c:v>100.28</c:v>
                </c:pt>
                <c:pt idx="102">
                  <c:v>100.27</c:v>
                </c:pt>
                <c:pt idx="103">
                  <c:v>100.27</c:v>
                </c:pt>
                <c:pt idx="104">
                  <c:v>100.28</c:v>
                </c:pt>
                <c:pt idx="105">
                  <c:v>100.28</c:v>
                </c:pt>
                <c:pt idx="106">
                  <c:v>100.28</c:v>
                </c:pt>
                <c:pt idx="107">
                  <c:v>100.28</c:v>
                </c:pt>
                <c:pt idx="108">
                  <c:v>100.27</c:v>
                </c:pt>
                <c:pt idx="109">
                  <c:v>100.27</c:v>
                </c:pt>
                <c:pt idx="110">
                  <c:v>100.27</c:v>
                </c:pt>
                <c:pt idx="111">
                  <c:v>100.27</c:v>
                </c:pt>
                <c:pt idx="112">
                  <c:v>100.27</c:v>
                </c:pt>
                <c:pt idx="113">
                  <c:v>100.27</c:v>
                </c:pt>
                <c:pt idx="114">
                  <c:v>100.28</c:v>
                </c:pt>
                <c:pt idx="115">
                  <c:v>100.27</c:v>
                </c:pt>
                <c:pt idx="116">
                  <c:v>100.27</c:v>
                </c:pt>
                <c:pt idx="117">
                  <c:v>100.27</c:v>
                </c:pt>
                <c:pt idx="118">
                  <c:v>100.27</c:v>
                </c:pt>
                <c:pt idx="119">
                  <c:v>100.27</c:v>
                </c:pt>
                <c:pt idx="120">
                  <c:v>100.27</c:v>
                </c:pt>
                <c:pt idx="121">
                  <c:v>100.28</c:v>
                </c:pt>
                <c:pt idx="122">
                  <c:v>100.28</c:v>
                </c:pt>
                <c:pt idx="123">
                  <c:v>100.28</c:v>
                </c:pt>
                <c:pt idx="124">
                  <c:v>100.27</c:v>
                </c:pt>
                <c:pt idx="125">
                  <c:v>100.27</c:v>
                </c:pt>
                <c:pt idx="126">
                  <c:v>100.28</c:v>
                </c:pt>
                <c:pt idx="127">
                  <c:v>100.28</c:v>
                </c:pt>
                <c:pt idx="128">
                  <c:v>100.28</c:v>
                </c:pt>
                <c:pt idx="129">
                  <c:v>100.28</c:v>
                </c:pt>
                <c:pt idx="130">
                  <c:v>100.26</c:v>
                </c:pt>
                <c:pt idx="131">
                  <c:v>100.27</c:v>
                </c:pt>
                <c:pt idx="132">
                  <c:v>100.27</c:v>
                </c:pt>
                <c:pt idx="133">
                  <c:v>100.28</c:v>
                </c:pt>
                <c:pt idx="134">
                  <c:v>100.28</c:v>
                </c:pt>
                <c:pt idx="135">
                  <c:v>100.28</c:v>
                </c:pt>
                <c:pt idx="136">
                  <c:v>100.28</c:v>
                </c:pt>
                <c:pt idx="137">
                  <c:v>100.28</c:v>
                </c:pt>
                <c:pt idx="138">
                  <c:v>100.28</c:v>
                </c:pt>
                <c:pt idx="139">
                  <c:v>100.28</c:v>
                </c:pt>
                <c:pt idx="140">
                  <c:v>100.29</c:v>
                </c:pt>
                <c:pt idx="141">
                  <c:v>100.29</c:v>
                </c:pt>
                <c:pt idx="142">
                  <c:v>100.29</c:v>
                </c:pt>
                <c:pt idx="143">
                  <c:v>100.29</c:v>
                </c:pt>
                <c:pt idx="144">
                  <c:v>100.28</c:v>
                </c:pt>
                <c:pt idx="145">
                  <c:v>100.28</c:v>
                </c:pt>
                <c:pt idx="146">
                  <c:v>100.28</c:v>
                </c:pt>
                <c:pt idx="147">
                  <c:v>100.28</c:v>
                </c:pt>
                <c:pt idx="148">
                  <c:v>100.28</c:v>
                </c:pt>
                <c:pt idx="149">
                  <c:v>100.28</c:v>
                </c:pt>
                <c:pt idx="150">
                  <c:v>100.28</c:v>
                </c:pt>
                <c:pt idx="151">
                  <c:v>100.28</c:v>
                </c:pt>
                <c:pt idx="152">
                  <c:v>100.28</c:v>
                </c:pt>
                <c:pt idx="153">
                  <c:v>100.28</c:v>
                </c:pt>
                <c:pt idx="154">
                  <c:v>100.28</c:v>
                </c:pt>
                <c:pt idx="155">
                  <c:v>100.28</c:v>
                </c:pt>
                <c:pt idx="156">
                  <c:v>100.28</c:v>
                </c:pt>
                <c:pt idx="157">
                  <c:v>100.28</c:v>
                </c:pt>
                <c:pt idx="158">
                  <c:v>100.29</c:v>
                </c:pt>
                <c:pt idx="159">
                  <c:v>100.28</c:v>
                </c:pt>
                <c:pt idx="160">
                  <c:v>100.28</c:v>
                </c:pt>
                <c:pt idx="161">
                  <c:v>100.28</c:v>
                </c:pt>
                <c:pt idx="162">
                  <c:v>100.29</c:v>
                </c:pt>
                <c:pt idx="163">
                  <c:v>100.28</c:v>
                </c:pt>
                <c:pt idx="164">
                  <c:v>100.28</c:v>
                </c:pt>
                <c:pt idx="165">
                  <c:v>100.28</c:v>
                </c:pt>
                <c:pt idx="166">
                  <c:v>100.28</c:v>
                </c:pt>
                <c:pt idx="167">
                  <c:v>100.28</c:v>
                </c:pt>
                <c:pt idx="168">
                  <c:v>100.28</c:v>
                </c:pt>
                <c:pt idx="169">
                  <c:v>100.28</c:v>
                </c:pt>
                <c:pt idx="170">
                  <c:v>100.28</c:v>
                </c:pt>
                <c:pt idx="171">
                  <c:v>100.28</c:v>
                </c:pt>
                <c:pt idx="172">
                  <c:v>100.28</c:v>
                </c:pt>
                <c:pt idx="173">
                  <c:v>100.28</c:v>
                </c:pt>
                <c:pt idx="174">
                  <c:v>100.28</c:v>
                </c:pt>
                <c:pt idx="175">
                  <c:v>100.28</c:v>
                </c:pt>
                <c:pt idx="176">
                  <c:v>100.28</c:v>
                </c:pt>
                <c:pt idx="177">
                  <c:v>100.28</c:v>
                </c:pt>
                <c:pt idx="178">
                  <c:v>100.28</c:v>
                </c:pt>
                <c:pt idx="179">
                  <c:v>100.28</c:v>
                </c:pt>
                <c:pt idx="180">
                  <c:v>100.28</c:v>
                </c:pt>
                <c:pt idx="181">
                  <c:v>100.28</c:v>
                </c:pt>
                <c:pt idx="182">
                  <c:v>100.28</c:v>
                </c:pt>
                <c:pt idx="183">
                  <c:v>100.28</c:v>
                </c:pt>
                <c:pt idx="184">
                  <c:v>100.28</c:v>
                </c:pt>
                <c:pt idx="185">
                  <c:v>100.25</c:v>
                </c:pt>
                <c:pt idx="186">
                  <c:v>100.26</c:v>
                </c:pt>
                <c:pt idx="187">
                  <c:v>100.25</c:v>
                </c:pt>
                <c:pt idx="188">
                  <c:v>100.26</c:v>
                </c:pt>
                <c:pt idx="189">
                  <c:v>100.27</c:v>
                </c:pt>
                <c:pt idx="190">
                  <c:v>100.27</c:v>
                </c:pt>
                <c:pt idx="191">
                  <c:v>100.27</c:v>
                </c:pt>
                <c:pt idx="192">
                  <c:v>100.27</c:v>
                </c:pt>
                <c:pt idx="193">
                  <c:v>100.27</c:v>
                </c:pt>
                <c:pt idx="194">
                  <c:v>100.26</c:v>
                </c:pt>
                <c:pt idx="195">
                  <c:v>100.26</c:v>
                </c:pt>
                <c:pt idx="196">
                  <c:v>100.26</c:v>
                </c:pt>
                <c:pt idx="197">
                  <c:v>100.26</c:v>
                </c:pt>
                <c:pt idx="198">
                  <c:v>100.26</c:v>
                </c:pt>
                <c:pt idx="199">
                  <c:v>100.26</c:v>
                </c:pt>
                <c:pt idx="200">
                  <c:v>100.26</c:v>
                </c:pt>
                <c:pt idx="201">
                  <c:v>100.26</c:v>
                </c:pt>
                <c:pt idx="202">
                  <c:v>100.26</c:v>
                </c:pt>
                <c:pt idx="203">
                  <c:v>100.26</c:v>
                </c:pt>
                <c:pt idx="204">
                  <c:v>100.26</c:v>
                </c:pt>
                <c:pt idx="205">
                  <c:v>100.26</c:v>
                </c:pt>
                <c:pt idx="206">
                  <c:v>100.25</c:v>
                </c:pt>
                <c:pt idx="207">
                  <c:v>100.26</c:v>
                </c:pt>
                <c:pt idx="208">
                  <c:v>100.26</c:v>
                </c:pt>
                <c:pt idx="209">
                  <c:v>100.26</c:v>
                </c:pt>
                <c:pt idx="210">
                  <c:v>100.26</c:v>
                </c:pt>
                <c:pt idx="211">
                  <c:v>100.26</c:v>
                </c:pt>
                <c:pt idx="212">
                  <c:v>100.26</c:v>
                </c:pt>
                <c:pt idx="213">
                  <c:v>100.26</c:v>
                </c:pt>
                <c:pt idx="214">
                  <c:v>100.25</c:v>
                </c:pt>
                <c:pt idx="215">
                  <c:v>100.25</c:v>
                </c:pt>
                <c:pt idx="216">
                  <c:v>100.25</c:v>
                </c:pt>
                <c:pt idx="217">
                  <c:v>100.27</c:v>
                </c:pt>
                <c:pt idx="218">
                  <c:v>100.27</c:v>
                </c:pt>
                <c:pt idx="219">
                  <c:v>100.25</c:v>
                </c:pt>
                <c:pt idx="220">
                  <c:v>100.26</c:v>
                </c:pt>
                <c:pt idx="221">
                  <c:v>100.26</c:v>
                </c:pt>
                <c:pt idx="222">
                  <c:v>100.26</c:v>
                </c:pt>
                <c:pt idx="223">
                  <c:v>100.24000000000001</c:v>
                </c:pt>
                <c:pt idx="224">
                  <c:v>100.25</c:v>
                </c:pt>
                <c:pt idx="225">
                  <c:v>100.25</c:v>
                </c:pt>
                <c:pt idx="226">
                  <c:v>100.23</c:v>
                </c:pt>
                <c:pt idx="227">
                  <c:v>100.24000000000001</c:v>
                </c:pt>
                <c:pt idx="228">
                  <c:v>100.28</c:v>
                </c:pt>
                <c:pt idx="229">
                  <c:v>100.29</c:v>
                </c:pt>
                <c:pt idx="230">
                  <c:v>100.28</c:v>
                </c:pt>
                <c:pt idx="231">
                  <c:v>100.24000000000001</c:v>
                </c:pt>
                <c:pt idx="232">
                  <c:v>100.31</c:v>
                </c:pt>
                <c:pt idx="233">
                  <c:v>100.31</c:v>
                </c:pt>
                <c:pt idx="234">
                  <c:v>100.31</c:v>
                </c:pt>
                <c:pt idx="235">
                  <c:v>100.31</c:v>
                </c:pt>
                <c:pt idx="236">
                  <c:v>100.31</c:v>
                </c:pt>
                <c:pt idx="237">
                  <c:v>100.3</c:v>
                </c:pt>
                <c:pt idx="238">
                  <c:v>100.3</c:v>
                </c:pt>
                <c:pt idx="239">
                  <c:v>100.3</c:v>
                </c:pt>
                <c:pt idx="240">
                  <c:v>100.3</c:v>
                </c:pt>
                <c:pt idx="241">
                  <c:v>100.31</c:v>
                </c:pt>
                <c:pt idx="242">
                  <c:v>100.31</c:v>
                </c:pt>
                <c:pt idx="243">
                  <c:v>100.32</c:v>
                </c:pt>
                <c:pt idx="244">
                  <c:v>100.31</c:v>
                </c:pt>
                <c:pt idx="245">
                  <c:v>100.32</c:v>
                </c:pt>
                <c:pt idx="246">
                  <c:v>100.33</c:v>
                </c:pt>
                <c:pt idx="247">
                  <c:v>100.34</c:v>
                </c:pt>
                <c:pt idx="248">
                  <c:v>100.33</c:v>
                </c:pt>
                <c:pt idx="249">
                  <c:v>100.35</c:v>
                </c:pt>
                <c:pt idx="250">
                  <c:v>100.34</c:v>
                </c:pt>
                <c:pt idx="251">
                  <c:v>100.35</c:v>
                </c:pt>
                <c:pt idx="252">
                  <c:v>100.35</c:v>
                </c:pt>
                <c:pt idx="253">
                  <c:v>100.35</c:v>
                </c:pt>
                <c:pt idx="254">
                  <c:v>100.34</c:v>
                </c:pt>
                <c:pt idx="255">
                  <c:v>100.35</c:v>
                </c:pt>
                <c:pt idx="256">
                  <c:v>100.36</c:v>
                </c:pt>
                <c:pt idx="257">
                  <c:v>100.35</c:v>
                </c:pt>
                <c:pt idx="258">
                  <c:v>100.36</c:v>
                </c:pt>
                <c:pt idx="259">
                  <c:v>100.36</c:v>
                </c:pt>
                <c:pt idx="260">
                  <c:v>100.36</c:v>
                </c:pt>
                <c:pt idx="261">
                  <c:v>100.36</c:v>
                </c:pt>
                <c:pt idx="262">
                  <c:v>100.36999999999999</c:v>
                </c:pt>
                <c:pt idx="263">
                  <c:v>100.36</c:v>
                </c:pt>
                <c:pt idx="264">
                  <c:v>100.38</c:v>
                </c:pt>
                <c:pt idx="265">
                  <c:v>100.36999999999999</c:v>
                </c:pt>
                <c:pt idx="266">
                  <c:v>100.36999999999999</c:v>
                </c:pt>
                <c:pt idx="267">
                  <c:v>100.36</c:v>
                </c:pt>
                <c:pt idx="268">
                  <c:v>100.28</c:v>
                </c:pt>
                <c:pt idx="269">
                  <c:v>100.29</c:v>
                </c:pt>
                <c:pt idx="270">
                  <c:v>100.33</c:v>
                </c:pt>
                <c:pt idx="271">
                  <c:v>100.31</c:v>
                </c:pt>
                <c:pt idx="272">
                  <c:v>100.31</c:v>
                </c:pt>
                <c:pt idx="273">
                  <c:v>100.3</c:v>
                </c:pt>
                <c:pt idx="274">
                  <c:v>100.32</c:v>
                </c:pt>
                <c:pt idx="275">
                  <c:v>100.25</c:v>
                </c:pt>
                <c:pt idx="276">
                  <c:v>99.54</c:v>
                </c:pt>
                <c:pt idx="277">
                  <c:v>99.9</c:v>
                </c:pt>
                <c:pt idx="278">
                  <c:v>99.89</c:v>
                </c:pt>
                <c:pt idx="279">
                  <c:v>99.79</c:v>
                </c:pt>
                <c:pt idx="280">
                  <c:v>99.77</c:v>
                </c:pt>
                <c:pt idx="281">
                  <c:v>99.63</c:v>
                </c:pt>
                <c:pt idx="282">
                  <c:v>99.63</c:v>
                </c:pt>
                <c:pt idx="283">
                  <c:v>99.77</c:v>
                </c:pt>
                <c:pt idx="284">
                  <c:v>99.910000000000011</c:v>
                </c:pt>
                <c:pt idx="285">
                  <c:v>99.86999999999999</c:v>
                </c:pt>
                <c:pt idx="286">
                  <c:v>99.940000000000012</c:v>
                </c:pt>
                <c:pt idx="287">
                  <c:v>99.86999999999999</c:v>
                </c:pt>
                <c:pt idx="288">
                  <c:v>99.86</c:v>
                </c:pt>
                <c:pt idx="289">
                  <c:v>99.89</c:v>
                </c:pt>
                <c:pt idx="290">
                  <c:v>99.960000000000008</c:v>
                </c:pt>
                <c:pt idx="291">
                  <c:v>99.93</c:v>
                </c:pt>
                <c:pt idx="292">
                  <c:v>99.89</c:v>
                </c:pt>
                <c:pt idx="293">
                  <c:v>99.9</c:v>
                </c:pt>
                <c:pt idx="294">
                  <c:v>99.960000000000008</c:v>
                </c:pt>
                <c:pt idx="295">
                  <c:v>99.97</c:v>
                </c:pt>
                <c:pt idx="296">
                  <c:v>99.97</c:v>
                </c:pt>
                <c:pt idx="297">
                  <c:v>99.92</c:v>
                </c:pt>
                <c:pt idx="298">
                  <c:v>99.92</c:v>
                </c:pt>
                <c:pt idx="299">
                  <c:v>99.960000000000008</c:v>
                </c:pt>
                <c:pt idx="300">
                  <c:v>99.92</c:v>
                </c:pt>
                <c:pt idx="301">
                  <c:v>99.92</c:v>
                </c:pt>
                <c:pt idx="302">
                  <c:v>99.910000000000011</c:v>
                </c:pt>
                <c:pt idx="303">
                  <c:v>99.92</c:v>
                </c:pt>
                <c:pt idx="304">
                  <c:v>99.910000000000011</c:v>
                </c:pt>
                <c:pt idx="305">
                  <c:v>100.02</c:v>
                </c:pt>
                <c:pt idx="306">
                  <c:v>99.960000000000008</c:v>
                </c:pt>
                <c:pt idx="307">
                  <c:v>99.98</c:v>
                </c:pt>
                <c:pt idx="308">
                  <c:v>99.990000000000009</c:v>
                </c:pt>
                <c:pt idx="309">
                  <c:v>100</c:v>
                </c:pt>
                <c:pt idx="310">
                  <c:v>100</c:v>
                </c:pt>
                <c:pt idx="311">
                  <c:v>100</c:v>
                </c:pt>
                <c:pt idx="312">
                  <c:v>100</c:v>
                </c:pt>
                <c:pt idx="313">
                  <c:v>100</c:v>
                </c:pt>
                <c:pt idx="314">
                  <c:v>100</c:v>
                </c:pt>
                <c:pt idx="315">
                  <c:v>100.03</c:v>
                </c:pt>
                <c:pt idx="316">
                  <c:v>100.04</c:v>
                </c:pt>
                <c:pt idx="317">
                  <c:v>100</c:v>
                </c:pt>
                <c:pt idx="318">
                  <c:v>99.93</c:v>
                </c:pt>
                <c:pt idx="319">
                  <c:v>99.98</c:v>
                </c:pt>
                <c:pt idx="320">
                  <c:v>100</c:v>
                </c:pt>
                <c:pt idx="321">
                  <c:v>100</c:v>
                </c:pt>
                <c:pt idx="322">
                  <c:v>99.990000000000009</c:v>
                </c:pt>
                <c:pt idx="323">
                  <c:v>100.11</c:v>
                </c:pt>
                <c:pt idx="324">
                  <c:v>100.06</c:v>
                </c:pt>
                <c:pt idx="325">
                  <c:v>100.05</c:v>
                </c:pt>
                <c:pt idx="326">
                  <c:v>100.03</c:v>
                </c:pt>
                <c:pt idx="327">
                  <c:v>100.03</c:v>
                </c:pt>
                <c:pt idx="328">
                  <c:v>100.1</c:v>
                </c:pt>
                <c:pt idx="329">
                  <c:v>100.09</c:v>
                </c:pt>
                <c:pt idx="330">
                  <c:v>100.08</c:v>
                </c:pt>
                <c:pt idx="331">
                  <c:v>100.01</c:v>
                </c:pt>
                <c:pt idx="332">
                  <c:v>100.08</c:v>
                </c:pt>
                <c:pt idx="333">
                  <c:v>100.08</c:v>
                </c:pt>
                <c:pt idx="334">
                  <c:v>100.09</c:v>
                </c:pt>
                <c:pt idx="335">
                  <c:v>100.09</c:v>
                </c:pt>
                <c:pt idx="336">
                  <c:v>100.08</c:v>
                </c:pt>
                <c:pt idx="337">
                  <c:v>100.09</c:v>
                </c:pt>
                <c:pt idx="338">
                  <c:v>100.04</c:v>
                </c:pt>
                <c:pt idx="339">
                  <c:v>100.04</c:v>
                </c:pt>
                <c:pt idx="340">
                  <c:v>100.03</c:v>
                </c:pt>
                <c:pt idx="341">
                  <c:v>100.04</c:v>
                </c:pt>
                <c:pt idx="342">
                  <c:v>100.01</c:v>
                </c:pt>
                <c:pt idx="343">
                  <c:v>100.03</c:v>
                </c:pt>
                <c:pt idx="344">
                  <c:v>100.13</c:v>
                </c:pt>
                <c:pt idx="345">
                  <c:v>100.1</c:v>
                </c:pt>
                <c:pt idx="346">
                  <c:v>100.08</c:v>
                </c:pt>
                <c:pt idx="347">
                  <c:v>100.09</c:v>
                </c:pt>
                <c:pt idx="348">
                  <c:v>100.1</c:v>
                </c:pt>
                <c:pt idx="349">
                  <c:v>100.09</c:v>
                </c:pt>
                <c:pt idx="350">
                  <c:v>100.1</c:v>
                </c:pt>
                <c:pt idx="351">
                  <c:v>100.11</c:v>
                </c:pt>
                <c:pt idx="352">
                  <c:v>100.11</c:v>
                </c:pt>
                <c:pt idx="353">
                  <c:v>100.1</c:v>
                </c:pt>
                <c:pt idx="354">
                  <c:v>100.14999999999999</c:v>
                </c:pt>
                <c:pt idx="355">
                  <c:v>100.11</c:v>
                </c:pt>
                <c:pt idx="356">
                  <c:v>100.09</c:v>
                </c:pt>
                <c:pt idx="357">
                  <c:v>100.08</c:v>
                </c:pt>
                <c:pt idx="358">
                  <c:v>100.06</c:v>
                </c:pt>
                <c:pt idx="359">
                  <c:v>100.14999999999999</c:v>
                </c:pt>
                <c:pt idx="360">
                  <c:v>100.1</c:v>
                </c:pt>
                <c:pt idx="361">
                  <c:v>100.16</c:v>
                </c:pt>
                <c:pt idx="362">
                  <c:v>100.14</c:v>
                </c:pt>
                <c:pt idx="363">
                  <c:v>100.11</c:v>
                </c:pt>
                <c:pt idx="364">
                  <c:v>100.09</c:v>
                </c:pt>
                <c:pt idx="365">
                  <c:v>100.09</c:v>
                </c:pt>
                <c:pt idx="366">
                  <c:v>100.05</c:v>
                </c:pt>
                <c:pt idx="367">
                  <c:v>100.07</c:v>
                </c:pt>
                <c:pt idx="368">
                  <c:v>100.05</c:v>
                </c:pt>
                <c:pt idx="369">
                  <c:v>100.02</c:v>
                </c:pt>
                <c:pt idx="370">
                  <c:v>100</c:v>
                </c:pt>
                <c:pt idx="371">
                  <c:v>99.77</c:v>
                </c:pt>
                <c:pt idx="372">
                  <c:v>99.81</c:v>
                </c:pt>
                <c:pt idx="373">
                  <c:v>99.76</c:v>
                </c:pt>
                <c:pt idx="374">
                  <c:v>99.73</c:v>
                </c:pt>
                <c:pt idx="375">
                  <c:v>99.29</c:v>
                </c:pt>
                <c:pt idx="376">
                  <c:v>99.1</c:v>
                </c:pt>
                <c:pt idx="377">
                  <c:v>99.23</c:v>
                </c:pt>
                <c:pt idx="378">
                  <c:v>99.29</c:v>
                </c:pt>
                <c:pt idx="379">
                  <c:v>98.92</c:v>
                </c:pt>
                <c:pt idx="380">
                  <c:v>99.28</c:v>
                </c:pt>
                <c:pt idx="381">
                  <c:v>99.04</c:v>
                </c:pt>
                <c:pt idx="382">
                  <c:v>98.47</c:v>
                </c:pt>
                <c:pt idx="383">
                  <c:v>97.86</c:v>
                </c:pt>
                <c:pt idx="384">
                  <c:v>98.01</c:v>
                </c:pt>
                <c:pt idx="385">
                  <c:v>97.69</c:v>
                </c:pt>
                <c:pt idx="386">
                  <c:v>97.72</c:v>
                </c:pt>
                <c:pt idx="387">
                  <c:v>98.14</c:v>
                </c:pt>
                <c:pt idx="388">
                  <c:v>96.440000000000012</c:v>
                </c:pt>
                <c:pt idx="389">
                  <c:v>95</c:v>
                </c:pt>
                <c:pt idx="390">
                  <c:v>94.97</c:v>
                </c:pt>
                <c:pt idx="391">
                  <c:v>95.440000000000012</c:v>
                </c:pt>
                <c:pt idx="392">
                  <c:v>96.69</c:v>
                </c:pt>
                <c:pt idx="393">
                  <c:v>96.42</c:v>
                </c:pt>
                <c:pt idx="394">
                  <c:v>96.83</c:v>
                </c:pt>
                <c:pt idx="395">
                  <c:v>97.09</c:v>
                </c:pt>
                <c:pt idx="396">
                  <c:v>96.61</c:v>
                </c:pt>
                <c:pt idx="397">
                  <c:v>96.410000000000011</c:v>
                </c:pt>
                <c:pt idx="398">
                  <c:v>96.11</c:v>
                </c:pt>
                <c:pt idx="399">
                  <c:v>96.98</c:v>
                </c:pt>
                <c:pt idx="400">
                  <c:v>96.42</c:v>
                </c:pt>
                <c:pt idx="401">
                  <c:v>97.3</c:v>
                </c:pt>
                <c:pt idx="402">
                  <c:v>97.39</c:v>
                </c:pt>
                <c:pt idx="403">
                  <c:v>97.679999999999993</c:v>
                </c:pt>
                <c:pt idx="404">
                  <c:v>97.61</c:v>
                </c:pt>
                <c:pt idx="405">
                  <c:v>97.81</c:v>
                </c:pt>
                <c:pt idx="406">
                  <c:v>97.73</c:v>
                </c:pt>
                <c:pt idx="407">
                  <c:v>97.23</c:v>
                </c:pt>
                <c:pt idx="408">
                  <c:v>97.06</c:v>
                </c:pt>
                <c:pt idx="409">
                  <c:v>97.5</c:v>
                </c:pt>
                <c:pt idx="410">
                  <c:v>97.960000000000008</c:v>
                </c:pt>
                <c:pt idx="411">
                  <c:v>98.11</c:v>
                </c:pt>
                <c:pt idx="412">
                  <c:v>98.39</c:v>
                </c:pt>
                <c:pt idx="413">
                  <c:v>98.45</c:v>
                </c:pt>
                <c:pt idx="414">
                  <c:v>98</c:v>
                </c:pt>
                <c:pt idx="415">
                  <c:v>98.04</c:v>
                </c:pt>
                <c:pt idx="416">
                  <c:v>98.31</c:v>
                </c:pt>
                <c:pt idx="417">
                  <c:v>98.69</c:v>
                </c:pt>
                <c:pt idx="418">
                  <c:v>98.53</c:v>
                </c:pt>
                <c:pt idx="419">
                  <c:v>98.5</c:v>
                </c:pt>
                <c:pt idx="420">
                  <c:v>98.669999999999987</c:v>
                </c:pt>
                <c:pt idx="421">
                  <c:v>98.51</c:v>
                </c:pt>
                <c:pt idx="422">
                  <c:v>98.25</c:v>
                </c:pt>
                <c:pt idx="423">
                  <c:v>98.169999999999987</c:v>
                </c:pt>
                <c:pt idx="424">
                  <c:v>98.149999999999991</c:v>
                </c:pt>
                <c:pt idx="425">
                  <c:v>98.03</c:v>
                </c:pt>
                <c:pt idx="426">
                  <c:v>98.28</c:v>
                </c:pt>
                <c:pt idx="427">
                  <c:v>98.31</c:v>
                </c:pt>
                <c:pt idx="428">
                  <c:v>98.09</c:v>
                </c:pt>
                <c:pt idx="429">
                  <c:v>98.169999999999987</c:v>
                </c:pt>
                <c:pt idx="430">
                  <c:v>98.31</c:v>
                </c:pt>
                <c:pt idx="431">
                  <c:v>98.39</c:v>
                </c:pt>
                <c:pt idx="432">
                  <c:v>98.33</c:v>
                </c:pt>
                <c:pt idx="433">
                  <c:v>98.240000000000009</c:v>
                </c:pt>
                <c:pt idx="434">
                  <c:v>98.42</c:v>
                </c:pt>
                <c:pt idx="435">
                  <c:v>98.52</c:v>
                </c:pt>
                <c:pt idx="436">
                  <c:v>98.52</c:v>
                </c:pt>
                <c:pt idx="437">
                  <c:v>98.490000000000009</c:v>
                </c:pt>
                <c:pt idx="438">
                  <c:v>98.5</c:v>
                </c:pt>
                <c:pt idx="439">
                  <c:v>98.22</c:v>
                </c:pt>
                <c:pt idx="440">
                  <c:v>98.169999999999987</c:v>
                </c:pt>
                <c:pt idx="441">
                  <c:v>98.06</c:v>
                </c:pt>
                <c:pt idx="442">
                  <c:v>97.710000000000008</c:v>
                </c:pt>
                <c:pt idx="443">
                  <c:v>98</c:v>
                </c:pt>
                <c:pt idx="444">
                  <c:v>98.36</c:v>
                </c:pt>
                <c:pt idx="445">
                  <c:v>98.33</c:v>
                </c:pt>
                <c:pt idx="446">
                  <c:v>97.960000000000008</c:v>
                </c:pt>
                <c:pt idx="447">
                  <c:v>96.93</c:v>
                </c:pt>
                <c:pt idx="448">
                  <c:v>97</c:v>
                </c:pt>
                <c:pt idx="449">
                  <c:v>96.5</c:v>
                </c:pt>
                <c:pt idx="450">
                  <c:v>97</c:v>
                </c:pt>
                <c:pt idx="451">
                  <c:v>96.51</c:v>
                </c:pt>
                <c:pt idx="452">
                  <c:v>96.39</c:v>
                </c:pt>
                <c:pt idx="453">
                  <c:v>96.31</c:v>
                </c:pt>
                <c:pt idx="454">
                  <c:v>96.38</c:v>
                </c:pt>
                <c:pt idx="455">
                  <c:v>94.781250000000014</c:v>
                </c:pt>
                <c:pt idx="456">
                  <c:v>95.04</c:v>
                </c:pt>
                <c:pt idx="457">
                  <c:v>94.13</c:v>
                </c:pt>
                <c:pt idx="458">
                  <c:v>94.2</c:v>
                </c:pt>
                <c:pt idx="459">
                  <c:v>94.97</c:v>
                </c:pt>
                <c:pt idx="460">
                  <c:v>95.38</c:v>
                </c:pt>
                <c:pt idx="461">
                  <c:v>94.7</c:v>
                </c:pt>
                <c:pt idx="462">
                  <c:v>93.76</c:v>
                </c:pt>
                <c:pt idx="463">
                  <c:v>92.14</c:v>
                </c:pt>
                <c:pt idx="464">
                  <c:v>90.09</c:v>
                </c:pt>
                <c:pt idx="465">
                  <c:v>90.11</c:v>
                </c:pt>
                <c:pt idx="466">
                  <c:v>90.440000000000012</c:v>
                </c:pt>
                <c:pt idx="467">
                  <c:v>91.92</c:v>
                </c:pt>
                <c:pt idx="468">
                  <c:v>93.56</c:v>
                </c:pt>
                <c:pt idx="469">
                  <c:v>93.940000000000012</c:v>
                </c:pt>
                <c:pt idx="470">
                  <c:v>94.75</c:v>
                </c:pt>
                <c:pt idx="471">
                  <c:v>94.490000000000009</c:v>
                </c:pt>
                <c:pt idx="472">
                  <c:v>93.86</c:v>
                </c:pt>
                <c:pt idx="473">
                  <c:v>92.58</c:v>
                </c:pt>
                <c:pt idx="474">
                  <c:v>93.32</c:v>
                </c:pt>
                <c:pt idx="475">
                  <c:v>93.169999999999987</c:v>
                </c:pt>
                <c:pt idx="476">
                  <c:v>93.5</c:v>
                </c:pt>
                <c:pt idx="477">
                  <c:v>93.83</c:v>
                </c:pt>
                <c:pt idx="478">
                  <c:v>94.460000000000008</c:v>
                </c:pt>
                <c:pt idx="479">
                  <c:v>94.48</c:v>
                </c:pt>
                <c:pt idx="480">
                  <c:v>94.410000000000011</c:v>
                </c:pt>
                <c:pt idx="481">
                  <c:v>94.25</c:v>
                </c:pt>
                <c:pt idx="482">
                  <c:v>93.83</c:v>
                </c:pt>
                <c:pt idx="483">
                  <c:v>93.43</c:v>
                </c:pt>
                <c:pt idx="484">
                  <c:v>93.5</c:v>
                </c:pt>
                <c:pt idx="485">
                  <c:v>93.64</c:v>
                </c:pt>
                <c:pt idx="486">
                  <c:v>93.440000000000012</c:v>
                </c:pt>
                <c:pt idx="487">
                  <c:v>93.490000000000009</c:v>
                </c:pt>
                <c:pt idx="488">
                  <c:v>93.669999999999987</c:v>
                </c:pt>
                <c:pt idx="489">
                  <c:v>93.72</c:v>
                </c:pt>
                <c:pt idx="490">
                  <c:v>93.740000000000009</c:v>
                </c:pt>
                <c:pt idx="491">
                  <c:v>94.05</c:v>
                </c:pt>
                <c:pt idx="492">
                  <c:v>93.97</c:v>
                </c:pt>
                <c:pt idx="493">
                  <c:v>92.89</c:v>
                </c:pt>
                <c:pt idx="494">
                  <c:v>93.04</c:v>
                </c:pt>
                <c:pt idx="495">
                  <c:v>92.940000000000012</c:v>
                </c:pt>
                <c:pt idx="496">
                  <c:v>93.03</c:v>
                </c:pt>
                <c:pt idx="497">
                  <c:v>93.710000000000008</c:v>
                </c:pt>
                <c:pt idx="498">
                  <c:v>94.19</c:v>
                </c:pt>
                <c:pt idx="499">
                  <c:v>94.64</c:v>
                </c:pt>
                <c:pt idx="500">
                  <c:v>94.54</c:v>
                </c:pt>
                <c:pt idx="501">
                  <c:v>94.11</c:v>
                </c:pt>
                <c:pt idx="502">
                  <c:v>94.169999999999987</c:v>
                </c:pt>
                <c:pt idx="503">
                  <c:v>94.169999999999987</c:v>
                </c:pt>
                <c:pt idx="504">
                  <c:v>94.33</c:v>
                </c:pt>
                <c:pt idx="505">
                  <c:v>94.69</c:v>
                </c:pt>
                <c:pt idx="506">
                  <c:v>95.09</c:v>
                </c:pt>
                <c:pt idx="507">
                  <c:v>95.210000000000008</c:v>
                </c:pt>
                <c:pt idx="508">
                  <c:v>95.149999999999991</c:v>
                </c:pt>
                <c:pt idx="509">
                  <c:v>95.27</c:v>
                </c:pt>
                <c:pt idx="510">
                  <c:v>95.28</c:v>
                </c:pt>
                <c:pt idx="511">
                  <c:v>95.22</c:v>
                </c:pt>
                <c:pt idx="512">
                  <c:v>95.19</c:v>
                </c:pt>
                <c:pt idx="513">
                  <c:v>95.05</c:v>
                </c:pt>
                <c:pt idx="514">
                  <c:v>94.97</c:v>
                </c:pt>
                <c:pt idx="515">
                  <c:v>94.410000000000011</c:v>
                </c:pt>
                <c:pt idx="516">
                  <c:v>94.19</c:v>
                </c:pt>
                <c:pt idx="517">
                  <c:v>93.92</c:v>
                </c:pt>
                <c:pt idx="518">
                  <c:v>93.740000000000009</c:v>
                </c:pt>
                <c:pt idx="519">
                  <c:v>94</c:v>
                </c:pt>
                <c:pt idx="520">
                  <c:v>94.06</c:v>
                </c:pt>
                <c:pt idx="521">
                  <c:v>94.16</c:v>
                </c:pt>
                <c:pt idx="522">
                  <c:v>93.75</c:v>
                </c:pt>
                <c:pt idx="523">
                  <c:v>93.47</c:v>
                </c:pt>
                <c:pt idx="524">
                  <c:v>93.48</c:v>
                </c:pt>
                <c:pt idx="525">
                  <c:v>93.54</c:v>
                </c:pt>
                <c:pt idx="526">
                  <c:v>93.5</c:v>
                </c:pt>
                <c:pt idx="527">
                  <c:v>93.05</c:v>
                </c:pt>
                <c:pt idx="528">
                  <c:v>92.990000000000009</c:v>
                </c:pt>
                <c:pt idx="529">
                  <c:v>90.79</c:v>
                </c:pt>
                <c:pt idx="530">
                  <c:v>91.22</c:v>
                </c:pt>
                <c:pt idx="531">
                  <c:v>90.98</c:v>
                </c:pt>
                <c:pt idx="532">
                  <c:v>90.39</c:v>
                </c:pt>
                <c:pt idx="533">
                  <c:v>88.36</c:v>
                </c:pt>
                <c:pt idx="534">
                  <c:v>88.19</c:v>
                </c:pt>
                <c:pt idx="535">
                  <c:v>84.66</c:v>
                </c:pt>
                <c:pt idx="536">
                  <c:v>85</c:v>
                </c:pt>
                <c:pt idx="537">
                  <c:v>84.169999999999987</c:v>
                </c:pt>
                <c:pt idx="538">
                  <c:v>84.61</c:v>
                </c:pt>
                <c:pt idx="539">
                  <c:v>85.23</c:v>
                </c:pt>
                <c:pt idx="540">
                  <c:v>86.19</c:v>
                </c:pt>
                <c:pt idx="541">
                  <c:v>85.9</c:v>
                </c:pt>
                <c:pt idx="542">
                  <c:v>85.81</c:v>
                </c:pt>
                <c:pt idx="543">
                  <c:v>88.27</c:v>
                </c:pt>
                <c:pt idx="544">
                  <c:v>88.410000000000011</c:v>
                </c:pt>
                <c:pt idx="545">
                  <c:v>88.33</c:v>
                </c:pt>
                <c:pt idx="546">
                  <c:v>90.45</c:v>
                </c:pt>
                <c:pt idx="547">
                  <c:v>90.09</c:v>
                </c:pt>
                <c:pt idx="548">
                  <c:v>89.23</c:v>
                </c:pt>
                <c:pt idx="549">
                  <c:v>89.5</c:v>
                </c:pt>
                <c:pt idx="550">
                  <c:v>89.48</c:v>
                </c:pt>
                <c:pt idx="551">
                  <c:v>89.5</c:v>
                </c:pt>
                <c:pt idx="552">
                  <c:v>89.89</c:v>
                </c:pt>
                <c:pt idx="553">
                  <c:v>90.52</c:v>
                </c:pt>
                <c:pt idx="554">
                  <c:v>91.25</c:v>
                </c:pt>
                <c:pt idx="555">
                  <c:v>91.3</c:v>
                </c:pt>
                <c:pt idx="556">
                  <c:v>91.82</c:v>
                </c:pt>
                <c:pt idx="557">
                  <c:v>91.29</c:v>
                </c:pt>
                <c:pt idx="558">
                  <c:v>90.72</c:v>
                </c:pt>
                <c:pt idx="559">
                  <c:v>90.83</c:v>
                </c:pt>
                <c:pt idx="560">
                  <c:v>90.73</c:v>
                </c:pt>
                <c:pt idx="561">
                  <c:v>90.910000000000011</c:v>
                </c:pt>
                <c:pt idx="562">
                  <c:v>90.940000000000012</c:v>
                </c:pt>
                <c:pt idx="563">
                  <c:v>91.440000000000012</c:v>
                </c:pt>
                <c:pt idx="564">
                  <c:v>91.55</c:v>
                </c:pt>
                <c:pt idx="565">
                  <c:v>91.960000000000008</c:v>
                </c:pt>
                <c:pt idx="566">
                  <c:v>92</c:v>
                </c:pt>
                <c:pt idx="567">
                  <c:v>92.04</c:v>
                </c:pt>
                <c:pt idx="568">
                  <c:v>92.07</c:v>
                </c:pt>
                <c:pt idx="569">
                  <c:v>92</c:v>
                </c:pt>
                <c:pt idx="570">
                  <c:v>92.48</c:v>
                </c:pt>
                <c:pt idx="571">
                  <c:v>94.61</c:v>
                </c:pt>
                <c:pt idx="572">
                  <c:v>94.5</c:v>
                </c:pt>
                <c:pt idx="573">
                  <c:v>94.81</c:v>
                </c:pt>
                <c:pt idx="574">
                  <c:v>94.59</c:v>
                </c:pt>
                <c:pt idx="575">
                  <c:v>94.960000000000008</c:v>
                </c:pt>
                <c:pt idx="576">
                  <c:v>94.5</c:v>
                </c:pt>
                <c:pt idx="577">
                  <c:v>94.31</c:v>
                </c:pt>
                <c:pt idx="578">
                  <c:v>93.97</c:v>
                </c:pt>
                <c:pt idx="579">
                  <c:v>93.22</c:v>
                </c:pt>
                <c:pt idx="580">
                  <c:v>93.36</c:v>
                </c:pt>
                <c:pt idx="581">
                  <c:v>93.88</c:v>
                </c:pt>
                <c:pt idx="582">
                  <c:v>93.78</c:v>
                </c:pt>
                <c:pt idx="583">
                  <c:v>93.910000000000011</c:v>
                </c:pt>
                <c:pt idx="584">
                  <c:v>94.09</c:v>
                </c:pt>
                <c:pt idx="585">
                  <c:v>94.36</c:v>
                </c:pt>
                <c:pt idx="586">
                  <c:v>94.77</c:v>
                </c:pt>
                <c:pt idx="587">
                  <c:v>94.93</c:v>
                </c:pt>
                <c:pt idx="588">
                  <c:v>94.59</c:v>
                </c:pt>
                <c:pt idx="589">
                  <c:v>94.22</c:v>
                </c:pt>
                <c:pt idx="590">
                  <c:v>93.9</c:v>
                </c:pt>
                <c:pt idx="591">
                  <c:v>94</c:v>
                </c:pt>
                <c:pt idx="592">
                  <c:v>93.52</c:v>
                </c:pt>
                <c:pt idx="593">
                  <c:v>93.75</c:v>
                </c:pt>
                <c:pt idx="594">
                  <c:v>93.8</c:v>
                </c:pt>
                <c:pt idx="595">
                  <c:v>93.98</c:v>
                </c:pt>
                <c:pt idx="596">
                  <c:v>93.63</c:v>
                </c:pt>
                <c:pt idx="597">
                  <c:v>93.75</c:v>
                </c:pt>
                <c:pt idx="598">
                  <c:v>93.81</c:v>
                </c:pt>
                <c:pt idx="599">
                  <c:v>93.89</c:v>
                </c:pt>
                <c:pt idx="600">
                  <c:v>93.56</c:v>
                </c:pt>
                <c:pt idx="601">
                  <c:v>92.95</c:v>
                </c:pt>
                <c:pt idx="602">
                  <c:v>92.95</c:v>
                </c:pt>
                <c:pt idx="603">
                  <c:v>93.02</c:v>
                </c:pt>
                <c:pt idx="604">
                  <c:v>92.460000000000008</c:v>
                </c:pt>
                <c:pt idx="605">
                  <c:v>92.69</c:v>
                </c:pt>
                <c:pt idx="606">
                  <c:v>92.95</c:v>
                </c:pt>
                <c:pt idx="607">
                  <c:v>93.02</c:v>
                </c:pt>
                <c:pt idx="608">
                  <c:v>93.05</c:v>
                </c:pt>
                <c:pt idx="609">
                  <c:v>92.9</c:v>
                </c:pt>
                <c:pt idx="610">
                  <c:v>92.960000000000008</c:v>
                </c:pt>
                <c:pt idx="611">
                  <c:v>92.8</c:v>
                </c:pt>
                <c:pt idx="612">
                  <c:v>92.63</c:v>
                </c:pt>
                <c:pt idx="613">
                  <c:v>91.940000000000012</c:v>
                </c:pt>
                <c:pt idx="614">
                  <c:v>91.64</c:v>
                </c:pt>
                <c:pt idx="615">
                  <c:v>91.81</c:v>
                </c:pt>
                <c:pt idx="616">
                  <c:v>91.7</c:v>
                </c:pt>
                <c:pt idx="617">
                  <c:v>91.48</c:v>
                </c:pt>
                <c:pt idx="618">
                  <c:v>91.5</c:v>
                </c:pt>
                <c:pt idx="619">
                  <c:v>91.5</c:v>
                </c:pt>
                <c:pt idx="620">
                  <c:v>91.27</c:v>
                </c:pt>
                <c:pt idx="621">
                  <c:v>91.28</c:v>
                </c:pt>
                <c:pt idx="622">
                  <c:v>90.03</c:v>
                </c:pt>
                <c:pt idx="623">
                  <c:v>88.75</c:v>
                </c:pt>
                <c:pt idx="624">
                  <c:v>88.03</c:v>
                </c:pt>
                <c:pt idx="625">
                  <c:v>86.669999999999987</c:v>
                </c:pt>
                <c:pt idx="626">
                  <c:v>86.19</c:v>
                </c:pt>
                <c:pt idx="627">
                  <c:v>86.52</c:v>
                </c:pt>
                <c:pt idx="628">
                  <c:v>86.52</c:v>
                </c:pt>
                <c:pt idx="629">
                  <c:v>86.84</c:v>
                </c:pt>
                <c:pt idx="630">
                  <c:v>86.440000000000012</c:v>
                </c:pt>
                <c:pt idx="631">
                  <c:v>86.89</c:v>
                </c:pt>
                <c:pt idx="632">
                  <c:v>86.92</c:v>
                </c:pt>
                <c:pt idx="633">
                  <c:v>86.990000000000009</c:v>
                </c:pt>
                <c:pt idx="634">
                  <c:v>87.14</c:v>
                </c:pt>
                <c:pt idx="635">
                  <c:v>88.22</c:v>
                </c:pt>
                <c:pt idx="636">
                  <c:v>88.61</c:v>
                </c:pt>
                <c:pt idx="637">
                  <c:v>88.88</c:v>
                </c:pt>
                <c:pt idx="638">
                  <c:v>88.9</c:v>
                </c:pt>
                <c:pt idx="639">
                  <c:v>88.92</c:v>
                </c:pt>
                <c:pt idx="640">
                  <c:v>89.210000000000008</c:v>
                </c:pt>
                <c:pt idx="641">
                  <c:v>89.88</c:v>
                </c:pt>
                <c:pt idx="642">
                  <c:v>89.210000000000008</c:v>
                </c:pt>
                <c:pt idx="643">
                  <c:v>88.73</c:v>
                </c:pt>
                <c:pt idx="644">
                  <c:v>88.98</c:v>
                </c:pt>
                <c:pt idx="645">
                  <c:v>89</c:v>
                </c:pt>
                <c:pt idx="646">
                  <c:v>88.28</c:v>
                </c:pt>
                <c:pt idx="647">
                  <c:v>88.11</c:v>
                </c:pt>
                <c:pt idx="648">
                  <c:v>88.13</c:v>
                </c:pt>
                <c:pt idx="649">
                  <c:v>87.32</c:v>
                </c:pt>
                <c:pt idx="650">
                  <c:v>87.33</c:v>
                </c:pt>
                <c:pt idx="651">
                  <c:v>87.82</c:v>
                </c:pt>
                <c:pt idx="652">
                  <c:v>88.04</c:v>
                </c:pt>
                <c:pt idx="653">
                  <c:v>88.43</c:v>
                </c:pt>
                <c:pt idx="654">
                  <c:v>88.85</c:v>
                </c:pt>
                <c:pt idx="655">
                  <c:v>89.210000000000008</c:v>
                </c:pt>
                <c:pt idx="656">
                  <c:v>89.240000000000009</c:v>
                </c:pt>
                <c:pt idx="657">
                  <c:v>89.25</c:v>
                </c:pt>
                <c:pt idx="658">
                  <c:v>89.25</c:v>
                </c:pt>
                <c:pt idx="659">
                  <c:v>89.33</c:v>
                </c:pt>
                <c:pt idx="660">
                  <c:v>88.88</c:v>
                </c:pt>
                <c:pt idx="661">
                  <c:v>88.07</c:v>
                </c:pt>
                <c:pt idx="662">
                  <c:v>88.11</c:v>
                </c:pt>
                <c:pt idx="663">
                  <c:v>88.61</c:v>
                </c:pt>
                <c:pt idx="664">
                  <c:v>88.77</c:v>
                </c:pt>
                <c:pt idx="665">
                  <c:v>89.5</c:v>
                </c:pt>
                <c:pt idx="666">
                  <c:v>89.59</c:v>
                </c:pt>
                <c:pt idx="667">
                  <c:v>89.66</c:v>
                </c:pt>
                <c:pt idx="668">
                  <c:v>88.5</c:v>
                </c:pt>
                <c:pt idx="669">
                  <c:v>88.25</c:v>
                </c:pt>
                <c:pt idx="670">
                  <c:v>88.179999999999993</c:v>
                </c:pt>
                <c:pt idx="671">
                  <c:v>88.78</c:v>
                </c:pt>
                <c:pt idx="672">
                  <c:v>90.04</c:v>
                </c:pt>
                <c:pt idx="673">
                  <c:v>91.440000000000012</c:v>
                </c:pt>
                <c:pt idx="674">
                  <c:v>91.27</c:v>
                </c:pt>
                <c:pt idx="675">
                  <c:v>91.01</c:v>
                </c:pt>
                <c:pt idx="676">
                  <c:v>92.169999999999987</c:v>
                </c:pt>
                <c:pt idx="677">
                  <c:v>92</c:v>
                </c:pt>
                <c:pt idx="678">
                  <c:v>90.960000000000008</c:v>
                </c:pt>
                <c:pt idx="679">
                  <c:v>91.38</c:v>
                </c:pt>
                <c:pt idx="680">
                  <c:v>91.61</c:v>
                </c:pt>
                <c:pt idx="681">
                  <c:v>91.55</c:v>
                </c:pt>
                <c:pt idx="682">
                  <c:v>91.39</c:v>
                </c:pt>
                <c:pt idx="683">
                  <c:v>91.27</c:v>
                </c:pt>
                <c:pt idx="684">
                  <c:v>91.29</c:v>
                </c:pt>
                <c:pt idx="685">
                  <c:v>91</c:v>
                </c:pt>
                <c:pt idx="686">
                  <c:v>91.48</c:v>
                </c:pt>
                <c:pt idx="687">
                  <c:v>90.58</c:v>
                </c:pt>
                <c:pt idx="688">
                  <c:v>91.19</c:v>
                </c:pt>
                <c:pt idx="689">
                  <c:v>90.910000000000011</c:v>
                </c:pt>
                <c:pt idx="690">
                  <c:v>90.25</c:v>
                </c:pt>
                <c:pt idx="691">
                  <c:v>90</c:v>
                </c:pt>
                <c:pt idx="692">
                  <c:v>90</c:v>
                </c:pt>
                <c:pt idx="693">
                  <c:v>90</c:v>
                </c:pt>
                <c:pt idx="694">
                  <c:v>89.84</c:v>
                </c:pt>
                <c:pt idx="695">
                  <c:v>88.98</c:v>
                </c:pt>
                <c:pt idx="696">
                  <c:v>88.04</c:v>
                </c:pt>
                <c:pt idx="697">
                  <c:v>88.02</c:v>
                </c:pt>
                <c:pt idx="698">
                  <c:v>87.960000000000008</c:v>
                </c:pt>
                <c:pt idx="699">
                  <c:v>88.5</c:v>
                </c:pt>
                <c:pt idx="700">
                  <c:v>89.149999999999991</c:v>
                </c:pt>
                <c:pt idx="701">
                  <c:v>88.89</c:v>
                </c:pt>
                <c:pt idx="702">
                  <c:v>88.710000000000008</c:v>
                </c:pt>
                <c:pt idx="703">
                  <c:v>88.910000000000011</c:v>
                </c:pt>
                <c:pt idx="704">
                  <c:v>88.82</c:v>
                </c:pt>
                <c:pt idx="705">
                  <c:v>87.669999999999987</c:v>
                </c:pt>
                <c:pt idx="706">
                  <c:v>87.52</c:v>
                </c:pt>
                <c:pt idx="707">
                  <c:v>87.13</c:v>
                </c:pt>
                <c:pt idx="708">
                  <c:v>84.11</c:v>
                </c:pt>
                <c:pt idx="709">
                  <c:v>82.210000000000008</c:v>
                </c:pt>
                <c:pt idx="710">
                  <c:v>81.75</c:v>
                </c:pt>
                <c:pt idx="711">
                  <c:v>77.959999999999994</c:v>
                </c:pt>
                <c:pt idx="712">
                  <c:v>73.39</c:v>
                </c:pt>
                <c:pt idx="713">
                  <c:v>71.55</c:v>
                </c:pt>
                <c:pt idx="714">
                  <c:v>65.89</c:v>
                </c:pt>
                <c:pt idx="715">
                  <c:v>68.540000000000006</c:v>
                </c:pt>
                <c:pt idx="716">
                  <c:v>73.959999999999994</c:v>
                </c:pt>
                <c:pt idx="717">
                  <c:v>76.540000000000006</c:v>
                </c:pt>
                <c:pt idx="718">
                  <c:v>76.5</c:v>
                </c:pt>
                <c:pt idx="719">
                  <c:v>76.5</c:v>
                </c:pt>
                <c:pt idx="720">
                  <c:v>73.25</c:v>
                </c:pt>
                <c:pt idx="721">
                  <c:v>70.64</c:v>
                </c:pt>
                <c:pt idx="722">
                  <c:v>69.7</c:v>
                </c:pt>
                <c:pt idx="723">
                  <c:v>71.25</c:v>
                </c:pt>
                <c:pt idx="724">
                  <c:v>71.75</c:v>
                </c:pt>
                <c:pt idx="725">
                  <c:v>75.08</c:v>
                </c:pt>
                <c:pt idx="726">
                  <c:v>76.83</c:v>
                </c:pt>
                <c:pt idx="727">
                  <c:v>78.209999999999994</c:v>
                </c:pt>
                <c:pt idx="728">
                  <c:v>77.83</c:v>
                </c:pt>
                <c:pt idx="729">
                  <c:v>75.540000000000006</c:v>
                </c:pt>
                <c:pt idx="730">
                  <c:v>75.959999999999994</c:v>
                </c:pt>
                <c:pt idx="731">
                  <c:v>76.959999999999994</c:v>
                </c:pt>
                <c:pt idx="732">
                  <c:v>79.73</c:v>
                </c:pt>
                <c:pt idx="733">
                  <c:v>80.040000000000006</c:v>
                </c:pt>
                <c:pt idx="734">
                  <c:v>78.88</c:v>
                </c:pt>
                <c:pt idx="735">
                  <c:v>79.5</c:v>
                </c:pt>
                <c:pt idx="736">
                  <c:v>79.649999999999991</c:v>
                </c:pt>
                <c:pt idx="737">
                  <c:v>79.53</c:v>
                </c:pt>
                <c:pt idx="738">
                  <c:v>79.669999999999987</c:v>
                </c:pt>
                <c:pt idx="739">
                  <c:v>79.86999999999999</c:v>
                </c:pt>
                <c:pt idx="740">
                  <c:v>79.959999999999994</c:v>
                </c:pt>
                <c:pt idx="741">
                  <c:v>80</c:v>
                </c:pt>
                <c:pt idx="742">
                  <c:v>80</c:v>
                </c:pt>
                <c:pt idx="743">
                  <c:v>80.540000000000006</c:v>
                </c:pt>
                <c:pt idx="744">
                  <c:v>80.86</c:v>
                </c:pt>
                <c:pt idx="745">
                  <c:v>79.81</c:v>
                </c:pt>
                <c:pt idx="746">
                  <c:v>77.08</c:v>
                </c:pt>
                <c:pt idx="747">
                  <c:v>74.55</c:v>
                </c:pt>
                <c:pt idx="748">
                  <c:v>75</c:v>
                </c:pt>
                <c:pt idx="749">
                  <c:v>74.5</c:v>
                </c:pt>
                <c:pt idx="750">
                  <c:v>74.55</c:v>
                </c:pt>
                <c:pt idx="751">
                  <c:v>75.52</c:v>
                </c:pt>
                <c:pt idx="752">
                  <c:v>76.95</c:v>
                </c:pt>
                <c:pt idx="753">
                  <c:v>77.14</c:v>
                </c:pt>
                <c:pt idx="754">
                  <c:v>77.38</c:v>
                </c:pt>
                <c:pt idx="755">
                  <c:v>77.42</c:v>
                </c:pt>
                <c:pt idx="756">
                  <c:v>76.98</c:v>
                </c:pt>
                <c:pt idx="757">
                  <c:v>76.88</c:v>
                </c:pt>
                <c:pt idx="758">
                  <c:v>76.959999999999994</c:v>
                </c:pt>
                <c:pt idx="759">
                  <c:v>78.040000000000006</c:v>
                </c:pt>
                <c:pt idx="760">
                  <c:v>77.23</c:v>
                </c:pt>
                <c:pt idx="761">
                  <c:v>75.63</c:v>
                </c:pt>
                <c:pt idx="762">
                  <c:v>75.25</c:v>
                </c:pt>
                <c:pt idx="763">
                  <c:v>76.459999999999994</c:v>
                </c:pt>
                <c:pt idx="764">
                  <c:v>76.5</c:v>
                </c:pt>
                <c:pt idx="765">
                  <c:v>75.36</c:v>
                </c:pt>
                <c:pt idx="766">
                  <c:v>75.819999999999993</c:v>
                </c:pt>
                <c:pt idx="767">
                  <c:v>77.86</c:v>
                </c:pt>
                <c:pt idx="768">
                  <c:v>77.61</c:v>
                </c:pt>
                <c:pt idx="769">
                  <c:v>77.73</c:v>
                </c:pt>
                <c:pt idx="770">
                  <c:v>76.95</c:v>
                </c:pt>
                <c:pt idx="771">
                  <c:v>77.290000000000006</c:v>
                </c:pt>
                <c:pt idx="772">
                  <c:v>75.48</c:v>
                </c:pt>
                <c:pt idx="773">
                  <c:v>74.8</c:v>
                </c:pt>
                <c:pt idx="774">
                  <c:v>74.58</c:v>
                </c:pt>
                <c:pt idx="775">
                  <c:v>72.5</c:v>
                </c:pt>
                <c:pt idx="776">
                  <c:v>71.63</c:v>
                </c:pt>
                <c:pt idx="777">
                  <c:v>70.099999999999994</c:v>
                </c:pt>
                <c:pt idx="778">
                  <c:v>67.959999999999994</c:v>
                </c:pt>
                <c:pt idx="779">
                  <c:v>68.52</c:v>
                </c:pt>
                <c:pt idx="780">
                  <c:v>68.179999999999993</c:v>
                </c:pt>
                <c:pt idx="781">
                  <c:v>67.5</c:v>
                </c:pt>
                <c:pt idx="782">
                  <c:v>67.900000000000006</c:v>
                </c:pt>
                <c:pt idx="783">
                  <c:v>68</c:v>
                </c:pt>
                <c:pt idx="784">
                  <c:v>67.11</c:v>
                </c:pt>
                <c:pt idx="785">
                  <c:v>66.75</c:v>
                </c:pt>
                <c:pt idx="786">
                  <c:v>66.040000000000006</c:v>
                </c:pt>
                <c:pt idx="787">
                  <c:v>65.790000000000006</c:v>
                </c:pt>
                <c:pt idx="788">
                  <c:v>65.58</c:v>
                </c:pt>
                <c:pt idx="789">
                  <c:v>62.379999999999995</c:v>
                </c:pt>
                <c:pt idx="790">
                  <c:v>60.4</c:v>
                </c:pt>
              </c:numCache>
            </c:numRef>
          </c:val>
          <c:smooth val="0"/>
        </c:ser>
        <c:ser>
          <c:idx val="1"/>
          <c:order val="1"/>
          <c:tx>
            <c:strRef>
              <c:f>download!$C$1</c:f>
              <c:strCache>
                <c:ptCount val="1"/>
                <c:pt idx="0">
                  <c:v>AA </c:v>
                </c:pt>
              </c:strCache>
            </c:strRef>
          </c:tx>
          <c:marker>
            <c:symbol val="none"/>
          </c:marker>
          <c:cat>
            <c:numRef>
              <c:f>download!$A$2:$A$792</c:f>
              <c:numCache>
                <c:formatCode>d/mmm/yy</c:formatCode>
                <c:ptCount val="791"/>
                <c:pt idx="0">
                  <c:v>38736</c:v>
                </c:pt>
                <c:pt idx="1">
                  <c:v>38737</c:v>
                </c:pt>
                <c:pt idx="2">
                  <c:v>38740</c:v>
                </c:pt>
                <c:pt idx="3">
                  <c:v>38741</c:v>
                </c:pt>
                <c:pt idx="4">
                  <c:v>38742</c:v>
                </c:pt>
                <c:pt idx="5">
                  <c:v>38743</c:v>
                </c:pt>
                <c:pt idx="6">
                  <c:v>38744</c:v>
                </c:pt>
                <c:pt idx="7">
                  <c:v>38747</c:v>
                </c:pt>
                <c:pt idx="8">
                  <c:v>38748</c:v>
                </c:pt>
                <c:pt idx="9">
                  <c:v>38749</c:v>
                </c:pt>
                <c:pt idx="10">
                  <c:v>38750</c:v>
                </c:pt>
                <c:pt idx="11">
                  <c:v>38751</c:v>
                </c:pt>
                <c:pt idx="12">
                  <c:v>38754</c:v>
                </c:pt>
                <c:pt idx="13">
                  <c:v>38755</c:v>
                </c:pt>
                <c:pt idx="14">
                  <c:v>38756</c:v>
                </c:pt>
                <c:pt idx="15">
                  <c:v>38757</c:v>
                </c:pt>
                <c:pt idx="16">
                  <c:v>38758</c:v>
                </c:pt>
                <c:pt idx="17">
                  <c:v>38761</c:v>
                </c:pt>
                <c:pt idx="18">
                  <c:v>38762</c:v>
                </c:pt>
                <c:pt idx="19">
                  <c:v>38763</c:v>
                </c:pt>
                <c:pt idx="20">
                  <c:v>38764</c:v>
                </c:pt>
                <c:pt idx="21">
                  <c:v>38765</c:v>
                </c:pt>
                <c:pt idx="22">
                  <c:v>38769</c:v>
                </c:pt>
                <c:pt idx="23">
                  <c:v>38770</c:v>
                </c:pt>
                <c:pt idx="24">
                  <c:v>38771</c:v>
                </c:pt>
                <c:pt idx="25">
                  <c:v>38772</c:v>
                </c:pt>
                <c:pt idx="26">
                  <c:v>38775</c:v>
                </c:pt>
                <c:pt idx="27">
                  <c:v>38776</c:v>
                </c:pt>
                <c:pt idx="28">
                  <c:v>38777</c:v>
                </c:pt>
                <c:pt idx="29">
                  <c:v>38778</c:v>
                </c:pt>
                <c:pt idx="30">
                  <c:v>38779</c:v>
                </c:pt>
                <c:pt idx="31">
                  <c:v>38782</c:v>
                </c:pt>
                <c:pt idx="32">
                  <c:v>38783</c:v>
                </c:pt>
                <c:pt idx="33">
                  <c:v>38784</c:v>
                </c:pt>
                <c:pt idx="34">
                  <c:v>38785</c:v>
                </c:pt>
                <c:pt idx="35">
                  <c:v>38786</c:v>
                </c:pt>
                <c:pt idx="36">
                  <c:v>38789</c:v>
                </c:pt>
                <c:pt idx="37">
                  <c:v>38790</c:v>
                </c:pt>
                <c:pt idx="38">
                  <c:v>38791</c:v>
                </c:pt>
                <c:pt idx="39">
                  <c:v>38792</c:v>
                </c:pt>
                <c:pt idx="40">
                  <c:v>38793</c:v>
                </c:pt>
                <c:pt idx="41">
                  <c:v>38796</c:v>
                </c:pt>
                <c:pt idx="42">
                  <c:v>38797</c:v>
                </c:pt>
                <c:pt idx="43">
                  <c:v>38798</c:v>
                </c:pt>
                <c:pt idx="44">
                  <c:v>38799</c:v>
                </c:pt>
                <c:pt idx="45">
                  <c:v>38800</c:v>
                </c:pt>
                <c:pt idx="46">
                  <c:v>38803</c:v>
                </c:pt>
                <c:pt idx="47">
                  <c:v>38804</c:v>
                </c:pt>
                <c:pt idx="48">
                  <c:v>38805</c:v>
                </c:pt>
                <c:pt idx="49">
                  <c:v>38806</c:v>
                </c:pt>
                <c:pt idx="50">
                  <c:v>38807</c:v>
                </c:pt>
                <c:pt idx="51">
                  <c:v>38810</c:v>
                </c:pt>
                <c:pt idx="52">
                  <c:v>38811</c:v>
                </c:pt>
                <c:pt idx="53">
                  <c:v>38812</c:v>
                </c:pt>
                <c:pt idx="54">
                  <c:v>38813</c:v>
                </c:pt>
                <c:pt idx="55">
                  <c:v>38814</c:v>
                </c:pt>
                <c:pt idx="56">
                  <c:v>38817</c:v>
                </c:pt>
                <c:pt idx="57">
                  <c:v>38818</c:v>
                </c:pt>
                <c:pt idx="58">
                  <c:v>38819</c:v>
                </c:pt>
                <c:pt idx="59">
                  <c:v>38820</c:v>
                </c:pt>
                <c:pt idx="60">
                  <c:v>38821</c:v>
                </c:pt>
                <c:pt idx="61">
                  <c:v>38824</c:v>
                </c:pt>
                <c:pt idx="62">
                  <c:v>38825</c:v>
                </c:pt>
                <c:pt idx="63">
                  <c:v>38826</c:v>
                </c:pt>
                <c:pt idx="64">
                  <c:v>38827</c:v>
                </c:pt>
                <c:pt idx="65">
                  <c:v>38828</c:v>
                </c:pt>
                <c:pt idx="66">
                  <c:v>38831</c:v>
                </c:pt>
                <c:pt idx="67">
                  <c:v>38832</c:v>
                </c:pt>
                <c:pt idx="68">
                  <c:v>38833</c:v>
                </c:pt>
                <c:pt idx="69">
                  <c:v>38834</c:v>
                </c:pt>
                <c:pt idx="70">
                  <c:v>38835</c:v>
                </c:pt>
                <c:pt idx="71">
                  <c:v>38838</c:v>
                </c:pt>
                <c:pt idx="72">
                  <c:v>38839</c:v>
                </c:pt>
                <c:pt idx="73">
                  <c:v>38840</c:v>
                </c:pt>
                <c:pt idx="74">
                  <c:v>38841</c:v>
                </c:pt>
                <c:pt idx="75">
                  <c:v>38842</c:v>
                </c:pt>
                <c:pt idx="76">
                  <c:v>38845</c:v>
                </c:pt>
                <c:pt idx="77">
                  <c:v>38846</c:v>
                </c:pt>
                <c:pt idx="78">
                  <c:v>38847</c:v>
                </c:pt>
                <c:pt idx="79">
                  <c:v>38848</c:v>
                </c:pt>
                <c:pt idx="80">
                  <c:v>38849</c:v>
                </c:pt>
                <c:pt idx="81">
                  <c:v>38852</c:v>
                </c:pt>
                <c:pt idx="82">
                  <c:v>38853</c:v>
                </c:pt>
                <c:pt idx="83">
                  <c:v>38854</c:v>
                </c:pt>
                <c:pt idx="84">
                  <c:v>38855</c:v>
                </c:pt>
                <c:pt idx="85">
                  <c:v>38856</c:v>
                </c:pt>
                <c:pt idx="86">
                  <c:v>38859</c:v>
                </c:pt>
                <c:pt idx="87">
                  <c:v>38860</c:v>
                </c:pt>
                <c:pt idx="88">
                  <c:v>38861</c:v>
                </c:pt>
                <c:pt idx="89">
                  <c:v>38862</c:v>
                </c:pt>
                <c:pt idx="90">
                  <c:v>38863</c:v>
                </c:pt>
                <c:pt idx="91">
                  <c:v>38867</c:v>
                </c:pt>
                <c:pt idx="92">
                  <c:v>38868</c:v>
                </c:pt>
                <c:pt idx="93">
                  <c:v>38869</c:v>
                </c:pt>
                <c:pt idx="94">
                  <c:v>38870</c:v>
                </c:pt>
                <c:pt idx="95">
                  <c:v>38873</c:v>
                </c:pt>
                <c:pt idx="96">
                  <c:v>38874</c:v>
                </c:pt>
                <c:pt idx="97">
                  <c:v>38875</c:v>
                </c:pt>
                <c:pt idx="98">
                  <c:v>38876</c:v>
                </c:pt>
                <c:pt idx="99">
                  <c:v>38877</c:v>
                </c:pt>
                <c:pt idx="100">
                  <c:v>38880</c:v>
                </c:pt>
                <c:pt idx="101">
                  <c:v>38881</c:v>
                </c:pt>
                <c:pt idx="102">
                  <c:v>38882</c:v>
                </c:pt>
                <c:pt idx="103">
                  <c:v>38883</c:v>
                </c:pt>
                <c:pt idx="104">
                  <c:v>38884</c:v>
                </c:pt>
                <c:pt idx="105">
                  <c:v>38887</c:v>
                </c:pt>
                <c:pt idx="106">
                  <c:v>38888</c:v>
                </c:pt>
                <c:pt idx="107">
                  <c:v>38889</c:v>
                </c:pt>
                <c:pt idx="108">
                  <c:v>38890</c:v>
                </c:pt>
                <c:pt idx="109">
                  <c:v>38891</c:v>
                </c:pt>
                <c:pt idx="110">
                  <c:v>38894</c:v>
                </c:pt>
                <c:pt idx="111">
                  <c:v>38895</c:v>
                </c:pt>
                <c:pt idx="112">
                  <c:v>38896</c:v>
                </c:pt>
                <c:pt idx="113">
                  <c:v>38897</c:v>
                </c:pt>
                <c:pt idx="114">
                  <c:v>38898</c:v>
                </c:pt>
                <c:pt idx="115">
                  <c:v>38901</c:v>
                </c:pt>
                <c:pt idx="116">
                  <c:v>38903</c:v>
                </c:pt>
                <c:pt idx="117">
                  <c:v>38904</c:v>
                </c:pt>
                <c:pt idx="118">
                  <c:v>38905</c:v>
                </c:pt>
                <c:pt idx="119">
                  <c:v>38908</c:v>
                </c:pt>
                <c:pt idx="120">
                  <c:v>38909</c:v>
                </c:pt>
                <c:pt idx="121">
                  <c:v>38910</c:v>
                </c:pt>
                <c:pt idx="122">
                  <c:v>38911</c:v>
                </c:pt>
                <c:pt idx="123">
                  <c:v>38912</c:v>
                </c:pt>
                <c:pt idx="124">
                  <c:v>38915</c:v>
                </c:pt>
                <c:pt idx="125">
                  <c:v>38916</c:v>
                </c:pt>
                <c:pt idx="126">
                  <c:v>38917</c:v>
                </c:pt>
                <c:pt idx="127">
                  <c:v>38918</c:v>
                </c:pt>
                <c:pt idx="128">
                  <c:v>38919</c:v>
                </c:pt>
                <c:pt idx="129">
                  <c:v>38922</c:v>
                </c:pt>
                <c:pt idx="130">
                  <c:v>38923</c:v>
                </c:pt>
                <c:pt idx="131">
                  <c:v>38924</c:v>
                </c:pt>
                <c:pt idx="132">
                  <c:v>38925</c:v>
                </c:pt>
                <c:pt idx="133">
                  <c:v>38926</c:v>
                </c:pt>
                <c:pt idx="134">
                  <c:v>38929</c:v>
                </c:pt>
                <c:pt idx="135">
                  <c:v>38930</c:v>
                </c:pt>
                <c:pt idx="136">
                  <c:v>38931</c:v>
                </c:pt>
                <c:pt idx="137">
                  <c:v>38932</c:v>
                </c:pt>
                <c:pt idx="138">
                  <c:v>38933</c:v>
                </c:pt>
                <c:pt idx="139">
                  <c:v>38936</c:v>
                </c:pt>
                <c:pt idx="140">
                  <c:v>38937</c:v>
                </c:pt>
                <c:pt idx="141">
                  <c:v>38938</c:v>
                </c:pt>
                <c:pt idx="142">
                  <c:v>38939</c:v>
                </c:pt>
                <c:pt idx="143">
                  <c:v>38940</c:v>
                </c:pt>
                <c:pt idx="144">
                  <c:v>38943</c:v>
                </c:pt>
                <c:pt idx="145">
                  <c:v>38944</c:v>
                </c:pt>
                <c:pt idx="146">
                  <c:v>38945</c:v>
                </c:pt>
                <c:pt idx="147">
                  <c:v>38946</c:v>
                </c:pt>
                <c:pt idx="148">
                  <c:v>38947</c:v>
                </c:pt>
                <c:pt idx="149">
                  <c:v>38950</c:v>
                </c:pt>
                <c:pt idx="150">
                  <c:v>38951</c:v>
                </c:pt>
                <c:pt idx="151">
                  <c:v>38952</c:v>
                </c:pt>
                <c:pt idx="152">
                  <c:v>38953</c:v>
                </c:pt>
                <c:pt idx="153">
                  <c:v>38954</c:v>
                </c:pt>
                <c:pt idx="154">
                  <c:v>38957</c:v>
                </c:pt>
                <c:pt idx="155">
                  <c:v>38958</c:v>
                </c:pt>
                <c:pt idx="156">
                  <c:v>38959</c:v>
                </c:pt>
                <c:pt idx="157">
                  <c:v>38960</c:v>
                </c:pt>
                <c:pt idx="158">
                  <c:v>38961</c:v>
                </c:pt>
                <c:pt idx="159">
                  <c:v>38965</c:v>
                </c:pt>
                <c:pt idx="160">
                  <c:v>38966</c:v>
                </c:pt>
                <c:pt idx="161">
                  <c:v>38967</c:v>
                </c:pt>
                <c:pt idx="162">
                  <c:v>38968</c:v>
                </c:pt>
                <c:pt idx="163">
                  <c:v>38971</c:v>
                </c:pt>
                <c:pt idx="164">
                  <c:v>38972</c:v>
                </c:pt>
                <c:pt idx="165">
                  <c:v>38973</c:v>
                </c:pt>
                <c:pt idx="166">
                  <c:v>38974</c:v>
                </c:pt>
                <c:pt idx="167">
                  <c:v>38975</c:v>
                </c:pt>
                <c:pt idx="168">
                  <c:v>38978</c:v>
                </c:pt>
                <c:pt idx="169">
                  <c:v>38979</c:v>
                </c:pt>
                <c:pt idx="170">
                  <c:v>38980</c:v>
                </c:pt>
                <c:pt idx="171">
                  <c:v>38981</c:v>
                </c:pt>
                <c:pt idx="172">
                  <c:v>38982</c:v>
                </c:pt>
                <c:pt idx="173">
                  <c:v>38985</c:v>
                </c:pt>
                <c:pt idx="174">
                  <c:v>38986</c:v>
                </c:pt>
                <c:pt idx="175">
                  <c:v>38987</c:v>
                </c:pt>
                <c:pt idx="176">
                  <c:v>38988</c:v>
                </c:pt>
                <c:pt idx="177">
                  <c:v>38989</c:v>
                </c:pt>
                <c:pt idx="178">
                  <c:v>38992</c:v>
                </c:pt>
                <c:pt idx="179">
                  <c:v>38993</c:v>
                </c:pt>
                <c:pt idx="180">
                  <c:v>38994</c:v>
                </c:pt>
                <c:pt idx="181">
                  <c:v>38995</c:v>
                </c:pt>
                <c:pt idx="182">
                  <c:v>38996</c:v>
                </c:pt>
                <c:pt idx="183">
                  <c:v>39000</c:v>
                </c:pt>
                <c:pt idx="184">
                  <c:v>39001</c:v>
                </c:pt>
                <c:pt idx="185">
                  <c:v>39002</c:v>
                </c:pt>
                <c:pt idx="186">
                  <c:v>39003</c:v>
                </c:pt>
                <c:pt idx="187">
                  <c:v>39006</c:v>
                </c:pt>
                <c:pt idx="188">
                  <c:v>39007</c:v>
                </c:pt>
                <c:pt idx="189">
                  <c:v>39008</c:v>
                </c:pt>
                <c:pt idx="190">
                  <c:v>39009</c:v>
                </c:pt>
                <c:pt idx="191">
                  <c:v>39010</c:v>
                </c:pt>
                <c:pt idx="192">
                  <c:v>39013</c:v>
                </c:pt>
                <c:pt idx="193">
                  <c:v>39014</c:v>
                </c:pt>
                <c:pt idx="194">
                  <c:v>39015</c:v>
                </c:pt>
                <c:pt idx="195">
                  <c:v>39016</c:v>
                </c:pt>
                <c:pt idx="196">
                  <c:v>39017</c:v>
                </c:pt>
                <c:pt idx="197">
                  <c:v>39020</c:v>
                </c:pt>
                <c:pt idx="198">
                  <c:v>39021</c:v>
                </c:pt>
                <c:pt idx="199">
                  <c:v>39022</c:v>
                </c:pt>
                <c:pt idx="200">
                  <c:v>39023</c:v>
                </c:pt>
                <c:pt idx="201">
                  <c:v>39024</c:v>
                </c:pt>
                <c:pt idx="202">
                  <c:v>39027</c:v>
                </c:pt>
                <c:pt idx="203">
                  <c:v>39028</c:v>
                </c:pt>
                <c:pt idx="204">
                  <c:v>39029</c:v>
                </c:pt>
                <c:pt idx="205">
                  <c:v>39030</c:v>
                </c:pt>
                <c:pt idx="206">
                  <c:v>39031</c:v>
                </c:pt>
                <c:pt idx="207">
                  <c:v>39034</c:v>
                </c:pt>
                <c:pt idx="208">
                  <c:v>39035</c:v>
                </c:pt>
                <c:pt idx="209">
                  <c:v>39036</c:v>
                </c:pt>
                <c:pt idx="210">
                  <c:v>39037</c:v>
                </c:pt>
                <c:pt idx="211">
                  <c:v>39038</c:v>
                </c:pt>
                <c:pt idx="212">
                  <c:v>39041</c:v>
                </c:pt>
                <c:pt idx="213">
                  <c:v>39042</c:v>
                </c:pt>
                <c:pt idx="214">
                  <c:v>39043</c:v>
                </c:pt>
                <c:pt idx="215">
                  <c:v>39045</c:v>
                </c:pt>
                <c:pt idx="216">
                  <c:v>39048</c:v>
                </c:pt>
                <c:pt idx="217">
                  <c:v>39049</c:v>
                </c:pt>
                <c:pt idx="218">
                  <c:v>39050</c:v>
                </c:pt>
                <c:pt idx="219">
                  <c:v>39051</c:v>
                </c:pt>
                <c:pt idx="220">
                  <c:v>39052</c:v>
                </c:pt>
                <c:pt idx="221">
                  <c:v>39055</c:v>
                </c:pt>
                <c:pt idx="222">
                  <c:v>39056</c:v>
                </c:pt>
                <c:pt idx="223">
                  <c:v>39057</c:v>
                </c:pt>
                <c:pt idx="224">
                  <c:v>39058</c:v>
                </c:pt>
                <c:pt idx="225">
                  <c:v>39059</c:v>
                </c:pt>
                <c:pt idx="226">
                  <c:v>39062</c:v>
                </c:pt>
                <c:pt idx="227">
                  <c:v>39063</c:v>
                </c:pt>
                <c:pt idx="228">
                  <c:v>39064</c:v>
                </c:pt>
                <c:pt idx="229">
                  <c:v>39065</c:v>
                </c:pt>
                <c:pt idx="230">
                  <c:v>39066</c:v>
                </c:pt>
                <c:pt idx="231">
                  <c:v>39069</c:v>
                </c:pt>
                <c:pt idx="232">
                  <c:v>39070</c:v>
                </c:pt>
                <c:pt idx="233">
                  <c:v>39071</c:v>
                </c:pt>
                <c:pt idx="234">
                  <c:v>39072</c:v>
                </c:pt>
                <c:pt idx="235">
                  <c:v>39073</c:v>
                </c:pt>
                <c:pt idx="236">
                  <c:v>39077</c:v>
                </c:pt>
                <c:pt idx="237">
                  <c:v>39078</c:v>
                </c:pt>
                <c:pt idx="238">
                  <c:v>39079</c:v>
                </c:pt>
                <c:pt idx="239">
                  <c:v>39080</c:v>
                </c:pt>
                <c:pt idx="240">
                  <c:v>39084</c:v>
                </c:pt>
                <c:pt idx="241">
                  <c:v>39085</c:v>
                </c:pt>
                <c:pt idx="242">
                  <c:v>39086</c:v>
                </c:pt>
                <c:pt idx="243">
                  <c:v>39087</c:v>
                </c:pt>
                <c:pt idx="244">
                  <c:v>39090</c:v>
                </c:pt>
                <c:pt idx="245">
                  <c:v>39091</c:v>
                </c:pt>
                <c:pt idx="246">
                  <c:v>39092</c:v>
                </c:pt>
                <c:pt idx="247">
                  <c:v>39093</c:v>
                </c:pt>
                <c:pt idx="248">
                  <c:v>39094</c:v>
                </c:pt>
                <c:pt idx="249">
                  <c:v>39098</c:v>
                </c:pt>
                <c:pt idx="250">
                  <c:v>39099</c:v>
                </c:pt>
                <c:pt idx="251">
                  <c:v>39100</c:v>
                </c:pt>
                <c:pt idx="252">
                  <c:v>39101</c:v>
                </c:pt>
                <c:pt idx="253">
                  <c:v>39104</c:v>
                </c:pt>
                <c:pt idx="254">
                  <c:v>39105</c:v>
                </c:pt>
                <c:pt idx="255">
                  <c:v>39106</c:v>
                </c:pt>
                <c:pt idx="256">
                  <c:v>39107</c:v>
                </c:pt>
                <c:pt idx="257">
                  <c:v>39108</c:v>
                </c:pt>
                <c:pt idx="258">
                  <c:v>39111</c:v>
                </c:pt>
                <c:pt idx="259">
                  <c:v>39112</c:v>
                </c:pt>
                <c:pt idx="260">
                  <c:v>39113</c:v>
                </c:pt>
                <c:pt idx="261">
                  <c:v>39114</c:v>
                </c:pt>
                <c:pt idx="262">
                  <c:v>39115</c:v>
                </c:pt>
                <c:pt idx="263">
                  <c:v>39118</c:v>
                </c:pt>
                <c:pt idx="264">
                  <c:v>39119</c:v>
                </c:pt>
                <c:pt idx="265">
                  <c:v>39120</c:v>
                </c:pt>
                <c:pt idx="266">
                  <c:v>39121</c:v>
                </c:pt>
                <c:pt idx="267">
                  <c:v>39122</c:v>
                </c:pt>
                <c:pt idx="268">
                  <c:v>39125</c:v>
                </c:pt>
                <c:pt idx="269">
                  <c:v>39126</c:v>
                </c:pt>
                <c:pt idx="270">
                  <c:v>39127</c:v>
                </c:pt>
                <c:pt idx="271">
                  <c:v>39128</c:v>
                </c:pt>
                <c:pt idx="272">
                  <c:v>39129</c:v>
                </c:pt>
                <c:pt idx="273">
                  <c:v>39133</c:v>
                </c:pt>
                <c:pt idx="274">
                  <c:v>39134</c:v>
                </c:pt>
                <c:pt idx="275">
                  <c:v>39135</c:v>
                </c:pt>
                <c:pt idx="276">
                  <c:v>39136</c:v>
                </c:pt>
                <c:pt idx="277">
                  <c:v>39139</c:v>
                </c:pt>
                <c:pt idx="278">
                  <c:v>39140</c:v>
                </c:pt>
                <c:pt idx="279">
                  <c:v>39141</c:v>
                </c:pt>
                <c:pt idx="280">
                  <c:v>39142</c:v>
                </c:pt>
                <c:pt idx="281">
                  <c:v>39143</c:v>
                </c:pt>
                <c:pt idx="282">
                  <c:v>39146</c:v>
                </c:pt>
                <c:pt idx="283">
                  <c:v>39147</c:v>
                </c:pt>
                <c:pt idx="284">
                  <c:v>39148</c:v>
                </c:pt>
                <c:pt idx="285">
                  <c:v>39149</c:v>
                </c:pt>
                <c:pt idx="286">
                  <c:v>39150</c:v>
                </c:pt>
                <c:pt idx="287">
                  <c:v>39153</c:v>
                </c:pt>
                <c:pt idx="288">
                  <c:v>39154</c:v>
                </c:pt>
                <c:pt idx="289">
                  <c:v>39155</c:v>
                </c:pt>
                <c:pt idx="290">
                  <c:v>39156</c:v>
                </c:pt>
                <c:pt idx="291">
                  <c:v>39157</c:v>
                </c:pt>
                <c:pt idx="292">
                  <c:v>39160</c:v>
                </c:pt>
                <c:pt idx="293">
                  <c:v>39161</c:v>
                </c:pt>
                <c:pt idx="294">
                  <c:v>39162</c:v>
                </c:pt>
                <c:pt idx="295">
                  <c:v>39163</c:v>
                </c:pt>
                <c:pt idx="296">
                  <c:v>39164</c:v>
                </c:pt>
                <c:pt idx="297">
                  <c:v>39167</c:v>
                </c:pt>
                <c:pt idx="298">
                  <c:v>39168</c:v>
                </c:pt>
                <c:pt idx="299">
                  <c:v>39169</c:v>
                </c:pt>
                <c:pt idx="300">
                  <c:v>39170</c:v>
                </c:pt>
                <c:pt idx="301">
                  <c:v>39171</c:v>
                </c:pt>
                <c:pt idx="302">
                  <c:v>39174</c:v>
                </c:pt>
                <c:pt idx="303">
                  <c:v>39175</c:v>
                </c:pt>
                <c:pt idx="304">
                  <c:v>39176</c:v>
                </c:pt>
                <c:pt idx="305">
                  <c:v>39177</c:v>
                </c:pt>
                <c:pt idx="306">
                  <c:v>39178</c:v>
                </c:pt>
                <c:pt idx="307">
                  <c:v>39181</c:v>
                </c:pt>
                <c:pt idx="308">
                  <c:v>39182</c:v>
                </c:pt>
                <c:pt idx="309">
                  <c:v>39183</c:v>
                </c:pt>
                <c:pt idx="310">
                  <c:v>39184</c:v>
                </c:pt>
                <c:pt idx="311">
                  <c:v>39185</c:v>
                </c:pt>
                <c:pt idx="312">
                  <c:v>39188</c:v>
                </c:pt>
                <c:pt idx="313">
                  <c:v>39189</c:v>
                </c:pt>
                <c:pt idx="314">
                  <c:v>39190</c:v>
                </c:pt>
                <c:pt idx="315">
                  <c:v>39191</c:v>
                </c:pt>
                <c:pt idx="316">
                  <c:v>39192</c:v>
                </c:pt>
                <c:pt idx="317">
                  <c:v>39195</c:v>
                </c:pt>
                <c:pt idx="318">
                  <c:v>39196</c:v>
                </c:pt>
                <c:pt idx="319">
                  <c:v>39197</c:v>
                </c:pt>
                <c:pt idx="320">
                  <c:v>39198</c:v>
                </c:pt>
                <c:pt idx="321">
                  <c:v>39199</c:v>
                </c:pt>
                <c:pt idx="322">
                  <c:v>39202</c:v>
                </c:pt>
                <c:pt idx="323">
                  <c:v>39203</c:v>
                </c:pt>
                <c:pt idx="324">
                  <c:v>39204</c:v>
                </c:pt>
                <c:pt idx="325">
                  <c:v>39205</c:v>
                </c:pt>
                <c:pt idx="326">
                  <c:v>39206</c:v>
                </c:pt>
                <c:pt idx="327">
                  <c:v>39209</c:v>
                </c:pt>
                <c:pt idx="328">
                  <c:v>39210</c:v>
                </c:pt>
                <c:pt idx="329">
                  <c:v>39211</c:v>
                </c:pt>
                <c:pt idx="330">
                  <c:v>39212</c:v>
                </c:pt>
                <c:pt idx="331">
                  <c:v>39213</c:v>
                </c:pt>
                <c:pt idx="332">
                  <c:v>39216</c:v>
                </c:pt>
                <c:pt idx="333">
                  <c:v>39217</c:v>
                </c:pt>
                <c:pt idx="334">
                  <c:v>39218</c:v>
                </c:pt>
                <c:pt idx="335">
                  <c:v>39219</c:v>
                </c:pt>
                <c:pt idx="336">
                  <c:v>39220</c:v>
                </c:pt>
                <c:pt idx="337">
                  <c:v>39223</c:v>
                </c:pt>
                <c:pt idx="338">
                  <c:v>39224</c:v>
                </c:pt>
                <c:pt idx="339">
                  <c:v>39225</c:v>
                </c:pt>
                <c:pt idx="340">
                  <c:v>39226</c:v>
                </c:pt>
                <c:pt idx="341">
                  <c:v>39227</c:v>
                </c:pt>
                <c:pt idx="342">
                  <c:v>39231</c:v>
                </c:pt>
                <c:pt idx="343">
                  <c:v>39232</c:v>
                </c:pt>
                <c:pt idx="344">
                  <c:v>39233</c:v>
                </c:pt>
                <c:pt idx="345">
                  <c:v>39234</c:v>
                </c:pt>
                <c:pt idx="346">
                  <c:v>39237</c:v>
                </c:pt>
                <c:pt idx="347">
                  <c:v>39238</c:v>
                </c:pt>
                <c:pt idx="348">
                  <c:v>39239</c:v>
                </c:pt>
                <c:pt idx="349">
                  <c:v>39240</c:v>
                </c:pt>
                <c:pt idx="350">
                  <c:v>39241</c:v>
                </c:pt>
                <c:pt idx="351">
                  <c:v>39244</c:v>
                </c:pt>
                <c:pt idx="352">
                  <c:v>39245</c:v>
                </c:pt>
                <c:pt idx="353">
                  <c:v>39246</c:v>
                </c:pt>
                <c:pt idx="354">
                  <c:v>39247</c:v>
                </c:pt>
                <c:pt idx="355">
                  <c:v>39248</c:v>
                </c:pt>
                <c:pt idx="356">
                  <c:v>39251</c:v>
                </c:pt>
                <c:pt idx="357">
                  <c:v>39252</c:v>
                </c:pt>
                <c:pt idx="358">
                  <c:v>39253</c:v>
                </c:pt>
                <c:pt idx="359">
                  <c:v>39254</c:v>
                </c:pt>
                <c:pt idx="360">
                  <c:v>39255</c:v>
                </c:pt>
                <c:pt idx="361">
                  <c:v>39258</c:v>
                </c:pt>
                <c:pt idx="362">
                  <c:v>39259</c:v>
                </c:pt>
                <c:pt idx="363">
                  <c:v>39260</c:v>
                </c:pt>
                <c:pt idx="364">
                  <c:v>39261</c:v>
                </c:pt>
                <c:pt idx="365">
                  <c:v>39262</c:v>
                </c:pt>
                <c:pt idx="366">
                  <c:v>39265</c:v>
                </c:pt>
                <c:pt idx="367">
                  <c:v>39266</c:v>
                </c:pt>
                <c:pt idx="368">
                  <c:v>39268</c:v>
                </c:pt>
                <c:pt idx="369">
                  <c:v>39269</c:v>
                </c:pt>
                <c:pt idx="370">
                  <c:v>39272</c:v>
                </c:pt>
                <c:pt idx="371">
                  <c:v>39273</c:v>
                </c:pt>
                <c:pt idx="372">
                  <c:v>39274</c:v>
                </c:pt>
                <c:pt idx="373">
                  <c:v>39275</c:v>
                </c:pt>
                <c:pt idx="374">
                  <c:v>39276</c:v>
                </c:pt>
                <c:pt idx="375">
                  <c:v>39279</c:v>
                </c:pt>
                <c:pt idx="376">
                  <c:v>39280</c:v>
                </c:pt>
                <c:pt idx="377">
                  <c:v>39281</c:v>
                </c:pt>
                <c:pt idx="378">
                  <c:v>39282</c:v>
                </c:pt>
                <c:pt idx="379">
                  <c:v>39283</c:v>
                </c:pt>
                <c:pt idx="380">
                  <c:v>39286</c:v>
                </c:pt>
                <c:pt idx="381">
                  <c:v>39287</c:v>
                </c:pt>
                <c:pt idx="382">
                  <c:v>39288</c:v>
                </c:pt>
                <c:pt idx="383">
                  <c:v>39289</c:v>
                </c:pt>
                <c:pt idx="384">
                  <c:v>39290</c:v>
                </c:pt>
                <c:pt idx="385">
                  <c:v>39293</c:v>
                </c:pt>
                <c:pt idx="386">
                  <c:v>39294</c:v>
                </c:pt>
                <c:pt idx="387">
                  <c:v>39295</c:v>
                </c:pt>
                <c:pt idx="388">
                  <c:v>39296</c:v>
                </c:pt>
                <c:pt idx="389">
                  <c:v>39297</c:v>
                </c:pt>
                <c:pt idx="390">
                  <c:v>39300</c:v>
                </c:pt>
                <c:pt idx="391">
                  <c:v>39301</c:v>
                </c:pt>
                <c:pt idx="392">
                  <c:v>39302</c:v>
                </c:pt>
                <c:pt idx="393">
                  <c:v>39303</c:v>
                </c:pt>
                <c:pt idx="394">
                  <c:v>39304</c:v>
                </c:pt>
                <c:pt idx="395">
                  <c:v>39307</c:v>
                </c:pt>
                <c:pt idx="396">
                  <c:v>39308</c:v>
                </c:pt>
                <c:pt idx="397">
                  <c:v>39309</c:v>
                </c:pt>
                <c:pt idx="398">
                  <c:v>39310</c:v>
                </c:pt>
                <c:pt idx="399">
                  <c:v>39311</c:v>
                </c:pt>
                <c:pt idx="400">
                  <c:v>39314</c:v>
                </c:pt>
                <c:pt idx="401">
                  <c:v>39315</c:v>
                </c:pt>
                <c:pt idx="402">
                  <c:v>39316</c:v>
                </c:pt>
                <c:pt idx="403">
                  <c:v>39317</c:v>
                </c:pt>
                <c:pt idx="404">
                  <c:v>39318</c:v>
                </c:pt>
                <c:pt idx="405">
                  <c:v>39321</c:v>
                </c:pt>
                <c:pt idx="406">
                  <c:v>39322</c:v>
                </c:pt>
                <c:pt idx="407">
                  <c:v>39323</c:v>
                </c:pt>
                <c:pt idx="408">
                  <c:v>39324</c:v>
                </c:pt>
                <c:pt idx="409">
                  <c:v>39325</c:v>
                </c:pt>
                <c:pt idx="410">
                  <c:v>39329</c:v>
                </c:pt>
                <c:pt idx="411">
                  <c:v>39330</c:v>
                </c:pt>
                <c:pt idx="412">
                  <c:v>39331</c:v>
                </c:pt>
                <c:pt idx="413">
                  <c:v>39332</c:v>
                </c:pt>
                <c:pt idx="414">
                  <c:v>39335</c:v>
                </c:pt>
                <c:pt idx="415">
                  <c:v>39336</c:v>
                </c:pt>
                <c:pt idx="416">
                  <c:v>39337</c:v>
                </c:pt>
                <c:pt idx="417">
                  <c:v>39338</c:v>
                </c:pt>
                <c:pt idx="418">
                  <c:v>39339</c:v>
                </c:pt>
                <c:pt idx="419">
                  <c:v>39342</c:v>
                </c:pt>
                <c:pt idx="420">
                  <c:v>39343</c:v>
                </c:pt>
                <c:pt idx="421">
                  <c:v>39344</c:v>
                </c:pt>
                <c:pt idx="422">
                  <c:v>39345</c:v>
                </c:pt>
                <c:pt idx="423">
                  <c:v>39346</c:v>
                </c:pt>
                <c:pt idx="424">
                  <c:v>39349</c:v>
                </c:pt>
                <c:pt idx="425">
                  <c:v>39350</c:v>
                </c:pt>
                <c:pt idx="426">
                  <c:v>39351</c:v>
                </c:pt>
                <c:pt idx="427">
                  <c:v>39352</c:v>
                </c:pt>
                <c:pt idx="428">
                  <c:v>39353</c:v>
                </c:pt>
                <c:pt idx="429">
                  <c:v>39356</c:v>
                </c:pt>
                <c:pt idx="430">
                  <c:v>39357</c:v>
                </c:pt>
                <c:pt idx="431">
                  <c:v>39358</c:v>
                </c:pt>
                <c:pt idx="432">
                  <c:v>39359</c:v>
                </c:pt>
                <c:pt idx="433">
                  <c:v>39360</c:v>
                </c:pt>
                <c:pt idx="434">
                  <c:v>39364</c:v>
                </c:pt>
                <c:pt idx="435">
                  <c:v>39365</c:v>
                </c:pt>
                <c:pt idx="436">
                  <c:v>39366</c:v>
                </c:pt>
                <c:pt idx="437">
                  <c:v>39367</c:v>
                </c:pt>
                <c:pt idx="438">
                  <c:v>39370</c:v>
                </c:pt>
                <c:pt idx="439">
                  <c:v>39371</c:v>
                </c:pt>
                <c:pt idx="440">
                  <c:v>39372</c:v>
                </c:pt>
                <c:pt idx="441">
                  <c:v>39373</c:v>
                </c:pt>
                <c:pt idx="442">
                  <c:v>39374</c:v>
                </c:pt>
                <c:pt idx="443">
                  <c:v>39377</c:v>
                </c:pt>
                <c:pt idx="444">
                  <c:v>39378</c:v>
                </c:pt>
                <c:pt idx="445">
                  <c:v>39379</c:v>
                </c:pt>
                <c:pt idx="446">
                  <c:v>39380</c:v>
                </c:pt>
                <c:pt idx="447">
                  <c:v>39381</c:v>
                </c:pt>
                <c:pt idx="448">
                  <c:v>39384</c:v>
                </c:pt>
                <c:pt idx="449">
                  <c:v>39385</c:v>
                </c:pt>
                <c:pt idx="450">
                  <c:v>39386</c:v>
                </c:pt>
                <c:pt idx="451">
                  <c:v>39387</c:v>
                </c:pt>
                <c:pt idx="452">
                  <c:v>39388</c:v>
                </c:pt>
                <c:pt idx="453">
                  <c:v>39391</c:v>
                </c:pt>
                <c:pt idx="454">
                  <c:v>39392</c:v>
                </c:pt>
                <c:pt idx="455">
                  <c:v>39393</c:v>
                </c:pt>
                <c:pt idx="456">
                  <c:v>39394</c:v>
                </c:pt>
                <c:pt idx="457">
                  <c:v>39395</c:v>
                </c:pt>
                <c:pt idx="458">
                  <c:v>39399</c:v>
                </c:pt>
                <c:pt idx="459">
                  <c:v>39400</c:v>
                </c:pt>
                <c:pt idx="460">
                  <c:v>39401</c:v>
                </c:pt>
                <c:pt idx="461">
                  <c:v>39402</c:v>
                </c:pt>
                <c:pt idx="462">
                  <c:v>39405</c:v>
                </c:pt>
                <c:pt idx="463">
                  <c:v>39406</c:v>
                </c:pt>
                <c:pt idx="464">
                  <c:v>39407</c:v>
                </c:pt>
                <c:pt idx="465">
                  <c:v>39409</c:v>
                </c:pt>
                <c:pt idx="466">
                  <c:v>39412</c:v>
                </c:pt>
                <c:pt idx="467">
                  <c:v>39413</c:v>
                </c:pt>
                <c:pt idx="468">
                  <c:v>39414</c:v>
                </c:pt>
                <c:pt idx="469">
                  <c:v>39415</c:v>
                </c:pt>
                <c:pt idx="470">
                  <c:v>39416</c:v>
                </c:pt>
                <c:pt idx="471">
                  <c:v>39419</c:v>
                </c:pt>
                <c:pt idx="472">
                  <c:v>39420</c:v>
                </c:pt>
                <c:pt idx="473">
                  <c:v>39421</c:v>
                </c:pt>
                <c:pt idx="474">
                  <c:v>39422</c:v>
                </c:pt>
                <c:pt idx="475">
                  <c:v>39423</c:v>
                </c:pt>
                <c:pt idx="476">
                  <c:v>39426</c:v>
                </c:pt>
                <c:pt idx="477">
                  <c:v>39427</c:v>
                </c:pt>
                <c:pt idx="478">
                  <c:v>39428</c:v>
                </c:pt>
                <c:pt idx="479">
                  <c:v>39429</c:v>
                </c:pt>
                <c:pt idx="480">
                  <c:v>39430</c:v>
                </c:pt>
                <c:pt idx="481">
                  <c:v>39433</c:v>
                </c:pt>
                <c:pt idx="482">
                  <c:v>39434</c:v>
                </c:pt>
                <c:pt idx="483">
                  <c:v>39435</c:v>
                </c:pt>
                <c:pt idx="484">
                  <c:v>39436</c:v>
                </c:pt>
                <c:pt idx="485">
                  <c:v>39437</c:v>
                </c:pt>
                <c:pt idx="486">
                  <c:v>39440</c:v>
                </c:pt>
                <c:pt idx="487">
                  <c:v>39442</c:v>
                </c:pt>
                <c:pt idx="488">
                  <c:v>39443</c:v>
                </c:pt>
                <c:pt idx="489">
                  <c:v>39444</c:v>
                </c:pt>
                <c:pt idx="490">
                  <c:v>39447</c:v>
                </c:pt>
                <c:pt idx="491">
                  <c:v>39449</c:v>
                </c:pt>
                <c:pt idx="492">
                  <c:v>39450</c:v>
                </c:pt>
                <c:pt idx="493">
                  <c:v>39451</c:v>
                </c:pt>
                <c:pt idx="494">
                  <c:v>39454</c:v>
                </c:pt>
                <c:pt idx="495">
                  <c:v>39455</c:v>
                </c:pt>
                <c:pt idx="496">
                  <c:v>39456</c:v>
                </c:pt>
                <c:pt idx="497">
                  <c:v>39457</c:v>
                </c:pt>
                <c:pt idx="498">
                  <c:v>39458</c:v>
                </c:pt>
                <c:pt idx="499">
                  <c:v>39461</c:v>
                </c:pt>
                <c:pt idx="500">
                  <c:v>39462</c:v>
                </c:pt>
                <c:pt idx="501">
                  <c:v>39463</c:v>
                </c:pt>
                <c:pt idx="502">
                  <c:v>39464</c:v>
                </c:pt>
                <c:pt idx="503">
                  <c:v>39465</c:v>
                </c:pt>
                <c:pt idx="504">
                  <c:v>39469</c:v>
                </c:pt>
                <c:pt idx="505">
                  <c:v>39470</c:v>
                </c:pt>
                <c:pt idx="506">
                  <c:v>39471</c:v>
                </c:pt>
                <c:pt idx="507">
                  <c:v>39472</c:v>
                </c:pt>
                <c:pt idx="508">
                  <c:v>39475</c:v>
                </c:pt>
                <c:pt idx="509">
                  <c:v>39476</c:v>
                </c:pt>
                <c:pt idx="510">
                  <c:v>39477</c:v>
                </c:pt>
                <c:pt idx="511">
                  <c:v>39478</c:v>
                </c:pt>
                <c:pt idx="512">
                  <c:v>39479</c:v>
                </c:pt>
                <c:pt idx="513">
                  <c:v>39482</c:v>
                </c:pt>
                <c:pt idx="514">
                  <c:v>39483</c:v>
                </c:pt>
                <c:pt idx="515">
                  <c:v>39484</c:v>
                </c:pt>
                <c:pt idx="516">
                  <c:v>39485</c:v>
                </c:pt>
                <c:pt idx="517">
                  <c:v>39486</c:v>
                </c:pt>
                <c:pt idx="518">
                  <c:v>39489</c:v>
                </c:pt>
                <c:pt idx="519">
                  <c:v>39490</c:v>
                </c:pt>
                <c:pt idx="520">
                  <c:v>39491</c:v>
                </c:pt>
                <c:pt idx="521">
                  <c:v>39492</c:v>
                </c:pt>
                <c:pt idx="522">
                  <c:v>39493</c:v>
                </c:pt>
                <c:pt idx="523">
                  <c:v>39497</c:v>
                </c:pt>
                <c:pt idx="524">
                  <c:v>39498</c:v>
                </c:pt>
                <c:pt idx="525">
                  <c:v>39499</c:v>
                </c:pt>
                <c:pt idx="526">
                  <c:v>39500</c:v>
                </c:pt>
                <c:pt idx="527">
                  <c:v>39503</c:v>
                </c:pt>
                <c:pt idx="528">
                  <c:v>39504</c:v>
                </c:pt>
                <c:pt idx="529">
                  <c:v>39505</c:v>
                </c:pt>
                <c:pt idx="530">
                  <c:v>39506</c:v>
                </c:pt>
                <c:pt idx="531">
                  <c:v>39507</c:v>
                </c:pt>
                <c:pt idx="532">
                  <c:v>39510</c:v>
                </c:pt>
                <c:pt idx="533">
                  <c:v>39511</c:v>
                </c:pt>
                <c:pt idx="534">
                  <c:v>39512</c:v>
                </c:pt>
                <c:pt idx="535">
                  <c:v>39513</c:v>
                </c:pt>
                <c:pt idx="536">
                  <c:v>39514</c:v>
                </c:pt>
                <c:pt idx="537">
                  <c:v>39517</c:v>
                </c:pt>
                <c:pt idx="538">
                  <c:v>39518</c:v>
                </c:pt>
                <c:pt idx="539">
                  <c:v>39519</c:v>
                </c:pt>
                <c:pt idx="540">
                  <c:v>39520</c:v>
                </c:pt>
                <c:pt idx="541">
                  <c:v>39521</c:v>
                </c:pt>
                <c:pt idx="542">
                  <c:v>39524</c:v>
                </c:pt>
                <c:pt idx="543">
                  <c:v>39525</c:v>
                </c:pt>
                <c:pt idx="544">
                  <c:v>39526</c:v>
                </c:pt>
                <c:pt idx="545">
                  <c:v>39527</c:v>
                </c:pt>
                <c:pt idx="546">
                  <c:v>39531</c:v>
                </c:pt>
                <c:pt idx="547">
                  <c:v>39532</c:v>
                </c:pt>
                <c:pt idx="548">
                  <c:v>39533</c:v>
                </c:pt>
                <c:pt idx="549">
                  <c:v>39534</c:v>
                </c:pt>
                <c:pt idx="550">
                  <c:v>39535</c:v>
                </c:pt>
                <c:pt idx="551">
                  <c:v>39538</c:v>
                </c:pt>
                <c:pt idx="552">
                  <c:v>39539</c:v>
                </c:pt>
                <c:pt idx="553">
                  <c:v>39540</c:v>
                </c:pt>
                <c:pt idx="554">
                  <c:v>39541</c:v>
                </c:pt>
                <c:pt idx="555">
                  <c:v>39542</c:v>
                </c:pt>
                <c:pt idx="556">
                  <c:v>39545</c:v>
                </c:pt>
                <c:pt idx="557">
                  <c:v>39546</c:v>
                </c:pt>
                <c:pt idx="558">
                  <c:v>39547</c:v>
                </c:pt>
                <c:pt idx="559">
                  <c:v>39548</c:v>
                </c:pt>
                <c:pt idx="560">
                  <c:v>39549</c:v>
                </c:pt>
                <c:pt idx="561">
                  <c:v>39552</c:v>
                </c:pt>
                <c:pt idx="562">
                  <c:v>39553</c:v>
                </c:pt>
                <c:pt idx="563">
                  <c:v>39554</c:v>
                </c:pt>
                <c:pt idx="564">
                  <c:v>39555</c:v>
                </c:pt>
                <c:pt idx="565">
                  <c:v>39556</c:v>
                </c:pt>
                <c:pt idx="566">
                  <c:v>39559</c:v>
                </c:pt>
                <c:pt idx="567">
                  <c:v>39560</c:v>
                </c:pt>
                <c:pt idx="568">
                  <c:v>39561</c:v>
                </c:pt>
                <c:pt idx="569">
                  <c:v>39562</c:v>
                </c:pt>
                <c:pt idx="570">
                  <c:v>39563</c:v>
                </c:pt>
                <c:pt idx="571">
                  <c:v>39566</c:v>
                </c:pt>
                <c:pt idx="572">
                  <c:v>39567</c:v>
                </c:pt>
                <c:pt idx="573">
                  <c:v>39568</c:v>
                </c:pt>
                <c:pt idx="574">
                  <c:v>39569</c:v>
                </c:pt>
                <c:pt idx="575">
                  <c:v>39570</c:v>
                </c:pt>
                <c:pt idx="576">
                  <c:v>39573</c:v>
                </c:pt>
                <c:pt idx="577">
                  <c:v>39574</c:v>
                </c:pt>
                <c:pt idx="578">
                  <c:v>39575</c:v>
                </c:pt>
                <c:pt idx="579">
                  <c:v>39576</c:v>
                </c:pt>
                <c:pt idx="580">
                  <c:v>39577</c:v>
                </c:pt>
                <c:pt idx="581">
                  <c:v>39580</c:v>
                </c:pt>
                <c:pt idx="582">
                  <c:v>39581</c:v>
                </c:pt>
                <c:pt idx="583">
                  <c:v>39582</c:v>
                </c:pt>
                <c:pt idx="584">
                  <c:v>39583</c:v>
                </c:pt>
                <c:pt idx="585">
                  <c:v>39584</c:v>
                </c:pt>
                <c:pt idx="586">
                  <c:v>39587</c:v>
                </c:pt>
                <c:pt idx="587">
                  <c:v>39588</c:v>
                </c:pt>
                <c:pt idx="588">
                  <c:v>39589</c:v>
                </c:pt>
                <c:pt idx="589">
                  <c:v>39590</c:v>
                </c:pt>
                <c:pt idx="590">
                  <c:v>39591</c:v>
                </c:pt>
                <c:pt idx="591">
                  <c:v>39595</c:v>
                </c:pt>
                <c:pt idx="592">
                  <c:v>39596</c:v>
                </c:pt>
                <c:pt idx="593">
                  <c:v>39597</c:v>
                </c:pt>
                <c:pt idx="594">
                  <c:v>39598</c:v>
                </c:pt>
                <c:pt idx="595">
                  <c:v>39601</c:v>
                </c:pt>
                <c:pt idx="596">
                  <c:v>39602</c:v>
                </c:pt>
                <c:pt idx="597">
                  <c:v>39603</c:v>
                </c:pt>
                <c:pt idx="598">
                  <c:v>39604</c:v>
                </c:pt>
                <c:pt idx="599">
                  <c:v>39605</c:v>
                </c:pt>
                <c:pt idx="600">
                  <c:v>39608</c:v>
                </c:pt>
                <c:pt idx="601">
                  <c:v>39609</c:v>
                </c:pt>
                <c:pt idx="602">
                  <c:v>39610</c:v>
                </c:pt>
                <c:pt idx="603">
                  <c:v>39611</c:v>
                </c:pt>
                <c:pt idx="604">
                  <c:v>39612</c:v>
                </c:pt>
                <c:pt idx="605">
                  <c:v>39615</c:v>
                </c:pt>
                <c:pt idx="606">
                  <c:v>39616</c:v>
                </c:pt>
                <c:pt idx="607">
                  <c:v>39617</c:v>
                </c:pt>
                <c:pt idx="608">
                  <c:v>39618</c:v>
                </c:pt>
                <c:pt idx="609">
                  <c:v>39619</c:v>
                </c:pt>
                <c:pt idx="610">
                  <c:v>39622</c:v>
                </c:pt>
                <c:pt idx="611">
                  <c:v>39623</c:v>
                </c:pt>
                <c:pt idx="612">
                  <c:v>39624</c:v>
                </c:pt>
                <c:pt idx="613">
                  <c:v>39625</c:v>
                </c:pt>
                <c:pt idx="614">
                  <c:v>39626</c:v>
                </c:pt>
                <c:pt idx="615">
                  <c:v>39629</c:v>
                </c:pt>
                <c:pt idx="616">
                  <c:v>39630</c:v>
                </c:pt>
                <c:pt idx="617">
                  <c:v>39631</c:v>
                </c:pt>
                <c:pt idx="618">
                  <c:v>39632</c:v>
                </c:pt>
                <c:pt idx="619">
                  <c:v>39636</c:v>
                </c:pt>
                <c:pt idx="620">
                  <c:v>39637</c:v>
                </c:pt>
                <c:pt idx="621">
                  <c:v>39638</c:v>
                </c:pt>
                <c:pt idx="622">
                  <c:v>39639</c:v>
                </c:pt>
                <c:pt idx="623">
                  <c:v>39640</c:v>
                </c:pt>
                <c:pt idx="624">
                  <c:v>39643</c:v>
                </c:pt>
                <c:pt idx="625">
                  <c:v>39644</c:v>
                </c:pt>
                <c:pt idx="626">
                  <c:v>39645</c:v>
                </c:pt>
                <c:pt idx="627">
                  <c:v>39646</c:v>
                </c:pt>
                <c:pt idx="628">
                  <c:v>39647</c:v>
                </c:pt>
                <c:pt idx="629">
                  <c:v>39650</c:v>
                </c:pt>
                <c:pt idx="630">
                  <c:v>39651</c:v>
                </c:pt>
                <c:pt idx="631">
                  <c:v>39652</c:v>
                </c:pt>
                <c:pt idx="632">
                  <c:v>39653</c:v>
                </c:pt>
                <c:pt idx="633">
                  <c:v>39654</c:v>
                </c:pt>
                <c:pt idx="634">
                  <c:v>39657</c:v>
                </c:pt>
                <c:pt idx="635">
                  <c:v>39658</c:v>
                </c:pt>
                <c:pt idx="636">
                  <c:v>39659</c:v>
                </c:pt>
                <c:pt idx="637">
                  <c:v>39660</c:v>
                </c:pt>
                <c:pt idx="638">
                  <c:v>39661</c:v>
                </c:pt>
                <c:pt idx="639">
                  <c:v>39664</c:v>
                </c:pt>
                <c:pt idx="640">
                  <c:v>39665</c:v>
                </c:pt>
                <c:pt idx="641">
                  <c:v>39666</c:v>
                </c:pt>
                <c:pt idx="642">
                  <c:v>39667</c:v>
                </c:pt>
                <c:pt idx="643">
                  <c:v>39668</c:v>
                </c:pt>
                <c:pt idx="644">
                  <c:v>39671</c:v>
                </c:pt>
                <c:pt idx="645">
                  <c:v>39672</c:v>
                </c:pt>
                <c:pt idx="646">
                  <c:v>39673</c:v>
                </c:pt>
                <c:pt idx="647">
                  <c:v>39674</c:v>
                </c:pt>
                <c:pt idx="648">
                  <c:v>39675</c:v>
                </c:pt>
                <c:pt idx="649">
                  <c:v>39678</c:v>
                </c:pt>
                <c:pt idx="650">
                  <c:v>39679</c:v>
                </c:pt>
                <c:pt idx="651">
                  <c:v>39680</c:v>
                </c:pt>
                <c:pt idx="652">
                  <c:v>39681</c:v>
                </c:pt>
                <c:pt idx="653">
                  <c:v>39682</c:v>
                </c:pt>
                <c:pt idx="654">
                  <c:v>39685</c:v>
                </c:pt>
                <c:pt idx="655">
                  <c:v>39686</c:v>
                </c:pt>
                <c:pt idx="656">
                  <c:v>39687</c:v>
                </c:pt>
                <c:pt idx="657">
                  <c:v>39688</c:v>
                </c:pt>
                <c:pt idx="658">
                  <c:v>39689</c:v>
                </c:pt>
                <c:pt idx="659">
                  <c:v>39693</c:v>
                </c:pt>
                <c:pt idx="660">
                  <c:v>39694</c:v>
                </c:pt>
                <c:pt idx="661">
                  <c:v>39695</c:v>
                </c:pt>
                <c:pt idx="662">
                  <c:v>39696</c:v>
                </c:pt>
                <c:pt idx="663">
                  <c:v>39699</c:v>
                </c:pt>
                <c:pt idx="664">
                  <c:v>39700</c:v>
                </c:pt>
                <c:pt idx="665">
                  <c:v>39701</c:v>
                </c:pt>
                <c:pt idx="666">
                  <c:v>39702</c:v>
                </c:pt>
                <c:pt idx="667">
                  <c:v>39703</c:v>
                </c:pt>
                <c:pt idx="668">
                  <c:v>39706</c:v>
                </c:pt>
                <c:pt idx="669">
                  <c:v>39707</c:v>
                </c:pt>
                <c:pt idx="670">
                  <c:v>39708</c:v>
                </c:pt>
                <c:pt idx="671">
                  <c:v>39709</c:v>
                </c:pt>
                <c:pt idx="672">
                  <c:v>39710</c:v>
                </c:pt>
                <c:pt idx="673">
                  <c:v>39713</c:v>
                </c:pt>
                <c:pt idx="674">
                  <c:v>39714</c:v>
                </c:pt>
                <c:pt idx="675">
                  <c:v>39715</c:v>
                </c:pt>
                <c:pt idx="676">
                  <c:v>39716</c:v>
                </c:pt>
                <c:pt idx="677">
                  <c:v>39717</c:v>
                </c:pt>
                <c:pt idx="678">
                  <c:v>39720</c:v>
                </c:pt>
                <c:pt idx="679">
                  <c:v>39721</c:v>
                </c:pt>
                <c:pt idx="680">
                  <c:v>39722</c:v>
                </c:pt>
                <c:pt idx="681">
                  <c:v>39723</c:v>
                </c:pt>
                <c:pt idx="682">
                  <c:v>39724</c:v>
                </c:pt>
                <c:pt idx="683">
                  <c:v>39727</c:v>
                </c:pt>
                <c:pt idx="684">
                  <c:v>39728</c:v>
                </c:pt>
                <c:pt idx="685">
                  <c:v>39729</c:v>
                </c:pt>
                <c:pt idx="686">
                  <c:v>39730</c:v>
                </c:pt>
                <c:pt idx="687">
                  <c:v>39731</c:v>
                </c:pt>
                <c:pt idx="688">
                  <c:v>39735</c:v>
                </c:pt>
                <c:pt idx="689">
                  <c:v>39736</c:v>
                </c:pt>
                <c:pt idx="690">
                  <c:v>39737</c:v>
                </c:pt>
                <c:pt idx="691">
                  <c:v>39738</c:v>
                </c:pt>
                <c:pt idx="692">
                  <c:v>39741</c:v>
                </c:pt>
                <c:pt idx="693">
                  <c:v>39742</c:v>
                </c:pt>
                <c:pt idx="694">
                  <c:v>39743</c:v>
                </c:pt>
                <c:pt idx="695">
                  <c:v>39744</c:v>
                </c:pt>
                <c:pt idx="696">
                  <c:v>39745</c:v>
                </c:pt>
                <c:pt idx="697">
                  <c:v>39748</c:v>
                </c:pt>
                <c:pt idx="698">
                  <c:v>39749</c:v>
                </c:pt>
                <c:pt idx="699">
                  <c:v>39750</c:v>
                </c:pt>
                <c:pt idx="700">
                  <c:v>39751</c:v>
                </c:pt>
                <c:pt idx="701">
                  <c:v>39752</c:v>
                </c:pt>
                <c:pt idx="702">
                  <c:v>39755</c:v>
                </c:pt>
                <c:pt idx="703">
                  <c:v>39756</c:v>
                </c:pt>
                <c:pt idx="704">
                  <c:v>39757</c:v>
                </c:pt>
                <c:pt idx="705">
                  <c:v>39758</c:v>
                </c:pt>
                <c:pt idx="706">
                  <c:v>39759</c:v>
                </c:pt>
                <c:pt idx="707">
                  <c:v>39762</c:v>
                </c:pt>
                <c:pt idx="708">
                  <c:v>39764</c:v>
                </c:pt>
                <c:pt idx="709">
                  <c:v>39765</c:v>
                </c:pt>
                <c:pt idx="710">
                  <c:v>39766</c:v>
                </c:pt>
                <c:pt idx="711">
                  <c:v>39769</c:v>
                </c:pt>
                <c:pt idx="712">
                  <c:v>39770</c:v>
                </c:pt>
                <c:pt idx="713">
                  <c:v>39771</c:v>
                </c:pt>
                <c:pt idx="714">
                  <c:v>39772</c:v>
                </c:pt>
                <c:pt idx="715">
                  <c:v>39773</c:v>
                </c:pt>
                <c:pt idx="716">
                  <c:v>39776</c:v>
                </c:pt>
                <c:pt idx="717">
                  <c:v>39777</c:v>
                </c:pt>
                <c:pt idx="718">
                  <c:v>39778</c:v>
                </c:pt>
                <c:pt idx="719">
                  <c:v>39780</c:v>
                </c:pt>
                <c:pt idx="720">
                  <c:v>39783</c:v>
                </c:pt>
                <c:pt idx="721">
                  <c:v>39784</c:v>
                </c:pt>
                <c:pt idx="722">
                  <c:v>39785</c:v>
                </c:pt>
                <c:pt idx="723">
                  <c:v>39786</c:v>
                </c:pt>
                <c:pt idx="724">
                  <c:v>39787</c:v>
                </c:pt>
                <c:pt idx="725">
                  <c:v>39790</c:v>
                </c:pt>
                <c:pt idx="726">
                  <c:v>39791</c:v>
                </c:pt>
                <c:pt idx="727">
                  <c:v>39792</c:v>
                </c:pt>
                <c:pt idx="728">
                  <c:v>39793</c:v>
                </c:pt>
                <c:pt idx="729">
                  <c:v>39794</c:v>
                </c:pt>
                <c:pt idx="730">
                  <c:v>39797</c:v>
                </c:pt>
                <c:pt idx="731">
                  <c:v>39798</c:v>
                </c:pt>
                <c:pt idx="732">
                  <c:v>39799</c:v>
                </c:pt>
                <c:pt idx="733">
                  <c:v>39800</c:v>
                </c:pt>
                <c:pt idx="734">
                  <c:v>39801</c:v>
                </c:pt>
                <c:pt idx="735">
                  <c:v>39804</c:v>
                </c:pt>
                <c:pt idx="736">
                  <c:v>39805</c:v>
                </c:pt>
                <c:pt idx="737">
                  <c:v>39806</c:v>
                </c:pt>
                <c:pt idx="738">
                  <c:v>39808</c:v>
                </c:pt>
                <c:pt idx="739">
                  <c:v>39811</c:v>
                </c:pt>
                <c:pt idx="740">
                  <c:v>39812</c:v>
                </c:pt>
                <c:pt idx="741">
                  <c:v>39813</c:v>
                </c:pt>
                <c:pt idx="742">
                  <c:v>39815</c:v>
                </c:pt>
                <c:pt idx="743">
                  <c:v>39818</c:v>
                </c:pt>
                <c:pt idx="744">
                  <c:v>39819</c:v>
                </c:pt>
                <c:pt idx="745">
                  <c:v>39820</c:v>
                </c:pt>
                <c:pt idx="746">
                  <c:v>39821</c:v>
                </c:pt>
                <c:pt idx="747">
                  <c:v>39822</c:v>
                </c:pt>
                <c:pt idx="748">
                  <c:v>39825</c:v>
                </c:pt>
                <c:pt idx="749">
                  <c:v>39826</c:v>
                </c:pt>
                <c:pt idx="750">
                  <c:v>39827</c:v>
                </c:pt>
                <c:pt idx="751">
                  <c:v>39828</c:v>
                </c:pt>
                <c:pt idx="752">
                  <c:v>39829</c:v>
                </c:pt>
                <c:pt idx="753">
                  <c:v>39833</c:v>
                </c:pt>
                <c:pt idx="754">
                  <c:v>39834</c:v>
                </c:pt>
                <c:pt idx="755">
                  <c:v>39835</c:v>
                </c:pt>
                <c:pt idx="756">
                  <c:v>39836</c:v>
                </c:pt>
                <c:pt idx="757">
                  <c:v>39839</c:v>
                </c:pt>
                <c:pt idx="758">
                  <c:v>39840</c:v>
                </c:pt>
                <c:pt idx="759">
                  <c:v>39841</c:v>
                </c:pt>
                <c:pt idx="760">
                  <c:v>39842</c:v>
                </c:pt>
                <c:pt idx="761">
                  <c:v>39843</c:v>
                </c:pt>
                <c:pt idx="762">
                  <c:v>39846</c:v>
                </c:pt>
                <c:pt idx="763">
                  <c:v>39847</c:v>
                </c:pt>
                <c:pt idx="764">
                  <c:v>39848</c:v>
                </c:pt>
                <c:pt idx="765">
                  <c:v>39849</c:v>
                </c:pt>
                <c:pt idx="766">
                  <c:v>39850</c:v>
                </c:pt>
                <c:pt idx="767">
                  <c:v>39853</c:v>
                </c:pt>
                <c:pt idx="768">
                  <c:v>39854</c:v>
                </c:pt>
                <c:pt idx="769">
                  <c:v>39855</c:v>
                </c:pt>
                <c:pt idx="770">
                  <c:v>39856</c:v>
                </c:pt>
                <c:pt idx="771">
                  <c:v>39857</c:v>
                </c:pt>
                <c:pt idx="772">
                  <c:v>39861</c:v>
                </c:pt>
                <c:pt idx="773">
                  <c:v>39862</c:v>
                </c:pt>
                <c:pt idx="774">
                  <c:v>39863</c:v>
                </c:pt>
                <c:pt idx="775">
                  <c:v>39864</c:v>
                </c:pt>
                <c:pt idx="776">
                  <c:v>39867</c:v>
                </c:pt>
                <c:pt idx="777">
                  <c:v>39868</c:v>
                </c:pt>
                <c:pt idx="778">
                  <c:v>39869</c:v>
                </c:pt>
                <c:pt idx="779">
                  <c:v>39870</c:v>
                </c:pt>
                <c:pt idx="780">
                  <c:v>39871</c:v>
                </c:pt>
                <c:pt idx="781">
                  <c:v>39874</c:v>
                </c:pt>
                <c:pt idx="782">
                  <c:v>39875</c:v>
                </c:pt>
                <c:pt idx="783">
                  <c:v>39876</c:v>
                </c:pt>
                <c:pt idx="784">
                  <c:v>39877</c:v>
                </c:pt>
                <c:pt idx="785">
                  <c:v>39878</c:v>
                </c:pt>
                <c:pt idx="786">
                  <c:v>39881</c:v>
                </c:pt>
                <c:pt idx="787">
                  <c:v>39882</c:v>
                </c:pt>
                <c:pt idx="788">
                  <c:v>39883</c:v>
                </c:pt>
                <c:pt idx="789">
                  <c:v>39884</c:v>
                </c:pt>
                <c:pt idx="790">
                  <c:v>39885</c:v>
                </c:pt>
              </c:numCache>
            </c:numRef>
          </c:cat>
          <c:val>
            <c:numRef>
              <c:f>download!$C$2:$C$793</c:f>
              <c:numCache>
                <c:formatCode>General</c:formatCode>
                <c:ptCount val="792"/>
                <c:pt idx="0">
                  <c:v>100.2</c:v>
                </c:pt>
                <c:pt idx="1">
                  <c:v>100.13</c:v>
                </c:pt>
                <c:pt idx="2">
                  <c:v>100.16999999999999</c:v>
                </c:pt>
                <c:pt idx="3">
                  <c:v>100.14999999999999</c:v>
                </c:pt>
                <c:pt idx="4">
                  <c:v>100.11999999999999</c:v>
                </c:pt>
                <c:pt idx="5">
                  <c:v>100.14</c:v>
                </c:pt>
                <c:pt idx="6">
                  <c:v>100.16</c:v>
                </c:pt>
                <c:pt idx="7">
                  <c:v>100.16</c:v>
                </c:pt>
                <c:pt idx="8">
                  <c:v>100.16</c:v>
                </c:pt>
                <c:pt idx="9">
                  <c:v>100.16</c:v>
                </c:pt>
                <c:pt idx="10">
                  <c:v>100.14999999999999</c:v>
                </c:pt>
                <c:pt idx="11">
                  <c:v>100.14999999999999</c:v>
                </c:pt>
                <c:pt idx="12">
                  <c:v>100.14999999999999</c:v>
                </c:pt>
                <c:pt idx="13">
                  <c:v>100.16</c:v>
                </c:pt>
                <c:pt idx="14">
                  <c:v>100.16999999999999</c:v>
                </c:pt>
                <c:pt idx="15">
                  <c:v>100.16</c:v>
                </c:pt>
                <c:pt idx="16">
                  <c:v>100.16999999999999</c:v>
                </c:pt>
                <c:pt idx="17">
                  <c:v>100.16999999999999</c:v>
                </c:pt>
                <c:pt idx="18">
                  <c:v>100.17999999999999</c:v>
                </c:pt>
                <c:pt idx="19">
                  <c:v>100.19</c:v>
                </c:pt>
                <c:pt idx="20">
                  <c:v>100.22</c:v>
                </c:pt>
                <c:pt idx="21">
                  <c:v>100.24000000000001</c:v>
                </c:pt>
                <c:pt idx="22">
                  <c:v>100.26</c:v>
                </c:pt>
                <c:pt idx="23">
                  <c:v>100.27</c:v>
                </c:pt>
                <c:pt idx="24">
                  <c:v>100.34</c:v>
                </c:pt>
                <c:pt idx="25">
                  <c:v>100.34</c:v>
                </c:pt>
                <c:pt idx="26">
                  <c:v>100.34</c:v>
                </c:pt>
                <c:pt idx="27">
                  <c:v>100.55</c:v>
                </c:pt>
                <c:pt idx="28">
                  <c:v>100.4</c:v>
                </c:pt>
                <c:pt idx="29">
                  <c:v>100.43</c:v>
                </c:pt>
                <c:pt idx="30">
                  <c:v>100.4</c:v>
                </c:pt>
                <c:pt idx="31">
                  <c:v>100.4</c:v>
                </c:pt>
                <c:pt idx="32">
                  <c:v>100.28</c:v>
                </c:pt>
                <c:pt idx="33">
                  <c:v>100.29</c:v>
                </c:pt>
                <c:pt idx="34">
                  <c:v>100.31</c:v>
                </c:pt>
                <c:pt idx="35">
                  <c:v>100.31</c:v>
                </c:pt>
                <c:pt idx="36">
                  <c:v>100.31</c:v>
                </c:pt>
                <c:pt idx="37">
                  <c:v>100.31</c:v>
                </c:pt>
                <c:pt idx="38">
                  <c:v>100.31</c:v>
                </c:pt>
                <c:pt idx="39">
                  <c:v>100.32</c:v>
                </c:pt>
                <c:pt idx="40">
                  <c:v>100.33</c:v>
                </c:pt>
                <c:pt idx="41">
                  <c:v>100.32</c:v>
                </c:pt>
                <c:pt idx="42">
                  <c:v>100.32</c:v>
                </c:pt>
                <c:pt idx="43">
                  <c:v>100.34</c:v>
                </c:pt>
                <c:pt idx="44">
                  <c:v>100.36999999999999</c:v>
                </c:pt>
                <c:pt idx="45">
                  <c:v>100.36</c:v>
                </c:pt>
                <c:pt idx="46">
                  <c:v>100.36999999999999</c:v>
                </c:pt>
                <c:pt idx="47">
                  <c:v>100.39</c:v>
                </c:pt>
                <c:pt idx="48">
                  <c:v>100.39</c:v>
                </c:pt>
                <c:pt idx="49">
                  <c:v>100.44000000000001</c:v>
                </c:pt>
                <c:pt idx="50">
                  <c:v>100.48</c:v>
                </c:pt>
                <c:pt idx="51">
                  <c:v>100.49000000000001</c:v>
                </c:pt>
                <c:pt idx="52">
                  <c:v>100.5</c:v>
                </c:pt>
                <c:pt idx="53">
                  <c:v>100.5</c:v>
                </c:pt>
                <c:pt idx="54">
                  <c:v>100.51</c:v>
                </c:pt>
                <c:pt idx="55">
                  <c:v>100.51</c:v>
                </c:pt>
                <c:pt idx="56">
                  <c:v>100.5</c:v>
                </c:pt>
                <c:pt idx="57">
                  <c:v>100.46000000000001</c:v>
                </c:pt>
                <c:pt idx="58">
                  <c:v>100.53</c:v>
                </c:pt>
                <c:pt idx="59">
                  <c:v>100.44000000000001</c:v>
                </c:pt>
                <c:pt idx="60">
                  <c:v>100.40999551837456</c:v>
                </c:pt>
                <c:pt idx="61">
                  <c:v>100.38</c:v>
                </c:pt>
                <c:pt idx="62">
                  <c:v>100.43</c:v>
                </c:pt>
                <c:pt idx="63">
                  <c:v>100.41000000000001</c:v>
                </c:pt>
                <c:pt idx="64">
                  <c:v>100.42</c:v>
                </c:pt>
                <c:pt idx="65">
                  <c:v>100.43</c:v>
                </c:pt>
                <c:pt idx="66">
                  <c:v>100.43</c:v>
                </c:pt>
                <c:pt idx="67">
                  <c:v>100.49000000000001</c:v>
                </c:pt>
                <c:pt idx="68">
                  <c:v>100.48</c:v>
                </c:pt>
                <c:pt idx="69">
                  <c:v>100.48</c:v>
                </c:pt>
                <c:pt idx="70">
                  <c:v>100.49000000000001</c:v>
                </c:pt>
                <c:pt idx="71">
                  <c:v>100.48</c:v>
                </c:pt>
                <c:pt idx="72">
                  <c:v>100.49000000000001</c:v>
                </c:pt>
                <c:pt idx="73">
                  <c:v>100.5</c:v>
                </c:pt>
                <c:pt idx="74">
                  <c:v>100.51</c:v>
                </c:pt>
                <c:pt idx="75">
                  <c:v>100.5</c:v>
                </c:pt>
                <c:pt idx="76">
                  <c:v>100.5</c:v>
                </c:pt>
                <c:pt idx="77">
                  <c:v>100.5</c:v>
                </c:pt>
                <c:pt idx="78">
                  <c:v>100.5</c:v>
                </c:pt>
                <c:pt idx="79">
                  <c:v>100.53</c:v>
                </c:pt>
                <c:pt idx="80">
                  <c:v>100.52</c:v>
                </c:pt>
                <c:pt idx="81">
                  <c:v>100.51</c:v>
                </c:pt>
                <c:pt idx="82">
                  <c:v>100.5</c:v>
                </c:pt>
                <c:pt idx="83">
                  <c:v>100.5</c:v>
                </c:pt>
                <c:pt idx="84">
                  <c:v>100.49000000000001</c:v>
                </c:pt>
                <c:pt idx="85">
                  <c:v>100.46000000000001</c:v>
                </c:pt>
                <c:pt idx="86">
                  <c:v>100.44000000000001</c:v>
                </c:pt>
                <c:pt idx="87">
                  <c:v>100.46000000000001</c:v>
                </c:pt>
                <c:pt idx="88">
                  <c:v>100.43</c:v>
                </c:pt>
                <c:pt idx="89">
                  <c:v>100.44000000000001</c:v>
                </c:pt>
                <c:pt idx="90">
                  <c:v>100.44000000000001</c:v>
                </c:pt>
                <c:pt idx="91">
                  <c:v>100.43</c:v>
                </c:pt>
                <c:pt idx="92">
                  <c:v>100.44000000000001</c:v>
                </c:pt>
                <c:pt idx="93">
                  <c:v>100.44000000000001</c:v>
                </c:pt>
                <c:pt idx="94">
                  <c:v>100.46000000000001</c:v>
                </c:pt>
                <c:pt idx="95">
                  <c:v>100.47</c:v>
                </c:pt>
                <c:pt idx="96">
                  <c:v>100.47</c:v>
                </c:pt>
                <c:pt idx="97">
                  <c:v>100.48</c:v>
                </c:pt>
                <c:pt idx="98">
                  <c:v>100.44000000000001</c:v>
                </c:pt>
                <c:pt idx="99">
                  <c:v>100.46000000000001</c:v>
                </c:pt>
                <c:pt idx="100">
                  <c:v>100.45</c:v>
                </c:pt>
                <c:pt idx="101">
                  <c:v>100.45</c:v>
                </c:pt>
                <c:pt idx="102">
                  <c:v>100.5</c:v>
                </c:pt>
                <c:pt idx="103">
                  <c:v>100.5</c:v>
                </c:pt>
                <c:pt idx="104">
                  <c:v>100.5</c:v>
                </c:pt>
                <c:pt idx="105">
                  <c:v>100.48</c:v>
                </c:pt>
                <c:pt idx="106">
                  <c:v>100.48</c:v>
                </c:pt>
                <c:pt idx="107">
                  <c:v>100.48</c:v>
                </c:pt>
                <c:pt idx="108">
                  <c:v>100.46000000000001</c:v>
                </c:pt>
                <c:pt idx="109">
                  <c:v>100.46000000000001</c:v>
                </c:pt>
                <c:pt idx="110">
                  <c:v>100.5</c:v>
                </c:pt>
                <c:pt idx="111">
                  <c:v>100.51</c:v>
                </c:pt>
                <c:pt idx="112">
                  <c:v>100.49000000000001</c:v>
                </c:pt>
                <c:pt idx="113">
                  <c:v>100.49000000000001</c:v>
                </c:pt>
                <c:pt idx="114">
                  <c:v>100.52</c:v>
                </c:pt>
                <c:pt idx="115">
                  <c:v>100.51</c:v>
                </c:pt>
                <c:pt idx="116">
                  <c:v>100.5</c:v>
                </c:pt>
                <c:pt idx="117">
                  <c:v>100.5</c:v>
                </c:pt>
                <c:pt idx="118">
                  <c:v>100.5</c:v>
                </c:pt>
                <c:pt idx="119">
                  <c:v>100.48</c:v>
                </c:pt>
                <c:pt idx="120">
                  <c:v>100.49000000000001</c:v>
                </c:pt>
                <c:pt idx="121">
                  <c:v>100.49000000000001</c:v>
                </c:pt>
                <c:pt idx="122">
                  <c:v>100.51</c:v>
                </c:pt>
                <c:pt idx="123">
                  <c:v>100.51</c:v>
                </c:pt>
                <c:pt idx="124">
                  <c:v>100.52</c:v>
                </c:pt>
                <c:pt idx="125">
                  <c:v>100.48</c:v>
                </c:pt>
                <c:pt idx="126">
                  <c:v>100.52</c:v>
                </c:pt>
                <c:pt idx="127">
                  <c:v>100.53</c:v>
                </c:pt>
                <c:pt idx="128">
                  <c:v>100.54</c:v>
                </c:pt>
                <c:pt idx="129">
                  <c:v>100.51</c:v>
                </c:pt>
                <c:pt idx="130">
                  <c:v>100.56</c:v>
                </c:pt>
                <c:pt idx="131">
                  <c:v>100.51</c:v>
                </c:pt>
                <c:pt idx="132">
                  <c:v>100.52</c:v>
                </c:pt>
                <c:pt idx="133">
                  <c:v>100.51</c:v>
                </c:pt>
                <c:pt idx="134">
                  <c:v>100.51</c:v>
                </c:pt>
                <c:pt idx="135">
                  <c:v>100.54</c:v>
                </c:pt>
                <c:pt idx="136">
                  <c:v>100.54</c:v>
                </c:pt>
                <c:pt idx="137">
                  <c:v>100.55</c:v>
                </c:pt>
                <c:pt idx="138">
                  <c:v>100.54</c:v>
                </c:pt>
                <c:pt idx="139">
                  <c:v>100.53</c:v>
                </c:pt>
                <c:pt idx="140">
                  <c:v>100.6</c:v>
                </c:pt>
                <c:pt idx="141">
                  <c:v>100.6</c:v>
                </c:pt>
                <c:pt idx="142">
                  <c:v>100.59</c:v>
                </c:pt>
                <c:pt idx="143">
                  <c:v>100.59</c:v>
                </c:pt>
                <c:pt idx="144">
                  <c:v>100.63</c:v>
                </c:pt>
                <c:pt idx="145">
                  <c:v>100.6</c:v>
                </c:pt>
                <c:pt idx="146">
                  <c:v>100.59</c:v>
                </c:pt>
                <c:pt idx="147">
                  <c:v>100.61999999999999</c:v>
                </c:pt>
                <c:pt idx="148">
                  <c:v>100.61999999999999</c:v>
                </c:pt>
                <c:pt idx="149">
                  <c:v>100.63</c:v>
                </c:pt>
                <c:pt idx="150">
                  <c:v>100.64</c:v>
                </c:pt>
                <c:pt idx="151">
                  <c:v>100.64</c:v>
                </c:pt>
                <c:pt idx="152">
                  <c:v>100.64</c:v>
                </c:pt>
                <c:pt idx="153">
                  <c:v>100.64999999999999</c:v>
                </c:pt>
                <c:pt idx="154">
                  <c:v>100.64999999999999</c:v>
                </c:pt>
                <c:pt idx="155">
                  <c:v>100.64999999999999</c:v>
                </c:pt>
                <c:pt idx="156">
                  <c:v>100.63</c:v>
                </c:pt>
                <c:pt idx="157">
                  <c:v>100.64</c:v>
                </c:pt>
                <c:pt idx="158">
                  <c:v>100.64999999999999</c:v>
                </c:pt>
                <c:pt idx="159">
                  <c:v>100.63</c:v>
                </c:pt>
                <c:pt idx="160">
                  <c:v>100.63</c:v>
                </c:pt>
                <c:pt idx="161">
                  <c:v>100.64999999999999</c:v>
                </c:pt>
                <c:pt idx="162">
                  <c:v>100.64999999999999</c:v>
                </c:pt>
                <c:pt idx="163">
                  <c:v>100.63</c:v>
                </c:pt>
                <c:pt idx="164">
                  <c:v>100.63</c:v>
                </c:pt>
                <c:pt idx="165">
                  <c:v>100.61</c:v>
                </c:pt>
                <c:pt idx="166">
                  <c:v>100.58</c:v>
                </c:pt>
                <c:pt idx="167">
                  <c:v>100.59</c:v>
                </c:pt>
                <c:pt idx="168">
                  <c:v>100.61</c:v>
                </c:pt>
                <c:pt idx="169">
                  <c:v>100.58</c:v>
                </c:pt>
                <c:pt idx="170">
                  <c:v>100.58</c:v>
                </c:pt>
                <c:pt idx="171">
                  <c:v>100.61</c:v>
                </c:pt>
                <c:pt idx="172">
                  <c:v>100.61</c:v>
                </c:pt>
                <c:pt idx="173">
                  <c:v>100.63</c:v>
                </c:pt>
                <c:pt idx="174">
                  <c:v>100.63</c:v>
                </c:pt>
                <c:pt idx="175">
                  <c:v>100.63</c:v>
                </c:pt>
                <c:pt idx="176">
                  <c:v>100.61999999999999</c:v>
                </c:pt>
                <c:pt idx="177">
                  <c:v>100.61</c:v>
                </c:pt>
                <c:pt idx="178">
                  <c:v>100.63</c:v>
                </c:pt>
                <c:pt idx="179">
                  <c:v>100.61999999999999</c:v>
                </c:pt>
                <c:pt idx="180">
                  <c:v>100.61</c:v>
                </c:pt>
                <c:pt idx="181">
                  <c:v>100.63</c:v>
                </c:pt>
                <c:pt idx="182">
                  <c:v>100.63</c:v>
                </c:pt>
                <c:pt idx="183">
                  <c:v>100.61999999999999</c:v>
                </c:pt>
                <c:pt idx="184">
                  <c:v>100.61999999999999</c:v>
                </c:pt>
                <c:pt idx="185">
                  <c:v>100.63</c:v>
                </c:pt>
                <c:pt idx="186">
                  <c:v>100.61999999999999</c:v>
                </c:pt>
                <c:pt idx="187">
                  <c:v>100.61999999999999</c:v>
                </c:pt>
                <c:pt idx="188">
                  <c:v>100.63</c:v>
                </c:pt>
                <c:pt idx="189">
                  <c:v>100.64999999999999</c:v>
                </c:pt>
                <c:pt idx="190">
                  <c:v>100.63</c:v>
                </c:pt>
                <c:pt idx="191">
                  <c:v>100.63</c:v>
                </c:pt>
                <c:pt idx="192">
                  <c:v>100.63</c:v>
                </c:pt>
                <c:pt idx="193">
                  <c:v>100.63</c:v>
                </c:pt>
                <c:pt idx="194">
                  <c:v>100.63</c:v>
                </c:pt>
                <c:pt idx="195">
                  <c:v>100.61999999999999</c:v>
                </c:pt>
                <c:pt idx="196">
                  <c:v>100.61999999999999</c:v>
                </c:pt>
                <c:pt idx="197">
                  <c:v>100.61999999999999</c:v>
                </c:pt>
                <c:pt idx="198">
                  <c:v>100.63</c:v>
                </c:pt>
                <c:pt idx="199">
                  <c:v>100.6</c:v>
                </c:pt>
                <c:pt idx="200">
                  <c:v>100.59</c:v>
                </c:pt>
                <c:pt idx="201">
                  <c:v>100.6</c:v>
                </c:pt>
                <c:pt idx="202">
                  <c:v>100.59</c:v>
                </c:pt>
                <c:pt idx="203">
                  <c:v>100.61</c:v>
                </c:pt>
                <c:pt idx="204">
                  <c:v>100.61</c:v>
                </c:pt>
                <c:pt idx="205">
                  <c:v>100.61</c:v>
                </c:pt>
                <c:pt idx="206">
                  <c:v>100.6</c:v>
                </c:pt>
                <c:pt idx="207">
                  <c:v>100.61999999999999</c:v>
                </c:pt>
                <c:pt idx="208">
                  <c:v>100.61</c:v>
                </c:pt>
                <c:pt idx="209">
                  <c:v>100.61999999999999</c:v>
                </c:pt>
                <c:pt idx="210">
                  <c:v>100.61999999999999</c:v>
                </c:pt>
                <c:pt idx="211">
                  <c:v>100.6</c:v>
                </c:pt>
                <c:pt idx="212">
                  <c:v>100.61</c:v>
                </c:pt>
                <c:pt idx="213">
                  <c:v>100.6</c:v>
                </c:pt>
                <c:pt idx="214">
                  <c:v>100.61</c:v>
                </c:pt>
                <c:pt idx="215">
                  <c:v>100.61999999999999</c:v>
                </c:pt>
                <c:pt idx="216">
                  <c:v>100.61</c:v>
                </c:pt>
                <c:pt idx="217">
                  <c:v>100.61999999999999</c:v>
                </c:pt>
                <c:pt idx="218">
                  <c:v>100.6</c:v>
                </c:pt>
                <c:pt idx="219">
                  <c:v>100.61999999999999</c:v>
                </c:pt>
                <c:pt idx="220">
                  <c:v>100.6</c:v>
                </c:pt>
                <c:pt idx="221">
                  <c:v>100.61</c:v>
                </c:pt>
                <c:pt idx="222">
                  <c:v>100.61999999999999</c:v>
                </c:pt>
                <c:pt idx="223">
                  <c:v>100.61</c:v>
                </c:pt>
                <c:pt idx="224">
                  <c:v>100.59</c:v>
                </c:pt>
                <c:pt idx="225">
                  <c:v>100.61999999999999</c:v>
                </c:pt>
                <c:pt idx="226">
                  <c:v>100.59</c:v>
                </c:pt>
                <c:pt idx="227">
                  <c:v>100.6</c:v>
                </c:pt>
                <c:pt idx="228">
                  <c:v>100.6</c:v>
                </c:pt>
                <c:pt idx="229">
                  <c:v>100.6</c:v>
                </c:pt>
                <c:pt idx="230">
                  <c:v>100.6</c:v>
                </c:pt>
                <c:pt idx="231">
                  <c:v>100.67999999999999</c:v>
                </c:pt>
                <c:pt idx="232">
                  <c:v>100.64999999999999</c:v>
                </c:pt>
                <c:pt idx="233">
                  <c:v>100.7</c:v>
                </c:pt>
                <c:pt idx="234">
                  <c:v>100.73</c:v>
                </c:pt>
                <c:pt idx="235">
                  <c:v>100.71000000000001</c:v>
                </c:pt>
                <c:pt idx="236">
                  <c:v>100.7</c:v>
                </c:pt>
                <c:pt idx="237">
                  <c:v>100.69</c:v>
                </c:pt>
                <c:pt idx="238">
                  <c:v>100.69</c:v>
                </c:pt>
                <c:pt idx="239">
                  <c:v>100.69</c:v>
                </c:pt>
                <c:pt idx="240">
                  <c:v>100.69</c:v>
                </c:pt>
                <c:pt idx="241">
                  <c:v>100.7</c:v>
                </c:pt>
                <c:pt idx="242">
                  <c:v>100.69</c:v>
                </c:pt>
                <c:pt idx="243">
                  <c:v>100.67999999999999</c:v>
                </c:pt>
                <c:pt idx="244">
                  <c:v>100.67999999999999</c:v>
                </c:pt>
                <c:pt idx="245">
                  <c:v>100.72</c:v>
                </c:pt>
                <c:pt idx="246">
                  <c:v>100.69</c:v>
                </c:pt>
                <c:pt idx="247">
                  <c:v>100.66999999999999</c:v>
                </c:pt>
                <c:pt idx="248">
                  <c:v>100.66999999999999</c:v>
                </c:pt>
                <c:pt idx="249">
                  <c:v>100.66999999999999</c:v>
                </c:pt>
                <c:pt idx="250">
                  <c:v>100.69</c:v>
                </c:pt>
                <c:pt idx="251">
                  <c:v>100.66</c:v>
                </c:pt>
                <c:pt idx="252">
                  <c:v>100.66</c:v>
                </c:pt>
                <c:pt idx="253">
                  <c:v>100.72</c:v>
                </c:pt>
                <c:pt idx="254">
                  <c:v>100.71000000000001</c:v>
                </c:pt>
                <c:pt idx="255">
                  <c:v>100.64999999999999</c:v>
                </c:pt>
                <c:pt idx="256">
                  <c:v>100.64999999999999</c:v>
                </c:pt>
                <c:pt idx="257">
                  <c:v>100.64</c:v>
                </c:pt>
                <c:pt idx="258">
                  <c:v>100.64999999999999</c:v>
                </c:pt>
                <c:pt idx="259">
                  <c:v>100.63</c:v>
                </c:pt>
                <c:pt idx="260">
                  <c:v>100.59</c:v>
                </c:pt>
                <c:pt idx="261">
                  <c:v>100.61999999999999</c:v>
                </c:pt>
                <c:pt idx="262">
                  <c:v>100.61999999999999</c:v>
                </c:pt>
                <c:pt idx="263">
                  <c:v>100.63</c:v>
                </c:pt>
                <c:pt idx="264">
                  <c:v>100.63</c:v>
                </c:pt>
                <c:pt idx="265">
                  <c:v>100.63</c:v>
                </c:pt>
                <c:pt idx="266">
                  <c:v>100.56</c:v>
                </c:pt>
                <c:pt idx="267">
                  <c:v>100.55</c:v>
                </c:pt>
                <c:pt idx="268">
                  <c:v>100.47</c:v>
                </c:pt>
                <c:pt idx="269">
                  <c:v>100.49000000000001</c:v>
                </c:pt>
                <c:pt idx="270">
                  <c:v>100.49000000000001</c:v>
                </c:pt>
                <c:pt idx="271">
                  <c:v>100.49000000000001</c:v>
                </c:pt>
                <c:pt idx="272">
                  <c:v>100.48</c:v>
                </c:pt>
                <c:pt idx="273">
                  <c:v>100.5</c:v>
                </c:pt>
                <c:pt idx="274">
                  <c:v>100.48</c:v>
                </c:pt>
                <c:pt idx="275">
                  <c:v>100.31</c:v>
                </c:pt>
                <c:pt idx="276">
                  <c:v>99.76</c:v>
                </c:pt>
                <c:pt idx="277">
                  <c:v>100</c:v>
                </c:pt>
                <c:pt idx="278">
                  <c:v>99.61</c:v>
                </c:pt>
                <c:pt idx="279">
                  <c:v>99.61999999999999</c:v>
                </c:pt>
                <c:pt idx="280">
                  <c:v>99.69</c:v>
                </c:pt>
                <c:pt idx="281">
                  <c:v>99.54</c:v>
                </c:pt>
                <c:pt idx="282">
                  <c:v>99.54</c:v>
                </c:pt>
                <c:pt idx="283">
                  <c:v>99.56</c:v>
                </c:pt>
                <c:pt idx="284">
                  <c:v>99.69</c:v>
                </c:pt>
                <c:pt idx="285">
                  <c:v>99.69</c:v>
                </c:pt>
                <c:pt idx="286">
                  <c:v>99.64</c:v>
                </c:pt>
                <c:pt idx="287">
                  <c:v>99.58</c:v>
                </c:pt>
                <c:pt idx="288">
                  <c:v>99.740000000000009</c:v>
                </c:pt>
                <c:pt idx="289">
                  <c:v>99.73</c:v>
                </c:pt>
                <c:pt idx="290">
                  <c:v>99.85</c:v>
                </c:pt>
                <c:pt idx="291">
                  <c:v>99.83</c:v>
                </c:pt>
                <c:pt idx="292">
                  <c:v>99.88</c:v>
                </c:pt>
                <c:pt idx="293">
                  <c:v>99.86</c:v>
                </c:pt>
                <c:pt idx="294">
                  <c:v>99.89</c:v>
                </c:pt>
                <c:pt idx="295">
                  <c:v>99.92</c:v>
                </c:pt>
                <c:pt idx="296">
                  <c:v>99.910000000000011</c:v>
                </c:pt>
                <c:pt idx="297">
                  <c:v>99.88</c:v>
                </c:pt>
                <c:pt idx="298">
                  <c:v>99.86999999999999</c:v>
                </c:pt>
                <c:pt idx="299">
                  <c:v>99.86999999999999</c:v>
                </c:pt>
                <c:pt idx="300">
                  <c:v>99.86999999999999</c:v>
                </c:pt>
                <c:pt idx="301">
                  <c:v>99.86</c:v>
                </c:pt>
                <c:pt idx="302">
                  <c:v>99.86999999999999</c:v>
                </c:pt>
                <c:pt idx="303">
                  <c:v>99.9</c:v>
                </c:pt>
                <c:pt idx="304">
                  <c:v>99.88</c:v>
                </c:pt>
                <c:pt idx="305">
                  <c:v>99.9</c:v>
                </c:pt>
                <c:pt idx="306">
                  <c:v>99.88</c:v>
                </c:pt>
                <c:pt idx="307">
                  <c:v>99.910000000000011</c:v>
                </c:pt>
                <c:pt idx="308">
                  <c:v>99.910000000000011</c:v>
                </c:pt>
                <c:pt idx="309">
                  <c:v>99.960000000000008</c:v>
                </c:pt>
                <c:pt idx="310">
                  <c:v>99.89</c:v>
                </c:pt>
                <c:pt idx="311">
                  <c:v>99.92</c:v>
                </c:pt>
                <c:pt idx="312">
                  <c:v>99.97</c:v>
                </c:pt>
                <c:pt idx="313">
                  <c:v>99.97</c:v>
                </c:pt>
                <c:pt idx="314">
                  <c:v>99.98</c:v>
                </c:pt>
                <c:pt idx="315">
                  <c:v>99.940000000000012</c:v>
                </c:pt>
                <c:pt idx="316">
                  <c:v>100.07</c:v>
                </c:pt>
                <c:pt idx="317">
                  <c:v>99.960000000000008</c:v>
                </c:pt>
                <c:pt idx="318">
                  <c:v>99.910000000000011</c:v>
                </c:pt>
                <c:pt idx="319">
                  <c:v>99.95</c:v>
                </c:pt>
                <c:pt idx="320">
                  <c:v>99.940000000000012</c:v>
                </c:pt>
                <c:pt idx="321">
                  <c:v>99.940000000000012</c:v>
                </c:pt>
                <c:pt idx="322">
                  <c:v>99.92</c:v>
                </c:pt>
                <c:pt idx="323">
                  <c:v>99.97</c:v>
                </c:pt>
                <c:pt idx="324">
                  <c:v>99.95</c:v>
                </c:pt>
                <c:pt idx="325">
                  <c:v>100.02</c:v>
                </c:pt>
                <c:pt idx="326">
                  <c:v>99.97</c:v>
                </c:pt>
                <c:pt idx="327">
                  <c:v>99.97</c:v>
                </c:pt>
                <c:pt idx="328">
                  <c:v>100.1</c:v>
                </c:pt>
                <c:pt idx="329">
                  <c:v>100.04</c:v>
                </c:pt>
                <c:pt idx="330">
                  <c:v>100.04</c:v>
                </c:pt>
                <c:pt idx="331">
                  <c:v>100</c:v>
                </c:pt>
                <c:pt idx="332">
                  <c:v>100.05</c:v>
                </c:pt>
                <c:pt idx="333">
                  <c:v>100.04</c:v>
                </c:pt>
                <c:pt idx="334">
                  <c:v>100.05</c:v>
                </c:pt>
                <c:pt idx="335">
                  <c:v>100.05</c:v>
                </c:pt>
                <c:pt idx="336">
                  <c:v>100.04</c:v>
                </c:pt>
                <c:pt idx="337">
                  <c:v>100.05</c:v>
                </c:pt>
                <c:pt idx="338">
                  <c:v>100.05</c:v>
                </c:pt>
                <c:pt idx="339">
                  <c:v>100.03</c:v>
                </c:pt>
                <c:pt idx="340">
                  <c:v>100.03</c:v>
                </c:pt>
                <c:pt idx="341">
                  <c:v>100.03</c:v>
                </c:pt>
                <c:pt idx="342">
                  <c:v>99.990000000000009</c:v>
                </c:pt>
                <c:pt idx="343">
                  <c:v>100</c:v>
                </c:pt>
                <c:pt idx="344">
                  <c:v>100.06</c:v>
                </c:pt>
                <c:pt idx="345">
                  <c:v>100.05</c:v>
                </c:pt>
                <c:pt idx="346">
                  <c:v>100.04</c:v>
                </c:pt>
                <c:pt idx="347">
                  <c:v>100.04</c:v>
                </c:pt>
                <c:pt idx="348">
                  <c:v>100.06</c:v>
                </c:pt>
                <c:pt idx="349">
                  <c:v>100.04</c:v>
                </c:pt>
                <c:pt idx="350">
                  <c:v>100.05</c:v>
                </c:pt>
                <c:pt idx="351">
                  <c:v>100.06</c:v>
                </c:pt>
                <c:pt idx="352">
                  <c:v>100.04</c:v>
                </c:pt>
                <c:pt idx="353">
                  <c:v>100.03</c:v>
                </c:pt>
                <c:pt idx="354">
                  <c:v>100.04</c:v>
                </c:pt>
                <c:pt idx="355">
                  <c:v>99.990000000000009</c:v>
                </c:pt>
                <c:pt idx="356">
                  <c:v>100.05</c:v>
                </c:pt>
                <c:pt idx="357">
                  <c:v>100.06</c:v>
                </c:pt>
                <c:pt idx="358">
                  <c:v>100.05</c:v>
                </c:pt>
                <c:pt idx="359">
                  <c:v>100.07</c:v>
                </c:pt>
                <c:pt idx="360">
                  <c:v>100.03</c:v>
                </c:pt>
                <c:pt idx="361">
                  <c:v>100.04</c:v>
                </c:pt>
                <c:pt idx="362">
                  <c:v>100.02</c:v>
                </c:pt>
                <c:pt idx="363">
                  <c:v>100.03</c:v>
                </c:pt>
                <c:pt idx="364">
                  <c:v>99.990000000000009</c:v>
                </c:pt>
                <c:pt idx="365">
                  <c:v>99.76</c:v>
                </c:pt>
                <c:pt idx="366">
                  <c:v>99.740000000000009</c:v>
                </c:pt>
                <c:pt idx="367">
                  <c:v>99.75</c:v>
                </c:pt>
                <c:pt idx="368">
                  <c:v>99.77</c:v>
                </c:pt>
                <c:pt idx="369">
                  <c:v>99.9</c:v>
                </c:pt>
                <c:pt idx="370">
                  <c:v>99.78</c:v>
                </c:pt>
                <c:pt idx="371">
                  <c:v>99.32</c:v>
                </c:pt>
                <c:pt idx="372">
                  <c:v>99.03</c:v>
                </c:pt>
                <c:pt idx="373">
                  <c:v>98.910000000000011</c:v>
                </c:pt>
                <c:pt idx="374">
                  <c:v>98.38</c:v>
                </c:pt>
                <c:pt idx="375">
                  <c:v>97.53</c:v>
                </c:pt>
                <c:pt idx="376">
                  <c:v>97.45</c:v>
                </c:pt>
                <c:pt idx="377">
                  <c:v>97.86</c:v>
                </c:pt>
                <c:pt idx="378">
                  <c:v>97.85</c:v>
                </c:pt>
                <c:pt idx="379">
                  <c:v>97.72</c:v>
                </c:pt>
                <c:pt idx="380">
                  <c:v>98.19</c:v>
                </c:pt>
                <c:pt idx="381">
                  <c:v>97.82</c:v>
                </c:pt>
                <c:pt idx="382">
                  <c:v>96.19</c:v>
                </c:pt>
                <c:pt idx="383">
                  <c:v>93.92</c:v>
                </c:pt>
                <c:pt idx="384">
                  <c:v>93.6</c:v>
                </c:pt>
                <c:pt idx="385">
                  <c:v>93.03</c:v>
                </c:pt>
                <c:pt idx="386">
                  <c:v>93.23</c:v>
                </c:pt>
                <c:pt idx="387">
                  <c:v>93</c:v>
                </c:pt>
                <c:pt idx="388">
                  <c:v>91.440000000000012</c:v>
                </c:pt>
                <c:pt idx="389">
                  <c:v>88.43</c:v>
                </c:pt>
                <c:pt idx="390">
                  <c:v>84.64</c:v>
                </c:pt>
                <c:pt idx="391">
                  <c:v>86.39</c:v>
                </c:pt>
                <c:pt idx="392">
                  <c:v>88.5</c:v>
                </c:pt>
                <c:pt idx="393">
                  <c:v>87.25</c:v>
                </c:pt>
                <c:pt idx="394">
                  <c:v>87.490000000000009</c:v>
                </c:pt>
                <c:pt idx="395">
                  <c:v>87.88</c:v>
                </c:pt>
                <c:pt idx="396">
                  <c:v>87.57</c:v>
                </c:pt>
                <c:pt idx="397">
                  <c:v>87.31</c:v>
                </c:pt>
                <c:pt idx="398">
                  <c:v>86.39</c:v>
                </c:pt>
                <c:pt idx="399">
                  <c:v>87.89</c:v>
                </c:pt>
                <c:pt idx="400">
                  <c:v>87.59</c:v>
                </c:pt>
                <c:pt idx="401">
                  <c:v>89.02</c:v>
                </c:pt>
                <c:pt idx="402">
                  <c:v>90.04</c:v>
                </c:pt>
                <c:pt idx="403">
                  <c:v>91.23</c:v>
                </c:pt>
                <c:pt idx="404">
                  <c:v>91.210000000000008</c:v>
                </c:pt>
                <c:pt idx="405">
                  <c:v>91.53</c:v>
                </c:pt>
                <c:pt idx="406">
                  <c:v>91.940000000000012</c:v>
                </c:pt>
                <c:pt idx="407">
                  <c:v>91.85</c:v>
                </c:pt>
                <c:pt idx="408">
                  <c:v>92</c:v>
                </c:pt>
                <c:pt idx="409">
                  <c:v>93.88</c:v>
                </c:pt>
                <c:pt idx="410">
                  <c:v>95.03</c:v>
                </c:pt>
                <c:pt idx="411">
                  <c:v>95.35</c:v>
                </c:pt>
                <c:pt idx="412">
                  <c:v>95.440000000000012</c:v>
                </c:pt>
                <c:pt idx="413">
                  <c:v>95.22</c:v>
                </c:pt>
                <c:pt idx="414">
                  <c:v>95.42</c:v>
                </c:pt>
                <c:pt idx="415">
                  <c:v>95.61</c:v>
                </c:pt>
                <c:pt idx="416">
                  <c:v>95.88</c:v>
                </c:pt>
                <c:pt idx="417">
                  <c:v>96.31</c:v>
                </c:pt>
                <c:pt idx="418">
                  <c:v>96.5</c:v>
                </c:pt>
                <c:pt idx="419">
                  <c:v>96.19</c:v>
                </c:pt>
                <c:pt idx="420">
                  <c:v>96.25</c:v>
                </c:pt>
                <c:pt idx="421">
                  <c:v>95</c:v>
                </c:pt>
                <c:pt idx="422">
                  <c:v>93.06</c:v>
                </c:pt>
                <c:pt idx="423">
                  <c:v>93.13</c:v>
                </c:pt>
                <c:pt idx="424">
                  <c:v>93.11</c:v>
                </c:pt>
                <c:pt idx="425">
                  <c:v>93.39</c:v>
                </c:pt>
                <c:pt idx="426">
                  <c:v>94.86</c:v>
                </c:pt>
                <c:pt idx="427">
                  <c:v>94.66</c:v>
                </c:pt>
                <c:pt idx="428">
                  <c:v>94.5</c:v>
                </c:pt>
                <c:pt idx="429">
                  <c:v>94.960000000000008</c:v>
                </c:pt>
                <c:pt idx="430">
                  <c:v>94.97</c:v>
                </c:pt>
                <c:pt idx="431">
                  <c:v>94.72</c:v>
                </c:pt>
                <c:pt idx="432">
                  <c:v>94.490000000000009</c:v>
                </c:pt>
                <c:pt idx="433">
                  <c:v>94.5</c:v>
                </c:pt>
                <c:pt idx="434">
                  <c:v>94.5</c:v>
                </c:pt>
                <c:pt idx="435">
                  <c:v>94.910000000000011</c:v>
                </c:pt>
                <c:pt idx="436">
                  <c:v>94.63</c:v>
                </c:pt>
                <c:pt idx="437">
                  <c:v>94.69</c:v>
                </c:pt>
                <c:pt idx="438">
                  <c:v>94.78</c:v>
                </c:pt>
                <c:pt idx="439">
                  <c:v>94.78</c:v>
                </c:pt>
                <c:pt idx="440">
                  <c:v>93.81</c:v>
                </c:pt>
                <c:pt idx="441">
                  <c:v>94.31</c:v>
                </c:pt>
                <c:pt idx="442">
                  <c:v>93.14</c:v>
                </c:pt>
                <c:pt idx="443">
                  <c:v>93.2</c:v>
                </c:pt>
                <c:pt idx="444">
                  <c:v>93.910000000000011</c:v>
                </c:pt>
                <c:pt idx="445">
                  <c:v>93.910000000000011</c:v>
                </c:pt>
                <c:pt idx="446">
                  <c:v>92.56</c:v>
                </c:pt>
                <c:pt idx="447">
                  <c:v>88.75</c:v>
                </c:pt>
                <c:pt idx="448">
                  <c:v>86.88</c:v>
                </c:pt>
                <c:pt idx="449">
                  <c:v>85.56</c:v>
                </c:pt>
                <c:pt idx="450">
                  <c:v>88.14</c:v>
                </c:pt>
                <c:pt idx="451">
                  <c:v>87.79</c:v>
                </c:pt>
                <c:pt idx="452">
                  <c:v>88</c:v>
                </c:pt>
                <c:pt idx="453">
                  <c:v>87.6</c:v>
                </c:pt>
                <c:pt idx="454">
                  <c:v>87.97</c:v>
                </c:pt>
                <c:pt idx="455">
                  <c:v>86.781250000000014</c:v>
                </c:pt>
                <c:pt idx="456">
                  <c:v>86.440000000000012</c:v>
                </c:pt>
                <c:pt idx="457">
                  <c:v>85.79</c:v>
                </c:pt>
                <c:pt idx="458">
                  <c:v>85.8</c:v>
                </c:pt>
                <c:pt idx="459">
                  <c:v>86.669999999999987</c:v>
                </c:pt>
                <c:pt idx="460">
                  <c:v>86.910000000000011</c:v>
                </c:pt>
                <c:pt idx="461">
                  <c:v>85.84</c:v>
                </c:pt>
                <c:pt idx="462">
                  <c:v>83.53</c:v>
                </c:pt>
                <c:pt idx="463">
                  <c:v>82.19</c:v>
                </c:pt>
                <c:pt idx="464">
                  <c:v>78.239999999999995</c:v>
                </c:pt>
                <c:pt idx="465">
                  <c:v>78.459999999999994</c:v>
                </c:pt>
                <c:pt idx="466">
                  <c:v>77.58</c:v>
                </c:pt>
                <c:pt idx="467">
                  <c:v>80.92</c:v>
                </c:pt>
                <c:pt idx="468">
                  <c:v>83.82</c:v>
                </c:pt>
                <c:pt idx="469">
                  <c:v>86.22</c:v>
                </c:pt>
                <c:pt idx="470">
                  <c:v>86.06</c:v>
                </c:pt>
                <c:pt idx="471">
                  <c:v>86.169999999999987</c:v>
                </c:pt>
                <c:pt idx="472">
                  <c:v>87.06</c:v>
                </c:pt>
                <c:pt idx="473">
                  <c:v>85.89</c:v>
                </c:pt>
                <c:pt idx="474">
                  <c:v>87.29</c:v>
                </c:pt>
                <c:pt idx="475">
                  <c:v>87.210000000000008</c:v>
                </c:pt>
                <c:pt idx="476">
                  <c:v>87.78</c:v>
                </c:pt>
                <c:pt idx="477">
                  <c:v>87.440000000000012</c:v>
                </c:pt>
                <c:pt idx="478">
                  <c:v>88.43</c:v>
                </c:pt>
                <c:pt idx="479">
                  <c:v>88.03</c:v>
                </c:pt>
                <c:pt idx="480">
                  <c:v>87.960000000000008</c:v>
                </c:pt>
                <c:pt idx="481">
                  <c:v>86.960000000000008</c:v>
                </c:pt>
                <c:pt idx="482">
                  <c:v>86.47</c:v>
                </c:pt>
                <c:pt idx="483">
                  <c:v>85.39</c:v>
                </c:pt>
                <c:pt idx="484">
                  <c:v>85.29</c:v>
                </c:pt>
                <c:pt idx="485">
                  <c:v>85.34</c:v>
                </c:pt>
                <c:pt idx="486">
                  <c:v>85.27</c:v>
                </c:pt>
                <c:pt idx="487">
                  <c:v>85.22</c:v>
                </c:pt>
                <c:pt idx="488">
                  <c:v>85.13</c:v>
                </c:pt>
                <c:pt idx="489">
                  <c:v>84.93</c:v>
                </c:pt>
                <c:pt idx="490">
                  <c:v>84.98</c:v>
                </c:pt>
                <c:pt idx="491">
                  <c:v>84.97</c:v>
                </c:pt>
                <c:pt idx="492">
                  <c:v>84</c:v>
                </c:pt>
                <c:pt idx="493">
                  <c:v>82.32</c:v>
                </c:pt>
                <c:pt idx="494">
                  <c:v>82.5</c:v>
                </c:pt>
                <c:pt idx="495">
                  <c:v>81.19</c:v>
                </c:pt>
                <c:pt idx="496">
                  <c:v>81.33</c:v>
                </c:pt>
                <c:pt idx="497">
                  <c:v>83.36</c:v>
                </c:pt>
                <c:pt idx="498">
                  <c:v>84.649999999999991</c:v>
                </c:pt>
                <c:pt idx="499">
                  <c:v>84.56</c:v>
                </c:pt>
                <c:pt idx="500">
                  <c:v>83.58</c:v>
                </c:pt>
                <c:pt idx="501">
                  <c:v>83.39</c:v>
                </c:pt>
                <c:pt idx="502">
                  <c:v>82.13</c:v>
                </c:pt>
                <c:pt idx="503">
                  <c:v>82.29</c:v>
                </c:pt>
                <c:pt idx="504">
                  <c:v>82.460000000000008</c:v>
                </c:pt>
                <c:pt idx="505">
                  <c:v>83.63</c:v>
                </c:pt>
                <c:pt idx="506">
                  <c:v>84.55</c:v>
                </c:pt>
                <c:pt idx="507">
                  <c:v>84.33</c:v>
                </c:pt>
                <c:pt idx="508">
                  <c:v>84.45</c:v>
                </c:pt>
                <c:pt idx="509">
                  <c:v>85.38</c:v>
                </c:pt>
                <c:pt idx="510">
                  <c:v>84.61</c:v>
                </c:pt>
                <c:pt idx="511">
                  <c:v>83.75</c:v>
                </c:pt>
                <c:pt idx="512">
                  <c:v>82.84</c:v>
                </c:pt>
                <c:pt idx="513">
                  <c:v>82.19</c:v>
                </c:pt>
                <c:pt idx="514">
                  <c:v>82.27</c:v>
                </c:pt>
                <c:pt idx="515">
                  <c:v>81.63</c:v>
                </c:pt>
                <c:pt idx="516">
                  <c:v>81.81</c:v>
                </c:pt>
                <c:pt idx="517">
                  <c:v>81.540000000000006</c:v>
                </c:pt>
                <c:pt idx="518">
                  <c:v>81.2</c:v>
                </c:pt>
                <c:pt idx="519">
                  <c:v>81.31</c:v>
                </c:pt>
                <c:pt idx="520">
                  <c:v>81.040000000000006</c:v>
                </c:pt>
                <c:pt idx="521">
                  <c:v>80.92</c:v>
                </c:pt>
                <c:pt idx="522">
                  <c:v>79.14</c:v>
                </c:pt>
                <c:pt idx="523">
                  <c:v>78.78</c:v>
                </c:pt>
                <c:pt idx="524">
                  <c:v>78</c:v>
                </c:pt>
                <c:pt idx="525">
                  <c:v>78.08</c:v>
                </c:pt>
                <c:pt idx="526">
                  <c:v>77.440000000000012</c:v>
                </c:pt>
                <c:pt idx="527">
                  <c:v>76.940000000000012</c:v>
                </c:pt>
                <c:pt idx="528">
                  <c:v>76.06</c:v>
                </c:pt>
                <c:pt idx="529">
                  <c:v>72.69</c:v>
                </c:pt>
                <c:pt idx="530">
                  <c:v>72.47</c:v>
                </c:pt>
                <c:pt idx="531">
                  <c:v>72.11</c:v>
                </c:pt>
                <c:pt idx="532">
                  <c:v>70.11</c:v>
                </c:pt>
                <c:pt idx="533">
                  <c:v>66.14</c:v>
                </c:pt>
                <c:pt idx="534">
                  <c:v>66.010000000000005</c:v>
                </c:pt>
                <c:pt idx="535">
                  <c:v>61.5</c:v>
                </c:pt>
                <c:pt idx="536">
                  <c:v>60.06</c:v>
                </c:pt>
                <c:pt idx="537">
                  <c:v>59.17</c:v>
                </c:pt>
                <c:pt idx="538">
                  <c:v>60.94</c:v>
                </c:pt>
                <c:pt idx="539">
                  <c:v>62.93</c:v>
                </c:pt>
                <c:pt idx="540">
                  <c:v>64.33</c:v>
                </c:pt>
                <c:pt idx="541">
                  <c:v>63.879999999999995</c:v>
                </c:pt>
                <c:pt idx="542">
                  <c:v>64.34</c:v>
                </c:pt>
                <c:pt idx="543">
                  <c:v>67.169999999999987</c:v>
                </c:pt>
                <c:pt idx="544">
                  <c:v>67.36</c:v>
                </c:pt>
                <c:pt idx="545">
                  <c:v>67.36999999999999</c:v>
                </c:pt>
                <c:pt idx="546">
                  <c:v>70.410000000000011</c:v>
                </c:pt>
                <c:pt idx="547">
                  <c:v>71.16</c:v>
                </c:pt>
                <c:pt idx="548">
                  <c:v>69.59</c:v>
                </c:pt>
                <c:pt idx="549">
                  <c:v>70.02</c:v>
                </c:pt>
                <c:pt idx="550">
                  <c:v>70.319999999999993</c:v>
                </c:pt>
                <c:pt idx="551">
                  <c:v>70.040000000000006</c:v>
                </c:pt>
                <c:pt idx="552">
                  <c:v>70.81</c:v>
                </c:pt>
                <c:pt idx="553">
                  <c:v>73.38</c:v>
                </c:pt>
                <c:pt idx="554">
                  <c:v>74.5</c:v>
                </c:pt>
                <c:pt idx="555">
                  <c:v>74.78</c:v>
                </c:pt>
                <c:pt idx="556">
                  <c:v>75.11</c:v>
                </c:pt>
                <c:pt idx="557">
                  <c:v>74.179999999999993</c:v>
                </c:pt>
                <c:pt idx="558">
                  <c:v>73</c:v>
                </c:pt>
                <c:pt idx="559">
                  <c:v>72.13</c:v>
                </c:pt>
                <c:pt idx="560">
                  <c:v>71.8</c:v>
                </c:pt>
                <c:pt idx="561">
                  <c:v>71.75</c:v>
                </c:pt>
                <c:pt idx="562">
                  <c:v>70.81</c:v>
                </c:pt>
                <c:pt idx="563">
                  <c:v>72.22</c:v>
                </c:pt>
                <c:pt idx="564">
                  <c:v>72.290000000000006</c:v>
                </c:pt>
                <c:pt idx="565">
                  <c:v>73.06</c:v>
                </c:pt>
                <c:pt idx="566">
                  <c:v>72.92</c:v>
                </c:pt>
                <c:pt idx="567">
                  <c:v>73.09</c:v>
                </c:pt>
                <c:pt idx="568">
                  <c:v>73</c:v>
                </c:pt>
                <c:pt idx="569">
                  <c:v>72.97</c:v>
                </c:pt>
                <c:pt idx="570">
                  <c:v>73.38</c:v>
                </c:pt>
                <c:pt idx="571">
                  <c:v>74.209999999999994</c:v>
                </c:pt>
                <c:pt idx="572">
                  <c:v>75.3</c:v>
                </c:pt>
                <c:pt idx="573">
                  <c:v>76.48</c:v>
                </c:pt>
                <c:pt idx="574">
                  <c:v>76.61999999999999</c:v>
                </c:pt>
                <c:pt idx="575">
                  <c:v>78.040000000000006</c:v>
                </c:pt>
                <c:pt idx="576">
                  <c:v>78</c:v>
                </c:pt>
                <c:pt idx="577">
                  <c:v>77.77</c:v>
                </c:pt>
                <c:pt idx="578">
                  <c:v>77.06</c:v>
                </c:pt>
                <c:pt idx="579">
                  <c:v>75.34</c:v>
                </c:pt>
                <c:pt idx="580">
                  <c:v>74.81</c:v>
                </c:pt>
                <c:pt idx="581">
                  <c:v>75.03</c:v>
                </c:pt>
                <c:pt idx="582">
                  <c:v>75.410000000000011</c:v>
                </c:pt>
                <c:pt idx="583">
                  <c:v>75.7</c:v>
                </c:pt>
                <c:pt idx="584">
                  <c:v>77.52</c:v>
                </c:pt>
                <c:pt idx="585">
                  <c:v>78.14</c:v>
                </c:pt>
                <c:pt idx="586">
                  <c:v>78.959999999999994</c:v>
                </c:pt>
                <c:pt idx="587">
                  <c:v>79.040000000000006</c:v>
                </c:pt>
                <c:pt idx="588">
                  <c:v>78.05</c:v>
                </c:pt>
                <c:pt idx="589">
                  <c:v>77.440000000000012</c:v>
                </c:pt>
                <c:pt idx="590">
                  <c:v>77</c:v>
                </c:pt>
                <c:pt idx="591">
                  <c:v>75.040000000000006</c:v>
                </c:pt>
                <c:pt idx="592">
                  <c:v>74</c:v>
                </c:pt>
                <c:pt idx="593">
                  <c:v>73.790000000000006</c:v>
                </c:pt>
                <c:pt idx="594">
                  <c:v>73.89</c:v>
                </c:pt>
                <c:pt idx="595">
                  <c:v>71.86</c:v>
                </c:pt>
                <c:pt idx="596">
                  <c:v>71.23</c:v>
                </c:pt>
                <c:pt idx="597">
                  <c:v>70.11</c:v>
                </c:pt>
                <c:pt idx="598">
                  <c:v>70.55</c:v>
                </c:pt>
                <c:pt idx="599">
                  <c:v>69.73</c:v>
                </c:pt>
                <c:pt idx="600">
                  <c:v>68.959999999999994</c:v>
                </c:pt>
                <c:pt idx="601">
                  <c:v>67.84</c:v>
                </c:pt>
                <c:pt idx="602">
                  <c:v>66.8</c:v>
                </c:pt>
                <c:pt idx="603">
                  <c:v>66.679999999999993</c:v>
                </c:pt>
                <c:pt idx="604">
                  <c:v>65.849999999999994</c:v>
                </c:pt>
                <c:pt idx="605">
                  <c:v>66.08</c:v>
                </c:pt>
                <c:pt idx="606">
                  <c:v>66.66</c:v>
                </c:pt>
                <c:pt idx="607">
                  <c:v>66.510000000000005</c:v>
                </c:pt>
                <c:pt idx="608">
                  <c:v>66.2</c:v>
                </c:pt>
                <c:pt idx="609">
                  <c:v>66</c:v>
                </c:pt>
                <c:pt idx="610">
                  <c:v>65.98</c:v>
                </c:pt>
                <c:pt idx="611">
                  <c:v>64.72</c:v>
                </c:pt>
                <c:pt idx="612">
                  <c:v>62.46</c:v>
                </c:pt>
                <c:pt idx="613">
                  <c:v>60.809999999999995</c:v>
                </c:pt>
                <c:pt idx="614">
                  <c:v>60.46</c:v>
                </c:pt>
                <c:pt idx="615">
                  <c:v>60.56</c:v>
                </c:pt>
                <c:pt idx="616">
                  <c:v>59.7</c:v>
                </c:pt>
                <c:pt idx="617">
                  <c:v>60</c:v>
                </c:pt>
                <c:pt idx="618">
                  <c:v>60</c:v>
                </c:pt>
                <c:pt idx="619">
                  <c:v>59.2</c:v>
                </c:pt>
                <c:pt idx="620">
                  <c:v>58.790000000000006</c:v>
                </c:pt>
                <c:pt idx="621">
                  <c:v>58.91</c:v>
                </c:pt>
                <c:pt idx="622">
                  <c:v>57.03</c:v>
                </c:pt>
                <c:pt idx="623">
                  <c:v>56.8</c:v>
                </c:pt>
                <c:pt idx="624">
                  <c:v>56.08</c:v>
                </c:pt>
                <c:pt idx="625">
                  <c:v>52.77</c:v>
                </c:pt>
                <c:pt idx="626">
                  <c:v>51.809999999999995</c:v>
                </c:pt>
                <c:pt idx="627">
                  <c:v>52.02</c:v>
                </c:pt>
                <c:pt idx="628">
                  <c:v>52.04</c:v>
                </c:pt>
                <c:pt idx="629">
                  <c:v>52.52</c:v>
                </c:pt>
                <c:pt idx="630">
                  <c:v>51.89</c:v>
                </c:pt>
                <c:pt idx="631">
                  <c:v>52.91</c:v>
                </c:pt>
                <c:pt idx="632">
                  <c:v>52.67</c:v>
                </c:pt>
                <c:pt idx="633">
                  <c:v>53.08</c:v>
                </c:pt>
                <c:pt idx="634">
                  <c:v>52.8</c:v>
                </c:pt>
                <c:pt idx="635">
                  <c:v>55.230000000000004</c:v>
                </c:pt>
                <c:pt idx="636">
                  <c:v>56.13</c:v>
                </c:pt>
                <c:pt idx="637">
                  <c:v>56.190000000000005</c:v>
                </c:pt>
                <c:pt idx="638">
                  <c:v>56.13</c:v>
                </c:pt>
                <c:pt idx="639">
                  <c:v>56.09</c:v>
                </c:pt>
                <c:pt idx="640">
                  <c:v>56.730000000000004</c:v>
                </c:pt>
                <c:pt idx="641">
                  <c:v>56.83</c:v>
                </c:pt>
                <c:pt idx="642">
                  <c:v>55.78</c:v>
                </c:pt>
                <c:pt idx="643">
                  <c:v>55.290000000000006</c:v>
                </c:pt>
                <c:pt idx="644">
                  <c:v>55.190000000000005</c:v>
                </c:pt>
                <c:pt idx="645">
                  <c:v>54.54</c:v>
                </c:pt>
                <c:pt idx="646">
                  <c:v>53.43</c:v>
                </c:pt>
                <c:pt idx="647">
                  <c:v>52.809999999999995</c:v>
                </c:pt>
                <c:pt idx="648">
                  <c:v>52.39</c:v>
                </c:pt>
                <c:pt idx="649">
                  <c:v>51.02</c:v>
                </c:pt>
                <c:pt idx="650">
                  <c:v>50.96</c:v>
                </c:pt>
                <c:pt idx="651">
                  <c:v>51.49</c:v>
                </c:pt>
                <c:pt idx="652">
                  <c:v>51.379999999999995</c:v>
                </c:pt>
                <c:pt idx="653">
                  <c:v>51.77</c:v>
                </c:pt>
                <c:pt idx="654">
                  <c:v>52.1</c:v>
                </c:pt>
                <c:pt idx="655">
                  <c:v>52.58</c:v>
                </c:pt>
                <c:pt idx="656">
                  <c:v>53.32</c:v>
                </c:pt>
                <c:pt idx="657">
                  <c:v>53.64</c:v>
                </c:pt>
                <c:pt idx="658">
                  <c:v>53.690000000000005</c:v>
                </c:pt>
                <c:pt idx="659">
                  <c:v>54.33</c:v>
                </c:pt>
                <c:pt idx="660">
                  <c:v>54.190000000000005</c:v>
                </c:pt>
                <c:pt idx="661">
                  <c:v>52.54</c:v>
                </c:pt>
                <c:pt idx="662">
                  <c:v>52.75</c:v>
                </c:pt>
                <c:pt idx="663">
                  <c:v>53.18</c:v>
                </c:pt>
                <c:pt idx="664">
                  <c:v>54</c:v>
                </c:pt>
                <c:pt idx="665">
                  <c:v>55.04</c:v>
                </c:pt>
                <c:pt idx="666">
                  <c:v>55.43</c:v>
                </c:pt>
                <c:pt idx="667">
                  <c:v>55.71</c:v>
                </c:pt>
                <c:pt idx="668">
                  <c:v>53.42</c:v>
                </c:pt>
                <c:pt idx="669">
                  <c:v>52.11</c:v>
                </c:pt>
                <c:pt idx="670">
                  <c:v>51.25</c:v>
                </c:pt>
                <c:pt idx="671">
                  <c:v>52.290000000000006</c:v>
                </c:pt>
                <c:pt idx="672">
                  <c:v>54.83</c:v>
                </c:pt>
                <c:pt idx="673">
                  <c:v>58.71</c:v>
                </c:pt>
                <c:pt idx="674">
                  <c:v>58.54</c:v>
                </c:pt>
                <c:pt idx="675">
                  <c:v>57.18</c:v>
                </c:pt>
                <c:pt idx="676">
                  <c:v>60.25</c:v>
                </c:pt>
                <c:pt idx="677">
                  <c:v>60</c:v>
                </c:pt>
                <c:pt idx="678">
                  <c:v>57.790000000000006</c:v>
                </c:pt>
                <c:pt idx="679">
                  <c:v>58.379999999999995</c:v>
                </c:pt>
                <c:pt idx="680">
                  <c:v>58.86</c:v>
                </c:pt>
                <c:pt idx="681">
                  <c:v>58.6</c:v>
                </c:pt>
                <c:pt idx="682">
                  <c:v>58.21</c:v>
                </c:pt>
                <c:pt idx="683">
                  <c:v>57.63</c:v>
                </c:pt>
                <c:pt idx="684">
                  <c:v>57.46</c:v>
                </c:pt>
                <c:pt idx="685">
                  <c:v>56.690000000000005</c:v>
                </c:pt>
                <c:pt idx="686">
                  <c:v>56.07</c:v>
                </c:pt>
                <c:pt idx="687">
                  <c:v>53.6</c:v>
                </c:pt>
                <c:pt idx="688">
                  <c:v>54.92</c:v>
                </c:pt>
                <c:pt idx="689">
                  <c:v>54.48</c:v>
                </c:pt>
                <c:pt idx="690">
                  <c:v>53.57</c:v>
                </c:pt>
                <c:pt idx="691">
                  <c:v>52.63</c:v>
                </c:pt>
                <c:pt idx="692">
                  <c:v>52.37</c:v>
                </c:pt>
                <c:pt idx="693">
                  <c:v>52.290000000000006</c:v>
                </c:pt>
                <c:pt idx="694">
                  <c:v>51.290000000000006</c:v>
                </c:pt>
                <c:pt idx="695">
                  <c:v>49.949999999999996</c:v>
                </c:pt>
                <c:pt idx="696">
                  <c:v>48.949999999999996</c:v>
                </c:pt>
                <c:pt idx="697">
                  <c:v>47.92</c:v>
                </c:pt>
                <c:pt idx="698">
                  <c:v>47.67</c:v>
                </c:pt>
                <c:pt idx="699">
                  <c:v>47.5</c:v>
                </c:pt>
                <c:pt idx="700">
                  <c:v>48.449999999999996</c:v>
                </c:pt>
                <c:pt idx="701">
                  <c:v>48.43</c:v>
                </c:pt>
                <c:pt idx="702">
                  <c:v>48.25</c:v>
                </c:pt>
                <c:pt idx="703">
                  <c:v>48.339999999999996</c:v>
                </c:pt>
                <c:pt idx="704">
                  <c:v>48.32</c:v>
                </c:pt>
                <c:pt idx="705">
                  <c:v>46.17</c:v>
                </c:pt>
                <c:pt idx="706">
                  <c:v>46.04</c:v>
                </c:pt>
                <c:pt idx="707">
                  <c:v>45.290000000000006</c:v>
                </c:pt>
                <c:pt idx="708">
                  <c:v>40.46</c:v>
                </c:pt>
                <c:pt idx="709">
                  <c:v>38.75</c:v>
                </c:pt>
                <c:pt idx="710">
                  <c:v>38.17</c:v>
                </c:pt>
                <c:pt idx="711">
                  <c:v>35.14</c:v>
                </c:pt>
                <c:pt idx="712">
                  <c:v>31.39</c:v>
                </c:pt>
                <c:pt idx="713">
                  <c:v>29.8</c:v>
                </c:pt>
                <c:pt idx="714">
                  <c:v>25.91</c:v>
                </c:pt>
                <c:pt idx="715">
                  <c:v>28.67</c:v>
                </c:pt>
                <c:pt idx="716">
                  <c:v>32.18</c:v>
                </c:pt>
                <c:pt idx="717">
                  <c:v>32.879999999999995</c:v>
                </c:pt>
                <c:pt idx="718">
                  <c:v>32.300000000000011</c:v>
                </c:pt>
                <c:pt idx="719">
                  <c:v>32.17</c:v>
                </c:pt>
                <c:pt idx="720">
                  <c:v>29.6</c:v>
                </c:pt>
                <c:pt idx="721">
                  <c:v>27.459999999999997</c:v>
                </c:pt>
                <c:pt idx="722">
                  <c:v>26.85</c:v>
                </c:pt>
                <c:pt idx="723">
                  <c:v>27.2</c:v>
                </c:pt>
                <c:pt idx="724">
                  <c:v>27.21</c:v>
                </c:pt>
                <c:pt idx="725">
                  <c:v>28.3</c:v>
                </c:pt>
                <c:pt idx="726">
                  <c:v>27.79</c:v>
                </c:pt>
                <c:pt idx="727">
                  <c:v>27.36</c:v>
                </c:pt>
                <c:pt idx="728">
                  <c:v>26.95</c:v>
                </c:pt>
                <c:pt idx="729">
                  <c:v>26.610000000000003</c:v>
                </c:pt>
                <c:pt idx="730">
                  <c:v>26.64</c:v>
                </c:pt>
                <c:pt idx="731">
                  <c:v>27.67</c:v>
                </c:pt>
                <c:pt idx="732">
                  <c:v>28.95</c:v>
                </c:pt>
                <c:pt idx="733">
                  <c:v>30.959999999999997</c:v>
                </c:pt>
                <c:pt idx="734">
                  <c:v>30.330000000000002</c:v>
                </c:pt>
                <c:pt idx="735">
                  <c:v>31.459999999999997</c:v>
                </c:pt>
                <c:pt idx="736">
                  <c:v>31.95</c:v>
                </c:pt>
                <c:pt idx="737">
                  <c:v>31.939999999999998</c:v>
                </c:pt>
                <c:pt idx="738">
                  <c:v>32.11</c:v>
                </c:pt>
                <c:pt idx="739">
                  <c:v>32.230000000000011</c:v>
                </c:pt>
                <c:pt idx="740">
                  <c:v>32.5</c:v>
                </c:pt>
                <c:pt idx="741">
                  <c:v>32.67</c:v>
                </c:pt>
                <c:pt idx="742">
                  <c:v>32.590000000000003</c:v>
                </c:pt>
                <c:pt idx="743">
                  <c:v>33.25</c:v>
                </c:pt>
                <c:pt idx="744">
                  <c:v>34.04</c:v>
                </c:pt>
                <c:pt idx="745">
                  <c:v>33.130000000000003</c:v>
                </c:pt>
                <c:pt idx="746">
                  <c:v>31.58</c:v>
                </c:pt>
                <c:pt idx="747">
                  <c:v>28.75</c:v>
                </c:pt>
                <c:pt idx="748">
                  <c:v>28.88</c:v>
                </c:pt>
                <c:pt idx="749">
                  <c:v>28.459999999999997</c:v>
                </c:pt>
                <c:pt idx="750">
                  <c:v>28.32</c:v>
                </c:pt>
                <c:pt idx="751">
                  <c:v>28.79</c:v>
                </c:pt>
                <c:pt idx="752">
                  <c:v>29.58</c:v>
                </c:pt>
                <c:pt idx="753">
                  <c:v>29.95</c:v>
                </c:pt>
                <c:pt idx="754">
                  <c:v>29.95</c:v>
                </c:pt>
                <c:pt idx="755">
                  <c:v>29.979999999999997</c:v>
                </c:pt>
                <c:pt idx="756">
                  <c:v>29.82</c:v>
                </c:pt>
                <c:pt idx="757">
                  <c:v>29.6</c:v>
                </c:pt>
                <c:pt idx="758">
                  <c:v>28.68</c:v>
                </c:pt>
                <c:pt idx="759">
                  <c:v>28.74</c:v>
                </c:pt>
                <c:pt idx="760">
                  <c:v>27.38</c:v>
                </c:pt>
                <c:pt idx="761">
                  <c:v>26.71</c:v>
                </c:pt>
                <c:pt idx="762">
                  <c:v>26.439999999999998</c:v>
                </c:pt>
                <c:pt idx="763">
                  <c:v>26.919999999999998</c:v>
                </c:pt>
                <c:pt idx="764">
                  <c:v>26.82</c:v>
                </c:pt>
                <c:pt idx="765">
                  <c:v>25.79</c:v>
                </c:pt>
                <c:pt idx="766">
                  <c:v>25.97</c:v>
                </c:pt>
                <c:pt idx="767">
                  <c:v>27</c:v>
                </c:pt>
                <c:pt idx="768">
                  <c:v>27.110000000000003</c:v>
                </c:pt>
                <c:pt idx="769">
                  <c:v>27.54</c:v>
                </c:pt>
                <c:pt idx="770">
                  <c:v>27.51</c:v>
                </c:pt>
                <c:pt idx="771">
                  <c:v>27.69</c:v>
                </c:pt>
                <c:pt idx="772">
                  <c:v>25.979999999999997</c:v>
                </c:pt>
                <c:pt idx="773">
                  <c:v>25.79</c:v>
                </c:pt>
                <c:pt idx="774">
                  <c:v>25.21</c:v>
                </c:pt>
                <c:pt idx="775">
                  <c:v>24.5</c:v>
                </c:pt>
                <c:pt idx="776">
                  <c:v>24.130000000000003</c:v>
                </c:pt>
                <c:pt idx="777">
                  <c:v>23</c:v>
                </c:pt>
                <c:pt idx="778">
                  <c:v>21.88</c:v>
                </c:pt>
                <c:pt idx="779">
                  <c:v>22.1</c:v>
                </c:pt>
                <c:pt idx="780">
                  <c:v>22.5</c:v>
                </c:pt>
                <c:pt idx="781">
                  <c:v>21.75</c:v>
                </c:pt>
                <c:pt idx="782">
                  <c:v>22</c:v>
                </c:pt>
                <c:pt idx="783">
                  <c:v>22.19</c:v>
                </c:pt>
                <c:pt idx="784">
                  <c:v>21.88</c:v>
                </c:pt>
                <c:pt idx="785">
                  <c:v>21.479999999999997</c:v>
                </c:pt>
                <c:pt idx="786">
                  <c:v>21.1</c:v>
                </c:pt>
                <c:pt idx="787">
                  <c:v>20.93</c:v>
                </c:pt>
                <c:pt idx="788">
                  <c:v>20.75</c:v>
                </c:pt>
                <c:pt idx="789">
                  <c:v>19.170000000000005</c:v>
                </c:pt>
                <c:pt idx="790">
                  <c:v>18.899999999999999</c:v>
                </c:pt>
              </c:numCache>
            </c:numRef>
          </c:val>
          <c:smooth val="0"/>
        </c:ser>
        <c:ser>
          <c:idx val="2"/>
          <c:order val="2"/>
          <c:tx>
            <c:strRef>
              <c:f>download!$D$1</c:f>
              <c:strCache>
                <c:ptCount val="1"/>
                <c:pt idx="0">
                  <c:v>A</c:v>
                </c:pt>
              </c:strCache>
            </c:strRef>
          </c:tx>
          <c:spPr>
            <a:ln>
              <a:solidFill>
                <a:srgbClr val="C00000"/>
              </a:solidFill>
            </a:ln>
          </c:spPr>
          <c:marker>
            <c:symbol val="none"/>
          </c:marker>
          <c:cat>
            <c:numRef>
              <c:f>download!$A$2:$A$792</c:f>
              <c:numCache>
                <c:formatCode>d/mmm/yy</c:formatCode>
                <c:ptCount val="791"/>
                <c:pt idx="0">
                  <c:v>38736</c:v>
                </c:pt>
                <c:pt idx="1">
                  <c:v>38737</c:v>
                </c:pt>
                <c:pt idx="2">
                  <c:v>38740</c:v>
                </c:pt>
                <c:pt idx="3">
                  <c:v>38741</c:v>
                </c:pt>
                <c:pt idx="4">
                  <c:v>38742</c:v>
                </c:pt>
                <c:pt idx="5">
                  <c:v>38743</c:v>
                </c:pt>
                <c:pt idx="6">
                  <c:v>38744</c:v>
                </c:pt>
                <c:pt idx="7">
                  <c:v>38747</c:v>
                </c:pt>
                <c:pt idx="8">
                  <c:v>38748</c:v>
                </c:pt>
                <c:pt idx="9">
                  <c:v>38749</c:v>
                </c:pt>
                <c:pt idx="10">
                  <c:v>38750</c:v>
                </c:pt>
                <c:pt idx="11">
                  <c:v>38751</c:v>
                </c:pt>
                <c:pt idx="12">
                  <c:v>38754</c:v>
                </c:pt>
                <c:pt idx="13">
                  <c:v>38755</c:v>
                </c:pt>
                <c:pt idx="14">
                  <c:v>38756</c:v>
                </c:pt>
                <c:pt idx="15">
                  <c:v>38757</c:v>
                </c:pt>
                <c:pt idx="16">
                  <c:v>38758</c:v>
                </c:pt>
                <c:pt idx="17">
                  <c:v>38761</c:v>
                </c:pt>
                <c:pt idx="18">
                  <c:v>38762</c:v>
                </c:pt>
                <c:pt idx="19">
                  <c:v>38763</c:v>
                </c:pt>
                <c:pt idx="20">
                  <c:v>38764</c:v>
                </c:pt>
                <c:pt idx="21">
                  <c:v>38765</c:v>
                </c:pt>
                <c:pt idx="22">
                  <c:v>38769</c:v>
                </c:pt>
                <c:pt idx="23">
                  <c:v>38770</c:v>
                </c:pt>
                <c:pt idx="24">
                  <c:v>38771</c:v>
                </c:pt>
                <c:pt idx="25">
                  <c:v>38772</c:v>
                </c:pt>
                <c:pt idx="26">
                  <c:v>38775</c:v>
                </c:pt>
                <c:pt idx="27">
                  <c:v>38776</c:v>
                </c:pt>
                <c:pt idx="28">
                  <c:v>38777</c:v>
                </c:pt>
                <c:pt idx="29">
                  <c:v>38778</c:v>
                </c:pt>
                <c:pt idx="30">
                  <c:v>38779</c:v>
                </c:pt>
                <c:pt idx="31">
                  <c:v>38782</c:v>
                </c:pt>
                <c:pt idx="32">
                  <c:v>38783</c:v>
                </c:pt>
                <c:pt idx="33">
                  <c:v>38784</c:v>
                </c:pt>
                <c:pt idx="34">
                  <c:v>38785</c:v>
                </c:pt>
                <c:pt idx="35">
                  <c:v>38786</c:v>
                </c:pt>
                <c:pt idx="36">
                  <c:v>38789</c:v>
                </c:pt>
                <c:pt idx="37">
                  <c:v>38790</c:v>
                </c:pt>
                <c:pt idx="38">
                  <c:v>38791</c:v>
                </c:pt>
                <c:pt idx="39">
                  <c:v>38792</c:v>
                </c:pt>
                <c:pt idx="40">
                  <c:v>38793</c:v>
                </c:pt>
                <c:pt idx="41">
                  <c:v>38796</c:v>
                </c:pt>
                <c:pt idx="42">
                  <c:v>38797</c:v>
                </c:pt>
                <c:pt idx="43">
                  <c:v>38798</c:v>
                </c:pt>
                <c:pt idx="44">
                  <c:v>38799</c:v>
                </c:pt>
                <c:pt idx="45">
                  <c:v>38800</c:v>
                </c:pt>
                <c:pt idx="46">
                  <c:v>38803</c:v>
                </c:pt>
                <c:pt idx="47">
                  <c:v>38804</c:v>
                </c:pt>
                <c:pt idx="48">
                  <c:v>38805</c:v>
                </c:pt>
                <c:pt idx="49">
                  <c:v>38806</c:v>
                </c:pt>
                <c:pt idx="50">
                  <c:v>38807</c:v>
                </c:pt>
                <c:pt idx="51">
                  <c:v>38810</c:v>
                </c:pt>
                <c:pt idx="52">
                  <c:v>38811</c:v>
                </c:pt>
                <c:pt idx="53">
                  <c:v>38812</c:v>
                </c:pt>
                <c:pt idx="54">
                  <c:v>38813</c:v>
                </c:pt>
                <c:pt idx="55">
                  <c:v>38814</c:v>
                </c:pt>
                <c:pt idx="56">
                  <c:v>38817</c:v>
                </c:pt>
                <c:pt idx="57">
                  <c:v>38818</c:v>
                </c:pt>
                <c:pt idx="58">
                  <c:v>38819</c:v>
                </c:pt>
                <c:pt idx="59">
                  <c:v>38820</c:v>
                </c:pt>
                <c:pt idx="60">
                  <c:v>38821</c:v>
                </c:pt>
                <c:pt idx="61">
                  <c:v>38824</c:v>
                </c:pt>
                <c:pt idx="62">
                  <c:v>38825</c:v>
                </c:pt>
                <c:pt idx="63">
                  <c:v>38826</c:v>
                </c:pt>
                <c:pt idx="64">
                  <c:v>38827</c:v>
                </c:pt>
                <c:pt idx="65">
                  <c:v>38828</c:v>
                </c:pt>
                <c:pt idx="66">
                  <c:v>38831</c:v>
                </c:pt>
                <c:pt idx="67">
                  <c:v>38832</c:v>
                </c:pt>
                <c:pt idx="68">
                  <c:v>38833</c:v>
                </c:pt>
                <c:pt idx="69">
                  <c:v>38834</c:v>
                </c:pt>
                <c:pt idx="70">
                  <c:v>38835</c:v>
                </c:pt>
                <c:pt idx="71">
                  <c:v>38838</c:v>
                </c:pt>
                <c:pt idx="72">
                  <c:v>38839</c:v>
                </c:pt>
                <c:pt idx="73">
                  <c:v>38840</c:v>
                </c:pt>
                <c:pt idx="74">
                  <c:v>38841</c:v>
                </c:pt>
                <c:pt idx="75">
                  <c:v>38842</c:v>
                </c:pt>
                <c:pt idx="76">
                  <c:v>38845</c:v>
                </c:pt>
                <c:pt idx="77">
                  <c:v>38846</c:v>
                </c:pt>
                <c:pt idx="78">
                  <c:v>38847</c:v>
                </c:pt>
                <c:pt idx="79">
                  <c:v>38848</c:v>
                </c:pt>
                <c:pt idx="80">
                  <c:v>38849</c:v>
                </c:pt>
                <c:pt idx="81">
                  <c:v>38852</c:v>
                </c:pt>
                <c:pt idx="82">
                  <c:v>38853</c:v>
                </c:pt>
                <c:pt idx="83">
                  <c:v>38854</c:v>
                </c:pt>
                <c:pt idx="84">
                  <c:v>38855</c:v>
                </c:pt>
                <c:pt idx="85">
                  <c:v>38856</c:v>
                </c:pt>
                <c:pt idx="86">
                  <c:v>38859</c:v>
                </c:pt>
                <c:pt idx="87">
                  <c:v>38860</c:v>
                </c:pt>
                <c:pt idx="88">
                  <c:v>38861</c:v>
                </c:pt>
                <c:pt idx="89">
                  <c:v>38862</c:v>
                </c:pt>
                <c:pt idx="90">
                  <c:v>38863</c:v>
                </c:pt>
                <c:pt idx="91">
                  <c:v>38867</c:v>
                </c:pt>
                <c:pt idx="92">
                  <c:v>38868</c:v>
                </c:pt>
                <c:pt idx="93">
                  <c:v>38869</c:v>
                </c:pt>
                <c:pt idx="94">
                  <c:v>38870</c:v>
                </c:pt>
                <c:pt idx="95">
                  <c:v>38873</c:v>
                </c:pt>
                <c:pt idx="96">
                  <c:v>38874</c:v>
                </c:pt>
                <c:pt idx="97">
                  <c:v>38875</c:v>
                </c:pt>
                <c:pt idx="98">
                  <c:v>38876</c:v>
                </c:pt>
                <c:pt idx="99">
                  <c:v>38877</c:v>
                </c:pt>
                <c:pt idx="100">
                  <c:v>38880</c:v>
                </c:pt>
                <c:pt idx="101">
                  <c:v>38881</c:v>
                </c:pt>
                <c:pt idx="102">
                  <c:v>38882</c:v>
                </c:pt>
                <c:pt idx="103">
                  <c:v>38883</c:v>
                </c:pt>
                <c:pt idx="104">
                  <c:v>38884</c:v>
                </c:pt>
                <c:pt idx="105">
                  <c:v>38887</c:v>
                </c:pt>
                <c:pt idx="106">
                  <c:v>38888</c:v>
                </c:pt>
                <c:pt idx="107">
                  <c:v>38889</c:v>
                </c:pt>
                <c:pt idx="108">
                  <c:v>38890</c:v>
                </c:pt>
                <c:pt idx="109">
                  <c:v>38891</c:v>
                </c:pt>
                <c:pt idx="110">
                  <c:v>38894</c:v>
                </c:pt>
                <c:pt idx="111">
                  <c:v>38895</c:v>
                </c:pt>
                <c:pt idx="112">
                  <c:v>38896</c:v>
                </c:pt>
                <c:pt idx="113">
                  <c:v>38897</c:v>
                </c:pt>
                <c:pt idx="114">
                  <c:v>38898</c:v>
                </c:pt>
                <c:pt idx="115">
                  <c:v>38901</c:v>
                </c:pt>
                <c:pt idx="116">
                  <c:v>38903</c:v>
                </c:pt>
                <c:pt idx="117">
                  <c:v>38904</c:v>
                </c:pt>
                <c:pt idx="118">
                  <c:v>38905</c:v>
                </c:pt>
                <c:pt idx="119">
                  <c:v>38908</c:v>
                </c:pt>
                <c:pt idx="120">
                  <c:v>38909</c:v>
                </c:pt>
                <c:pt idx="121">
                  <c:v>38910</c:v>
                </c:pt>
                <c:pt idx="122">
                  <c:v>38911</c:v>
                </c:pt>
                <c:pt idx="123">
                  <c:v>38912</c:v>
                </c:pt>
                <c:pt idx="124">
                  <c:v>38915</c:v>
                </c:pt>
                <c:pt idx="125">
                  <c:v>38916</c:v>
                </c:pt>
                <c:pt idx="126">
                  <c:v>38917</c:v>
                </c:pt>
                <c:pt idx="127">
                  <c:v>38918</c:v>
                </c:pt>
                <c:pt idx="128">
                  <c:v>38919</c:v>
                </c:pt>
                <c:pt idx="129">
                  <c:v>38922</c:v>
                </c:pt>
                <c:pt idx="130">
                  <c:v>38923</c:v>
                </c:pt>
                <c:pt idx="131">
                  <c:v>38924</c:v>
                </c:pt>
                <c:pt idx="132">
                  <c:v>38925</c:v>
                </c:pt>
                <c:pt idx="133">
                  <c:v>38926</c:v>
                </c:pt>
                <c:pt idx="134">
                  <c:v>38929</c:v>
                </c:pt>
                <c:pt idx="135">
                  <c:v>38930</c:v>
                </c:pt>
                <c:pt idx="136">
                  <c:v>38931</c:v>
                </c:pt>
                <c:pt idx="137">
                  <c:v>38932</c:v>
                </c:pt>
                <c:pt idx="138">
                  <c:v>38933</c:v>
                </c:pt>
                <c:pt idx="139">
                  <c:v>38936</c:v>
                </c:pt>
                <c:pt idx="140">
                  <c:v>38937</c:v>
                </c:pt>
                <c:pt idx="141">
                  <c:v>38938</c:v>
                </c:pt>
                <c:pt idx="142">
                  <c:v>38939</c:v>
                </c:pt>
                <c:pt idx="143">
                  <c:v>38940</c:v>
                </c:pt>
                <c:pt idx="144">
                  <c:v>38943</c:v>
                </c:pt>
                <c:pt idx="145">
                  <c:v>38944</c:v>
                </c:pt>
                <c:pt idx="146">
                  <c:v>38945</c:v>
                </c:pt>
                <c:pt idx="147">
                  <c:v>38946</c:v>
                </c:pt>
                <c:pt idx="148">
                  <c:v>38947</c:v>
                </c:pt>
                <c:pt idx="149">
                  <c:v>38950</c:v>
                </c:pt>
                <c:pt idx="150">
                  <c:v>38951</c:v>
                </c:pt>
                <c:pt idx="151">
                  <c:v>38952</c:v>
                </c:pt>
                <c:pt idx="152">
                  <c:v>38953</c:v>
                </c:pt>
                <c:pt idx="153">
                  <c:v>38954</c:v>
                </c:pt>
                <c:pt idx="154">
                  <c:v>38957</c:v>
                </c:pt>
                <c:pt idx="155">
                  <c:v>38958</c:v>
                </c:pt>
                <c:pt idx="156">
                  <c:v>38959</c:v>
                </c:pt>
                <c:pt idx="157">
                  <c:v>38960</c:v>
                </c:pt>
                <c:pt idx="158">
                  <c:v>38961</c:v>
                </c:pt>
                <c:pt idx="159">
                  <c:v>38965</c:v>
                </c:pt>
                <c:pt idx="160">
                  <c:v>38966</c:v>
                </c:pt>
                <c:pt idx="161">
                  <c:v>38967</c:v>
                </c:pt>
                <c:pt idx="162">
                  <c:v>38968</c:v>
                </c:pt>
                <c:pt idx="163">
                  <c:v>38971</c:v>
                </c:pt>
                <c:pt idx="164">
                  <c:v>38972</c:v>
                </c:pt>
                <c:pt idx="165">
                  <c:v>38973</c:v>
                </c:pt>
                <c:pt idx="166">
                  <c:v>38974</c:v>
                </c:pt>
                <c:pt idx="167">
                  <c:v>38975</c:v>
                </c:pt>
                <c:pt idx="168">
                  <c:v>38978</c:v>
                </c:pt>
                <c:pt idx="169">
                  <c:v>38979</c:v>
                </c:pt>
                <c:pt idx="170">
                  <c:v>38980</c:v>
                </c:pt>
                <c:pt idx="171">
                  <c:v>38981</c:v>
                </c:pt>
                <c:pt idx="172">
                  <c:v>38982</c:v>
                </c:pt>
                <c:pt idx="173">
                  <c:v>38985</c:v>
                </c:pt>
                <c:pt idx="174">
                  <c:v>38986</c:v>
                </c:pt>
                <c:pt idx="175">
                  <c:v>38987</c:v>
                </c:pt>
                <c:pt idx="176">
                  <c:v>38988</c:v>
                </c:pt>
                <c:pt idx="177">
                  <c:v>38989</c:v>
                </c:pt>
                <c:pt idx="178">
                  <c:v>38992</c:v>
                </c:pt>
                <c:pt idx="179">
                  <c:v>38993</c:v>
                </c:pt>
                <c:pt idx="180">
                  <c:v>38994</c:v>
                </c:pt>
                <c:pt idx="181">
                  <c:v>38995</c:v>
                </c:pt>
                <c:pt idx="182">
                  <c:v>38996</c:v>
                </c:pt>
                <c:pt idx="183">
                  <c:v>39000</c:v>
                </c:pt>
                <c:pt idx="184">
                  <c:v>39001</c:v>
                </c:pt>
                <c:pt idx="185">
                  <c:v>39002</c:v>
                </c:pt>
                <c:pt idx="186">
                  <c:v>39003</c:v>
                </c:pt>
                <c:pt idx="187">
                  <c:v>39006</c:v>
                </c:pt>
                <c:pt idx="188">
                  <c:v>39007</c:v>
                </c:pt>
                <c:pt idx="189">
                  <c:v>39008</c:v>
                </c:pt>
                <c:pt idx="190">
                  <c:v>39009</c:v>
                </c:pt>
                <c:pt idx="191">
                  <c:v>39010</c:v>
                </c:pt>
                <c:pt idx="192">
                  <c:v>39013</c:v>
                </c:pt>
                <c:pt idx="193">
                  <c:v>39014</c:v>
                </c:pt>
                <c:pt idx="194">
                  <c:v>39015</c:v>
                </c:pt>
                <c:pt idx="195">
                  <c:v>39016</c:v>
                </c:pt>
                <c:pt idx="196">
                  <c:v>39017</c:v>
                </c:pt>
                <c:pt idx="197">
                  <c:v>39020</c:v>
                </c:pt>
                <c:pt idx="198">
                  <c:v>39021</c:v>
                </c:pt>
                <c:pt idx="199">
                  <c:v>39022</c:v>
                </c:pt>
                <c:pt idx="200">
                  <c:v>39023</c:v>
                </c:pt>
                <c:pt idx="201">
                  <c:v>39024</c:v>
                </c:pt>
                <c:pt idx="202">
                  <c:v>39027</c:v>
                </c:pt>
                <c:pt idx="203">
                  <c:v>39028</c:v>
                </c:pt>
                <c:pt idx="204">
                  <c:v>39029</c:v>
                </c:pt>
                <c:pt idx="205">
                  <c:v>39030</c:v>
                </c:pt>
                <c:pt idx="206">
                  <c:v>39031</c:v>
                </c:pt>
                <c:pt idx="207">
                  <c:v>39034</c:v>
                </c:pt>
                <c:pt idx="208">
                  <c:v>39035</c:v>
                </c:pt>
                <c:pt idx="209">
                  <c:v>39036</c:v>
                </c:pt>
                <c:pt idx="210">
                  <c:v>39037</c:v>
                </c:pt>
                <c:pt idx="211">
                  <c:v>39038</c:v>
                </c:pt>
                <c:pt idx="212">
                  <c:v>39041</c:v>
                </c:pt>
                <c:pt idx="213">
                  <c:v>39042</c:v>
                </c:pt>
                <c:pt idx="214">
                  <c:v>39043</c:v>
                </c:pt>
                <c:pt idx="215">
                  <c:v>39045</c:v>
                </c:pt>
                <c:pt idx="216">
                  <c:v>39048</c:v>
                </c:pt>
                <c:pt idx="217">
                  <c:v>39049</c:v>
                </c:pt>
                <c:pt idx="218">
                  <c:v>39050</c:v>
                </c:pt>
                <c:pt idx="219">
                  <c:v>39051</c:v>
                </c:pt>
                <c:pt idx="220">
                  <c:v>39052</c:v>
                </c:pt>
                <c:pt idx="221">
                  <c:v>39055</c:v>
                </c:pt>
                <c:pt idx="222">
                  <c:v>39056</c:v>
                </c:pt>
                <c:pt idx="223">
                  <c:v>39057</c:v>
                </c:pt>
                <c:pt idx="224">
                  <c:v>39058</c:v>
                </c:pt>
                <c:pt idx="225">
                  <c:v>39059</c:v>
                </c:pt>
                <c:pt idx="226">
                  <c:v>39062</c:v>
                </c:pt>
                <c:pt idx="227">
                  <c:v>39063</c:v>
                </c:pt>
                <c:pt idx="228">
                  <c:v>39064</c:v>
                </c:pt>
                <c:pt idx="229">
                  <c:v>39065</c:v>
                </c:pt>
                <c:pt idx="230">
                  <c:v>39066</c:v>
                </c:pt>
                <c:pt idx="231">
                  <c:v>39069</c:v>
                </c:pt>
                <c:pt idx="232">
                  <c:v>39070</c:v>
                </c:pt>
                <c:pt idx="233">
                  <c:v>39071</c:v>
                </c:pt>
                <c:pt idx="234">
                  <c:v>39072</c:v>
                </c:pt>
                <c:pt idx="235">
                  <c:v>39073</c:v>
                </c:pt>
                <c:pt idx="236">
                  <c:v>39077</c:v>
                </c:pt>
                <c:pt idx="237">
                  <c:v>39078</c:v>
                </c:pt>
                <c:pt idx="238">
                  <c:v>39079</c:v>
                </c:pt>
                <c:pt idx="239">
                  <c:v>39080</c:v>
                </c:pt>
                <c:pt idx="240">
                  <c:v>39084</c:v>
                </c:pt>
                <c:pt idx="241">
                  <c:v>39085</c:v>
                </c:pt>
                <c:pt idx="242">
                  <c:v>39086</c:v>
                </c:pt>
                <c:pt idx="243">
                  <c:v>39087</c:v>
                </c:pt>
                <c:pt idx="244">
                  <c:v>39090</c:v>
                </c:pt>
                <c:pt idx="245">
                  <c:v>39091</c:v>
                </c:pt>
                <c:pt idx="246">
                  <c:v>39092</c:v>
                </c:pt>
                <c:pt idx="247">
                  <c:v>39093</c:v>
                </c:pt>
                <c:pt idx="248">
                  <c:v>39094</c:v>
                </c:pt>
                <c:pt idx="249">
                  <c:v>39098</c:v>
                </c:pt>
                <c:pt idx="250">
                  <c:v>39099</c:v>
                </c:pt>
                <c:pt idx="251">
                  <c:v>39100</c:v>
                </c:pt>
                <c:pt idx="252">
                  <c:v>39101</c:v>
                </c:pt>
                <c:pt idx="253">
                  <c:v>39104</c:v>
                </c:pt>
                <c:pt idx="254">
                  <c:v>39105</c:v>
                </c:pt>
                <c:pt idx="255">
                  <c:v>39106</c:v>
                </c:pt>
                <c:pt idx="256">
                  <c:v>39107</c:v>
                </c:pt>
                <c:pt idx="257">
                  <c:v>39108</c:v>
                </c:pt>
                <c:pt idx="258">
                  <c:v>39111</c:v>
                </c:pt>
                <c:pt idx="259">
                  <c:v>39112</c:v>
                </c:pt>
                <c:pt idx="260">
                  <c:v>39113</c:v>
                </c:pt>
                <c:pt idx="261">
                  <c:v>39114</c:v>
                </c:pt>
                <c:pt idx="262">
                  <c:v>39115</c:v>
                </c:pt>
                <c:pt idx="263">
                  <c:v>39118</c:v>
                </c:pt>
                <c:pt idx="264">
                  <c:v>39119</c:v>
                </c:pt>
                <c:pt idx="265">
                  <c:v>39120</c:v>
                </c:pt>
                <c:pt idx="266">
                  <c:v>39121</c:v>
                </c:pt>
                <c:pt idx="267">
                  <c:v>39122</c:v>
                </c:pt>
                <c:pt idx="268">
                  <c:v>39125</c:v>
                </c:pt>
                <c:pt idx="269">
                  <c:v>39126</c:v>
                </c:pt>
                <c:pt idx="270">
                  <c:v>39127</c:v>
                </c:pt>
                <c:pt idx="271">
                  <c:v>39128</c:v>
                </c:pt>
                <c:pt idx="272">
                  <c:v>39129</c:v>
                </c:pt>
                <c:pt idx="273">
                  <c:v>39133</c:v>
                </c:pt>
                <c:pt idx="274">
                  <c:v>39134</c:v>
                </c:pt>
                <c:pt idx="275">
                  <c:v>39135</c:v>
                </c:pt>
                <c:pt idx="276">
                  <c:v>39136</c:v>
                </c:pt>
                <c:pt idx="277">
                  <c:v>39139</c:v>
                </c:pt>
                <c:pt idx="278">
                  <c:v>39140</c:v>
                </c:pt>
                <c:pt idx="279">
                  <c:v>39141</c:v>
                </c:pt>
                <c:pt idx="280">
                  <c:v>39142</c:v>
                </c:pt>
                <c:pt idx="281">
                  <c:v>39143</c:v>
                </c:pt>
                <c:pt idx="282">
                  <c:v>39146</c:v>
                </c:pt>
                <c:pt idx="283">
                  <c:v>39147</c:v>
                </c:pt>
                <c:pt idx="284">
                  <c:v>39148</c:v>
                </c:pt>
                <c:pt idx="285">
                  <c:v>39149</c:v>
                </c:pt>
                <c:pt idx="286">
                  <c:v>39150</c:v>
                </c:pt>
                <c:pt idx="287">
                  <c:v>39153</c:v>
                </c:pt>
                <c:pt idx="288">
                  <c:v>39154</c:v>
                </c:pt>
                <c:pt idx="289">
                  <c:v>39155</c:v>
                </c:pt>
                <c:pt idx="290">
                  <c:v>39156</c:v>
                </c:pt>
                <c:pt idx="291">
                  <c:v>39157</c:v>
                </c:pt>
                <c:pt idx="292">
                  <c:v>39160</c:v>
                </c:pt>
                <c:pt idx="293">
                  <c:v>39161</c:v>
                </c:pt>
                <c:pt idx="294">
                  <c:v>39162</c:v>
                </c:pt>
                <c:pt idx="295">
                  <c:v>39163</c:v>
                </c:pt>
                <c:pt idx="296">
                  <c:v>39164</c:v>
                </c:pt>
                <c:pt idx="297">
                  <c:v>39167</c:v>
                </c:pt>
                <c:pt idx="298">
                  <c:v>39168</c:v>
                </c:pt>
                <c:pt idx="299">
                  <c:v>39169</c:v>
                </c:pt>
                <c:pt idx="300">
                  <c:v>39170</c:v>
                </c:pt>
                <c:pt idx="301">
                  <c:v>39171</c:v>
                </c:pt>
                <c:pt idx="302">
                  <c:v>39174</c:v>
                </c:pt>
                <c:pt idx="303">
                  <c:v>39175</c:v>
                </c:pt>
                <c:pt idx="304">
                  <c:v>39176</c:v>
                </c:pt>
                <c:pt idx="305">
                  <c:v>39177</c:v>
                </c:pt>
                <c:pt idx="306">
                  <c:v>39178</c:v>
                </c:pt>
                <c:pt idx="307">
                  <c:v>39181</c:v>
                </c:pt>
                <c:pt idx="308">
                  <c:v>39182</c:v>
                </c:pt>
                <c:pt idx="309">
                  <c:v>39183</c:v>
                </c:pt>
                <c:pt idx="310">
                  <c:v>39184</c:v>
                </c:pt>
                <c:pt idx="311">
                  <c:v>39185</c:v>
                </c:pt>
                <c:pt idx="312">
                  <c:v>39188</c:v>
                </c:pt>
                <c:pt idx="313">
                  <c:v>39189</c:v>
                </c:pt>
                <c:pt idx="314">
                  <c:v>39190</c:v>
                </c:pt>
                <c:pt idx="315">
                  <c:v>39191</c:v>
                </c:pt>
                <c:pt idx="316">
                  <c:v>39192</c:v>
                </c:pt>
                <c:pt idx="317">
                  <c:v>39195</c:v>
                </c:pt>
                <c:pt idx="318">
                  <c:v>39196</c:v>
                </c:pt>
                <c:pt idx="319">
                  <c:v>39197</c:v>
                </c:pt>
                <c:pt idx="320">
                  <c:v>39198</c:v>
                </c:pt>
                <c:pt idx="321">
                  <c:v>39199</c:v>
                </c:pt>
                <c:pt idx="322">
                  <c:v>39202</c:v>
                </c:pt>
                <c:pt idx="323">
                  <c:v>39203</c:v>
                </c:pt>
                <c:pt idx="324">
                  <c:v>39204</c:v>
                </c:pt>
                <c:pt idx="325">
                  <c:v>39205</c:v>
                </c:pt>
                <c:pt idx="326">
                  <c:v>39206</c:v>
                </c:pt>
                <c:pt idx="327">
                  <c:v>39209</c:v>
                </c:pt>
                <c:pt idx="328">
                  <c:v>39210</c:v>
                </c:pt>
                <c:pt idx="329">
                  <c:v>39211</c:v>
                </c:pt>
                <c:pt idx="330">
                  <c:v>39212</c:v>
                </c:pt>
                <c:pt idx="331">
                  <c:v>39213</c:v>
                </c:pt>
                <c:pt idx="332">
                  <c:v>39216</c:v>
                </c:pt>
                <c:pt idx="333">
                  <c:v>39217</c:v>
                </c:pt>
                <c:pt idx="334">
                  <c:v>39218</c:v>
                </c:pt>
                <c:pt idx="335">
                  <c:v>39219</c:v>
                </c:pt>
                <c:pt idx="336">
                  <c:v>39220</c:v>
                </c:pt>
                <c:pt idx="337">
                  <c:v>39223</c:v>
                </c:pt>
                <c:pt idx="338">
                  <c:v>39224</c:v>
                </c:pt>
                <c:pt idx="339">
                  <c:v>39225</c:v>
                </c:pt>
                <c:pt idx="340">
                  <c:v>39226</c:v>
                </c:pt>
                <c:pt idx="341">
                  <c:v>39227</c:v>
                </c:pt>
                <c:pt idx="342">
                  <c:v>39231</c:v>
                </c:pt>
                <c:pt idx="343">
                  <c:v>39232</c:v>
                </c:pt>
                <c:pt idx="344">
                  <c:v>39233</c:v>
                </c:pt>
                <c:pt idx="345">
                  <c:v>39234</c:v>
                </c:pt>
                <c:pt idx="346">
                  <c:v>39237</c:v>
                </c:pt>
                <c:pt idx="347">
                  <c:v>39238</c:v>
                </c:pt>
                <c:pt idx="348">
                  <c:v>39239</c:v>
                </c:pt>
                <c:pt idx="349">
                  <c:v>39240</c:v>
                </c:pt>
                <c:pt idx="350">
                  <c:v>39241</c:v>
                </c:pt>
                <c:pt idx="351">
                  <c:v>39244</c:v>
                </c:pt>
                <c:pt idx="352">
                  <c:v>39245</c:v>
                </c:pt>
                <c:pt idx="353">
                  <c:v>39246</c:v>
                </c:pt>
                <c:pt idx="354">
                  <c:v>39247</c:v>
                </c:pt>
                <c:pt idx="355">
                  <c:v>39248</c:v>
                </c:pt>
                <c:pt idx="356">
                  <c:v>39251</c:v>
                </c:pt>
                <c:pt idx="357">
                  <c:v>39252</c:v>
                </c:pt>
                <c:pt idx="358">
                  <c:v>39253</c:v>
                </c:pt>
                <c:pt idx="359">
                  <c:v>39254</c:v>
                </c:pt>
                <c:pt idx="360">
                  <c:v>39255</c:v>
                </c:pt>
                <c:pt idx="361">
                  <c:v>39258</c:v>
                </c:pt>
                <c:pt idx="362">
                  <c:v>39259</c:v>
                </c:pt>
                <c:pt idx="363">
                  <c:v>39260</c:v>
                </c:pt>
                <c:pt idx="364">
                  <c:v>39261</c:v>
                </c:pt>
                <c:pt idx="365">
                  <c:v>39262</c:v>
                </c:pt>
                <c:pt idx="366">
                  <c:v>39265</c:v>
                </c:pt>
                <c:pt idx="367">
                  <c:v>39266</c:v>
                </c:pt>
                <c:pt idx="368">
                  <c:v>39268</c:v>
                </c:pt>
                <c:pt idx="369">
                  <c:v>39269</c:v>
                </c:pt>
                <c:pt idx="370">
                  <c:v>39272</c:v>
                </c:pt>
                <c:pt idx="371">
                  <c:v>39273</c:v>
                </c:pt>
                <c:pt idx="372">
                  <c:v>39274</c:v>
                </c:pt>
                <c:pt idx="373">
                  <c:v>39275</c:v>
                </c:pt>
                <c:pt idx="374">
                  <c:v>39276</c:v>
                </c:pt>
                <c:pt idx="375">
                  <c:v>39279</c:v>
                </c:pt>
                <c:pt idx="376">
                  <c:v>39280</c:v>
                </c:pt>
                <c:pt idx="377">
                  <c:v>39281</c:v>
                </c:pt>
                <c:pt idx="378">
                  <c:v>39282</c:v>
                </c:pt>
                <c:pt idx="379">
                  <c:v>39283</c:v>
                </c:pt>
                <c:pt idx="380">
                  <c:v>39286</c:v>
                </c:pt>
                <c:pt idx="381">
                  <c:v>39287</c:v>
                </c:pt>
                <c:pt idx="382">
                  <c:v>39288</c:v>
                </c:pt>
                <c:pt idx="383">
                  <c:v>39289</c:v>
                </c:pt>
                <c:pt idx="384">
                  <c:v>39290</c:v>
                </c:pt>
                <c:pt idx="385">
                  <c:v>39293</c:v>
                </c:pt>
                <c:pt idx="386">
                  <c:v>39294</c:v>
                </c:pt>
                <c:pt idx="387">
                  <c:v>39295</c:v>
                </c:pt>
                <c:pt idx="388">
                  <c:v>39296</c:v>
                </c:pt>
                <c:pt idx="389">
                  <c:v>39297</c:v>
                </c:pt>
                <c:pt idx="390">
                  <c:v>39300</c:v>
                </c:pt>
                <c:pt idx="391">
                  <c:v>39301</c:v>
                </c:pt>
                <c:pt idx="392">
                  <c:v>39302</c:v>
                </c:pt>
                <c:pt idx="393">
                  <c:v>39303</c:v>
                </c:pt>
                <c:pt idx="394">
                  <c:v>39304</c:v>
                </c:pt>
                <c:pt idx="395">
                  <c:v>39307</c:v>
                </c:pt>
                <c:pt idx="396">
                  <c:v>39308</c:v>
                </c:pt>
                <c:pt idx="397">
                  <c:v>39309</c:v>
                </c:pt>
                <c:pt idx="398">
                  <c:v>39310</c:v>
                </c:pt>
                <c:pt idx="399">
                  <c:v>39311</c:v>
                </c:pt>
                <c:pt idx="400">
                  <c:v>39314</c:v>
                </c:pt>
                <c:pt idx="401">
                  <c:v>39315</c:v>
                </c:pt>
                <c:pt idx="402">
                  <c:v>39316</c:v>
                </c:pt>
                <c:pt idx="403">
                  <c:v>39317</c:v>
                </c:pt>
                <c:pt idx="404">
                  <c:v>39318</c:v>
                </c:pt>
                <c:pt idx="405">
                  <c:v>39321</c:v>
                </c:pt>
                <c:pt idx="406">
                  <c:v>39322</c:v>
                </c:pt>
                <c:pt idx="407">
                  <c:v>39323</c:v>
                </c:pt>
                <c:pt idx="408">
                  <c:v>39324</c:v>
                </c:pt>
                <c:pt idx="409">
                  <c:v>39325</c:v>
                </c:pt>
                <c:pt idx="410">
                  <c:v>39329</c:v>
                </c:pt>
                <c:pt idx="411">
                  <c:v>39330</c:v>
                </c:pt>
                <c:pt idx="412">
                  <c:v>39331</c:v>
                </c:pt>
                <c:pt idx="413">
                  <c:v>39332</c:v>
                </c:pt>
                <c:pt idx="414">
                  <c:v>39335</c:v>
                </c:pt>
                <c:pt idx="415">
                  <c:v>39336</c:v>
                </c:pt>
                <c:pt idx="416">
                  <c:v>39337</c:v>
                </c:pt>
                <c:pt idx="417">
                  <c:v>39338</c:v>
                </c:pt>
                <c:pt idx="418">
                  <c:v>39339</c:v>
                </c:pt>
                <c:pt idx="419">
                  <c:v>39342</c:v>
                </c:pt>
                <c:pt idx="420">
                  <c:v>39343</c:v>
                </c:pt>
                <c:pt idx="421">
                  <c:v>39344</c:v>
                </c:pt>
                <c:pt idx="422">
                  <c:v>39345</c:v>
                </c:pt>
                <c:pt idx="423">
                  <c:v>39346</c:v>
                </c:pt>
                <c:pt idx="424">
                  <c:v>39349</c:v>
                </c:pt>
                <c:pt idx="425">
                  <c:v>39350</c:v>
                </c:pt>
                <c:pt idx="426">
                  <c:v>39351</c:v>
                </c:pt>
                <c:pt idx="427">
                  <c:v>39352</c:v>
                </c:pt>
                <c:pt idx="428">
                  <c:v>39353</c:v>
                </c:pt>
                <c:pt idx="429">
                  <c:v>39356</c:v>
                </c:pt>
                <c:pt idx="430">
                  <c:v>39357</c:v>
                </c:pt>
                <c:pt idx="431">
                  <c:v>39358</c:v>
                </c:pt>
                <c:pt idx="432">
                  <c:v>39359</c:v>
                </c:pt>
                <c:pt idx="433">
                  <c:v>39360</c:v>
                </c:pt>
                <c:pt idx="434">
                  <c:v>39364</c:v>
                </c:pt>
                <c:pt idx="435">
                  <c:v>39365</c:v>
                </c:pt>
                <c:pt idx="436">
                  <c:v>39366</c:v>
                </c:pt>
                <c:pt idx="437">
                  <c:v>39367</c:v>
                </c:pt>
                <c:pt idx="438">
                  <c:v>39370</c:v>
                </c:pt>
                <c:pt idx="439">
                  <c:v>39371</c:v>
                </c:pt>
                <c:pt idx="440">
                  <c:v>39372</c:v>
                </c:pt>
                <c:pt idx="441">
                  <c:v>39373</c:v>
                </c:pt>
                <c:pt idx="442">
                  <c:v>39374</c:v>
                </c:pt>
                <c:pt idx="443">
                  <c:v>39377</c:v>
                </c:pt>
                <c:pt idx="444">
                  <c:v>39378</c:v>
                </c:pt>
                <c:pt idx="445">
                  <c:v>39379</c:v>
                </c:pt>
                <c:pt idx="446">
                  <c:v>39380</c:v>
                </c:pt>
                <c:pt idx="447">
                  <c:v>39381</c:v>
                </c:pt>
                <c:pt idx="448">
                  <c:v>39384</c:v>
                </c:pt>
                <c:pt idx="449">
                  <c:v>39385</c:v>
                </c:pt>
                <c:pt idx="450">
                  <c:v>39386</c:v>
                </c:pt>
                <c:pt idx="451">
                  <c:v>39387</c:v>
                </c:pt>
                <c:pt idx="452">
                  <c:v>39388</c:v>
                </c:pt>
                <c:pt idx="453">
                  <c:v>39391</c:v>
                </c:pt>
                <c:pt idx="454">
                  <c:v>39392</c:v>
                </c:pt>
                <c:pt idx="455">
                  <c:v>39393</c:v>
                </c:pt>
                <c:pt idx="456">
                  <c:v>39394</c:v>
                </c:pt>
                <c:pt idx="457">
                  <c:v>39395</c:v>
                </c:pt>
                <c:pt idx="458">
                  <c:v>39399</c:v>
                </c:pt>
                <c:pt idx="459">
                  <c:v>39400</c:v>
                </c:pt>
                <c:pt idx="460">
                  <c:v>39401</c:v>
                </c:pt>
                <c:pt idx="461">
                  <c:v>39402</c:v>
                </c:pt>
                <c:pt idx="462">
                  <c:v>39405</c:v>
                </c:pt>
                <c:pt idx="463">
                  <c:v>39406</c:v>
                </c:pt>
                <c:pt idx="464">
                  <c:v>39407</c:v>
                </c:pt>
                <c:pt idx="465">
                  <c:v>39409</c:v>
                </c:pt>
                <c:pt idx="466">
                  <c:v>39412</c:v>
                </c:pt>
                <c:pt idx="467">
                  <c:v>39413</c:v>
                </c:pt>
                <c:pt idx="468">
                  <c:v>39414</c:v>
                </c:pt>
                <c:pt idx="469">
                  <c:v>39415</c:v>
                </c:pt>
                <c:pt idx="470">
                  <c:v>39416</c:v>
                </c:pt>
                <c:pt idx="471">
                  <c:v>39419</c:v>
                </c:pt>
                <c:pt idx="472">
                  <c:v>39420</c:v>
                </c:pt>
                <c:pt idx="473">
                  <c:v>39421</c:v>
                </c:pt>
                <c:pt idx="474">
                  <c:v>39422</c:v>
                </c:pt>
                <c:pt idx="475">
                  <c:v>39423</c:v>
                </c:pt>
                <c:pt idx="476">
                  <c:v>39426</c:v>
                </c:pt>
                <c:pt idx="477">
                  <c:v>39427</c:v>
                </c:pt>
                <c:pt idx="478">
                  <c:v>39428</c:v>
                </c:pt>
                <c:pt idx="479">
                  <c:v>39429</c:v>
                </c:pt>
                <c:pt idx="480">
                  <c:v>39430</c:v>
                </c:pt>
                <c:pt idx="481">
                  <c:v>39433</c:v>
                </c:pt>
                <c:pt idx="482">
                  <c:v>39434</c:v>
                </c:pt>
                <c:pt idx="483">
                  <c:v>39435</c:v>
                </c:pt>
                <c:pt idx="484">
                  <c:v>39436</c:v>
                </c:pt>
                <c:pt idx="485">
                  <c:v>39437</c:v>
                </c:pt>
                <c:pt idx="486">
                  <c:v>39440</c:v>
                </c:pt>
                <c:pt idx="487">
                  <c:v>39442</c:v>
                </c:pt>
                <c:pt idx="488">
                  <c:v>39443</c:v>
                </c:pt>
                <c:pt idx="489">
                  <c:v>39444</c:v>
                </c:pt>
                <c:pt idx="490">
                  <c:v>39447</c:v>
                </c:pt>
                <c:pt idx="491">
                  <c:v>39449</c:v>
                </c:pt>
                <c:pt idx="492">
                  <c:v>39450</c:v>
                </c:pt>
                <c:pt idx="493">
                  <c:v>39451</c:v>
                </c:pt>
                <c:pt idx="494">
                  <c:v>39454</c:v>
                </c:pt>
                <c:pt idx="495">
                  <c:v>39455</c:v>
                </c:pt>
                <c:pt idx="496">
                  <c:v>39456</c:v>
                </c:pt>
                <c:pt idx="497">
                  <c:v>39457</c:v>
                </c:pt>
                <c:pt idx="498">
                  <c:v>39458</c:v>
                </c:pt>
                <c:pt idx="499">
                  <c:v>39461</c:v>
                </c:pt>
                <c:pt idx="500">
                  <c:v>39462</c:v>
                </c:pt>
                <c:pt idx="501">
                  <c:v>39463</c:v>
                </c:pt>
                <c:pt idx="502">
                  <c:v>39464</c:v>
                </c:pt>
                <c:pt idx="503">
                  <c:v>39465</c:v>
                </c:pt>
                <c:pt idx="504">
                  <c:v>39469</c:v>
                </c:pt>
                <c:pt idx="505">
                  <c:v>39470</c:v>
                </c:pt>
                <c:pt idx="506">
                  <c:v>39471</c:v>
                </c:pt>
                <c:pt idx="507">
                  <c:v>39472</c:v>
                </c:pt>
                <c:pt idx="508">
                  <c:v>39475</c:v>
                </c:pt>
                <c:pt idx="509">
                  <c:v>39476</c:v>
                </c:pt>
                <c:pt idx="510">
                  <c:v>39477</c:v>
                </c:pt>
                <c:pt idx="511">
                  <c:v>39478</c:v>
                </c:pt>
                <c:pt idx="512">
                  <c:v>39479</c:v>
                </c:pt>
                <c:pt idx="513">
                  <c:v>39482</c:v>
                </c:pt>
                <c:pt idx="514">
                  <c:v>39483</c:v>
                </c:pt>
                <c:pt idx="515">
                  <c:v>39484</c:v>
                </c:pt>
                <c:pt idx="516">
                  <c:v>39485</c:v>
                </c:pt>
                <c:pt idx="517">
                  <c:v>39486</c:v>
                </c:pt>
                <c:pt idx="518">
                  <c:v>39489</c:v>
                </c:pt>
                <c:pt idx="519">
                  <c:v>39490</c:v>
                </c:pt>
                <c:pt idx="520">
                  <c:v>39491</c:v>
                </c:pt>
                <c:pt idx="521">
                  <c:v>39492</c:v>
                </c:pt>
                <c:pt idx="522">
                  <c:v>39493</c:v>
                </c:pt>
                <c:pt idx="523">
                  <c:v>39497</c:v>
                </c:pt>
                <c:pt idx="524">
                  <c:v>39498</c:v>
                </c:pt>
                <c:pt idx="525">
                  <c:v>39499</c:v>
                </c:pt>
                <c:pt idx="526">
                  <c:v>39500</c:v>
                </c:pt>
                <c:pt idx="527">
                  <c:v>39503</c:v>
                </c:pt>
                <c:pt idx="528">
                  <c:v>39504</c:v>
                </c:pt>
                <c:pt idx="529">
                  <c:v>39505</c:v>
                </c:pt>
                <c:pt idx="530">
                  <c:v>39506</c:v>
                </c:pt>
                <c:pt idx="531">
                  <c:v>39507</c:v>
                </c:pt>
                <c:pt idx="532">
                  <c:v>39510</c:v>
                </c:pt>
                <c:pt idx="533">
                  <c:v>39511</c:v>
                </c:pt>
                <c:pt idx="534">
                  <c:v>39512</c:v>
                </c:pt>
                <c:pt idx="535">
                  <c:v>39513</c:v>
                </c:pt>
                <c:pt idx="536">
                  <c:v>39514</c:v>
                </c:pt>
                <c:pt idx="537">
                  <c:v>39517</c:v>
                </c:pt>
                <c:pt idx="538">
                  <c:v>39518</c:v>
                </c:pt>
                <c:pt idx="539">
                  <c:v>39519</c:v>
                </c:pt>
                <c:pt idx="540">
                  <c:v>39520</c:v>
                </c:pt>
                <c:pt idx="541">
                  <c:v>39521</c:v>
                </c:pt>
                <c:pt idx="542">
                  <c:v>39524</c:v>
                </c:pt>
                <c:pt idx="543">
                  <c:v>39525</c:v>
                </c:pt>
                <c:pt idx="544">
                  <c:v>39526</c:v>
                </c:pt>
                <c:pt idx="545">
                  <c:v>39527</c:v>
                </c:pt>
                <c:pt idx="546">
                  <c:v>39531</c:v>
                </c:pt>
                <c:pt idx="547">
                  <c:v>39532</c:v>
                </c:pt>
                <c:pt idx="548">
                  <c:v>39533</c:v>
                </c:pt>
                <c:pt idx="549">
                  <c:v>39534</c:v>
                </c:pt>
                <c:pt idx="550">
                  <c:v>39535</c:v>
                </c:pt>
                <c:pt idx="551">
                  <c:v>39538</c:v>
                </c:pt>
                <c:pt idx="552">
                  <c:v>39539</c:v>
                </c:pt>
                <c:pt idx="553">
                  <c:v>39540</c:v>
                </c:pt>
                <c:pt idx="554">
                  <c:v>39541</c:v>
                </c:pt>
                <c:pt idx="555">
                  <c:v>39542</c:v>
                </c:pt>
                <c:pt idx="556">
                  <c:v>39545</c:v>
                </c:pt>
                <c:pt idx="557">
                  <c:v>39546</c:v>
                </c:pt>
                <c:pt idx="558">
                  <c:v>39547</c:v>
                </c:pt>
                <c:pt idx="559">
                  <c:v>39548</c:v>
                </c:pt>
                <c:pt idx="560">
                  <c:v>39549</c:v>
                </c:pt>
                <c:pt idx="561">
                  <c:v>39552</c:v>
                </c:pt>
                <c:pt idx="562">
                  <c:v>39553</c:v>
                </c:pt>
                <c:pt idx="563">
                  <c:v>39554</c:v>
                </c:pt>
                <c:pt idx="564">
                  <c:v>39555</c:v>
                </c:pt>
                <c:pt idx="565">
                  <c:v>39556</c:v>
                </c:pt>
                <c:pt idx="566">
                  <c:v>39559</c:v>
                </c:pt>
                <c:pt idx="567">
                  <c:v>39560</c:v>
                </c:pt>
                <c:pt idx="568">
                  <c:v>39561</c:v>
                </c:pt>
                <c:pt idx="569">
                  <c:v>39562</c:v>
                </c:pt>
                <c:pt idx="570">
                  <c:v>39563</c:v>
                </c:pt>
                <c:pt idx="571">
                  <c:v>39566</c:v>
                </c:pt>
                <c:pt idx="572">
                  <c:v>39567</c:v>
                </c:pt>
                <c:pt idx="573">
                  <c:v>39568</c:v>
                </c:pt>
                <c:pt idx="574">
                  <c:v>39569</c:v>
                </c:pt>
                <c:pt idx="575">
                  <c:v>39570</c:v>
                </c:pt>
                <c:pt idx="576">
                  <c:v>39573</c:v>
                </c:pt>
                <c:pt idx="577">
                  <c:v>39574</c:v>
                </c:pt>
                <c:pt idx="578">
                  <c:v>39575</c:v>
                </c:pt>
                <c:pt idx="579">
                  <c:v>39576</c:v>
                </c:pt>
                <c:pt idx="580">
                  <c:v>39577</c:v>
                </c:pt>
                <c:pt idx="581">
                  <c:v>39580</c:v>
                </c:pt>
                <c:pt idx="582">
                  <c:v>39581</c:v>
                </c:pt>
                <c:pt idx="583">
                  <c:v>39582</c:v>
                </c:pt>
                <c:pt idx="584">
                  <c:v>39583</c:v>
                </c:pt>
                <c:pt idx="585">
                  <c:v>39584</c:v>
                </c:pt>
                <c:pt idx="586">
                  <c:v>39587</c:v>
                </c:pt>
                <c:pt idx="587">
                  <c:v>39588</c:v>
                </c:pt>
                <c:pt idx="588">
                  <c:v>39589</c:v>
                </c:pt>
                <c:pt idx="589">
                  <c:v>39590</c:v>
                </c:pt>
                <c:pt idx="590">
                  <c:v>39591</c:v>
                </c:pt>
                <c:pt idx="591">
                  <c:v>39595</c:v>
                </c:pt>
                <c:pt idx="592">
                  <c:v>39596</c:v>
                </c:pt>
                <c:pt idx="593">
                  <c:v>39597</c:v>
                </c:pt>
                <c:pt idx="594">
                  <c:v>39598</c:v>
                </c:pt>
                <c:pt idx="595">
                  <c:v>39601</c:v>
                </c:pt>
                <c:pt idx="596">
                  <c:v>39602</c:v>
                </c:pt>
                <c:pt idx="597">
                  <c:v>39603</c:v>
                </c:pt>
                <c:pt idx="598">
                  <c:v>39604</c:v>
                </c:pt>
                <c:pt idx="599">
                  <c:v>39605</c:v>
                </c:pt>
                <c:pt idx="600">
                  <c:v>39608</c:v>
                </c:pt>
                <c:pt idx="601">
                  <c:v>39609</c:v>
                </c:pt>
                <c:pt idx="602">
                  <c:v>39610</c:v>
                </c:pt>
                <c:pt idx="603">
                  <c:v>39611</c:v>
                </c:pt>
                <c:pt idx="604">
                  <c:v>39612</c:v>
                </c:pt>
                <c:pt idx="605">
                  <c:v>39615</c:v>
                </c:pt>
                <c:pt idx="606">
                  <c:v>39616</c:v>
                </c:pt>
                <c:pt idx="607">
                  <c:v>39617</c:v>
                </c:pt>
                <c:pt idx="608">
                  <c:v>39618</c:v>
                </c:pt>
                <c:pt idx="609">
                  <c:v>39619</c:v>
                </c:pt>
                <c:pt idx="610">
                  <c:v>39622</c:v>
                </c:pt>
                <c:pt idx="611">
                  <c:v>39623</c:v>
                </c:pt>
                <c:pt idx="612">
                  <c:v>39624</c:v>
                </c:pt>
                <c:pt idx="613">
                  <c:v>39625</c:v>
                </c:pt>
                <c:pt idx="614">
                  <c:v>39626</c:v>
                </c:pt>
                <c:pt idx="615">
                  <c:v>39629</c:v>
                </c:pt>
                <c:pt idx="616">
                  <c:v>39630</c:v>
                </c:pt>
                <c:pt idx="617">
                  <c:v>39631</c:v>
                </c:pt>
                <c:pt idx="618">
                  <c:v>39632</c:v>
                </c:pt>
                <c:pt idx="619">
                  <c:v>39636</c:v>
                </c:pt>
                <c:pt idx="620">
                  <c:v>39637</c:v>
                </c:pt>
                <c:pt idx="621">
                  <c:v>39638</c:v>
                </c:pt>
                <c:pt idx="622">
                  <c:v>39639</c:v>
                </c:pt>
                <c:pt idx="623">
                  <c:v>39640</c:v>
                </c:pt>
                <c:pt idx="624">
                  <c:v>39643</c:v>
                </c:pt>
                <c:pt idx="625">
                  <c:v>39644</c:v>
                </c:pt>
                <c:pt idx="626">
                  <c:v>39645</c:v>
                </c:pt>
                <c:pt idx="627">
                  <c:v>39646</c:v>
                </c:pt>
                <c:pt idx="628">
                  <c:v>39647</c:v>
                </c:pt>
                <c:pt idx="629">
                  <c:v>39650</c:v>
                </c:pt>
                <c:pt idx="630">
                  <c:v>39651</c:v>
                </c:pt>
                <c:pt idx="631">
                  <c:v>39652</c:v>
                </c:pt>
                <c:pt idx="632">
                  <c:v>39653</c:v>
                </c:pt>
                <c:pt idx="633">
                  <c:v>39654</c:v>
                </c:pt>
                <c:pt idx="634">
                  <c:v>39657</c:v>
                </c:pt>
                <c:pt idx="635">
                  <c:v>39658</c:v>
                </c:pt>
                <c:pt idx="636">
                  <c:v>39659</c:v>
                </c:pt>
                <c:pt idx="637">
                  <c:v>39660</c:v>
                </c:pt>
                <c:pt idx="638">
                  <c:v>39661</c:v>
                </c:pt>
                <c:pt idx="639">
                  <c:v>39664</c:v>
                </c:pt>
                <c:pt idx="640">
                  <c:v>39665</c:v>
                </c:pt>
                <c:pt idx="641">
                  <c:v>39666</c:v>
                </c:pt>
                <c:pt idx="642">
                  <c:v>39667</c:v>
                </c:pt>
                <c:pt idx="643">
                  <c:v>39668</c:v>
                </c:pt>
                <c:pt idx="644">
                  <c:v>39671</c:v>
                </c:pt>
                <c:pt idx="645">
                  <c:v>39672</c:v>
                </c:pt>
                <c:pt idx="646">
                  <c:v>39673</c:v>
                </c:pt>
                <c:pt idx="647">
                  <c:v>39674</c:v>
                </c:pt>
                <c:pt idx="648">
                  <c:v>39675</c:v>
                </c:pt>
                <c:pt idx="649">
                  <c:v>39678</c:v>
                </c:pt>
                <c:pt idx="650">
                  <c:v>39679</c:v>
                </c:pt>
                <c:pt idx="651">
                  <c:v>39680</c:v>
                </c:pt>
                <c:pt idx="652">
                  <c:v>39681</c:v>
                </c:pt>
                <c:pt idx="653">
                  <c:v>39682</c:v>
                </c:pt>
                <c:pt idx="654">
                  <c:v>39685</c:v>
                </c:pt>
                <c:pt idx="655">
                  <c:v>39686</c:v>
                </c:pt>
                <c:pt idx="656">
                  <c:v>39687</c:v>
                </c:pt>
                <c:pt idx="657">
                  <c:v>39688</c:v>
                </c:pt>
                <c:pt idx="658">
                  <c:v>39689</c:v>
                </c:pt>
                <c:pt idx="659">
                  <c:v>39693</c:v>
                </c:pt>
                <c:pt idx="660">
                  <c:v>39694</c:v>
                </c:pt>
                <c:pt idx="661">
                  <c:v>39695</c:v>
                </c:pt>
                <c:pt idx="662">
                  <c:v>39696</c:v>
                </c:pt>
                <c:pt idx="663">
                  <c:v>39699</c:v>
                </c:pt>
                <c:pt idx="664">
                  <c:v>39700</c:v>
                </c:pt>
                <c:pt idx="665">
                  <c:v>39701</c:v>
                </c:pt>
                <c:pt idx="666">
                  <c:v>39702</c:v>
                </c:pt>
                <c:pt idx="667">
                  <c:v>39703</c:v>
                </c:pt>
                <c:pt idx="668">
                  <c:v>39706</c:v>
                </c:pt>
                <c:pt idx="669">
                  <c:v>39707</c:v>
                </c:pt>
                <c:pt idx="670">
                  <c:v>39708</c:v>
                </c:pt>
                <c:pt idx="671">
                  <c:v>39709</c:v>
                </c:pt>
                <c:pt idx="672">
                  <c:v>39710</c:v>
                </c:pt>
                <c:pt idx="673">
                  <c:v>39713</c:v>
                </c:pt>
                <c:pt idx="674">
                  <c:v>39714</c:v>
                </c:pt>
                <c:pt idx="675">
                  <c:v>39715</c:v>
                </c:pt>
                <c:pt idx="676">
                  <c:v>39716</c:v>
                </c:pt>
                <c:pt idx="677">
                  <c:v>39717</c:v>
                </c:pt>
                <c:pt idx="678">
                  <c:v>39720</c:v>
                </c:pt>
                <c:pt idx="679">
                  <c:v>39721</c:v>
                </c:pt>
                <c:pt idx="680">
                  <c:v>39722</c:v>
                </c:pt>
                <c:pt idx="681">
                  <c:v>39723</c:v>
                </c:pt>
                <c:pt idx="682">
                  <c:v>39724</c:v>
                </c:pt>
                <c:pt idx="683">
                  <c:v>39727</c:v>
                </c:pt>
                <c:pt idx="684">
                  <c:v>39728</c:v>
                </c:pt>
                <c:pt idx="685">
                  <c:v>39729</c:v>
                </c:pt>
                <c:pt idx="686">
                  <c:v>39730</c:v>
                </c:pt>
                <c:pt idx="687">
                  <c:v>39731</c:v>
                </c:pt>
                <c:pt idx="688">
                  <c:v>39735</c:v>
                </c:pt>
                <c:pt idx="689">
                  <c:v>39736</c:v>
                </c:pt>
                <c:pt idx="690">
                  <c:v>39737</c:v>
                </c:pt>
                <c:pt idx="691">
                  <c:v>39738</c:v>
                </c:pt>
                <c:pt idx="692">
                  <c:v>39741</c:v>
                </c:pt>
                <c:pt idx="693">
                  <c:v>39742</c:v>
                </c:pt>
                <c:pt idx="694">
                  <c:v>39743</c:v>
                </c:pt>
                <c:pt idx="695">
                  <c:v>39744</c:v>
                </c:pt>
                <c:pt idx="696">
                  <c:v>39745</c:v>
                </c:pt>
                <c:pt idx="697">
                  <c:v>39748</c:v>
                </c:pt>
                <c:pt idx="698">
                  <c:v>39749</c:v>
                </c:pt>
                <c:pt idx="699">
                  <c:v>39750</c:v>
                </c:pt>
                <c:pt idx="700">
                  <c:v>39751</c:v>
                </c:pt>
                <c:pt idx="701">
                  <c:v>39752</c:v>
                </c:pt>
                <c:pt idx="702">
                  <c:v>39755</c:v>
                </c:pt>
                <c:pt idx="703">
                  <c:v>39756</c:v>
                </c:pt>
                <c:pt idx="704">
                  <c:v>39757</c:v>
                </c:pt>
                <c:pt idx="705">
                  <c:v>39758</c:v>
                </c:pt>
                <c:pt idx="706">
                  <c:v>39759</c:v>
                </c:pt>
                <c:pt idx="707">
                  <c:v>39762</c:v>
                </c:pt>
                <c:pt idx="708">
                  <c:v>39764</c:v>
                </c:pt>
                <c:pt idx="709">
                  <c:v>39765</c:v>
                </c:pt>
                <c:pt idx="710">
                  <c:v>39766</c:v>
                </c:pt>
                <c:pt idx="711">
                  <c:v>39769</c:v>
                </c:pt>
                <c:pt idx="712">
                  <c:v>39770</c:v>
                </c:pt>
                <c:pt idx="713">
                  <c:v>39771</c:v>
                </c:pt>
                <c:pt idx="714">
                  <c:v>39772</c:v>
                </c:pt>
                <c:pt idx="715">
                  <c:v>39773</c:v>
                </c:pt>
                <c:pt idx="716">
                  <c:v>39776</c:v>
                </c:pt>
                <c:pt idx="717">
                  <c:v>39777</c:v>
                </c:pt>
                <c:pt idx="718">
                  <c:v>39778</c:v>
                </c:pt>
                <c:pt idx="719">
                  <c:v>39780</c:v>
                </c:pt>
                <c:pt idx="720">
                  <c:v>39783</c:v>
                </c:pt>
                <c:pt idx="721">
                  <c:v>39784</c:v>
                </c:pt>
                <c:pt idx="722">
                  <c:v>39785</c:v>
                </c:pt>
                <c:pt idx="723">
                  <c:v>39786</c:v>
                </c:pt>
                <c:pt idx="724">
                  <c:v>39787</c:v>
                </c:pt>
                <c:pt idx="725">
                  <c:v>39790</c:v>
                </c:pt>
                <c:pt idx="726">
                  <c:v>39791</c:v>
                </c:pt>
                <c:pt idx="727">
                  <c:v>39792</c:v>
                </c:pt>
                <c:pt idx="728">
                  <c:v>39793</c:v>
                </c:pt>
                <c:pt idx="729">
                  <c:v>39794</c:v>
                </c:pt>
                <c:pt idx="730">
                  <c:v>39797</c:v>
                </c:pt>
                <c:pt idx="731">
                  <c:v>39798</c:v>
                </c:pt>
                <c:pt idx="732">
                  <c:v>39799</c:v>
                </c:pt>
                <c:pt idx="733">
                  <c:v>39800</c:v>
                </c:pt>
                <c:pt idx="734">
                  <c:v>39801</c:v>
                </c:pt>
                <c:pt idx="735">
                  <c:v>39804</c:v>
                </c:pt>
                <c:pt idx="736">
                  <c:v>39805</c:v>
                </c:pt>
                <c:pt idx="737">
                  <c:v>39806</c:v>
                </c:pt>
                <c:pt idx="738">
                  <c:v>39808</c:v>
                </c:pt>
                <c:pt idx="739">
                  <c:v>39811</c:v>
                </c:pt>
                <c:pt idx="740">
                  <c:v>39812</c:v>
                </c:pt>
                <c:pt idx="741">
                  <c:v>39813</c:v>
                </c:pt>
                <c:pt idx="742">
                  <c:v>39815</c:v>
                </c:pt>
                <c:pt idx="743">
                  <c:v>39818</c:v>
                </c:pt>
                <c:pt idx="744">
                  <c:v>39819</c:v>
                </c:pt>
                <c:pt idx="745">
                  <c:v>39820</c:v>
                </c:pt>
                <c:pt idx="746">
                  <c:v>39821</c:v>
                </c:pt>
                <c:pt idx="747">
                  <c:v>39822</c:v>
                </c:pt>
                <c:pt idx="748">
                  <c:v>39825</c:v>
                </c:pt>
                <c:pt idx="749">
                  <c:v>39826</c:v>
                </c:pt>
                <c:pt idx="750">
                  <c:v>39827</c:v>
                </c:pt>
                <c:pt idx="751">
                  <c:v>39828</c:v>
                </c:pt>
                <c:pt idx="752">
                  <c:v>39829</c:v>
                </c:pt>
                <c:pt idx="753">
                  <c:v>39833</c:v>
                </c:pt>
                <c:pt idx="754">
                  <c:v>39834</c:v>
                </c:pt>
                <c:pt idx="755">
                  <c:v>39835</c:v>
                </c:pt>
                <c:pt idx="756">
                  <c:v>39836</c:v>
                </c:pt>
                <c:pt idx="757">
                  <c:v>39839</c:v>
                </c:pt>
                <c:pt idx="758">
                  <c:v>39840</c:v>
                </c:pt>
                <c:pt idx="759">
                  <c:v>39841</c:v>
                </c:pt>
                <c:pt idx="760">
                  <c:v>39842</c:v>
                </c:pt>
                <c:pt idx="761">
                  <c:v>39843</c:v>
                </c:pt>
                <c:pt idx="762">
                  <c:v>39846</c:v>
                </c:pt>
                <c:pt idx="763">
                  <c:v>39847</c:v>
                </c:pt>
                <c:pt idx="764">
                  <c:v>39848</c:v>
                </c:pt>
                <c:pt idx="765">
                  <c:v>39849</c:v>
                </c:pt>
                <c:pt idx="766">
                  <c:v>39850</c:v>
                </c:pt>
                <c:pt idx="767">
                  <c:v>39853</c:v>
                </c:pt>
                <c:pt idx="768">
                  <c:v>39854</c:v>
                </c:pt>
                <c:pt idx="769">
                  <c:v>39855</c:v>
                </c:pt>
                <c:pt idx="770">
                  <c:v>39856</c:v>
                </c:pt>
                <c:pt idx="771">
                  <c:v>39857</c:v>
                </c:pt>
                <c:pt idx="772">
                  <c:v>39861</c:v>
                </c:pt>
                <c:pt idx="773">
                  <c:v>39862</c:v>
                </c:pt>
                <c:pt idx="774">
                  <c:v>39863</c:v>
                </c:pt>
                <c:pt idx="775">
                  <c:v>39864</c:v>
                </c:pt>
                <c:pt idx="776">
                  <c:v>39867</c:v>
                </c:pt>
                <c:pt idx="777">
                  <c:v>39868</c:v>
                </c:pt>
                <c:pt idx="778">
                  <c:v>39869</c:v>
                </c:pt>
                <c:pt idx="779">
                  <c:v>39870</c:v>
                </c:pt>
                <c:pt idx="780">
                  <c:v>39871</c:v>
                </c:pt>
                <c:pt idx="781">
                  <c:v>39874</c:v>
                </c:pt>
                <c:pt idx="782">
                  <c:v>39875</c:v>
                </c:pt>
                <c:pt idx="783">
                  <c:v>39876</c:v>
                </c:pt>
                <c:pt idx="784">
                  <c:v>39877</c:v>
                </c:pt>
                <c:pt idx="785">
                  <c:v>39878</c:v>
                </c:pt>
                <c:pt idx="786">
                  <c:v>39881</c:v>
                </c:pt>
                <c:pt idx="787">
                  <c:v>39882</c:v>
                </c:pt>
                <c:pt idx="788">
                  <c:v>39883</c:v>
                </c:pt>
                <c:pt idx="789">
                  <c:v>39884</c:v>
                </c:pt>
                <c:pt idx="790">
                  <c:v>39885</c:v>
                </c:pt>
              </c:numCache>
            </c:numRef>
          </c:cat>
          <c:val>
            <c:numRef>
              <c:f>download!$D$2:$D$793</c:f>
              <c:numCache>
                <c:formatCode>General</c:formatCode>
                <c:ptCount val="792"/>
                <c:pt idx="0">
                  <c:v>100.11</c:v>
                </c:pt>
                <c:pt idx="1">
                  <c:v>100.11</c:v>
                </c:pt>
                <c:pt idx="2">
                  <c:v>100.14999999999999</c:v>
                </c:pt>
                <c:pt idx="3">
                  <c:v>100.13</c:v>
                </c:pt>
                <c:pt idx="4">
                  <c:v>100.11</c:v>
                </c:pt>
                <c:pt idx="5">
                  <c:v>100.11999999999999</c:v>
                </c:pt>
                <c:pt idx="6">
                  <c:v>100.13</c:v>
                </c:pt>
                <c:pt idx="7">
                  <c:v>100.13</c:v>
                </c:pt>
                <c:pt idx="8">
                  <c:v>100.13</c:v>
                </c:pt>
                <c:pt idx="9">
                  <c:v>100.13</c:v>
                </c:pt>
                <c:pt idx="10">
                  <c:v>100.11</c:v>
                </c:pt>
                <c:pt idx="11">
                  <c:v>100.13</c:v>
                </c:pt>
                <c:pt idx="12">
                  <c:v>100.13</c:v>
                </c:pt>
                <c:pt idx="13">
                  <c:v>100.11999999999999</c:v>
                </c:pt>
                <c:pt idx="14">
                  <c:v>100.13</c:v>
                </c:pt>
                <c:pt idx="15">
                  <c:v>100.13</c:v>
                </c:pt>
                <c:pt idx="16">
                  <c:v>100.11999999999999</c:v>
                </c:pt>
                <c:pt idx="17">
                  <c:v>100.11999999999999</c:v>
                </c:pt>
                <c:pt idx="18">
                  <c:v>100.13</c:v>
                </c:pt>
                <c:pt idx="19">
                  <c:v>100.16999999999999</c:v>
                </c:pt>
                <c:pt idx="20">
                  <c:v>100.17999999999999</c:v>
                </c:pt>
                <c:pt idx="21">
                  <c:v>100.2</c:v>
                </c:pt>
                <c:pt idx="22">
                  <c:v>100.22</c:v>
                </c:pt>
                <c:pt idx="23">
                  <c:v>100.23</c:v>
                </c:pt>
                <c:pt idx="24">
                  <c:v>100.29</c:v>
                </c:pt>
                <c:pt idx="25">
                  <c:v>100.32</c:v>
                </c:pt>
                <c:pt idx="26">
                  <c:v>100.34</c:v>
                </c:pt>
                <c:pt idx="27">
                  <c:v>100.48</c:v>
                </c:pt>
                <c:pt idx="28">
                  <c:v>100.35</c:v>
                </c:pt>
                <c:pt idx="29">
                  <c:v>100.36</c:v>
                </c:pt>
                <c:pt idx="30">
                  <c:v>100.35</c:v>
                </c:pt>
                <c:pt idx="31">
                  <c:v>100.33</c:v>
                </c:pt>
                <c:pt idx="32">
                  <c:v>100.2</c:v>
                </c:pt>
                <c:pt idx="33">
                  <c:v>100.14999999999999</c:v>
                </c:pt>
                <c:pt idx="34">
                  <c:v>100.14</c:v>
                </c:pt>
                <c:pt idx="35">
                  <c:v>100.14</c:v>
                </c:pt>
                <c:pt idx="36">
                  <c:v>100.13</c:v>
                </c:pt>
                <c:pt idx="37">
                  <c:v>100.13</c:v>
                </c:pt>
                <c:pt idx="38">
                  <c:v>100.11999999999999</c:v>
                </c:pt>
                <c:pt idx="39">
                  <c:v>100.13</c:v>
                </c:pt>
                <c:pt idx="40">
                  <c:v>100.14999999999999</c:v>
                </c:pt>
                <c:pt idx="41">
                  <c:v>100.14999999999999</c:v>
                </c:pt>
                <c:pt idx="42">
                  <c:v>100.16999999999999</c:v>
                </c:pt>
                <c:pt idx="43">
                  <c:v>100.24000000000001</c:v>
                </c:pt>
                <c:pt idx="44">
                  <c:v>100.29</c:v>
                </c:pt>
                <c:pt idx="45">
                  <c:v>100.3</c:v>
                </c:pt>
                <c:pt idx="46">
                  <c:v>100.29</c:v>
                </c:pt>
                <c:pt idx="47">
                  <c:v>100.29</c:v>
                </c:pt>
                <c:pt idx="48">
                  <c:v>100.27</c:v>
                </c:pt>
                <c:pt idx="49">
                  <c:v>100.28</c:v>
                </c:pt>
                <c:pt idx="50">
                  <c:v>100.27</c:v>
                </c:pt>
                <c:pt idx="51">
                  <c:v>100.26</c:v>
                </c:pt>
                <c:pt idx="52">
                  <c:v>100.26</c:v>
                </c:pt>
                <c:pt idx="53">
                  <c:v>100.28</c:v>
                </c:pt>
                <c:pt idx="54">
                  <c:v>100.3</c:v>
                </c:pt>
                <c:pt idx="55">
                  <c:v>100.3</c:v>
                </c:pt>
                <c:pt idx="56">
                  <c:v>100.29</c:v>
                </c:pt>
                <c:pt idx="57">
                  <c:v>100.25</c:v>
                </c:pt>
                <c:pt idx="58">
                  <c:v>100.3</c:v>
                </c:pt>
                <c:pt idx="59">
                  <c:v>100.22</c:v>
                </c:pt>
                <c:pt idx="60">
                  <c:v>100.20499887730151</c:v>
                </c:pt>
                <c:pt idx="61">
                  <c:v>100.19</c:v>
                </c:pt>
                <c:pt idx="62">
                  <c:v>100.19</c:v>
                </c:pt>
                <c:pt idx="63">
                  <c:v>100.21000000000001</c:v>
                </c:pt>
                <c:pt idx="64">
                  <c:v>100.21000000000001</c:v>
                </c:pt>
                <c:pt idx="65">
                  <c:v>100.22</c:v>
                </c:pt>
                <c:pt idx="66">
                  <c:v>100.21000000000001</c:v>
                </c:pt>
                <c:pt idx="67">
                  <c:v>100.25</c:v>
                </c:pt>
                <c:pt idx="68">
                  <c:v>100.26</c:v>
                </c:pt>
                <c:pt idx="69">
                  <c:v>100.27</c:v>
                </c:pt>
                <c:pt idx="70">
                  <c:v>100.27</c:v>
                </c:pt>
                <c:pt idx="71">
                  <c:v>100.27</c:v>
                </c:pt>
                <c:pt idx="72">
                  <c:v>100.29</c:v>
                </c:pt>
                <c:pt idx="73">
                  <c:v>100.3</c:v>
                </c:pt>
                <c:pt idx="74">
                  <c:v>100.4</c:v>
                </c:pt>
                <c:pt idx="75">
                  <c:v>100.42</c:v>
                </c:pt>
                <c:pt idx="76">
                  <c:v>100.41000000000001</c:v>
                </c:pt>
                <c:pt idx="77">
                  <c:v>100.41000000000001</c:v>
                </c:pt>
                <c:pt idx="78">
                  <c:v>100.42</c:v>
                </c:pt>
                <c:pt idx="79">
                  <c:v>100.51</c:v>
                </c:pt>
                <c:pt idx="80">
                  <c:v>100.51</c:v>
                </c:pt>
                <c:pt idx="81">
                  <c:v>100.51</c:v>
                </c:pt>
                <c:pt idx="82">
                  <c:v>100.5</c:v>
                </c:pt>
                <c:pt idx="83">
                  <c:v>100.49000000000001</c:v>
                </c:pt>
                <c:pt idx="84">
                  <c:v>100.46000000000001</c:v>
                </c:pt>
                <c:pt idx="85">
                  <c:v>100.44000000000001</c:v>
                </c:pt>
                <c:pt idx="86">
                  <c:v>100.31</c:v>
                </c:pt>
                <c:pt idx="87">
                  <c:v>100.32</c:v>
                </c:pt>
                <c:pt idx="88">
                  <c:v>100.26</c:v>
                </c:pt>
                <c:pt idx="89">
                  <c:v>100.29</c:v>
                </c:pt>
                <c:pt idx="90">
                  <c:v>100.3</c:v>
                </c:pt>
                <c:pt idx="91">
                  <c:v>100.29</c:v>
                </c:pt>
                <c:pt idx="92">
                  <c:v>100.3</c:v>
                </c:pt>
                <c:pt idx="93">
                  <c:v>100.3</c:v>
                </c:pt>
                <c:pt idx="94">
                  <c:v>100.34</c:v>
                </c:pt>
                <c:pt idx="95">
                  <c:v>100.34</c:v>
                </c:pt>
                <c:pt idx="96">
                  <c:v>100.33</c:v>
                </c:pt>
                <c:pt idx="97">
                  <c:v>100.33</c:v>
                </c:pt>
                <c:pt idx="98">
                  <c:v>100.32</c:v>
                </c:pt>
                <c:pt idx="99">
                  <c:v>100.31</c:v>
                </c:pt>
                <c:pt idx="100">
                  <c:v>100.29</c:v>
                </c:pt>
                <c:pt idx="101">
                  <c:v>100.26</c:v>
                </c:pt>
                <c:pt idx="102">
                  <c:v>100.22</c:v>
                </c:pt>
                <c:pt idx="103">
                  <c:v>100.25</c:v>
                </c:pt>
                <c:pt idx="104">
                  <c:v>100.23</c:v>
                </c:pt>
                <c:pt idx="105">
                  <c:v>100.23</c:v>
                </c:pt>
                <c:pt idx="106">
                  <c:v>100.22</c:v>
                </c:pt>
                <c:pt idx="107">
                  <c:v>100.23</c:v>
                </c:pt>
                <c:pt idx="108">
                  <c:v>100.21000000000001</c:v>
                </c:pt>
                <c:pt idx="109">
                  <c:v>100.22</c:v>
                </c:pt>
                <c:pt idx="110">
                  <c:v>100.22</c:v>
                </c:pt>
                <c:pt idx="111">
                  <c:v>100.21000000000001</c:v>
                </c:pt>
                <c:pt idx="112">
                  <c:v>100.19</c:v>
                </c:pt>
                <c:pt idx="113">
                  <c:v>100.21000000000001</c:v>
                </c:pt>
                <c:pt idx="114">
                  <c:v>100.22</c:v>
                </c:pt>
                <c:pt idx="115">
                  <c:v>100.22</c:v>
                </c:pt>
                <c:pt idx="116">
                  <c:v>100.22</c:v>
                </c:pt>
                <c:pt idx="117">
                  <c:v>100.23</c:v>
                </c:pt>
                <c:pt idx="118">
                  <c:v>100.23</c:v>
                </c:pt>
                <c:pt idx="119">
                  <c:v>100.24000000000001</c:v>
                </c:pt>
                <c:pt idx="120">
                  <c:v>100.24000000000001</c:v>
                </c:pt>
                <c:pt idx="121">
                  <c:v>100.26</c:v>
                </c:pt>
                <c:pt idx="122">
                  <c:v>100.25</c:v>
                </c:pt>
                <c:pt idx="123">
                  <c:v>100.25</c:v>
                </c:pt>
                <c:pt idx="124">
                  <c:v>100.25</c:v>
                </c:pt>
                <c:pt idx="125">
                  <c:v>100.27</c:v>
                </c:pt>
                <c:pt idx="126">
                  <c:v>100.26</c:v>
                </c:pt>
                <c:pt idx="127">
                  <c:v>100.25</c:v>
                </c:pt>
                <c:pt idx="128">
                  <c:v>100.24000000000001</c:v>
                </c:pt>
                <c:pt idx="129">
                  <c:v>100.25</c:v>
                </c:pt>
                <c:pt idx="130">
                  <c:v>100.26</c:v>
                </c:pt>
                <c:pt idx="131">
                  <c:v>100.26</c:v>
                </c:pt>
                <c:pt idx="132">
                  <c:v>100.25</c:v>
                </c:pt>
                <c:pt idx="133">
                  <c:v>100.25</c:v>
                </c:pt>
                <c:pt idx="134">
                  <c:v>100.25</c:v>
                </c:pt>
                <c:pt idx="135">
                  <c:v>100.26</c:v>
                </c:pt>
                <c:pt idx="136">
                  <c:v>100.27</c:v>
                </c:pt>
                <c:pt idx="137">
                  <c:v>100.27</c:v>
                </c:pt>
                <c:pt idx="138">
                  <c:v>100.28</c:v>
                </c:pt>
                <c:pt idx="139">
                  <c:v>100.27</c:v>
                </c:pt>
                <c:pt idx="140">
                  <c:v>100.39</c:v>
                </c:pt>
                <c:pt idx="141">
                  <c:v>100.38</c:v>
                </c:pt>
                <c:pt idx="142">
                  <c:v>100.36999999999999</c:v>
                </c:pt>
                <c:pt idx="143">
                  <c:v>100.36</c:v>
                </c:pt>
                <c:pt idx="144">
                  <c:v>100.35</c:v>
                </c:pt>
                <c:pt idx="145">
                  <c:v>100.36</c:v>
                </c:pt>
                <c:pt idx="146">
                  <c:v>100.34</c:v>
                </c:pt>
                <c:pt idx="147">
                  <c:v>100.31</c:v>
                </c:pt>
                <c:pt idx="148">
                  <c:v>100.3</c:v>
                </c:pt>
                <c:pt idx="149">
                  <c:v>100.31</c:v>
                </c:pt>
                <c:pt idx="150">
                  <c:v>100.3</c:v>
                </c:pt>
                <c:pt idx="151">
                  <c:v>100.3</c:v>
                </c:pt>
                <c:pt idx="152">
                  <c:v>100.31</c:v>
                </c:pt>
                <c:pt idx="153">
                  <c:v>100.31</c:v>
                </c:pt>
                <c:pt idx="154">
                  <c:v>100.31</c:v>
                </c:pt>
                <c:pt idx="155">
                  <c:v>100.31</c:v>
                </c:pt>
                <c:pt idx="156">
                  <c:v>100.3</c:v>
                </c:pt>
                <c:pt idx="157">
                  <c:v>100.3</c:v>
                </c:pt>
                <c:pt idx="158">
                  <c:v>100.3</c:v>
                </c:pt>
                <c:pt idx="159">
                  <c:v>100.31</c:v>
                </c:pt>
                <c:pt idx="160">
                  <c:v>100.31</c:v>
                </c:pt>
                <c:pt idx="161">
                  <c:v>100.27</c:v>
                </c:pt>
                <c:pt idx="162">
                  <c:v>100.28</c:v>
                </c:pt>
                <c:pt idx="163">
                  <c:v>100.3</c:v>
                </c:pt>
                <c:pt idx="164">
                  <c:v>100.22</c:v>
                </c:pt>
                <c:pt idx="165">
                  <c:v>100.17999999999999</c:v>
                </c:pt>
                <c:pt idx="166">
                  <c:v>100.16999999999999</c:v>
                </c:pt>
                <c:pt idx="167">
                  <c:v>100.17999999999999</c:v>
                </c:pt>
                <c:pt idx="168">
                  <c:v>100.16</c:v>
                </c:pt>
                <c:pt idx="169">
                  <c:v>100.17999999999999</c:v>
                </c:pt>
                <c:pt idx="170">
                  <c:v>100.17999999999999</c:v>
                </c:pt>
                <c:pt idx="171">
                  <c:v>100.16</c:v>
                </c:pt>
                <c:pt idx="172">
                  <c:v>100.16</c:v>
                </c:pt>
                <c:pt idx="173">
                  <c:v>100.16</c:v>
                </c:pt>
                <c:pt idx="174">
                  <c:v>100.16</c:v>
                </c:pt>
                <c:pt idx="175">
                  <c:v>100.16999999999999</c:v>
                </c:pt>
                <c:pt idx="176">
                  <c:v>100.16</c:v>
                </c:pt>
                <c:pt idx="177">
                  <c:v>100.17999999999999</c:v>
                </c:pt>
                <c:pt idx="178">
                  <c:v>100.16999999999999</c:v>
                </c:pt>
                <c:pt idx="179">
                  <c:v>100.16999999999999</c:v>
                </c:pt>
                <c:pt idx="180">
                  <c:v>100.13</c:v>
                </c:pt>
                <c:pt idx="181">
                  <c:v>100.1</c:v>
                </c:pt>
                <c:pt idx="182">
                  <c:v>100.1</c:v>
                </c:pt>
                <c:pt idx="183">
                  <c:v>100.13</c:v>
                </c:pt>
                <c:pt idx="184">
                  <c:v>100.11999999999999</c:v>
                </c:pt>
                <c:pt idx="185">
                  <c:v>100.07</c:v>
                </c:pt>
                <c:pt idx="186">
                  <c:v>100.11</c:v>
                </c:pt>
                <c:pt idx="187">
                  <c:v>100.07</c:v>
                </c:pt>
                <c:pt idx="188">
                  <c:v>100.11999999999999</c:v>
                </c:pt>
                <c:pt idx="189">
                  <c:v>100.19</c:v>
                </c:pt>
                <c:pt idx="190">
                  <c:v>100.2</c:v>
                </c:pt>
                <c:pt idx="191">
                  <c:v>100.22</c:v>
                </c:pt>
                <c:pt idx="192">
                  <c:v>100.21000000000001</c:v>
                </c:pt>
                <c:pt idx="193">
                  <c:v>100.22</c:v>
                </c:pt>
                <c:pt idx="194">
                  <c:v>100.21000000000001</c:v>
                </c:pt>
                <c:pt idx="195">
                  <c:v>100.21000000000001</c:v>
                </c:pt>
                <c:pt idx="196">
                  <c:v>100.2</c:v>
                </c:pt>
                <c:pt idx="197">
                  <c:v>100.21000000000001</c:v>
                </c:pt>
                <c:pt idx="198">
                  <c:v>100.2</c:v>
                </c:pt>
                <c:pt idx="199">
                  <c:v>100.25</c:v>
                </c:pt>
                <c:pt idx="200">
                  <c:v>100.25</c:v>
                </c:pt>
                <c:pt idx="201">
                  <c:v>100.22</c:v>
                </c:pt>
                <c:pt idx="202">
                  <c:v>100.23</c:v>
                </c:pt>
                <c:pt idx="203">
                  <c:v>100.24000000000001</c:v>
                </c:pt>
                <c:pt idx="204">
                  <c:v>100.25</c:v>
                </c:pt>
                <c:pt idx="205">
                  <c:v>100.25</c:v>
                </c:pt>
                <c:pt idx="206">
                  <c:v>100.24000000000001</c:v>
                </c:pt>
                <c:pt idx="207">
                  <c:v>100.27</c:v>
                </c:pt>
                <c:pt idx="208">
                  <c:v>100.27</c:v>
                </c:pt>
                <c:pt idx="209">
                  <c:v>100.27</c:v>
                </c:pt>
                <c:pt idx="210">
                  <c:v>100.28</c:v>
                </c:pt>
                <c:pt idx="211">
                  <c:v>100.23</c:v>
                </c:pt>
                <c:pt idx="212">
                  <c:v>100.25</c:v>
                </c:pt>
                <c:pt idx="213">
                  <c:v>100.27</c:v>
                </c:pt>
                <c:pt idx="214">
                  <c:v>100.27</c:v>
                </c:pt>
                <c:pt idx="215">
                  <c:v>100.26</c:v>
                </c:pt>
                <c:pt idx="216">
                  <c:v>100.27</c:v>
                </c:pt>
                <c:pt idx="217">
                  <c:v>100.26</c:v>
                </c:pt>
                <c:pt idx="218">
                  <c:v>100.27</c:v>
                </c:pt>
                <c:pt idx="219">
                  <c:v>100.28</c:v>
                </c:pt>
                <c:pt idx="220">
                  <c:v>100.29</c:v>
                </c:pt>
                <c:pt idx="221">
                  <c:v>100.3</c:v>
                </c:pt>
                <c:pt idx="222">
                  <c:v>100.26</c:v>
                </c:pt>
                <c:pt idx="223">
                  <c:v>100.24000000000001</c:v>
                </c:pt>
                <c:pt idx="224">
                  <c:v>100.23</c:v>
                </c:pt>
                <c:pt idx="225">
                  <c:v>100.22</c:v>
                </c:pt>
                <c:pt idx="226">
                  <c:v>100.26</c:v>
                </c:pt>
                <c:pt idx="227">
                  <c:v>100.25</c:v>
                </c:pt>
                <c:pt idx="228">
                  <c:v>100.23</c:v>
                </c:pt>
                <c:pt idx="229">
                  <c:v>100.26</c:v>
                </c:pt>
                <c:pt idx="230">
                  <c:v>100.32</c:v>
                </c:pt>
                <c:pt idx="231">
                  <c:v>100.35</c:v>
                </c:pt>
                <c:pt idx="232">
                  <c:v>100.39</c:v>
                </c:pt>
                <c:pt idx="233">
                  <c:v>100.38</c:v>
                </c:pt>
                <c:pt idx="234">
                  <c:v>100.35</c:v>
                </c:pt>
                <c:pt idx="235">
                  <c:v>100.34</c:v>
                </c:pt>
                <c:pt idx="236">
                  <c:v>100.33</c:v>
                </c:pt>
                <c:pt idx="237">
                  <c:v>100.33</c:v>
                </c:pt>
                <c:pt idx="238">
                  <c:v>100.32</c:v>
                </c:pt>
                <c:pt idx="239">
                  <c:v>100.31</c:v>
                </c:pt>
                <c:pt idx="240">
                  <c:v>100.31</c:v>
                </c:pt>
                <c:pt idx="241">
                  <c:v>100.33</c:v>
                </c:pt>
                <c:pt idx="242">
                  <c:v>100.32</c:v>
                </c:pt>
                <c:pt idx="243">
                  <c:v>100.31</c:v>
                </c:pt>
                <c:pt idx="244">
                  <c:v>100.29</c:v>
                </c:pt>
                <c:pt idx="245">
                  <c:v>100.36999999999999</c:v>
                </c:pt>
                <c:pt idx="246">
                  <c:v>100.34</c:v>
                </c:pt>
                <c:pt idx="247">
                  <c:v>100.39</c:v>
                </c:pt>
                <c:pt idx="248">
                  <c:v>100.38</c:v>
                </c:pt>
                <c:pt idx="249">
                  <c:v>100.33</c:v>
                </c:pt>
                <c:pt idx="250">
                  <c:v>100.41000000000001</c:v>
                </c:pt>
                <c:pt idx="251">
                  <c:v>100.4</c:v>
                </c:pt>
                <c:pt idx="252">
                  <c:v>100.45</c:v>
                </c:pt>
                <c:pt idx="253">
                  <c:v>100.38</c:v>
                </c:pt>
                <c:pt idx="254">
                  <c:v>100.39</c:v>
                </c:pt>
                <c:pt idx="255">
                  <c:v>100.24000000000001</c:v>
                </c:pt>
                <c:pt idx="256">
                  <c:v>100.23</c:v>
                </c:pt>
                <c:pt idx="257">
                  <c:v>100</c:v>
                </c:pt>
                <c:pt idx="258">
                  <c:v>100.08</c:v>
                </c:pt>
                <c:pt idx="259">
                  <c:v>100.09</c:v>
                </c:pt>
                <c:pt idx="260">
                  <c:v>99.8</c:v>
                </c:pt>
                <c:pt idx="261">
                  <c:v>99.679999999999993</c:v>
                </c:pt>
                <c:pt idx="262">
                  <c:v>99.82</c:v>
                </c:pt>
                <c:pt idx="263">
                  <c:v>99.88</c:v>
                </c:pt>
                <c:pt idx="264">
                  <c:v>99.8</c:v>
                </c:pt>
                <c:pt idx="265">
                  <c:v>99.75</c:v>
                </c:pt>
                <c:pt idx="266">
                  <c:v>99.03</c:v>
                </c:pt>
                <c:pt idx="267">
                  <c:v>98.5</c:v>
                </c:pt>
                <c:pt idx="268">
                  <c:v>98.240000000000009</c:v>
                </c:pt>
                <c:pt idx="269">
                  <c:v>98.61999999999999</c:v>
                </c:pt>
                <c:pt idx="270">
                  <c:v>99.02</c:v>
                </c:pt>
                <c:pt idx="271">
                  <c:v>99.06</c:v>
                </c:pt>
                <c:pt idx="272">
                  <c:v>98.79</c:v>
                </c:pt>
                <c:pt idx="273">
                  <c:v>98.7</c:v>
                </c:pt>
                <c:pt idx="274">
                  <c:v>98.460000000000008</c:v>
                </c:pt>
                <c:pt idx="275">
                  <c:v>97.6</c:v>
                </c:pt>
                <c:pt idx="276">
                  <c:v>96.2</c:v>
                </c:pt>
                <c:pt idx="277">
                  <c:v>96.5</c:v>
                </c:pt>
                <c:pt idx="278">
                  <c:v>94.06</c:v>
                </c:pt>
                <c:pt idx="279">
                  <c:v>96.45</c:v>
                </c:pt>
                <c:pt idx="280">
                  <c:v>96.23</c:v>
                </c:pt>
                <c:pt idx="281">
                  <c:v>97.01</c:v>
                </c:pt>
                <c:pt idx="282">
                  <c:v>96.5</c:v>
                </c:pt>
                <c:pt idx="283">
                  <c:v>97.16</c:v>
                </c:pt>
                <c:pt idx="284">
                  <c:v>97.51</c:v>
                </c:pt>
                <c:pt idx="285">
                  <c:v>97.5</c:v>
                </c:pt>
                <c:pt idx="286">
                  <c:v>97.01</c:v>
                </c:pt>
                <c:pt idx="287">
                  <c:v>97.36999999999999</c:v>
                </c:pt>
                <c:pt idx="288">
                  <c:v>96.84</c:v>
                </c:pt>
                <c:pt idx="289">
                  <c:v>97.19</c:v>
                </c:pt>
                <c:pt idx="290">
                  <c:v>97.3</c:v>
                </c:pt>
                <c:pt idx="291">
                  <c:v>97.5</c:v>
                </c:pt>
                <c:pt idx="292">
                  <c:v>97.98</c:v>
                </c:pt>
                <c:pt idx="293">
                  <c:v>97.98</c:v>
                </c:pt>
                <c:pt idx="294">
                  <c:v>98.179999999999993</c:v>
                </c:pt>
                <c:pt idx="295">
                  <c:v>98.07</c:v>
                </c:pt>
                <c:pt idx="296">
                  <c:v>98.02</c:v>
                </c:pt>
                <c:pt idx="297">
                  <c:v>97.57</c:v>
                </c:pt>
                <c:pt idx="298">
                  <c:v>97.73</c:v>
                </c:pt>
                <c:pt idx="299">
                  <c:v>97.38</c:v>
                </c:pt>
                <c:pt idx="300">
                  <c:v>96.86999999999999</c:v>
                </c:pt>
                <c:pt idx="301">
                  <c:v>97</c:v>
                </c:pt>
                <c:pt idx="302">
                  <c:v>96.64</c:v>
                </c:pt>
                <c:pt idx="303">
                  <c:v>96.8</c:v>
                </c:pt>
                <c:pt idx="304">
                  <c:v>96.79</c:v>
                </c:pt>
                <c:pt idx="305">
                  <c:v>97.13</c:v>
                </c:pt>
                <c:pt idx="306">
                  <c:v>97.179999999999993</c:v>
                </c:pt>
                <c:pt idx="307">
                  <c:v>97.179999999999993</c:v>
                </c:pt>
                <c:pt idx="308">
                  <c:v>97.59</c:v>
                </c:pt>
                <c:pt idx="309">
                  <c:v>97.78</c:v>
                </c:pt>
                <c:pt idx="310">
                  <c:v>97.86</c:v>
                </c:pt>
                <c:pt idx="311">
                  <c:v>97.960000000000008</c:v>
                </c:pt>
                <c:pt idx="312">
                  <c:v>98.07</c:v>
                </c:pt>
                <c:pt idx="313">
                  <c:v>97.89</c:v>
                </c:pt>
                <c:pt idx="314">
                  <c:v>98.11999999999999</c:v>
                </c:pt>
                <c:pt idx="315">
                  <c:v>98.08</c:v>
                </c:pt>
                <c:pt idx="316">
                  <c:v>98.08</c:v>
                </c:pt>
                <c:pt idx="317">
                  <c:v>97.61</c:v>
                </c:pt>
                <c:pt idx="318">
                  <c:v>97.61</c:v>
                </c:pt>
                <c:pt idx="319">
                  <c:v>97.7</c:v>
                </c:pt>
                <c:pt idx="320">
                  <c:v>97.76</c:v>
                </c:pt>
                <c:pt idx="321">
                  <c:v>98</c:v>
                </c:pt>
                <c:pt idx="322">
                  <c:v>98.01</c:v>
                </c:pt>
                <c:pt idx="323">
                  <c:v>97.93</c:v>
                </c:pt>
                <c:pt idx="324">
                  <c:v>98.16</c:v>
                </c:pt>
                <c:pt idx="325">
                  <c:v>98.16</c:v>
                </c:pt>
                <c:pt idx="326">
                  <c:v>98.16</c:v>
                </c:pt>
                <c:pt idx="327">
                  <c:v>98.25</c:v>
                </c:pt>
                <c:pt idx="328">
                  <c:v>98.410000000000011</c:v>
                </c:pt>
                <c:pt idx="329">
                  <c:v>98.23</c:v>
                </c:pt>
                <c:pt idx="330">
                  <c:v>98.19</c:v>
                </c:pt>
                <c:pt idx="331">
                  <c:v>98.240000000000009</c:v>
                </c:pt>
                <c:pt idx="332">
                  <c:v>98.5</c:v>
                </c:pt>
                <c:pt idx="333">
                  <c:v>98.45</c:v>
                </c:pt>
                <c:pt idx="334">
                  <c:v>98.89</c:v>
                </c:pt>
                <c:pt idx="335">
                  <c:v>99.04</c:v>
                </c:pt>
                <c:pt idx="336">
                  <c:v>98.73</c:v>
                </c:pt>
                <c:pt idx="337">
                  <c:v>98.75</c:v>
                </c:pt>
                <c:pt idx="338">
                  <c:v>98.669999999999987</c:v>
                </c:pt>
                <c:pt idx="339">
                  <c:v>98.69</c:v>
                </c:pt>
                <c:pt idx="340">
                  <c:v>98.710000000000008</c:v>
                </c:pt>
                <c:pt idx="341">
                  <c:v>98.5</c:v>
                </c:pt>
                <c:pt idx="342">
                  <c:v>98.11</c:v>
                </c:pt>
                <c:pt idx="343">
                  <c:v>98.53</c:v>
                </c:pt>
                <c:pt idx="344">
                  <c:v>98.76</c:v>
                </c:pt>
                <c:pt idx="345">
                  <c:v>98.72</c:v>
                </c:pt>
                <c:pt idx="346">
                  <c:v>99.66</c:v>
                </c:pt>
                <c:pt idx="347">
                  <c:v>98.51</c:v>
                </c:pt>
                <c:pt idx="348">
                  <c:v>98.73</c:v>
                </c:pt>
                <c:pt idx="349">
                  <c:v>98.48</c:v>
                </c:pt>
                <c:pt idx="350">
                  <c:v>98.179999999999993</c:v>
                </c:pt>
                <c:pt idx="351">
                  <c:v>97.98</c:v>
                </c:pt>
                <c:pt idx="352">
                  <c:v>97.47</c:v>
                </c:pt>
                <c:pt idx="353">
                  <c:v>97.63</c:v>
                </c:pt>
                <c:pt idx="354">
                  <c:v>97.5</c:v>
                </c:pt>
                <c:pt idx="355">
                  <c:v>97.32</c:v>
                </c:pt>
                <c:pt idx="356">
                  <c:v>97.460000000000008</c:v>
                </c:pt>
                <c:pt idx="357">
                  <c:v>97.48</c:v>
                </c:pt>
                <c:pt idx="358">
                  <c:v>97.33</c:v>
                </c:pt>
                <c:pt idx="359">
                  <c:v>97.45</c:v>
                </c:pt>
                <c:pt idx="360">
                  <c:v>96.9</c:v>
                </c:pt>
                <c:pt idx="361">
                  <c:v>96.66</c:v>
                </c:pt>
                <c:pt idx="362">
                  <c:v>96.75</c:v>
                </c:pt>
                <c:pt idx="363">
                  <c:v>96.4</c:v>
                </c:pt>
                <c:pt idx="364">
                  <c:v>96.69</c:v>
                </c:pt>
                <c:pt idx="365">
                  <c:v>95.460000000000008</c:v>
                </c:pt>
                <c:pt idx="366">
                  <c:v>95.66</c:v>
                </c:pt>
                <c:pt idx="367">
                  <c:v>95.910000000000011</c:v>
                </c:pt>
                <c:pt idx="368">
                  <c:v>96.38</c:v>
                </c:pt>
                <c:pt idx="369">
                  <c:v>96.48</c:v>
                </c:pt>
                <c:pt idx="370">
                  <c:v>96.5</c:v>
                </c:pt>
                <c:pt idx="371">
                  <c:v>95</c:v>
                </c:pt>
                <c:pt idx="372">
                  <c:v>93</c:v>
                </c:pt>
                <c:pt idx="373">
                  <c:v>92.7</c:v>
                </c:pt>
                <c:pt idx="374">
                  <c:v>92</c:v>
                </c:pt>
                <c:pt idx="375">
                  <c:v>90.58</c:v>
                </c:pt>
                <c:pt idx="376">
                  <c:v>89.84</c:v>
                </c:pt>
                <c:pt idx="377">
                  <c:v>88.97</c:v>
                </c:pt>
                <c:pt idx="378">
                  <c:v>90.210000000000008</c:v>
                </c:pt>
                <c:pt idx="379">
                  <c:v>88.39</c:v>
                </c:pt>
                <c:pt idx="380">
                  <c:v>87.25</c:v>
                </c:pt>
                <c:pt idx="381">
                  <c:v>85.04</c:v>
                </c:pt>
                <c:pt idx="382">
                  <c:v>80.61</c:v>
                </c:pt>
                <c:pt idx="383">
                  <c:v>77.11</c:v>
                </c:pt>
                <c:pt idx="384">
                  <c:v>76.28</c:v>
                </c:pt>
                <c:pt idx="385">
                  <c:v>76.11</c:v>
                </c:pt>
                <c:pt idx="386">
                  <c:v>76.75</c:v>
                </c:pt>
                <c:pt idx="387">
                  <c:v>76.75</c:v>
                </c:pt>
                <c:pt idx="388">
                  <c:v>74.33</c:v>
                </c:pt>
                <c:pt idx="389">
                  <c:v>70.36</c:v>
                </c:pt>
                <c:pt idx="390">
                  <c:v>71.19</c:v>
                </c:pt>
                <c:pt idx="391">
                  <c:v>73.669999999999987</c:v>
                </c:pt>
                <c:pt idx="392">
                  <c:v>76.81</c:v>
                </c:pt>
                <c:pt idx="393">
                  <c:v>74.53</c:v>
                </c:pt>
                <c:pt idx="394">
                  <c:v>72.930000000000007</c:v>
                </c:pt>
                <c:pt idx="395">
                  <c:v>74.84</c:v>
                </c:pt>
                <c:pt idx="396">
                  <c:v>74.08</c:v>
                </c:pt>
                <c:pt idx="397">
                  <c:v>70.72</c:v>
                </c:pt>
                <c:pt idx="398">
                  <c:v>69.22</c:v>
                </c:pt>
                <c:pt idx="399">
                  <c:v>72.63</c:v>
                </c:pt>
                <c:pt idx="400">
                  <c:v>72.5</c:v>
                </c:pt>
                <c:pt idx="401">
                  <c:v>73.440000000000012</c:v>
                </c:pt>
                <c:pt idx="402">
                  <c:v>74.16</c:v>
                </c:pt>
                <c:pt idx="403">
                  <c:v>76.89</c:v>
                </c:pt>
                <c:pt idx="404">
                  <c:v>76.73</c:v>
                </c:pt>
                <c:pt idx="405">
                  <c:v>76.63</c:v>
                </c:pt>
                <c:pt idx="406">
                  <c:v>76.84</c:v>
                </c:pt>
                <c:pt idx="407">
                  <c:v>76.08</c:v>
                </c:pt>
                <c:pt idx="408">
                  <c:v>76.84</c:v>
                </c:pt>
                <c:pt idx="409">
                  <c:v>80.910000000000011</c:v>
                </c:pt>
                <c:pt idx="410">
                  <c:v>83.11</c:v>
                </c:pt>
                <c:pt idx="411">
                  <c:v>83.86</c:v>
                </c:pt>
                <c:pt idx="412">
                  <c:v>84.38</c:v>
                </c:pt>
                <c:pt idx="413">
                  <c:v>83.59</c:v>
                </c:pt>
                <c:pt idx="414">
                  <c:v>83.5</c:v>
                </c:pt>
                <c:pt idx="415">
                  <c:v>84.940000000000012</c:v>
                </c:pt>
                <c:pt idx="416">
                  <c:v>85.240000000000009</c:v>
                </c:pt>
                <c:pt idx="417">
                  <c:v>88.19</c:v>
                </c:pt>
                <c:pt idx="418">
                  <c:v>89</c:v>
                </c:pt>
                <c:pt idx="419">
                  <c:v>89.03</c:v>
                </c:pt>
                <c:pt idx="420">
                  <c:v>89.440000000000012</c:v>
                </c:pt>
                <c:pt idx="421">
                  <c:v>87.710000000000008</c:v>
                </c:pt>
                <c:pt idx="422">
                  <c:v>84.13</c:v>
                </c:pt>
                <c:pt idx="423">
                  <c:v>80.92</c:v>
                </c:pt>
                <c:pt idx="424">
                  <c:v>80.83</c:v>
                </c:pt>
                <c:pt idx="425">
                  <c:v>81.459999999999994</c:v>
                </c:pt>
                <c:pt idx="426">
                  <c:v>85.06</c:v>
                </c:pt>
                <c:pt idx="427">
                  <c:v>86.169999999999987</c:v>
                </c:pt>
                <c:pt idx="428">
                  <c:v>86.2</c:v>
                </c:pt>
                <c:pt idx="429">
                  <c:v>86.679999999999993</c:v>
                </c:pt>
                <c:pt idx="430">
                  <c:v>88.04</c:v>
                </c:pt>
                <c:pt idx="431">
                  <c:v>86.86</c:v>
                </c:pt>
                <c:pt idx="432">
                  <c:v>85.75</c:v>
                </c:pt>
                <c:pt idx="433">
                  <c:v>85.81</c:v>
                </c:pt>
                <c:pt idx="434">
                  <c:v>85.95</c:v>
                </c:pt>
                <c:pt idx="435">
                  <c:v>85.89</c:v>
                </c:pt>
                <c:pt idx="436">
                  <c:v>85.61</c:v>
                </c:pt>
                <c:pt idx="437">
                  <c:v>83.7</c:v>
                </c:pt>
                <c:pt idx="438">
                  <c:v>82.53</c:v>
                </c:pt>
                <c:pt idx="439">
                  <c:v>80.910000000000011</c:v>
                </c:pt>
                <c:pt idx="440">
                  <c:v>79.8</c:v>
                </c:pt>
                <c:pt idx="441">
                  <c:v>78.260000000000005</c:v>
                </c:pt>
                <c:pt idx="442">
                  <c:v>74.89</c:v>
                </c:pt>
                <c:pt idx="443">
                  <c:v>75.25</c:v>
                </c:pt>
                <c:pt idx="444">
                  <c:v>76.77</c:v>
                </c:pt>
                <c:pt idx="445">
                  <c:v>77.3</c:v>
                </c:pt>
                <c:pt idx="446">
                  <c:v>74</c:v>
                </c:pt>
                <c:pt idx="447">
                  <c:v>69.290000000000006</c:v>
                </c:pt>
                <c:pt idx="448">
                  <c:v>65.669999999999987</c:v>
                </c:pt>
                <c:pt idx="449">
                  <c:v>61.56</c:v>
                </c:pt>
                <c:pt idx="450">
                  <c:v>63.690000000000005</c:v>
                </c:pt>
                <c:pt idx="451">
                  <c:v>62.71</c:v>
                </c:pt>
                <c:pt idx="452">
                  <c:v>64.11</c:v>
                </c:pt>
                <c:pt idx="453">
                  <c:v>63.42</c:v>
                </c:pt>
                <c:pt idx="454">
                  <c:v>63.97</c:v>
                </c:pt>
                <c:pt idx="455">
                  <c:v>62.5</c:v>
                </c:pt>
                <c:pt idx="456">
                  <c:v>61.17</c:v>
                </c:pt>
                <c:pt idx="457">
                  <c:v>60</c:v>
                </c:pt>
                <c:pt idx="458">
                  <c:v>60.190000000000005</c:v>
                </c:pt>
                <c:pt idx="459">
                  <c:v>62.94</c:v>
                </c:pt>
                <c:pt idx="460">
                  <c:v>62.339999999999996</c:v>
                </c:pt>
                <c:pt idx="461">
                  <c:v>60.190000000000005</c:v>
                </c:pt>
                <c:pt idx="462">
                  <c:v>57.11</c:v>
                </c:pt>
                <c:pt idx="463">
                  <c:v>53.67</c:v>
                </c:pt>
                <c:pt idx="464">
                  <c:v>50.41</c:v>
                </c:pt>
                <c:pt idx="465">
                  <c:v>50.32</c:v>
                </c:pt>
                <c:pt idx="466">
                  <c:v>47.11</c:v>
                </c:pt>
                <c:pt idx="467">
                  <c:v>48.64</c:v>
                </c:pt>
                <c:pt idx="468">
                  <c:v>53.6</c:v>
                </c:pt>
                <c:pt idx="469">
                  <c:v>57.59</c:v>
                </c:pt>
                <c:pt idx="470">
                  <c:v>62</c:v>
                </c:pt>
                <c:pt idx="471">
                  <c:v>63.94</c:v>
                </c:pt>
                <c:pt idx="472">
                  <c:v>68.5</c:v>
                </c:pt>
                <c:pt idx="473">
                  <c:v>66.58</c:v>
                </c:pt>
                <c:pt idx="474">
                  <c:v>67.5</c:v>
                </c:pt>
                <c:pt idx="475">
                  <c:v>67.92</c:v>
                </c:pt>
                <c:pt idx="476">
                  <c:v>68.83</c:v>
                </c:pt>
                <c:pt idx="477">
                  <c:v>67.75</c:v>
                </c:pt>
                <c:pt idx="478">
                  <c:v>69.25</c:v>
                </c:pt>
                <c:pt idx="479">
                  <c:v>68.56</c:v>
                </c:pt>
                <c:pt idx="480">
                  <c:v>67.430000000000007</c:v>
                </c:pt>
                <c:pt idx="481">
                  <c:v>65.89</c:v>
                </c:pt>
                <c:pt idx="482">
                  <c:v>63.94</c:v>
                </c:pt>
                <c:pt idx="483">
                  <c:v>61.89</c:v>
                </c:pt>
                <c:pt idx="484">
                  <c:v>62.25</c:v>
                </c:pt>
                <c:pt idx="485">
                  <c:v>61.97</c:v>
                </c:pt>
                <c:pt idx="486">
                  <c:v>61.83</c:v>
                </c:pt>
                <c:pt idx="487">
                  <c:v>61.809999999999995</c:v>
                </c:pt>
                <c:pt idx="488">
                  <c:v>61.42</c:v>
                </c:pt>
                <c:pt idx="489">
                  <c:v>60.83</c:v>
                </c:pt>
                <c:pt idx="490">
                  <c:v>61</c:v>
                </c:pt>
                <c:pt idx="491">
                  <c:v>60.3</c:v>
                </c:pt>
                <c:pt idx="492">
                  <c:v>58.06</c:v>
                </c:pt>
                <c:pt idx="493">
                  <c:v>54.71</c:v>
                </c:pt>
                <c:pt idx="494">
                  <c:v>54.5</c:v>
                </c:pt>
                <c:pt idx="495">
                  <c:v>52.220000000000006</c:v>
                </c:pt>
                <c:pt idx="496">
                  <c:v>52.4</c:v>
                </c:pt>
                <c:pt idx="497">
                  <c:v>55.86</c:v>
                </c:pt>
                <c:pt idx="498">
                  <c:v>57.94</c:v>
                </c:pt>
                <c:pt idx="499">
                  <c:v>58.309999999999995</c:v>
                </c:pt>
                <c:pt idx="500">
                  <c:v>57.43</c:v>
                </c:pt>
                <c:pt idx="501">
                  <c:v>56.53</c:v>
                </c:pt>
                <c:pt idx="502">
                  <c:v>54.160000000000004</c:v>
                </c:pt>
                <c:pt idx="503">
                  <c:v>54.11</c:v>
                </c:pt>
                <c:pt idx="504">
                  <c:v>54.36</c:v>
                </c:pt>
                <c:pt idx="505">
                  <c:v>55.64</c:v>
                </c:pt>
                <c:pt idx="506">
                  <c:v>59.06</c:v>
                </c:pt>
                <c:pt idx="507">
                  <c:v>60.03</c:v>
                </c:pt>
                <c:pt idx="508">
                  <c:v>59.5</c:v>
                </c:pt>
                <c:pt idx="509">
                  <c:v>61</c:v>
                </c:pt>
                <c:pt idx="510">
                  <c:v>60.5</c:v>
                </c:pt>
                <c:pt idx="511">
                  <c:v>58.47</c:v>
                </c:pt>
                <c:pt idx="512">
                  <c:v>58.220000000000006</c:v>
                </c:pt>
                <c:pt idx="513">
                  <c:v>58.05</c:v>
                </c:pt>
                <c:pt idx="514">
                  <c:v>57.63</c:v>
                </c:pt>
                <c:pt idx="515">
                  <c:v>56.39</c:v>
                </c:pt>
                <c:pt idx="516">
                  <c:v>55.51</c:v>
                </c:pt>
                <c:pt idx="517">
                  <c:v>54.65</c:v>
                </c:pt>
                <c:pt idx="518">
                  <c:v>54.160000000000004</c:v>
                </c:pt>
                <c:pt idx="519">
                  <c:v>54.07</c:v>
                </c:pt>
                <c:pt idx="520">
                  <c:v>55.07</c:v>
                </c:pt>
                <c:pt idx="521">
                  <c:v>54.94</c:v>
                </c:pt>
                <c:pt idx="522">
                  <c:v>52.83</c:v>
                </c:pt>
                <c:pt idx="523">
                  <c:v>51.92</c:v>
                </c:pt>
                <c:pt idx="524">
                  <c:v>50.41</c:v>
                </c:pt>
                <c:pt idx="525">
                  <c:v>50.46</c:v>
                </c:pt>
                <c:pt idx="526">
                  <c:v>48.99</c:v>
                </c:pt>
                <c:pt idx="527">
                  <c:v>46.690000000000005</c:v>
                </c:pt>
                <c:pt idx="528">
                  <c:v>46.47</c:v>
                </c:pt>
                <c:pt idx="529">
                  <c:v>43.309999999999995</c:v>
                </c:pt>
                <c:pt idx="530">
                  <c:v>43.41</c:v>
                </c:pt>
                <c:pt idx="531">
                  <c:v>41.449999999999996</c:v>
                </c:pt>
                <c:pt idx="532">
                  <c:v>39.090000000000003</c:v>
                </c:pt>
                <c:pt idx="533">
                  <c:v>34.54</c:v>
                </c:pt>
                <c:pt idx="534">
                  <c:v>36.01</c:v>
                </c:pt>
                <c:pt idx="535">
                  <c:v>31.53</c:v>
                </c:pt>
                <c:pt idx="536">
                  <c:v>30.53</c:v>
                </c:pt>
                <c:pt idx="537">
                  <c:v>29.64</c:v>
                </c:pt>
                <c:pt idx="538">
                  <c:v>31.49</c:v>
                </c:pt>
                <c:pt idx="539">
                  <c:v>32.57</c:v>
                </c:pt>
                <c:pt idx="540">
                  <c:v>33.53</c:v>
                </c:pt>
                <c:pt idx="541">
                  <c:v>33.190000000000005</c:v>
                </c:pt>
                <c:pt idx="542">
                  <c:v>33.220000000000006</c:v>
                </c:pt>
                <c:pt idx="543">
                  <c:v>35.67</c:v>
                </c:pt>
                <c:pt idx="544">
                  <c:v>36.25</c:v>
                </c:pt>
                <c:pt idx="545">
                  <c:v>35.96</c:v>
                </c:pt>
                <c:pt idx="546">
                  <c:v>39.93</c:v>
                </c:pt>
                <c:pt idx="547">
                  <c:v>41.349999999999994</c:v>
                </c:pt>
                <c:pt idx="548">
                  <c:v>39.200000000000003</c:v>
                </c:pt>
                <c:pt idx="549">
                  <c:v>39.790000000000006</c:v>
                </c:pt>
                <c:pt idx="550">
                  <c:v>39.879999999999995</c:v>
                </c:pt>
                <c:pt idx="551">
                  <c:v>39.630000000000003</c:v>
                </c:pt>
                <c:pt idx="552">
                  <c:v>41.03</c:v>
                </c:pt>
                <c:pt idx="553">
                  <c:v>42.44</c:v>
                </c:pt>
                <c:pt idx="554">
                  <c:v>45.14</c:v>
                </c:pt>
                <c:pt idx="555">
                  <c:v>45.09</c:v>
                </c:pt>
                <c:pt idx="556">
                  <c:v>45.96</c:v>
                </c:pt>
                <c:pt idx="557">
                  <c:v>44.14</c:v>
                </c:pt>
                <c:pt idx="558">
                  <c:v>42.44</c:v>
                </c:pt>
                <c:pt idx="559">
                  <c:v>41.690000000000005</c:v>
                </c:pt>
                <c:pt idx="560">
                  <c:v>41.46</c:v>
                </c:pt>
                <c:pt idx="561">
                  <c:v>41</c:v>
                </c:pt>
                <c:pt idx="562">
                  <c:v>39.97</c:v>
                </c:pt>
                <c:pt idx="563">
                  <c:v>40.44</c:v>
                </c:pt>
                <c:pt idx="564">
                  <c:v>40.550000000000004</c:v>
                </c:pt>
                <c:pt idx="565">
                  <c:v>41.44</c:v>
                </c:pt>
                <c:pt idx="566">
                  <c:v>41.5</c:v>
                </c:pt>
                <c:pt idx="567">
                  <c:v>41.39</c:v>
                </c:pt>
                <c:pt idx="568">
                  <c:v>41.5</c:v>
                </c:pt>
                <c:pt idx="569">
                  <c:v>41.24</c:v>
                </c:pt>
                <c:pt idx="570">
                  <c:v>41.42</c:v>
                </c:pt>
                <c:pt idx="571">
                  <c:v>41.68</c:v>
                </c:pt>
                <c:pt idx="572">
                  <c:v>41.809999999999995</c:v>
                </c:pt>
                <c:pt idx="573">
                  <c:v>42.47</c:v>
                </c:pt>
                <c:pt idx="574">
                  <c:v>42.11</c:v>
                </c:pt>
                <c:pt idx="575">
                  <c:v>42.52</c:v>
                </c:pt>
                <c:pt idx="576">
                  <c:v>42.4</c:v>
                </c:pt>
                <c:pt idx="577">
                  <c:v>41.06</c:v>
                </c:pt>
                <c:pt idx="578">
                  <c:v>39.64</c:v>
                </c:pt>
                <c:pt idx="579">
                  <c:v>37.94</c:v>
                </c:pt>
                <c:pt idx="580">
                  <c:v>37.379999999999995</c:v>
                </c:pt>
                <c:pt idx="581">
                  <c:v>38.190000000000005</c:v>
                </c:pt>
                <c:pt idx="582">
                  <c:v>38.090000000000003</c:v>
                </c:pt>
                <c:pt idx="583">
                  <c:v>38.75</c:v>
                </c:pt>
                <c:pt idx="584">
                  <c:v>39.270000000000003</c:v>
                </c:pt>
                <c:pt idx="585">
                  <c:v>39.71</c:v>
                </c:pt>
                <c:pt idx="586">
                  <c:v>40.11</c:v>
                </c:pt>
                <c:pt idx="587">
                  <c:v>40.36</c:v>
                </c:pt>
                <c:pt idx="588">
                  <c:v>38.980000000000004</c:v>
                </c:pt>
                <c:pt idx="589">
                  <c:v>37.5</c:v>
                </c:pt>
                <c:pt idx="590">
                  <c:v>37.25</c:v>
                </c:pt>
                <c:pt idx="591">
                  <c:v>34.879999999999995</c:v>
                </c:pt>
                <c:pt idx="592">
                  <c:v>32.47</c:v>
                </c:pt>
                <c:pt idx="593">
                  <c:v>31.88</c:v>
                </c:pt>
                <c:pt idx="594">
                  <c:v>31.79</c:v>
                </c:pt>
                <c:pt idx="595">
                  <c:v>30.43</c:v>
                </c:pt>
                <c:pt idx="596">
                  <c:v>30.14</c:v>
                </c:pt>
                <c:pt idx="597">
                  <c:v>28.75</c:v>
                </c:pt>
                <c:pt idx="598">
                  <c:v>29.41</c:v>
                </c:pt>
                <c:pt idx="599">
                  <c:v>29.02</c:v>
                </c:pt>
                <c:pt idx="600">
                  <c:v>27.88</c:v>
                </c:pt>
                <c:pt idx="601">
                  <c:v>26.439999999999998</c:v>
                </c:pt>
                <c:pt idx="602">
                  <c:v>24.16</c:v>
                </c:pt>
                <c:pt idx="603">
                  <c:v>24.14</c:v>
                </c:pt>
                <c:pt idx="604">
                  <c:v>23.23</c:v>
                </c:pt>
                <c:pt idx="605">
                  <c:v>23.459999999999997</c:v>
                </c:pt>
                <c:pt idx="606">
                  <c:v>23.68</c:v>
                </c:pt>
                <c:pt idx="607">
                  <c:v>23.23</c:v>
                </c:pt>
                <c:pt idx="608">
                  <c:v>23.14</c:v>
                </c:pt>
                <c:pt idx="609">
                  <c:v>23</c:v>
                </c:pt>
                <c:pt idx="610">
                  <c:v>23.2</c:v>
                </c:pt>
                <c:pt idx="611">
                  <c:v>22.34</c:v>
                </c:pt>
                <c:pt idx="612">
                  <c:v>22.52</c:v>
                </c:pt>
                <c:pt idx="613">
                  <c:v>21.02</c:v>
                </c:pt>
                <c:pt idx="614">
                  <c:v>21.05</c:v>
                </c:pt>
                <c:pt idx="615">
                  <c:v>21.150000000000002</c:v>
                </c:pt>
                <c:pt idx="616">
                  <c:v>20.54</c:v>
                </c:pt>
                <c:pt idx="617">
                  <c:v>20.329999999999995</c:v>
                </c:pt>
                <c:pt idx="618">
                  <c:v>20.329999999999995</c:v>
                </c:pt>
                <c:pt idx="619">
                  <c:v>20.36</c:v>
                </c:pt>
                <c:pt idx="620">
                  <c:v>20.5</c:v>
                </c:pt>
                <c:pt idx="621">
                  <c:v>20.99</c:v>
                </c:pt>
                <c:pt idx="622">
                  <c:v>19.53</c:v>
                </c:pt>
                <c:pt idx="623">
                  <c:v>18.93</c:v>
                </c:pt>
                <c:pt idx="624">
                  <c:v>19.5</c:v>
                </c:pt>
                <c:pt idx="625">
                  <c:v>18.39</c:v>
                </c:pt>
                <c:pt idx="626">
                  <c:v>17.829999999999995</c:v>
                </c:pt>
                <c:pt idx="627">
                  <c:v>17.91</c:v>
                </c:pt>
                <c:pt idx="628">
                  <c:v>17.75</c:v>
                </c:pt>
                <c:pt idx="629">
                  <c:v>18.130000000000003</c:v>
                </c:pt>
                <c:pt idx="630">
                  <c:v>18.04</c:v>
                </c:pt>
                <c:pt idx="631">
                  <c:v>18.84</c:v>
                </c:pt>
                <c:pt idx="632">
                  <c:v>19.010000000000005</c:v>
                </c:pt>
                <c:pt idx="633">
                  <c:v>19.479999999999997</c:v>
                </c:pt>
                <c:pt idx="634">
                  <c:v>20.21</c:v>
                </c:pt>
                <c:pt idx="635">
                  <c:v>22</c:v>
                </c:pt>
                <c:pt idx="636">
                  <c:v>22.82</c:v>
                </c:pt>
                <c:pt idx="637">
                  <c:v>23.03</c:v>
                </c:pt>
                <c:pt idx="638">
                  <c:v>23.17</c:v>
                </c:pt>
                <c:pt idx="639">
                  <c:v>23.22</c:v>
                </c:pt>
                <c:pt idx="640">
                  <c:v>23.21</c:v>
                </c:pt>
                <c:pt idx="641">
                  <c:v>22.99</c:v>
                </c:pt>
                <c:pt idx="642">
                  <c:v>21.69</c:v>
                </c:pt>
                <c:pt idx="643">
                  <c:v>21.07</c:v>
                </c:pt>
                <c:pt idx="644">
                  <c:v>20.71</c:v>
                </c:pt>
                <c:pt idx="645">
                  <c:v>20.07</c:v>
                </c:pt>
                <c:pt idx="646">
                  <c:v>19.479999999999997</c:v>
                </c:pt>
                <c:pt idx="647">
                  <c:v>19.420000000000002</c:v>
                </c:pt>
                <c:pt idx="648">
                  <c:v>19.3</c:v>
                </c:pt>
                <c:pt idx="649">
                  <c:v>18.36</c:v>
                </c:pt>
                <c:pt idx="650">
                  <c:v>18.38</c:v>
                </c:pt>
                <c:pt idx="651">
                  <c:v>18.54</c:v>
                </c:pt>
                <c:pt idx="652">
                  <c:v>18.52</c:v>
                </c:pt>
                <c:pt idx="653">
                  <c:v>18.73</c:v>
                </c:pt>
                <c:pt idx="654">
                  <c:v>18.77</c:v>
                </c:pt>
                <c:pt idx="655">
                  <c:v>18.920000000000002</c:v>
                </c:pt>
                <c:pt idx="656">
                  <c:v>19.02</c:v>
                </c:pt>
                <c:pt idx="657">
                  <c:v>19.09</c:v>
                </c:pt>
                <c:pt idx="658">
                  <c:v>19.02</c:v>
                </c:pt>
                <c:pt idx="659">
                  <c:v>19.170000000000005</c:v>
                </c:pt>
                <c:pt idx="660">
                  <c:v>19.04</c:v>
                </c:pt>
                <c:pt idx="661">
                  <c:v>18.25</c:v>
                </c:pt>
                <c:pt idx="662">
                  <c:v>18.309999999999999</c:v>
                </c:pt>
                <c:pt idx="663">
                  <c:v>18.71</c:v>
                </c:pt>
                <c:pt idx="664">
                  <c:v>18.88</c:v>
                </c:pt>
                <c:pt idx="665">
                  <c:v>19.29</c:v>
                </c:pt>
                <c:pt idx="666">
                  <c:v>19.34</c:v>
                </c:pt>
                <c:pt idx="667">
                  <c:v>19.23</c:v>
                </c:pt>
                <c:pt idx="668">
                  <c:v>17.579999999999995</c:v>
                </c:pt>
                <c:pt idx="669">
                  <c:v>17.89</c:v>
                </c:pt>
                <c:pt idx="670">
                  <c:v>18.04</c:v>
                </c:pt>
                <c:pt idx="671">
                  <c:v>18.010000000000005</c:v>
                </c:pt>
                <c:pt idx="672">
                  <c:v>18.920000000000002</c:v>
                </c:pt>
                <c:pt idx="673">
                  <c:v>20.959999999999997</c:v>
                </c:pt>
                <c:pt idx="674">
                  <c:v>21.02</c:v>
                </c:pt>
                <c:pt idx="675">
                  <c:v>21.04</c:v>
                </c:pt>
                <c:pt idx="676">
                  <c:v>22.419999999999998</c:v>
                </c:pt>
                <c:pt idx="677">
                  <c:v>22.830000000000002</c:v>
                </c:pt>
                <c:pt idx="678">
                  <c:v>22.310000000000002</c:v>
                </c:pt>
                <c:pt idx="679">
                  <c:v>22.919999999999998</c:v>
                </c:pt>
                <c:pt idx="680">
                  <c:v>23.54</c:v>
                </c:pt>
                <c:pt idx="681">
                  <c:v>23.8</c:v>
                </c:pt>
                <c:pt idx="682">
                  <c:v>24.09</c:v>
                </c:pt>
                <c:pt idx="683">
                  <c:v>23.75</c:v>
                </c:pt>
                <c:pt idx="684">
                  <c:v>23.330000000000002</c:v>
                </c:pt>
                <c:pt idx="685">
                  <c:v>22.79</c:v>
                </c:pt>
                <c:pt idx="686">
                  <c:v>22.71</c:v>
                </c:pt>
                <c:pt idx="687">
                  <c:v>22.24</c:v>
                </c:pt>
                <c:pt idx="688">
                  <c:v>22.69</c:v>
                </c:pt>
                <c:pt idx="689">
                  <c:v>22.39</c:v>
                </c:pt>
                <c:pt idx="690">
                  <c:v>22.21</c:v>
                </c:pt>
                <c:pt idx="691">
                  <c:v>21.29</c:v>
                </c:pt>
                <c:pt idx="692">
                  <c:v>20.93</c:v>
                </c:pt>
                <c:pt idx="693">
                  <c:v>20.64</c:v>
                </c:pt>
                <c:pt idx="694">
                  <c:v>20.39</c:v>
                </c:pt>
                <c:pt idx="695">
                  <c:v>19.55</c:v>
                </c:pt>
                <c:pt idx="696">
                  <c:v>18.89</c:v>
                </c:pt>
                <c:pt idx="697">
                  <c:v>18.5</c:v>
                </c:pt>
                <c:pt idx="698">
                  <c:v>18.25</c:v>
                </c:pt>
                <c:pt idx="699">
                  <c:v>18.45</c:v>
                </c:pt>
                <c:pt idx="700">
                  <c:v>19</c:v>
                </c:pt>
                <c:pt idx="701">
                  <c:v>18.93</c:v>
                </c:pt>
                <c:pt idx="702">
                  <c:v>18.88</c:v>
                </c:pt>
                <c:pt idx="703">
                  <c:v>18.95</c:v>
                </c:pt>
                <c:pt idx="704">
                  <c:v>18.7</c:v>
                </c:pt>
                <c:pt idx="705">
                  <c:v>17.350000000000001</c:v>
                </c:pt>
                <c:pt idx="706">
                  <c:v>16.95</c:v>
                </c:pt>
                <c:pt idx="707">
                  <c:v>16.690000000000001</c:v>
                </c:pt>
                <c:pt idx="708">
                  <c:v>15.29</c:v>
                </c:pt>
                <c:pt idx="709">
                  <c:v>14.38</c:v>
                </c:pt>
                <c:pt idx="710">
                  <c:v>14.31</c:v>
                </c:pt>
                <c:pt idx="711">
                  <c:v>13.39</c:v>
                </c:pt>
                <c:pt idx="712">
                  <c:v>12.53</c:v>
                </c:pt>
                <c:pt idx="713">
                  <c:v>12.360000000000001</c:v>
                </c:pt>
                <c:pt idx="714">
                  <c:v>11.07</c:v>
                </c:pt>
                <c:pt idx="715">
                  <c:v>11.58</c:v>
                </c:pt>
                <c:pt idx="716">
                  <c:v>11.94</c:v>
                </c:pt>
                <c:pt idx="717">
                  <c:v>11.96</c:v>
                </c:pt>
                <c:pt idx="718">
                  <c:v>12</c:v>
                </c:pt>
                <c:pt idx="719">
                  <c:v>12</c:v>
                </c:pt>
                <c:pt idx="720">
                  <c:v>11.5</c:v>
                </c:pt>
                <c:pt idx="721">
                  <c:v>11.350000000000001</c:v>
                </c:pt>
                <c:pt idx="722">
                  <c:v>11.42</c:v>
                </c:pt>
                <c:pt idx="723">
                  <c:v>11.3</c:v>
                </c:pt>
                <c:pt idx="724">
                  <c:v>11.3</c:v>
                </c:pt>
                <c:pt idx="725">
                  <c:v>11.46</c:v>
                </c:pt>
                <c:pt idx="726">
                  <c:v>10.98</c:v>
                </c:pt>
                <c:pt idx="727">
                  <c:v>11.43</c:v>
                </c:pt>
                <c:pt idx="728">
                  <c:v>11.12</c:v>
                </c:pt>
                <c:pt idx="729">
                  <c:v>10.709999999999999</c:v>
                </c:pt>
                <c:pt idx="730">
                  <c:v>10.42</c:v>
                </c:pt>
                <c:pt idx="731">
                  <c:v>10.5</c:v>
                </c:pt>
                <c:pt idx="732">
                  <c:v>10.8</c:v>
                </c:pt>
                <c:pt idx="733">
                  <c:v>11.25</c:v>
                </c:pt>
                <c:pt idx="734">
                  <c:v>11.58</c:v>
                </c:pt>
                <c:pt idx="735">
                  <c:v>11.68</c:v>
                </c:pt>
                <c:pt idx="736">
                  <c:v>11.739999999999998</c:v>
                </c:pt>
                <c:pt idx="737">
                  <c:v>11.75</c:v>
                </c:pt>
                <c:pt idx="738">
                  <c:v>11.79</c:v>
                </c:pt>
                <c:pt idx="739">
                  <c:v>11.850000000000001</c:v>
                </c:pt>
                <c:pt idx="740">
                  <c:v>11.850000000000001</c:v>
                </c:pt>
                <c:pt idx="741">
                  <c:v>11.81</c:v>
                </c:pt>
                <c:pt idx="742">
                  <c:v>11.719999999999999</c:v>
                </c:pt>
                <c:pt idx="743">
                  <c:v>12.09</c:v>
                </c:pt>
                <c:pt idx="744">
                  <c:v>12.16</c:v>
                </c:pt>
                <c:pt idx="745">
                  <c:v>12.32</c:v>
                </c:pt>
                <c:pt idx="746">
                  <c:v>12.17</c:v>
                </c:pt>
                <c:pt idx="747">
                  <c:v>11.65</c:v>
                </c:pt>
                <c:pt idx="748">
                  <c:v>11.28</c:v>
                </c:pt>
                <c:pt idx="749">
                  <c:v>11.18</c:v>
                </c:pt>
                <c:pt idx="750">
                  <c:v>11.129999999999999</c:v>
                </c:pt>
                <c:pt idx="751">
                  <c:v>11.32</c:v>
                </c:pt>
                <c:pt idx="752">
                  <c:v>11.41</c:v>
                </c:pt>
                <c:pt idx="753">
                  <c:v>11.4</c:v>
                </c:pt>
                <c:pt idx="754">
                  <c:v>11.4</c:v>
                </c:pt>
                <c:pt idx="755">
                  <c:v>11.4</c:v>
                </c:pt>
                <c:pt idx="756">
                  <c:v>11.38</c:v>
                </c:pt>
                <c:pt idx="757">
                  <c:v>11.25</c:v>
                </c:pt>
                <c:pt idx="758">
                  <c:v>11.18</c:v>
                </c:pt>
                <c:pt idx="759">
                  <c:v>11.33</c:v>
                </c:pt>
                <c:pt idx="760">
                  <c:v>11.27</c:v>
                </c:pt>
                <c:pt idx="761">
                  <c:v>11.139999999999999</c:v>
                </c:pt>
                <c:pt idx="762">
                  <c:v>11.229999999999999</c:v>
                </c:pt>
                <c:pt idx="763">
                  <c:v>11</c:v>
                </c:pt>
                <c:pt idx="764">
                  <c:v>10.96</c:v>
                </c:pt>
                <c:pt idx="765">
                  <c:v>10.92</c:v>
                </c:pt>
                <c:pt idx="766">
                  <c:v>10.96</c:v>
                </c:pt>
                <c:pt idx="767">
                  <c:v>11.360000000000001</c:v>
                </c:pt>
                <c:pt idx="768">
                  <c:v>11.28</c:v>
                </c:pt>
                <c:pt idx="769">
                  <c:v>11.219999999999999</c:v>
                </c:pt>
                <c:pt idx="770">
                  <c:v>11.12</c:v>
                </c:pt>
                <c:pt idx="771">
                  <c:v>11.12</c:v>
                </c:pt>
                <c:pt idx="772">
                  <c:v>10.79</c:v>
                </c:pt>
                <c:pt idx="773">
                  <c:v>10.78</c:v>
                </c:pt>
                <c:pt idx="774">
                  <c:v>10.7</c:v>
                </c:pt>
                <c:pt idx="775">
                  <c:v>10.639999999999999</c:v>
                </c:pt>
                <c:pt idx="776">
                  <c:v>10.61</c:v>
                </c:pt>
                <c:pt idx="777">
                  <c:v>10.52</c:v>
                </c:pt>
                <c:pt idx="778">
                  <c:v>10.5</c:v>
                </c:pt>
                <c:pt idx="779">
                  <c:v>10.5</c:v>
                </c:pt>
                <c:pt idx="780">
                  <c:v>10.5</c:v>
                </c:pt>
                <c:pt idx="781">
                  <c:v>10.5</c:v>
                </c:pt>
                <c:pt idx="782">
                  <c:v>10.58</c:v>
                </c:pt>
                <c:pt idx="783">
                  <c:v>10.53</c:v>
                </c:pt>
                <c:pt idx="784">
                  <c:v>10.38</c:v>
                </c:pt>
                <c:pt idx="785">
                  <c:v>10.18</c:v>
                </c:pt>
                <c:pt idx="786">
                  <c:v>9.77</c:v>
                </c:pt>
                <c:pt idx="787">
                  <c:v>9.66</c:v>
                </c:pt>
                <c:pt idx="788">
                  <c:v>9.61</c:v>
                </c:pt>
                <c:pt idx="789">
                  <c:v>9.11</c:v>
                </c:pt>
                <c:pt idx="790">
                  <c:v>8.8500000000000014</c:v>
                </c:pt>
              </c:numCache>
            </c:numRef>
          </c:val>
          <c:smooth val="0"/>
        </c:ser>
        <c:ser>
          <c:idx val="3"/>
          <c:order val="3"/>
          <c:tx>
            <c:strRef>
              <c:f>download!$E$1</c:f>
              <c:strCache>
                <c:ptCount val="1"/>
                <c:pt idx="0">
                  <c:v>BBB</c:v>
                </c:pt>
              </c:strCache>
            </c:strRef>
          </c:tx>
          <c:marker>
            <c:symbol val="none"/>
          </c:marker>
          <c:cat>
            <c:numRef>
              <c:f>download!$A$2:$A$792</c:f>
              <c:numCache>
                <c:formatCode>d/mmm/yy</c:formatCode>
                <c:ptCount val="791"/>
                <c:pt idx="0">
                  <c:v>38736</c:v>
                </c:pt>
                <c:pt idx="1">
                  <c:v>38737</c:v>
                </c:pt>
                <c:pt idx="2">
                  <c:v>38740</c:v>
                </c:pt>
                <c:pt idx="3">
                  <c:v>38741</c:v>
                </c:pt>
                <c:pt idx="4">
                  <c:v>38742</c:v>
                </c:pt>
                <c:pt idx="5">
                  <c:v>38743</c:v>
                </c:pt>
                <c:pt idx="6">
                  <c:v>38744</c:v>
                </c:pt>
                <c:pt idx="7">
                  <c:v>38747</c:v>
                </c:pt>
                <c:pt idx="8">
                  <c:v>38748</c:v>
                </c:pt>
                <c:pt idx="9">
                  <c:v>38749</c:v>
                </c:pt>
                <c:pt idx="10">
                  <c:v>38750</c:v>
                </c:pt>
                <c:pt idx="11">
                  <c:v>38751</c:v>
                </c:pt>
                <c:pt idx="12">
                  <c:v>38754</c:v>
                </c:pt>
                <c:pt idx="13">
                  <c:v>38755</c:v>
                </c:pt>
                <c:pt idx="14">
                  <c:v>38756</c:v>
                </c:pt>
                <c:pt idx="15">
                  <c:v>38757</c:v>
                </c:pt>
                <c:pt idx="16">
                  <c:v>38758</c:v>
                </c:pt>
                <c:pt idx="17">
                  <c:v>38761</c:v>
                </c:pt>
                <c:pt idx="18">
                  <c:v>38762</c:v>
                </c:pt>
                <c:pt idx="19">
                  <c:v>38763</c:v>
                </c:pt>
                <c:pt idx="20">
                  <c:v>38764</c:v>
                </c:pt>
                <c:pt idx="21">
                  <c:v>38765</c:v>
                </c:pt>
                <c:pt idx="22">
                  <c:v>38769</c:v>
                </c:pt>
                <c:pt idx="23">
                  <c:v>38770</c:v>
                </c:pt>
                <c:pt idx="24">
                  <c:v>38771</c:v>
                </c:pt>
                <c:pt idx="25">
                  <c:v>38772</c:v>
                </c:pt>
                <c:pt idx="26">
                  <c:v>38775</c:v>
                </c:pt>
                <c:pt idx="27">
                  <c:v>38776</c:v>
                </c:pt>
                <c:pt idx="28">
                  <c:v>38777</c:v>
                </c:pt>
                <c:pt idx="29">
                  <c:v>38778</c:v>
                </c:pt>
                <c:pt idx="30">
                  <c:v>38779</c:v>
                </c:pt>
                <c:pt idx="31">
                  <c:v>38782</c:v>
                </c:pt>
                <c:pt idx="32">
                  <c:v>38783</c:v>
                </c:pt>
                <c:pt idx="33">
                  <c:v>38784</c:v>
                </c:pt>
                <c:pt idx="34">
                  <c:v>38785</c:v>
                </c:pt>
                <c:pt idx="35">
                  <c:v>38786</c:v>
                </c:pt>
                <c:pt idx="36">
                  <c:v>38789</c:v>
                </c:pt>
                <c:pt idx="37">
                  <c:v>38790</c:v>
                </c:pt>
                <c:pt idx="38">
                  <c:v>38791</c:v>
                </c:pt>
                <c:pt idx="39">
                  <c:v>38792</c:v>
                </c:pt>
                <c:pt idx="40">
                  <c:v>38793</c:v>
                </c:pt>
                <c:pt idx="41">
                  <c:v>38796</c:v>
                </c:pt>
                <c:pt idx="42">
                  <c:v>38797</c:v>
                </c:pt>
                <c:pt idx="43">
                  <c:v>38798</c:v>
                </c:pt>
                <c:pt idx="44">
                  <c:v>38799</c:v>
                </c:pt>
                <c:pt idx="45">
                  <c:v>38800</c:v>
                </c:pt>
                <c:pt idx="46">
                  <c:v>38803</c:v>
                </c:pt>
                <c:pt idx="47">
                  <c:v>38804</c:v>
                </c:pt>
                <c:pt idx="48">
                  <c:v>38805</c:v>
                </c:pt>
                <c:pt idx="49">
                  <c:v>38806</c:v>
                </c:pt>
                <c:pt idx="50">
                  <c:v>38807</c:v>
                </c:pt>
                <c:pt idx="51">
                  <c:v>38810</c:v>
                </c:pt>
                <c:pt idx="52">
                  <c:v>38811</c:v>
                </c:pt>
                <c:pt idx="53">
                  <c:v>38812</c:v>
                </c:pt>
                <c:pt idx="54">
                  <c:v>38813</c:v>
                </c:pt>
                <c:pt idx="55">
                  <c:v>38814</c:v>
                </c:pt>
                <c:pt idx="56">
                  <c:v>38817</c:v>
                </c:pt>
                <c:pt idx="57">
                  <c:v>38818</c:v>
                </c:pt>
                <c:pt idx="58">
                  <c:v>38819</c:v>
                </c:pt>
                <c:pt idx="59">
                  <c:v>38820</c:v>
                </c:pt>
                <c:pt idx="60">
                  <c:v>38821</c:v>
                </c:pt>
                <c:pt idx="61">
                  <c:v>38824</c:v>
                </c:pt>
                <c:pt idx="62">
                  <c:v>38825</c:v>
                </c:pt>
                <c:pt idx="63">
                  <c:v>38826</c:v>
                </c:pt>
                <c:pt idx="64">
                  <c:v>38827</c:v>
                </c:pt>
                <c:pt idx="65">
                  <c:v>38828</c:v>
                </c:pt>
                <c:pt idx="66">
                  <c:v>38831</c:v>
                </c:pt>
                <c:pt idx="67">
                  <c:v>38832</c:v>
                </c:pt>
                <c:pt idx="68">
                  <c:v>38833</c:v>
                </c:pt>
                <c:pt idx="69">
                  <c:v>38834</c:v>
                </c:pt>
                <c:pt idx="70">
                  <c:v>38835</c:v>
                </c:pt>
                <c:pt idx="71">
                  <c:v>38838</c:v>
                </c:pt>
                <c:pt idx="72">
                  <c:v>38839</c:v>
                </c:pt>
                <c:pt idx="73">
                  <c:v>38840</c:v>
                </c:pt>
                <c:pt idx="74">
                  <c:v>38841</c:v>
                </c:pt>
                <c:pt idx="75">
                  <c:v>38842</c:v>
                </c:pt>
                <c:pt idx="76">
                  <c:v>38845</c:v>
                </c:pt>
                <c:pt idx="77">
                  <c:v>38846</c:v>
                </c:pt>
                <c:pt idx="78">
                  <c:v>38847</c:v>
                </c:pt>
                <c:pt idx="79">
                  <c:v>38848</c:v>
                </c:pt>
                <c:pt idx="80">
                  <c:v>38849</c:v>
                </c:pt>
                <c:pt idx="81">
                  <c:v>38852</c:v>
                </c:pt>
                <c:pt idx="82">
                  <c:v>38853</c:v>
                </c:pt>
                <c:pt idx="83">
                  <c:v>38854</c:v>
                </c:pt>
                <c:pt idx="84">
                  <c:v>38855</c:v>
                </c:pt>
                <c:pt idx="85">
                  <c:v>38856</c:v>
                </c:pt>
                <c:pt idx="86">
                  <c:v>38859</c:v>
                </c:pt>
                <c:pt idx="87">
                  <c:v>38860</c:v>
                </c:pt>
                <c:pt idx="88">
                  <c:v>38861</c:v>
                </c:pt>
                <c:pt idx="89">
                  <c:v>38862</c:v>
                </c:pt>
                <c:pt idx="90">
                  <c:v>38863</c:v>
                </c:pt>
                <c:pt idx="91">
                  <c:v>38867</c:v>
                </c:pt>
                <c:pt idx="92">
                  <c:v>38868</c:v>
                </c:pt>
                <c:pt idx="93">
                  <c:v>38869</c:v>
                </c:pt>
                <c:pt idx="94">
                  <c:v>38870</c:v>
                </c:pt>
                <c:pt idx="95">
                  <c:v>38873</c:v>
                </c:pt>
                <c:pt idx="96">
                  <c:v>38874</c:v>
                </c:pt>
                <c:pt idx="97">
                  <c:v>38875</c:v>
                </c:pt>
                <c:pt idx="98">
                  <c:v>38876</c:v>
                </c:pt>
                <c:pt idx="99">
                  <c:v>38877</c:v>
                </c:pt>
                <c:pt idx="100">
                  <c:v>38880</c:v>
                </c:pt>
                <c:pt idx="101">
                  <c:v>38881</c:v>
                </c:pt>
                <c:pt idx="102">
                  <c:v>38882</c:v>
                </c:pt>
                <c:pt idx="103">
                  <c:v>38883</c:v>
                </c:pt>
                <c:pt idx="104">
                  <c:v>38884</c:v>
                </c:pt>
                <c:pt idx="105">
                  <c:v>38887</c:v>
                </c:pt>
                <c:pt idx="106">
                  <c:v>38888</c:v>
                </c:pt>
                <c:pt idx="107">
                  <c:v>38889</c:v>
                </c:pt>
                <c:pt idx="108">
                  <c:v>38890</c:v>
                </c:pt>
                <c:pt idx="109">
                  <c:v>38891</c:v>
                </c:pt>
                <c:pt idx="110">
                  <c:v>38894</c:v>
                </c:pt>
                <c:pt idx="111">
                  <c:v>38895</c:v>
                </c:pt>
                <c:pt idx="112">
                  <c:v>38896</c:v>
                </c:pt>
                <c:pt idx="113">
                  <c:v>38897</c:v>
                </c:pt>
                <c:pt idx="114">
                  <c:v>38898</c:v>
                </c:pt>
                <c:pt idx="115">
                  <c:v>38901</c:v>
                </c:pt>
                <c:pt idx="116">
                  <c:v>38903</c:v>
                </c:pt>
                <c:pt idx="117">
                  <c:v>38904</c:v>
                </c:pt>
                <c:pt idx="118">
                  <c:v>38905</c:v>
                </c:pt>
                <c:pt idx="119">
                  <c:v>38908</c:v>
                </c:pt>
                <c:pt idx="120">
                  <c:v>38909</c:v>
                </c:pt>
                <c:pt idx="121">
                  <c:v>38910</c:v>
                </c:pt>
                <c:pt idx="122">
                  <c:v>38911</c:v>
                </c:pt>
                <c:pt idx="123">
                  <c:v>38912</c:v>
                </c:pt>
                <c:pt idx="124">
                  <c:v>38915</c:v>
                </c:pt>
                <c:pt idx="125">
                  <c:v>38916</c:v>
                </c:pt>
                <c:pt idx="126">
                  <c:v>38917</c:v>
                </c:pt>
                <c:pt idx="127">
                  <c:v>38918</c:v>
                </c:pt>
                <c:pt idx="128">
                  <c:v>38919</c:v>
                </c:pt>
                <c:pt idx="129">
                  <c:v>38922</c:v>
                </c:pt>
                <c:pt idx="130">
                  <c:v>38923</c:v>
                </c:pt>
                <c:pt idx="131">
                  <c:v>38924</c:v>
                </c:pt>
                <c:pt idx="132">
                  <c:v>38925</c:v>
                </c:pt>
                <c:pt idx="133">
                  <c:v>38926</c:v>
                </c:pt>
                <c:pt idx="134">
                  <c:v>38929</c:v>
                </c:pt>
                <c:pt idx="135">
                  <c:v>38930</c:v>
                </c:pt>
                <c:pt idx="136">
                  <c:v>38931</c:v>
                </c:pt>
                <c:pt idx="137">
                  <c:v>38932</c:v>
                </c:pt>
                <c:pt idx="138">
                  <c:v>38933</c:v>
                </c:pt>
                <c:pt idx="139">
                  <c:v>38936</c:v>
                </c:pt>
                <c:pt idx="140">
                  <c:v>38937</c:v>
                </c:pt>
                <c:pt idx="141">
                  <c:v>38938</c:v>
                </c:pt>
                <c:pt idx="142">
                  <c:v>38939</c:v>
                </c:pt>
                <c:pt idx="143">
                  <c:v>38940</c:v>
                </c:pt>
                <c:pt idx="144">
                  <c:v>38943</c:v>
                </c:pt>
                <c:pt idx="145">
                  <c:v>38944</c:v>
                </c:pt>
                <c:pt idx="146">
                  <c:v>38945</c:v>
                </c:pt>
                <c:pt idx="147">
                  <c:v>38946</c:v>
                </c:pt>
                <c:pt idx="148">
                  <c:v>38947</c:v>
                </c:pt>
                <c:pt idx="149">
                  <c:v>38950</c:v>
                </c:pt>
                <c:pt idx="150">
                  <c:v>38951</c:v>
                </c:pt>
                <c:pt idx="151">
                  <c:v>38952</c:v>
                </c:pt>
                <c:pt idx="152">
                  <c:v>38953</c:v>
                </c:pt>
                <c:pt idx="153">
                  <c:v>38954</c:v>
                </c:pt>
                <c:pt idx="154">
                  <c:v>38957</c:v>
                </c:pt>
                <c:pt idx="155">
                  <c:v>38958</c:v>
                </c:pt>
                <c:pt idx="156">
                  <c:v>38959</c:v>
                </c:pt>
                <c:pt idx="157">
                  <c:v>38960</c:v>
                </c:pt>
                <c:pt idx="158">
                  <c:v>38961</c:v>
                </c:pt>
                <c:pt idx="159">
                  <c:v>38965</c:v>
                </c:pt>
                <c:pt idx="160">
                  <c:v>38966</c:v>
                </c:pt>
                <c:pt idx="161">
                  <c:v>38967</c:v>
                </c:pt>
                <c:pt idx="162">
                  <c:v>38968</c:v>
                </c:pt>
                <c:pt idx="163">
                  <c:v>38971</c:v>
                </c:pt>
                <c:pt idx="164">
                  <c:v>38972</c:v>
                </c:pt>
                <c:pt idx="165">
                  <c:v>38973</c:v>
                </c:pt>
                <c:pt idx="166">
                  <c:v>38974</c:v>
                </c:pt>
                <c:pt idx="167">
                  <c:v>38975</c:v>
                </c:pt>
                <c:pt idx="168">
                  <c:v>38978</c:v>
                </c:pt>
                <c:pt idx="169">
                  <c:v>38979</c:v>
                </c:pt>
                <c:pt idx="170">
                  <c:v>38980</c:v>
                </c:pt>
                <c:pt idx="171">
                  <c:v>38981</c:v>
                </c:pt>
                <c:pt idx="172">
                  <c:v>38982</c:v>
                </c:pt>
                <c:pt idx="173">
                  <c:v>38985</c:v>
                </c:pt>
                <c:pt idx="174">
                  <c:v>38986</c:v>
                </c:pt>
                <c:pt idx="175">
                  <c:v>38987</c:v>
                </c:pt>
                <c:pt idx="176">
                  <c:v>38988</c:v>
                </c:pt>
                <c:pt idx="177">
                  <c:v>38989</c:v>
                </c:pt>
                <c:pt idx="178">
                  <c:v>38992</c:v>
                </c:pt>
                <c:pt idx="179">
                  <c:v>38993</c:v>
                </c:pt>
                <c:pt idx="180">
                  <c:v>38994</c:v>
                </c:pt>
                <c:pt idx="181">
                  <c:v>38995</c:v>
                </c:pt>
                <c:pt idx="182">
                  <c:v>38996</c:v>
                </c:pt>
                <c:pt idx="183">
                  <c:v>39000</c:v>
                </c:pt>
                <c:pt idx="184">
                  <c:v>39001</c:v>
                </c:pt>
                <c:pt idx="185">
                  <c:v>39002</c:v>
                </c:pt>
                <c:pt idx="186">
                  <c:v>39003</c:v>
                </c:pt>
                <c:pt idx="187">
                  <c:v>39006</c:v>
                </c:pt>
                <c:pt idx="188">
                  <c:v>39007</c:v>
                </c:pt>
                <c:pt idx="189">
                  <c:v>39008</c:v>
                </c:pt>
                <c:pt idx="190">
                  <c:v>39009</c:v>
                </c:pt>
                <c:pt idx="191">
                  <c:v>39010</c:v>
                </c:pt>
                <c:pt idx="192">
                  <c:v>39013</c:v>
                </c:pt>
                <c:pt idx="193">
                  <c:v>39014</c:v>
                </c:pt>
                <c:pt idx="194">
                  <c:v>39015</c:v>
                </c:pt>
                <c:pt idx="195">
                  <c:v>39016</c:v>
                </c:pt>
                <c:pt idx="196">
                  <c:v>39017</c:v>
                </c:pt>
                <c:pt idx="197">
                  <c:v>39020</c:v>
                </c:pt>
                <c:pt idx="198">
                  <c:v>39021</c:v>
                </c:pt>
                <c:pt idx="199">
                  <c:v>39022</c:v>
                </c:pt>
                <c:pt idx="200">
                  <c:v>39023</c:v>
                </c:pt>
                <c:pt idx="201">
                  <c:v>39024</c:v>
                </c:pt>
                <c:pt idx="202">
                  <c:v>39027</c:v>
                </c:pt>
                <c:pt idx="203">
                  <c:v>39028</c:v>
                </c:pt>
                <c:pt idx="204">
                  <c:v>39029</c:v>
                </c:pt>
                <c:pt idx="205">
                  <c:v>39030</c:v>
                </c:pt>
                <c:pt idx="206">
                  <c:v>39031</c:v>
                </c:pt>
                <c:pt idx="207">
                  <c:v>39034</c:v>
                </c:pt>
                <c:pt idx="208">
                  <c:v>39035</c:v>
                </c:pt>
                <c:pt idx="209">
                  <c:v>39036</c:v>
                </c:pt>
                <c:pt idx="210">
                  <c:v>39037</c:v>
                </c:pt>
                <c:pt idx="211">
                  <c:v>39038</c:v>
                </c:pt>
                <c:pt idx="212">
                  <c:v>39041</c:v>
                </c:pt>
                <c:pt idx="213">
                  <c:v>39042</c:v>
                </c:pt>
                <c:pt idx="214">
                  <c:v>39043</c:v>
                </c:pt>
                <c:pt idx="215">
                  <c:v>39045</c:v>
                </c:pt>
                <c:pt idx="216">
                  <c:v>39048</c:v>
                </c:pt>
                <c:pt idx="217">
                  <c:v>39049</c:v>
                </c:pt>
                <c:pt idx="218">
                  <c:v>39050</c:v>
                </c:pt>
                <c:pt idx="219">
                  <c:v>39051</c:v>
                </c:pt>
                <c:pt idx="220">
                  <c:v>39052</c:v>
                </c:pt>
                <c:pt idx="221">
                  <c:v>39055</c:v>
                </c:pt>
                <c:pt idx="222">
                  <c:v>39056</c:v>
                </c:pt>
                <c:pt idx="223">
                  <c:v>39057</c:v>
                </c:pt>
                <c:pt idx="224">
                  <c:v>39058</c:v>
                </c:pt>
                <c:pt idx="225">
                  <c:v>39059</c:v>
                </c:pt>
                <c:pt idx="226">
                  <c:v>39062</c:v>
                </c:pt>
                <c:pt idx="227">
                  <c:v>39063</c:v>
                </c:pt>
                <c:pt idx="228">
                  <c:v>39064</c:v>
                </c:pt>
                <c:pt idx="229">
                  <c:v>39065</c:v>
                </c:pt>
                <c:pt idx="230">
                  <c:v>39066</c:v>
                </c:pt>
                <c:pt idx="231">
                  <c:v>39069</c:v>
                </c:pt>
                <c:pt idx="232">
                  <c:v>39070</c:v>
                </c:pt>
                <c:pt idx="233">
                  <c:v>39071</c:v>
                </c:pt>
                <c:pt idx="234">
                  <c:v>39072</c:v>
                </c:pt>
                <c:pt idx="235">
                  <c:v>39073</c:v>
                </c:pt>
                <c:pt idx="236">
                  <c:v>39077</c:v>
                </c:pt>
                <c:pt idx="237">
                  <c:v>39078</c:v>
                </c:pt>
                <c:pt idx="238">
                  <c:v>39079</c:v>
                </c:pt>
                <c:pt idx="239">
                  <c:v>39080</c:v>
                </c:pt>
                <c:pt idx="240">
                  <c:v>39084</c:v>
                </c:pt>
                <c:pt idx="241">
                  <c:v>39085</c:v>
                </c:pt>
                <c:pt idx="242">
                  <c:v>39086</c:v>
                </c:pt>
                <c:pt idx="243">
                  <c:v>39087</c:v>
                </c:pt>
                <c:pt idx="244">
                  <c:v>39090</c:v>
                </c:pt>
                <c:pt idx="245">
                  <c:v>39091</c:v>
                </c:pt>
                <c:pt idx="246">
                  <c:v>39092</c:v>
                </c:pt>
                <c:pt idx="247">
                  <c:v>39093</c:v>
                </c:pt>
                <c:pt idx="248">
                  <c:v>39094</c:v>
                </c:pt>
                <c:pt idx="249">
                  <c:v>39098</c:v>
                </c:pt>
                <c:pt idx="250">
                  <c:v>39099</c:v>
                </c:pt>
                <c:pt idx="251">
                  <c:v>39100</c:v>
                </c:pt>
                <c:pt idx="252">
                  <c:v>39101</c:v>
                </c:pt>
                <c:pt idx="253">
                  <c:v>39104</c:v>
                </c:pt>
                <c:pt idx="254">
                  <c:v>39105</c:v>
                </c:pt>
                <c:pt idx="255">
                  <c:v>39106</c:v>
                </c:pt>
                <c:pt idx="256">
                  <c:v>39107</c:v>
                </c:pt>
                <c:pt idx="257">
                  <c:v>39108</c:v>
                </c:pt>
                <c:pt idx="258">
                  <c:v>39111</c:v>
                </c:pt>
                <c:pt idx="259">
                  <c:v>39112</c:v>
                </c:pt>
                <c:pt idx="260">
                  <c:v>39113</c:v>
                </c:pt>
                <c:pt idx="261">
                  <c:v>39114</c:v>
                </c:pt>
                <c:pt idx="262">
                  <c:v>39115</c:v>
                </c:pt>
                <c:pt idx="263">
                  <c:v>39118</c:v>
                </c:pt>
                <c:pt idx="264">
                  <c:v>39119</c:v>
                </c:pt>
                <c:pt idx="265">
                  <c:v>39120</c:v>
                </c:pt>
                <c:pt idx="266">
                  <c:v>39121</c:v>
                </c:pt>
                <c:pt idx="267">
                  <c:v>39122</c:v>
                </c:pt>
                <c:pt idx="268">
                  <c:v>39125</c:v>
                </c:pt>
                <c:pt idx="269">
                  <c:v>39126</c:v>
                </c:pt>
                <c:pt idx="270">
                  <c:v>39127</c:v>
                </c:pt>
                <c:pt idx="271">
                  <c:v>39128</c:v>
                </c:pt>
                <c:pt idx="272">
                  <c:v>39129</c:v>
                </c:pt>
                <c:pt idx="273">
                  <c:v>39133</c:v>
                </c:pt>
                <c:pt idx="274">
                  <c:v>39134</c:v>
                </c:pt>
                <c:pt idx="275">
                  <c:v>39135</c:v>
                </c:pt>
                <c:pt idx="276">
                  <c:v>39136</c:v>
                </c:pt>
                <c:pt idx="277">
                  <c:v>39139</c:v>
                </c:pt>
                <c:pt idx="278">
                  <c:v>39140</c:v>
                </c:pt>
                <c:pt idx="279">
                  <c:v>39141</c:v>
                </c:pt>
                <c:pt idx="280">
                  <c:v>39142</c:v>
                </c:pt>
                <c:pt idx="281">
                  <c:v>39143</c:v>
                </c:pt>
                <c:pt idx="282">
                  <c:v>39146</c:v>
                </c:pt>
                <c:pt idx="283">
                  <c:v>39147</c:v>
                </c:pt>
                <c:pt idx="284">
                  <c:v>39148</c:v>
                </c:pt>
                <c:pt idx="285">
                  <c:v>39149</c:v>
                </c:pt>
                <c:pt idx="286">
                  <c:v>39150</c:v>
                </c:pt>
                <c:pt idx="287">
                  <c:v>39153</c:v>
                </c:pt>
                <c:pt idx="288">
                  <c:v>39154</c:v>
                </c:pt>
                <c:pt idx="289">
                  <c:v>39155</c:v>
                </c:pt>
                <c:pt idx="290">
                  <c:v>39156</c:v>
                </c:pt>
                <c:pt idx="291">
                  <c:v>39157</c:v>
                </c:pt>
                <c:pt idx="292">
                  <c:v>39160</c:v>
                </c:pt>
                <c:pt idx="293">
                  <c:v>39161</c:v>
                </c:pt>
                <c:pt idx="294">
                  <c:v>39162</c:v>
                </c:pt>
                <c:pt idx="295">
                  <c:v>39163</c:v>
                </c:pt>
                <c:pt idx="296">
                  <c:v>39164</c:v>
                </c:pt>
                <c:pt idx="297">
                  <c:v>39167</c:v>
                </c:pt>
                <c:pt idx="298">
                  <c:v>39168</c:v>
                </c:pt>
                <c:pt idx="299">
                  <c:v>39169</c:v>
                </c:pt>
                <c:pt idx="300">
                  <c:v>39170</c:v>
                </c:pt>
                <c:pt idx="301">
                  <c:v>39171</c:v>
                </c:pt>
                <c:pt idx="302">
                  <c:v>39174</c:v>
                </c:pt>
                <c:pt idx="303">
                  <c:v>39175</c:v>
                </c:pt>
                <c:pt idx="304">
                  <c:v>39176</c:v>
                </c:pt>
                <c:pt idx="305">
                  <c:v>39177</c:v>
                </c:pt>
                <c:pt idx="306">
                  <c:v>39178</c:v>
                </c:pt>
                <c:pt idx="307">
                  <c:v>39181</c:v>
                </c:pt>
                <c:pt idx="308">
                  <c:v>39182</c:v>
                </c:pt>
                <c:pt idx="309">
                  <c:v>39183</c:v>
                </c:pt>
                <c:pt idx="310">
                  <c:v>39184</c:v>
                </c:pt>
                <c:pt idx="311">
                  <c:v>39185</c:v>
                </c:pt>
                <c:pt idx="312">
                  <c:v>39188</c:v>
                </c:pt>
                <c:pt idx="313">
                  <c:v>39189</c:v>
                </c:pt>
                <c:pt idx="314">
                  <c:v>39190</c:v>
                </c:pt>
                <c:pt idx="315">
                  <c:v>39191</c:v>
                </c:pt>
                <c:pt idx="316">
                  <c:v>39192</c:v>
                </c:pt>
                <c:pt idx="317">
                  <c:v>39195</c:v>
                </c:pt>
                <c:pt idx="318">
                  <c:v>39196</c:v>
                </c:pt>
                <c:pt idx="319">
                  <c:v>39197</c:v>
                </c:pt>
                <c:pt idx="320">
                  <c:v>39198</c:v>
                </c:pt>
                <c:pt idx="321">
                  <c:v>39199</c:v>
                </c:pt>
                <c:pt idx="322">
                  <c:v>39202</c:v>
                </c:pt>
                <c:pt idx="323">
                  <c:v>39203</c:v>
                </c:pt>
                <c:pt idx="324">
                  <c:v>39204</c:v>
                </c:pt>
                <c:pt idx="325">
                  <c:v>39205</c:v>
                </c:pt>
                <c:pt idx="326">
                  <c:v>39206</c:v>
                </c:pt>
                <c:pt idx="327">
                  <c:v>39209</c:v>
                </c:pt>
                <c:pt idx="328">
                  <c:v>39210</c:v>
                </c:pt>
                <c:pt idx="329">
                  <c:v>39211</c:v>
                </c:pt>
                <c:pt idx="330">
                  <c:v>39212</c:v>
                </c:pt>
                <c:pt idx="331">
                  <c:v>39213</c:v>
                </c:pt>
                <c:pt idx="332">
                  <c:v>39216</c:v>
                </c:pt>
                <c:pt idx="333">
                  <c:v>39217</c:v>
                </c:pt>
                <c:pt idx="334">
                  <c:v>39218</c:v>
                </c:pt>
                <c:pt idx="335">
                  <c:v>39219</c:v>
                </c:pt>
                <c:pt idx="336">
                  <c:v>39220</c:v>
                </c:pt>
                <c:pt idx="337">
                  <c:v>39223</c:v>
                </c:pt>
                <c:pt idx="338">
                  <c:v>39224</c:v>
                </c:pt>
                <c:pt idx="339">
                  <c:v>39225</c:v>
                </c:pt>
                <c:pt idx="340">
                  <c:v>39226</c:v>
                </c:pt>
                <c:pt idx="341">
                  <c:v>39227</c:v>
                </c:pt>
                <c:pt idx="342">
                  <c:v>39231</c:v>
                </c:pt>
                <c:pt idx="343">
                  <c:v>39232</c:v>
                </c:pt>
                <c:pt idx="344">
                  <c:v>39233</c:v>
                </c:pt>
                <c:pt idx="345">
                  <c:v>39234</c:v>
                </c:pt>
                <c:pt idx="346">
                  <c:v>39237</c:v>
                </c:pt>
                <c:pt idx="347">
                  <c:v>39238</c:v>
                </c:pt>
                <c:pt idx="348">
                  <c:v>39239</c:v>
                </c:pt>
                <c:pt idx="349">
                  <c:v>39240</c:v>
                </c:pt>
                <c:pt idx="350">
                  <c:v>39241</c:v>
                </c:pt>
                <c:pt idx="351">
                  <c:v>39244</c:v>
                </c:pt>
                <c:pt idx="352">
                  <c:v>39245</c:v>
                </c:pt>
                <c:pt idx="353">
                  <c:v>39246</c:v>
                </c:pt>
                <c:pt idx="354">
                  <c:v>39247</c:v>
                </c:pt>
                <c:pt idx="355">
                  <c:v>39248</c:v>
                </c:pt>
                <c:pt idx="356">
                  <c:v>39251</c:v>
                </c:pt>
                <c:pt idx="357">
                  <c:v>39252</c:v>
                </c:pt>
                <c:pt idx="358">
                  <c:v>39253</c:v>
                </c:pt>
                <c:pt idx="359">
                  <c:v>39254</c:v>
                </c:pt>
                <c:pt idx="360">
                  <c:v>39255</c:v>
                </c:pt>
                <c:pt idx="361">
                  <c:v>39258</c:v>
                </c:pt>
                <c:pt idx="362">
                  <c:v>39259</c:v>
                </c:pt>
                <c:pt idx="363">
                  <c:v>39260</c:v>
                </c:pt>
                <c:pt idx="364">
                  <c:v>39261</c:v>
                </c:pt>
                <c:pt idx="365">
                  <c:v>39262</c:v>
                </c:pt>
                <c:pt idx="366">
                  <c:v>39265</c:v>
                </c:pt>
                <c:pt idx="367">
                  <c:v>39266</c:v>
                </c:pt>
                <c:pt idx="368">
                  <c:v>39268</c:v>
                </c:pt>
                <c:pt idx="369">
                  <c:v>39269</c:v>
                </c:pt>
                <c:pt idx="370">
                  <c:v>39272</c:v>
                </c:pt>
                <c:pt idx="371">
                  <c:v>39273</c:v>
                </c:pt>
                <c:pt idx="372">
                  <c:v>39274</c:v>
                </c:pt>
                <c:pt idx="373">
                  <c:v>39275</c:v>
                </c:pt>
                <c:pt idx="374">
                  <c:v>39276</c:v>
                </c:pt>
                <c:pt idx="375">
                  <c:v>39279</c:v>
                </c:pt>
                <c:pt idx="376">
                  <c:v>39280</c:v>
                </c:pt>
                <c:pt idx="377">
                  <c:v>39281</c:v>
                </c:pt>
                <c:pt idx="378">
                  <c:v>39282</c:v>
                </c:pt>
                <c:pt idx="379">
                  <c:v>39283</c:v>
                </c:pt>
                <c:pt idx="380">
                  <c:v>39286</c:v>
                </c:pt>
                <c:pt idx="381">
                  <c:v>39287</c:v>
                </c:pt>
                <c:pt idx="382">
                  <c:v>39288</c:v>
                </c:pt>
                <c:pt idx="383">
                  <c:v>39289</c:v>
                </c:pt>
                <c:pt idx="384">
                  <c:v>39290</c:v>
                </c:pt>
                <c:pt idx="385">
                  <c:v>39293</c:v>
                </c:pt>
                <c:pt idx="386">
                  <c:v>39294</c:v>
                </c:pt>
                <c:pt idx="387">
                  <c:v>39295</c:v>
                </c:pt>
                <c:pt idx="388">
                  <c:v>39296</c:v>
                </c:pt>
                <c:pt idx="389">
                  <c:v>39297</c:v>
                </c:pt>
                <c:pt idx="390">
                  <c:v>39300</c:v>
                </c:pt>
                <c:pt idx="391">
                  <c:v>39301</c:v>
                </c:pt>
                <c:pt idx="392">
                  <c:v>39302</c:v>
                </c:pt>
                <c:pt idx="393">
                  <c:v>39303</c:v>
                </c:pt>
                <c:pt idx="394">
                  <c:v>39304</c:v>
                </c:pt>
                <c:pt idx="395">
                  <c:v>39307</c:v>
                </c:pt>
                <c:pt idx="396">
                  <c:v>39308</c:v>
                </c:pt>
                <c:pt idx="397">
                  <c:v>39309</c:v>
                </c:pt>
                <c:pt idx="398">
                  <c:v>39310</c:v>
                </c:pt>
                <c:pt idx="399">
                  <c:v>39311</c:v>
                </c:pt>
                <c:pt idx="400">
                  <c:v>39314</c:v>
                </c:pt>
                <c:pt idx="401">
                  <c:v>39315</c:v>
                </c:pt>
                <c:pt idx="402">
                  <c:v>39316</c:v>
                </c:pt>
                <c:pt idx="403">
                  <c:v>39317</c:v>
                </c:pt>
                <c:pt idx="404">
                  <c:v>39318</c:v>
                </c:pt>
                <c:pt idx="405">
                  <c:v>39321</c:v>
                </c:pt>
                <c:pt idx="406">
                  <c:v>39322</c:v>
                </c:pt>
                <c:pt idx="407">
                  <c:v>39323</c:v>
                </c:pt>
                <c:pt idx="408">
                  <c:v>39324</c:v>
                </c:pt>
                <c:pt idx="409">
                  <c:v>39325</c:v>
                </c:pt>
                <c:pt idx="410">
                  <c:v>39329</c:v>
                </c:pt>
                <c:pt idx="411">
                  <c:v>39330</c:v>
                </c:pt>
                <c:pt idx="412">
                  <c:v>39331</c:v>
                </c:pt>
                <c:pt idx="413">
                  <c:v>39332</c:v>
                </c:pt>
                <c:pt idx="414">
                  <c:v>39335</c:v>
                </c:pt>
                <c:pt idx="415">
                  <c:v>39336</c:v>
                </c:pt>
                <c:pt idx="416">
                  <c:v>39337</c:v>
                </c:pt>
                <c:pt idx="417">
                  <c:v>39338</c:v>
                </c:pt>
                <c:pt idx="418">
                  <c:v>39339</c:v>
                </c:pt>
                <c:pt idx="419">
                  <c:v>39342</c:v>
                </c:pt>
                <c:pt idx="420">
                  <c:v>39343</c:v>
                </c:pt>
                <c:pt idx="421">
                  <c:v>39344</c:v>
                </c:pt>
                <c:pt idx="422">
                  <c:v>39345</c:v>
                </c:pt>
                <c:pt idx="423">
                  <c:v>39346</c:v>
                </c:pt>
                <c:pt idx="424">
                  <c:v>39349</c:v>
                </c:pt>
                <c:pt idx="425">
                  <c:v>39350</c:v>
                </c:pt>
                <c:pt idx="426">
                  <c:v>39351</c:v>
                </c:pt>
                <c:pt idx="427">
                  <c:v>39352</c:v>
                </c:pt>
                <c:pt idx="428">
                  <c:v>39353</c:v>
                </c:pt>
                <c:pt idx="429">
                  <c:v>39356</c:v>
                </c:pt>
                <c:pt idx="430">
                  <c:v>39357</c:v>
                </c:pt>
                <c:pt idx="431">
                  <c:v>39358</c:v>
                </c:pt>
                <c:pt idx="432">
                  <c:v>39359</c:v>
                </c:pt>
                <c:pt idx="433">
                  <c:v>39360</c:v>
                </c:pt>
                <c:pt idx="434">
                  <c:v>39364</c:v>
                </c:pt>
                <c:pt idx="435">
                  <c:v>39365</c:v>
                </c:pt>
                <c:pt idx="436">
                  <c:v>39366</c:v>
                </c:pt>
                <c:pt idx="437">
                  <c:v>39367</c:v>
                </c:pt>
                <c:pt idx="438">
                  <c:v>39370</c:v>
                </c:pt>
                <c:pt idx="439">
                  <c:v>39371</c:v>
                </c:pt>
                <c:pt idx="440">
                  <c:v>39372</c:v>
                </c:pt>
                <c:pt idx="441">
                  <c:v>39373</c:v>
                </c:pt>
                <c:pt idx="442">
                  <c:v>39374</c:v>
                </c:pt>
                <c:pt idx="443">
                  <c:v>39377</c:v>
                </c:pt>
                <c:pt idx="444">
                  <c:v>39378</c:v>
                </c:pt>
                <c:pt idx="445">
                  <c:v>39379</c:v>
                </c:pt>
                <c:pt idx="446">
                  <c:v>39380</c:v>
                </c:pt>
                <c:pt idx="447">
                  <c:v>39381</c:v>
                </c:pt>
                <c:pt idx="448">
                  <c:v>39384</c:v>
                </c:pt>
                <c:pt idx="449">
                  <c:v>39385</c:v>
                </c:pt>
                <c:pt idx="450">
                  <c:v>39386</c:v>
                </c:pt>
                <c:pt idx="451">
                  <c:v>39387</c:v>
                </c:pt>
                <c:pt idx="452">
                  <c:v>39388</c:v>
                </c:pt>
                <c:pt idx="453">
                  <c:v>39391</c:v>
                </c:pt>
                <c:pt idx="454">
                  <c:v>39392</c:v>
                </c:pt>
                <c:pt idx="455">
                  <c:v>39393</c:v>
                </c:pt>
                <c:pt idx="456">
                  <c:v>39394</c:v>
                </c:pt>
                <c:pt idx="457">
                  <c:v>39395</c:v>
                </c:pt>
                <c:pt idx="458">
                  <c:v>39399</c:v>
                </c:pt>
                <c:pt idx="459">
                  <c:v>39400</c:v>
                </c:pt>
                <c:pt idx="460">
                  <c:v>39401</c:v>
                </c:pt>
                <c:pt idx="461">
                  <c:v>39402</c:v>
                </c:pt>
                <c:pt idx="462">
                  <c:v>39405</c:v>
                </c:pt>
                <c:pt idx="463">
                  <c:v>39406</c:v>
                </c:pt>
                <c:pt idx="464">
                  <c:v>39407</c:v>
                </c:pt>
                <c:pt idx="465">
                  <c:v>39409</c:v>
                </c:pt>
                <c:pt idx="466">
                  <c:v>39412</c:v>
                </c:pt>
                <c:pt idx="467">
                  <c:v>39413</c:v>
                </c:pt>
                <c:pt idx="468">
                  <c:v>39414</c:v>
                </c:pt>
                <c:pt idx="469">
                  <c:v>39415</c:v>
                </c:pt>
                <c:pt idx="470">
                  <c:v>39416</c:v>
                </c:pt>
                <c:pt idx="471">
                  <c:v>39419</c:v>
                </c:pt>
                <c:pt idx="472">
                  <c:v>39420</c:v>
                </c:pt>
                <c:pt idx="473">
                  <c:v>39421</c:v>
                </c:pt>
                <c:pt idx="474">
                  <c:v>39422</c:v>
                </c:pt>
                <c:pt idx="475">
                  <c:v>39423</c:v>
                </c:pt>
                <c:pt idx="476">
                  <c:v>39426</c:v>
                </c:pt>
                <c:pt idx="477">
                  <c:v>39427</c:v>
                </c:pt>
                <c:pt idx="478">
                  <c:v>39428</c:v>
                </c:pt>
                <c:pt idx="479">
                  <c:v>39429</c:v>
                </c:pt>
                <c:pt idx="480">
                  <c:v>39430</c:v>
                </c:pt>
                <c:pt idx="481">
                  <c:v>39433</c:v>
                </c:pt>
                <c:pt idx="482">
                  <c:v>39434</c:v>
                </c:pt>
                <c:pt idx="483">
                  <c:v>39435</c:v>
                </c:pt>
                <c:pt idx="484">
                  <c:v>39436</c:v>
                </c:pt>
                <c:pt idx="485">
                  <c:v>39437</c:v>
                </c:pt>
                <c:pt idx="486">
                  <c:v>39440</c:v>
                </c:pt>
                <c:pt idx="487">
                  <c:v>39442</c:v>
                </c:pt>
                <c:pt idx="488">
                  <c:v>39443</c:v>
                </c:pt>
                <c:pt idx="489">
                  <c:v>39444</c:v>
                </c:pt>
                <c:pt idx="490">
                  <c:v>39447</c:v>
                </c:pt>
                <c:pt idx="491">
                  <c:v>39449</c:v>
                </c:pt>
                <c:pt idx="492">
                  <c:v>39450</c:v>
                </c:pt>
                <c:pt idx="493">
                  <c:v>39451</c:v>
                </c:pt>
                <c:pt idx="494">
                  <c:v>39454</c:v>
                </c:pt>
                <c:pt idx="495">
                  <c:v>39455</c:v>
                </c:pt>
                <c:pt idx="496">
                  <c:v>39456</c:v>
                </c:pt>
                <c:pt idx="497">
                  <c:v>39457</c:v>
                </c:pt>
                <c:pt idx="498">
                  <c:v>39458</c:v>
                </c:pt>
                <c:pt idx="499">
                  <c:v>39461</c:v>
                </c:pt>
                <c:pt idx="500">
                  <c:v>39462</c:v>
                </c:pt>
                <c:pt idx="501">
                  <c:v>39463</c:v>
                </c:pt>
                <c:pt idx="502">
                  <c:v>39464</c:v>
                </c:pt>
                <c:pt idx="503">
                  <c:v>39465</c:v>
                </c:pt>
                <c:pt idx="504">
                  <c:v>39469</c:v>
                </c:pt>
                <c:pt idx="505">
                  <c:v>39470</c:v>
                </c:pt>
                <c:pt idx="506">
                  <c:v>39471</c:v>
                </c:pt>
                <c:pt idx="507">
                  <c:v>39472</c:v>
                </c:pt>
                <c:pt idx="508">
                  <c:v>39475</c:v>
                </c:pt>
                <c:pt idx="509">
                  <c:v>39476</c:v>
                </c:pt>
                <c:pt idx="510">
                  <c:v>39477</c:v>
                </c:pt>
                <c:pt idx="511">
                  <c:v>39478</c:v>
                </c:pt>
                <c:pt idx="512">
                  <c:v>39479</c:v>
                </c:pt>
                <c:pt idx="513">
                  <c:v>39482</c:v>
                </c:pt>
                <c:pt idx="514">
                  <c:v>39483</c:v>
                </c:pt>
                <c:pt idx="515">
                  <c:v>39484</c:v>
                </c:pt>
                <c:pt idx="516">
                  <c:v>39485</c:v>
                </c:pt>
                <c:pt idx="517">
                  <c:v>39486</c:v>
                </c:pt>
                <c:pt idx="518">
                  <c:v>39489</c:v>
                </c:pt>
                <c:pt idx="519">
                  <c:v>39490</c:v>
                </c:pt>
                <c:pt idx="520">
                  <c:v>39491</c:v>
                </c:pt>
                <c:pt idx="521">
                  <c:v>39492</c:v>
                </c:pt>
                <c:pt idx="522">
                  <c:v>39493</c:v>
                </c:pt>
                <c:pt idx="523">
                  <c:v>39497</c:v>
                </c:pt>
                <c:pt idx="524">
                  <c:v>39498</c:v>
                </c:pt>
                <c:pt idx="525">
                  <c:v>39499</c:v>
                </c:pt>
                <c:pt idx="526">
                  <c:v>39500</c:v>
                </c:pt>
                <c:pt idx="527">
                  <c:v>39503</c:v>
                </c:pt>
                <c:pt idx="528">
                  <c:v>39504</c:v>
                </c:pt>
                <c:pt idx="529">
                  <c:v>39505</c:v>
                </c:pt>
                <c:pt idx="530">
                  <c:v>39506</c:v>
                </c:pt>
                <c:pt idx="531">
                  <c:v>39507</c:v>
                </c:pt>
                <c:pt idx="532">
                  <c:v>39510</c:v>
                </c:pt>
                <c:pt idx="533">
                  <c:v>39511</c:v>
                </c:pt>
                <c:pt idx="534">
                  <c:v>39512</c:v>
                </c:pt>
                <c:pt idx="535">
                  <c:v>39513</c:v>
                </c:pt>
                <c:pt idx="536">
                  <c:v>39514</c:v>
                </c:pt>
                <c:pt idx="537">
                  <c:v>39517</c:v>
                </c:pt>
                <c:pt idx="538">
                  <c:v>39518</c:v>
                </c:pt>
                <c:pt idx="539">
                  <c:v>39519</c:v>
                </c:pt>
                <c:pt idx="540">
                  <c:v>39520</c:v>
                </c:pt>
                <c:pt idx="541">
                  <c:v>39521</c:v>
                </c:pt>
                <c:pt idx="542">
                  <c:v>39524</c:v>
                </c:pt>
                <c:pt idx="543">
                  <c:v>39525</c:v>
                </c:pt>
                <c:pt idx="544">
                  <c:v>39526</c:v>
                </c:pt>
                <c:pt idx="545">
                  <c:v>39527</c:v>
                </c:pt>
                <c:pt idx="546">
                  <c:v>39531</c:v>
                </c:pt>
                <c:pt idx="547">
                  <c:v>39532</c:v>
                </c:pt>
                <c:pt idx="548">
                  <c:v>39533</c:v>
                </c:pt>
                <c:pt idx="549">
                  <c:v>39534</c:v>
                </c:pt>
                <c:pt idx="550">
                  <c:v>39535</c:v>
                </c:pt>
                <c:pt idx="551">
                  <c:v>39538</c:v>
                </c:pt>
                <c:pt idx="552">
                  <c:v>39539</c:v>
                </c:pt>
                <c:pt idx="553">
                  <c:v>39540</c:v>
                </c:pt>
                <c:pt idx="554">
                  <c:v>39541</c:v>
                </c:pt>
                <c:pt idx="555">
                  <c:v>39542</c:v>
                </c:pt>
                <c:pt idx="556">
                  <c:v>39545</c:v>
                </c:pt>
                <c:pt idx="557">
                  <c:v>39546</c:v>
                </c:pt>
                <c:pt idx="558">
                  <c:v>39547</c:v>
                </c:pt>
                <c:pt idx="559">
                  <c:v>39548</c:v>
                </c:pt>
                <c:pt idx="560">
                  <c:v>39549</c:v>
                </c:pt>
                <c:pt idx="561">
                  <c:v>39552</c:v>
                </c:pt>
                <c:pt idx="562">
                  <c:v>39553</c:v>
                </c:pt>
                <c:pt idx="563">
                  <c:v>39554</c:v>
                </c:pt>
                <c:pt idx="564">
                  <c:v>39555</c:v>
                </c:pt>
                <c:pt idx="565">
                  <c:v>39556</c:v>
                </c:pt>
                <c:pt idx="566">
                  <c:v>39559</c:v>
                </c:pt>
                <c:pt idx="567">
                  <c:v>39560</c:v>
                </c:pt>
                <c:pt idx="568">
                  <c:v>39561</c:v>
                </c:pt>
                <c:pt idx="569">
                  <c:v>39562</c:v>
                </c:pt>
                <c:pt idx="570">
                  <c:v>39563</c:v>
                </c:pt>
                <c:pt idx="571">
                  <c:v>39566</c:v>
                </c:pt>
                <c:pt idx="572">
                  <c:v>39567</c:v>
                </c:pt>
                <c:pt idx="573">
                  <c:v>39568</c:v>
                </c:pt>
                <c:pt idx="574">
                  <c:v>39569</c:v>
                </c:pt>
                <c:pt idx="575">
                  <c:v>39570</c:v>
                </c:pt>
                <c:pt idx="576">
                  <c:v>39573</c:v>
                </c:pt>
                <c:pt idx="577">
                  <c:v>39574</c:v>
                </c:pt>
                <c:pt idx="578">
                  <c:v>39575</c:v>
                </c:pt>
                <c:pt idx="579">
                  <c:v>39576</c:v>
                </c:pt>
                <c:pt idx="580">
                  <c:v>39577</c:v>
                </c:pt>
                <c:pt idx="581">
                  <c:v>39580</c:v>
                </c:pt>
                <c:pt idx="582">
                  <c:v>39581</c:v>
                </c:pt>
                <c:pt idx="583">
                  <c:v>39582</c:v>
                </c:pt>
                <c:pt idx="584">
                  <c:v>39583</c:v>
                </c:pt>
                <c:pt idx="585">
                  <c:v>39584</c:v>
                </c:pt>
                <c:pt idx="586">
                  <c:v>39587</c:v>
                </c:pt>
                <c:pt idx="587">
                  <c:v>39588</c:v>
                </c:pt>
                <c:pt idx="588">
                  <c:v>39589</c:v>
                </c:pt>
                <c:pt idx="589">
                  <c:v>39590</c:v>
                </c:pt>
                <c:pt idx="590">
                  <c:v>39591</c:v>
                </c:pt>
                <c:pt idx="591">
                  <c:v>39595</c:v>
                </c:pt>
                <c:pt idx="592">
                  <c:v>39596</c:v>
                </c:pt>
                <c:pt idx="593">
                  <c:v>39597</c:v>
                </c:pt>
                <c:pt idx="594">
                  <c:v>39598</c:v>
                </c:pt>
                <c:pt idx="595">
                  <c:v>39601</c:v>
                </c:pt>
                <c:pt idx="596">
                  <c:v>39602</c:v>
                </c:pt>
                <c:pt idx="597">
                  <c:v>39603</c:v>
                </c:pt>
                <c:pt idx="598">
                  <c:v>39604</c:v>
                </c:pt>
                <c:pt idx="599">
                  <c:v>39605</c:v>
                </c:pt>
                <c:pt idx="600">
                  <c:v>39608</c:v>
                </c:pt>
                <c:pt idx="601">
                  <c:v>39609</c:v>
                </c:pt>
                <c:pt idx="602">
                  <c:v>39610</c:v>
                </c:pt>
                <c:pt idx="603">
                  <c:v>39611</c:v>
                </c:pt>
                <c:pt idx="604">
                  <c:v>39612</c:v>
                </c:pt>
                <c:pt idx="605">
                  <c:v>39615</c:v>
                </c:pt>
                <c:pt idx="606">
                  <c:v>39616</c:v>
                </c:pt>
                <c:pt idx="607">
                  <c:v>39617</c:v>
                </c:pt>
                <c:pt idx="608">
                  <c:v>39618</c:v>
                </c:pt>
                <c:pt idx="609">
                  <c:v>39619</c:v>
                </c:pt>
                <c:pt idx="610">
                  <c:v>39622</c:v>
                </c:pt>
                <c:pt idx="611">
                  <c:v>39623</c:v>
                </c:pt>
                <c:pt idx="612">
                  <c:v>39624</c:v>
                </c:pt>
                <c:pt idx="613">
                  <c:v>39625</c:v>
                </c:pt>
                <c:pt idx="614">
                  <c:v>39626</c:v>
                </c:pt>
                <c:pt idx="615">
                  <c:v>39629</c:v>
                </c:pt>
                <c:pt idx="616">
                  <c:v>39630</c:v>
                </c:pt>
                <c:pt idx="617">
                  <c:v>39631</c:v>
                </c:pt>
                <c:pt idx="618">
                  <c:v>39632</c:v>
                </c:pt>
                <c:pt idx="619">
                  <c:v>39636</c:v>
                </c:pt>
                <c:pt idx="620">
                  <c:v>39637</c:v>
                </c:pt>
                <c:pt idx="621">
                  <c:v>39638</c:v>
                </c:pt>
                <c:pt idx="622">
                  <c:v>39639</c:v>
                </c:pt>
                <c:pt idx="623">
                  <c:v>39640</c:v>
                </c:pt>
                <c:pt idx="624">
                  <c:v>39643</c:v>
                </c:pt>
                <c:pt idx="625">
                  <c:v>39644</c:v>
                </c:pt>
                <c:pt idx="626">
                  <c:v>39645</c:v>
                </c:pt>
                <c:pt idx="627">
                  <c:v>39646</c:v>
                </c:pt>
                <c:pt idx="628">
                  <c:v>39647</c:v>
                </c:pt>
                <c:pt idx="629">
                  <c:v>39650</c:v>
                </c:pt>
                <c:pt idx="630">
                  <c:v>39651</c:v>
                </c:pt>
                <c:pt idx="631">
                  <c:v>39652</c:v>
                </c:pt>
                <c:pt idx="632">
                  <c:v>39653</c:v>
                </c:pt>
                <c:pt idx="633">
                  <c:v>39654</c:v>
                </c:pt>
                <c:pt idx="634">
                  <c:v>39657</c:v>
                </c:pt>
                <c:pt idx="635">
                  <c:v>39658</c:v>
                </c:pt>
                <c:pt idx="636">
                  <c:v>39659</c:v>
                </c:pt>
                <c:pt idx="637">
                  <c:v>39660</c:v>
                </c:pt>
                <c:pt idx="638">
                  <c:v>39661</c:v>
                </c:pt>
                <c:pt idx="639">
                  <c:v>39664</c:v>
                </c:pt>
                <c:pt idx="640">
                  <c:v>39665</c:v>
                </c:pt>
                <c:pt idx="641">
                  <c:v>39666</c:v>
                </c:pt>
                <c:pt idx="642">
                  <c:v>39667</c:v>
                </c:pt>
                <c:pt idx="643">
                  <c:v>39668</c:v>
                </c:pt>
                <c:pt idx="644">
                  <c:v>39671</c:v>
                </c:pt>
                <c:pt idx="645">
                  <c:v>39672</c:v>
                </c:pt>
                <c:pt idx="646">
                  <c:v>39673</c:v>
                </c:pt>
                <c:pt idx="647">
                  <c:v>39674</c:v>
                </c:pt>
                <c:pt idx="648">
                  <c:v>39675</c:v>
                </c:pt>
                <c:pt idx="649">
                  <c:v>39678</c:v>
                </c:pt>
                <c:pt idx="650">
                  <c:v>39679</c:v>
                </c:pt>
                <c:pt idx="651">
                  <c:v>39680</c:v>
                </c:pt>
                <c:pt idx="652">
                  <c:v>39681</c:v>
                </c:pt>
                <c:pt idx="653">
                  <c:v>39682</c:v>
                </c:pt>
                <c:pt idx="654">
                  <c:v>39685</c:v>
                </c:pt>
                <c:pt idx="655">
                  <c:v>39686</c:v>
                </c:pt>
                <c:pt idx="656">
                  <c:v>39687</c:v>
                </c:pt>
                <c:pt idx="657">
                  <c:v>39688</c:v>
                </c:pt>
                <c:pt idx="658">
                  <c:v>39689</c:v>
                </c:pt>
                <c:pt idx="659">
                  <c:v>39693</c:v>
                </c:pt>
                <c:pt idx="660">
                  <c:v>39694</c:v>
                </c:pt>
                <c:pt idx="661">
                  <c:v>39695</c:v>
                </c:pt>
                <c:pt idx="662">
                  <c:v>39696</c:v>
                </c:pt>
                <c:pt idx="663">
                  <c:v>39699</c:v>
                </c:pt>
                <c:pt idx="664">
                  <c:v>39700</c:v>
                </c:pt>
                <c:pt idx="665">
                  <c:v>39701</c:v>
                </c:pt>
                <c:pt idx="666">
                  <c:v>39702</c:v>
                </c:pt>
                <c:pt idx="667">
                  <c:v>39703</c:v>
                </c:pt>
                <c:pt idx="668">
                  <c:v>39706</c:v>
                </c:pt>
                <c:pt idx="669">
                  <c:v>39707</c:v>
                </c:pt>
                <c:pt idx="670">
                  <c:v>39708</c:v>
                </c:pt>
                <c:pt idx="671">
                  <c:v>39709</c:v>
                </c:pt>
                <c:pt idx="672">
                  <c:v>39710</c:v>
                </c:pt>
                <c:pt idx="673">
                  <c:v>39713</c:v>
                </c:pt>
                <c:pt idx="674">
                  <c:v>39714</c:v>
                </c:pt>
                <c:pt idx="675">
                  <c:v>39715</c:v>
                </c:pt>
                <c:pt idx="676">
                  <c:v>39716</c:v>
                </c:pt>
                <c:pt idx="677">
                  <c:v>39717</c:v>
                </c:pt>
                <c:pt idx="678">
                  <c:v>39720</c:v>
                </c:pt>
                <c:pt idx="679">
                  <c:v>39721</c:v>
                </c:pt>
                <c:pt idx="680">
                  <c:v>39722</c:v>
                </c:pt>
                <c:pt idx="681">
                  <c:v>39723</c:v>
                </c:pt>
                <c:pt idx="682">
                  <c:v>39724</c:v>
                </c:pt>
                <c:pt idx="683">
                  <c:v>39727</c:v>
                </c:pt>
                <c:pt idx="684">
                  <c:v>39728</c:v>
                </c:pt>
                <c:pt idx="685">
                  <c:v>39729</c:v>
                </c:pt>
                <c:pt idx="686">
                  <c:v>39730</c:v>
                </c:pt>
                <c:pt idx="687">
                  <c:v>39731</c:v>
                </c:pt>
                <c:pt idx="688">
                  <c:v>39735</c:v>
                </c:pt>
                <c:pt idx="689">
                  <c:v>39736</c:v>
                </c:pt>
                <c:pt idx="690">
                  <c:v>39737</c:v>
                </c:pt>
                <c:pt idx="691">
                  <c:v>39738</c:v>
                </c:pt>
                <c:pt idx="692">
                  <c:v>39741</c:v>
                </c:pt>
                <c:pt idx="693">
                  <c:v>39742</c:v>
                </c:pt>
                <c:pt idx="694">
                  <c:v>39743</c:v>
                </c:pt>
                <c:pt idx="695">
                  <c:v>39744</c:v>
                </c:pt>
                <c:pt idx="696">
                  <c:v>39745</c:v>
                </c:pt>
                <c:pt idx="697">
                  <c:v>39748</c:v>
                </c:pt>
                <c:pt idx="698">
                  <c:v>39749</c:v>
                </c:pt>
                <c:pt idx="699">
                  <c:v>39750</c:v>
                </c:pt>
                <c:pt idx="700">
                  <c:v>39751</c:v>
                </c:pt>
                <c:pt idx="701">
                  <c:v>39752</c:v>
                </c:pt>
                <c:pt idx="702">
                  <c:v>39755</c:v>
                </c:pt>
                <c:pt idx="703">
                  <c:v>39756</c:v>
                </c:pt>
                <c:pt idx="704">
                  <c:v>39757</c:v>
                </c:pt>
                <c:pt idx="705">
                  <c:v>39758</c:v>
                </c:pt>
                <c:pt idx="706">
                  <c:v>39759</c:v>
                </c:pt>
                <c:pt idx="707">
                  <c:v>39762</c:v>
                </c:pt>
                <c:pt idx="708">
                  <c:v>39764</c:v>
                </c:pt>
                <c:pt idx="709">
                  <c:v>39765</c:v>
                </c:pt>
                <c:pt idx="710">
                  <c:v>39766</c:v>
                </c:pt>
                <c:pt idx="711">
                  <c:v>39769</c:v>
                </c:pt>
                <c:pt idx="712">
                  <c:v>39770</c:v>
                </c:pt>
                <c:pt idx="713">
                  <c:v>39771</c:v>
                </c:pt>
                <c:pt idx="714">
                  <c:v>39772</c:v>
                </c:pt>
                <c:pt idx="715">
                  <c:v>39773</c:v>
                </c:pt>
                <c:pt idx="716">
                  <c:v>39776</c:v>
                </c:pt>
                <c:pt idx="717">
                  <c:v>39777</c:v>
                </c:pt>
                <c:pt idx="718">
                  <c:v>39778</c:v>
                </c:pt>
                <c:pt idx="719">
                  <c:v>39780</c:v>
                </c:pt>
                <c:pt idx="720">
                  <c:v>39783</c:v>
                </c:pt>
                <c:pt idx="721">
                  <c:v>39784</c:v>
                </c:pt>
                <c:pt idx="722">
                  <c:v>39785</c:v>
                </c:pt>
                <c:pt idx="723">
                  <c:v>39786</c:v>
                </c:pt>
                <c:pt idx="724">
                  <c:v>39787</c:v>
                </c:pt>
                <c:pt idx="725">
                  <c:v>39790</c:v>
                </c:pt>
                <c:pt idx="726">
                  <c:v>39791</c:v>
                </c:pt>
                <c:pt idx="727">
                  <c:v>39792</c:v>
                </c:pt>
                <c:pt idx="728">
                  <c:v>39793</c:v>
                </c:pt>
                <c:pt idx="729">
                  <c:v>39794</c:v>
                </c:pt>
                <c:pt idx="730">
                  <c:v>39797</c:v>
                </c:pt>
                <c:pt idx="731">
                  <c:v>39798</c:v>
                </c:pt>
                <c:pt idx="732">
                  <c:v>39799</c:v>
                </c:pt>
                <c:pt idx="733">
                  <c:v>39800</c:v>
                </c:pt>
                <c:pt idx="734">
                  <c:v>39801</c:v>
                </c:pt>
                <c:pt idx="735">
                  <c:v>39804</c:v>
                </c:pt>
                <c:pt idx="736">
                  <c:v>39805</c:v>
                </c:pt>
                <c:pt idx="737">
                  <c:v>39806</c:v>
                </c:pt>
                <c:pt idx="738">
                  <c:v>39808</c:v>
                </c:pt>
                <c:pt idx="739">
                  <c:v>39811</c:v>
                </c:pt>
                <c:pt idx="740">
                  <c:v>39812</c:v>
                </c:pt>
                <c:pt idx="741">
                  <c:v>39813</c:v>
                </c:pt>
                <c:pt idx="742">
                  <c:v>39815</c:v>
                </c:pt>
                <c:pt idx="743">
                  <c:v>39818</c:v>
                </c:pt>
                <c:pt idx="744">
                  <c:v>39819</c:v>
                </c:pt>
                <c:pt idx="745">
                  <c:v>39820</c:v>
                </c:pt>
                <c:pt idx="746">
                  <c:v>39821</c:v>
                </c:pt>
                <c:pt idx="747">
                  <c:v>39822</c:v>
                </c:pt>
                <c:pt idx="748">
                  <c:v>39825</c:v>
                </c:pt>
                <c:pt idx="749">
                  <c:v>39826</c:v>
                </c:pt>
                <c:pt idx="750">
                  <c:v>39827</c:v>
                </c:pt>
                <c:pt idx="751">
                  <c:v>39828</c:v>
                </c:pt>
                <c:pt idx="752">
                  <c:v>39829</c:v>
                </c:pt>
                <c:pt idx="753">
                  <c:v>39833</c:v>
                </c:pt>
                <c:pt idx="754">
                  <c:v>39834</c:v>
                </c:pt>
                <c:pt idx="755">
                  <c:v>39835</c:v>
                </c:pt>
                <c:pt idx="756">
                  <c:v>39836</c:v>
                </c:pt>
                <c:pt idx="757">
                  <c:v>39839</c:v>
                </c:pt>
                <c:pt idx="758">
                  <c:v>39840</c:v>
                </c:pt>
                <c:pt idx="759">
                  <c:v>39841</c:v>
                </c:pt>
                <c:pt idx="760">
                  <c:v>39842</c:v>
                </c:pt>
                <c:pt idx="761">
                  <c:v>39843</c:v>
                </c:pt>
                <c:pt idx="762">
                  <c:v>39846</c:v>
                </c:pt>
                <c:pt idx="763">
                  <c:v>39847</c:v>
                </c:pt>
                <c:pt idx="764">
                  <c:v>39848</c:v>
                </c:pt>
                <c:pt idx="765">
                  <c:v>39849</c:v>
                </c:pt>
                <c:pt idx="766">
                  <c:v>39850</c:v>
                </c:pt>
                <c:pt idx="767">
                  <c:v>39853</c:v>
                </c:pt>
                <c:pt idx="768">
                  <c:v>39854</c:v>
                </c:pt>
                <c:pt idx="769">
                  <c:v>39855</c:v>
                </c:pt>
                <c:pt idx="770">
                  <c:v>39856</c:v>
                </c:pt>
                <c:pt idx="771">
                  <c:v>39857</c:v>
                </c:pt>
                <c:pt idx="772">
                  <c:v>39861</c:v>
                </c:pt>
                <c:pt idx="773">
                  <c:v>39862</c:v>
                </c:pt>
                <c:pt idx="774">
                  <c:v>39863</c:v>
                </c:pt>
                <c:pt idx="775">
                  <c:v>39864</c:v>
                </c:pt>
                <c:pt idx="776">
                  <c:v>39867</c:v>
                </c:pt>
                <c:pt idx="777">
                  <c:v>39868</c:v>
                </c:pt>
                <c:pt idx="778">
                  <c:v>39869</c:v>
                </c:pt>
                <c:pt idx="779">
                  <c:v>39870</c:v>
                </c:pt>
                <c:pt idx="780">
                  <c:v>39871</c:v>
                </c:pt>
                <c:pt idx="781">
                  <c:v>39874</c:v>
                </c:pt>
                <c:pt idx="782">
                  <c:v>39875</c:v>
                </c:pt>
                <c:pt idx="783">
                  <c:v>39876</c:v>
                </c:pt>
                <c:pt idx="784">
                  <c:v>39877</c:v>
                </c:pt>
                <c:pt idx="785">
                  <c:v>39878</c:v>
                </c:pt>
                <c:pt idx="786">
                  <c:v>39881</c:v>
                </c:pt>
                <c:pt idx="787">
                  <c:v>39882</c:v>
                </c:pt>
                <c:pt idx="788">
                  <c:v>39883</c:v>
                </c:pt>
                <c:pt idx="789">
                  <c:v>39884</c:v>
                </c:pt>
                <c:pt idx="790">
                  <c:v>39885</c:v>
                </c:pt>
              </c:numCache>
            </c:numRef>
          </c:cat>
          <c:val>
            <c:numRef>
              <c:f>download!$E$2:$E$793</c:f>
              <c:numCache>
                <c:formatCode>General</c:formatCode>
                <c:ptCount val="792"/>
                <c:pt idx="0">
                  <c:v>99.179999999999993</c:v>
                </c:pt>
                <c:pt idx="1">
                  <c:v>99.53</c:v>
                </c:pt>
                <c:pt idx="2">
                  <c:v>99.83</c:v>
                </c:pt>
                <c:pt idx="3">
                  <c:v>99.66</c:v>
                </c:pt>
                <c:pt idx="4">
                  <c:v>99.83</c:v>
                </c:pt>
                <c:pt idx="5">
                  <c:v>100.01</c:v>
                </c:pt>
                <c:pt idx="6">
                  <c:v>100.02</c:v>
                </c:pt>
                <c:pt idx="7">
                  <c:v>100.01</c:v>
                </c:pt>
                <c:pt idx="8">
                  <c:v>100.01</c:v>
                </c:pt>
                <c:pt idx="9">
                  <c:v>100</c:v>
                </c:pt>
                <c:pt idx="10">
                  <c:v>100.13</c:v>
                </c:pt>
                <c:pt idx="11">
                  <c:v>100.23</c:v>
                </c:pt>
                <c:pt idx="12">
                  <c:v>100.33</c:v>
                </c:pt>
                <c:pt idx="13">
                  <c:v>100.06</c:v>
                </c:pt>
                <c:pt idx="14">
                  <c:v>100.17999999999999</c:v>
                </c:pt>
                <c:pt idx="15">
                  <c:v>100.25</c:v>
                </c:pt>
                <c:pt idx="16">
                  <c:v>100.31</c:v>
                </c:pt>
                <c:pt idx="17">
                  <c:v>100.29</c:v>
                </c:pt>
                <c:pt idx="18">
                  <c:v>100.31</c:v>
                </c:pt>
                <c:pt idx="19">
                  <c:v>100.39</c:v>
                </c:pt>
                <c:pt idx="20">
                  <c:v>100.33</c:v>
                </c:pt>
                <c:pt idx="21">
                  <c:v>100.33</c:v>
                </c:pt>
                <c:pt idx="22">
                  <c:v>100.36</c:v>
                </c:pt>
                <c:pt idx="23">
                  <c:v>100.41000000000001</c:v>
                </c:pt>
                <c:pt idx="24">
                  <c:v>100.61999999999999</c:v>
                </c:pt>
                <c:pt idx="25">
                  <c:v>100.82</c:v>
                </c:pt>
                <c:pt idx="26">
                  <c:v>100.82</c:v>
                </c:pt>
                <c:pt idx="27">
                  <c:v>101.06</c:v>
                </c:pt>
                <c:pt idx="28">
                  <c:v>100.86999999999999</c:v>
                </c:pt>
                <c:pt idx="29">
                  <c:v>100.86</c:v>
                </c:pt>
                <c:pt idx="30">
                  <c:v>100.85</c:v>
                </c:pt>
                <c:pt idx="31">
                  <c:v>100.85</c:v>
                </c:pt>
                <c:pt idx="32">
                  <c:v>100.5</c:v>
                </c:pt>
                <c:pt idx="33">
                  <c:v>100.56</c:v>
                </c:pt>
                <c:pt idx="34">
                  <c:v>100.69</c:v>
                </c:pt>
                <c:pt idx="35">
                  <c:v>100.64</c:v>
                </c:pt>
                <c:pt idx="36">
                  <c:v>100.71000000000001</c:v>
                </c:pt>
                <c:pt idx="37">
                  <c:v>100.72</c:v>
                </c:pt>
                <c:pt idx="38">
                  <c:v>100.7</c:v>
                </c:pt>
                <c:pt idx="39">
                  <c:v>100.84</c:v>
                </c:pt>
                <c:pt idx="40">
                  <c:v>100.85</c:v>
                </c:pt>
                <c:pt idx="41">
                  <c:v>100.88</c:v>
                </c:pt>
                <c:pt idx="42">
                  <c:v>100.94000000000001</c:v>
                </c:pt>
                <c:pt idx="43">
                  <c:v>101.07</c:v>
                </c:pt>
                <c:pt idx="44">
                  <c:v>101.09</c:v>
                </c:pt>
                <c:pt idx="45">
                  <c:v>101.06</c:v>
                </c:pt>
                <c:pt idx="46">
                  <c:v>101.19</c:v>
                </c:pt>
                <c:pt idx="47">
                  <c:v>101.2</c:v>
                </c:pt>
                <c:pt idx="48">
                  <c:v>101.14</c:v>
                </c:pt>
                <c:pt idx="49">
                  <c:v>101.14</c:v>
                </c:pt>
                <c:pt idx="50">
                  <c:v>101.08</c:v>
                </c:pt>
                <c:pt idx="51">
                  <c:v>101.06</c:v>
                </c:pt>
                <c:pt idx="52">
                  <c:v>101.07</c:v>
                </c:pt>
                <c:pt idx="53">
                  <c:v>101.1</c:v>
                </c:pt>
                <c:pt idx="54">
                  <c:v>101.14</c:v>
                </c:pt>
                <c:pt idx="55">
                  <c:v>101.16999999999999</c:v>
                </c:pt>
                <c:pt idx="56">
                  <c:v>101.1</c:v>
                </c:pt>
                <c:pt idx="57">
                  <c:v>101.01</c:v>
                </c:pt>
                <c:pt idx="58">
                  <c:v>101</c:v>
                </c:pt>
                <c:pt idx="59">
                  <c:v>100.82</c:v>
                </c:pt>
                <c:pt idx="60">
                  <c:v>100.78999553527126</c:v>
                </c:pt>
                <c:pt idx="61">
                  <c:v>100.76</c:v>
                </c:pt>
                <c:pt idx="62">
                  <c:v>100.63</c:v>
                </c:pt>
                <c:pt idx="63">
                  <c:v>100.64</c:v>
                </c:pt>
                <c:pt idx="64">
                  <c:v>100.75</c:v>
                </c:pt>
                <c:pt idx="65">
                  <c:v>100.76</c:v>
                </c:pt>
                <c:pt idx="66">
                  <c:v>100.64</c:v>
                </c:pt>
                <c:pt idx="67">
                  <c:v>100.64</c:v>
                </c:pt>
                <c:pt idx="68">
                  <c:v>100.61</c:v>
                </c:pt>
                <c:pt idx="69">
                  <c:v>100.63</c:v>
                </c:pt>
                <c:pt idx="70">
                  <c:v>100.63</c:v>
                </c:pt>
                <c:pt idx="71">
                  <c:v>100.64999999999999</c:v>
                </c:pt>
                <c:pt idx="72">
                  <c:v>100.7</c:v>
                </c:pt>
                <c:pt idx="73">
                  <c:v>100.71000000000001</c:v>
                </c:pt>
                <c:pt idx="74">
                  <c:v>100.9</c:v>
                </c:pt>
                <c:pt idx="75">
                  <c:v>101</c:v>
                </c:pt>
                <c:pt idx="76">
                  <c:v>100.91000000000001</c:v>
                </c:pt>
                <c:pt idx="77">
                  <c:v>100.81</c:v>
                </c:pt>
                <c:pt idx="78">
                  <c:v>100.86</c:v>
                </c:pt>
                <c:pt idx="79">
                  <c:v>101.06</c:v>
                </c:pt>
                <c:pt idx="80">
                  <c:v>101.02</c:v>
                </c:pt>
                <c:pt idx="81">
                  <c:v>100.79</c:v>
                </c:pt>
                <c:pt idx="82">
                  <c:v>100.81</c:v>
                </c:pt>
                <c:pt idx="83">
                  <c:v>100.66999999999999</c:v>
                </c:pt>
                <c:pt idx="84">
                  <c:v>100.58</c:v>
                </c:pt>
                <c:pt idx="85">
                  <c:v>100.61</c:v>
                </c:pt>
                <c:pt idx="86">
                  <c:v>100.38</c:v>
                </c:pt>
                <c:pt idx="87">
                  <c:v>100.38</c:v>
                </c:pt>
                <c:pt idx="88">
                  <c:v>100.34</c:v>
                </c:pt>
                <c:pt idx="89">
                  <c:v>100.5</c:v>
                </c:pt>
                <c:pt idx="90">
                  <c:v>100.51</c:v>
                </c:pt>
                <c:pt idx="91">
                  <c:v>100.42</c:v>
                </c:pt>
                <c:pt idx="92">
                  <c:v>100.55</c:v>
                </c:pt>
                <c:pt idx="93">
                  <c:v>100.74000000000001</c:v>
                </c:pt>
                <c:pt idx="94">
                  <c:v>100.78</c:v>
                </c:pt>
                <c:pt idx="95">
                  <c:v>100.73</c:v>
                </c:pt>
                <c:pt idx="96">
                  <c:v>100.6</c:v>
                </c:pt>
                <c:pt idx="97">
                  <c:v>100.59</c:v>
                </c:pt>
                <c:pt idx="98">
                  <c:v>100.55</c:v>
                </c:pt>
                <c:pt idx="99">
                  <c:v>100.57</c:v>
                </c:pt>
                <c:pt idx="100">
                  <c:v>100.53</c:v>
                </c:pt>
                <c:pt idx="101">
                  <c:v>100.3</c:v>
                </c:pt>
                <c:pt idx="102">
                  <c:v>100.27</c:v>
                </c:pt>
                <c:pt idx="103">
                  <c:v>100.47</c:v>
                </c:pt>
                <c:pt idx="104">
                  <c:v>100.33</c:v>
                </c:pt>
                <c:pt idx="105">
                  <c:v>100.23</c:v>
                </c:pt>
                <c:pt idx="106">
                  <c:v>100.26</c:v>
                </c:pt>
                <c:pt idx="107">
                  <c:v>100.32</c:v>
                </c:pt>
                <c:pt idx="108">
                  <c:v>100.31</c:v>
                </c:pt>
                <c:pt idx="109">
                  <c:v>100.22</c:v>
                </c:pt>
                <c:pt idx="110">
                  <c:v>100.17999999999999</c:v>
                </c:pt>
                <c:pt idx="111">
                  <c:v>100.09</c:v>
                </c:pt>
                <c:pt idx="112">
                  <c:v>100.23</c:v>
                </c:pt>
                <c:pt idx="113">
                  <c:v>100.34</c:v>
                </c:pt>
                <c:pt idx="114">
                  <c:v>100.36999999999999</c:v>
                </c:pt>
                <c:pt idx="115">
                  <c:v>100.36999999999999</c:v>
                </c:pt>
                <c:pt idx="116">
                  <c:v>100.36</c:v>
                </c:pt>
                <c:pt idx="117">
                  <c:v>100.35</c:v>
                </c:pt>
                <c:pt idx="118">
                  <c:v>100.35</c:v>
                </c:pt>
                <c:pt idx="119">
                  <c:v>100.31</c:v>
                </c:pt>
                <c:pt idx="120">
                  <c:v>100.33</c:v>
                </c:pt>
                <c:pt idx="121">
                  <c:v>100.36999999999999</c:v>
                </c:pt>
                <c:pt idx="122">
                  <c:v>100.31</c:v>
                </c:pt>
                <c:pt idx="123">
                  <c:v>100.31</c:v>
                </c:pt>
                <c:pt idx="124">
                  <c:v>100.25</c:v>
                </c:pt>
                <c:pt idx="125">
                  <c:v>100.3</c:v>
                </c:pt>
                <c:pt idx="126">
                  <c:v>100.5</c:v>
                </c:pt>
                <c:pt idx="127">
                  <c:v>100.52</c:v>
                </c:pt>
                <c:pt idx="128">
                  <c:v>100.39</c:v>
                </c:pt>
                <c:pt idx="129">
                  <c:v>100.48</c:v>
                </c:pt>
                <c:pt idx="130">
                  <c:v>100.52</c:v>
                </c:pt>
                <c:pt idx="131">
                  <c:v>100.61999999999999</c:v>
                </c:pt>
                <c:pt idx="132">
                  <c:v>100.71000000000001</c:v>
                </c:pt>
                <c:pt idx="133">
                  <c:v>100.85</c:v>
                </c:pt>
                <c:pt idx="134">
                  <c:v>100.85</c:v>
                </c:pt>
                <c:pt idx="135">
                  <c:v>100.75</c:v>
                </c:pt>
                <c:pt idx="136">
                  <c:v>100.84</c:v>
                </c:pt>
                <c:pt idx="137">
                  <c:v>100.85</c:v>
                </c:pt>
                <c:pt idx="138">
                  <c:v>100.86</c:v>
                </c:pt>
                <c:pt idx="139">
                  <c:v>100.94000000000001</c:v>
                </c:pt>
                <c:pt idx="140">
                  <c:v>100.99000000000001</c:v>
                </c:pt>
                <c:pt idx="141">
                  <c:v>101.04</c:v>
                </c:pt>
                <c:pt idx="142">
                  <c:v>100.98</c:v>
                </c:pt>
                <c:pt idx="143">
                  <c:v>100.98</c:v>
                </c:pt>
                <c:pt idx="144">
                  <c:v>100.98</c:v>
                </c:pt>
                <c:pt idx="145">
                  <c:v>100.88</c:v>
                </c:pt>
                <c:pt idx="146">
                  <c:v>100.83</c:v>
                </c:pt>
                <c:pt idx="147">
                  <c:v>100.78</c:v>
                </c:pt>
                <c:pt idx="148">
                  <c:v>100.77</c:v>
                </c:pt>
                <c:pt idx="149">
                  <c:v>100.76</c:v>
                </c:pt>
                <c:pt idx="150">
                  <c:v>100.79</c:v>
                </c:pt>
                <c:pt idx="151">
                  <c:v>100.86999999999999</c:v>
                </c:pt>
                <c:pt idx="152">
                  <c:v>100.99000000000001</c:v>
                </c:pt>
                <c:pt idx="153">
                  <c:v>101.14999999999999</c:v>
                </c:pt>
                <c:pt idx="154">
                  <c:v>101.14</c:v>
                </c:pt>
                <c:pt idx="155">
                  <c:v>101.11999999999999</c:v>
                </c:pt>
                <c:pt idx="156">
                  <c:v>100.98</c:v>
                </c:pt>
                <c:pt idx="157">
                  <c:v>101.04</c:v>
                </c:pt>
                <c:pt idx="158">
                  <c:v>101.03</c:v>
                </c:pt>
                <c:pt idx="159">
                  <c:v>101.08</c:v>
                </c:pt>
                <c:pt idx="160">
                  <c:v>101.07</c:v>
                </c:pt>
                <c:pt idx="161">
                  <c:v>100.92</c:v>
                </c:pt>
                <c:pt idx="162">
                  <c:v>101</c:v>
                </c:pt>
                <c:pt idx="163">
                  <c:v>100.98</c:v>
                </c:pt>
                <c:pt idx="164">
                  <c:v>100.9</c:v>
                </c:pt>
                <c:pt idx="165">
                  <c:v>100.83</c:v>
                </c:pt>
                <c:pt idx="166">
                  <c:v>100.86999999999999</c:v>
                </c:pt>
                <c:pt idx="167">
                  <c:v>100.86999999999999</c:v>
                </c:pt>
                <c:pt idx="168">
                  <c:v>100.69</c:v>
                </c:pt>
                <c:pt idx="169">
                  <c:v>100.64</c:v>
                </c:pt>
                <c:pt idx="170">
                  <c:v>100.64</c:v>
                </c:pt>
                <c:pt idx="171">
                  <c:v>100.59</c:v>
                </c:pt>
                <c:pt idx="172">
                  <c:v>100.6</c:v>
                </c:pt>
                <c:pt idx="173">
                  <c:v>100.56</c:v>
                </c:pt>
                <c:pt idx="174">
                  <c:v>100.57</c:v>
                </c:pt>
                <c:pt idx="175">
                  <c:v>100.56</c:v>
                </c:pt>
                <c:pt idx="176">
                  <c:v>100.58</c:v>
                </c:pt>
                <c:pt idx="177">
                  <c:v>100.63</c:v>
                </c:pt>
                <c:pt idx="178">
                  <c:v>100.61999999999999</c:v>
                </c:pt>
                <c:pt idx="179">
                  <c:v>100.58</c:v>
                </c:pt>
                <c:pt idx="180">
                  <c:v>100.56</c:v>
                </c:pt>
                <c:pt idx="181">
                  <c:v>100.55</c:v>
                </c:pt>
                <c:pt idx="182">
                  <c:v>100.55</c:v>
                </c:pt>
                <c:pt idx="183">
                  <c:v>100.6</c:v>
                </c:pt>
                <c:pt idx="184">
                  <c:v>100.6</c:v>
                </c:pt>
                <c:pt idx="185">
                  <c:v>100.53</c:v>
                </c:pt>
                <c:pt idx="186">
                  <c:v>100.56</c:v>
                </c:pt>
                <c:pt idx="187">
                  <c:v>100.61999999999999</c:v>
                </c:pt>
                <c:pt idx="188">
                  <c:v>100.61999999999999</c:v>
                </c:pt>
                <c:pt idx="189">
                  <c:v>100.83</c:v>
                </c:pt>
                <c:pt idx="190">
                  <c:v>100.86999999999999</c:v>
                </c:pt>
                <c:pt idx="191">
                  <c:v>100.91000000000001</c:v>
                </c:pt>
                <c:pt idx="192">
                  <c:v>101.02</c:v>
                </c:pt>
                <c:pt idx="193">
                  <c:v>101.06</c:v>
                </c:pt>
                <c:pt idx="194">
                  <c:v>101.07</c:v>
                </c:pt>
                <c:pt idx="195">
                  <c:v>101.05</c:v>
                </c:pt>
                <c:pt idx="196">
                  <c:v>101.05</c:v>
                </c:pt>
                <c:pt idx="197">
                  <c:v>101.14</c:v>
                </c:pt>
                <c:pt idx="198">
                  <c:v>101.09</c:v>
                </c:pt>
                <c:pt idx="199">
                  <c:v>101.09</c:v>
                </c:pt>
                <c:pt idx="200">
                  <c:v>101.06</c:v>
                </c:pt>
                <c:pt idx="201">
                  <c:v>101.09</c:v>
                </c:pt>
                <c:pt idx="202">
                  <c:v>101.08</c:v>
                </c:pt>
                <c:pt idx="203">
                  <c:v>101.09</c:v>
                </c:pt>
                <c:pt idx="204">
                  <c:v>101.11</c:v>
                </c:pt>
                <c:pt idx="205">
                  <c:v>101.11</c:v>
                </c:pt>
                <c:pt idx="206">
                  <c:v>101.11999999999999</c:v>
                </c:pt>
                <c:pt idx="207">
                  <c:v>101.09</c:v>
                </c:pt>
                <c:pt idx="208">
                  <c:v>101.1</c:v>
                </c:pt>
                <c:pt idx="209">
                  <c:v>101.09</c:v>
                </c:pt>
                <c:pt idx="210">
                  <c:v>100.98</c:v>
                </c:pt>
                <c:pt idx="211">
                  <c:v>100.88</c:v>
                </c:pt>
                <c:pt idx="212">
                  <c:v>100.93</c:v>
                </c:pt>
                <c:pt idx="213">
                  <c:v>100.96000000000001</c:v>
                </c:pt>
                <c:pt idx="214">
                  <c:v>100.97</c:v>
                </c:pt>
                <c:pt idx="215">
                  <c:v>100.96000000000001</c:v>
                </c:pt>
                <c:pt idx="216">
                  <c:v>100.9</c:v>
                </c:pt>
                <c:pt idx="217">
                  <c:v>100.76</c:v>
                </c:pt>
                <c:pt idx="218">
                  <c:v>100.77</c:v>
                </c:pt>
                <c:pt idx="219">
                  <c:v>100.79</c:v>
                </c:pt>
                <c:pt idx="220">
                  <c:v>100.75</c:v>
                </c:pt>
                <c:pt idx="221">
                  <c:v>100.77</c:v>
                </c:pt>
                <c:pt idx="222">
                  <c:v>100.59</c:v>
                </c:pt>
                <c:pt idx="223">
                  <c:v>100.36</c:v>
                </c:pt>
                <c:pt idx="224">
                  <c:v>100.16</c:v>
                </c:pt>
                <c:pt idx="225">
                  <c:v>100.27</c:v>
                </c:pt>
                <c:pt idx="226">
                  <c:v>100.26</c:v>
                </c:pt>
                <c:pt idx="227">
                  <c:v>100.25</c:v>
                </c:pt>
                <c:pt idx="228">
                  <c:v>100.23</c:v>
                </c:pt>
                <c:pt idx="229">
                  <c:v>100.26</c:v>
                </c:pt>
                <c:pt idx="230">
                  <c:v>100.36</c:v>
                </c:pt>
                <c:pt idx="231">
                  <c:v>100.32</c:v>
                </c:pt>
                <c:pt idx="232">
                  <c:v>100.3</c:v>
                </c:pt>
                <c:pt idx="233">
                  <c:v>100.36</c:v>
                </c:pt>
                <c:pt idx="234">
                  <c:v>100.29</c:v>
                </c:pt>
                <c:pt idx="235">
                  <c:v>100.23</c:v>
                </c:pt>
                <c:pt idx="236">
                  <c:v>100.22</c:v>
                </c:pt>
                <c:pt idx="237">
                  <c:v>100.23</c:v>
                </c:pt>
                <c:pt idx="238">
                  <c:v>100.23</c:v>
                </c:pt>
                <c:pt idx="239">
                  <c:v>100.25</c:v>
                </c:pt>
                <c:pt idx="240">
                  <c:v>100.25</c:v>
                </c:pt>
                <c:pt idx="241">
                  <c:v>100.16999999999999</c:v>
                </c:pt>
                <c:pt idx="242">
                  <c:v>100.04</c:v>
                </c:pt>
                <c:pt idx="243">
                  <c:v>99.960000000000008</c:v>
                </c:pt>
                <c:pt idx="244">
                  <c:v>99.940000000000012</c:v>
                </c:pt>
                <c:pt idx="245">
                  <c:v>99.7</c:v>
                </c:pt>
                <c:pt idx="246">
                  <c:v>99.63</c:v>
                </c:pt>
                <c:pt idx="247">
                  <c:v>99.85</c:v>
                </c:pt>
                <c:pt idx="248">
                  <c:v>99.85</c:v>
                </c:pt>
                <c:pt idx="249">
                  <c:v>99.8</c:v>
                </c:pt>
                <c:pt idx="250">
                  <c:v>99.77</c:v>
                </c:pt>
                <c:pt idx="251">
                  <c:v>99.89</c:v>
                </c:pt>
                <c:pt idx="252">
                  <c:v>99.960000000000008</c:v>
                </c:pt>
                <c:pt idx="253">
                  <c:v>99.710000000000008</c:v>
                </c:pt>
                <c:pt idx="254">
                  <c:v>99.8</c:v>
                </c:pt>
                <c:pt idx="255">
                  <c:v>99.58</c:v>
                </c:pt>
                <c:pt idx="256">
                  <c:v>99.43</c:v>
                </c:pt>
                <c:pt idx="257">
                  <c:v>98.73</c:v>
                </c:pt>
                <c:pt idx="258">
                  <c:v>98.61999999999999</c:v>
                </c:pt>
                <c:pt idx="259">
                  <c:v>98.710000000000008</c:v>
                </c:pt>
                <c:pt idx="260">
                  <c:v>98.04</c:v>
                </c:pt>
                <c:pt idx="261">
                  <c:v>96.990000000000009</c:v>
                </c:pt>
                <c:pt idx="262">
                  <c:v>97.75</c:v>
                </c:pt>
                <c:pt idx="263">
                  <c:v>98.01</c:v>
                </c:pt>
                <c:pt idx="264">
                  <c:v>97.960000000000008</c:v>
                </c:pt>
                <c:pt idx="265">
                  <c:v>97.26</c:v>
                </c:pt>
                <c:pt idx="266">
                  <c:v>96.28</c:v>
                </c:pt>
                <c:pt idx="267">
                  <c:v>94.72</c:v>
                </c:pt>
                <c:pt idx="268">
                  <c:v>93.39</c:v>
                </c:pt>
                <c:pt idx="269">
                  <c:v>95.57</c:v>
                </c:pt>
                <c:pt idx="270">
                  <c:v>96</c:v>
                </c:pt>
                <c:pt idx="271">
                  <c:v>95.5</c:v>
                </c:pt>
                <c:pt idx="272">
                  <c:v>94.78</c:v>
                </c:pt>
                <c:pt idx="273">
                  <c:v>94.22</c:v>
                </c:pt>
                <c:pt idx="274">
                  <c:v>92.83</c:v>
                </c:pt>
                <c:pt idx="275">
                  <c:v>90.960000000000008</c:v>
                </c:pt>
                <c:pt idx="276">
                  <c:v>88.5</c:v>
                </c:pt>
                <c:pt idx="277">
                  <c:v>89</c:v>
                </c:pt>
                <c:pt idx="278">
                  <c:v>84.5</c:v>
                </c:pt>
                <c:pt idx="279">
                  <c:v>88.5</c:v>
                </c:pt>
                <c:pt idx="280">
                  <c:v>89.25</c:v>
                </c:pt>
                <c:pt idx="281">
                  <c:v>91.13</c:v>
                </c:pt>
                <c:pt idx="282">
                  <c:v>91</c:v>
                </c:pt>
                <c:pt idx="283">
                  <c:v>91.669999999999987</c:v>
                </c:pt>
                <c:pt idx="284">
                  <c:v>92</c:v>
                </c:pt>
                <c:pt idx="285">
                  <c:v>92.25</c:v>
                </c:pt>
                <c:pt idx="286">
                  <c:v>93.210000000000008</c:v>
                </c:pt>
                <c:pt idx="287">
                  <c:v>92.98</c:v>
                </c:pt>
                <c:pt idx="288">
                  <c:v>92.88</c:v>
                </c:pt>
                <c:pt idx="289">
                  <c:v>92.61999999999999</c:v>
                </c:pt>
                <c:pt idx="290">
                  <c:v>92.86999999999999</c:v>
                </c:pt>
                <c:pt idx="291">
                  <c:v>93</c:v>
                </c:pt>
                <c:pt idx="292">
                  <c:v>93.11999999999999</c:v>
                </c:pt>
                <c:pt idx="293">
                  <c:v>93.66</c:v>
                </c:pt>
                <c:pt idx="294">
                  <c:v>94.38</c:v>
                </c:pt>
                <c:pt idx="295">
                  <c:v>94</c:v>
                </c:pt>
                <c:pt idx="296">
                  <c:v>93.39</c:v>
                </c:pt>
                <c:pt idx="297">
                  <c:v>92.97</c:v>
                </c:pt>
                <c:pt idx="298">
                  <c:v>93.8</c:v>
                </c:pt>
                <c:pt idx="299">
                  <c:v>92.649999999999991</c:v>
                </c:pt>
                <c:pt idx="300">
                  <c:v>91.52</c:v>
                </c:pt>
                <c:pt idx="301">
                  <c:v>91.55</c:v>
                </c:pt>
                <c:pt idx="302">
                  <c:v>91.28</c:v>
                </c:pt>
                <c:pt idx="303">
                  <c:v>90.73</c:v>
                </c:pt>
                <c:pt idx="304">
                  <c:v>90.740000000000009</c:v>
                </c:pt>
                <c:pt idx="305">
                  <c:v>90.9</c:v>
                </c:pt>
                <c:pt idx="306">
                  <c:v>90.940000000000012</c:v>
                </c:pt>
                <c:pt idx="307">
                  <c:v>91.29</c:v>
                </c:pt>
                <c:pt idx="308">
                  <c:v>92.169999999999987</c:v>
                </c:pt>
                <c:pt idx="309">
                  <c:v>92.27</c:v>
                </c:pt>
                <c:pt idx="310">
                  <c:v>92.940000000000012</c:v>
                </c:pt>
                <c:pt idx="311">
                  <c:v>93</c:v>
                </c:pt>
                <c:pt idx="312">
                  <c:v>93.55</c:v>
                </c:pt>
                <c:pt idx="313">
                  <c:v>93.58</c:v>
                </c:pt>
                <c:pt idx="314">
                  <c:v>94.5</c:v>
                </c:pt>
                <c:pt idx="315">
                  <c:v>94.81</c:v>
                </c:pt>
                <c:pt idx="316">
                  <c:v>95.169999999999987</c:v>
                </c:pt>
                <c:pt idx="317">
                  <c:v>93.52</c:v>
                </c:pt>
                <c:pt idx="318">
                  <c:v>93.16</c:v>
                </c:pt>
                <c:pt idx="319">
                  <c:v>94.01</c:v>
                </c:pt>
                <c:pt idx="320">
                  <c:v>94.86</c:v>
                </c:pt>
                <c:pt idx="321">
                  <c:v>94.81</c:v>
                </c:pt>
                <c:pt idx="322">
                  <c:v>94.98</c:v>
                </c:pt>
                <c:pt idx="323">
                  <c:v>94.73</c:v>
                </c:pt>
                <c:pt idx="324">
                  <c:v>94.27</c:v>
                </c:pt>
                <c:pt idx="325">
                  <c:v>94.05</c:v>
                </c:pt>
                <c:pt idx="326">
                  <c:v>94.29</c:v>
                </c:pt>
                <c:pt idx="327">
                  <c:v>94.5</c:v>
                </c:pt>
                <c:pt idx="328">
                  <c:v>94.679999999999993</c:v>
                </c:pt>
                <c:pt idx="329">
                  <c:v>94.5</c:v>
                </c:pt>
                <c:pt idx="330">
                  <c:v>94.36999999999999</c:v>
                </c:pt>
                <c:pt idx="331">
                  <c:v>94.03</c:v>
                </c:pt>
                <c:pt idx="332">
                  <c:v>94.39</c:v>
                </c:pt>
                <c:pt idx="333">
                  <c:v>94.33</c:v>
                </c:pt>
                <c:pt idx="334">
                  <c:v>94.88</c:v>
                </c:pt>
                <c:pt idx="335">
                  <c:v>95.33</c:v>
                </c:pt>
                <c:pt idx="336">
                  <c:v>94.990000000000009</c:v>
                </c:pt>
                <c:pt idx="337">
                  <c:v>94.679999999999993</c:v>
                </c:pt>
                <c:pt idx="338">
                  <c:v>94.55</c:v>
                </c:pt>
                <c:pt idx="339">
                  <c:v>94.5</c:v>
                </c:pt>
                <c:pt idx="340">
                  <c:v>93.98</c:v>
                </c:pt>
                <c:pt idx="341">
                  <c:v>93.63</c:v>
                </c:pt>
                <c:pt idx="342">
                  <c:v>93.51</c:v>
                </c:pt>
                <c:pt idx="343">
                  <c:v>93.48</c:v>
                </c:pt>
                <c:pt idx="344">
                  <c:v>94.75</c:v>
                </c:pt>
                <c:pt idx="345">
                  <c:v>94.45</c:v>
                </c:pt>
                <c:pt idx="346">
                  <c:v>94.82</c:v>
                </c:pt>
                <c:pt idx="347">
                  <c:v>94.490000000000009</c:v>
                </c:pt>
                <c:pt idx="348">
                  <c:v>94.09</c:v>
                </c:pt>
                <c:pt idx="349">
                  <c:v>93.59</c:v>
                </c:pt>
                <c:pt idx="350">
                  <c:v>92.57</c:v>
                </c:pt>
                <c:pt idx="351">
                  <c:v>92.58</c:v>
                </c:pt>
                <c:pt idx="352">
                  <c:v>92.08</c:v>
                </c:pt>
                <c:pt idx="353">
                  <c:v>92.25</c:v>
                </c:pt>
                <c:pt idx="354">
                  <c:v>91.45</c:v>
                </c:pt>
                <c:pt idx="355">
                  <c:v>90.93</c:v>
                </c:pt>
                <c:pt idx="356">
                  <c:v>90.89</c:v>
                </c:pt>
                <c:pt idx="357">
                  <c:v>90.61</c:v>
                </c:pt>
                <c:pt idx="358">
                  <c:v>89.460000000000008</c:v>
                </c:pt>
                <c:pt idx="359">
                  <c:v>88.5</c:v>
                </c:pt>
                <c:pt idx="360">
                  <c:v>87.51</c:v>
                </c:pt>
                <c:pt idx="361">
                  <c:v>86.81</c:v>
                </c:pt>
                <c:pt idx="362">
                  <c:v>88.11</c:v>
                </c:pt>
                <c:pt idx="363">
                  <c:v>87.490000000000009</c:v>
                </c:pt>
                <c:pt idx="364">
                  <c:v>87.77</c:v>
                </c:pt>
                <c:pt idx="365">
                  <c:v>86</c:v>
                </c:pt>
                <c:pt idx="366">
                  <c:v>85.64</c:v>
                </c:pt>
                <c:pt idx="367">
                  <c:v>86.34</c:v>
                </c:pt>
                <c:pt idx="368">
                  <c:v>86.59</c:v>
                </c:pt>
                <c:pt idx="369">
                  <c:v>86.410000000000011</c:v>
                </c:pt>
                <c:pt idx="370">
                  <c:v>86.08</c:v>
                </c:pt>
                <c:pt idx="371">
                  <c:v>84.28</c:v>
                </c:pt>
                <c:pt idx="372">
                  <c:v>81.739999999999995</c:v>
                </c:pt>
                <c:pt idx="373">
                  <c:v>82.29</c:v>
                </c:pt>
                <c:pt idx="374">
                  <c:v>82.05</c:v>
                </c:pt>
                <c:pt idx="375">
                  <c:v>80.03</c:v>
                </c:pt>
                <c:pt idx="376">
                  <c:v>79.84</c:v>
                </c:pt>
                <c:pt idx="377">
                  <c:v>79.77</c:v>
                </c:pt>
                <c:pt idx="378">
                  <c:v>80.669999999999987</c:v>
                </c:pt>
                <c:pt idx="379">
                  <c:v>78.169999999999987</c:v>
                </c:pt>
                <c:pt idx="380">
                  <c:v>77.13</c:v>
                </c:pt>
                <c:pt idx="381">
                  <c:v>74.790000000000006</c:v>
                </c:pt>
                <c:pt idx="382">
                  <c:v>70</c:v>
                </c:pt>
                <c:pt idx="383">
                  <c:v>63.56</c:v>
                </c:pt>
                <c:pt idx="384">
                  <c:v>63.309999999999995</c:v>
                </c:pt>
                <c:pt idx="385">
                  <c:v>64.39</c:v>
                </c:pt>
                <c:pt idx="386">
                  <c:v>64.89</c:v>
                </c:pt>
                <c:pt idx="387">
                  <c:v>65.819999999999993</c:v>
                </c:pt>
                <c:pt idx="388">
                  <c:v>64.06</c:v>
                </c:pt>
                <c:pt idx="389">
                  <c:v>62.36</c:v>
                </c:pt>
                <c:pt idx="390">
                  <c:v>61.92</c:v>
                </c:pt>
                <c:pt idx="391">
                  <c:v>63.06</c:v>
                </c:pt>
                <c:pt idx="392">
                  <c:v>66.28</c:v>
                </c:pt>
                <c:pt idx="393">
                  <c:v>63.53</c:v>
                </c:pt>
                <c:pt idx="394">
                  <c:v>63.92</c:v>
                </c:pt>
                <c:pt idx="395">
                  <c:v>64.97</c:v>
                </c:pt>
                <c:pt idx="396">
                  <c:v>64.19</c:v>
                </c:pt>
                <c:pt idx="397">
                  <c:v>59.56</c:v>
                </c:pt>
                <c:pt idx="398">
                  <c:v>56.83</c:v>
                </c:pt>
                <c:pt idx="399">
                  <c:v>58.82</c:v>
                </c:pt>
                <c:pt idx="400">
                  <c:v>58.730000000000004</c:v>
                </c:pt>
                <c:pt idx="401">
                  <c:v>58.94</c:v>
                </c:pt>
                <c:pt idx="402">
                  <c:v>60</c:v>
                </c:pt>
                <c:pt idx="403">
                  <c:v>59.93</c:v>
                </c:pt>
                <c:pt idx="404">
                  <c:v>59.1</c:v>
                </c:pt>
                <c:pt idx="405">
                  <c:v>58.5</c:v>
                </c:pt>
                <c:pt idx="406">
                  <c:v>58.59</c:v>
                </c:pt>
                <c:pt idx="407">
                  <c:v>57.53</c:v>
                </c:pt>
                <c:pt idx="408">
                  <c:v>58.449999999999996</c:v>
                </c:pt>
                <c:pt idx="409">
                  <c:v>62.71</c:v>
                </c:pt>
                <c:pt idx="410">
                  <c:v>65.72</c:v>
                </c:pt>
                <c:pt idx="411">
                  <c:v>65.89</c:v>
                </c:pt>
                <c:pt idx="412">
                  <c:v>65.47</c:v>
                </c:pt>
                <c:pt idx="413">
                  <c:v>64.16</c:v>
                </c:pt>
                <c:pt idx="414">
                  <c:v>64.81</c:v>
                </c:pt>
                <c:pt idx="415">
                  <c:v>65.33</c:v>
                </c:pt>
                <c:pt idx="416">
                  <c:v>65.790000000000006</c:v>
                </c:pt>
                <c:pt idx="417">
                  <c:v>68.47</c:v>
                </c:pt>
                <c:pt idx="418">
                  <c:v>68.97</c:v>
                </c:pt>
                <c:pt idx="419">
                  <c:v>68.849999999999994</c:v>
                </c:pt>
                <c:pt idx="420">
                  <c:v>70.31</c:v>
                </c:pt>
                <c:pt idx="421">
                  <c:v>68.569999999999993</c:v>
                </c:pt>
                <c:pt idx="422">
                  <c:v>63.94</c:v>
                </c:pt>
                <c:pt idx="423">
                  <c:v>61.61</c:v>
                </c:pt>
                <c:pt idx="424">
                  <c:v>61.349999999999994</c:v>
                </c:pt>
                <c:pt idx="425">
                  <c:v>61</c:v>
                </c:pt>
                <c:pt idx="426">
                  <c:v>61.309999999999995</c:v>
                </c:pt>
                <c:pt idx="427">
                  <c:v>61.33</c:v>
                </c:pt>
                <c:pt idx="428">
                  <c:v>61.32</c:v>
                </c:pt>
                <c:pt idx="429">
                  <c:v>61.46</c:v>
                </c:pt>
                <c:pt idx="430">
                  <c:v>62.04</c:v>
                </c:pt>
                <c:pt idx="431">
                  <c:v>61.790000000000006</c:v>
                </c:pt>
                <c:pt idx="432">
                  <c:v>60.39</c:v>
                </c:pt>
                <c:pt idx="433">
                  <c:v>60.49</c:v>
                </c:pt>
                <c:pt idx="434">
                  <c:v>60.94</c:v>
                </c:pt>
                <c:pt idx="435">
                  <c:v>60.809999999999995</c:v>
                </c:pt>
                <c:pt idx="436">
                  <c:v>60.5</c:v>
                </c:pt>
                <c:pt idx="437">
                  <c:v>57.78</c:v>
                </c:pt>
                <c:pt idx="438">
                  <c:v>56.220000000000006</c:v>
                </c:pt>
                <c:pt idx="439">
                  <c:v>52.03</c:v>
                </c:pt>
                <c:pt idx="440">
                  <c:v>49.879999999999995</c:v>
                </c:pt>
                <c:pt idx="441">
                  <c:v>48</c:v>
                </c:pt>
                <c:pt idx="442">
                  <c:v>46.64</c:v>
                </c:pt>
                <c:pt idx="443">
                  <c:v>46.690000000000005</c:v>
                </c:pt>
                <c:pt idx="444">
                  <c:v>47.94</c:v>
                </c:pt>
                <c:pt idx="445">
                  <c:v>47.97</c:v>
                </c:pt>
                <c:pt idx="446">
                  <c:v>45.53</c:v>
                </c:pt>
                <c:pt idx="447">
                  <c:v>44.43</c:v>
                </c:pt>
                <c:pt idx="448">
                  <c:v>43.160000000000004</c:v>
                </c:pt>
                <c:pt idx="449">
                  <c:v>41.47</c:v>
                </c:pt>
                <c:pt idx="450">
                  <c:v>43.08</c:v>
                </c:pt>
                <c:pt idx="451">
                  <c:v>42.06</c:v>
                </c:pt>
                <c:pt idx="452">
                  <c:v>42</c:v>
                </c:pt>
                <c:pt idx="453">
                  <c:v>42.07</c:v>
                </c:pt>
                <c:pt idx="454">
                  <c:v>42</c:v>
                </c:pt>
                <c:pt idx="455">
                  <c:v>39.6875</c:v>
                </c:pt>
                <c:pt idx="456">
                  <c:v>39.06</c:v>
                </c:pt>
                <c:pt idx="457">
                  <c:v>37.57</c:v>
                </c:pt>
                <c:pt idx="458">
                  <c:v>37.410000000000004</c:v>
                </c:pt>
                <c:pt idx="459">
                  <c:v>37.97</c:v>
                </c:pt>
                <c:pt idx="460">
                  <c:v>37.57</c:v>
                </c:pt>
                <c:pt idx="461">
                  <c:v>32.53</c:v>
                </c:pt>
                <c:pt idx="462">
                  <c:v>30.47</c:v>
                </c:pt>
                <c:pt idx="463">
                  <c:v>27.610000000000003</c:v>
                </c:pt>
                <c:pt idx="464">
                  <c:v>25.459999999999997</c:v>
                </c:pt>
                <c:pt idx="465">
                  <c:v>25.41</c:v>
                </c:pt>
                <c:pt idx="466">
                  <c:v>25</c:v>
                </c:pt>
                <c:pt idx="467">
                  <c:v>26.279999999999998</c:v>
                </c:pt>
                <c:pt idx="468">
                  <c:v>29.25</c:v>
                </c:pt>
                <c:pt idx="469">
                  <c:v>31.34</c:v>
                </c:pt>
                <c:pt idx="470">
                  <c:v>32.839999999999996</c:v>
                </c:pt>
                <c:pt idx="471">
                  <c:v>33.36</c:v>
                </c:pt>
                <c:pt idx="472">
                  <c:v>35.809999999999995</c:v>
                </c:pt>
                <c:pt idx="473">
                  <c:v>35.5</c:v>
                </c:pt>
                <c:pt idx="474">
                  <c:v>36.590000000000003</c:v>
                </c:pt>
                <c:pt idx="475">
                  <c:v>37.03</c:v>
                </c:pt>
                <c:pt idx="476">
                  <c:v>37.67</c:v>
                </c:pt>
                <c:pt idx="477">
                  <c:v>37.42</c:v>
                </c:pt>
                <c:pt idx="478">
                  <c:v>38.190000000000005</c:v>
                </c:pt>
                <c:pt idx="479">
                  <c:v>38.309999999999995</c:v>
                </c:pt>
                <c:pt idx="480">
                  <c:v>37.93</c:v>
                </c:pt>
                <c:pt idx="481">
                  <c:v>37.770000000000003</c:v>
                </c:pt>
                <c:pt idx="482">
                  <c:v>36.28</c:v>
                </c:pt>
                <c:pt idx="483">
                  <c:v>34.790000000000006</c:v>
                </c:pt>
                <c:pt idx="484">
                  <c:v>34.54</c:v>
                </c:pt>
                <c:pt idx="485">
                  <c:v>34.5</c:v>
                </c:pt>
                <c:pt idx="486">
                  <c:v>34.4</c:v>
                </c:pt>
                <c:pt idx="487">
                  <c:v>34.410000000000004</c:v>
                </c:pt>
                <c:pt idx="488">
                  <c:v>33.93</c:v>
                </c:pt>
                <c:pt idx="489">
                  <c:v>33.49</c:v>
                </c:pt>
                <c:pt idx="490">
                  <c:v>33.5</c:v>
                </c:pt>
                <c:pt idx="491">
                  <c:v>33.46</c:v>
                </c:pt>
                <c:pt idx="492">
                  <c:v>32</c:v>
                </c:pt>
                <c:pt idx="493">
                  <c:v>29.75</c:v>
                </c:pt>
                <c:pt idx="494">
                  <c:v>29.9</c:v>
                </c:pt>
                <c:pt idx="495">
                  <c:v>28.310000000000002</c:v>
                </c:pt>
                <c:pt idx="496">
                  <c:v>28.03</c:v>
                </c:pt>
                <c:pt idx="497">
                  <c:v>29.93</c:v>
                </c:pt>
                <c:pt idx="498">
                  <c:v>31.47</c:v>
                </c:pt>
                <c:pt idx="499">
                  <c:v>31.24</c:v>
                </c:pt>
                <c:pt idx="500">
                  <c:v>30.1</c:v>
                </c:pt>
                <c:pt idx="501">
                  <c:v>29.32</c:v>
                </c:pt>
                <c:pt idx="502">
                  <c:v>27.16</c:v>
                </c:pt>
                <c:pt idx="503">
                  <c:v>26.97</c:v>
                </c:pt>
                <c:pt idx="504">
                  <c:v>26.29</c:v>
                </c:pt>
                <c:pt idx="505">
                  <c:v>26.86</c:v>
                </c:pt>
                <c:pt idx="506">
                  <c:v>28.69</c:v>
                </c:pt>
                <c:pt idx="507">
                  <c:v>29.35</c:v>
                </c:pt>
                <c:pt idx="508">
                  <c:v>28.67</c:v>
                </c:pt>
                <c:pt idx="509">
                  <c:v>29.22</c:v>
                </c:pt>
                <c:pt idx="510">
                  <c:v>29.19</c:v>
                </c:pt>
                <c:pt idx="511">
                  <c:v>28.939999999999998</c:v>
                </c:pt>
                <c:pt idx="512">
                  <c:v>28.84</c:v>
                </c:pt>
                <c:pt idx="513">
                  <c:v>28.830000000000002</c:v>
                </c:pt>
                <c:pt idx="514">
                  <c:v>28.130000000000003</c:v>
                </c:pt>
                <c:pt idx="515">
                  <c:v>28.19</c:v>
                </c:pt>
                <c:pt idx="516">
                  <c:v>28.130000000000003</c:v>
                </c:pt>
                <c:pt idx="517">
                  <c:v>27.919999999999998</c:v>
                </c:pt>
                <c:pt idx="518">
                  <c:v>27.630000000000003</c:v>
                </c:pt>
                <c:pt idx="519">
                  <c:v>27.439999999999998</c:v>
                </c:pt>
                <c:pt idx="520">
                  <c:v>27.86</c:v>
                </c:pt>
                <c:pt idx="521">
                  <c:v>27.810000000000002</c:v>
                </c:pt>
                <c:pt idx="522">
                  <c:v>27.03</c:v>
                </c:pt>
                <c:pt idx="523">
                  <c:v>26.67</c:v>
                </c:pt>
                <c:pt idx="524">
                  <c:v>26.5</c:v>
                </c:pt>
                <c:pt idx="525">
                  <c:v>26.45</c:v>
                </c:pt>
                <c:pt idx="526">
                  <c:v>24.72</c:v>
                </c:pt>
                <c:pt idx="527">
                  <c:v>23.84</c:v>
                </c:pt>
                <c:pt idx="528">
                  <c:v>23.34</c:v>
                </c:pt>
                <c:pt idx="529">
                  <c:v>20.56</c:v>
                </c:pt>
                <c:pt idx="530">
                  <c:v>21.16</c:v>
                </c:pt>
                <c:pt idx="531">
                  <c:v>20.86</c:v>
                </c:pt>
                <c:pt idx="532">
                  <c:v>20.7</c:v>
                </c:pt>
                <c:pt idx="533">
                  <c:v>17.21</c:v>
                </c:pt>
                <c:pt idx="534">
                  <c:v>17.5</c:v>
                </c:pt>
                <c:pt idx="535">
                  <c:v>14.56</c:v>
                </c:pt>
                <c:pt idx="536">
                  <c:v>15.08</c:v>
                </c:pt>
                <c:pt idx="537">
                  <c:v>15.11</c:v>
                </c:pt>
                <c:pt idx="538">
                  <c:v>15.58</c:v>
                </c:pt>
                <c:pt idx="539">
                  <c:v>15.709999999999999</c:v>
                </c:pt>
                <c:pt idx="540">
                  <c:v>15.219999999999999</c:v>
                </c:pt>
                <c:pt idx="541">
                  <c:v>15.92</c:v>
                </c:pt>
                <c:pt idx="542">
                  <c:v>16.190000000000001</c:v>
                </c:pt>
                <c:pt idx="543">
                  <c:v>16.670000000000005</c:v>
                </c:pt>
                <c:pt idx="544">
                  <c:v>17.04</c:v>
                </c:pt>
                <c:pt idx="545">
                  <c:v>16.899999999999999</c:v>
                </c:pt>
                <c:pt idx="546">
                  <c:v>17.23</c:v>
                </c:pt>
                <c:pt idx="547">
                  <c:v>17.52</c:v>
                </c:pt>
                <c:pt idx="548">
                  <c:v>17.5</c:v>
                </c:pt>
                <c:pt idx="549">
                  <c:v>17.77</c:v>
                </c:pt>
                <c:pt idx="550">
                  <c:v>17.82</c:v>
                </c:pt>
                <c:pt idx="551">
                  <c:v>17.75</c:v>
                </c:pt>
                <c:pt idx="552">
                  <c:v>18.190000000000001</c:v>
                </c:pt>
                <c:pt idx="553">
                  <c:v>18.02</c:v>
                </c:pt>
                <c:pt idx="554">
                  <c:v>18.29</c:v>
                </c:pt>
                <c:pt idx="555">
                  <c:v>18.34</c:v>
                </c:pt>
                <c:pt idx="556">
                  <c:v>18.79</c:v>
                </c:pt>
                <c:pt idx="557">
                  <c:v>18.34</c:v>
                </c:pt>
                <c:pt idx="558">
                  <c:v>18.670000000000005</c:v>
                </c:pt>
                <c:pt idx="559">
                  <c:v>18.64</c:v>
                </c:pt>
                <c:pt idx="560">
                  <c:v>18.38</c:v>
                </c:pt>
                <c:pt idx="561">
                  <c:v>18.89</c:v>
                </c:pt>
                <c:pt idx="562">
                  <c:v>18.38</c:v>
                </c:pt>
                <c:pt idx="563">
                  <c:v>18.64</c:v>
                </c:pt>
                <c:pt idx="564">
                  <c:v>18.649999999999999</c:v>
                </c:pt>
                <c:pt idx="565">
                  <c:v>18.829999999999995</c:v>
                </c:pt>
                <c:pt idx="566">
                  <c:v>18.939999999999998</c:v>
                </c:pt>
                <c:pt idx="567">
                  <c:v>18.93</c:v>
                </c:pt>
                <c:pt idx="568">
                  <c:v>18.54</c:v>
                </c:pt>
                <c:pt idx="569">
                  <c:v>18.27</c:v>
                </c:pt>
                <c:pt idx="570">
                  <c:v>18.309999999999999</c:v>
                </c:pt>
                <c:pt idx="571">
                  <c:v>18.45</c:v>
                </c:pt>
                <c:pt idx="572">
                  <c:v>18.22</c:v>
                </c:pt>
                <c:pt idx="573">
                  <c:v>18.38</c:v>
                </c:pt>
                <c:pt idx="574">
                  <c:v>18.439999999999998</c:v>
                </c:pt>
                <c:pt idx="575">
                  <c:v>18.52</c:v>
                </c:pt>
                <c:pt idx="576">
                  <c:v>18.479999999999997</c:v>
                </c:pt>
                <c:pt idx="577">
                  <c:v>18.130000000000003</c:v>
                </c:pt>
                <c:pt idx="578">
                  <c:v>17.5</c:v>
                </c:pt>
                <c:pt idx="579">
                  <c:v>15.66</c:v>
                </c:pt>
                <c:pt idx="580">
                  <c:v>15.49</c:v>
                </c:pt>
                <c:pt idx="581">
                  <c:v>14.950000000000001</c:v>
                </c:pt>
                <c:pt idx="582">
                  <c:v>15.16</c:v>
                </c:pt>
                <c:pt idx="583">
                  <c:v>15.09</c:v>
                </c:pt>
                <c:pt idx="584">
                  <c:v>15.16</c:v>
                </c:pt>
                <c:pt idx="585">
                  <c:v>15.41</c:v>
                </c:pt>
                <c:pt idx="586">
                  <c:v>15.18</c:v>
                </c:pt>
                <c:pt idx="587">
                  <c:v>15.29</c:v>
                </c:pt>
                <c:pt idx="588">
                  <c:v>15.04</c:v>
                </c:pt>
                <c:pt idx="589">
                  <c:v>14.58</c:v>
                </c:pt>
                <c:pt idx="590">
                  <c:v>14.5</c:v>
                </c:pt>
                <c:pt idx="591">
                  <c:v>14.08</c:v>
                </c:pt>
                <c:pt idx="592">
                  <c:v>13.78</c:v>
                </c:pt>
                <c:pt idx="593">
                  <c:v>12.48</c:v>
                </c:pt>
                <c:pt idx="594">
                  <c:v>12.2</c:v>
                </c:pt>
                <c:pt idx="595">
                  <c:v>11.66</c:v>
                </c:pt>
                <c:pt idx="596">
                  <c:v>11.59</c:v>
                </c:pt>
                <c:pt idx="597">
                  <c:v>10.92</c:v>
                </c:pt>
                <c:pt idx="598">
                  <c:v>10.49</c:v>
                </c:pt>
                <c:pt idx="599">
                  <c:v>10.39</c:v>
                </c:pt>
                <c:pt idx="600">
                  <c:v>9.8600000000000012</c:v>
                </c:pt>
                <c:pt idx="601">
                  <c:v>9.77</c:v>
                </c:pt>
                <c:pt idx="602">
                  <c:v>9.7299999999999986</c:v>
                </c:pt>
                <c:pt idx="603">
                  <c:v>10.050000000000002</c:v>
                </c:pt>
                <c:pt idx="604">
                  <c:v>9.7900000000000009</c:v>
                </c:pt>
                <c:pt idx="605">
                  <c:v>9.92</c:v>
                </c:pt>
                <c:pt idx="606">
                  <c:v>9.68</c:v>
                </c:pt>
                <c:pt idx="607">
                  <c:v>9.68</c:v>
                </c:pt>
                <c:pt idx="608">
                  <c:v>9.7900000000000009</c:v>
                </c:pt>
                <c:pt idx="609">
                  <c:v>9.75</c:v>
                </c:pt>
                <c:pt idx="610">
                  <c:v>9.7100000000000009</c:v>
                </c:pt>
                <c:pt idx="611">
                  <c:v>9.52</c:v>
                </c:pt>
                <c:pt idx="612">
                  <c:v>9.27</c:v>
                </c:pt>
                <c:pt idx="613">
                  <c:v>9.4</c:v>
                </c:pt>
                <c:pt idx="614">
                  <c:v>9.5400000000000009</c:v>
                </c:pt>
                <c:pt idx="615">
                  <c:v>9.65</c:v>
                </c:pt>
                <c:pt idx="616">
                  <c:v>9.68</c:v>
                </c:pt>
                <c:pt idx="617">
                  <c:v>9.58</c:v>
                </c:pt>
                <c:pt idx="618">
                  <c:v>9.5500000000000007</c:v>
                </c:pt>
                <c:pt idx="619">
                  <c:v>9.57</c:v>
                </c:pt>
                <c:pt idx="620">
                  <c:v>9.3000000000000007</c:v>
                </c:pt>
                <c:pt idx="621">
                  <c:v>9.33</c:v>
                </c:pt>
                <c:pt idx="622">
                  <c:v>8.66</c:v>
                </c:pt>
                <c:pt idx="623">
                  <c:v>8.59</c:v>
                </c:pt>
                <c:pt idx="624">
                  <c:v>8.58</c:v>
                </c:pt>
                <c:pt idx="625">
                  <c:v>8.6</c:v>
                </c:pt>
                <c:pt idx="626">
                  <c:v>8.69</c:v>
                </c:pt>
                <c:pt idx="627">
                  <c:v>8.82</c:v>
                </c:pt>
                <c:pt idx="628">
                  <c:v>8.75</c:v>
                </c:pt>
                <c:pt idx="629">
                  <c:v>8.81</c:v>
                </c:pt>
                <c:pt idx="630">
                  <c:v>8.75</c:v>
                </c:pt>
                <c:pt idx="631">
                  <c:v>9.31</c:v>
                </c:pt>
                <c:pt idx="632">
                  <c:v>9.07</c:v>
                </c:pt>
                <c:pt idx="633">
                  <c:v>8.9700000000000006</c:v>
                </c:pt>
                <c:pt idx="634">
                  <c:v>9.4500000000000011</c:v>
                </c:pt>
                <c:pt idx="635">
                  <c:v>9.66</c:v>
                </c:pt>
                <c:pt idx="636">
                  <c:v>9.9</c:v>
                </c:pt>
                <c:pt idx="637">
                  <c:v>9.8000000000000007</c:v>
                </c:pt>
                <c:pt idx="638">
                  <c:v>9.81</c:v>
                </c:pt>
                <c:pt idx="639">
                  <c:v>9.7299999999999986</c:v>
                </c:pt>
                <c:pt idx="640">
                  <c:v>9.8000000000000007</c:v>
                </c:pt>
                <c:pt idx="641">
                  <c:v>9.65</c:v>
                </c:pt>
                <c:pt idx="642">
                  <c:v>9.6</c:v>
                </c:pt>
                <c:pt idx="643">
                  <c:v>9.25</c:v>
                </c:pt>
                <c:pt idx="644">
                  <c:v>9.31</c:v>
                </c:pt>
                <c:pt idx="645">
                  <c:v>9.3000000000000007</c:v>
                </c:pt>
                <c:pt idx="646">
                  <c:v>9.26</c:v>
                </c:pt>
                <c:pt idx="647">
                  <c:v>9.2100000000000009</c:v>
                </c:pt>
                <c:pt idx="648">
                  <c:v>9.27</c:v>
                </c:pt>
                <c:pt idx="649">
                  <c:v>9.1399999999999988</c:v>
                </c:pt>
                <c:pt idx="650">
                  <c:v>9.07</c:v>
                </c:pt>
                <c:pt idx="651">
                  <c:v>9.1399999999999988</c:v>
                </c:pt>
                <c:pt idx="652">
                  <c:v>9.27</c:v>
                </c:pt>
                <c:pt idx="653">
                  <c:v>9.3600000000000012</c:v>
                </c:pt>
                <c:pt idx="654">
                  <c:v>9.25</c:v>
                </c:pt>
                <c:pt idx="655">
                  <c:v>9.17</c:v>
                </c:pt>
                <c:pt idx="656">
                  <c:v>9.34</c:v>
                </c:pt>
                <c:pt idx="657">
                  <c:v>9.2800000000000011</c:v>
                </c:pt>
                <c:pt idx="658">
                  <c:v>9.2299999999999986</c:v>
                </c:pt>
                <c:pt idx="659">
                  <c:v>9.19</c:v>
                </c:pt>
                <c:pt idx="660">
                  <c:v>9</c:v>
                </c:pt>
                <c:pt idx="661">
                  <c:v>8.8600000000000012</c:v>
                </c:pt>
                <c:pt idx="662">
                  <c:v>8.8500000000000014</c:v>
                </c:pt>
                <c:pt idx="663">
                  <c:v>8.84</c:v>
                </c:pt>
                <c:pt idx="664">
                  <c:v>8.91</c:v>
                </c:pt>
                <c:pt idx="665">
                  <c:v>8.9</c:v>
                </c:pt>
                <c:pt idx="666">
                  <c:v>8.8800000000000008</c:v>
                </c:pt>
                <c:pt idx="667">
                  <c:v>9.129999999999999</c:v>
                </c:pt>
                <c:pt idx="668">
                  <c:v>8.9600000000000026</c:v>
                </c:pt>
                <c:pt idx="669">
                  <c:v>8.9700000000000006</c:v>
                </c:pt>
                <c:pt idx="670">
                  <c:v>8.98</c:v>
                </c:pt>
                <c:pt idx="671">
                  <c:v>9.0300000000000011</c:v>
                </c:pt>
                <c:pt idx="672">
                  <c:v>9.0500000000000007</c:v>
                </c:pt>
                <c:pt idx="673">
                  <c:v>9.3000000000000007</c:v>
                </c:pt>
                <c:pt idx="674">
                  <c:v>9.3000000000000007</c:v>
                </c:pt>
                <c:pt idx="675">
                  <c:v>9.2399999999999984</c:v>
                </c:pt>
                <c:pt idx="676">
                  <c:v>9.44</c:v>
                </c:pt>
                <c:pt idx="677">
                  <c:v>9.4600000000000026</c:v>
                </c:pt>
                <c:pt idx="678">
                  <c:v>9.41</c:v>
                </c:pt>
                <c:pt idx="679">
                  <c:v>9.67</c:v>
                </c:pt>
                <c:pt idx="680">
                  <c:v>9.58</c:v>
                </c:pt>
                <c:pt idx="681">
                  <c:v>9.629999999999999</c:v>
                </c:pt>
                <c:pt idx="682">
                  <c:v>9.7199999999999989</c:v>
                </c:pt>
                <c:pt idx="683">
                  <c:v>9.8800000000000008</c:v>
                </c:pt>
                <c:pt idx="684">
                  <c:v>9.75</c:v>
                </c:pt>
                <c:pt idx="685">
                  <c:v>9.7100000000000009</c:v>
                </c:pt>
                <c:pt idx="686">
                  <c:v>9.6399999999999988</c:v>
                </c:pt>
                <c:pt idx="687">
                  <c:v>9.75</c:v>
                </c:pt>
                <c:pt idx="688">
                  <c:v>9.83</c:v>
                </c:pt>
                <c:pt idx="689">
                  <c:v>9.7100000000000009</c:v>
                </c:pt>
                <c:pt idx="690">
                  <c:v>9.7299999999999986</c:v>
                </c:pt>
                <c:pt idx="691">
                  <c:v>9.629999999999999</c:v>
                </c:pt>
                <c:pt idx="692">
                  <c:v>9.6399999999999988</c:v>
                </c:pt>
                <c:pt idx="693">
                  <c:v>9.620000000000001</c:v>
                </c:pt>
                <c:pt idx="694">
                  <c:v>9.57</c:v>
                </c:pt>
                <c:pt idx="695">
                  <c:v>9.5400000000000009</c:v>
                </c:pt>
                <c:pt idx="696">
                  <c:v>9.51</c:v>
                </c:pt>
                <c:pt idx="697">
                  <c:v>9.4</c:v>
                </c:pt>
                <c:pt idx="698">
                  <c:v>9.5</c:v>
                </c:pt>
                <c:pt idx="699">
                  <c:v>9.5500000000000007</c:v>
                </c:pt>
                <c:pt idx="700">
                  <c:v>9.4</c:v>
                </c:pt>
                <c:pt idx="701">
                  <c:v>9.41</c:v>
                </c:pt>
                <c:pt idx="702">
                  <c:v>9.33</c:v>
                </c:pt>
                <c:pt idx="703">
                  <c:v>9.2900000000000009</c:v>
                </c:pt>
                <c:pt idx="704">
                  <c:v>9.2000000000000011</c:v>
                </c:pt>
                <c:pt idx="705">
                  <c:v>8.7100000000000009</c:v>
                </c:pt>
                <c:pt idx="706">
                  <c:v>8.3800000000000008</c:v>
                </c:pt>
                <c:pt idx="707">
                  <c:v>7.94</c:v>
                </c:pt>
                <c:pt idx="708">
                  <c:v>7.23</c:v>
                </c:pt>
                <c:pt idx="709">
                  <c:v>7</c:v>
                </c:pt>
                <c:pt idx="710">
                  <c:v>7</c:v>
                </c:pt>
                <c:pt idx="711">
                  <c:v>6.8199999999999994</c:v>
                </c:pt>
                <c:pt idx="712">
                  <c:v>5.55</c:v>
                </c:pt>
                <c:pt idx="713">
                  <c:v>5.59</c:v>
                </c:pt>
                <c:pt idx="714">
                  <c:v>5.3</c:v>
                </c:pt>
                <c:pt idx="715">
                  <c:v>5.4700000000000006</c:v>
                </c:pt>
                <c:pt idx="716">
                  <c:v>5.6099999999999994</c:v>
                </c:pt>
                <c:pt idx="717">
                  <c:v>5.59</c:v>
                </c:pt>
                <c:pt idx="718">
                  <c:v>5.6199999999999992</c:v>
                </c:pt>
                <c:pt idx="719">
                  <c:v>5.6</c:v>
                </c:pt>
                <c:pt idx="720">
                  <c:v>5.45</c:v>
                </c:pt>
                <c:pt idx="721">
                  <c:v>5.44</c:v>
                </c:pt>
                <c:pt idx="722">
                  <c:v>5.46</c:v>
                </c:pt>
                <c:pt idx="723">
                  <c:v>5.49</c:v>
                </c:pt>
                <c:pt idx="724">
                  <c:v>5.52</c:v>
                </c:pt>
                <c:pt idx="725">
                  <c:v>5.59</c:v>
                </c:pt>
                <c:pt idx="726">
                  <c:v>5.56</c:v>
                </c:pt>
                <c:pt idx="727">
                  <c:v>5.53</c:v>
                </c:pt>
                <c:pt idx="728">
                  <c:v>5.5</c:v>
                </c:pt>
                <c:pt idx="729">
                  <c:v>5.5</c:v>
                </c:pt>
                <c:pt idx="730">
                  <c:v>5.5</c:v>
                </c:pt>
                <c:pt idx="731">
                  <c:v>5.5</c:v>
                </c:pt>
                <c:pt idx="732">
                  <c:v>5.5</c:v>
                </c:pt>
                <c:pt idx="733">
                  <c:v>5.5</c:v>
                </c:pt>
                <c:pt idx="734">
                  <c:v>5.5</c:v>
                </c:pt>
                <c:pt idx="735">
                  <c:v>5.5</c:v>
                </c:pt>
                <c:pt idx="736">
                  <c:v>5.5</c:v>
                </c:pt>
                <c:pt idx="737">
                  <c:v>5.5</c:v>
                </c:pt>
                <c:pt idx="738">
                  <c:v>5.5</c:v>
                </c:pt>
                <c:pt idx="739">
                  <c:v>5.54</c:v>
                </c:pt>
                <c:pt idx="740">
                  <c:v>5.55</c:v>
                </c:pt>
                <c:pt idx="741">
                  <c:v>5.55</c:v>
                </c:pt>
                <c:pt idx="742">
                  <c:v>5.51</c:v>
                </c:pt>
                <c:pt idx="743">
                  <c:v>5.5</c:v>
                </c:pt>
                <c:pt idx="744">
                  <c:v>5.59</c:v>
                </c:pt>
                <c:pt idx="745">
                  <c:v>5.56</c:v>
                </c:pt>
                <c:pt idx="746">
                  <c:v>5.4</c:v>
                </c:pt>
                <c:pt idx="747">
                  <c:v>5.4</c:v>
                </c:pt>
                <c:pt idx="748">
                  <c:v>5.3599999999999994</c:v>
                </c:pt>
                <c:pt idx="749">
                  <c:v>5.39</c:v>
                </c:pt>
                <c:pt idx="750">
                  <c:v>5.3599999999999994</c:v>
                </c:pt>
                <c:pt idx="751">
                  <c:v>5.44</c:v>
                </c:pt>
                <c:pt idx="752">
                  <c:v>5.46</c:v>
                </c:pt>
                <c:pt idx="753">
                  <c:v>5.37</c:v>
                </c:pt>
                <c:pt idx="754">
                  <c:v>5.4</c:v>
                </c:pt>
                <c:pt idx="755">
                  <c:v>5.3199999999999994</c:v>
                </c:pt>
                <c:pt idx="756">
                  <c:v>5.25</c:v>
                </c:pt>
                <c:pt idx="757">
                  <c:v>5.21</c:v>
                </c:pt>
                <c:pt idx="758">
                  <c:v>5.23</c:v>
                </c:pt>
                <c:pt idx="759">
                  <c:v>5.25</c:v>
                </c:pt>
                <c:pt idx="760">
                  <c:v>5.21</c:v>
                </c:pt>
                <c:pt idx="761">
                  <c:v>5.13</c:v>
                </c:pt>
                <c:pt idx="762">
                  <c:v>5.1899999999999995</c:v>
                </c:pt>
                <c:pt idx="763">
                  <c:v>5.29</c:v>
                </c:pt>
                <c:pt idx="764">
                  <c:v>5.34</c:v>
                </c:pt>
                <c:pt idx="765">
                  <c:v>5.1899999999999995</c:v>
                </c:pt>
                <c:pt idx="766">
                  <c:v>5.2</c:v>
                </c:pt>
                <c:pt idx="767">
                  <c:v>5.25</c:v>
                </c:pt>
                <c:pt idx="768">
                  <c:v>5.23</c:v>
                </c:pt>
                <c:pt idx="769">
                  <c:v>5.22</c:v>
                </c:pt>
                <c:pt idx="770">
                  <c:v>5.24</c:v>
                </c:pt>
                <c:pt idx="771">
                  <c:v>5.33</c:v>
                </c:pt>
                <c:pt idx="772">
                  <c:v>5.31</c:v>
                </c:pt>
                <c:pt idx="773">
                  <c:v>5.2700000000000005</c:v>
                </c:pt>
                <c:pt idx="774">
                  <c:v>5.26</c:v>
                </c:pt>
                <c:pt idx="775">
                  <c:v>5.23</c:v>
                </c:pt>
                <c:pt idx="776">
                  <c:v>5.1599999999999993</c:v>
                </c:pt>
                <c:pt idx="777">
                  <c:v>5.21</c:v>
                </c:pt>
                <c:pt idx="778">
                  <c:v>5.1199999999999992</c:v>
                </c:pt>
                <c:pt idx="779">
                  <c:v>5.1199999999999992</c:v>
                </c:pt>
                <c:pt idx="780">
                  <c:v>5.0199999999999996</c:v>
                </c:pt>
                <c:pt idx="781">
                  <c:v>5.05</c:v>
                </c:pt>
                <c:pt idx="782">
                  <c:v>5.0999999999999996</c:v>
                </c:pt>
                <c:pt idx="783">
                  <c:v>5.03</c:v>
                </c:pt>
                <c:pt idx="784">
                  <c:v>4.8099999999999996</c:v>
                </c:pt>
                <c:pt idx="785">
                  <c:v>4.6899999999999995</c:v>
                </c:pt>
                <c:pt idx="786">
                  <c:v>4.72</c:v>
                </c:pt>
                <c:pt idx="787">
                  <c:v>4.71</c:v>
                </c:pt>
                <c:pt idx="788">
                  <c:v>4.6599999999999993</c:v>
                </c:pt>
                <c:pt idx="789">
                  <c:v>4.57</c:v>
                </c:pt>
                <c:pt idx="790">
                  <c:v>4.55</c:v>
                </c:pt>
              </c:numCache>
            </c:numRef>
          </c:val>
          <c:smooth val="0"/>
        </c:ser>
        <c:dLbls>
          <c:showLegendKey val="0"/>
          <c:showVal val="0"/>
          <c:showCatName val="0"/>
          <c:showSerName val="0"/>
          <c:showPercent val="0"/>
          <c:showBubbleSize val="0"/>
        </c:dLbls>
        <c:smooth val="0"/>
        <c:axId val="153255232"/>
        <c:axId val="155188768"/>
      </c:lineChart>
      <c:dateAx>
        <c:axId val="153255232"/>
        <c:scaling>
          <c:orientation val="minMax"/>
        </c:scaling>
        <c:delete val="0"/>
        <c:axPos val="b"/>
        <c:numFmt formatCode="[$-409]mmm/yy;@" sourceLinked="0"/>
        <c:majorTickMark val="none"/>
        <c:minorTickMark val="none"/>
        <c:tickLblPos val="nextTo"/>
        <c:txPr>
          <a:bodyPr/>
          <a:lstStyle/>
          <a:p>
            <a:pPr>
              <a:defRPr sz="1200" b="1"/>
            </a:pPr>
            <a:endParaRPr lang="zh-CN"/>
          </a:p>
        </c:txPr>
        <c:crossAx val="155188768"/>
        <c:crosses val="autoZero"/>
        <c:auto val="1"/>
        <c:lblOffset val="100"/>
        <c:baseTimeUnit val="days"/>
      </c:dateAx>
      <c:valAx>
        <c:axId val="155188768"/>
        <c:scaling>
          <c:orientation val="minMax"/>
        </c:scaling>
        <c:delete val="0"/>
        <c:axPos val="l"/>
        <c:majorGridlines/>
        <c:title>
          <c:tx>
            <c:rich>
              <a:bodyPr/>
              <a:lstStyle/>
              <a:p>
                <a:pPr>
                  <a:defRPr sz="1200"/>
                </a:pPr>
                <a:r>
                  <a:rPr lang="zh-CN" altLang="en-US" sz="1200"/>
                  <a:t>价格</a:t>
                </a:r>
              </a:p>
            </c:rich>
          </c:tx>
          <c:layout/>
          <c:overlay val="0"/>
        </c:title>
        <c:numFmt formatCode="General" sourceLinked="1"/>
        <c:majorTickMark val="none"/>
        <c:minorTickMark val="none"/>
        <c:tickLblPos val="nextTo"/>
        <c:txPr>
          <a:bodyPr/>
          <a:lstStyle/>
          <a:p>
            <a:pPr>
              <a:defRPr sz="1200" b="1"/>
            </a:pPr>
            <a:endParaRPr lang="zh-CN"/>
          </a:p>
        </c:txPr>
        <c:crossAx val="153255232"/>
        <c:crosses val="autoZero"/>
        <c:crossBetween val="between"/>
      </c:valAx>
    </c:plotArea>
    <c:legend>
      <c:legendPos val="b"/>
      <c:layout/>
      <c:overlay val="0"/>
      <c:txPr>
        <a:bodyPr/>
        <a:lstStyle/>
        <a:p>
          <a:pPr>
            <a:defRPr sz="1200" b="1"/>
          </a:pPr>
          <a:endParaRPr lang="zh-CN"/>
        </a:p>
      </c:txPr>
    </c:legend>
    <c:plotVisOnly val="1"/>
    <c:dispBlanksAs val="gap"/>
    <c:showDLblsOverMax val="0"/>
  </c:chart>
  <c:spPr>
    <a:solidFill>
      <a:schemeClr val="bg1"/>
    </a:solidFill>
  </c:sp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1.wmf"/><Relationship Id="rId1" Type="http://schemas.openxmlformats.org/officeDocument/2006/relationships/image" Target="../media/image30.wmf"/><Relationship Id="rId5" Type="http://schemas.openxmlformats.org/officeDocument/2006/relationships/image" Target="../media/image33.wmf"/><Relationship Id="rId4"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22.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55.emf"/><Relationship Id="rId7" Type="http://schemas.openxmlformats.org/officeDocument/2006/relationships/image" Target="../media/image59.emf"/><Relationship Id="rId2" Type="http://schemas.openxmlformats.org/officeDocument/2006/relationships/image" Target="../media/image54.emf"/><Relationship Id="rId1" Type="http://schemas.openxmlformats.org/officeDocument/2006/relationships/image" Target="../media/image53.wmf"/><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5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1.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02E156DB-37A1-4FE9-B63A-19B36E2AAF75}" type="datetimeFigureOut">
              <a:rPr lang="zh-CN" altLang="en-US"/>
              <a:pPr>
                <a:defRPr/>
              </a:pPr>
              <a:t>2018/3/11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42D3D6B-8EF9-4A8E-A621-85663FF850D1}" type="slidenum">
              <a:rPr lang="zh-CN" altLang="en-US"/>
              <a:pPr>
                <a:defRPr/>
              </a:pPr>
              <a:t>‹#›</a:t>
            </a:fld>
            <a:endParaRPr lang="zh-CN" altLang="en-US"/>
          </a:p>
        </p:txBody>
      </p:sp>
    </p:spTree>
    <p:extLst>
      <p:ext uri="{BB962C8B-B14F-4D97-AF65-F5344CB8AC3E}">
        <p14:creationId xmlns:p14="http://schemas.microsoft.com/office/powerpoint/2010/main" val="22298024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由于美国房价大跌， </a:t>
            </a:r>
            <a:r>
              <a:rPr lang="en-US" altLang="zh-CN" smtClean="0"/>
              <a:t>2007</a:t>
            </a:r>
            <a:r>
              <a:rPr lang="zh-CN" altLang="en-US" smtClean="0"/>
              <a:t>年约翰保尔森下注做空楼市，他管理的基金狂赚</a:t>
            </a:r>
            <a:r>
              <a:rPr lang="en-US" altLang="zh-CN" smtClean="0"/>
              <a:t>150</a:t>
            </a:r>
            <a:r>
              <a:rPr lang="zh-CN" altLang="en-US" smtClean="0"/>
              <a:t>亿美元</a:t>
            </a:r>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2220D50-0280-498E-8490-83F644716887}" type="slidenum">
              <a:rPr lang="zh-CN" altLang="en-US" smtClean="0">
                <a:latin typeface="Times New Roman" panose="02020603050405020304" pitchFamily="18" charset="0"/>
              </a:rPr>
              <a:pPr>
                <a:spcBef>
                  <a:spcPct val="0"/>
                </a:spcBef>
              </a:pPr>
              <a:t>6</a:t>
            </a:fld>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236774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市场踩踏，风险传染</a:t>
            </a:r>
            <a:endParaRPr lang="zh-CN" altLang="en-US" dirty="0"/>
          </a:p>
        </p:txBody>
      </p:sp>
      <p:sp>
        <p:nvSpPr>
          <p:cNvPr id="4" name="灯片编号占位符 3"/>
          <p:cNvSpPr>
            <a:spLocks noGrp="1"/>
          </p:cNvSpPr>
          <p:nvPr>
            <p:ph type="sldNum" sz="quarter" idx="10"/>
          </p:nvPr>
        </p:nvSpPr>
        <p:spPr/>
        <p:txBody>
          <a:bodyPr/>
          <a:lstStyle/>
          <a:p>
            <a:pPr>
              <a:defRPr/>
            </a:pPr>
            <a:fld id="{842D3D6B-8EF9-4A8E-A621-85663FF850D1}" type="slidenum">
              <a:rPr lang="zh-CN" altLang="en-US" smtClean="0"/>
              <a:pPr>
                <a:defRPr/>
              </a:pPr>
              <a:t>16</a:t>
            </a:fld>
            <a:endParaRPr lang="zh-CN" altLang="en-US"/>
          </a:p>
        </p:txBody>
      </p:sp>
    </p:spTree>
    <p:extLst>
      <p:ext uri="{BB962C8B-B14F-4D97-AF65-F5344CB8AC3E}">
        <p14:creationId xmlns:p14="http://schemas.microsoft.com/office/powerpoint/2010/main" val="2185994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光大乌龙指，骑士资本乌龙</a:t>
            </a:r>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354BBF2-3CAD-4453-9192-C32677C7285E}" type="slidenum">
              <a:rPr lang="zh-CN" altLang="en-US" smtClean="0">
                <a:latin typeface="Times New Roman" panose="02020603050405020304" pitchFamily="18" charset="0"/>
              </a:rPr>
              <a:pPr>
                <a:spcBef>
                  <a:spcPct val="0"/>
                </a:spcBef>
              </a:pPr>
              <a:t>61</a:t>
            </a:fld>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1132004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交易管理设置上，</a:t>
            </a:r>
            <a:r>
              <a:rPr lang="en-US" altLang="zh-CN" smtClean="0"/>
              <a:t>allow_trade</a:t>
            </a:r>
            <a:r>
              <a:rPr lang="zh-CN" altLang="en-US" smtClean="0"/>
              <a:t>。</a:t>
            </a:r>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9D81816-C83E-4630-805E-C278744262A3}" type="slidenum">
              <a:rPr lang="zh-CN" altLang="en-US" smtClean="0">
                <a:latin typeface="Times New Roman" panose="02020603050405020304" pitchFamily="18" charset="0"/>
              </a:rPr>
              <a:pPr>
                <a:spcBef>
                  <a:spcPct val="0"/>
                </a:spcBef>
              </a:pPr>
              <a:t>64</a:t>
            </a:fld>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881509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有时候</a:t>
            </a:r>
            <a:r>
              <a:rPr lang="en-US" altLang="zh-CN" smtClean="0"/>
              <a:t>VaR</a:t>
            </a:r>
            <a:r>
              <a:rPr lang="zh-CN" altLang="en-US" smtClean="0"/>
              <a:t>定义为与均值有关，即</a:t>
            </a:r>
            <a:r>
              <a:rPr lang="en-US" altLang="zh-CN" smtClean="0"/>
              <a:t>VaR=F^{-1}(p)-\mu</a:t>
            </a:r>
            <a:endParaRPr lang="zh-CN" altLang="en-US" smtClean="0"/>
          </a:p>
        </p:txBody>
      </p:sp>
      <p:sp>
        <p:nvSpPr>
          <p:cNvPr id="829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701D707-E9E6-4EF8-B802-FD88384FAD4E}" type="slidenum">
              <a:rPr lang="zh-CN" altLang="en-US" smtClean="0">
                <a:latin typeface="Times New Roman" panose="02020603050405020304" pitchFamily="18" charset="0"/>
              </a:rPr>
              <a:pPr>
                <a:spcBef>
                  <a:spcPct val="0"/>
                </a:spcBef>
              </a:pPr>
              <a:t>81</a:t>
            </a:fld>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534371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参数化，非参数化和半参数化</a:t>
            </a:r>
            <a:endParaRPr lang="zh-CN" altLang="en-US" dirty="0"/>
          </a:p>
        </p:txBody>
      </p:sp>
      <p:sp>
        <p:nvSpPr>
          <p:cNvPr id="4" name="灯片编号占位符 3"/>
          <p:cNvSpPr>
            <a:spLocks noGrp="1"/>
          </p:cNvSpPr>
          <p:nvPr>
            <p:ph type="sldNum" sz="quarter" idx="10"/>
          </p:nvPr>
        </p:nvSpPr>
        <p:spPr/>
        <p:txBody>
          <a:bodyPr/>
          <a:lstStyle/>
          <a:p>
            <a:pPr>
              <a:defRPr/>
            </a:pPr>
            <a:fld id="{842D3D6B-8EF9-4A8E-A621-85663FF850D1}" type="slidenum">
              <a:rPr lang="zh-CN" altLang="en-US" smtClean="0"/>
              <a:pPr>
                <a:defRPr/>
              </a:pPr>
              <a:t>83</a:t>
            </a:fld>
            <a:endParaRPr lang="zh-CN" altLang="en-US"/>
          </a:p>
        </p:txBody>
      </p:sp>
    </p:spTree>
    <p:extLst>
      <p:ext uri="{BB962C8B-B14F-4D97-AF65-F5344CB8AC3E}">
        <p14:creationId xmlns:p14="http://schemas.microsoft.com/office/powerpoint/2010/main" val="3219581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Lambda=0.94 for risk metrics</a:t>
            </a:r>
            <a:endParaRPr lang="zh-CN" altLang="en-US" smtClean="0"/>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4D485D2-2E24-4132-97F9-61AF91E80D39}" type="slidenum">
              <a:rPr lang="zh-CN" altLang="en-US" smtClean="0">
                <a:latin typeface="Times New Roman" panose="02020603050405020304" pitchFamily="18" charset="0"/>
              </a:rPr>
              <a:pPr>
                <a:spcBef>
                  <a:spcPct val="0"/>
                </a:spcBef>
              </a:pPr>
              <a:t>92</a:t>
            </a:fld>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1554431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2D3D6B-8EF9-4A8E-A621-85663FF850D1}" type="slidenum">
              <a:rPr lang="zh-CN" altLang="en-US" smtClean="0"/>
              <a:pPr>
                <a:defRPr/>
              </a:pPr>
              <a:t>98</a:t>
            </a:fld>
            <a:endParaRPr lang="zh-CN" altLang="en-US"/>
          </a:p>
        </p:txBody>
      </p:sp>
    </p:spTree>
    <p:extLst>
      <p:ext uri="{BB962C8B-B14F-4D97-AF65-F5344CB8AC3E}">
        <p14:creationId xmlns:p14="http://schemas.microsoft.com/office/powerpoint/2010/main" val="1746938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8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886092E-3BCA-40ED-AB91-0689940FE3C5}" type="slidenum">
              <a:rPr lang="zh-CN" altLang="en-US" smtClean="0">
                <a:latin typeface="Times New Roman" panose="02020603050405020304" pitchFamily="18" charset="0"/>
              </a:rPr>
              <a:pPr>
                <a:spcBef>
                  <a:spcPct val="0"/>
                </a:spcBef>
              </a:pPr>
              <a:t>141</a:t>
            </a:fld>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2043452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2"/>
          <p:cNvGrpSpPr>
            <a:grpSpLocks/>
          </p:cNvGrpSpPr>
          <p:nvPr/>
        </p:nvGrpSpPr>
        <p:grpSpPr bwMode="auto">
          <a:xfrm>
            <a:off x="3175" y="4267200"/>
            <a:ext cx="9140825" cy="2590800"/>
            <a:chOff x="2" y="2688"/>
            <a:chExt cx="5758" cy="1632"/>
          </a:xfrm>
        </p:grpSpPr>
        <p:sp>
          <p:nvSpPr>
            <p:cNvPr id="4" name="Freeform 3"/>
            <p:cNvSpPr>
              <a:spLocks/>
            </p:cNvSpPr>
            <p:nvPr/>
          </p:nvSpPr>
          <p:spPr bwMode="hidden">
            <a:xfrm>
              <a:off x="2" y="2688"/>
              <a:ext cx="5758" cy="1632"/>
            </a:xfrm>
            <a:custGeom>
              <a:avLst/>
              <a:gdLst>
                <a:gd name="T0" fmla="*/ 5902 w 5740"/>
                <a:gd name="T1" fmla="*/ 1 h 4316"/>
                <a:gd name="T2" fmla="*/ 0 w 5740"/>
                <a:gd name="T3" fmla="*/ 1 h 4316"/>
                <a:gd name="T4" fmla="*/ 0 w 5740"/>
                <a:gd name="T5" fmla="*/ 0 h 4316"/>
                <a:gd name="T6" fmla="*/ 5902 w 5740"/>
                <a:gd name="T7" fmla="*/ 0 h 4316"/>
                <a:gd name="T8" fmla="*/ 5902 w 5740"/>
                <a:gd name="T9" fmla="*/ 1 h 4316"/>
                <a:gd name="T10" fmla="*/ 5902 w 5740"/>
                <a:gd name="T11" fmla="*/ 1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 name="Group 4"/>
            <p:cNvGrpSpPr>
              <a:grpSpLocks/>
            </p:cNvGrpSpPr>
            <p:nvPr userDrawn="1"/>
          </p:nvGrpSpPr>
          <p:grpSpPr bwMode="auto">
            <a:xfrm>
              <a:off x="3528" y="3715"/>
              <a:ext cx="792" cy="521"/>
              <a:chOff x="3527" y="3715"/>
              <a:chExt cx="792" cy="521"/>
            </a:xfrm>
          </p:grpSpPr>
          <p:sp>
            <p:nvSpPr>
              <p:cNvPr id="56"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57"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58"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59"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60"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61" name="Freeform 10"/>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62" name="Freeform 11"/>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63" name="Freeform 12"/>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64" name="Freeform 13"/>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65" name="Freeform 14"/>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66"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grpSp>
        <p:grpSp>
          <p:nvGrpSpPr>
            <p:cNvPr id="6" name="Group 16"/>
            <p:cNvGrpSpPr>
              <a:grpSpLocks/>
            </p:cNvGrpSpPr>
            <p:nvPr userDrawn="1"/>
          </p:nvGrpSpPr>
          <p:grpSpPr bwMode="auto">
            <a:xfrm>
              <a:off x="1776" y="3631"/>
              <a:ext cx="1626" cy="683"/>
              <a:chOff x="1776" y="3631"/>
              <a:chExt cx="1626" cy="683"/>
            </a:xfrm>
          </p:grpSpPr>
          <p:sp>
            <p:nvSpPr>
              <p:cNvPr id="38"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39"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40"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41"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42"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43"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44"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45"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46" name="Freeform 25"/>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7" name="Freeform 26"/>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8" name="Freeform 27"/>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9" name="Freeform 28"/>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31"/>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53" name="Freeform 32"/>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54" name="Freeform 33"/>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 name="Group 35"/>
            <p:cNvGrpSpPr>
              <a:grpSpLocks/>
            </p:cNvGrpSpPr>
            <p:nvPr userDrawn="1"/>
          </p:nvGrpSpPr>
          <p:grpSpPr bwMode="auto">
            <a:xfrm>
              <a:off x="4128" y="3360"/>
              <a:ext cx="1351" cy="821"/>
              <a:chOff x="4128" y="3360"/>
              <a:chExt cx="1351" cy="821"/>
            </a:xfrm>
          </p:grpSpPr>
          <p:sp>
            <p:nvSpPr>
              <p:cNvPr id="21" name="Freeform 36"/>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2" name="Freeform 37"/>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3" name="Freeform 38"/>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4" name="Freeform 39"/>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5" name="Freeform 40"/>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6" name="Freeform 41"/>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7" name="Freeform 42"/>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 name="Freeform 43"/>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44"/>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30" name="Freeform 45"/>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31" name="Freeform 46"/>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32"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33"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34"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35"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36"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37"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grpSp>
        <p:grpSp>
          <p:nvGrpSpPr>
            <p:cNvPr id="8" name="Group 53"/>
            <p:cNvGrpSpPr>
              <a:grpSpLocks/>
            </p:cNvGrpSpPr>
            <p:nvPr userDrawn="1"/>
          </p:nvGrpSpPr>
          <p:grpSpPr bwMode="auto">
            <a:xfrm>
              <a:off x="5280" y="3024"/>
              <a:ext cx="425" cy="258"/>
              <a:chOff x="5280" y="3024"/>
              <a:chExt cx="425" cy="258"/>
            </a:xfrm>
          </p:grpSpPr>
          <p:sp>
            <p:nvSpPr>
              <p:cNvPr id="9" name="Freeform 54"/>
              <p:cNvSpPr>
                <a:spLocks/>
              </p:cNvSpPr>
              <p:nvPr/>
            </p:nvSpPr>
            <p:spPr bwMode="hidden">
              <a:xfrm>
                <a:off x="5280" y="3186"/>
                <a:ext cx="383" cy="96"/>
              </a:xfrm>
              <a:custGeom>
                <a:avLst/>
                <a:gdLst>
                  <a:gd name="T0" fmla="*/ 218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8 w 382"/>
                  <a:gd name="T19" fmla="*/ 96 h 96"/>
                  <a:gd name="T20" fmla="*/ 272 w 382"/>
                  <a:gd name="T21" fmla="*/ 90 h 96"/>
                  <a:gd name="T22" fmla="*/ 320 w 382"/>
                  <a:gd name="T23" fmla="*/ 84 h 96"/>
                  <a:gd name="T24" fmla="*/ 361 w 382"/>
                  <a:gd name="T25" fmla="*/ 66 h 96"/>
                  <a:gd name="T26" fmla="*/ 391 w 382"/>
                  <a:gd name="T27" fmla="*/ 42 h 96"/>
                  <a:gd name="T28" fmla="*/ 385 w 382"/>
                  <a:gd name="T29" fmla="*/ 42 h 96"/>
                  <a:gd name="T30" fmla="*/ 355 w 382"/>
                  <a:gd name="T31" fmla="*/ 66 h 96"/>
                  <a:gd name="T32" fmla="*/ 314 w 382"/>
                  <a:gd name="T33" fmla="*/ 78 h 96"/>
                  <a:gd name="T34" fmla="*/ 272 w 382"/>
                  <a:gd name="T35" fmla="*/ 90 h 96"/>
                  <a:gd name="T36" fmla="*/ 218 w 382"/>
                  <a:gd name="T37" fmla="*/ 96 h 96"/>
                  <a:gd name="T38" fmla="*/ 218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55"/>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56"/>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57"/>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58"/>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59"/>
              <p:cNvSpPr>
                <a:spLocks/>
              </p:cNvSpPr>
              <p:nvPr/>
            </p:nvSpPr>
            <p:spPr bwMode="hidden">
              <a:xfrm>
                <a:off x="5489" y="3042"/>
                <a:ext cx="186" cy="210"/>
              </a:xfrm>
              <a:custGeom>
                <a:avLst/>
                <a:gdLst>
                  <a:gd name="T0" fmla="*/ 0 w 185"/>
                  <a:gd name="T1" fmla="*/ 6 h 210"/>
                  <a:gd name="T2" fmla="*/ 66 w 185"/>
                  <a:gd name="T3" fmla="*/ 12 h 210"/>
                  <a:gd name="T4" fmla="*/ 128 w 185"/>
                  <a:gd name="T5" fmla="*/ 36 h 210"/>
                  <a:gd name="T6" fmla="*/ 164 w 185"/>
                  <a:gd name="T7" fmla="*/ 72 h 210"/>
                  <a:gd name="T8" fmla="*/ 170 w 185"/>
                  <a:gd name="T9" fmla="*/ 90 h 210"/>
                  <a:gd name="T10" fmla="*/ 176 w 185"/>
                  <a:gd name="T11" fmla="*/ 114 h 210"/>
                  <a:gd name="T12" fmla="*/ 170 w 185"/>
                  <a:gd name="T13" fmla="*/ 138 h 210"/>
                  <a:gd name="T14" fmla="*/ 158 w 185"/>
                  <a:gd name="T15" fmla="*/ 162 h 210"/>
                  <a:gd name="T16" fmla="*/ 128 w 185"/>
                  <a:gd name="T17" fmla="*/ 180 h 210"/>
                  <a:gd name="T18" fmla="*/ 90 w 185"/>
                  <a:gd name="T19" fmla="*/ 198 h 210"/>
                  <a:gd name="T20" fmla="*/ 105 w 185"/>
                  <a:gd name="T21" fmla="*/ 210 h 210"/>
                  <a:gd name="T22" fmla="*/ 140 w 185"/>
                  <a:gd name="T23" fmla="*/ 192 h 210"/>
                  <a:gd name="T24" fmla="*/ 170 w 185"/>
                  <a:gd name="T25" fmla="*/ 168 h 210"/>
                  <a:gd name="T26" fmla="*/ 188 w 185"/>
                  <a:gd name="T27" fmla="*/ 144 h 210"/>
                  <a:gd name="T28" fmla="*/ 194 w 185"/>
                  <a:gd name="T29" fmla="*/ 114 h 210"/>
                  <a:gd name="T30" fmla="*/ 188 w 185"/>
                  <a:gd name="T31" fmla="*/ 90 h 210"/>
                  <a:gd name="T32" fmla="*/ 182 w 185"/>
                  <a:gd name="T33" fmla="*/ 66 h 210"/>
                  <a:gd name="T34" fmla="*/ 164 w 185"/>
                  <a:gd name="T35" fmla="*/ 48 h 210"/>
                  <a:gd name="T36" fmla="*/ 140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60"/>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 name="Group 61"/>
              <p:cNvGrpSpPr>
                <a:grpSpLocks/>
              </p:cNvGrpSpPr>
              <p:nvPr/>
            </p:nvGrpSpPr>
            <p:grpSpPr bwMode="auto">
              <a:xfrm>
                <a:off x="5381" y="3085"/>
                <a:ext cx="227" cy="132"/>
                <a:chOff x="5381" y="3085"/>
                <a:chExt cx="227" cy="132"/>
              </a:xfrm>
            </p:grpSpPr>
            <p:sp>
              <p:nvSpPr>
                <p:cNvPr id="17"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8"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9"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9pPr>
                </a:lstStyle>
                <a:p>
                  <a:pPr eaLnBrk="1" hangingPunct="1">
                    <a:defRPr/>
                  </a:pPr>
                  <a:endParaRPr lang="zh-CN" altLang="en-US" smtClean="0"/>
                </a:p>
              </p:txBody>
            </p:sp>
          </p:grpSp>
        </p:grpSp>
      </p:grpSp>
      <p:pic>
        <p:nvPicPr>
          <p:cNvPr id="67" name="Picture 67"/>
          <p:cNvPicPr>
            <a:picLocks noChangeAspect="1" noChangeArrowheads="1"/>
          </p:cNvPicPr>
          <p:nvPr userDrawn="1"/>
        </p:nvPicPr>
        <p:blipFill>
          <a:blip r:embed="rId2">
            <a:clrChange>
              <a:clrFrom>
                <a:srgbClr val="26669A"/>
              </a:clrFrom>
              <a:clrTo>
                <a:srgbClr val="26669A">
                  <a:alpha val="0"/>
                </a:srgbClr>
              </a:clrTo>
            </a:clrChange>
            <a:lum bright="-12000" contrast="24000"/>
            <a:extLst>
              <a:ext uri="{28A0092B-C50C-407E-A947-70E740481C1C}">
                <a14:useLocalDpi xmlns:a14="http://schemas.microsoft.com/office/drawing/2010/main" val="0"/>
              </a:ext>
            </a:extLst>
          </a:blip>
          <a:srcRect/>
          <a:stretch>
            <a:fillRect/>
          </a:stretch>
        </p:blipFill>
        <p:spPr bwMode="auto">
          <a:xfrm>
            <a:off x="2700338" y="5445125"/>
            <a:ext cx="41052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2690" name="Rectangle 66"/>
          <p:cNvSpPr>
            <a:spLocks noGrp="1" noChangeArrowheads="1"/>
          </p:cNvSpPr>
          <p:nvPr>
            <p:ph type="ctrTitle" sz="quarter"/>
          </p:nvPr>
        </p:nvSpPr>
        <p:spPr>
          <a:xfrm>
            <a:off x="684213" y="1700213"/>
            <a:ext cx="7772400" cy="1736725"/>
          </a:xfrm>
        </p:spPr>
        <p:txBody>
          <a:bodyPr anchor="b"/>
          <a:lstStyle>
            <a:lvl1pPr>
              <a:defRPr sz="4800"/>
            </a:lvl1pPr>
          </a:lstStyle>
          <a:p>
            <a:pPr lvl="0"/>
            <a:r>
              <a:rPr lang="zh-CN" altLang="en-US" noProof="0" smtClean="0"/>
              <a:t>单击此处编辑母版标题样式</a:t>
            </a:r>
          </a:p>
        </p:txBody>
      </p:sp>
    </p:spTree>
    <p:extLst>
      <p:ext uri="{BB962C8B-B14F-4D97-AF65-F5344CB8AC3E}">
        <p14:creationId xmlns:p14="http://schemas.microsoft.com/office/powerpoint/2010/main" val="358275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1012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48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48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7520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48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8083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515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3859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6450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66971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8645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3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4584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6432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1602" name="Freeform 2"/>
          <p:cNvSpPr>
            <a:spLocks/>
          </p:cNvSpPr>
          <p:nvPr/>
        </p:nvSpPr>
        <p:spPr bwMode="hidden">
          <a:xfrm>
            <a:off x="6627813" y="6429375"/>
            <a:ext cx="285750" cy="209550"/>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grpSp>
        <p:nvGrpSpPr>
          <p:cNvPr id="1027" name="Group 3"/>
          <p:cNvGrpSpPr>
            <a:grpSpLocks/>
          </p:cNvGrpSpPr>
          <p:nvPr/>
        </p:nvGrpSpPr>
        <p:grpSpPr bwMode="auto">
          <a:xfrm>
            <a:off x="3175" y="4267200"/>
            <a:ext cx="9140825" cy="2590800"/>
            <a:chOff x="2" y="2688"/>
            <a:chExt cx="5758" cy="1632"/>
          </a:xfrm>
        </p:grpSpPr>
        <p:sp>
          <p:nvSpPr>
            <p:cNvPr id="1032" name="Freeform 4"/>
            <p:cNvSpPr>
              <a:spLocks/>
            </p:cNvSpPr>
            <p:nvPr/>
          </p:nvSpPr>
          <p:spPr bwMode="hidden">
            <a:xfrm>
              <a:off x="2" y="2688"/>
              <a:ext cx="5758" cy="1632"/>
            </a:xfrm>
            <a:custGeom>
              <a:avLst/>
              <a:gdLst>
                <a:gd name="T0" fmla="*/ 5902 w 5740"/>
                <a:gd name="T1" fmla="*/ 1 h 4316"/>
                <a:gd name="T2" fmla="*/ 0 w 5740"/>
                <a:gd name="T3" fmla="*/ 1 h 4316"/>
                <a:gd name="T4" fmla="*/ 0 w 5740"/>
                <a:gd name="T5" fmla="*/ 0 h 4316"/>
                <a:gd name="T6" fmla="*/ 5902 w 5740"/>
                <a:gd name="T7" fmla="*/ 0 h 4316"/>
                <a:gd name="T8" fmla="*/ 5902 w 5740"/>
                <a:gd name="T9" fmla="*/ 1 h 4316"/>
                <a:gd name="T10" fmla="*/ 5902 w 5740"/>
                <a:gd name="T11" fmla="*/ 1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3" name="Group 5"/>
            <p:cNvGrpSpPr>
              <a:grpSpLocks/>
            </p:cNvGrpSpPr>
            <p:nvPr userDrawn="1"/>
          </p:nvGrpSpPr>
          <p:grpSpPr bwMode="auto">
            <a:xfrm>
              <a:off x="3528" y="3715"/>
              <a:ext cx="792" cy="521"/>
              <a:chOff x="3527" y="3715"/>
              <a:chExt cx="792" cy="521"/>
            </a:xfrm>
          </p:grpSpPr>
          <p:sp>
            <p:nvSpPr>
              <p:cNvPr id="281606"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07"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08"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09"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10"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11" name="Freeform 11"/>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12" name="Freeform 12"/>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13" name="Freeform 13"/>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14" name="Freeform 14"/>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15" name="Freeform 15"/>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16"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grpSp>
        <p:grpSp>
          <p:nvGrpSpPr>
            <p:cNvPr id="1034" name="Group 17"/>
            <p:cNvGrpSpPr>
              <a:grpSpLocks/>
            </p:cNvGrpSpPr>
            <p:nvPr userDrawn="1"/>
          </p:nvGrpSpPr>
          <p:grpSpPr bwMode="auto">
            <a:xfrm>
              <a:off x="1776" y="3631"/>
              <a:ext cx="1626" cy="683"/>
              <a:chOff x="1776" y="3631"/>
              <a:chExt cx="1626" cy="683"/>
            </a:xfrm>
          </p:grpSpPr>
          <p:sp>
            <p:nvSpPr>
              <p:cNvPr id="281618"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19"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20"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21"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22"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23"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24"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25"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26" name="Freeform 26"/>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27" name="Freeform 27"/>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28" name="Freeform 28"/>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29" name="Freeform 29"/>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078" name="Freeform 30"/>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 name="Freeform 31"/>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1632" name="Freeform 32"/>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33" name="Freeform 33"/>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34" name="Freeform 34"/>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083" name="Freeform 35"/>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5" name="Group 36"/>
            <p:cNvGrpSpPr>
              <a:grpSpLocks/>
            </p:cNvGrpSpPr>
            <p:nvPr userDrawn="1"/>
          </p:nvGrpSpPr>
          <p:grpSpPr bwMode="auto">
            <a:xfrm>
              <a:off x="4128" y="3360"/>
              <a:ext cx="1351" cy="821"/>
              <a:chOff x="4128" y="3360"/>
              <a:chExt cx="1351" cy="821"/>
            </a:xfrm>
          </p:grpSpPr>
          <p:sp>
            <p:nvSpPr>
              <p:cNvPr id="281637" name="Freeform 37"/>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38" name="Freeform 38"/>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39" name="Freeform 39"/>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40" name="Freeform 40"/>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41" name="Freeform 41"/>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42" name="Freeform 42"/>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43" name="Freeform 43"/>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056" name="Freeform 44"/>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1645" name="Freeform 45"/>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46" name="Freeform 46"/>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47" name="Freeform 47"/>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1648"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49"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50"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51"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52"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sp>
            <p:nvSpPr>
              <p:cNvPr id="281653"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endParaRPr lang="zh-CN" altLang="en-US"/>
              </a:p>
            </p:txBody>
          </p:sp>
        </p:grpSp>
        <p:grpSp>
          <p:nvGrpSpPr>
            <p:cNvPr id="1036" name="Group 54"/>
            <p:cNvGrpSpPr>
              <a:grpSpLocks/>
            </p:cNvGrpSpPr>
            <p:nvPr userDrawn="1"/>
          </p:nvGrpSpPr>
          <p:grpSpPr bwMode="auto">
            <a:xfrm>
              <a:off x="5280" y="3024"/>
              <a:ext cx="425" cy="258"/>
              <a:chOff x="5280" y="3024"/>
              <a:chExt cx="425" cy="258"/>
            </a:xfrm>
          </p:grpSpPr>
          <p:sp>
            <p:nvSpPr>
              <p:cNvPr id="1037" name="Freeform 55"/>
              <p:cNvSpPr>
                <a:spLocks/>
              </p:cNvSpPr>
              <p:nvPr/>
            </p:nvSpPr>
            <p:spPr bwMode="hidden">
              <a:xfrm>
                <a:off x="5280" y="3186"/>
                <a:ext cx="383" cy="96"/>
              </a:xfrm>
              <a:custGeom>
                <a:avLst/>
                <a:gdLst>
                  <a:gd name="T0" fmla="*/ 218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8 w 382"/>
                  <a:gd name="T19" fmla="*/ 96 h 96"/>
                  <a:gd name="T20" fmla="*/ 272 w 382"/>
                  <a:gd name="T21" fmla="*/ 90 h 96"/>
                  <a:gd name="T22" fmla="*/ 320 w 382"/>
                  <a:gd name="T23" fmla="*/ 84 h 96"/>
                  <a:gd name="T24" fmla="*/ 361 w 382"/>
                  <a:gd name="T25" fmla="*/ 66 h 96"/>
                  <a:gd name="T26" fmla="*/ 391 w 382"/>
                  <a:gd name="T27" fmla="*/ 42 h 96"/>
                  <a:gd name="T28" fmla="*/ 385 w 382"/>
                  <a:gd name="T29" fmla="*/ 42 h 96"/>
                  <a:gd name="T30" fmla="*/ 355 w 382"/>
                  <a:gd name="T31" fmla="*/ 66 h 96"/>
                  <a:gd name="T32" fmla="*/ 314 w 382"/>
                  <a:gd name="T33" fmla="*/ 78 h 96"/>
                  <a:gd name="T34" fmla="*/ 272 w 382"/>
                  <a:gd name="T35" fmla="*/ 90 h 96"/>
                  <a:gd name="T36" fmla="*/ 218 w 382"/>
                  <a:gd name="T37" fmla="*/ 96 h 96"/>
                  <a:gd name="T38" fmla="*/ 218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56"/>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57"/>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58"/>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59"/>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60"/>
              <p:cNvSpPr>
                <a:spLocks/>
              </p:cNvSpPr>
              <p:nvPr/>
            </p:nvSpPr>
            <p:spPr bwMode="hidden">
              <a:xfrm>
                <a:off x="5489" y="3042"/>
                <a:ext cx="186" cy="210"/>
              </a:xfrm>
              <a:custGeom>
                <a:avLst/>
                <a:gdLst>
                  <a:gd name="T0" fmla="*/ 0 w 185"/>
                  <a:gd name="T1" fmla="*/ 6 h 210"/>
                  <a:gd name="T2" fmla="*/ 66 w 185"/>
                  <a:gd name="T3" fmla="*/ 12 h 210"/>
                  <a:gd name="T4" fmla="*/ 128 w 185"/>
                  <a:gd name="T5" fmla="*/ 36 h 210"/>
                  <a:gd name="T6" fmla="*/ 164 w 185"/>
                  <a:gd name="T7" fmla="*/ 72 h 210"/>
                  <a:gd name="T8" fmla="*/ 170 w 185"/>
                  <a:gd name="T9" fmla="*/ 90 h 210"/>
                  <a:gd name="T10" fmla="*/ 176 w 185"/>
                  <a:gd name="T11" fmla="*/ 114 h 210"/>
                  <a:gd name="T12" fmla="*/ 170 w 185"/>
                  <a:gd name="T13" fmla="*/ 138 h 210"/>
                  <a:gd name="T14" fmla="*/ 158 w 185"/>
                  <a:gd name="T15" fmla="*/ 162 h 210"/>
                  <a:gd name="T16" fmla="*/ 128 w 185"/>
                  <a:gd name="T17" fmla="*/ 180 h 210"/>
                  <a:gd name="T18" fmla="*/ 90 w 185"/>
                  <a:gd name="T19" fmla="*/ 198 h 210"/>
                  <a:gd name="T20" fmla="*/ 105 w 185"/>
                  <a:gd name="T21" fmla="*/ 210 h 210"/>
                  <a:gd name="T22" fmla="*/ 140 w 185"/>
                  <a:gd name="T23" fmla="*/ 192 h 210"/>
                  <a:gd name="T24" fmla="*/ 170 w 185"/>
                  <a:gd name="T25" fmla="*/ 168 h 210"/>
                  <a:gd name="T26" fmla="*/ 188 w 185"/>
                  <a:gd name="T27" fmla="*/ 144 h 210"/>
                  <a:gd name="T28" fmla="*/ 194 w 185"/>
                  <a:gd name="T29" fmla="*/ 114 h 210"/>
                  <a:gd name="T30" fmla="*/ 188 w 185"/>
                  <a:gd name="T31" fmla="*/ 90 h 210"/>
                  <a:gd name="T32" fmla="*/ 182 w 185"/>
                  <a:gd name="T33" fmla="*/ 66 h 210"/>
                  <a:gd name="T34" fmla="*/ 164 w 185"/>
                  <a:gd name="T35" fmla="*/ 48 h 210"/>
                  <a:gd name="T36" fmla="*/ 140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61"/>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4" name="Group 62"/>
              <p:cNvGrpSpPr>
                <a:grpSpLocks/>
              </p:cNvGrpSpPr>
              <p:nvPr/>
            </p:nvGrpSpPr>
            <p:grpSpPr bwMode="auto">
              <a:xfrm>
                <a:off x="5381" y="3085"/>
                <a:ext cx="227" cy="132"/>
                <a:chOff x="5381" y="3085"/>
                <a:chExt cx="227" cy="132"/>
              </a:xfrm>
            </p:grpSpPr>
            <p:sp>
              <p:nvSpPr>
                <p:cNvPr id="1045"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46"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47"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48"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000" b="1">
                      <a:solidFill>
                        <a:schemeClr val="tx1"/>
                      </a:solidFill>
                      <a:latin typeface="Times New Roman" pitchFamily="18" charset="0"/>
                      <a:ea typeface="宋体" pitchFamily="2" charset="-122"/>
                    </a:defRPr>
                  </a:lvl1pPr>
                  <a:lvl2pPr marL="742950" indent="-285750" eaLnBrk="0" hangingPunct="0">
                    <a:defRPr kumimoji="1" sz="2000" b="1">
                      <a:solidFill>
                        <a:schemeClr val="tx1"/>
                      </a:solidFill>
                      <a:latin typeface="Times New Roman" pitchFamily="18" charset="0"/>
                      <a:ea typeface="宋体" pitchFamily="2" charset="-122"/>
                    </a:defRPr>
                  </a:lvl2pPr>
                  <a:lvl3pPr marL="1143000" indent="-228600" eaLnBrk="0" hangingPunct="0">
                    <a:defRPr kumimoji="1" sz="2000" b="1">
                      <a:solidFill>
                        <a:schemeClr val="tx1"/>
                      </a:solidFill>
                      <a:latin typeface="Times New Roman" pitchFamily="18" charset="0"/>
                      <a:ea typeface="宋体" pitchFamily="2" charset="-122"/>
                    </a:defRPr>
                  </a:lvl3pPr>
                  <a:lvl4pPr marL="1600200" indent="-228600" eaLnBrk="0" hangingPunct="0">
                    <a:defRPr kumimoji="1" sz="2000" b="1">
                      <a:solidFill>
                        <a:schemeClr val="tx1"/>
                      </a:solidFill>
                      <a:latin typeface="Times New Roman" pitchFamily="18" charset="0"/>
                      <a:ea typeface="宋体" pitchFamily="2" charset="-122"/>
                    </a:defRPr>
                  </a:lvl4pPr>
                  <a:lvl5pPr marL="2057400" indent="-228600" eaLnBrk="0" hangingPunct="0">
                    <a:defRPr kumimoji="1" sz="20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000" b="1">
                      <a:solidFill>
                        <a:schemeClr val="tx1"/>
                      </a:solidFill>
                      <a:latin typeface="Times New Roman" pitchFamily="18" charset="0"/>
                      <a:ea typeface="宋体" pitchFamily="2" charset="-122"/>
                    </a:defRPr>
                  </a:lvl9pPr>
                </a:lstStyle>
                <a:p>
                  <a:pPr eaLnBrk="1" hangingPunct="1">
                    <a:defRPr/>
                  </a:pPr>
                  <a:endParaRPr lang="zh-CN" altLang="en-US" smtClean="0"/>
                </a:p>
              </p:txBody>
            </p:sp>
          </p:grpSp>
        </p:grpSp>
      </p:grpSp>
      <p:sp>
        <p:nvSpPr>
          <p:cNvPr id="281667" name="Rectangle 67"/>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281668" name="Rectangle 68"/>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0" name="Picture 69"/>
          <p:cNvPicPr>
            <a:picLocks noChangeAspect="1" noChangeArrowheads="1"/>
          </p:cNvPicPr>
          <p:nvPr userDrawn="1"/>
        </p:nvPicPr>
        <p:blipFill>
          <a:blip r:embed="rId14">
            <a:clrChange>
              <a:clrFrom>
                <a:srgbClr val="26669A"/>
              </a:clrFrom>
              <a:clrTo>
                <a:srgbClr val="26669A">
                  <a:alpha val="0"/>
                </a:srgbClr>
              </a:clrTo>
            </a:clrChange>
            <a:lum bright="-12000" contrast="24000"/>
            <a:extLst>
              <a:ext uri="{28A0092B-C50C-407E-A947-70E740481C1C}">
                <a14:useLocalDpi xmlns:a14="http://schemas.microsoft.com/office/drawing/2010/main" val="0"/>
              </a:ext>
            </a:extLst>
          </a:blip>
          <a:srcRect/>
          <a:stretch>
            <a:fillRect/>
          </a:stretch>
        </p:blipFill>
        <p:spPr bwMode="auto">
          <a:xfrm>
            <a:off x="4763" y="6203950"/>
            <a:ext cx="1903412"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0"/>
          <p:cNvSpPr>
            <a:spLocks noChangeArrowheads="1"/>
          </p:cNvSpPr>
          <p:nvPr userDrawn="1"/>
        </p:nvSpPr>
        <p:spPr bwMode="auto">
          <a:xfrm>
            <a:off x="1979613" y="6503988"/>
            <a:ext cx="716438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1200" smtClean="0">
                <a:solidFill>
                  <a:schemeClr val="bg1"/>
                </a:solidFill>
                <a:latin typeface="Verdana" panose="020B0604030504040204" pitchFamily="34" charset="0"/>
                <a:ea typeface="Gulim" panose="020B0600000101010101" pitchFamily="34" charset="-127"/>
              </a:rPr>
              <a:t>                     </a:t>
            </a:r>
            <a:r>
              <a:rPr lang="en-US" altLang="zh-CN" sz="1400" smtClean="0">
                <a:latin typeface="宋体" panose="02010600030101010101" pitchFamily="2" charset="-122"/>
              </a:rPr>
              <a:t>《</a:t>
            </a:r>
            <a:r>
              <a:rPr lang="zh-CN" altLang="en-US" sz="1400" smtClean="0">
                <a:latin typeface="宋体" panose="02010600030101010101" pitchFamily="2" charset="-122"/>
              </a:rPr>
              <a:t>金融工程</a:t>
            </a:r>
            <a:r>
              <a:rPr lang="en-US" altLang="zh-CN" sz="1400" smtClean="0">
                <a:latin typeface="宋体" panose="02010600030101010101" pitchFamily="2" charset="-122"/>
              </a:rPr>
              <a:t>》</a:t>
            </a:r>
            <a:r>
              <a:rPr lang="zh-CN" altLang="en-US" sz="1400" smtClean="0">
                <a:latin typeface="宋体" panose="02010600030101010101" pitchFamily="2" charset="-122"/>
              </a:rPr>
              <a:t>讲义，吴冲锋</a:t>
            </a:r>
            <a:r>
              <a:rPr lang="en-US" altLang="zh-CN" sz="1400" smtClean="0">
                <a:latin typeface="宋体" panose="02010600030101010101" pitchFamily="2" charset="-122"/>
              </a:rPr>
              <a:t>,</a:t>
            </a:r>
            <a:r>
              <a:rPr lang="zh-CN" altLang="en-US" sz="1400" smtClean="0">
                <a:latin typeface="宋体" panose="02010600030101010101" pitchFamily="2" charset="-122"/>
              </a:rPr>
              <a:t>吴文锋等</a:t>
            </a:r>
            <a:r>
              <a:rPr lang="en-US" altLang="zh-CN" sz="1400" smtClean="0">
                <a:latin typeface="宋体" panose="02010600030101010101" pitchFamily="2" charset="-122"/>
              </a:rPr>
              <a:t>,2006  </a:t>
            </a:r>
            <a:r>
              <a:rPr lang="en-US" altLang="zh-CN" sz="1400" smtClean="0">
                <a:latin typeface="Verdana" panose="020B0604030504040204" pitchFamily="34" charset="0"/>
                <a:ea typeface="Gulim" panose="020B0600000101010101" pitchFamily="34" charset="-127"/>
              </a:rPr>
              <a:t>                    </a:t>
            </a:r>
            <a:fld id="{9E8B4603-6614-4705-9EF0-E5659D8FE268}" type="slidenum">
              <a:rPr kumimoji="0" lang="en-US" altLang="zh-CN" sz="1400" smtClean="0">
                <a:latin typeface="Verdana" panose="020B0604030504040204" pitchFamily="34" charset="0"/>
                <a:ea typeface="Gulim" panose="020B0600000101010101" pitchFamily="34" charset="-127"/>
              </a:rPr>
              <a:pPr eaLnBrk="1" hangingPunct="1">
                <a:defRPr/>
              </a:pPr>
              <a:t>‹#›</a:t>
            </a:fld>
            <a:endParaRPr kumimoji="0" lang="en-US" altLang="zh-CN" sz="1400" smtClean="0">
              <a:latin typeface="Verdana" panose="020B0604030504040204" pitchFamily="34" charset="0"/>
              <a:ea typeface="Gulim" panose="020B0600000101010101" pitchFamily="34" charset="-127"/>
            </a:endParaRPr>
          </a:p>
          <a:p>
            <a:pPr eaLnBrk="1" hangingPunct="1">
              <a:defRPr/>
            </a:pPr>
            <a:endParaRPr kumimoji="0" lang="en-US" altLang="ko-KR" sz="1200" smtClean="0">
              <a:latin typeface="Verdana" panose="020B0604030504040204" pitchFamily="34" charset="0"/>
              <a:ea typeface="Gulim" panose="020B0600000101010101" pitchFamily="34" charset="-127"/>
            </a:endParaRPr>
          </a:p>
        </p:txBody>
      </p:sp>
    </p:spTree>
  </p:cSld>
  <p:clrMap bg1="dk2" tx1="lt1" bg2="dk1" tx2="lt2" accent1="accent1" accent2="accent2" accent3="accent3" accent4="accent4" accent5="accent5" accent6="accent6" hlink="hlink" folHlink="folHlink"/>
  <p:sldLayoutIdLst>
    <p:sldLayoutId id="2147483782"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timing>
    <p:tnLst>
      <p:par>
        <p:cTn id="1" dur="indefinite" restart="never" nodeType="tmRoot"/>
      </p:par>
    </p:tnLst>
  </p:timing>
  <p:txStyles>
    <p:titleStyle>
      <a:lvl1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pitchFamily="34" charset="0"/>
          <a:ea typeface="宋体" pitchFamily="2" charset="-122"/>
        </a:defRPr>
      </a:lvl2pPr>
      <a:lvl3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pitchFamily="34" charset="0"/>
          <a:ea typeface="宋体" pitchFamily="2" charset="-122"/>
        </a:defRPr>
      </a:lvl3pPr>
      <a:lvl4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pitchFamily="34" charset="0"/>
          <a:ea typeface="宋体" pitchFamily="2" charset="-122"/>
        </a:defRPr>
      </a:lvl4pPr>
      <a:lvl5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pitchFamily="34" charset="0"/>
          <a:ea typeface="宋体" pitchFamily="2" charset="-122"/>
        </a:defRPr>
      </a:lvl5pPr>
      <a:lvl6pPr marL="457200" algn="ctr" rtl="0" fontAlgn="base">
        <a:spcBef>
          <a:spcPct val="0"/>
        </a:spcBef>
        <a:spcAft>
          <a:spcPct val="0"/>
        </a:spcAft>
        <a:defRPr sz="4000">
          <a:solidFill>
            <a:schemeClr val="tx2"/>
          </a:solidFill>
          <a:effectLst>
            <a:outerShdw blurRad="38100" dist="38100" dir="2700000" algn="tl">
              <a:srgbClr val="000000"/>
            </a:outerShdw>
          </a:effectLst>
          <a:latin typeface="Arial" pitchFamily="34" charset="0"/>
          <a:ea typeface="宋体" pitchFamily="2" charset="-122"/>
        </a:defRPr>
      </a:lvl6pPr>
      <a:lvl7pPr marL="914400" algn="ctr" rtl="0" fontAlgn="base">
        <a:spcBef>
          <a:spcPct val="0"/>
        </a:spcBef>
        <a:spcAft>
          <a:spcPct val="0"/>
        </a:spcAft>
        <a:defRPr sz="4000">
          <a:solidFill>
            <a:schemeClr val="tx2"/>
          </a:solidFill>
          <a:effectLst>
            <a:outerShdw blurRad="38100" dist="38100" dir="2700000" algn="tl">
              <a:srgbClr val="000000"/>
            </a:outerShdw>
          </a:effectLst>
          <a:latin typeface="Arial" pitchFamily="34" charset="0"/>
          <a:ea typeface="宋体" pitchFamily="2" charset="-122"/>
        </a:defRPr>
      </a:lvl7pPr>
      <a:lvl8pPr marL="1371600" algn="ctr" rtl="0" fontAlgn="base">
        <a:spcBef>
          <a:spcPct val="0"/>
        </a:spcBef>
        <a:spcAft>
          <a:spcPct val="0"/>
        </a:spcAft>
        <a:defRPr sz="4000">
          <a:solidFill>
            <a:schemeClr val="tx2"/>
          </a:solidFill>
          <a:effectLst>
            <a:outerShdw blurRad="38100" dist="38100" dir="2700000" algn="tl">
              <a:srgbClr val="000000"/>
            </a:outerShdw>
          </a:effectLst>
          <a:latin typeface="Arial" pitchFamily="34" charset="0"/>
          <a:ea typeface="宋体" pitchFamily="2" charset="-122"/>
        </a:defRPr>
      </a:lvl8pPr>
      <a:lvl9pPr marL="1828800" algn="ctr" rtl="0" fontAlgn="base">
        <a:spcBef>
          <a:spcPct val="0"/>
        </a:spcBef>
        <a:spcAft>
          <a:spcPct val="0"/>
        </a:spcAft>
        <a:defRPr sz="4000">
          <a:solidFill>
            <a:schemeClr val="tx2"/>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8" Type="http://schemas.openxmlformats.org/officeDocument/2006/relationships/image" Target="../media/image55.emf"/><Relationship Id="rId13" Type="http://schemas.openxmlformats.org/officeDocument/2006/relationships/image" Target="../media/image57.emf"/><Relationship Id="rId18" Type="http://schemas.openxmlformats.org/officeDocument/2006/relationships/oleObject" Target="../embeddings/oleObject60.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oleObject" Target="../embeddings/oleObject57.bin"/><Relationship Id="rId17" Type="http://schemas.openxmlformats.org/officeDocument/2006/relationships/image" Target="../media/image59.emf"/><Relationship Id="rId2" Type="http://schemas.openxmlformats.org/officeDocument/2006/relationships/slideLayout" Target="../slideLayouts/slideLayout2.xml"/><Relationship Id="rId16" Type="http://schemas.openxmlformats.org/officeDocument/2006/relationships/oleObject" Target="../embeddings/oleObject59.bin"/><Relationship Id="rId1" Type="http://schemas.openxmlformats.org/officeDocument/2006/relationships/vmlDrawing" Target="../drawings/vmlDrawing21.vml"/><Relationship Id="rId6" Type="http://schemas.openxmlformats.org/officeDocument/2006/relationships/image" Target="../media/image54.emf"/><Relationship Id="rId11" Type="http://schemas.openxmlformats.org/officeDocument/2006/relationships/image" Target="../media/image56.emf"/><Relationship Id="rId5" Type="http://schemas.openxmlformats.org/officeDocument/2006/relationships/oleObject" Target="../embeddings/oleObject53.bin"/><Relationship Id="rId15" Type="http://schemas.openxmlformats.org/officeDocument/2006/relationships/image" Target="../media/image58.emf"/><Relationship Id="rId10" Type="http://schemas.openxmlformats.org/officeDocument/2006/relationships/oleObject" Target="../embeddings/oleObject56.bin"/><Relationship Id="rId19" Type="http://schemas.openxmlformats.org/officeDocument/2006/relationships/image" Target="../media/image60.emf"/><Relationship Id="rId4" Type="http://schemas.openxmlformats.org/officeDocument/2006/relationships/image" Target="../media/image53.wmf"/><Relationship Id="rId9" Type="http://schemas.openxmlformats.org/officeDocument/2006/relationships/oleObject" Target="../embeddings/oleObject55.bin"/><Relationship Id="rId14" Type="http://schemas.openxmlformats.org/officeDocument/2006/relationships/oleObject" Target="../embeddings/oleObject58.bin"/></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6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62.w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63.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64.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6.wmf"/><Relationship Id="rId5" Type="http://schemas.openxmlformats.org/officeDocument/2006/relationships/oleObject" Target="../embeddings/oleObject66.bin"/><Relationship Id="rId4" Type="http://schemas.openxmlformats.org/officeDocument/2006/relationships/image" Target="../media/image65.wmf"/></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67.wm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68.wmf"/></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wmf"/><Relationship Id="rId3" Type="http://schemas.openxmlformats.org/officeDocument/2006/relationships/notesSlide" Target="../notesSlides/notesSlide5.xml"/><Relationship Id="rId7" Type="http://schemas.openxmlformats.org/officeDocument/2006/relationships/image" Target="../media/image14.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1.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5.wmf"/><Relationship Id="rId14" Type="http://schemas.openxmlformats.org/officeDocument/2006/relationships/oleObject" Target="../embeddings/oleObject15.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1.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0.bin"/><Relationship Id="rId14" Type="http://schemas.openxmlformats.org/officeDocument/2006/relationships/image" Target="../media/image25.wmf"/></Relationships>
</file>

<file path=ppt/slides/_rels/slide8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7.wmf"/><Relationship Id="rId5" Type="http://schemas.openxmlformats.org/officeDocument/2006/relationships/oleObject" Target="../embeddings/oleObject24.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1.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2.wmf"/><Relationship Id="rId4" Type="http://schemas.openxmlformats.org/officeDocument/2006/relationships/image" Target="../media/image30.wmf"/><Relationship Id="rId9" Type="http://schemas.openxmlformats.org/officeDocument/2006/relationships/oleObject" Target="../embeddings/oleObject30.bin"/></Relationships>
</file>

<file path=ppt/slides/_rels/slide9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2.wmf"/><Relationship Id="rId5" Type="http://schemas.openxmlformats.org/officeDocument/2006/relationships/oleObject" Target="../embeddings/oleObject33.bin"/><Relationship Id="rId4" Type="http://schemas.openxmlformats.org/officeDocument/2006/relationships/image" Target="../media/image33.wmf"/></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7.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6.bin"/><Relationship Id="rId5" Type="http://schemas.openxmlformats.org/officeDocument/2006/relationships/image" Target="../media/image35.wmf"/><Relationship Id="rId4" Type="http://schemas.openxmlformats.org/officeDocument/2006/relationships/oleObject" Target="../embeddings/oleObject35.bin"/><Relationship Id="rId9" Type="http://schemas.openxmlformats.org/officeDocument/2006/relationships/image" Target="../media/image37.wmf"/></Relationships>
</file>

<file path=ppt/slides/_rels/slide9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oleObject" Target="../embeddings/oleObject39.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41.bin"/></Relationships>
</file>

<file path=ppt/slides/_rels/slide96.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4.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5.bin"/><Relationship Id="rId14" Type="http://schemas.openxmlformats.org/officeDocument/2006/relationships/image" Target="../media/image48.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0.wmf"/><Relationship Id="rId5" Type="http://schemas.openxmlformats.org/officeDocument/2006/relationships/oleObject" Target="../embeddings/oleObject49.bin"/><Relationship Id="rId4" Type="http://schemas.openxmlformats.org/officeDocument/2006/relationships/image" Target="../media/image49.wm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1.bin"/><Relationship Id="rId5" Type="http://schemas.openxmlformats.org/officeDocument/2006/relationships/image" Target="../media/image51.wmf"/><Relationship Id="rId4" Type="http://schemas.openxmlformats.org/officeDocument/2006/relationships/oleObject" Target="../embeddings/oleObject50.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1196975"/>
            <a:ext cx="7772400" cy="4032250"/>
          </a:xfrm>
        </p:spPr>
        <p:txBody>
          <a:bodyPr/>
          <a:lstStyle/>
          <a:p>
            <a:pPr eaLnBrk="1" hangingPunct="1">
              <a:defRPr/>
            </a:pPr>
            <a:r>
              <a:rPr lang="zh-CN" altLang="en-US" dirty="0" smtClean="0">
                <a:latin typeface="隶书" pitchFamily="49" charset="-122"/>
                <a:ea typeface="隶书" pitchFamily="49" charset="-122"/>
              </a:rPr>
              <a:t>金 融 工 程 学</a:t>
            </a:r>
            <a:br>
              <a:rPr lang="zh-CN" altLang="en-US" dirty="0" smtClean="0">
                <a:latin typeface="隶书" pitchFamily="49" charset="-122"/>
                <a:ea typeface="隶书" pitchFamily="49" charset="-122"/>
              </a:rPr>
            </a:br>
            <a:r>
              <a:rPr lang="zh-CN" altLang="en-US" dirty="0" smtClean="0">
                <a:latin typeface="隶书" pitchFamily="49" charset="-122"/>
                <a:ea typeface="隶书" pitchFamily="49" charset="-122"/>
              </a:rPr>
              <a:t/>
            </a:r>
            <a:br>
              <a:rPr lang="zh-CN" altLang="en-US" dirty="0" smtClean="0">
                <a:latin typeface="隶书" pitchFamily="49" charset="-122"/>
                <a:ea typeface="隶书" pitchFamily="49" charset="-122"/>
              </a:rPr>
            </a:br>
            <a:r>
              <a:rPr lang="zh-CN" altLang="en-US" dirty="0" smtClean="0">
                <a:latin typeface="隶书" pitchFamily="49" charset="-122"/>
                <a:ea typeface="隶书" pitchFamily="49" charset="-122"/>
              </a:rPr>
              <a:t>第４章 金融风险管理原理</a:t>
            </a:r>
            <a:br>
              <a:rPr lang="zh-CN" altLang="en-US" dirty="0" smtClean="0">
                <a:latin typeface="隶书" pitchFamily="49" charset="-122"/>
                <a:ea typeface="隶书" pitchFamily="49" charset="-122"/>
              </a:rPr>
            </a:br>
            <a:r>
              <a:rPr lang="zh-CN" altLang="en-US" dirty="0" smtClean="0">
                <a:latin typeface="隶书" pitchFamily="49" charset="-122"/>
                <a:ea typeface="隶书" pitchFamily="49" charset="-122"/>
              </a:rPr>
              <a:t/>
            </a:r>
            <a:br>
              <a:rPr lang="zh-CN" altLang="en-US" dirty="0" smtClean="0">
                <a:latin typeface="隶书" pitchFamily="49" charset="-122"/>
                <a:ea typeface="隶书" pitchFamily="49" charset="-122"/>
              </a:rPr>
            </a:br>
            <a:r>
              <a:rPr lang="zh-CN" altLang="en-US" sz="3200" b="1" dirty="0" smtClean="0"/>
              <a:t>开课单位：</a:t>
            </a:r>
            <a:r>
              <a:rPr lang="zh-CN" altLang="en-US" sz="3200" b="1" dirty="0" smtClean="0">
                <a:ea typeface="仿宋_GB2312" pitchFamily="49" charset="-122"/>
              </a:rPr>
              <a:t>金融工程课程组</a:t>
            </a:r>
            <a:r>
              <a:rPr lang="zh-CN" altLang="en-US" sz="4000" b="1" dirty="0" smtClean="0"/>
              <a:t/>
            </a:r>
            <a:br>
              <a:rPr lang="zh-CN" altLang="en-US" sz="4000" b="1" dirty="0" smtClean="0"/>
            </a:br>
            <a:r>
              <a:rPr lang="zh-CN" altLang="en-US" sz="4000" b="1" dirty="0" smtClean="0"/>
              <a:t>主讲：</a:t>
            </a:r>
            <a:r>
              <a:rPr lang="zh-CN" altLang="en-US" sz="4000" b="1" dirty="0" smtClean="0">
                <a:ea typeface="仿宋_GB2312" pitchFamily="49" charset="-122"/>
              </a:rPr>
              <a:t>吴冲锋教授等</a:t>
            </a:r>
            <a:r>
              <a:rPr lang="zh-CN" altLang="en-US" sz="4000" b="1"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1835150" y="277813"/>
            <a:ext cx="5689600" cy="703262"/>
          </a:xfrm>
        </p:spPr>
        <p:txBody>
          <a:bodyPr/>
          <a:lstStyle/>
          <a:p>
            <a:pPr eaLnBrk="1" hangingPunct="1">
              <a:defRPr/>
            </a:pPr>
            <a:r>
              <a:rPr lang="zh-CN" altLang="en-US" b="1" dirty="0"/>
              <a:t>几</a:t>
            </a:r>
            <a:r>
              <a:rPr lang="zh-CN" altLang="en-US" b="1" dirty="0" smtClean="0"/>
              <a:t>个经典的风险例子</a:t>
            </a:r>
          </a:p>
        </p:txBody>
      </p:sp>
      <p:sp>
        <p:nvSpPr>
          <p:cNvPr id="353283" name="Rectangle 3"/>
          <p:cNvSpPr>
            <a:spLocks noGrp="1" noChangeArrowheads="1"/>
          </p:cNvSpPr>
          <p:nvPr>
            <p:ph type="body" idx="1"/>
          </p:nvPr>
        </p:nvSpPr>
        <p:spPr>
          <a:xfrm>
            <a:off x="457200" y="1196975"/>
            <a:ext cx="8229600" cy="5184775"/>
          </a:xfrm>
        </p:spPr>
        <p:txBody>
          <a:bodyPr/>
          <a:lstStyle/>
          <a:p>
            <a:pPr eaLnBrk="1" hangingPunct="1">
              <a:lnSpc>
                <a:spcPct val="80000"/>
              </a:lnSpc>
              <a:defRPr/>
            </a:pPr>
            <a:r>
              <a:rPr lang="zh-CN" altLang="en-US" sz="2800" b="1" smtClean="0"/>
              <a:t>法国兴业银行</a:t>
            </a:r>
            <a:r>
              <a:rPr lang="en-US" altLang="zh-CN" sz="2800" b="1" smtClean="0"/>
              <a:t>2008</a:t>
            </a:r>
            <a:r>
              <a:rPr lang="zh-CN" altLang="en-US" sz="2800" b="1" smtClean="0"/>
              <a:t>年</a:t>
            </a:r>
            <a:r>
              <a:rPr lang="en-US" altLang="zh-CN" sz="2800" b="1" smtClean="0"/>
              <a:t>1</a:t>
            </a:r>
            <a:r>
              <a:rPr lang="zh-CN" altLang="en-US" sz="2800" b="1" smtClean="0"/>
              <a:t>月</a:t>
            </a:r>
            <a:r>
              <a:rPr lang="en-US" altLang="zh-CN" sz="2800" b="1" smtClean="0"/>
              <a:t>24</a:t>
            </a:r>
            <a:r>
              <a:rPr lang="zh-CN" altLang="en-US" sz="2800" b="1" smtClean="0"/>
              <a:t>日宣布，该银行一名员工在未经授权的情况下，近乎赌博似的在股指期货市场上进行交易，并且导致了</a:t>
            </a:r>
            <a:r>
              <a:rPr lang="en-US" altLang="zh-CN" sz="2800" b="1" smtClean="0"/>
              <a:t>49</a:t>
            </a:r>
            <a:r>
              <a:rPr lang="zh-CN" altLang="en-US" sz="2800" b="1" smtClean="0"/>
              <a:t>亿欧元</a:t>
            </a:r>
            <a:r>
              <a:rPr lang="en-US" altLang="zh-CN" sz="2800" b="1" smtClean="0"/>
              <a:t>(</a:t>
            </a:r>
            <a:r>
              <a:rPr lang="zh-CN" altLang="en-US" sz="2800" b="1" smtClean="0"/>
              <a:t>约合</a:t>
            </a:r>
            <a:r>
              <a:rPr lang="en-US" altLang="zh-CN" sz="2800" b="1" smtClean="0"/>
              <a:t>72</a:t>
            </a:r>
            <a:r>
              <a:rPr lang="zh-CN" altLang="en-US" sz="2800" b="1" smtClean="0"/>
              <a:t>亿美元</a:t>
            </a:r>
            <a:r>
              <a:rPr lang="en-US" altLang="zh-CN" sz="2800" b="1" smtClean="0"/>
              <a:t>)</a:t>
            </a:r>
            <a:r>
              <a:rPr lang="zh-CN" altLang="en-US" sz="2800" b="1" smtClean="0"/>
              <a:t>的损失，这在法国兴业银行的历史上是最大的损失案。</a:t>
            </a:r>
          </a:p>
          <a:p>
            <a:pPr eaLnBrk="1" hangingPunct="1">
              <a:lnSpc>
                <a:spcPct val="80000"/>
              </a:lnSpc>
              <a:defRPr/>
            </a:pPr>
            <a:r>
              <a:rPr lang="zh-CN" altLang="en-US" sz="2800" b="1" smtClean="0"/>
              <a:t>　　此次损失额度超过了</a:t>
            </a:r>
            <a:r>
              <a:rPr lang="en-US" altLang="zh-CN" sz="2800" b="1" smtClean="0"/>
              <a:t>2006</a:t>
            </a:r>
            <a:r>
              <a:rPr lang="zh-CN" altLang="en-US" sz="2800" b="1" smtClean="0"/>
              <a:t>年</a:t>
            </a:r>
            <a:r>
              <a:rPr lang="en-US" altLang="zh-CN" sz="2800" b="1" smtClean="0"/>
              <a:t>Amaranth Advisors LLC</a:t>
            </a:r>
            <a:r>
              <a:rPr lang="zh-CN" altLang="en-US" sz="2800" b="1" smtClean="0"/>
              <a:t>公司的</a:t>
            </a:r>
            <a:r>
              <a:rPr lang="en-US" altLang="zh-CN" sz="2800" b="1" smtClean="0"/>
              <a:t>66</a:t>
            </a:r>
            <a:r>
              <a:rPr lang="zh-CN" altLang="en-US" sz="2800" b="1" smtClean="0"/>
              <a:t>亿美元损失，也大大超过了</a:t>
            </a:r>
            <a:r>
              <a:rPr lang="en-US" altLang="zh-CN" sz="2800" b="1" smtClean="0"/>
              <a:t>1995</a:t>
            </a:r>
            <a:r>
              <a:rPr lang="zh-CN" altLang="en-US" sz="2800" b="1" smtClean="0"/>
              <a:t>年巴林银行由尼克李森</a:t>
            </a:r>
            <a:r>
              <a:rPr lang="en-US" altLang="zh-CN" sz="2800" b="1" smtClean="0"/>
              <a:t>(Nick Leeson)</a:t>
            </a:r>
            <a:r>
              <a:rPr lang="zh-CN" altLang="en-US" sz="2800" b="1" smtClean="0"/>
              <a:t>造成的</a:t>
            </a:r>
            <a:r>
              <a:rPr lang="en-US" altLang="zh-CN" sz="2800" b="1" smtClean="0"/>
              <a:t>14</a:t>
            </a:r>
            <a:r>
              <a:rPr lang="zh-CN" altLang="en-US" sz="2800" b="1" smtClean="0"/>
              <a:t>亿美元的损失。这可能是历史上单笔最大金融欺诈案。</a:t>
            </a:r>
          </a:p>
          <a:p>
            <a:pPr eaLnBrk="1" hangingPunct="1">
              <a:lnSpc>
                <a:spcPct val="80000"/>
              </a:lnSpc>
              <a:defRPr/>
            </a:pPr>
            <a:r>
              <a:rPr lang="zh-CN" altLang="en-US" sz="2800" b="1" smtClean="0"/>
              <a:t>　　一位研究欧洲银行业的分析师曾称，“兴业银行是衍生品交易领域的领头羊，并且被公认为世界上风险管理做的最好的银行之一。”</a:t>
            </a:r>
            <a:r>
              <a:rPr lang="zh-CN" altLang="en-US" sz="2400" b="1" smtClean="0"/>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altLang="zh-CN" smtClean="0">
                <a:latin typeface="隶书" pitchFamily="49" charset="-122"/>
                <a:ea typeface="隶书" pitchFamily="49" charset="-122"/>
              </a:rPr>
              <a:t>4.6  VaR</a:t>
            </a:r>
            <a:r>
              <a:rPr lang="zh-CN" altLang="en-US" smtClean="0">
                <a:latin typeface="隶书" pitchFamily="49" charset="-122"/>
                <a:ea typeface="隶书" pitchFamily="49" charset="-122"/>
              </a:rPr>
              <a:t>的应用</a:t>
            </a:r>
          </a:p>
        </p:txBody>
      </p:sp>
      <p:sp>
        <p:nvSpPr>
          <p:cNvPr id="224259" name="Rectangle 3"/>
          <p:cNvSpPr>
            <a:spLocks noGrp="1" noChangeArrowheads="1"/>
          </p:cNvSpPr>
          <p:nvPr>
            <p:ph type="body" idx="1"/>
          </p:nvPr>
        </p:nvSpPr>
        <p:spPr/>
        <p:txBody>
          <a:bodyPr/>
          <a:lstStyle/>
          <a:p>
            <a:pPr eaLnBrk="1" hangingPunct="1">
              <a:defRPr/>
            </a:pPr>
            <a:endParaRPr lang="zh-CN" altLang="zh-CN" smtClean="0">
              <a:latin typeface="宋体"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US" altLang="zh-CN" smtClean="0">
                <a:solidFill>
                  <a:schemeClr val="tx1"/>
                </a:solidFill>
                <a:latin typeface="宋体" pitchFamily="2" charset="-122"/>
              </a:rPr>
              <a:t> </a:t>
            </a:r>
            <a:r>
              <a:rPr lang="zh-CN" altLang="en-US" smtClean="0">
                <a:latin typeface="隶书" pitchFamily="49" charset="-122"/>
                <a:ea typeface="隶书" pitchFamily="49" charset="-122"/>
              </a:rPr>
              <a:t>资本充足性监管方法</a:t>
            </a:r>
          </a:p>
        </p:txBody>
      </p:sp>
      <p:sp>
        <p:nvSpPr>
          <p:cNvPr id="230403"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defRPr/>
            </a:pPr>
            <a:r>
              <a:rPr lang="en-US" altLang="zh-CN" sz="2800" smtClean="0">
                <a:latin typeface="宋体" pitchFamily="2" charset="-122"/>
              </a:rPr>
              <a:t> </a:t>
            </a:r>
            <a:r>
              <a:rPr lang="en-US" altLang="zh-CN" sz="2800" b="1" smtClean="0">
                <a:latin typeface="宋体" pitchFamily="2" charset="-122"/>
              </a:rPr>
              <a:t>《</a:t>
            </a:r>
            <a:r>
              <a:rPr lang="zh-CN" altLang="en-US" sz="2800" b="1" smtClean="0">
                <a:latin typeface="宋体" pitchFamily="2" charset="-122"/>
              </a:rPr>
              <a:t>巴塞尔协议</a:t>
            </a:r>
            <a:r>
              <a:rPr lang="en-US" altLang="zh-CN" sz="2800" b="1" smtClean="0">
                <a:latin typeface="宋体" pitchFamily="2" charset="-122"/>
              </a:rPr>
              <a:t>》</a:t>
            </a:r>
          </a:p>
          <a:p>
            <a:pPr eaLnBrk="1" hangingPunct="1">
              <a:lnSpc>
                <a:spcPct val="90000"/>
              </a:lnSpc>
              <a:defRPr/>
            </a:pPr>
            <a:r>
              <a:rPr lang="zh-CN" altLang="en-US" sz="2800" b="1" smtClean="0">
                <a:latin typeface="宋体" pitchFamily="2" charset="-122"/>
              </a:rPr>
              <a:t>是巴塞尔委员会作出的一系列决议</a:t>
            </a:r>
          </a:p>
          <a:p>
            <a:pPr eaLnBrk="1" hangingPunct="1">
              <a:lnSpc>
                <a:spcPct val="90000"/>
              </a:lnSpc>
              <a:defRPr/>
            </a:pPr>
            <a:r>
              <a:rPr lang="zh-CN" altLang="en-US" sz="2800" b="1" smtClean="0">
                <a:latin typeface="宋体" pitchFamily="2" charset="-122"/>
              </a:rPr>
              <a:t>包括：</a:t>
            </a:r>
          </a:p>
          <a:p>
            <a:pPr eaLnBrk="1" hangingPunct="1">
              <a:lnSpc>
                <a:spcPct val="90000"/>
              </a:lnSpc>
              <a:buFont typeface="Wingdings" panose="05000000000000000000" pitchFamily="2" charset="2"/>
              <a:buNone/>
              <a:defRPr/>
            </a:pPr>
            <a:r>
              <a:rPr lang="zh-CN" altLang="en-US" sz="2800" b="1" smtClean="0">
                <a:latin typeface="宋体" pitchFamily="2" charset="-122"/>
                <a:sym typeface="cajcd fntdg" pitchFamily="18" charset="2"/>
              </a:rPr>
              <a:t>   </a:t>
            </a:r>
            <a:r>
              <a:rPr lang="zh-CN" altLang="en-US" sz="2800" b="1" smtClean="0">
                <a:latin typeface="宋体" pitchFamily="2" charset="-122"/>
                <a:sym typeface="Monotype Sorts" pitchFamily="2" charset="2"/>
              </a:rPr>
              <a:t></a:t>
            </a:r>
            <a:r>
              <a:rPr lang="zh-CN" altLang="en-US" sz="2800" b="1" smtClean="0">
                <a:latin typeface="宋体" pitchFamily="2" charset="-122"/>
              </a:rPr>
              <a:t>原</a:t>
            </a:r>
            <a:r>
              <a:rPr lang="en-US" altLang="zh-CN" sz="2800" b="1" smtClean="0">
                <a:latin typeface="宋体" pitchFamily="2" charset="-122"/>
              </a:rPr>
              <a:t>《</a:t>
            </a:r>
            <a:r>
              <a:rPr lang="zh-CN" altLang="en-US" sz="2800" b="1" smtClean="0">
                <a:latin typeface="宋体" pitchFamily="2" charset="-122"/>
              </a:rPr>
              <a:t>巴塞尔协议</a:t>
            </a:r>
            <a:r>
              <a:rPr lang="en-US" altLang="zh-CN" sz="2800" b="1" smtClean="0">
                <a:latin typeface="宋体" pitchFamily="2" charset="-122"/>
              </a:rPr>
              <a:t>》</a:t>
            </a:r>
            <a:r>
              <a:rPr lang="zh-CN" altLang="en-US" sz="2800" b="1" smtClean="0">
                <a:latin typeface="宋体" pitchFamily="2" charset="-122"/>
              </a:rPr>
              <a:t>（</a:t>
            </a:r>
            <a:r>
              <a:rPr lang="en-US" altLang="zh-CN" sz="2800" b="1" smtClean="0">
                <a:latin typeface="宋体" pitchFamily="2" charset="-122"/>
              </a:rPr>
              <a:t>1975</a:t>
            </a:r>
            <a:r>
              <a:rPr lang="zh-CN" altLang="en-US" sz="2800" b="1" smtClean="0">
                <a:latin typeface="宋体" pitchFamily="2" charset="-122"/>
              </a:rPr>
              <a:t>年</a:t>
            </a:r>
            <a:r>
              <a:rPr lang="en-US" altLang="zh-CN" sz="2800" b="1" smtClean="0">
                <a:latin typeface="宋体" pitchFamily="2" charset="-122"/>
              </a:rPr>
              <a:t>5</a:t>
            </a:r>
            <a:r>
              <a:rPr lang="zh-CN" altLang="en-US" sz="2800" b="1" smtClean="0">
                <a:latin typeface="宋体" pitchFamily="2" charset="-122"/>
              </a:rPr>
              <a:t>月）</a:t>
            </a:r>
          </a:p>
          <a:p>
            <a:pPr eaLnBrk="1" hangingPunct="1">
              <a:lnSpc>
                <a:spcPct val="90000"/>
              </a:lnSpc>
              <a:buFont typeface="Wingdings" panose="05000000000000000000" pitchFamily="2" charset="2"/>
              <a:buNone/>
              <a:defRPr/>
            </a:pPr>
            <a:r>
              <a:rPr lang="zh-CN" altLang="en-US" sz="2800" b="1" smtClean="0">
                <a:latin typeface="宋体" pitchFamily="2" charset="-122"/>
                <a:sym typeface="cajcd fntdg" pitchFamily="18" charset="2"/>
              </a:rPr>
              <a:t>   </a:t>
            </a:r>
            <a:r>
              <a:rPr lang="zh-CN" altLang="en-US" sz="2800" b="1" smtClean="0">
                <a:latin typeface="宋体" pitchFamily="2" charset="-122"/>
                <a:sym typeface="Monotype Sorts" pitchFamily="2" charset="2"/>
              </a:rPr>
              <a:t></a:t>
            </a:r>
            <a:r>
              <a:rPr lang="zh-CN" altLang="en-US" sz="2800" b="1" smtClean="0">
                <a:latin typeface="宋体" pitchFamily="2" charset="-122"/>
              </a:rPr>
              <a:t>修订后的</a:t>
            </a:r>
            <a:r>
              <a:rPr lang="en-US" altLang="zh-CN" sz="2800" b="1" smtClean="0">
                <a:latin typeface="宋体" pitchFamily="2" charset="-122"/>
              </a:rPr>
              <a:t>《</a:t>
            </a:r>
            <a:r>
              <a:rPr lang="zh-CN" altLang="en-US" sz="2800" b="1" smtClean="0">
                <a:latin typeface="宋体" pitchFamily="2" charset="-122"/>
              </a:rPr>
              <a:t>巴塞尔协议</a:t>
            </a:r>
            <a:r>
              <a:rPr lang="en-US" altLang="zh-CN" sz="2800" b="1" smtClean="0">
                <a:latin typeface="宋体" pitchFamily="2" charset="-122"/>
              </a:rPr>
              <a:t>》</a:t>
            </a:r>
            <a:r>
              <a:rPr lang="zh-CN" altLang="en-US" sz="2800" b="1" smtClean="0">
                <a:latin typeface="宋体" pitchFamily="2" charset="-122"/>
              </a:rPr>
              <a:t>（</a:t>
            </a:r>
            <a:r>
              <a:rPr lang="en-US" altLang="zh-CN" sz="2800" b="1" smtClean="0">
                <a:latin typeface="宋体" pitchFamily="2" charset="-122"/>
              </a:rPr>
              <a:t>1983</a:t>
            </a:r>
            <a:r>
              <a:rPr lang="zh-CN" altLang="en-US" sz="2800" b="1" smtClean="0">
                <a:latin typeface="宋体" pitchFamily="2" charset="-122"/>
              </a:rPr>
              <a:t>年</a:t>
            </a:r>
            <a:r>
              <a:rPr lang="en-US" altLang="zh-CN" sz="2800" b="1" smtClean="0">
                <a:latin typeface="宋体" pitchFamily="2" charset="-122"/>
              </a:rPr>
              <a:t>5</a:t>
            </a:r>
            <a:r>
              <a:rPr lang="zh-CN" altLang="en-US" sz="2800" b="1" smtClean="0">
                <a:latin typeface="宋体" pitchFamily="2" charset="-122"/>
              </a:rPr>
              <a:t>月）</a:t>
            </a:r>
          </a:p>
          <a:p>
            <a:pPr eaLnBrk="1" hangingPunct="1">
              <a:lnSpc>
                <a:spcPct val="90000"/>
              </a:lnSpc>
              <a:buFont typeface="Wingdings" panose="05000000000000000000" pitchFamily="2" charset="2"/>
              <a:buNone/>
              <a:defRPr/>
            </a:pPr>
            <a:r>
              <a:rPr lang="zh-CN" altLang="en-US" sz="2800" b="1" smtClean="0">
                <a:latin typeface="宋体" pitchFamily="2" charset="-122"/>
                <a:sym typeface="cajcd fntdg" pitchFamily="18" charset="2"/>
              </a:rPr>
              <a:t>   </a:t>
            </a:r>
            <a:r>
              <a:rPr lang="zh-CN" altLang="en-US" sz="2800" b="1" smtClean="0">
                <a:latin typeface="宋体" pitchFamily="2" charset="-122"/>
                <a:sym typeface="Monotype Sorts" pitchFamily="2" charset="2"/>
              </a:rPr>
              <a:t></a:t>
            </a:r>
            <a:r>
              <a:rPr lang="zh-CN" altLang="en-US" sz="2800" b="1" smtClean="0">
                <a:latin typeface="宋体" pitchFamily="2" charset="-122"/>
                <a:sym typeface="cajcd fntdg" pitchFamily="18" charset="2"/>
              </a:rPr>
              <a:t> </a:t>
            </a:r>
            <a:r>
              <a:rPr lang="en-US" altLang="zh-CN" sz="2800" b="1" smtClean="0">
                <a:latin typeface="宋体" pitchFamily="2" charset="-122"/>
              </a:rPr>
              <a:t>《</a:t>
            </a:r>
            <a:r>
              <a:rPr lang="zh-CN" altLang="en-US" sz="2800" b="1" smtClean="0">
                <a:latin typeface="宋体" pitchFamily="2" charset="-122"/>
              </a:rPr>
              <a:t>巴塞尔报告</a:t>
            </a:r>
            <a:r>
              <a:rPr lang="en-US" altLang="zh-CN" sz="2800" b="1" smtClean="0">
                <a:latin typeface="宋体" pitchFamily="2" charset="-122"/>
              </a:rPr>
              <a:t>》</a:t>
            </a:r>
            <a:r>
              <a:rPr lang="zh-CN" altLang="en-US" sz="2800" b="1" smtClean="0">
                <a:latin typeface="宋体" pitchFamily="2" charset="-122"/>
              </a:rPr>
              <a:t>（</a:t>
            </a:r>
            <a:r>
              <a:rPr lang="en-US" altLang="zh-CN" sz="2800" b="1" smtClean="0">
                <a:latin typeface="宋体" pitchFamily="2" charset="-122"/>
              </a:rPr>
              <a:t>1988</a:t>
            </a:r>
            <a:r>
              <a:rPr lang="zh-CN" altLang="en-US" sz="2800" b="1" smtClean="0">
                <a:latin typeface="宋体" pitchFamily="2" charset="-122"/>
              </a:rPr>
              <a:t>年</a:t>
            </a:r>
            <a:r>
              <a:rPr lang="en-US" altLang="zh-CN" sz="2800" b="1" smtClean="0">
                <a:latin typeface="宋体" pitchFamily="2" charset="-122"/>
              </a:rPr>
              <a:t>7</a:t>
            </a:r>
            <a:r>
              <a:rPr lang="zh-CN" altLang="en-US" sz="2800" b="1" smtClean="0">
                <a:latin typeface="宋体" pitchFamily="2" charset="-122"/>
              </a:rPr>
              <a:t>月）</a:t>
            </a:r>
          </a:p>
          <a:p>
            <a:pPr eaLnBrk="1" hangingPunct="1">
              <a:lnSpc>
                <a:spcPct val="90000"/>
              </a:lnSpc>
              <a:buFont typeface="Wingdings" panose="05000000000000000000" pitchFamily="2" charset="2"/>
              <a:buNone/>
              <a:defRPr/>
            </a:pPr>
            <a:r>
              <a:rPr lang="zh-CN" altLang="en-US" sz="2800" b="1" smtClean="0">
                <a:latin typeface="宋体" pitchFamily="2" charset="-122"/>
                <a:sym typeface="cajcd fntdg" pitchFamily="18" charset="2"/>
              </a:rPr>
              <a:t>   </a:t>
            </a:r>
            <a:r>
              <a:rPr lang="zh-CN" altLang="en-US" sz="2800" b="1" smtClean="0">
                <a:latin typeface="宋体" pitchFamily="2" charset="-122"/>
                <a:sym typeface="Monotype Sorts" pitchFamily="2" charset="2"/>
              </a:rPr>
              <a:t></a:t>
            </a:r>
            <a:r>
              <a:rPr lang="en-US" altLang="zh-CN" sz="2800" b="1" smtClean="0">
                <a:latin typeface="宋体" pitchFamily="2" charset="-122"/>
              </a:rPr>
              <a:t>93</a:t>
            </a:r>
            <a:r>
              <a:rPr lang="zh-CN" altLang="en-US" sz="2800" b="1" smtClean="0">
                <a:latin typeface="宋体" pitchFamily="2" charset="-122"/>
              </a:rPr>
              <a:t>年、</a:t>
            </a:r>
            <a:r>
              <a:rPr lang="en-US" altLang="zh-CN" sz="2800" b="1" smtClean="0">
                <a:latin typeface="宋体" pitchFamily="2" charset="-122"/>
              </a:rPr>
              <a:t>95</a:t>
            </a:r>
            <a:r>
              <a:rPr lang="zh-CN" altLang="en-US" sz="2800" b="1" smtClean="0">
                <a:latin typeface="宋体" pitchFamily="2" charset="-122"/>
              </a:rPr>
              <a:t>年的</a:t>
            </a:r>
            <a:r>
              <a:rPr lang="en-US" altLang="zh-CN" sz="2800" b="1" smtClean="0">
                <a:latin typeface="宋体" pitchFamily="2" charset="-122"/>
              </a:rPr>
              <a:t>《</a:t>
            </a:r>
            <a:r>
              <a:rPr lang="zh-CN" altLang="en-US" sz="2800" b="1" smtClean="0">
                <a:latin typeface="宋体" pitchFamily="2" charset="-122"/>
              </a:rPr>
              <a:t>巴塞尔市场风险资本建议</a:t>
            </a:r>
            <a:r>
              <a:rPr lang="en-US" altLang="zh-CN" sz="2800" b="1" smtClean="0">
                <a:latin typeface="宋体" pitchFamily="2" charset="-122"/>
              </a:rPr>
              <a:t>》</a:t>
            </a:r>
          </a:p>
          <a:p>
            <a:pPr eaLnBrk="1" hangingPunct="1">
              <a:lnSpc>
                <a:spcPct val="90000"/>
              </a:lnSpc>
              <a:defRPr/>
            </a:pPr>
            <a:r>
              <a:rPr lang="zh-CN" altLang="en-US" sz="2800" b="1" smtClean="0">
                <a:latin typeface="宋体" pitchFamily="2" charset="-122"/>
              </a:rPr>
              <a:t>体现了金融风险内部控制和外部监管的重要发展和变化。</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defRPr/>
            </a:pPr>
            <a:r>
              <a:rPr lang="zh-CN" altLang="en-US" smtClean="0">
                <a:latin typeface="隶书" pitchFamily="49" charset="-122"/>
                <a:ea typeface="隶书" pitchFamily="49" charset="-122"/>
              </a:rPr>
              <a:t>对市场风险的资本充足性监管：</a:t>
            </a:r>
          </a:p>
        </p:txBody>
      </p:sp>
      <p:sp>
        <p:nvSpPr>
          <p:cNvPr id="231427" name="Rectangle 3"/>
          <p:cNvSpPr>
            <a:spLocks noGrp="1" noChangeArrowheads="1"/>
          </p:cNvSpPr>
          <p:nvPr>
            <p:ph type="body" idx="1"/>
          </p:nvPr>
        </p:nvSpPr>
        <p:spPr>
          <a:xfrm>
            <a:off x="457200" y="1600200"/>
            <a:ext cx="7724775" cy="4525963"/>
          </a:xfrm>
        </p:spPr>
        <p:txBody>
          <a:bodyPr/>
          <a:lstStyle/>
          <a:p>
            <a:pPr eaLnBrk="1" hangingPunct="1">
              <a:lnSpc>
                <a:spcPct val="125000"/>
              </a:lnSpc>
              <a:defRPr/>
            </a:pPr>
            <a:r>
              <a:rPr lang="en-US" altLang="zh-CN" sz="3600" dirty="0" smtClean="0">
                <a:latin typeface="宋体" pitchFamily="2" charset="-122"/>
              </a:rPr>
              <a:t> </a:t>
            </a:r>
            <a:r>
              <a:rPr lang="en-US" altLang="zh-CN" sz="3600" dirty="0" smtClean="0"/>
              <a:t>“</a:t>
            </a:r>
            <a:r>
              <a:rPr lang="zh-CN" altLang="en-US" sz="3600" dirty="0" smtClean="0">
                <a:latin typeface="宋体" pitchFamily="2" charset="-122"/>
              </a:rPr>
              <a:t>标准</a:t>
            </a:r>
            <a:r>
              <a:rPr lang="zh-CN" altLang="en-US" sz="3600" dirty="0" smtClean="0"/>
              <a:t>“</a:t>
            </a:r>
            <a:r>
              <a:rPr lang="zh-CN" altLang="en-US" sz="3600" dirty="0" smtClean="0">
                <a:latin typeface="宋体" pitchFamily="2" charset="-122"/>
              </a:rPr>
              <a:t>方法</a:t>
            </a:r>
          </a:p>
          <a:p>
            <a:pPr eaLnBrk="1" hangingPunct="1">
              <a:lnSpc>
                <a:spcPct val="125000"/>
              </a:lnSpc>
              <a:buFont typeface="Wingdings" panose="05000000000000000000" pitchFamily="2" charset="2"/>
              <a:buNone/>
              <a:defRPr/>
            </a:pPr>
            <a:r>
              <a:rPr lang="zh-CN" altLang="en-US" sz="3600" dirty="0" smtClean="0">
                <a:latin typeface="宋体" pitchFamily="2" charset="-122"/>
              </a:rPr>
              <a:t> （</a:t>
            </a:r>
            <a:r>
              <a:rPr lang="en-US" altLang="zh-CN" sz="3600" dirty="0" smtClean="0">
                <a:latin typeface="宋体" pitchFamily="2" charset="-122"/>
              </a:rPr>
              <a:t>Standard Approach</a:t>
            </a:r>
            <a:r>
              <a:rPr lang="zh-CN" altLang="en-US" sz="3600" dirty="0" smtClean="0">
                <a:latin typeface="宋体" pitchFamily="2" charset="-122"/>
              </a:rPr>
              <a:t>，</a:t>
            </a:r>
            <a:r>
              <a:rPr lang="en-US" altLang="zh-CN" sz="3600" dirty="0" smtClean="0">
                <a:latin typeface="宋体" pitchFamily="2" charset="-122"/>
              </a:rPr>
              <a:t>SA</a:t>
            </a:r>
            <a:r>
              <a:rPr lang="zh-CN" altLang="en-US" sz="3600" dirty="0" smtClean="0">
                <a:latin typeface="宋体" pitchFamily="2" charset="-122"/>
              </a:rPr>
              <a:t>）</a:t>
            </a:r>
          </a:p>
          <a:p>
            <a:pPr eaLnBrk="1" hangingPunct="1">
              <a:lnSpc>
                <a:spcPct val="125000"/>
              </a:lnSpc>
              <a:defRPr/>
            </a:pPr>
            <a:r>
              <a:rPr lang="zh-CN" altLang="en-US" sz="3600" dirty="0" smtClean="0">
                <a:latin typeface="宋体" pitchFamily="2" charset="-122"/>
              </a:rPr>
              <a:t>基于</a:t>
            </a:r>
            <a:r>
              <a:rPr lang="en-US" altLang="zh-CN" sz="3600" dirty="0" err="1" smtClean="0">
                <a:latin typeface="宋体" pitchFamily="2" charset="-122"/>
              </a:rPr>
              <a:t>VaR</a:t>
            </a:r>
            <a:r>
              <a:rPr lang="zh-CN" altLang="en-US" sz="3600" dirty="0" smtClean="0">
                <a:latin typeface="宋体" pitchFamily="2" charset="-122"/>
              </a:rPr>
              <a:t>损失模型的内部模型方法</a:t>
            </a:r>
          </a:p>
          <a:p>
            <a:pPr eaLnBrk="1" hangingPunct="1">
              <a:lnSpc>
                <a:spcPct val="125000"/>
              </a:lnSpc>
              <a:buFont typeface="Wingdings" panose="05000000000000000000" pitchFamily="2" charset="2"/>
              <a:buNone/>
              <a:defRPr/>
            </a:pPr>
            <a:r>
              <a:rPr lang="zh-CN" altLang="en-US" sz="3600" dirty="0" smtClean="0">
                <a:latin typeface="宋体" pitchFamily="2" charset="-122"/>
              </a:rPr>
              <a:t> （</a:t>
            </a:r>
            <a:r>
              <a:rPr lang="en-US" altLang="zh-CN" sz="3600" dirty="0" smtClean="0">
                <a:latin typeface="宋体" pitchFamily="2" charset="-122"/>
              </a:rPr>
              <a:t>Internal Model Approach</a:t>
            </a:r>
            <a:r>
              <a:rPr lang="zh-CN" altLang="en-US" sz="3600" dirty="0" smtClean="0">
                <a:latin typeface="宋体" pitchFamily="2" charset="-122"/>
              </a:rPr>
              <a:t>，</a:t>
            </a:r>
            <a:r>
              <a:rPr lang="en-US" altLang="zh-CN" sz="3600" dirty="0" smtClean="0">
                <a:latin typeface="宋体" pitchFamily="2" charset="-122"/>
              </a:rPr>
              <a:t>IMA</a:t>
            </a:r>
            <a:r>
              <a:rPr lang="zh-CN" altLang="en-US" sz="3600" dirty="0" smtClean="0">
                <a:latin typeface="宋体" pitchFamily="2" charset="-122"/>
              </a:rPr>
              <a:t>）</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2209800" y="0"/>
            <a:ext cx="3962400" cy="852488"/>
          </a:xfrm>
        </p:spPr>
        <p:txBody>
          <a:bodyPr/>
          <a:lstStyle/>
          <a:p>
            <a:pPr eaLnBrk="1" hangingPunct="1">
              <a:defRPr/>
            </a:pPr>
            <a:r>
              <a:rPr lang="en-US" altLang="zh-CN" dirty="0" smtClean="0">
                <a:ea typeface="隶书" pitchFamily="49" charset="-122"/>
              </a:rPr>
              <a:t>“</a:t>
            </a:r>
            <a:r>
              <a:rPr lang="zh-CN" altLang="en-US" dirty="0" smtClean="0">
                <a:latin typeface="隶书" pitchFamily="49" charset="-122"/>
                <a:ea typeface="隶书" pitchFamily="49" charset="-122"/>
              </a:rPr>
              <a:t>标准</a:t>
            </a:r>
            <a:r>
              <a:rPr lang="en-US" altLang="zh-CN" smtClean="0">
                <a:ea typeface="隶书" pitchFamily="49" charset="-122"/>
              </a:rPr>
              <a:t>”</a:t>
            </a:r>
            <a:r>
              <a:rPr lang="zh-CN" altLang="en-US" smtClean="0">
                <a:latin typeface="隶书" pitchFamily="49" charset="-122"/>
                <a:ea typeface="隶书" pitchFamily="49" charset="-122"/>
              </a:rPr>
              <a:t>方法</a:t>
            </a:r>
            <a:endParaRPr lang="zh-CN" altLang="en-US" smtClean="0">
              <a:latin typeface="隶书" pitchFamily="49" charset="-122"/>
              <a:ea typeface="隶书" pitchFamily="49" charset="-122"/>
            </a:endParaRPr>
          </a:p>
        </p:txBody>
      </p:sp>
      <p:sp>
        <p:nvSpPr>
          <p:cNvPr id="232451" name="Rectangle 3"/>
          <p:cNvSpPr>
            <a:spLocks noGrp="1" noChangeArrowheads="1"/>
          </p:cNvSpPr>
          <p:nvPr>
            <p:ph type="body" idx="1"/>
          </p:nvPr>
        </p:nvSpPr>
        <p:spPr>
          <a:xfrm>
            <a:off x="323850" y="908050"/>
            <a:ext cx="8610600" cy="5410200"/>
          </a:xfrm>
        </p:spPr>
        <p:txBody>
          <a:bodyPr/>
          <a:lstStyle/>
          <a:p>
            <a:pPr eaLnBrk="1" hangingPunct="1">
              <a:lnSpc>
                <a:spcPct val="90000"/>
              </a:lnSpc>
              <a:defRPr/>
            </a:pPr>
            <a:r>
              <a:rPr lang="zh-CN" altLang="en-US" sz="2800" b="1" smtClean="0">
                <a:latin typeface="宋体" pitchFamily="2" charset="-122"/>
              </a:rPr>
              <a:t>巴塞尔委员会对市场风险监管的第一种方法沿用了传统上对信贷风险监管的</a:t>
            </a:r>
            <a:r>
              <a:rPr lang="zh-CN" altLang="en-US" sz="2800" b="1" smtClean="0"/>
              <a:t>“</a:t>
            </a:r>
            <a:r>
              <a:rPr lang="zh-CN" altLang="en-US" sz="2800" b="1" smtClean="0">
                <a:latin typeface="宋体" pitchFamily="2" charset="-122"/>
              </a:rPr>
              <a:t>堆积木（</a:t>
            </a:r>
            <a:r>
              <a:rPr lang="en-US" altLang="zh-CN" sz="2800" b="1" smtClean="0">
                <a:latin typeface="宋体" pitchFamily="2" charset="-122"/>
              </a:rPr>
              <a:t>Building Block</a:t>
            </a:r>
            <a:r>
              <a:rPr lang="zh-CN" altLang="en-US" sz="2800" b="1" smtClean="0">
                <a:latin typeface="宋体" pitchFamily="2" charset="-122"/>
              </a:rPr>
              <a:t>）</a:t>
            </a:r>
            <a:r>
              <a:rPr lang="zh-CN" altLang="en-US" sz="2800" b="1" smtClean="0"/>
              <a:t>”</a:t>
            </a:r>
            <a:r>
              <a:rPr lang="zh-CN" altLang="en-US" sz="2800" b="1" smtClean="0">
                <a:latin typeface="宋体" pitchFamily="2" charset="-122"/>
              </a:rPr>
              <a:t>思想，采用了被称为标准方法（</a:t>
            </a:r>
            <a:r>
              <a:rPr lang="en-US" altLang="zh-CN" sz="2800" b="1" smtClean="0">
                <a:latin typeface="宋体" pitchFamily="2" charset="-122"/>
              </a:rPr>
              <a:t>Standard Approach</a:t>
            </a:r>
            <a:r>
              <a:rPr lang="zh-CN" altLang="en-US" sz="2800" b="1" smtClean="0">
                <a:latin typeface="宋体" pitchFamily="2" charset="-122"/>
              </a:rPr>
              <a:t>，</a:t>
            </a:r>
            <a:r>
              <a:rPr lang="en-US" altLang="zh-CN" sz="2800" b="1" smtClean="0">
                <a:latin typeface="宋体" pitchFamily="2" charset="-122"/>
              </a:rPr>
              <a:t>SA</a:t>
            </a:r>
            <a:r>
              <a:rPr lang="zh-CN" altLang="en-US" sz="2800" b="1" smtClean="0">
                <a:latin typeface="宋体" pitchFamily="2" charset="-122"/>
              </a:rPr>
              <a:t>）的监管框架，将银行的所有交易类资产划分为利率、汇率、股票和商品四大类，对于不同类别的资产规定采用不同的程序分别按照相对应的权系数计算各自的资本金需求，然后加以汇总后作为整体市场风险的资本保证金。</a:t>
            </a:r>
            <a:endParaRPr lang="zh-CN" altLang="en-US" sz="2800" b="1" smtClean="0"/>
          </a:p>
          <a:p>
            <a:pPr eaLnBrk="1" hangingPunct="1">
              <a:lnSpc>
                <a:spcPct val="90000"/>
              </a:lnSpc>
              <a:defRPr/>
            </a:pPr>
            <a:r>
              <a:rPr lang="zh-CN" altLang="en-US" sz="2800" b="1" smtClean="0">
                <a:latin typeface="宋体" pitchFamily="2" charset="-122"/>
              </a:rPr>
              <a:t>提供一组较为详细完整的关于不同资产所对应的不同资本保证金系数的规定</a:t>
            </a:r>
          </a:p>
          <a:p>
            <a:pPr eaLnBrk="1" hangingPunct="1">
              <a:lnSpc>
                <a:spcPct val="90000"/>
              </a:lnSpc>
              <a:defRPr/>
            </a:pPr>
            <a:r>
              <a:rPr lang="zh-CN" altLang="en-US" sz="2800" b="1" smtClean="0">
                <a:latin typeface="宋体" pitchFamily="2" charset="-122"/>
              </a:rPr>
              <a:t>按照这组规定，银行将所拥有的资产按交易类型加以详细分类，分别计算所对应的风险资本金，然后加以总和后得到银行应当设置的充足性资本保证金。</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body" idx="1"/>
          </p:nvPr>
        </p:nvSpPr>
        <p:spPr>
          <a:xfrm>
            <a:off x="304800" y="381000"/>
            <a:ext cx="8610600" cy="6172200"/>
          </a:xfrm>
        </p:spPr>
        <p:txBody>
          <a:bodyPr/>
          <a:lstStyle/>
          <a:p>
            <a:pPr eaLnBrk="1" hangingPunct="1">
              <a:lnSpc>
                <a:spcPct val="90000"/>
              </a:lnSpc>
              <a:defRPr/>
            </a:pPr>
            <a:r>
              <a:rPr lang="zh-CN" altLang="en-US" sz="2800" b="1" smtClean="0">
                <a:latin typeface="宋体" pitchFamily="2" charset="-122"/>
              </a:rPr>
              <a:t>优点：  计算处理的简便性</a:t>
            </a:r>
          </a:p>
          <a:p>
            <a:pPr eaLnBrk="1" hangingPunct="1">
              <a:lnSpc>
                <a:spcPct val="90000"/>
              </a:lnSpc>
              <a:defRPr/>
            </a:pPr>
            <a:r>
              <a:rPr lang="zh-CN" altLang="en-US" sz="2800" b="1" smtClean="0">
                <a:latin typeface="宋体" pitchFamily="2" charset="-122"/>
              </a:rPr>
              <a:t>严重不足之处：</a:t>
            </a:r>
          </a:p>
          <a:p>
            <a:pPr eaLnBrk="1" hangingPunct="1">
              <a:lnSpc>
                <a:spcPct val="90000"/>
              </a:lnSpc>
              <a:buFont typeface="Wingdings" panose="05000000000000000000" pitchFamily="2" charset="2"/>
              <a:buNone/>
              <a:defRPr/>
            </a:pPr>
            <a:r>
              <a:rPr lang="zh-CN" altLang="en-US" sz="2800" b="1" smtClean="0">
                <a:latin typeface="宋体" pitchFamily="2" charset="-122"/>
                <a:sym typeface="cajcd fntdg" pitchFamily="18" charset="2"/>
              </a:rPr>
              <a:t>   </a:t>
            </a:r>
            <a:r>
              <a:rPr lang="zh-CN" altLang="en-US" sz="2800" b="1" smtClean="0">
                <a:latin typeface="宋体" pitchFamily="2" charset="-122"/>
                <a:sym typeface="Monotype Sorts" pitchFamily="2" charset="2"/>
              </a:rPr>
              <a:t></a:t>
            </a:r>
            <a:r>
              <a:rPr lang="zh-CN" altLang="en-US" sz="2800" b="1" smtClean="0">
                <a:latin typeface="宋体" pitchFamily="2" charset="-122"/>
              </a:rPr>
              <a:t>思路过于简单，显得比较粗糙，它没有从真正的意义上去计算银行所持有的交易类资产可能发生的风险损失</a:t>
            </a:r>
          </a:p>
          <a:p>
            <a:pPr eaLnBrk="1" hangingPunct="1">
              <a:lnSpc>
                <a:spcPct val="90000"/>
              </a:lnSpc>
              <a:buFont typeface="Wingdings" panose="05000000000000000000" pitchFamily="2" charset="2"/>
              <a:buNone/>
              <a:defRPr/>
            </a:pPr>
            <a:r>
              <a:rPr lang="zh-CN" altLang="en-US" sz="2800" b="1" smtClean="0">
                <a:latin typeface="宋体" pitchFamily="2" charset="-122"/>
                <a:sym typeface="cajcd fntdg" pitchFamily="18" charset="2"/>
              </a:rPr>
              <a:t>   </a:t>
            </a:r>
            <a:r>
              <a:rPr lang="zh-CN" altLang="en-US" sz="2800" b="1" smtClean="0">
                <a:latin typeface="宋体" pitchFamily="2" charset="-122"/>
                <a:sym typeface="Monotype Sorts" pitchFamily="2" charset="2"/>
              </a:rPr>
              <a:t></a:t>
            </a:r>
            <a:r>
              <a:rPr lang="zh-CN" altLang="en-US" sz="2800" b="1" smtClean="0">
                <a:latin typeface="宋体" pitchFamily="2" charset="-122"/>
              </a:rPr>
              <a:t>没有考虑期权等衍生类资产的市场风险，事实上，由于衍生市场规模的扩大，衍生类资产的比重越来越大，这些资产的市场风险不容忽视</a:t>
            </a:r>
          </a:p>
          <a:p>
            <a:pPr eaLnBrk="1" hangingPunct="1">
              <a:lnSpc>
                <a:spcPct val="90000"/>
              </a:lnSpc>
              <a:buFont typeface="Wingdings" panose="05000000000000000000" pitchFamily="2" charset="2"/>
              <a:buNone/>
              <a:defRPr/>
            </a:pPr>
            <a:r>
              <a:rPr lang="zh-CN" altLang="en-US" sz="2800" b="1" smtClean="0">
                <a:latin typeface="宋体" pitchFamily="2" charset="-122"/>
                <a:sym typeface="cajcd fntdg" pitchFamily="18" charset="2"/>
              </a:rPr>
              <a:t>   </a:t>
            </a:r>
            <a:r>
              <a:rPr lang="zh-CN" altLang="en-US" sz="2800" b="1" smtClean="0">
                <a:latin typeface="宋体" pitchFamily="2" charset="-122"/>
                <a:sym typeface="Monotype Sorts" pitchFamily="2" charset="2"/>
              </a:rPr>
              <a:t></a:t>
            </a:r>
            <a:r>
              <a:rPr lang="zh-CN" altLang="en-US" sz="2800" b="1" smtClean="0">
                <a:latin typeface="宋体" pitchFamily="2" charset="-122"/>
              </a:rPr>
              <a:t>忽略了银行所持的各种交易资产价格和收益之间的相互关联性，没有充分考虑银行持有大量交易资产后所获得的分散化效应</a:t>
            </a:r>
          </a:p>
          <a:p>
            <a:pPr eaLnBrk="1" hangingPunct="1">
              <a:lnSpc>
                <a:spcPct val="90000"/>
              </a:lnSpc>
              <a:defRPr/>
            </a:pPr>
            <a:r>
              <a:rPr lang="zh-CN" altLang="en-US" sz="2800" b="1" smtClean="0">
                <a:latin typeface="宋体" pitchFamily="2" charset="-122"/>
              </a:rPr>
              <a:t>标准方法已经开始被巴塞尔委员会和各商业银行逐渐舍弃，取而代之的是基于</a:t>
            </a:r>
            <a:r>
              <a:rPr lang="en-US" altLang="zh-CN" sz="2800" b="1" smtClean="0">
                <a:latin typeface="宋体" pitchFamily="2" charset="-122"/>
              </a:rPr>
              <a:t>VaR</a:t>
            </a:r>
            <a:r>
              <a:rPr lang="zh-CN" altLang="en-US" sz="2800" b="1" smtClean="0">
                <a:latin typeface="宋体" pitchFamily="2" charset="-122"/>
              </a:rPr>
              <a:t>损失模型的内部模型方法</a:t>
            </a:r>
            <a:r>
              <a:rPr lang="en-US" altLang="zh-CN" sz="2800" b="1" smtClean="0">
                <a:latin typeface="宋体" pitchFamily="2" charset="-122"/>
              </a:rPr>
              <a:t>IMA</a:t>
            </a:r>
            <a:r>
              <a:rPr lang="zh-CN" altLang="en-US" sz="2800" b="1" smtClean="0">
                <a:latin typeface="宋体" pitchFamily="2" charset="-122"/>
              </a:rPr>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838200" y="228600"/>
            <a:ext cx="7772400" cy="762000"/>
          </a:xfrm>
        </p:spPr>
        <p:txBody>
          <a:bodyPr/>
          <a:lstStyle/>
          <a:p>
            <a:pPr eaLnBrk="1" hangingPunct="1">
              <a:defRPr/>
            </a:pPr>
            <a:r>
              <a:rPr lang="zh-CN" altLang="en-US" smtClean="0">
                <a:latin typeface="隶书" pitchFamily="49" charset="-122"/>
                <a:ea typeface="隶书" pitchFamily="49" charset="-122"/>
              </a:rPr>
              <a:t>基于</a:t>
            </a:r>
            <a:r>
              <a:rPr lang="en-US" altLang="zh-CN" smtClean="0">
                <a:latin typeface="隶书" pitchFamily="49" charset="-122"/>
                <a:ea typeface="隶书" pitchFamily="49" charset="-122"/>
              </a:rPr>
              <a:t>Value-at-Risk</a:t>
            </a:r>
            <a:r>
              <a:rPr lang="zh-CN" altLang="en-US" smtClean="0">
                <a:latin typeface="隶书" pitchFamily="49" charset="-122"/>
                <a:ea typeface="隶书" pitchFamily="49" charset="-122"/>
              </a:rPr>
              <a:t>损失模型的内部模型法</a:t>
            </a:r>
          </a:p>
        </p:txBody>
      </p:sp>
      <p:sp>
        <p:nvSpPr>
          <p:cNvPr id="234499" name="Rectangle 3"/>
          <p:cNvSpPr>
            <a:spLocks noGrp="1" noChangeArrowheads="1"/>
          </p:cNvSpPr>
          <p:nvPr>
            <p:ph type="body" idx="1"/>
          </p:nvPr>
        </p:nvSpPr>
        <p:spPr>
          <a:xfrm>
            <a:off x="457200" y="1295400"/>
            <a:ext cx="7848600" cy="4800600"/>
          </a:xfrm>
        </p:spPr>
        <p:txBody>
          <a:bodyPr/>
          <a:lstStyle/>
          <a:p>
            <a:pPr eaLnBrk="1" hangingPunct="1">
              <a:defRPr/>
            </a:pPr>
            <a:r>
              <a:rPr lang="zh-CN" altLang="en-US" sz="2800" b="1" smtClean="0">
                <a:latin typeface="宋体" pitchFamily="2" charset="-122"/>
              </a:rPr>
              <a:t>是一种全面考虑资产在未来时间段里可能发生的最大概率损失的方法，并且运用历史数据和统计理论来估算不同交易资产的收益之间的统计相关关系，因此更为准确，能更为有效地支持对银行市场风险的监管。</a:t>
            </a:r>
          </a:p>
          <a:p>
            <a:pPr eaLnBrk="1" hangingPunct="1">
              <a:defRPr/>
            </a:pPr>
            <a:r>
              <a:rPr lang="zh-CN" altLang="en-US" sz="2800" b="1" smtClean="0">
                <a:latin typeface="宋体" pitchFamily="2" charset="-122"/>
              </a:rPr>
              <a:t>一种相对灵活的监管方法，其灵活性体现在它的</a:t>
            </a:r>
            <a:r>
              <a:rPr lang="zh-CN" altLang="en-US" sz="2800" b="1" smtClean="0"/>
              <a:t>“</a:t>
            </a:r>
            <a:r>
              <a:rPr lang="zh-CN" altLang="en-US" sz="2800" b="1" smtClean="0">
                <a:latin typeface="宋体" pitchFamily="2" charset="-122"/>
              </a:rPr>
              <a:t>内部模型＋事后调整</a:t>
            </a:r>
            <a:r>
              <a:rPr lang="zh-CN" altLang="en-US" sz="2800" b="1" smtClean="0"/>
              <a:t>”</a:t>
            </a:r>
            <a:r>
              <a:rPr lang="zh-CN" altLang="en-US" sz="2800" b="1" smtClean="0">
                <a:latin typeface="宋体" pitchFamily="2" charset="-122"/>
              </a:rPr>
              <a:t>的监管策略。</a:t>
            </a:r>
          </a:p>
          <a:p>
            <a:pPr eaLnBrk="1" hangingPunct="1">
              <a:defRPr/>
            </a:pPr>
            <a:r>
              <a:rPr lang="zh-CN" altLang="en-US" sz="2800" b="1" smtClean="0">
                <a:latin typeface="宋体" pitchFamily="2" charset="-122"/>
              </a:rPr>
              <a:t>目前许多银行和一些其它金融机构已经逐步开始转为采用这种</a:t>
            </a:r>
            <a:r>
              <a:rPr lang="en-US" altLang="zh-CN" sz="2800" b="1" smtClean="0">
                <a:latin typeface="宋体" pitchFamily="2" charset="-122"/>
              </a:rPr>
              <a:t>IMA</a:t>
            </a:r>
            <a:r>
              <a:rPr lang="zh-CN" altLang="en-US" sz="2800" b="1" smtClean="0">
                <a:latin typeface="宋体" pitchFamily="2" charset="-122"/>
              </a:rPr>
              <a:t>方法来实现市场风险的内部管理。</a:t>
            </a:r>
            <a:endParaRPr lang="zh-CN" altLang="en-US" sz="2400" b="1" smtClean="0">
              <a:latin typeface="宋体"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762000" y="228600"/>
            <a:ext cx="7772400" cy="762000"/>
          </a:xfrm>
        </p:spPr>
        <p:txBody>
          <a:bodyPr/>
          <a:lstStyle/>
          <a:p>
            <a:pPr eaLnBrk="1" hangingPunct="1">
              <a:defRPr/>
            </a:pPr>
            <a:r>
              <a:rPr lang="en-US" altLang="zh-CN" smtClean="0">
                <a:latin typeface="隶书" pitchFamily="49" charset="-122"/>
                <a:ea typeface="隶书" pitchFamily="49" charset="-122"/>
              </a:rPr>
              <a:t>IMA</a:t>
            </a:r>
            <a:r>
              <a:rPr lang="zh-CN" altLang="en-US" smtClean="0">
                <a:latin typeface="隶书" pitchFamily="49" charset="-122"/>
                <a:ea typeface="隶书" pitchFamily="49" charset="-122"/>
              </a:rPr>
              <a:t>方法和约束机制</a:t>
            </a:r>
          </a:p>
        </p:txBody>
      </p:sp>
      <p:sp>
        <p:nvSpPr>
          <p:cNvPr id="235523" name="Rectangle 3"/>
          <p:cNvSpPr>
            <a:spLocks noGrp="1" noChangeArrowheads="1"/>
          </p:cNvSpPr>
          <p:nvPr>
            <p:ph type="body" idx="1"/>
          </p:nvPr>
        </p:nvSpPr>
        <p:spPr>
          <a:xfrm>
            <a:off x="152400" y="1066800"/>
            <a:ext cx="8991600" cy="5486400"/>
          </a:xfrm>
        </p:spPr>
        <p:txBody>
          <a:bodyPr/>
          <a:lstStyle/>
          <a:p>
            <a:pPr eaLnBrk="1" hangingPunct="1">
              <a:lnSpc>
                <a:spcPct val="90000"/>
              </a:lnSpc>
              <a:defRPr/>
            </a:pPr>
            <a:r>
              <a:rPr lang="en-US" altLang="zh-CN" sz="2800" b="1" smtClean="0"/>
              <a:t>“</a:t>
            </a:r>
            <a:r>
              <a:rPr lang="zh-CN" altLang="en-US" sz="2800" b="1" smtClean="0">
                <a:latin typeface="宋体" pitchFamily="2" charset="-122"/>
              </a:rPr>
              <a:t>内部模型</a:t>
            </a:r>
            <a:r>
              <a:rPr lang="zh-CN" altLang="en-US" sz="2800" b="1" smtClean="0"/>
              <a:t>”</a:t>
            </a:r>
            <a:r>
              <a:rPr lang="zh-CN" altLang="en-US" sz="2800" b="1" smtClean="0">
                <a:latin typeface="宋体" pitchFamily="2" charset="-122"/>
              </a:rPr>
              <a:t>是指各金融机构有权利根据自身所持金融资产的特点建立</a:t>
            </a:r>
            <a:r>
              <a:rPr lang="en-US" altLang="zh-CN" sz="2800" b="1" smtClean="0">
                <a:latin typeface="宋体" pitchFamily="2" charset="-122"/>
              </a:rPr>
              <a:t>VaR</a:t>
            </a:r>
            <a:r>
              <a:rPr lang="zh-CN" altLang="en-US" sz="2800" b="1" smtClean="0">
                <a:latin typeface="宋体" pitchFamily="2" charset="-122"/>
              </a:rPr>
              <a:t>计算模型，以该模型每日确定持有期为</a:t>
            </a:r>
            <a:r>
              <a:rPr lang="en-US" altLang="zh-CN" sz="2800" b="1" smtClean="0">
                <a:latin typeface="宋体" pitchFamily="2" charset="-122"/>
              </a:rPr>
              <a:t>10</a:t>
            </a:r>
            <a:r>
              <a:rPr lang="zh-CN" altLang="en-US" sz="2800" b="1" smtClean="0">
                <a:latin typeface="宋体" pitchFamily="2" charset="-122"/>
              </a:rPr>
              <a:t>天、置信概率水平为</a:t>
            </a:r>
            <a:r>
              <a:rPr lang="en-US" altLang="zh-CN" sz="2800" b="1" smtClean="0">
                <a:latin typeface="宋体" pitchFamily="2" charset="-122"/>
              </a:rPr>
              <a:t>99%</a:t>
            </a:r>
            <a:r>
              <a:rPr lang="zh-CN" altLang="en-US" sz="2800" b="1" smtClean="0">
                <a:latin typeface="宋体" pitchFamily="2" charset="-122"/>
              </a:rPr>
              <a:t>的</a:t>
            </a:r>
            <a:r>
              <a:rPr lang="en-US" altLang="zh-CN" sz="2800" b="1" smtClean="0">
                <a:latin typeface="宋体" pitchFamily="2" charset="-122"/>
              </a:rPr>
              <a:t>VaR</a:t>
            </a:r>
            <a:r>
              <a:rPr lang="zh-CN" altLang="en-US" sz="2800" b="1" smtClean="0">
                <a:latin typeface="宋体" pitchFamily="2" charset="-122"/>
              </a:rPr>
              <a:t>数额，并向监管部门报告，监管部门根据该报告数额来要求金融机构设置所需的充足性资本保证金，通常该保证金为所报告的</a:t>
            </a:r>
            <a:r>
              <a:rPr lang="en-US" altLang="zh-CN" sz="2800" b="1" smtClean="0">
                <a:latin typeface="宋体" pitchFamily="2" charset="-122"/>
              </a:rPr>
              <a:t>VaR</a:t>
            </a:r>
            <a:r>
              <a:rPr lang="zh-CN" altLang="en-US" sz="2800" b="1" smtClean="0">
                <a:latin typeface="宋体" pitchFamily="2" charset="-122"/>
              </a:rPr>
              <a:t>数额与保证金权系数（一般为</a:t>
            </a:r>
            <a:r>
              <a:rPr lang="en-US" altLang="zh-CN" sz="2800" b="1" smtClean="0">
                <a:latin typeface="宋体" pitchFamily="2" charset="-122"/>
              </a:rPr>
              <a:t>3</a:t>
            </a:r>
            <a:r>
              <a:rPr lang="zh-CN" altLang="en-US" sz="2800" b="1" smtClean="0">
                <a:latin typeface="宋体" pitchFamily="2" charset="-122"/>
              </a:rPr>
              <a:t>）的乘积</a:t>
            </a:r>
          </a:p>
          <a:p>
            <a:pPr eaLnBrk="1" hangingPunct="1">
              <a:lnSpc>
                <a:spcPct val="90000"/>
              </a:lnSpc>
              <a:defRPr/>
            </a:pPr>
            <a:r>
              <a:rPr lang="zh-CN" altLang="en-US" sz="2800" b="1" smtClean="0"/>
              <a:t>“</a:t>
            </a:r>
            <a:r>
              <a:rPr lang="zh-CN" altLang="en-US" sz="2800" b="1" smtClean="0">
                <a:latin typeface="宋体" pitchFamily="2" charset="-122"/>
              </a:rPr>
              <a:t>事后调整</a:t>
            </a:r>
            <a:r>
              <a:rPr lang="zh-CN" altLang="en-US" sz="2800" b="1" smtClean="0"/>
              <a:t>”</a:t>
            </a:r>
            <a:r>
              <a:rPr lang="zh-CN" altLang="en-US" sz="2800" b="1" smtClean="0">
                <a:latin typeface="宋体" pitchFamily="2" charset="-122"/>
              </a:rPr>
              <a:t>是指每年年末监管部门对年初所报告的</a:t>
            </a:r>
            <a:r>
              <a:rPr lang="en-US" altLang="zh-CN" sz="2800" b="1" smtClean="0">
                <a:latin typeface="宋体" pitchFamily="2" charset="-122"/>
              </a:rPr>
              <a:t>VaR</a:t>
            </a:r>
            <a:r>
              <a:rPr lang="zh-CN" altLang="en-US" sz="2800" b="1" smtClean="0">
                <a:latin typeface="宋体" pitchFamily="2" charset="-122"/>
              </a:rPr>
              <a:t>数额加以实证性的检验，检验方法是以各交易日（一般为</a:t>
            </a:r>
            <a:r>
              <a:rPr lang="en-US" altLang="zh-CN" sz="2800" b="1" smtClean="0">
                <a:latin typeface="宋体" pitchFamily="2" charset="-122"/>
              </a:rPr>
              <a:t>250</a:t>
            </a:r>
            <a:r>
              <a:rPr lang="zh-CN" altLang="en-US" sz="2800" b="1" smtClean="0">
                <a:latin typeface="宋体" pitchFamily="2" charset="-122"/>
              </a:rPr>
              <a:t>天）所持资产的价格为依据计算持有期为</a:t>
            </a:r>
            <a:r>
              <a:rPr lang="en-US" altLang="zh-CN" sz="2800" b="1" smtClean="0">
                <a:latin typeface="宋体" pitchFamily="2" charset="-122"/>
              </a:rPr>
              <a:t>10</a:t>
            </a:r>
            <a:r>
              <a:rPr lang="zh-CN" altLang="en-US" sz="2800" b="1" smtClean="0">
                <a:latin typeface="宋体" pitchFamily="2" charset="-122"/>
              </a:rPr>
              <a:t>天的损失额，并与年初所报告的</a:t>
            </a:r>
            <a:r>
              <a:rPr lang="en-US" altLang="zh-CN" sz="2800" b="1" smtClean="0">
                <a:latin typeface="宋体" pitchFamily="2" charset="-122"/>
              </a:rPr>
              <a:t>VaR</a:t>
            </a:r>
            <a:r>
              <a:rPr lang="zh-CN" altLang="en-US" sz="2800" b="1" smtClean="0">
                <a:latin typeface="宋体" pitchFamily="2" charset="-122"/>
              </a:rPr>
              <a:t>数额相比较，将检验结果分为</a:t>
            </a:r>
            <a:r>
              <a:rPr lang="zh-CN" altLang="en-US" sz="2800" b="1" smtClean="0"/>
              <a:t>“</a:t>
            </a:r>
            <a:r>
              <a:rPr lang="zh-CN" altLang="en-US" sz="2800" b="1" smtClean="0">
                <a:latin typeface="宋体" pitchFamily="2" charset="-122"/>
              </a:rPr>
              <a:t>绿</a:t>
            </a:r>
            <a:r>
              <a:rPr lang="zh-CN" altLang="en-US" sz="2800" b="1" smtClean="0"/>
              <a:t>”</a:t>
            </a:r>
            <a:r>
              <a:rPr lang="zh-CN" altLang="en-US" sz="2800" b="1" smtClean="0">
                <a:latin typeface="宋体" pitchFamily="2" charset="-122"/>
              </a:rPr>
              <a:t>、</a:t>
            </a:r>
            <a:r>
              <a:rPr lang="zh-CN" altLang="en-US" sz="2800" b="1" smtClean="0"/>
              <a:t>“</a:t>
            </a:r>
            <a:r>
              <a:rPr lang="zh-CN" altLang="en-US" sz="2800" b="1" smtClean="0">
                <a:latin typeface="宋体" pitchFamily="2" charset="-122"/>
              </a:rPr>
              <a:t>黄</a:t>
            </a:r>
            <a:r>
              <a:rPr lang="zh-CN" altLang="en-US" sz="2800" b="1" smtClean="0"/>
              <a:t>”</a:t>
            </a:r>
            <a:r>
              <a:rPr lang="zh-CN" altLang="en-US" sz="2800" b="1" smtClean="0">
                <a:latin typeface="宋体" pitchFamily="2" charset="-122"/>
              </a:rPr>
              <a:t>、</a:t>
            </a:r>
            <a:r>
              <a:rPr lang="zh-CN" altLang="en-US" sz="2800" b="1" smtClean="0"/>
              <a:t>“</a:t>
            </a:r>
            <a:r>
              <a:rPr lang="zh-CN" altLang="en-US" sz="2800" b="1" smtClean="0">
                <a:latin typeface="宋体" pitchFamily="2" charset="-122"/>
              </a:rPr>
              <a:t>红</a:t>
            </a:r>
            <a:r>
              <a:rPr lang="zh-CN" altLang="en-US" sz="2800" b="1" smtClean="0"/>
              <a:t>”</a:t>
            </a:r>
            <a:r>
              <a:rPr lang="zh-CN" altLang="en-US" sz="2800" b="1" smtClean="0">
                <a:latin typeface="宋体" pitchFamily="2" charset="-122"/>
              </a:rPr>
              <a:t>三个区域，并对应于不同的保证金权系数，如下表所示。然后根据结果确定下一年度的保证金系数。</a:t>
            </a:r>
            <a:endParaRPr lang="zh-CN" altLang="en-US" sz="2800" b="1" smtClean="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588" name="Group 44"/>
          <p:cNvGraphicFramePr>
            <a:graphicFrameLocks noGrp="1"/>
          </p:cNvGraphicFramePr>
          <p:nvPr>
            <p:ph/>
          </p:nvPr>
        </p:nvGraphicFramePr>
        <p:xfrm>
          <a:off x="457200" y="373063"/>
          <a:ext cx="8229600" cy="5432425"/>
        </p:xfrm>
        <a:graphic>
          <a:graphicData uri="http://schemas.openxmlformats.org/drawingml/2006/table">
            <a:tbl>
              <a:tblPr/>
              <a:tblGrid>
                <a:gridCol w="1738313"/>
                <a:gridCol w="3748087"/>
                <a:gridCol w="2743200"/>
              </a:tblGrid>
              <a:tr h="944874">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检验结果</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超过年初报告</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VaR</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99%</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的次数）</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保证金权系数</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8922">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绿区</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不超过</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4</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3.00</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941432">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黄区</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5</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6</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7</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8</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9</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3.40</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3.50</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3.65</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3.75</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3.85</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57197">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红区</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超过</a:t>
                      </a: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10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buClr>
                          <a:schemeClr val="tx2"/>
                        </a:buClr>
                        <a:buSzPct val="50000"/>
                        <a:buFont typeface="Wingdings" pitchFamily="2" charset="2"/>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accent2"/>
                        </a:buClr>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4.00</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body" idx="1"/>
          </p:nvPr>
        </p:nvSpPr>
        <p:spPr>
          <a:xfrm>
            <a:off x="685800" y="1143000"/>
            <a:ext cx="7772400" cy="4953000"/>
          </a:xfrm>
        </p:spPr>
        <p:txBody>
          <a:bodyPr/>
          <a:lstStyle/>
          <a:p>
            <a:pPr eaLnBrk="1" hangingPunct="1">
              <a:lnSpc>
                <a:spcPct val="90000"/>
              </a:lnSpc>
              <a:defRPr/>
            </a:pPr>
            <a:r>
              <a:rPr lang="en-US" altLang="zh-CN" smtClean="0">
                <a:latin typeface="宋体" pitchFamily="2" charset="-122"/>
              </a:rPr>
              <a:t> </a:t>
            </a:r>
            <a:r>
              <a:rPr lang="zh-CN" altLang="en-US" b="1" smtClean="0">
                <a:latin typeface="宋体" pitchFamily="2" charset="-122"/>
              </a:rPr>
              <a:t>除了根据检验结果调整保证金权系数之外，巴塞尔风险监管条款还对检验结果为</a:t>
            </a:r>
            <a:r>
              <a:rPr lang="zh-CN" altLang="en-US" b="1" smtClean="0"/>
              <a:t>“</a:t>
            </a:r>
            <a:r>
              <a:rPr lang="zh-CN" altLang="en-US" b="1" smtClean="0">
                <a:latin typeface="宋体" pitchFamily="2" charset="-122"/>
              </a:rPr>
              <a:t>红区</a:t>
            </a:r>
            <a:r>
              <a:rPr lang="zh-CN" altLang="en-US" b="1" smtClean="0"/>
              <a:t>”</a:t>
            </a:r>
            <a:r>
              <a:rPr lang="zh-CN" altLang="en-US" b="1" smtClean="0">
                <a:latin typeface="宋体" pitchFamily="2" charset="-122"/>
              </a:rPr>
              <a:t>的情形规定了更为严格的惩罚措施。除了将下一年度的保证金权系数提高到</a:t>
            </a:r>
            <a:r>
              <a:rPr lang="en-US" altLang="zh-CN" b="1" smtClean="0">
                <a:latin typeface="宋体" pitchFamily="2" charset="-122"/>
              </a:rPr>
              <a:t>4</a:t>
            </a:r>
            <a:r>
              <a:rPr lang="zh-CN" altLang="en-US" b="1" smtClean="0">
                <a:latin typeface="宋体" pitchFamily="2" charset="-122"/>
              </a:rPr>
              <a:t>外，还从第二年开始直到监管期末，取消金融机构原先被授予的自由选择内部模型确定</a:t>
            </a:r>
            <a:r>
              <a:rPr lang="en-US" altLang="zh-CN" b="1" smtClean="0">
                <a:latin typeface="宋体" pitchFamily="2" charset="-122"/>
              </a:rPr>
              <a:t>VaR</a:t>
            </a:r>
            <a:r>
              <a:rPr lang="zh-CN" altLang="en-US" b="1" smtClean="0">
                <a:latin typeface="宋体" pitchFamily="2" charset="-122"/>
              </a:rPr>
              <a:t>数额的权利，而改由监管部门采用标准的</a:t>
            </a:r>
            <a:r>
              <a:rPr lang="en-US" altLang="zh-CN" b="1" smtClean="0">
                <a:latin typeface="宋体" pitchFamily="2" charset="-122"/>
              </a:rPr>
              <a:t>VaR</a:t>
            </a:r>
            <a:r>
              <a:rPr lang="zh-CN" altLang="en-US" b="1" smtClean="0">
                <a:latin typeface="宋体" pitchFamily="2" charset="-122"/>
              </a:rPr>
              <a:t>计算方法来确定其</a:t>
            </a:r>
            <a:r>
              <a:rPr lang="en-US" altLang="zh-CN" b="1" smtClean="0">
                <a:latin typeface="宋体" pitchFamily="2" charset="-122"/>
              </a:rPr>
              <a:t>VaR</a:t>
            </a:r>
            <a:r>
              <a:rPr lang="zh-CN" altLang="en-US" b="1" smtClean="0">
                <a:latin typeface="宋体" pitchFamily="2" charset="-122"/>
              </a:rPr>
              <a:t>数额。上述这种资本保证金的设置过程可以用下页图更为清晰地描述出来</a:t>
            </a:r>
            <a:r>
              <a:rPr lang="zh-CN" altLang="en-US" smtClean="0">
                <a:latin typeface="宋体" pitchFamily="2" charset="-122"/>
              </a:rPr>
              <a:t>。</a:t>
            </a:r>
            <a:br>
              <a:rPr lang="zh-CN" altLang="en-US" smtClean="0">
                <a:latin typeface="宋体" pitchFamily="2" charset="-122"/>
              </a:rPr>
            </a:br>
            <a:endParaRPr lang="zh-CN" altLang="en-US" smtClean="0">
              <a:latin typeface="宋体"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762000" y="228600"/>
            <a:ext cx="7772400" cy="838200"/>
          </a:xfrm>
        </p:spPr>
        <p:txBody>
          <a:bodyPr/>
          <a:lstStyle/>
          <a:p>
            <a:pPr eaLnBrk="1" hangingPunct="1">
              <a:defRPr/>
            </a:pPr>
            <a:r>
              <a:rPr lang="en-US" altLang="zh-CN" sz="2400" b="1" smtClean="0">
                <a:solidFill>
                  <a:schemeClr val="tx1"/>
                </a:solidFill>
                <a:latin typeface="宋体" pitchFamily="2" charset="-122"/>
              </a:rPr>
              <a:t>IMA</a:t>
            </a:r>
            <a:r>
              <a:rPr lang="zh-CN" altLang="en-US" sz="2400" b="1" smtClean="0">
                <a:solidFill>
                  <a:schemeClr val="tx1"/>
                </a:solidFill>
                <a:latin typeface="宋体" pitchFamily="2" charset="-122"/>
              </a:rPr>
              <a:t>方法资本保证金设置过程示意图</a:t>
            </a:r>
          </a:p>
        </p:txBody>
      </p:sp>
      <p:grpSp>
        <p:nvGrpSpPr>
          <p:cNvPr id="114691" name="Group 3"/>
          <p:cNvGrpSpPr>
            <a:grpSpLocks/>
          </p:cNvGrpSpPr>
          <p:nvPr/>
        </p:nvGrpSpPr>
        <p:grpSpPr bwMode="auto">
          <a:xfrm>
            <a:off x="685800" y="990600"/>
            <a:ext cx="7162800" cy="5562600"/>
            <a:chOff x="2059" y="5207"/>
            <a:chExt cx="8640" cy="10118"/>
          </a:xfrm>
        </p:grpSpPr>
        <p:sp>
          <p:nvSpPr>
            <p:cNvPr id="114693" name="Text Box 4"/>
            <p:cNvSpPr txBox="1">
              <a:spLocks noChangeArrowheads="1"/>
            </p:cNvSpPr>
            <p:nvPr/>
          </p:nvSpPr>
          <p:spPr bwMode="auto">
            <a:xfrm>
              <a:off x="4219" y="5495"/>
              <a:ext cx="2520" cy="4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latin typeface="Times New Roman" panose="02020603050405020304" pitchFamily="18" charset="0"/>
                </a:rPr>
                <a:t>设置保证金系数为 </a:t>
              </a:r>
              <a:r>
                <a:rPr lang="en-US" altLang="zh-CN" sz="1200">
                  <a:latin typeface="宋体" panose="02010600030101010101" pitchFamily="2" charset="-122"/>
                </a:rPr>
                <a:t>3</a:t>
              </a:r>
              <a:endParaRPr lang="en-US" altLang="zh-CN" sz="1200">
                <a:latin typeface="Times New Roman" panose="02020603050405020304" pitchFamily="18" charset="0"/>
              </a:endParaRPr>
            </a:p>
          </p:txBody>
        </p:sp>
        <p:sp>
          <p:nvSpPr>
            <p:cNvPr id="114694" name="Line 5"/>
            <p:cNvSpPr>
              <a:spLocks noChangeShapeType="1"/>
            </p:cNvSpPr>
            <p:nvPr/>
          </p:nvSpPr>
          <p:spPr bwMode="auto">
            <a:xfrm>
              <a:off x="5482" y="5207"/>
              <a:ext cx="0" cy="2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14695" name="Group 6"/>
            <p:cNvGrpSpPr>
              <a:grpSpLocks/>
            </p:cNvGrpSpPr>
            <p:nvPr/>
          </p:nvGrpSpPr>
          <p:grpSpPr bwMode="auto">
            <a:xfrm>
              <a:off x="2959" y="5963"/>
              <a:ext cx="5040" cy="1560"/>
              <a:chOff x="3600" y="2532"/>
              <a:chExt cx="5040" cy="1560"/>
            </a:xfrm>
          </p:grpSpPr>
          <p:sp>
            <p:nvSpPr>
              <p:cNvPr id="114730" name="Text Box 7"/>
              <p:cNvSpPr txBox="1">
                <a:spLocks noChangeArrowheads="1"/>
              </p:cNvSpPr>
              <p:nvPr/>
            </p:nvSpPr>
            <p:spPr bwMode="auto">
              <a:xfrm>
                <a:off x="3600" y="3312"/>
                <a:ext cx="5040" cy="7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latin typeface="Times New Roman" panose="02020603050405020304" pitchFamily="18" charset="0"/>
                  </a:rPr>
                  <a:t>期初运用内部</a:t>
                </a:r>
                <a:r>
                  <a:rPr lang="en-US" altLang="zh-CN" sz="1200">
                    <a:latin typeface="Times New Roman" panose="02020603050405020304" pitchFamily="18" charset="0"/>
                  </a:rPr>
                  <a:t>VaR</a:t>
                </a:r>
                <a:r>
                  <a:rPr lang="zh-CN" altLang="en-US" sz="1200">
                    <a:latin typeface="Times New Roman" panose="02020603050405020304" pitchFamily="18" charset="0"/>
                  </a:rPr>
                  <a:t>模型计算市场风险损失额，将</a:t>
                </a:r>
                <a:r>
                  <a:rPr lang="en-US" altLang="zh-CN" sz="1200">
                    <a:latin typeface="宋体" panose="02010600030101010101" pitchFamily="2" charset="-122"/>
                  </a:rPr>
                  <a:t>VaR</a:t>
                </a:r>
                <a:r>
                  <a:rPr lang="zh-CN" altLang="en-US" sz="1200">
                    <a:latin typeface="Times New Roman" panose="02020603050405020304" pitchFamily="18" charset="0"/>
                  </a:rPr>
                  <a:t>估计值与保证金系数的乘积作为充足性资本的数额</a:t>
                </a:r>
              </a:p>
            </p:txBody>
          </p:sp>
          <p:sp>
            <p:nvSpPr>
              <p:cNvPr id="114731" name="Line 8"/>
              <p:cNvSpPr>
                <a:spLocks noChangeShapeType="1"/>
              </p:cNvSpPr>
              <p:nvPr/>
            </p:nvSpPr>
            <p:spPr bwMode="auto">
              <a:xfrm>
                <a:off x="6120" y="2532"/>
                <a:ext cx="0" cy="7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4696" name="Group 9"/>
            <p:cNvGrpSpPr>
              <a:grpSpLocks/>
            </p:cNvGrpSpPr>
            <p:nvPr/>
          </p:nvGrpSpPr>
          <p:grpSpPr bwMode="auto">
            <a:xfrm>
              <a:off x="3679" y="7523"/>
              <a:ext cx="3600" cy="1404"/>
              <a:chOff x="4140" y="4404"/>
              <a:chExt cx="3600" cy="1404"/>
            </a:xfrm>
          </p:grpSpPr>
          <p:sp>
            <p:nvSpPr>
              <p:cNvPr id="114728" name="Text Box 10"/>
              <p:cNvSpPr txBox="1">
                <a:spLocks noChangeArrowheads="1"/>
              </p:cNvSpPr>
              <p:nvPr/>
            </p:nvSpPr>
            <p:spPr bwMode="auto">
              <a:xfrm>
                <a:off x="4140" y="5028"/>
                <a:ext cx="3600" cy="7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latin typeface="Times New Roman" panose="02020603050405020304" pitchFamily="18" charset="0"/>
                  </a:rPr>
                  <a:t>期末监管机构根据实际损失情况验证金融机构所运用的内部</a:t>
                </a:r>
                <a:r>
                  <a:rPr lang="en-US" altLang="zh-CN" sz="1200">
                    <a:latin typeface="Times New Roman" panose="02020603050405020304" pitchFamily="18" charset="0"/>
                  </a:rPr>
                  <a:t>VaR</a:t>
                </a:r>
                <a:r>
                  <a:rPr lang="zh-CN" altLang="en-US" sz="1200">
                    <a:latin typeface="Times New Roman" panose="02020603050405020304" pitchFamily="18" charset="0"/>
                  </a:rPr>
                  <a:t>模型</a:t>
                </a:r>
              </a:p>
            </p:txBody>
          </p:sp>
          <p:sp>
            <p:nvSpPr>
              <p:cNvPr id="114729" name="Line 11"/>
              <p:cNvSpPr>
                <a:spLocks noChangeShapeType="1"/>
              </p:cNvSpPr>
              <p:nvPr/>
            </p:nvSpPr>
            <p:spPr bwMode="auto">
              <a:xfrm>
                <a:off x="5940" y="4404"/>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4697" name="Line 12"/>
            <p:cNvSpPr>
              <a:spLocks noChangeShapeType="1"/>
            </p:cNvSpPr>
            <p:nvPr/>
          </p:nvSpPr>
          <p:spPr bwMode="auto">
            <a:xfrm>
              <a:off x="5479" y="13451"/>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698" name="Line 13"/>
            <p:cNvSpPr>
              <a:spLocks noChangeShapeType="1"/>
            </p:cNvSpPr>
            <p:nvPr/>
          </p:nvSpPr>
          <p:spPr bwMode="auto">
            <a:xfrm flipH="1">
              <a:off x="2059" y="14075"/>
              <a:ext cx="34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699" name="Line 14"/>
            <p:cNvSpPr>
              <a:spLocks noChangeShapeType="1"/>
            </p:cNvSpPr>
            <p:nvPr/>
          </p:nvSpPr>
          <p:spPr bwMode="auto">
            <a:xfrm flipV="1">
              <a:off x="2059" y="6275"/>
              <a:ext cx="0" cy="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0" name="Line 15"/>
            <p:cNvSpPr>
              <a:spLocks noChangeShapeType="1"/>
            </p:cNvSpPr>
            <p:nvPr/>
          </p:nvSpPr>
          <p:spPr bwMode="auto">
            <a:xfrm>
              <a:off x="2059" y="6275"/>
              <a:ext cx="34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01" name="Line 16"/>
            <p:cNvSpPr>
              <a:spLocks noChangeShapeType="1"/>
            </p:cNvSpPr>
            <p:nvPr/>
          </p:nvSpPr>
          <p:spPr bwMode="auto">
            <a:xfrm>
              <a:off x="6754" y="10115"/>
              <a:ext cx="23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2" name="Line 17"/>
            <p:cNvSpPr>
              <a:spLocks noChangeShapeType="1"/>
            </p:cNvSpPr>
            <p:nvPr/>
          </p:nvSpPr>
          <p:spPr bwMode="auto">
            <a:xfrm>
              <a:off x="9109" y="10118"/>
              <a:ext cx="0" cy="3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03" name="Text Box 18"/>
            <p:cNvSpPr txBox="1">
              <a:spLocks noChangeArrowheads="1"/>
            </p:cNvSpPr>
            <p:nvPr/>
          </p:nvSpPr>
          <p:spPr bwMode="auto">
            <a:xfrm>
              <a:off x="7279" y="13607"/>
              <a:ext cx="3240" cy="10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latin typeface="宋体" panose="02010600030101010101" pitchFamily="2" charset="-122"/>
                </a:rPr>
                <a:t>从下一年度开始，保证金系数的调整方法不变，但每年都用标准计算模型来估计</a:t>
              </a:r>
              <a:r>
                <a:rPr lang="en-US" altLang="zh-CN" sz="1200">
                  <a:latin typeface="宋体" panose="02010600030101010101" pitchFamily="2" charset="-122"/>
                </a:rPr>
                <a:t>VaR</a:t>
              </a:r>
              <a:r>
                <a:rPr lang="zh-CN" altLang="en-US" sz="1200">
                  <a:latin typeface="宋体" panose="02010600030101010101" pitchFamily="2" charset="-122"/>
                </a:rPr>
                <a:t>损失额。</a:t>
              </a:r>
            </a:p>
          </p:txBody>
        </p:sp>
        <p:sp>
          <p:nvSpPr>
            <p:cNvPr id="114704" name="Text Box 19"/>
            <p:cNvSpPr txBox="1">
              <a:spLocks noChangeArrowheads="1"/>
            </p:cNvSpPr>
            <p:nvPr/>
          </p:nvSpPr>
          <p:spPr bwMode="auto">
            <a:xfrm>
              <a:off x="8164" y="9650"/>
              <a:ext cx="1095"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rPr>
                <a:t>是</a:t>
              </a:r>
            </a:p>
          </p:txBody>
        </p:sp>
        <p:sp>
          <p:nvSpPr>
            <p:cNvPr id="114705" name="AutoShape 20"/>
            <p:cNvSpPr>
              <a:spLocks noChangeArrowheads="1"/>
            </p:cNvSpPr>
            <p:nvPr/>
          </p:nvSpPr>
          <p:spPr bwMode="auto">
            <a:xfrm>
              <a:off x="4144" y="11270"/>
              <a:ext cx="2640" cy="109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114706" name="Line 21"/>
            <p:cNvSpPr>
              <a:spLocks noChangeShapeType="1"/>
            </p:cNvSpPr>
            <p:nvPr/>
          </p:nvSpPr>
          <p:spPr bwMode="auto">
            <a:xfrm>
              <a:off x="5479" y="10661"/>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4707" name="Group 22"/>
            <p:cNvGrpSpPr>
              <a:grpSpLocks/>
            </p:cNvGrpSpPr>
            <p:nvPr/>
          </p:nvGrpSpPr>
          <p:grpSpPr bwMode="auto">
            <a:xfrm>
              <a:off x="6814" y="11816"/>
              <a:ext cx="825" cy="624"/>
              <a:chOff x="7200" y="8772"/>
              <a:chExt cx="1440" cy="624"/>
            </a:xfrm>
          </p:grpSpPr>
          <p:sp>
            <p:nvSpPr>
              <p:cNvPr id="114726" name="Line 23"/>
              <p:cNvSpPr>
                <a:spLocks noChangeShapeType="1"/>
              </p:cNvSpPr>
              <p:nvPr/>
            </p:nvSpPr>
            <p:spPr bwMode="auto">
              <a:xfrm>
                <a:off x="7200" y="8772"/>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7" name="Line 24"/>
              <p:cNvSpPr>
                <a:spLocks noChangeShapeType="1"/>
              </p:cNvSpPr>
              <p:nvPr/>
            </p:nvSpPr>
            <p:spPr bwMode="auto">
              <a:xfrm>
                <a:off x="8640" y="877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4708" name="Group 25"/>
            <p:cNvGrpSpPr>
              <a:grpSpLocks/>
            </p:cNvGrpSpPr>
            <p:nvPr/>
          </p:nvGrpSpPr>
          <p:grpSpPr bwMode="auto">
            <a:xfrm flipH="1">
              <a:off x="3319" y="11822"/>
              <a:ext cx="810" cy="624"/>
              <a:chOff x="7200" y="8772"/>
              <a:chExt cx="1440" cy="624"/>
            </a:xfrm>
          </p:grpSpPr>
          <p:sp>
            <p:nvSpPr>
              <p:cNvPr id="114724" name="Line 26"/>
              <p:cNvSpPr>
                <a:spLocks noChangeShapeType="1"/>
              </p:cNvSpPr>
              <p:nvPr/>
            </p:nvSpPr>
            <p:spPr bwMode="auto">
              <a:xfrm>
                <a:off x="7200" y="8772"/>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5" name="Line 27"/>
              <p:cNvSpPr>
                <a:spLocks noChangeShapeType="1"/>
              </p:cNvSpPr>
              <p:nvPr/>
            </p:nvSpPr>
            <p:spPr bwMode="auto">
              <a:xfrm>
                <a:off x="8640" y="877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4709" name="Text Box 28"/>
            <p:cNvSpPr txBox="1">
              <a:spLocks noChangeArrowheads="1"/>
            </p:cNvSpPr>
            <p:nvPr/>
          </p:nvSpPr>
          <p:spPr bwMode="auto">
            <a:xfrm>
              <a:off x="2239" y="12491"/>
              <a:ext cx="21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latin typeface="Times New Roman" panose="02020603050405020304" pitchFamily="18" charset="0"/>
                </a:rPr>
                <a:t>设置保证金系数为 </a:t>
              </a:r>
              <a:r>
                <a:rPr lang="en-US" altLang="zh-CN" sz="1200">
                  <a:latin typeface="宋体" panose="02010600030101010101" pitchFamily="2" charset="-122"/>
                </a:rPr>
                <a:t>3</a:t>
              </a:r>
              <a:endParaRPr lang="en-US" altLang="zh-CN" sz="1200">
                <a:latin typeface="Times New Roman" panose="02020603050405020304" pitchFamily="18" charset="0"/>
              </a:endParaRPr>
            </a:p>
          </p:txBody>
        </p:sp>
        <p:sp>
          <p:nvSpPr>
            <p:cNvPr id="114710" name="Text Box 29"/>
            <p:cNvSpPr txBox="1">
              <a:spLocks noChangeArrowheads="1"/>
            </p:cNvSpPr>
            <p:nvPr/>
          </p:nvSpPr>
          <p:spPr bwMode="auto">
            <a:xfrm>
              <a:off x="6304" y="12491"/>
              <a:ext cx="264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a:latin typeface="Times New Roman" panose="02020603050405020304" pitchFamily="18" charset="0"/>
                </a:rPr>
                <a:t>提高保证金系数为相应值</a:t>
              </a:r>
            </a:p>
          </p:txBody>
        </p:sp>
        <p:grpSp>
          <p:nvGrpSpPr>
            <p:cNvPr id="114711" name="Group 30"/>
            <p:cNvGrpSpPr>
              <a:grpSpLocks/>
            </p:cNvGrpSpPr>
            <p:nvPr/>
          </p:nvGrpSpPr>
          <p:grpSpPr bwMode="auto">
            <a:xfrm>
              <a:off x="3319" y="12983"/>
              <a:ext cx="4320" cy="468"/>
              <a:chOff x="3780" y="9552"/>
              <a:chExt cx="4320" cy="468"/>
            </a:xfrm>
          </p:grpSpPr>
          <p:sp>
            <p:nvSpPr>
              <p:cNvPr id="114721" name="Line 31"/>
              <p:cNvSpPr>
                <a:spLocks noChangeShapeType="1"/>
              </p:cNvSpPr>
              <p:nvPr/>
            </p:nvSpPr>
            <p:spPr bwMode="auto">
              <a:xfrm>
                <a:off x="3780" y="9552"/>
                <a:ext cx="0" cy="4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2" name="Line 32"/>
              <p:cNvSpPr>
                <a:spLocks noChangeShapeType="1"/>
              </p:cNvSpPr>
              <p:nvPr/>
            </p:nvSpPr>
            <p:spPr bwMode="auto">
              <a:xfrm>
                <a:off x="3780" y="10020"/>
                <a:ext cx="43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3" name="Line 33"/>
              <p:cNvSpPr>
                <a:spLocks noChangeShapeType="1"/>
              </p:cNvSpPr>
              <p:nvPr/>
            </p:nvSpPr>
            <p:spPr bwMode="auto">
              <a:xfrm>
                <a:off x="8100" y="9552"/>
                <a:ext cx="0" cy="4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4712" name="Text Box 34"/>
            <p:cNvSpPr txBox="1">
              <a:spLocks noChangeArrowheads="1"/>
            </p:cNvSpPr>
            <p:nvPr/>
          </p:nvSpPr>
          <p:spPr bwMode="auto">
            <a:xfrm>
              <a:off x="3319" y="11423"/>
              <a:ext cx="1095"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rPr>
                <a:t>是</a:t>
              </a:r>
            </a:p>
          </p:txBody>
        </p:sp>
        <p:sp>
          <p:nvSpPr>
            <p:cNvPr id="114713" name="Text Box 35"/>
            <p:cNvSpPr txBox="1">
              <a:spLocks noChangeArrowheads="1"/>
            </p:cNvSpPr>
            <p:nvPr/>
          </p:nvSpPr>
          <p:spPr bwMode="auto">
            <a:xfrm>
              <a:off x="7099" y="11423"/>
              <a:ext cx="1095"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rPr>
                <a:t>否</a:t>
              </a:r>
            </a:p>
          </p:txBody>
        </p:sp>
        <p:sp>
          <p:nvSpPr>
            <p:cNvPr id="114714" name="AutoShape 36"/>
            <p:cNvSpPr>
              <a:spLocks noChangeArrowheads="1"/>
            </p:cNvSpPr>
            <p:nvPr/>
          </p:nvSpPr>
          <p:spPr bwMode="auto">
            <a:xfrm>
              <a:off x="4144" y="9566"/>
              <a:ext cx="2640" cy="1092"/>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114715" name="Line 37"/>
            <p:cNvSpPr>
              <a:spLocks noChangeShapeType="1"/>
            </p:cNvSpPr>
            <p:nvPr/>
          </p:nvSpPr>
          <p:spPr bwMode="auto">
            <a:xfrm>
              <a:off x="5479" y="894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16" name="Text Box 38"/>
            <p:cNvSpPr txBox="1">
              <a:spLocks noChangeArrowheads="1"/>
            </p:cNvSpPr>
            <p:nvPr/>
          </p:nvSpPr>
          <p:spPr bwMode="auto">
            <a:xfrm>
              <a:off x="5479" y="10643"/>
              <a:ext cx="1095"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rPr>
                <a:t>否</a:t>
              </a:r>
            </a:p>
          </p:txBody>
        </p:sp>
        <p:sp>
          <p:nvSpPr>
            <p:cNvPr id="114717" name="Rectangle 39"/>
            <p:cNvSpPr>
              <a:spLocks noChangeArrowheads="1"/>
            </p:cNvSpPr>
            <p:nvPr/>
          </p:nvSpPr>
          <p:spPr bwMode="auto">
            <a:xfrm>
              <a:off x="6199" y="12203"/>
              <a:ext cx="4500" cy="265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114718" name="AutoShape 40"/>
            <p:cNvSpPr>
              <a:spLocks noChangeArrowheads="1"/>
            </p:cNvSpPr>
            <p:nvPr/>
          </p:nvSpPr>
          <p:spPr bwMode="auto">
            <a:xfrm flipV="1">
              <a:off x="4500" y="14544"/>
              <a:ext cx="1440" cy="781"/>
            </a:xfrm>
            <a:prstGeom prst="wedgeRoundRectCallout">
              <a:avLst>
                <a:gd name="adj1" fmla="val 85634"/>
                <a:gd name="adj2" fmla="val 9922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endParaRPr lang="zh-CN" altLang="zh-CN" sz="1200">
                <a:latin typeface="Times New Roman" panose="02020603050405020304" pitchFamily="18" charset="0"/>
              </a:endParaRPr>
            </a:p>
          </p:txBody>
        </p:sp>
        <p:sp>
          <p:nvSpPr>
            <p:cNvPr id="114719" name="Text Box 41"/>
            <p:cNvSpPr txBox="1">
              <a:spLocks noChangeArrowheads="1"/>
            </p:cNvSpPr>
            <p:nvPr/>
          </p:nvSpPr>
          <p:spPr bwMode="auto">
            <a:xfrm>
              <a:off x="4500" y="11580"/>
              <a:ext cx="198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rPr>
                <a:t>结果在绿区内吗</a:t>
              </a:r>
              <a:r>
                <a:rPr lang="en-US" altLang="zh-CN" sz="1200">
                  <a:latin typeface="Times New Roman" panose="02020603050405020304" pitchFamily="18" charset="0"/>
                </a:rPr>
                <a:t>?</a:t>
              </a:r>
            </a:p>
          </p:txBody>
        </p:sp>
        <p:sp>
          <p:nvSpPr>
            <p:cNvPr id="114720" name="Text Box 42"/>
            <p:cNvSpPr txBox="1">
              <a:spLocks noChangeArrowheads="1"/>
            </p:cNvSpPr>
            <p:nvPr/>
          </p:nvSpPr>
          <p:spPr bwMode="auto">
            <a:xfrm>
              <a:off x="4575" y="9930"/>
              <a:ext cx="198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200">
                  <a:latin typeface="Times New Roman" panose="02020603050405020304" pitchFamily="18" charset="0"/>
                </a:rPr>
                <a:t>结果在红区内吗</a:t>
              </a:r>
              <a:r>
                <a:rPr lang="en-US" altLang="zh-CN" sz="1200">
                  <a:latin typeface="Times New Roman" panose="02020603050405020304" pitchFamily="18" charset="0"/>
                </a:rPr>
                <a:t>?</a:t>
              </a:r>
            </a:p>
          </p:txBody>
        </p:sp>
      </p:grpSp>
      <p:sp>
        <p:nvSpPr>
          <p:cNvPr id="114692" name="Text Box 43"/>
          <p:cNvSpPr txBox="1">
            <a:spLocks noChangeArrowheads="1"/>
          </p:cNvSpPr>
          <p:nvPr/>
        </p:nvSpPr>
        <p:spPr bwMode="auto">
          <a:xfrm>
            <a:off x="2819400" y="6224588"/>
            <a:ext cx="1098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latin typeface="Times New Roman" panose="02020603050405020304" pitchFamily="18" charset="0"/>
              </a:rPr>
              <a:t>约束机制所在</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457200" y="277813"/>
            <a:ext cx="8229600" cy="847725"/>
          </a:xfrm>
        </p:spPr>
        <p:txBody>
          <a:bodyPr/>
          <a:lstStyle/>
          <a:p>
            <a:pPr eaLnBrk="1" hangingPunct="1">
              <a:defRPr/>
            </a:pPr>
            <a:endParaRPr lang="zh-CN" altLang="zh-CN" b="1" smtClean="0"/>
          </a:p>
        </p:txBody>
      </p:sp>
      <p:sp>
        <p:nvSpPr>
          <p:cNvPr id="329731" name="Rectangle 3"/>
          <p:cNvSpPr>
            <a:spLocks noGrp="1" noChangeArrowheads="1"/>
          </p:cNvSpPr>
          <p:nvPr>
            <p:ph type="body" idx="1"/>
          </p:nvPr>
        </p:nvSpPr>
        <p:spPr>
          <a:xfrm>
            <a:off x="179388" y="1341438"/>
            <a:ext cx="8569325" cy="4967287"/>
          </a:xfrm>
        </p:spPr>
        <p:txBody>
          <a:bodyPr/>
          <a:lstStyle/>
          <a:p>
            <a:pPr eaLnBrk="1" hangingPunct="1">
              <a:defRPr/>
            </a:pPr>
            <a:r>
              <a:rPr lang="en-US" altLang="zh-CN" sz="2800" b="1" dirty="0" smtClean="0"/>
              <a:t>2006</a:t>
            </a:r>
            <a:r>
              <a:rPr lang="zh-CN" altLang="en-US" sz="2800" b="1" dirty="0" smtClean="0"/>
              <a:t>年</a:t>
            </a:r>
            <a:r>
              <a:rPr lang="en-US" altLang="zh-CN" sz="2800" b="1" dirty="0" smtClean="0"/>
              <a:t>9</a:t>
            </a:r>
            <a:r>
              <a:rPr lang="zh-CN" altLang="en-US" sz="2800" b="1" dirty="0" smtClean="0"/>
              <a:t>月，美国对冲基金公司巨头</a:t>
            </a:r>
            <a:r>
              <a:rPr lang="en-US" altLang="zh-CN" sz="2800" b="1" smtClean="0"/>
              <a:t>Amaranth</a:t>
            </a:r>
            <a:r>
              <a:rPr lang="zh-CN" altLang="en-US" sz="2800" b="1" dirty="0" smtClean="0"/>
              <a:t>爆出的亏损令全球金融业大为震惊。该对冲基金将大量资产投资于天然气期货，而天然气期货近期的大幅下跌使得公司出现了巨额亏损，保证金出现缺口。</a:t>
            </a:r>
            <a:r>
              <a:rPr lang="en-US" altLang="zh-CN" sz="2800" b="1" dirty="0" smtClean="0"/>
              <a:t>Amaranth</a:t>
            </a:r>
            <a:r>
              <a:rPr lang="zh-CN" altLang="en-US" sz="2800" b="1" dirty="0" smtClean="0"/>
              <a:t>为了避免倒闭，将其持有的所有未平仓头寸打折出售给其他公司，从而导致其损失上升至</a:t>
            </a:r>
            <a:r>
              <a:rPr lang="en-US" altLang="zh-CN" sz="2800" b="1" dirty="0" smtClean="0"/>
              <a:t>60</a:t>
            </a:r>
            <a:r>
              <a:rPr lang="zh-CN" altLang="en-US" sz="2800" b="1" dirty="0" smtClean="0"/>
              <a:t>亿美元。这是继美国桔县（</a:t>
            </a:r>
            <a:r>
              <a:rPr lang="en-US" altLang="zh-CN" sz="2800" b="1" dirty="0" smtClean="0"/>
              <a:t>Orange County</a:t>
            </a:r>
            <a:r>
              <a:rPr lang="zh-CN" altLang="en-US" sz="2800" b="1" dirty="0" smtClean="0"/>
              <a:t>）政府的破产清算、英国巴林银行的倒闭、美国长期资本管理公司（</a:t>
            </a:r>
            <a:r>
              <a:rPr lang="en-US" altLang="zh-CN" sz="2800" b="1" dirty="0" smtClean="0"/>
              <a:t>LTCM</a:t>
            </a:r>
            <a:r>
              <a:rPr lang="zh-CN" altLang="en-US" sz="2800" b="1" dirty="0" smtClean="0"/>
              <a:t>）的破产以及中航油事件</a:t>
            </a:r>
            <a:r>
              <a:rPr lang="en-US" altLang="zh-CN" sz="2800" b="1" dirty="0" smtClean="0"/>
              <a:t>,</a:t>
            </a:r>
            <a:r>
              <a:rPr lang="zh-CN" altLang="en-US" sz="2800" b="1" dirty="0" smtClean="0"/>
              <a:t>国储局事件等等后，出现的由于金融风险管理不当引发危机的又一惨重教训。</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body" idx="1"/>
          </p:nvPr>
        </p:nvSpPr>
        <p:spPr>
          <a:xfrm>
            <a:off x="152400" y="152400"/>
            <a:ext cx="8991600" cy="6400800"/>
          </a:xfrm>
        </p:spPr>
        <p:txBody>
          <a:bodyPr/>
          <a:lstStyle/>
          <a:p>
            <a:pPr eaLnBrk="1" hangingPunct="1">
              <a:lnSpc>
                <a:spcPct val="90000"/>
              </a:lnSpc>
              <a:defRPr/>
            </a:pPr>
            <a:r>
              <a:rPr lang="en-US" altLang="zh-CN" sz="2800" b="1" smtClean="0">
                <a:latin typeface="宋体" pitchFamily="2" charset="-122"/>
              </a:rPr>
              <a:t>IMA</a:t>
            </a:r>
            <a:r>
              <a:rPr lang="zh-CN" altLang="en-US" sz="2800" b="1" smtClean="0">
                <a:latin typeface="宋体" pitchFamily="2" charset="-122"/>
              </a:rPr>
              <a:t>方法的约束机制体现在保证金权系数的提高和</a:t>
            </a:r>
            <a:r>
              <a:rPr lang="en-US" altLang="zh-CN" sz="2800" b="1" smtClean="0">
                <a:latin typeface="宋体" pitchFamily="2" charset="-122"/>
              </a:rPr>
              <a:t>VaR</a:t>
            </a:r>
            <a:r>
              <a:rPr lang="zh-CN" altLang="en-US" sz="2800" b="1" smtClean="0">
                <a:latin typeface="宋体" pitchFamily="2" charset="-122"/>
              </a:rPr>
              <a:t>标准计算模型的实施两个方面（如上图中的虚框所示）。</a:t>
            </a:r>
          </a:p>
          <a:p>
            <a:pPr eaLnBrk="1" hangingPunct="1">
              <a:lnSpc>
                <a:spcPct val="90000"/>
              </a:lnSpc>
              <a:defRPr/>
            </a:pPr>
            <a:r>
              <a:rPr lang="zh-CN" altLang="en-US" sz="2800" b="1" smtClean="0">
                <a:latin typeface="宋体" pitchFamily="2" charset="-122"/>
              </a:rPr>
              <a:t>如果金融机构在当期采用内部</a:t>
            </a:r>
            <a:r>
              <a:rPr lang="en-US" altLang="zh-CN" sz="2800" b="1" smtClean="0">
                <a:latin typeface="宋体" pitchFamily="2" charset="-122"/>
              </a:rPr>
              <a:t>VaR</a:t>
            </a:r>
            <a:r>
              <a:rPr lang="zh-CN" altLang="en-US" sz="2800" b="1" smtClean="0">
                <a:latin typeface="宋体" pitchFamily="2" charset="-122"/>
              </a:rPr>
              <a:t>计算模型时过低地估计和报告了</a:t>
            </a:r>
            <a:r>
              <a:rPr lang="en-US" altLang="zh-CN" sz="2800" b="1" smtClean="0">
                <a:latin typeface="宋体" pitchFamily="2" charset="-122"/>
              </a:rPr>
              <a:t>VaR</a:t>
            </a:r>
            <a:r>
              <a:rPr lang="zh-CN" altLang="en-US" sz="2800" b="1" smtClean="0">
                <a:latin typeface="宋体" pitchFamily="2" charset="-122"/>
              </a:rPr>
              <a:t>损失数额，那么在未来的监管年度里，它可能被迫地实施由监管部门规定使用的</a:t>
            </a:r>
            <a:r>
              <a:rPr lang="en-US" altLang="zh-CN" sz="2800" b="1" smtClean="0">
                <a:latin typeface="宋体" pitchFamily="2" charset="-122"/>
              </a:rPr>
              <a:t>VaR</a:t>
            </a:r>
            <a:r>
              <a:rPr lang="zh-CN" altLang="en-US" sz="2800" b="1" smtClean="0">
                <a:latin typeface="宋体" pitchFamily="2" charset="-122"/>
              </a:rPr>
              <a:t>标准计算模型，而且保证金系数也要相应地被提高，这就意味着金融机构可能要设置比过去年度高出数倍的充足性资本保证金，因而也面临比过去年度高出许多的机会成本，因此从直观理解上来看，由于持续经营的需要，金融机构不太可能在某一年度里过低地报告</a:t>
            </a:r>
            <a:r>
              <a:rPr lang="en-US" altLang="zh-CN" sz="2800" b="1" smtClean="0">
                <a:latin typeface="宋体" pitchFamily="2" charset="-122"/>
              </a:rPr>
              <a:t>VaR</a:t>
            </a:r>
            <a:r>
              <a:rPr lang="zh-CN" altLang="en-US" sz="2800" b="1" smtClean="0">
                <a:latin typeface="宋体" pitchFamily="2" charset="-122"/>
              </a:rPr>
              <a:t>损失数额，因而</a:t>
            </a:r>
            <a:r>
              <a:rPr lang="en-US" altLang="zh-CN" sz="2800" b="1" smtClean="0">
                <a:latin typeface="宋体" pitchFamily="2" charset="-122"/>
              </a:rPr>
              <a:t>IMA</a:t>
            </a:r>
            <a:r>
              <a:rPr lang="zh-CN" altLang="en-US" sz="2800" b="1" smtClean="0">
                <a:latin typeface="宋体" pitchFamily="2" charset="-122"/>
              </a:rPr>
              <a:t>方法也就实现了它的监管约束效果。</a:t>
            </a:r>
          </a:p>
          <a:p>
            <a:pPr eaLnBrk="1" hangingPunct="1">
              <a:lnSpc>
                <a:spcPct val="90000"/>
              </a:lnSpc>
              <a:defRPr/>
            </a:pPr>
            <a:r>
              <a:rPr lang="zh-CN" altLang="en-US" sz="2800" b="1" smtClean="0">
                <a:latin typeface="宋体" pitchFamily="2" charset="-122"/>
              </a:rPr>
              <a:t>上述的</a:t>
            </a:r>
            <a:r>
              <a:rPr lang="en-US" altLang="zh-CN" sz="2800" b="1" smtClean="0">
                <a:latin typeface="宋体" pitchFamily="2" charset="-122"/>
              </a:rPr>
              <a:t>IMA</a:t>
            </a:r>
            <a:r>
              <a:rPr lang="zh-CN" altLang="en-US" sz="2800" b="1" smtClean="0">
                <a:latin typeface="宋体" pitchFamily="2" charset="-122"/>
              </a:rPr>
              <a:t>约束机制究竟是否可靠取决于被监管的金融机构在这种约束机制下的具体决策过程，因此为了研究这种约束机制，必须首先分析金融机构在这种机制下的最优决策。</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defRPr/>
            </a:pPr>
            <a:r>
              <a:rPr lang="en-US" altLang="zh-CN" smtClean="0">
                <a:latin typeface="隶书" pitchFamily="49" charset="-122"/>
                <a:ea typeface="隶书" pitchFamily="49" charset="-122"/>
              </a:rPr>
              <a:t>SA</a:t>
            </a:r>
            <a:r>
              <a:rPr lang="zh-CN" altLang="en-US" smtClean="0">
                <a:latin typeface="隶书" pitchFamily="49" charset="-122"/>
                <a:ea typeface="隶书" pitchFamily="49" charset="-122"/>
              </a:rPr>
              <a:t>方法和</a:t>
            </a:r>
            <a:r>
              <a:rPr lang="en-US" altLang="zh-CN" smtClean="0">
                <a:latin typeface="隶书" pitchFamily="49" charset="-122"/>
                <a:ea typeface="隶书" pitchFamily="49" charset="-122"/>
              </a:rPr>
              <a:t>IMA</a:t>
            </a:r>
            <a:r>
              <a:rPr lang="zh-CN" altLang="en-US" smtClean="0">
                <a:latin typeface="隶书" pitchFamily="49" charset="-122"/>
                <a:ea typeface="隶书" pitchFamily="49" charset="-122"/>
              </a:rPr>
              <a:t>方法的相近之处：</a:t>
            </a:r>
          </a:p>
        </p:txBody>
      </p:sp>
      <p:sp>
        <p:nvSpPr>
          <p:cNvPr id="240643" name="Rectangle 3"/>
          <p:cNvSpPr>
            <a:spLocks noGrp="1" noChangeArrowheads="1"/>
          </p:cNvSpPr>
          <p:nvPr>
            <p:ph type="body" idx="1"/>
          </p:nvPr>
        </p:nvSpPr>
        <p:spPr/>
        <p:txBody>
          <a:bodyPr/>
          <a:lstStyle/>
          <a:p>
            <a:pPr eaLnBrk="1" hangingPunct="1">
              <a:lnSpc>
                <a:spcPct val="135000"/>
              </a:lnSpc>
              <a:defRPr/>
            </a:pPr>
            <a:r>
              <a:rPr lang="zh-CN" altLang="en-US" sz="2800" b="1" smtClean="0">
                <a:latin typeface="宋体" pitchFamily="2" charset="-122"/>
              </a:rPr>
              <a:t>都由监管机构预先规定好各种相关的参数，</a:t>
            </a:r>
          </a:p>
          <a:p>
            <a:pPr eaLnBrk="1" hangingPunct="1">
              <a:lnSpc>
                <a:spcPct val="135000"/>
              </a:lnSpc>
              <a:defRPr/>
            </a:pPr>
            <a:r>
              <a:rPr lang="zh-CN" altLang="en-US" sz="2800" b="1" smtClean="0">
                <a:latin typeface="宋体" pitchFamily="2" charset="-122"/>
              </a:rPr>
              <a:t>例如</a:t>
            </a:r>
            <a:r>
              <a:rPr lang="en-US" altLang="zh-CN" sz="2800" b="1" smtClean="0">
                <a:latin typeface="宋体" pitchFamily="2" charset="-122"/>
              </a:rPr>
              <a:t>VaR</a:t>
            </a:r>
            <a:r>
              <a:rPr lang="zh-CN" altLang="en-US" sz="2800" b="1" smtClean="0">
                <a:latin typeface="宋体" pitchFamily="2" charset="-122"/>
              </a:rPr>
              <a:t>模型的概率参数和时间跨度参数等。</a:t>
            </a:r>
          </a:p>
          <a:p>
            <a:pPr eaLnBrk="1" hangingPunct="1">
              <a:lnSpc>
                <a:spcPct val="135000"/>
              </a:lnSpc>
              <a:defRPr/>
            </a:pPr>
            <a:r>
              <a:rPr lang="zh-CN" altLang="en-US" sz="2800" b="1" smtClean="0">
                <a:latin typeface="宋体" pitchFamily="2" charset="-122"/>
              </a:rPr>
              <a:t>这种监管方式直接地规定了充足性资本保证金与风险暴露大小之间的关系，因此是一种</a:t>
            </a:r>
            <a:r>
              <a:rPr lang="zh-CN" altLang="en-US" sz="2800" b="1" smtClean="0"/>
              <a:t>“</a:t>
            </a:r>
            <a:r>
              <a:rPr lang="zh-CN" altLang="en-US" sz="2800" b="1" smtClean="0">
                <a:latin typeface="宋体" pitchFamily="2" charset="-122"/>
              </a:rPr>
              <a:t>刚性</a:t>
            </a:r>
            <a:r>
              <a:rPr lang="zh-CN" altLang="en-US" sz="2800" b="1" smtClean="0"/>
              <a:t>”</a:t>
            </a:r>
            <a:r>
              <a:rPr lang="zh-CN" altLang="en-US" sz="2800" b="1" smtClean="0">
                <a:latin typeface="宋体" pitchFamily="2" charset="-122"/>
              </a:rPr>
              <a:t>的监管方式，被监管的金融机构基本上没有什么可以自由选择的余地。</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501650" y="669925"/>
            <a:ext cx="8066088" cy="606425"/>
          </a:xfrm>
        </p:spPr>
        <p:txBody>
          <a:bodyPr/>
          <a:lstStyle/>
          <a:p>
            <a:pPr eaLnBrk="1" hangingPunct="1">
              <a:defRPr/>
            </a:pPr>
            <a:r>
              <a:rPr lang="zh-CN" altLang="en-US" smtClean="0">
                <a:latin typeface="隶书" pitchFamily="49" charset="-122"/>
                <a:ea typeface="隶书" pitchFamily="49" charset="-122"/>
              </a:rPr>
              <a:t>有效验证</a:t>
            </a:r>
            <a:r>
              <a:rPr lang="en-US" altLang="zh-CN" smtClean="0">
                <a:latin typeface="隶书" pitchFamily="49" charset="-122"/>
                <a:ea typeface="隶书" pitchFamily="49" charset="-122"/>
              </a:rPr>
              <a:t>VaR</a:t>
            </a:r>
            <a:r>
              <a:rPr lang="zh-CN" altLang="en-US" smtClean="0">
                <a:latin typeface="隶书" pitchFamily="49" charset="-122"/>
                <a:ea typeface="隶书" pitchFamily="49" charset="-122"/>
              </a:rPr>
              <a:t>计算模型的准确性是很困难的</a:t>
            </a:r>
          </a:p>
        </p:txBody>
      </p:sp>
      <p:sp>
        <p:nvSpPr>
          <p:cNvPr id="242691" name="Rectangle 3"/>
          <p:cNvSpPr>
            <a:spLocks noGrp="1" noChangeArrowheads="1"/>
          </p:cNvSpPr>
          <p:nvPr>
            <p:ph type="body" idx="1"/>
          </p:nvPr>
        </p:nvSpPr>
        <p:spPr>
          <a:xfrm>
            <a:off x="468313" y="1700213"/>
            <a:ext cx="8229600" cy="4525962"/>
          </a:xfrm>
        </p:spPr>
        <p:txBody>
          <a:bodyPr/>
          <a:lstStyle/>
          <a:p>
            <a:pPr eaLnBrk="1" hangingPunct="1">
              <a:defRPr/>
            </a:pPr>
            <a:r>
              <a:rPr lang="zh-CN" altLang="en-US" sz="4000" smtClean="0">
                <a:latin typeface="宋体" pitchFamily="2" charset="-122"/>
              </a:rPr>
              <a:t>市场中存在大量的金融机构，它们各有不同的经营特点，采用的计算模型可能有较大的差别</a:t>
            </a:r>
          </a:p>
          <a:p>
            <a:pPr eaLnBrk="1" hangingPunct="1">
              <a:defRPr/>
            </a:pPr>
            <a:r>
              <a:rPr lang="zh-CN" altLang="en-US" sz="4000" smtClean="0">
                <a:latin typeface="宋体" pitchFamily="2" charset="-122"/>
              </a:rPr>
              <a:t>验证过程还需要大量的历史数据，在很多场合下这是不现实的。</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611188" y="260350"/>
            <a:ext cx="7994650" cy="838200"/>
          </a:xfrm>
        </p:spPr>
        <p:txBody>
          <a:bodyPr/>
          <a:lstStyle/>
          <a:p>
            <a:pPr eaLnBrk="1" hangingPunct="1">
              <a:defRPr/>
            </a:pPr>
            <a:r>
              <a:rPr lang="en-US" altLang="zh-CN" smtClean="0">
                <a:ea typeface="隶书" pitchFamily="49" charset="-122"/>
              </a:rPr>
              <a:t>“</a:t>
            </a:r>
            <a:r>
              <a:rPr lang="zh-CN" altLang="en-US" smtClean="0">
                <a:latin typeface="隶书" pitchFamily="49" charset="-122"/>
                <a:ea typeface="隶书" pitchFamily="49" charset="-122"/>
              </a:rPr>
              <a:t>预先承诺方法</a:t>
            </a:r>
            <a:r>
              <a:rPr lang="zh-CN" altLang="en-US" smtClean="0">
                <a:ea typeface="隶书" pitchFamily="49" charset="-122"/>
              </a:rPr>
              <a:t>”</a:t>
            </a:r>
            <a:r>
              <a:rPr lang="zh-CN" altLang="en-US" smtClean="0">
                <a:latin typeface="隶书" pitchFamily="49" charset="-122"/>
                <a:ea typeface="隶书" pitchFamily="49" charset="-122"/>
              </a:rPr>
              <a:t>（</a:t>
            </a:r>
            <a:r>
              <a:rPr lang="en-US" altLang="zh-CN" smtClean="0">
                <a:latin typeface="隶书" pitchFamily="49" charset="-122"/>
                <a:ea typeface="隶书" pitchFamily="49" charset="-122"/>
              </a:rPr>
              <a:t>PCA</a:t>
            </a:r>
            <a:r>
              <a:rPr lang="zh-CN" altLang="en-US" smtClean="0">
                <a:latin typeface="隶书" pitchFamily="49" charset="-122"/>
                <a:ea typeface="隶书" pitchFamily="49" charset="-122"/>
              </a:rPr>
              <a:t>）</a:t>
            </a:r>
          </a:p>
        </p:txBody>
      </p:sp>
      <p:sp>
        <p:nvSpPr>
          <p:cNvPr id="243715" name="Rectangle 3"/>
          <p:cNvSpPr>
            <a:spLocks noGrp="1" noChangeArrowheads="1"/>
          </p:cNvSpPr>
          <p:nvPr>
            <p:ph type="body" idx="1"/>
          </p:nvPr>
        </p:nvSpPr>
        <p:spPr>
          <a:xfrm>
            <a:off x="533400" y="1295400"/>
            <a:ext cx="8077200" cy="5029200"/>
          </a:xfrm>
        </p:spPr>
        <p:txBody>
          <a:bodyPr/>
          <a:lstStyle/>
          <a:p>
            <a:pPr eaLnBrk="1" hangingPunct="1">
              <a:lnSpc>
                <a:spcPct val="90000"/>
              </a:lnSpc>
              <a:defRPr/>
            </a:pPr>
            <a:r>
              <a:rPr lang="zh-CN" altLang="en-US" sz="2400" b="1" smtClean="0">
                <a:latin typeface="宋体" pitchFamily="2" charset="-122"/>
              </a:rPr>
              <a:t>美国联邦储备银行的经济学家</a:t>
            </a:r>
            <a:r>
              <a:rPr lang="en-US" altLang="zh-CN" sz="2400" b="1" smtClean="0">
                <a:latin typeface="宋体" pitchFamily="2" charset="-122"/>
              </a:rPr>
              <a:t>Kupiec Paul</a:t>
            </a:r>
            <a:r>
              <a:rPr lang="zh-CN" altLang="en-US" sz="2400" b="1" smtClean="0">
                <a:latin typeface="宋体" pitchFamily="2" charset="-122"/>
              </a:rPr>
              <a:t>和</a:t>
            </a:r>
            <a:r>
              <a:rPr lang="en-US" altLang="zh-CN" sz="2400" b="1" smtClean="0">
                <a:latin typeface="宋体" pitchFamily="2" charset="-122"/>
              </a:rPr>
              <a:t>James O</a:t>
            </a:r>
            <a:r>
              <a:rPr lang="en-US" altLang="zh-CN" sz="2400" b="1" smtClean="0"/>
              <a:t>’</a:t>
            </a:r>
            <a:r>
              <a:rPr lang="en-US" altLang="zh-CN" sz="2400" b="1" smtClean="0">
                <a:latin typeface="宋体" pitchFamily="2" charset="-122"/>
              </a:rPr>
              <a:t>Brien</a:t>
            </a:r>
            <a:r>
              <a:rPr lang="zh-CN" altLang="en-US" sz="2400" b="1" smtClean="0">
                <a:latin typeface="宋体" pitchFamily="2" charset="-122"/>
              </a:rPr>
              <a:t>于</a:t>
            </a:r>
            <a:r>
              <a:rPr lang="en-US" altLang="zh-CN" sz="2400" b="1" smtClean="0">
                <a:latin typeface="宋体" pitchFamily="2" charset="-122"/>
              </a:rPr>
              <a:t>1995</a:t>
            </a:r>
            <a:r>
              <a:rPr lang="zh-CN" altLang="en-US" sz="2400" b="1" smtClean="0">
                <a:latin typeface="宋体" pitchFamily="2" charset="-122"/>
              </a:rPr>
              <a:t>年提出</a:t>
            </a:r>
          </a:p>
          <a:p>
            <a:pPr eaLnBrk="1" hangingPunct="1">
              <a:lnSpc>
                <a:spcPct val="90000"/>
              </a:lnSpc>
              <a:defRPr/>
            </a:pPr>
            <a:r>
              <a:rPr lang="zh-CN" altLang="en-US" sz="2400" b="1" smtClean="0">
                <a:latin typeface="宋体" pitchFamily="2" charset="-122"/>
              </a:rPr>
              <a:t>一种风险监管方法</a:t>
            </a:r>
          </a:p>
          <a:p>
            <a:pPr eaLnBrk="1" hangingPunct="1">
              <a:lnSpc>
                <a:spcPct val="90000"/>
              </a:lnSpc>
              <a:defRPr/>
            </a:pPr>
            <a:r>
              <a:rPr lang="en-US" altLang="zh-CN" sz="2400" b="1" smtClean="0">
                <a:latin typeface="宋体" pitchFamily="2" charset="-122"/>
              </a:rPr>
              <a:t>Pre-Commitment</a:t>
            </a:r>
            <a:r>
              <a:rPr lang="zh-CN" altLang="en-US" sz="2400" b="1" smtClean="0">
                <a:latin typeface="宋体" pitchFamily="2" charset="-122"/>
              </a:rPr>
              <a:t>的含义为</a:t>
            </a:r>
            <a:r>
              <a:rPr lang="zh-CN" altLang="en-US" sz="2400" b="1" smtClean="0"/>
              <a:t>“</a:t>
            </a:r>
            <a:r>
              <a:rPr lang="zh-CN" altLang="en-US" sz="2400" b="1" smtClean="0">
                <a:latin typeface="宋体" pitchFamily="2" charset="-122"/>
              </a:rPr>
              <a:t>预先承诺</a:t>
            </a:r>
            <a:r>
              <a:rPr lang="zh-CN" altLang="en-US" sz="2400" b="1" smtClean="0"/>
              <a:t>”</a:t>
            </a:r>
            <a:r>
              <a:rPr lang="zh-CN" altLang="en-US" sz="2400" b="1" smtClean="0">
                <a:latin typeface="宋体" pitchFamily="2" charset="-122"/>
              </a:rPr>
              <a:t>，即事先对资产损失的最大数额作出承诺。</a:t>
            </a:r>
          </a:p>
          <a:p>
            <a:pPr eaLnBrk="1" hangingPunct="1">
              <a:lnSpc>
                <a:spcPct val="90000"/>
              </a:lnSpc>
              <a:defRPr/>
            </a:pPr>
            <a:r>
              <a:rPr lang="en-US" altLang="zh-CN" sz="2400" b="1" smtClean="0">
                <a:latin typeface="宋体" pitchFamily="2" charset="-122"/>
              </a:rPr>
              <a:t>Kupiec Paul</a:t>
            </a:r>
            <a:r>
              <a:rPr lang="zh-CN" altLang="en-US" sz="2400" b="1" smtClean="0">
                <a:latin typeface="宋体" pitchFamily="2" charset="-122"/>
              </a:rPr>
              <a:t>和</a:t>
            </a:r>
            <a:r>
              <a:rPr lang="en-US" altLang="zh-CN" sz="2400" b="1" smtClean="0">
                <a:latin typeface="宋体" pitchFamily="2" charset="-122"/>
              </a:rPr>
              <a:t>James O</a:t>
            </a:r>
            <a:r>
              <a:rPr lang="en-US" altLang="zh-CN" sz="2400" b="1" smtClean="0"/>
              <a:t>’</a:t>
            </a:r>
            <a:r>
              <a:rPr lang="en-US" altLang="zh-CN" sz="2400" b="1" smtClean="0">
                <a:latin typeface="宋体" pitchFamily="2" charset="-122"/>
              </a:rPr>
              <a:t>Brien</a:t>
            </a:r>
            <a:r>
              <a:rPr lang="zh-CN" altLang="en-US" sz="2400" b="1" smtClean="0">
                <a:latin typeface="宋体" pitchFamily="2" charset="-122"/>
              </a:rPr>
              <a:t>认为</a:t>
            </a:r>
            <a:r>
              <a:rPr lang="zh-CN" altLang="en-US" sz="2400" b="1" smtClean="0"/>
              <a:t>“</a:t>
            </a:r>
            <a:r>
              <a:rPr lang="zh-CN" altLang="en-US" sz="2400" b="1" smtClean="0">
                <a:latin typeface="宋体" pitchFamily="2" charset="-122"/>
              </a:rPr>
              <a:t>刚性</a:t>
            </a:r>
            <a:r>
              <a:rPr lang="zh-CN" altLang="en-US" sz="2400" b="1" smtClean="0"/>
              <a:t>”</a:t>
            </a:r>
            <a:r>
              <a:rPr lang="zh-CN" altLang="en-US" sz="2400" b="1" smtClean="0">
                <a:latin typeface="宋体" pitchFamily="2" charset="-122"/>
              </a:rPr>
              <a:t>的监管方法不具备足够的弹性，银行在监管条款下几乎完全失去自由判断市场风险大小并操作资本的权利，因此缺乏监管的效率。</a:t>
            </a:r>
          </a:p>
          <a:p>
            <a:pPr eaLnBrk="1" hangingPunct="1">
              <a:lnSpc>
                <a:spcPct val="90000"/>
              </a:lnSpc>
              <a:defRPr/>
            </a:pPr>
            <a:r>
              <a:rPr lang="zh-CN" altLang="en-US" sz="2400" b="1" smtClean="0">
                <a:latin typeface="宋体" pitchFamily="2" charset="-122"/>
              </a:rPr>
              <a:t>他们的思想在于倡导一种拥有足够弹性的监管方法，给予银行充分判断风险大小和操作资本额度的自由空间，但同时以银行投资运作的结果为依据来决定是否对银行实施相应的惩罚措施。</a:t>
            </a:r>
            <a:endParaRPr lang="zh-CN" altLang="en-US" sz="2400" b="1" smtClean="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838200" y="228600"/>
            <a:ext cx="7772400" cy="533400"/>
          </a:xfrm>
        </p:spPr>
        <p:txBody>
          <a:bodyPr/>
          <a:lstStyle/>
          <a:p>
            <a:pPr eaLnBrk="1" hangingPunct="1">
              <a:defRPr/>
            </a:pPr>
            <a:r>
              <a:rPr lang="zh-CN" altLang="en-US" smtClean="0">
                <a:latin typeface="隶书" pitchFamily="49" charset="-122"/>
                <a:ea typeface="隶书" pitchFamily="49" charset="-122"/>
              </a:rPr>
              <a:t>在</a:t>
            </a:r>
            <a:r>
              <a:rPr lang="en-US" altLang="zh-CN" smtClean="0">
                <a:latin typeface="隶书" pitchFamily="49" charset="-122"/>
                <a:ea typeface="隶书" pitchFamily="49" charset="-122"/>
              </a:rPr>
              <a:t>PCA</a:t>
            </a:r>
            <a:r>
              <a:rPr lang="zh-CN" altLang="en-US" smtClean="0">
                <a:latin typeface="隶书" pitchFamily="49" charset="-122"/>
                <a:ea typeface="隶书" pitchFamily="49" charset="-122"/>
              </a:rPr>
              <a:t>监管框架下</a:t>
            </a:r>
          </a:p>
        </p:txBody>
      </p:sp>
      <p:sp>
        <p:nvSpPr>
          <p:cNvPr id="244739" name="Rectangle 3"/>
          <p:cNvSpPr>
            <a:spLocks noGrp="1" noChangeArrowheads="1"/>
          </p:cNvSpPr>
          <p:nvPr>
            <p:ph type="body" idx="1"/>
          </p:nvPr>
        </p:nvSpPr>
        <p:spPr>
          <a:xfrm>
            <a:off x="457200" y="914400"/>
            <a:ext cx="8458200" cy="5791200"/>
          </a:xfrm>
        </p:spPr>
        <p:txBody>
          <a:bodyPr/>
          <a:lstStyle/>
          <a:p>
            <a:pPr eaLnBrk="1" hangingPunct="1">
              <a:lnSpc>
                <a:spcPct val="90000"/>
              </a:lnSpc>
              <a:defRPr/>
            </a:pPr>
            <a:r>
              <a:rPr lang="zh-CN" altLang="en-US" sz="3000" b="1" smtClean="0">
                <a:latin typeface="宋体" pitchFamily="2" charset="-122"/>
              </a:rPr>
              <a:t>监管机构不强制要求银行实施任何统计模型</a:t>
            </a:r>
          </a:p>
          <a:p>
            <a:pPr eaLnBrk="1" hangingPunct="1">
              <a:lnSpc>
                <a:spcPct val="90000"/>
              </a:lnSpc>
              <a:defRPr/>
            </a:pPr>
            <a:r>
              <a:rPr lang="zh-CN" altLang="en-US" sz="3000" b="1" smtClean="0">
                <a:latin typeface="宋体" pitchFamily="2" charset="-122"/>
              </a:rPr>
              <a:t>而由银行采用自己的经验和方法来对市场风险的大小作出估计，在期初</a:t>
            </a:r>
            <a:r>
              <a:rPr lang="zh-CN" altLang="en-US" sz="3000" b="1" smtClean="0"/>
              <a:t>“</a:t>
            </a:r>
            <a:r>
              <a:rPr lang="zh-CN" altLang="en-US" sz="3000" b="1" smtClean="0">
                <a:latin typeface="宋体" pitchFamily="2" charset="-122"/>
              </a:rPr>
              <a:t>预先承诺</a:t>
            </a:r>
            <a:r>
              <a:rPr lang="zh-CN" altLang="en-US" sz="3000" b="1" smtClean="0"/>
              <a:t>”</a:t>
            </a:r>
            <a:r>
              <a:rPr lang="zh-CN" altLang="en-US" sz="3000" b="1" smtClean="0">
                <a:latin typeface="宋体" pitchFamily="2" charset="-122"/>
              </a:rPr>
              <a:t>风险损失的最高数额，该数额即为所要求的资本保证金数额，到期末时监管机构对其交易的利润和损失情况加以检查，如果发现损失额超过期初的</a:t>
            </a:r>
            <a:r>
              <a:rPr lang="zh-CN" altLang="en-US" sz="3000" b="1" smtClean="0"/>
              <a:t>“</a:t>
            </a:r>
            <a:r>
              <a:rPr lang="zh-CN" altLang="en-US" sz="3000" b="1" smtClean="0">
                <a:latin typeface="宋体" pitchFamily="2" charset="-122"/>
              </a:rPr>
              <a:t>预先承诺</a:t>
            </a:r>
            <a:r>
              <a:rPr lang="zh-CN" altLang="en-US" sz="3000" b="1" smtClean="0"/>
              <a:t>”</a:t>
            </a:r>
            <a:r>
              <a:rPr lang="zh-CN" altLang="en-US" sz="3000" b="1" smtClean="0">
                <a:latin typeface="宋体" pitchFamily="2" charset="-122"/>
              </a:rPr>
              <a:t>额，则以二者之差即超额损失值为依据加以罚款。</a:t>
            </a:r>
          </a:p>
          <a:p>
            <a:pPr eaLnBrk="1" hangingPunct="1">
              <a:lnSpc>
                <a:spcPct val="90000"/>
              </a:lnSpc>
              <a:defRPr/>
            </a:pPr>
            <a:r>
              <a:rPr lang="zh-CN" altLang="en-US" sz="3000" b="1" smtClean="0"/>
              <a:t>“</a:t>
            </a:r>
            <a:r>
              <a:rPr lang="zh-CN" altLang="en-US" sz="3000" b="1" smtClean="0">
                <a:latin typeface="宋体" pitchFamily="2" charset="-122"/>
              </a:rPr>
              <a:t>预先承诺</a:t>
            </a:r>
            <a:r>
              <a:rPr lang="zh-CN" altLang="en-US" sz="3000" b="1" smtClean="0"/>
              <a:t>”</a:t>
            </a:r>
            <a:r>
              <a:rPr lang="zh-CN" altLang="en-US" sz="3000" b="1" smtClean="0">
                <a:latin typeface="宋体" pitchFamily="2" charset="-122"/>
              </a:rPr>
              <a:t>的</a:t>
            </a:r>
            <a:r>
              <a:rPr lang="en-US" altLang="zh-CN" sz="3000" b="1" smtClean="0">
                <a:latin typeface="宋体" pitchFamily="2" charset="-122"/>
              </a:rPr>
              <a:t>PCA</a:t>
            </a:r>
            <a:r>
              <a:rPr lang="zh-CN" altLang="en-US" sz="3000" b="1" smtClean="0">
                <a:latin typeface="宋体" pitchFamily="2" charset="-122"/>
              </a:rPr>
              <a:t>方法体现的是一种具有一定自由弹性度的监管方法，这是因为监管机构所要求的资本保证金数额并不直接与金融机构的市场发现相挂钩，而是一种间接的方式由受到罚款制约的银行的自我约束</a:t>
            </a:r>
            <a:r>
              <a:rPr lang="zh-CN" altLang="en-US" sz="3000" smtClean="0">
                <a:latin typeface="宋体" pitchFamily="2" charset="-122"/>
              </a:rPr>
              <a:t>来实现。</a:t>
            </a:r>
            <a:endParaRPr lang="zh-CN" altLang="en-US" sz="3000" smtClean="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4" name="Group 2"/>
          <p:cNvGrpSpPr>
            <a:grpSpLocks/>
          </p:cNvGrpSpPr>
          <p:nvPr/>
        </p:nvGrpSpPr>
        <p:grpSpPr bwMode="auto">
          <a:xfrm>
            <a:off x="1403350" y="1341438"/>
            <a:ext cx="5943600" cy="5002212"/>
            <a:chOff x="1620" y="2064"/>
            <a:chExt cx="9360" cy="12012"/>
          </a:xfrm>
        </p:grpSpPr>
        <p:grpSp>
          <p:nvGrpSpPr>
            <p:cNvPr id="120836" name="Group 3"/>
            <p:cNvGrpSpPr>
              <a:grpSpLocks/>
            </p:cNvGrpSpPr>
            <p:nvPr/>
          </p:nvGrpSpPr>
          <p:grpSpPr bwMode="auto">
            <a:xfrm>
              <a:off x="1800" y="2532"/>
              <a:ext cx="9000" cy="11454"/>
              <a:chOff x="1800" y="3156"/>
              <a:chExt cx="9000" cy="11454"/>
            </a:xfrm>
          </p:grpSpPr>
          <p:grpSp>
            <p:nvGrpSpPr>
              <p:cNvPr id="120838" name="Group 4"/>
              <p:cNvGrpSpPr>
                <a:grpSpLocks/>
              </p:cNvGrpSpPr>
              <p:nvPr/>
            </p:nvGrpSpPr>
            <p:grpSpPr bwMode="auto">
              <a:xfrm>
                <a:off x="1800" y="3156"/>
                <a:ext cx="7606" cy="11454"/>
                <a:chOff x="1800" y="660"/>
                <a:chExt cx="7606" cy="11454"/>
              </a:xfrm>
            </p:grpSpPr>
            <p:grpSp>
              <p:nvGrpSpPr>
                <p:cNvPr id="120841" name="Group 5"/>
                <p:cNvGrpSpPr>
                  <a:grpSpLocks/>
                </p:cNvGrpSpPr>
                <p:nvPr/>
              </p:nvGrpSpPr>
              <p:grpSpPr bwMode="auto">
                <a:xfrm>
                  <a:off x="2340" y="1440"/>
                  <a:ext cx="7066" cy="8395"/>
                  <a:chOff x="2340" y="1440"/>
                  <a:chExt cx="7066" cy="8395"/>
                </a:xfrm>
              </p:grpSpPr>
              <p:grpSp>
                <p:nvGrpSpPr>
                  <p:cNvPr id="120866" name="Group 6"/>
                  <p:cNvGrpSpPr>
                    <a:grpSpLocks/>
                  </p:cNvGrpSpPr>
                  <p:nvPr/>
                </p:nvGrpSpPr>
                <p:grpSpPr bwMode="auto">
                  <a:xfrm>
                    <a:off x="2340" y="1440"/>
                    <a:ext cx="7066" cy="6708"/>
                    <a:chOff x="2340" y="1440"/>
                    <a:chExt cx="7066" cy="6708"/>
                  </a:xfrm>
                </p:grpSpPr>
                <p:grpSp>
                  <p:nvGrpSpPr>
                    <p:cNvPr id="120881" name="Group 7"/>
                    <p:cNvGrpSpPr>
                      <a:grpSpLocks/>
                    </p:cNvGrpSpPr>
                    <p:nvPr/>
                  </p:nvGrpSpPr>
                  <p:grpSpPr bwMode="auto">
                    <a:xfrm>
                      <a:off x="2340" y="1440"/>
                      <a:ext cx="7066" cy="4212"/>
                      <a:chOff x="2340" y="1284"/>
                      <a:chExt cx="7066" cy="4212"/>
                    </a:xfrm>
                  </p:grpSpPr>
                  <p:grpSp>
                    <p:nvGrpSpPr>
                      <p:cNvPr id="120899" name="Group 8"/>
                      <p:cNvGrpSpPr>
                        <a:grpSpLocks/>
                      </p:cNvGrpSpPr>
                      <p:nvPr/>
                    </p:nvGrpSpPr>
                    <p:grpSpPr bwMode="auto">
                      <a:xfrm>
                        <a:off x="2340" y="1596"/>
                        <a:ext cx="7020" cy="3900"/>
                        <a:chOff x="2160" y="3936"/>
                        <a:chExt cx="7020" cy="3900"/>
                      </a:xfrm>
                    </p:grpSpPr>
                    <p:grpSp>
                      <p:nvGrpSpPr>
                        <p:cNvPr id="120902" name="Group 9"/>
                        <p:cNvGrpSpPr>
                          <a:grpSpLocks/>
                        </p:cNvGrpSpPr>
                        <p:nvPr/>
                      </p:nvGrpSpPr>
                      <p:grpSpPr bwMode="auto">
                        <a:xfrm>
                          <a:off x="2160" y="3936"/>
                          <a:ext cx="7020" cy="2088"/>
                          <a:chOff x="2340" y="2688"/>
                          <a:chExt cx="7020" cy="2088"/>
                        </a:xfrm>
                      </p:grpSpPr>
                      <p:grpSp>
                        <p:nvGrpSpPr>
                          <p:cNvPr id="120918" name="Group 10"/>
                          <p:cNvGrpSpPr>
                            <a:grpSpLocks/>
                          </p:cNvGrpSpPr>
                          <p:nvPr/>
                        </p:nvGrpSpPr>
                        <p:grpSpPr bwMode="auto">
                          <a:xfrm>
                            <a:off x="3600" y="4092"/>
                            <a:ext cx="4320" cy="684"/>
                            <a:chOff x="3600" y="4092"/>
                            <a:chExt cx="4320" cy="684"/>
                          </a:xfrm>
                        </p:grpSpPr>
                        <p:grpSp>
                          <p:nvGrpSpPr>
                            <p:cNvPr id="120939" name="Group 11"/>
                            <p:cNvGrpSpPr>
                              <a:grpSpLocks/>
                            </p:cNvGrpSpPr>
                            <p:nvPr/>
                          </p:nvGrpSpPr>
                          <p:grpSpPr bwMode="auto">
                            <a:xfrm>
                              <a:off x="3600" y="4092"/>
                              <a:ext cx="1875" cy="675"/>
                              <a:chOff x="3600" y="4092"/>
                              <a:chExt cx="1875" cy="675"/>
                            </a:xfrm>
                          </p:grpSpPr>
                          <p:sp>
                            <p:nvSpPr>
                              <p:cNvPr id="120943" name="Line 12"/>
                              <p:cNvSpPr>
                                <a:spLocks noChangeShapeType="1"/>
                              </p:cNvSpPr>
                              <p:nvPr/>
                            </p:nvSpPr>
                            <p:spPr bwMode="auto">
                              <a:xfrm flipH="1">
                                <a:off x="4395" y="4143"/>
                                <a:ext cx="108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944" name="Text Box 13"/>
                              <p:cNvSpPr txBox="1">
                                <a:spLocks noChangeArrowheads="1"/>
                              </p:cNvSpPr>
                              <p:nvPr/>
                            </p:nvSpPr>
                            <p:spPr bwMode="auto">
                              <a:xfrm>
                                <a:off x="3600" y="4092"/>
                                <a:ext cx="162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初始交易操作</a:t>
                                </a:r>
                              </a:p>
                            </p:txBody>
                          </p:sp>
                        </p:grpSp>
                        <p:grpSp>
                          <p:nvGrpSpPr>
                            <p:cNvPr id="120940" name="Group 14"/>
                            <p:cNvGrpSpPr>
                              <a:grpSpLocks/>
                            </p:cNvGrpSpPr>
                            <p:nvPr/>
                          </p:nvGrpSpPr>
                          <p:grpSpPr bwMode="auto">
                            <a:xfrm>
                              <a:off x="5685" y="4092"/>
                              <a:ext cx="2235" cy="684"/>
                              <a:chOff x="5685" y="4092"/>
                              <a:chExt cx="2235" cy="684"/>
                            </a:xfrm>
                          </p:grpSpPr>
                          <p:sp>
                            <p:nvSpPr>
                              <p:cNvPr id="120941" name="Line 15"/>
                              <p:cNvSpPr>
                                <a:spLocks noChangeShapeType="1"/>
                              </p:cNvSpPr>
                              <p:nvPr/>
                            </p:nvSpPr>
                            <p:spPr bwMode="auto">
                              <a:xfrm>
                                <a:off x="5685" y="4152"/>
                                <a:ext cx="108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942" name="Text Box 16"/>
                              <p:cNvSpPr txBox="1">
                                <a:spLocks noChangeArrowheads="1"/>
                              </p:cNvSpPr>
                              <p:nvPr/>
                            </p:nvSpPr>
                            <p:spPr bwMode="auto">
                              <a:xfrm>
                                <a:off x="6120" y="4092"/>
                                <a:ext cx="180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确认的交易操作</a:t>
                                </a:r>
                              </a:p>
                            </p:txBody>
                          </p:sp>
                        </p:grpSp>
                      </p:grpSp>
                      <p:grpSp>
                        <p:nvGrpSpPr>
                          <p:cNvPr id="120919" name="Group 17"/>
                          <p:cNvGrpSpPr>
                            <a:grpSpLocks/>
                          </p:cNvGrpSpPr>
                          <p:nvPr/>
                        </p:nvGrpSpPr>
                        <p:grpSpPr bwMode="auto">
                          <a:xfrm>
                            <a:off x="2340" y="2688"/>
                            <a:ext cx="7020" cy="1404"/>
                            <a:chOff x="2340" y="2688"/>
                            <a:chExt cx="7020" cy="1404"/>
                          </a:xfrm>
                        </p:grpSpPr>
                        <p:grpSp>
                          <p:nvGrpSpPr>
                            <p:cNvPr id="120920" name="Group 18"/>
                            <p:cNvGrpSpPr>
                              <a:grpSpLocks/>
                            </p:cNvGrpSpPr>
                            <p:nvPr/>
                          </p:nvGrpSpPr>
                          <p:grpSpPr bwMode="auto">
                            <a:xfrm>
                              <a:off x="2340" y="2688"/>
                              <a:ext cx="6480" cy="624"/>
                              <a:chOff x="2340" y="2688"/>
                              <a:chExt cx="6480" cy="624"/>
                            </a:xfrm>
                          </p:grpSpPr>
                          <p:grpSp>
                            <p:nvGrpSpPr>
                              <p:cNvPr id="120932" name="Group 19"/>
                              <p:cNvGrpSpPr>
                                <a:grpSpLocks/>
                              </p:cNvGrpSpPr>
                              <p:nvPr/>
                            </p:nvGrpSpPr>
                            <p:grpSpPr bwMode="auto">
                              <a:xfrm>
                                <a:off x="2340" y="2688"/>
                                <a:ext cx="1620" cy="624"/>
                                <a:chOff x="1695" y="1248"/>
                                <a:chExt cx="1620" cy="624"/>
                              </a:xfrm>
                            </p:grpSpPr>
                            <p:sp>
                              <p:nvSpPr>
                                <p:cNvPr id="120937" name="Oval 20"/>
                                <p:cNvSpPr>
                                  <a:spLocks noChangeArrowheads="1"/>
                                </p:cNvSpPr>
                                <p:nvPr/>
                              </p:nvSpPr>
                              <p:spPr bwMode="auto">
                                <a:xfrm>
                                  <a:off x="1695" y="1248"/>
                                  <a:ext cx="1620" cy="6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120938" name="Text Box 21"/>
                                <p:cNvSpPr txBox="1">
                                  <a:spLocks noChangeArrowheads="1"/>
                                </p:cNvSpPr>
                                <p:nvPr/>
                              </p:nvSpPr>
                              <p:spPr bwMode="auto">
                                <a:xfrm>
                                  <a:off x="1905" y="1341"/>
                                  <a:ext cx="12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交易员</a:t>
                                  </a:r>
                                  <a:r>
                                    <a:rPr lang="en-US" altLang="zh-CN" sz="1000" b="0">
                                      <a:latin typeface="Times New Roman" panose="02020603050405020304" pitchFamily="18" charset="0"/>
                                    </a:rPr>
                                    <a:t>1</a:t>
                                  </a:r>
                                </a:p>
                              </p:txBody>
                            </p:sp>
                          </p:grpSp>
                          <p:grpSp>
                            <p:nvGrpSpPr>
                              <p:cNvPr id="120933" name="Group 22"/>
                              <p:cNvGrpSpPr>
                                <a:grpSpLocks/>
                              </p:cNvGrpSpPr>
                              <p:nvPr/>
                            </p:nvGrpSpPr>
                            <p:grpSpPr bwMode="auto">
                              <a:xfrm>
                                <a:off x="7200" y="2688"/>
                                <a:ext cx="1620" cy="624"/>
                                <a:chOff x="1695" y="1248"/>
                                <a:chExt cx="1620" cy="624"/>
                              </a:xfrm>
                            </p:grpSpPr>
                            <p:sp>
                              <p:nvSpPr>
                                <p:cNvPr id="120935" name="Oval 23"/>
                                <p:cNvSpPr>
                                  <a:spLocks noChangeArrowheads="1"/>
                                </p:cNvSpPr>
                                <p:nvPr/>
                              </p:nvSpPr>
                              <p:spPr bwMode="auto">
                                <a:xfrm>
                                  <a:off x="1695" y="1248"/>
                                  <a:ext cx="1620" cy="6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120936" name="Text Box 24"/>
                                <p:cNvSpPr txBox="1">
                                  <a:spLocks noChangeArrowheads="1"/>
                                </p:cNvSpPr>
                                <p:nvPr/>
                              </p:nvSpPr>
                              <p:spPr bwMode="auto">
                                <a:xfrm>
                                  <a:off x="1905" y="1341"/>
                                  <a:ext cx="12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交易员</a:t>
                                  </a:r>
                                  <a:r>
                                    <a:rPr lang="en-US" altLang="zh-CN" sz="1000" b="0">
                                      <a:latin typeface="Times New Roman" panose="02020603050405020304" pitchFamily="18" charset="0"/>
                                    </a:rPr>
                                    <a:t>N</a:t>
                                  </a:r>
                                </a:p>
                              </p:txBody>
                            </p:sp>
                          </p:grpSp>
                          <p:graphicFrame>
                            <p:nvGraphicFramePr>
                              <p:cNvPr id="120934" name="Object 25"/>
                              <p:cNvGraphicFramePr>
                                <a:graphicFrameLocks noChangeAspect="1"/>
                              </p:cNvGraphicFramePr>
                              <p:nvPr/>
                            </p:nvGraphicFramePr>
                            <p:xfrm>
                              <a:off x="4500" y="2844"/>
                              <a:ext cx="2060" cy="340"/>
                            </p:xfrm>
                            <a:graphic>
                              <a:graphicData uri="http://schemas.openxmlformats.org/presentationml/2006/ole">
                                <mc:AlternateContent xmlns:mc="http://schemas.openxmlformats.org/markup-compatibility/2006">
                                  <mc:Choice xmlns:v="urn:schemas-microsoft-com:vml" Requires="v">
                                    <p:oleObj spid="_x0000_s121530" name="公式" r:id="rId3" imgW="1143000" imgH="190500" progId="Equation.3">
                                      <p:embed/>
                                    </p:oleObj>
                                  </mc:Choice>
                                  <mc:Fallback>
                                    <p:oleObj name="公式" r:id="rId3" imgW="1143000" imgH="19050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 y="2844"/>
                                            <a:ext cx="2060" cy="3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0921" name="Group 26"/>
                            <p:cNvGrpSpPr>
                              <a:grpSpLocks/>
                            </p:cNvGrpSpPr>
                            <p:nvPr/>
                          </p:nvGrpSpPr>
                          <p:grpSpPr bwMode="auto">
                            <a:xfrm>
                              <a:off x="3060" y="3468"/>
                              <a:ext cx="6300" cy="624"/>
                              <a:chOff x="3060" y="3468"/>
                              <a:chExt cx="6300" cy="624"/>
                            </a:xfrm>
                          </p:grpSpPr>
                          <p:sp>
                            <p:nvSpPr>
                              <p:cNvPr id="120922" name="Line 27"/>
                              <p:cNvSpPr>
                                <a:spLocks noChangeShapeType="1"/>
                              </p:cNvSpPr>
                              <p:nvPr/>
                            </p:nvSpPr>
                            <p:spPr bwMode="auto">
                              <a:xfrm>
                                <a:off x="3060" y="4092"/>
                                <a:ext cx="50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923" name="Group 28"/>
                              <p:cNvGrpSpPr>
                                <a:grpSpLocks/>
                              </p:cNvGrpSpPr>
                              <p:nvPr/>
                            </p:nvGrpSpPr>
                            <p:grpSpPr bwMode="auto">
                              <a:xfrm>
                                <a:off x="3060" y="3468"/>
                                <a:ext cx="1260" cy="624"/>
                                <a:chOff x="3060" y="3468"/>
                                <a:chExt cx="1260" cy="624"/>
                              </a:xfrm>
                            </p:grpSpPr>
                            <p:sp>
                              <p:nvSpPr>
                                <p:cNvPr id="120930" name="Line 29"/>
                                <p:cNvSpPr>
                                  <a:spLocks noChangeShapeType="1"/>
                                </p:cNvSpPr>
                                <p:nvPr/>
                              </p:nvSpPr>
                              <p:spPr bwMode="auto">
                                <a:xfrm>
                                  <a:off x="3060" y="3468"/>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931" name="Text Box 30"/>
                                <p:cNvSpPr txBox="1">
                                  <a:spLocks noChangeArrowheads="1"/>
                                </p:cNvSpPr>
                                <p:nvPr/>
                              </p:nvSpPr>
                              <p:spPr bwMode="auto">
                                <a:xfrm>
                                  <a:off x="3060" y="3468"/>
                                  <a:ext cx="12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交易操作</a:t>
                                  </a:r>
                                </a:p>
                              </p:txBody>
                            </p:sp>
                          </p:grpSp>
                          <p:grpSp>
                            <p:nvGrpSpPr>
                              <p:cNvPr id="120924" name="Group 31"/>
                              <p:cNvGrpSpPr>
                                <a:grpSpLocks/>
                              </p:cNvGrpSpPr>
                              <p:nvPr/>
                            </p:nvGrpSpPr>
                            <p:grpSpPr bwMode="auto">
                              <a:xfrm>
                                <a:off x="8100" y="3468"/>
                                <a:ext cx="1260" cy="624"/>
                                <a:chOff x="8100" y="3468"/>
                                <a:chExt cx="1260" cy="624"/>
                              </a:xfrm>
                            </p:grpSpPr>
                            <p:sp>
                              <p:nvSpPr>
                                <p:cNvPr id="120928" name="Line 32"/>
                                <p:cNvSpPr>
                                  <a:spLocks noChangeShapeType="1"/>
                                </p:cNvSpPr>
                                <p:nvPr/>
                              </p:nvSpPr>
                              <p:spPr bwMode="auto">
                                <a:xfrm>
                                  <a:off x="8100" y="3468"/>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929" name="Text Box 33"/>
                                <p:cNvSpPr txBox="1">
                                  <a:spLocks noChangeArrowheads="1"/>
                                </p:cNvSpPr>
                                <p:nvPr/>
                              </p:nvSpPr>
                              <p:spPr bwMode="auto">
                                <a:xfrm>
                                  <a:off x="8100" y="3468"/>
                                  <a:ext cx="12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交易操作</a:t>
                                  </a:r>
                                </a:p>
                              </p:txBody>
                            </p:sp>
                          </p:grpSp>
                          <p:grpSp>
                            <p:nvGrpSpPr>
                              <p:cNvPr id="120925" name="Group 34"/>
                              <p:cNvGrpSpPr>
                                <a:grpSpLocks/>
                              </p:cNvGrpSpPr>
                              <p:nvPr/>
                            </p:nvGrpSpPr>
                            <p:grpSpPr bwMode="auto">
                              <a:xfrm>
                                <a:off x="5580" y="3468"/>
                                <a:ext cx="1260" cy="624"/>
                                <a:chOff x="5580" y="3468"/>
                                <a:chExt cx="1260" cy="624"/>
                              </a:xfrm>
                            </p:grpSpPr>
                            <p:sp>
                              <p:nvSpPr>
                                <p:cNvPr id="120926" name="Line 35"/>
                                <p:cNvSpPr>
                                  <a:spLocks noChangeShapeType="1"/>
                                </p:cNvSpPr>
                                <p:nvPr/>
                              </p:nvSpPr>
                              <p:spPr bwMode="auto">
                                <a:xfrm>
                                  <a:off x="5580" y="3468"/>
                                  <a:ext cx="0" cy="624"/>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927" name="Text Box 36"/>
                                <p:cNvSpPr txBox="1">
                                  <a:spLocks noChangeArrowheads="1"/>
                                </p:cNvSpPr>
                                <p:nvPr/>
                              </p:nvSpPr>
                              <p:spPr bwMode="auto">
                                <a:xfrm>
                                  <a:off x="5580" y="3468"/>
                                  <a:ext cx="12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交易操作</a:t>
                                  </a:r>
                                </a:p>
                              </p:txBody>
                            </p:sp>
                          </p:grpSp>
                        </p:grpSp>
                      </p:grpSp>
                    </p:grpSp>
                    <p:grpSp>
                      <p:nvGrpSpPr>
                        <p:cNvPr id="120903" name="Group 37"/>
                        <p:cNvGrpSpPr>
                          <a:grpSpLocks/>
                        </p:cNvGrpSpPr>
                        <p:nvPr/>
                      </p:nvGrpSpPr>
                      <p:grpSpPr bwMode="auto">
                        <a:xfrm>
                          <a:off x="2520" y="5706"/>
                          <a:ext cx="5940" cy="2130"/>
                          <a:chOff x="2520" y="5706"/>
                          <a:chExt cx="5940" cy="2130"/>
                        </a:xfrm>
                      </p:grpSpPr>
                      <p:sp>
                        <p:nvSpPr>
                          <p:cNvPr id="120904" name="Rectangle 38"/>
                          <p:cNvSpPr>
                            <a:spLocks noChangeArrowheads="1"/>
                          </p:cNvSpPr>
                          <p:nvPr/>
                        </p:nvSpPr>
                        <p:spPr bwMode="auto">
                          <a:xfrm>
                            <a:off x="2520" y="6072"/>
                            <a:ext cx="5940" cy="17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120905" name="Text Box 39"/>
                          <p:cNvSpPr txBox="1">
                            <a:spLocks noChangeArrowheads="1"/>
                          </p:cNvSpPr>
                          <p:nvPr/>
                        </p:nvSpPr>
                        <p:spPr bwMode="auto">
                          <a:xfrm>
                            <a:off x="2535" y="5706"/>
                            <a:ext cx="144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信息数据库</a:t>
                            </a:r>
                          </a:p>
                        </p:txBody>
                      </p:sp>
                      <p:grpSp>
                        <p:nvGrpSpPr>
                          <p:cNvPr id="120906" name="Group 40"/>
                          <p:cNvGrpSpPr>
                            <a:grpSpLocks/>
                          </p:cNvGrpSpPr>
                          <p:nvPr/>
                        </p:nvGrpSpPr>
                        <p:grpSpPr bwMode="auto">
                          <a:xfrm>
                            <a:off x="2700" y="6120"/>
                            <a:ext cx="5760" cy="1716"/>
                            <a:chOff x="2700" y="6120"/>
                            <a:chExt cx="5760" cy="1716"/>
                          </a:xfrm>
                        </p:grpSpPr>
                        <p:grpSp>
                          <p:nvGrpSpPr>
                            <p:cNvPr id="120907" name="Group 41"/>
                            <p:cNvGrpSpPr>
                              <a:grpSpLocks/>
                            </p:cNvGrpSpPr>
                            <p:nvPr/>
                          </p:nvGrpSpPr>
                          <p:grpSpPr bwMode="auto">
                            <a:xfrm>
                              <a:off x="2700" y="6276"/>
                              <a:ext cx="2085" cy="1560"/>
                              <a:chOff x="2700" y="6276"/>
                              <a:chExt cx="2085" cy="1560"/>
                            </a:xfrm>
                          </p:grpSpPr>
                          <p:sp>
                            <p:nvSpPr>
                              <p:cNvPr id="120915" name="AutoShape 42"/>
                              <p:cNvSpPr>
                                <a:spLocks noChangeArrowheads="1"/>
                              </p:cNvSpPr>
                              <p:nvPr/>
                            </p:nvSpPr>
                            <p:spPr bwMode="auto">
                              <a:xfrm>
                                <a:off x="3240" y="6432"/>
                                <a:ext cx="870" cy="636"/>
                              </a:xfrm>
                              <a:prstGeom prst="flowChartMultidocumen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120916" name="Line 43"/>
                              <p:cNvSpPr>
                                <a:spLocks noChangeShapeType="1"/>
                              </p:cNvSpPr>
                              <p:nvPr/>
                            </p:nvSpPr>
                            <p:spPr bwMode="auto">
                              <a:xfrm>
                                <a:off x="4245" y="6780"/>
                                <a:ext cx="5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917" name="Text Box 44"/>
                              <p:cNvSpPr txBox="1">
                                <a:spLocks noChangeArrowheads="1"/>
                              </p:cNvSpPr>
                              <p:nvPr/>
                            </p:nvSpPr>
                            <p:spPr bwMode="auto">
                              <a:xfrm>
                                <a:off x="2700" y="6276"/>
                                <a:ext cx="543" cy="15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临时交易数据</a:t>
                                </a:r>
                              </a:p>
                            </p:txBody>
                          </p:sp>
                        </p:grpSp>
                        <p:grpSp>
                          <p:nvGrpSpPr>
                            <p:cNvPr id="120908" name="Group 45"/>
                            <p:cNvGrpSpPr>
                              <a:grpSpLocks/>
                            </p:cNvGrpSpPr>
                            <p:nvPr/>
                          </p:nvGrpSpPr>
                          <p:grpSpPr bwMode="auto">
                            <a:xfrm>
                              <a:off x="6300" y="6120"/>
                              <a:ext cx="2160" cy="1716"/>
                              <a:chOff x="6300" y="6120"/>
                              <a:chExt cx="2160" cy="1716"/>
                            </a:xfrm>
                          </p:grpSpPr>
                          <p:sp>
                            <p:nvSpPr>
                              <p:cNvPr id="120912" name="AutoShape 46"/>
                              <p:cNvSpPr>
                                <a:spLocks noChangeArrowheads="1"/>
                              </p:cNvSpPr>
                              <p:nvPr/>
                            </p:nvSpPr>
                            <p:spPr bwMode="auto">
                              <a:xfrm>
                                <a:off x="7020" y="6432"/>
                                <a:ext cx="870" cy="636"/>
                              </a:xfrm>
                              <a:prstGeom prst="flowChartMultidocumen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120913" name="Line 47"/>
                              <p:cNvSpPr>
                                <a:spLocks noChangeShapeType="1"/>
                              </p:cNvSpPr>
                              <p:nvPr/>
                            </p:nvSpPr>
                            <p:spPr bwMode="auto">
                              <a:xfrm flipH="1">
                                <a:off x="6300" y="6744"/>
                                <a:ext cx="5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914" name="Text Box 48"/>
                              <p:cNvSpPr txBox="1">
                                <a:spLocks noChangeArrowheads="1"/>
                              </p:cNvSpPr>
                              <p:nvPr/>
                            </p:nvSpPr>
                            <p:spPr bwMode="auto">
                              <a:xfrm>
                                <a:off x="7920" y="6120"/>
                                <a:ext cx="540" cy="17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确认的交易数据</a:t>
                                </a:r>
                              </a:p>
                            </p:txBody>
                          </p:sp>
                        </p:grpSp>
                        <p:grpSp>
                          <p:nvGrpSpPr>
                            <p:cNvPr id="120909" name="Group 49"/>
                            <p:cNvGrpSpPr>
                              <a:grpSpLocks/>
                            </p:cNvGrpSpPr>
                            <p:nvPr/>
                          </p:nvGrpSpPr>
                          <p:grpSpPr bwMode="auto">
                            <a:xfrm>
                              <a:off x="4500" y="6276"/>
                              <a:ext cx="1800" cy="1557"/>
                              <a:chOff x="4500" y="6276"/>
                              <a:chExt cx="1800" cy="1557"/>
                            </a:xfrm>
                          </p:grpSpPr>
                          <p:graphicFrame>
                            <p:nvGraphicFramePr>
                              <p:cNvPr id="120910" name="Object 50"/>
                              <p:cNvGraphicFramePr>
                                <a:graphicFrameLocks noChangeAspect="1"/>
                              </p:cNvGraphicFramePr>
                              <p:nvPr/>
                            </p:nvGraphicFramePr>
                            <p:xfrm>
                              <a:off x="4860" y="6276"/>
                              <a:ext cx="1284" cy="1113"/>
                            </p:xfrm>
                            <a:graphic>
                              <a:graphicData uri="http://schemas.openxmlformats.org/presentationml/2006/ole">
                                <mc:AlternateContent xmlns:mc="http://schemas.openxmlformats.org/markup-compatibility/2006">
                                  <mc:Choice xmlns:v="urn:schemas-microsoft-com:vml" Requires="v">
                                    <p:oleObj spid="_x0000_s121531" name="VISIO" r:id="rId5" imgW="527400" imgH="756360" progId="Visio.Drawing.5">
                                      <p:embed/>
                                    </p:oleObj>
                                  </mc:Choice>
                                  <mc:Fallback>
                                    <p:oleObj name="VISIO" r:id="rId5" imgW="527400" imgH="756360" progId="Visio.Drawing.5">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 y="6276"/>
                                            <a:ext cx="1284" cy="1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911" name="Text Box 51"/>
                              <p:cNvSpPr txBox="1">
                                <a:spLocks noChangeArrowheads="1"/>
                              </p:cNvSpPr>
                              <p:nvPr/>
                            </p:nvSpPr>
                            <p:spPr bwMode="auto">
                              <a:xfrm>
                                <a:off x="4500" y="7053"/>
                                <a:ext cx="1800" cy="7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000" b="0">
                                    <a:latin typeface="Times New Roman" panose="02020603050405020304" pitchFamily="18" charset="0"/>
                                  </a:rPr>
                                  <a:t>历史交易与价格</a:t>
                                </a:r>
                              </a:p>
                              <a:p>
                                <a:pPr algn="ctr" eaLnBrk="1" hangingPunct="1">
                                  <a:spcBef>
                                    <a:spcPct val="0"/>
                                  </a:spcBef>
                                  <a:buClrTx/>
                                  <a:buSzTx/>
                                  <a:buFontTx/>
                                  <a:buNone/>
                                </a:pPr>
                                <a:r>
                                  <a:rPr lang="zh-CN" altLang="en-US" sz="1000" b="0">
                                    <a:latin typeface="Times New Roman" panose="02020603050405020304" pitchFamily="18" charset="0"/>
                                  </a:rPr>
                                  <a:t>数据库</a:t>
                                </a:r>
                              </a:p>
                            </p:txBody>
                          </p:sp>
                        </p:grpSp>
                      </p:grpSp>
                    </p:grpSp>
                  </p:grpSp>
                  <p:graphicFrame>
                    <p:nvGraphicFramePr>
                      <p:cNvPr id="120900" name="Object 52"/>
                      <p:cNvGraphicFramePr>
                        <a:graphicFrameLocks noChangeAspect="1"/>
                      </p:cNvGraphicFramePr>
                      <p:nvPr/>
                    </p:nvGraphicFramePr>
                    <p:xfrm>
                      <a:off x="3960" y="1284"/>
                      <a:ext cx="556" cy="780"/>
                    </p:xfrm>
                    <a:graphic>
                      <a:graphicData uri="http://schemas.openxmlformats.org/presentationml/2006/ole">
                        <mc:AlternateContent xmlns:mc="http://schemas.openxmlformats.org/markup-compatibility/2006">
                          <mc:Choice xmlns:v="urn:schemas-microsoft-com:vml" Requires="v">
                            <p:oleObj spid="_x0000_s121532" name="VISIO" r:id="rId7" imgW="551880" imgH="774360" progId="Visio.Drawing.5">
                              <p:embed/>
                            </p:oleObj>
                          </mc:Choice>
                          <mc:Fallback>
                            <p:oleObj name="VISIO" r:id="rId7" imgW="551880" imgH="774360" progId="Visio.Drawing.5">
                              <p:embed/>
                              <p:pic>
                                <p:nvPicPr>
                                  <p:cNvPr id="0" name="Object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0" y="1284"/>
                                    <a:ext cx="556" cy="7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901" name="Object 53"/>
                      <p:cNvGraphicFramePr>
                        <a:graphicFrameLocks noChangeAspect="1"/>
                      </p:cNvGraphicFramePr>
                      <p:nvPr/>
                    </p:nvGraphicFramePr>
                    <p:xfrm>
                      <a:off x="8850" y="1407"/>
                      <a:ext cx="556" cy="780"/>
                    </p:xfrm>
                    <a:graphic>
                      <a:graphicData uri="http://schemas.openxmlformats.org/presentationml/2006/ole">
                        <mc:AlternateContent xmlns:mc="http://schemas.openxmlformats.org/markup-compatibility/2006">
                          <mc:Choice xmlns:v="urn:schemas-microsoft-com:vml" Requires="v">
                            <p:oleObj spid="_x0000_s121533" name="VISIO" r:id="rId9" imgW="551880" imgH="774360" progId="Visio.Drawing.5">
                              <p:embed/>
                            </p:oleObj>
                          </mc:Choice>
                          <mc:Fallback>
                            <p:oleObj name="VISIO" r:id="rId9" imgW="551880" imgH="774360" progId="Visio.Drawing.5">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50" y="1407"/>
                                    <a:ext cx="556" cy="7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0882" name="Group 54"/>
                    <p:cNvGrpSpPr>
                      <a:grpSpLocks/>
                    </p:cNvGrpSpPr>
                    <p:nvPr/>
                  </p:nvGrpSpPr>
                  <p:grpSpPr bwMode="auto">
                    <a:xfrm>
                      <a:off x="2880" y="5184"/>
                      <a:ext cx="6120" cy="2964"/>
                      <a:chOff x="2880" y="5184"/>
                      <a:chExt cx="6120" cy="2964"/>
                    </a:xfrm>
                  </p:grpSpPr>
                  <p:grpSp>
                    <p:nvGrpSpPr>
                      <p:cNvPr id="120883" name="Group 55"/>
                      <p:cNvGrpSpPr>
                        <a:grpSpLocks/>
                      </p:cNvGrpSpPr>
                      <p:nvPr/>
                    </p:nvGrpSpPr>
                    <p:grpSpPr bwMode="auto">
                      <a:xfrm>
                        <a:off x="2880" y="6120"/>
                        <a:ext cx="6120" cy="2028"/>
                        <a:chOff x="2880" y="6120"/>
                        <a:chExt cx="6120" cy="2028"/>
                      </a:xfrm>
                    </p:grpSpPr>
                    <p:grpSp>
                      <p:nvGrpSpPr>
                        <p:cNvPr id="120887" name="Group 56"/>
                        <p:cNvGrpSpPr>
                          <a:grpSpLocks/>
                        </p:cNvGrpSpPr>
                        <p:nvPr/>
                      </p:nvGrpSpPr>
                      <p:grpSpPr bwMode="auto">
                        <a:xfrm>
                          <a:off x="6840" y="6120"/>
                          <a:ext cx="2160" cy="2028"/>
                          <a:chOff x="6840" y="6120"/>
                          <a:chExt cx="2160" cy="2028"/>
                        </a:xfrm>
                      </p:grpSpPr>
                      <p:sp>
                        <p:nvSpPr>
                          <p:cNvPr id="120897" name="Text Box 57"/>
                          <p:cNvSpPr txBox="1">
                            <a:spLocks noChangeArrowheads="1"/>
                          </p:cNvSpPr>
                          <p:nvPr/>
                        </p:nvSpPr>
                        <p:spPr bwMode="auto">
                          <a:xfrm>
                            <a:off x="6840" y="7368"/>
                            <a:ext cx="2160" cy="7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200" b="0">
                                <a:latin typeface="Times New Roman" panose="02020603050405020304" pitchFamily="18" charset="0"/>
                              </a:rPr>
                              <a:t>金融机构内部</a:t>
                            </a:r>
                          </a:p>
                          <a:p>
                            <a:pPr algn="ctr" eaLnBrk="1" hangingPunct="1">
                              <a:spcBef>
                                <a:spcPct val="0"/>
                              </a:spcBef>
                              <a:buClrTx/>
                              <a:buSzTx/>
                              <a:buFontTx/>
                              <a:buNone/>
                            </a:pPr>
                            <a:r>
                              <a:rPr lang="en-US" altLang="zh-CN" sz="1200" b="0">
                                <a:latin typeface="宋体" panose="02010600030101010101" pitchFamily="2" charset="-122"/>
                              </a:rPr>
                              <a:t>VaR</a:t>
                            </a:r>
                            <a:r>
                              <a:rPr lang="zh-CN" altLang="en-US" sz="1200" b="0">
                                <a:latin typeface="宋体" panose="02010600030101010101" pitchFamily="2" charset="-122"/>
                              </a:rPr>
                              <a:t>损失计算</a:t>
                            </a:r>
                            <a:r>
                              <a:rPr lang="zh-CN" altLang="en-US" sz="1200" b="0">
                                <a:latin typeface="Times New Roman" panose="02020603050405020304" pitchFamily="18" charset="0"/>
                              </a:rPr>
                              <a:t>模型</a:t>
                            </a:r>
                            <a:endParaRPr lang="zh-CN" altLang="en-US" sz="1000" b="0">
                              <a:latin typeface="Times New Roman" panose="02020603050405020304" pitchFamily="18" charset="0"/>
                            </a:endParaRPr>
                          </a:p>
                        </p:txBody>
                      </p:sp>
                      <p:graphicFrame>
                        <p:nvGraphicFramePr>
                          <p:cNvPr id="120898" name="Object 58"/>
                          <p:cNvGraphicFramePr>
                            <a:graphicFrameLocks noChangeAspect="1"/>
                          </p:cNvGraphicFramePr>
                          <p:nvPr/>
                        </p:nvGraphicFramePr>
                        <p:xfrm>
                          <a:off x="6840" y="6120"/>
                          <a:ext cx="2160" cy="1297"/>
                        </p:xfrm>
                        <a:graphic>
                          <a:graphicData uri="http://schemas.openxmlformats.org/presentationml/2006/ole">
                            <mc:AlternateContent xmlns:mc="http://schemas.openxmlformats.org/markup-compatibility/2006">
                              <mc:Choice xmlns:v="urn:schemas-microsoft-com:vml" Requires="v">
                                <p:oleObj spid="_x0000_s121534" name="VISIO" r:id="rId10" imgW="4685760" imgH="1712160" progId="Visio.Drawing.5">
                                  <p:embed/>
                                </p:oleObj>
                              </mc:Choice>
                              <mc:Fallback>
                                <p:oleObj name="VISIO" r:id="rId10" imgW="4685760" imgH="1712160" progId="Visio.Drawing.5">
                                  <p:embed/>
                                  <p:pic>
                                    <p:nvPicPr>
                                      <p:cNvPr id="0" name="Object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0" y="6120"/>
                                        <a:ext cx="2160" cy="12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0888" name="Group 59"/>
                        <p:cNvGrpSpPr>
                          <a:grpSpLocks/>
                        </p:cNvGrpSpPr>
                        <p:nvPr/>
                      </p:nvGrpSpPr>
                      <p:grpSpPr bwMode="auto">
                        <a:xfrm>
                          <a:off x="2880" y="6276"/>
                          <a:ext cx="1800" cy="1716"/>
                          <a:chOff x="3240" y="7680"/>
                          <a:chExt cx="1800" cy="1716"/>
                        </a:xfrm>
                      </p:grpSpPr>
                      <p:sp>
                        <p:nvSpPr>
                          <p:cNvPr id="120895" name="Text Box 60"/>
                          <p:cNvSpPr txBox="1">
                            <a:spLocks noChangeArrowheads="1"/>
                          </p:cNvSpPr>
                          <p:nvPr/>
                        </p:nvSpPr>
                        <p:spPr bwMode="auto">
                          <a:xfrm>
                            <a:off x="3240" y="8616"/>
                            <a:ext cx="1800" cy="7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C0C0C0">
                                    <a:alpha val="50195"/>
                                  </a:srgbClr>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a:latin typeface="Times New Roman" panose="02020603050405020304" pitchFamily="18" charset="0"/>
                              </a:rPr>
                              <a:t>后台核心计算与控制程序</a:t>
                            </a:r>
                          </a:p>
                        </p:txBody>
                      </p:sp>
                      <p:graphicFrame>
                        <p:nvGraphicFramePr>
                          <p:cNvPr id="120896" name="Object 61"/>
                          <p:cNvGraphicFramePr>
                            <a:graphicFrameLocks noChangeAspect="1"/>
                          </p:cNvGraphicFramePr>
                          <p:nvPr/>
                        </p:nvGraphicFramePr>
                        <p:xfrm>
                          <a:off x="3645" y="7680"/>
                          <a:ext cx="990" cy="980"/>
                        </p:xfrm>
                        <a:graphic>
                          <a:graphicData uri="http://schemas.openxmlformats.org/presentationml/2006/ole">
                            <mc:AlternateContent xmlns:mc="http://schemas.openxmlformats.org/markup-compatibility/2006">
                              <mc:Choice xmlns:v="urn:schemas-microsoft-com:vml" Requires="v">
                                <p:oleObj spid="_x0000_s121535" name="VISIO" r:id="rId12" imgW="1582920" imgH="1566360" progId="Visio.Drawing.5">
                                  <p:embed/>
                                </p:oleObj>
                              </mc:Choice>
                              <mc:Fallback>
                                <p:oleObj name="VISIO" r:id="rId12" imgW="1582920" imgH="1566360" progId="Visio.Drawing.5">
                                  <p:embed/>
                                  <p:pic>
                                    <p:nvPicPr>
                                      <p:cNvPr id="0" name="Object 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45" y="7680"/>
                                        <a:ext cx="990" cy="9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0889" name="Group 62"/>
                        <p:cNvGrpSpPr>
                          <a:grpSpLocks/>
                        </p:cNvGrpSpPr>
                        <p:nvPr/>
                      </p:nvGrpSpPr>
                      <p:grpSpPr bwMode="auto">
                        <a:xfrm>
                          <a:off x="4860" y="6387"/>
                          <a:ext cx="1800" cy="465"/>
                          <a:chOff x="4860" y="6387"/>
                          <a:chExt cx="1800" cy="465"/>
                        </a:xfrm>
                      </p:grpSpPr>
                      <p:sp>
                        <p:nvSpPr>
                          <p:cNvPr id="120893" name="Line 63"/>
                          <p:cNvSpPr>
                            <a:spLocks noChangeShapeType="1"/>
                          </p:cNvSpPr>
                          <p:nvPr/>
                        </p:nvSpPr>
                        <p:spPr bwMode="auto">
                          <a:xfrm>
                            <a:off x="4860" y="6744"/>
                            <a:ext cx="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894" name="Text Box 64"/>
                          <p:cNvSpPr txBox="1">
                            <a:spLocks noChangeArrowheads="1"/>
                          </p:cNvSpPr>
                          <p:nvPr/>
                        </p:nvSpPr>
                        <p:spPr bwMode="auto">
                          <a:xfrm>
                            <a:off x="4995" y="6387"/>
                            <a:ext cx="1620" cy="4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资产头寸信息</a:t>
                            </a:r>
                          </a:p>
                        </p:txBody>
                      </p:sp>
                    </p:grpSp>
                    <p:grpSp>
                      <p:nvGrpSpPr>
                        <p:cNvPr id="120890" name="Group 65"/>
                        <p:cNvGrpSpPr>
                          <a:grpSpLocks/>
                        </p:cNvGrpSpPr>
                        <p:nvPr/>
                      </p:nvGrpSpPr>
                      <p:grpSpPr bwMode="auto">
                        <a:xfrm>
                          <a:off x="4845" y="6990"/>
                          <a:ext cx="1860" cy="465"/>
                          <a:chOff x="4860" y="7197"/>
                          <a:chExt cx="1860" cy="465"/>
                        </a:xfrm>
                      </p:grpSpPr>
                      <p:sp>
                        <p:nvSpPr>
                          <p:cNvPr id="120891" name="Line 66"/>
                          <p:cNvSpPr>
                            <a:spLocks noChangeShapeType="1"/>
                          </p:cNvSpPr>
                          <p:nvPr/>
                        </p:nvSpPr>
                        <p:spPr bwMode="auto">
                          <a:xfrm flipH="1">
                            <a:off x="4860" y="7212"/>
                            <a:ext cx="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892" name="Text Box 67"/>
                          <p:cNvSpPr txBox="1">
                            <a:spLocks noChangeArrowheads="1"/>
                          </p:cNvSpPr>
                          <p:nvPr/>
                        </p:nvSpPr>
                        <p:spPr bwMode="auto">
                          <a:xfrm>
                            <a:off x="5100" y="7197"/>
                            <a:ext cx="1620" cy="4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000" b="0">
                                <a:latin typeface="宋体" panose="02010600030101010101" pitchFamily="2" charset="-122"/>
                              </a:rPr>
                              <a:t>VaR</a:t>
                            </a:r>
                            <a:r>
                              <a:rPr lang="zh-CN" altLang="en-US" sz="1000" b="0">
                                <a:latin typeface="宋体" panose="02010600030101010101" pitchFamily="2" charset="-122"/>
                              </a:rPr>
                              <a:t>损失值</a:t>
                            </a:r>
                          </a:p>
                        </p:txBody>
                      </p:sp>
                    </p:grpSp>
                  </p:grpSp>
                  <p:grpSp>
                    <p:nvGrpSpPr>
                      <p:cNvPr id="120884" name="Group 68"/>
                      <p:cNvGrpSpPr>
                        <a:grpSpLocks/>
                      </p:cNvGrpSpPr>
                      <p:nvPr/>
                    </p:nvGrpSpPr>
                    <p:grpSpPr bwMode="auto">
                      <a:xfrm>
                        <a:off x="3780" y="5184"/>
                        <a:ext cx="1440" cy="936"/>
                        <a:chOff x="3780" y="5184"/>
                        <a:chExt cx="1440" cy="936"/>
                      </a:xfrm>
                    </p:grpSpPr>
                    <p:sp>
                      <p:nvSpPr>
                        <p:cNvPr id="120885" name="Line 69"/>
                        <p:cNvSpPr>
                          <a:spLocks noChangeShapeType="1"/>
                        </p:cNvSpPr>
                        <p:nvPr/>
                      </p:nvSpPr>
                      <p:spPr bwMode="auto">
                        <a:xfrm flipV="1">
                          <a:off x="3780" y="5184"/>
                          <a:ext cx="0" cy="9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886" name="Text Box 70"/>
                        <p:cNvSpPr txBox="1">
                          <a:spLocks noChangeArrowheads="1"/>
                        </p:cNvSpPr>
                        <p:nvPr/>
                      </p:nvSpPr>
                      <p:spPr bwMode="auto">
                        <a:xfrm>
                          <a:off x="3780" y="5652"/>
                          <a:ext cx="144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获取数据</a:t>
                          </a:r>
                        </a:p>
                      </p:txBody>
                    </p:sp>
                  </p:grpSp>
                </p:grpSp>
              </p:grpSp>
              <p:grpSp>
                <p:nvGrpSpPr>
                  <p:cNvPr id="120867" name="Group 71"/>
                  <p:cNvGrpSpPr>
                    <a:grpSpLocks/>
                  </p:cNvGrpSpPr>
                  <p:nvPr/>
                </p:nvGrpSpPr>
                <p:grpSpPr bwMode="auto">
                  <a:xfrm>
                    <a:off x="3060" y="7917"/>
                    <a:ext cx="6120" cy="1918"/>
                    <a:chOff x="3060" y="7917"/>
                    <a:chExt cx="6120" cy="1918"/>
                  </a:xfrm>
                </p:grpSpPr>
                <p:grpSp>
                  <p:nvGrpSpPr>
                    <p:cNvPr id="120868" name="Group 72"/>
                    <p:cNvGrpSpPr>
                      <a:grpSpLocks/>
                    </p:cNvGrpSpPr>
                    <p:nvPr/>
                  </p:nvGrpSpPr>
                  <p:grpSpPr bwMode="auto">
                    <a:xfrm>
                      <a:off x="3060" y="8616"/>
                      <a:ext cx="6120" cy="1219"/>
                      <a:chOff x="3060" y="8616"/>
                      <a:chExt cx="6120" cy="1219"/>
                    </a:xfrm>
                  </p:grpSpPr>
                  <p:grpSp>
                    <p:nvGrpSpPr>
                      <p:cNvPr id="120872" name="Group 73"/>
                      <p:cNvGrpSpPr>
                        <a:grpSpLocks/>
                      </p:cNvGrpSpPr>
                      <p:nvPr/>
                    </p:nvGrpSpPr>
                    <p:grpSpPr bwMode="auto">
                      <a:xfrm>
                        <a:off x="3060" y="8616"/>
                        <a:ext cx="2700" cy="1219"/>
                        <a:chOff x="3960" y="8616"/>
                        <a:chExt cx="2700" cy="1219"/>
                      </a:xfrm>
                    </p:grpSpPr>
                    <p:graphicFrame>
                      <p:nvGraphicFramePr>
                        <p:cNvPr id="120879" name="Object 74"/>
                        <p:cNvGraphicFramePr>
                          <a:graphicFrameLocks noChangeAspect="1"/>
                        </p:cNvGraphicFramePr>
                        <p:nvPr/>
                      </p:nvGraphicFramePr>
                      <p:xfrm>
                        <a:off x="3960" y="8616"/>
                        <a:ext cx="1153" cy="1219"/>
                      </p:xfrm>
                      <a:graphic>
                        <a:graphicData uri="http://schemas.openxmlformats.org/presentationml/2006/ole">
                          <mc:AlternateContent xmlns:mc="http://schemas.openxmlformats.org/markup-compatibility/2006">
                            <mc:Choice xmlns:v="urn:schemas-microsoft-com:vml" Requires="v">
                              <p:oleObj spid="_x0000_s121536" name="VISIO" r:id="rId14" imgW="731880" imgH="774360" progId="Visio.Drawing.5">
                                <p:embed/>
                              </p:oleObj>
                            </mc:Choice>
                            <mc:Fallback>
                              <p:oleObj name="VISIO" r:id="rId14" imgW="731880" imgH="774360" progId="Visio.Drawing.5">
                                <p:embed/>
                                <p:pic>
                                  <p:nvPicPr>
                                    <p:cNvPr id="0" name="Object 7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60" y="8616"/>
                                      <a:ext cx="1153" cy="12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80" name="Text Box 75"/>
                        <p:cNvSpPr txBox="1">
                          <a:spLocks noChangeArrowheads="1"/>
                        </p:cNvSpPr>
                        <p:nvPr/>
                      </p:nvSpPr>
                      <p:spPr bwMode="auto">
                        <a:xfrm>
                          <a:off x="5040" y="8772"/>
                          <a:ext cx="1620" cy="7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000" b="0">
                              <a:latin typeface="Times New Roman" panose="02020603050405020304" pitchFamily="18" charset="0"/>
                            </a:rPr>
                            <a:t>风险控制经理</a:t>
                          </a:r>
                        </a:p>
                        <a:p>
                          <a:pPr algn="ctr" eaLnBrk="1" hangingPunct="1">
                            <a:spcBef>
                              <a:spcPct val="0"/>
                            </a:spcBef>
                            <a:buClrTx/>
                            <a:buSzTx/>
                            <a:buFontTx/>
                            <a:buNone/>
                          </a:pPr>
                          <a:r>
                            <a:rPr lang="zh-CN" altLang="en-US" sz="1000" b="0">
                              <a:latin typeface="Times New Roman" panose="02020603050405020304" pitchFamily="18" charset="0"/>
                            </a:rPr>
                            <a:t>或 财务经理</a:t>
                          </a:r>
                        </a:p>
                      </p:txBody>
                    </p:sp>
                  </p:grpSp>
                  <p:grpSp>
                    <p:nvGrpSpPr>
                      <p:cNvPr id="120873" name="Group 76"/>
                      <p:cNvGrpSpPr>
                        <a:grpSpLocks/>
                      </p:cNvGrpSpPr>
                      <p:nvPr/>
                    </p:nvGrpSpPr>
                    <p:grpSpPr bwMode="auto">
                      <a:xfrm>
                        <a:off x="6660" y="8772"/>
                        <a:ext cx="2520" cy="823"/>
                        <a:chOff x="6660" y="8928"/>
                        <a:chExt cx="2520" cy="823"/>
                      </a:xfrm>
                    </p:grpSpPr>
                    <p:graphicFrame>
                      <p:nvGraphicFramePr>
                        <p:cNvPr id="120877" name="Object 77"/>
                        <p:cNvGraphicFramePr>
                          <a:graphicFrameLocks noChangeAspect="1"/>
                        </p:cNvGraphicFramePr>
                        <p:nvPr/>
                      </p:nvGraphicFramePr>
                      <p:xfrm>
                        <a:off x="6660" y="8928"/>
                        <a:ext cx="1260" cy="823"/>
                      </p:xfrm>
                      <a:graphic>
                        <a:graphicData uri="http://schemas.openxmlformats.org/presentationml/2006/ole">
                          <mc:AlternateContent xmlns:mc="http://schemas.openxmlformats.org/markup-compatibility/2006">
                            <mc:Choice xmlns:v="urn:schemas-microsoft-com:vml" Requires="v">
                              <p:oleObj spid="_x0000_s121537" name="VISIO" r:id="rId16" imgW="1199880" imgH="783360" progId="Visio.Drawing.5">
                                <p:embed/>
                              </p:oleObj>
                            </mc:Choice>
                            <mc:Fallback>
                              <p:oleObj name="VISIO" r:id="rId16" imgW="1199880" imgH="783360" progId="Visio.Drawing.5">
                                <p:embed/>
                                <p:pic>
                                  <p:nvPicPr>
                                    <p:cNvPr id="0" name="Object 7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60" y="8928"/>
                                      <a:ext cx="1260" cy="8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78" name="Text Box 78"/>
                        <p:cNvSpPr txBox="1">
                          <a:spLocks noChangeArrowheads="1"/>
                        </p:cNvSpPr>
                        <p:nvPr/>
                      </p:nvSpPr>
                      <p:spPr bwMode="auto">
                        <a:xfrm>
                          <a:off x="7740" y="9084"/>
                          <a:ext cx="144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相应的决策</a:t>
                          </a:r>
                        </a:p>
                      </p:txBody>
                    </p:sp>
                  </p:grpSp>
                  <p:grpSp>
                    <p:nvGrpSpPr>
                      <p:cNvPr id="120874" name="Group 79"/>
                      <p:cNvGrpSpPr>
                        <a:grpSpLocks/>
                      </p:cNvGrpSpPr>
                      <p:nvPr/>
                    </p:nvGrpSpPr>
                    <p:grpSpPr bwMode="auto">
                      <a:xfrm>
                        <a:off x="5760" y="8877"/>
                        <a:ext cx="1095" cy="468"/>
                        <a:chOff x="5760" y="8877"/>
                        <a:chExt cx="1095" cy="468"/>
                      </a:xfrm>
                    </p:grpSpPr>
                    <p:sp>
                      <p:nvSpPr>
                        <p:cNvPr id="120875" name="Line 80"/>
                        <p:cNvSpPr>
                          <a:spLocks noChangeShapeType="1"/>
                        </p:cNvSpPr>
                        <p:nvPr/>
                      </p:nvSpPr>
                      <p:spPr bwMode="auto">
                        <a:xfrm>
                          <a:off x="5760" y="9240"/>
                          <a:ext cx="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876" name="Text Box 81"/>
                        <p:cNvSpPr txBox="1">
                          <a:spLocks noChangeArrowheads="1"/>
                        </p:cNvSpPr>
                        <p:nvPr/>
                      </p:nvSpPr>
                      <p:spPr bwMode="auto">
                        <a:xfrm>
                          <a:off x="5775" y="8877"/>
                          <a:ext cx="108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执行</a:t>
                          </a:r>
                        </a:p>
                      </p:txBody>
                    </p:sp>
                  </p:grpSp>
                </p:grpSp>
                <p:grpSp>
                  <p:nvGrpSpPr>
                    <p:cNvPr id="120869" name="Group 82"/>
                    <p:cNvGrpSpPr>
                      <a:grpSpLocks/>
                    </p:cNvGrpSpPr>
                    <p:nvPr/>
                  </p:nvGrpSpPr>
                  <p:grpSpPr bwMode="auto">
                    <a:xfrm>
                      <a:off x="3645" y="7917"/>
                      <a:ext cx="1395" cy="624"/>
                      <a:chOff x="3645" y="7917"/>
                      <a:chExt cx="1395" cy="624"/>
                    </a:xfrm>
                  </p:grpSpPr>
                  <p:sp>
                    <p:nvSpPr>
                      <p:cNvPr id="120870" name="Line 83"/>
                      <p:cNvSpPr>
                        <a:spLocks noChangeShapeType="1"/>
                      </p:cNvSpPr>
                      <p:nvPr/>
                    </p:nvSpPr>
                    <p:spPr bwMode="auto">
                      <a:xfrm>
                        <a:off x="3645" y="7917"/>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871" name="Text Box 84"/>
                      <p:cNvSpPr txBox="1">
                        <a:spLocks noChangeArrowheads="1"/>
                      </p:cNvSpPr>
                      <p:nvPr/>
                    </p:nvSpPr>
                    <p:spPr bwMode="auto">
                      <a:xfrm>
                        <a:off x="3780" y="7992"/>
                        <a:ext cx="12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信息传递</a:t>
                        </a:r>
                      </a:p>
                    </p:txBody>
                  </p:sp>
                </p:grpSp>
              </p:grpSp>
            </p:grpSp>
            <p:grpSp>
              <p:nvGrpSpPr>
                <p:cNvPr id="120842" name="Group 85"/>
                <p:cNvGrpSpPr>
                  <a:grpSpLocks/>
                </p:cNvGrpSpPr>
                <p:nvPr/>
              </p:nvGrpSpPr>
              <p:grpSpPr bwMode="auto">
                <a:xfrm>
                  <a:off x="1800" y="660"/>
                  <a:ext cx="7560" cy="11454"/>
                  <a:chOff x="1800" y="660"/>
                  <a:chExt cx="7560" cy="11454"/>
                </a:xfrm>
              </p:grpSpPr>
              <p:grpSp>
                <p:nvGrpSpPr>
                  <p:cNvPr id="120843" name="Group 86"/>
                  <p:cNvGrpSpPr>
                    <a:grpSpLocks/>
                  </p:cNvGrpSpPr>
                  <p:nvPr/>
                </p:nvGrpSpPr>
                <p:grpSpPr bwMode="auto">
                  <a:xfrm>
                    <a:off x="6480" y="9708"/>
                    <a:ext cx="2880" cy="2406"/>
                    <a:chOff x="6480" y="9486"/>
                    <a:chExt cx="2880" cy="2406"/>
                  </a:xfrm>
                </p:grpSpPr>
                <p:grpSp>
                  <p:nvGrpSpPr>
                    <p:cNvPr id="120860" name="Group 87"/>
                    <p:cNvGrpSpPr>
                      <a:grpSpLocks/>
                    </p:cNvGrpSpPr>
                    <p:nvPr/>
                  </p:nvGrpSpPr>
                  <p:grpSpPr bwMode="auto">
                    <a:xfrm>
                      <a:off x="6840" y="9486"/>
                      <a:ext cx="1620" cy="1752"/>
                      <a:chOff x="6840" y="9486"/>
                      <a:chExt cx="1620" cy="1752"/>
                    </a:xfrm>
                  </p:grpSpPr>
                  <p:graphicFrame>
                    <p:nvGraphicFramePr>
                      <p:cNvPr id="120862" name="Object 88"/>
                      <p:cNvGraphicFramePr>
                        <a:graphicFrameLocks noChangeAspect="1"/>
                      </p:cNvGraphicFramePr>
                      <p:nvPr/>
                    </p:nvGraphicFramePr>
                    <p:xfrm>
                      <a:off x="6840" y="10332"/>
                      <a:ext cx="1620" cy="906"/>
                    </p:xfrm>
                    <a:graphic>
                      <a:graphicData uri="http://schemas.openxmlformats.org/presentationml/2006/ole">
                        <mc:AlternateContent xmlns:mc="http://schemas.openxmlformats.org/markup-compatibility/2006">
                          <mc:Choice xmlns:v="urn:schemas-microsoft-com:vml" Requires="v">
                            <p:oleObj spid="_x0000_s121538" name="VISIO" r:id="rId18" imgW="2539080" imgH="1170360" progId="Visio.Drawing.5">
                              <p:embed/>
                            </p:oleObj>
                          </mc:Choice>
                          <mc:Fallback>
                            <p:oleObj name="VISIO" r:id="rId18" imgW="2539080" imgH="1170360" progId="Visio.Drawing.5">
                              <p:embed/>
                              <p:pic>
                                <p:nvPicPr>
                                  <p:cNvPr id="0" name="Object 8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40" y="10332"/>
                                    <a:ext cx="1620" cy="9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0863" name="Group 89"/>
                      <p:cNvGrpSpPr>
                        <a:grpSpLocks/>
                      </p:cNvGrpSpPr>
                      <p:nvPr/>
                    </p:nvGrpSpPr>
                    <p:grpSpPr bwMode="auto">
                      <a:xfrm>
                        <a:off x="7380" y="9486"/>
                        <a:ext cx="540" cy="846"/>
                        <a:chOff x="7380" y="9486"/>
                        <a:chExt cx="540" cy="846"/>
                      </a:xfrm>
                    </p:grpSpPr>
                    <p:sp>
                      <p:nvSpPr>
                        <p:cNvPr id="120864" name="Line 90"/>
                        <p:cNvSpPr>
                          <a:spLocks noChangeShapeType="1"/>
                        </p:cNvSpPr>
                        <p:nvPr/>
                      </p:nvSpPr>
                      <p:spPr bwMode="auto">
                        <a:xfrm flipV="1">
                          <a:off x="7425" y="9486"/>
                          <a:ext cx="0" cy="7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865" name="Text Box 91"/>
                        <p:cNvSpPr txBox="1">
                          <a:spLocks noChangeArrowheads="1"/>
                        </p:cNvSpPr>
                        <p:nvPr/>
                      </p:nvSpPr>
                      <p:spPr bwMode="auto">
                        <a:xfrm>
                          <a:off x="7380" y="9708"/>
                          <a:ext cx="540" cy="6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执行</a:t>
                          </a:r>
                        </a:p>
                      </p:txBody>
                    </p:sp>
                  </p:grpSp>
                </p:grpSp>
                <p:sp>
                  <p:nvSpPr>
                    <p:cNvPr id="120861" name="Text Box 92"/>
                    <p:cNvSpPr txBox="1">
                      <a:spLocks noChangeArrowheads="1"/>
                    </p:cNvSpPr>
                    <p:nvPr/>
                  </p:nvSpPr>
                  <p:spPr bwMode="auto">
                    <a:xfrm>
                      <a:off x="6480" y="11112"/>
                      <a:ext cx="2880" cy="7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000" b="0">
                          <a:latin typeface="Times New Roman" panose="02020603050405020304" pitchFamily="18" charset="0"/>
                        </a:rPr>
                        <a:t>金融机构内部权威管理部门（如董事会或总经理等）</a:t>
                      </a:r>
                    </a:p>
                  </p:txBody>
                </p:sp>
              </p:grpSp>
              <p:grpSp>
                <p:nvGrpSpPr>
                  <p:cNvPr id="120844" name="Group 93"/>
                  <p:cNvGrpSpPr>
                    <a:grpSpLocks/>
                  </p:cNvGrpSpPr>
                  <p:nvPr/>
                </p:nvGrpSpPr>
                <p:grpSpPr bwMode="auto">
                  <a:xfrm>
                    <a:off x="3960" y="9552"/>
                    <a:ext cx="2880" cy="2340"/>
                    <a:chOff x="3960" y="9552"/>
                    <a:chExt cx="2880" cy="2340"/>
                  </a:xfrm>
                </p:grpSpPr>
                <p:grpSp>
                  <p:nvGrpSpPr>
                    <p:cNvPr id="120856" name="Group 94"/>
                    <p:cNvGrpSpPr>
                      <a:grpSpLocks/>
                    </p:cNvGrpSpPr>
                    <p:nvPr/>
                  </p:nvGrpSpPr>
                  <p:grpSpPr bwMode="auto">
                    <a:xfrm>
                      <a:off x="3960" y="9552"/>
                      <a:ext cx="2880" cy="1248"/>
                      <a:chOff x="3780" y="9552"/>
                      <a:chExt cx="2880" cy="1248"/>
                    </a:xfrm>
                  </p:grpSpPr>
                  <p:sp>
                    <p:nvSpPr>
                      <p:cNvPr id="120858" name="Line 95"/>
                      <p:cNvSpPr>
                        <a:spLocks noChangeShapeType="1"/>
                      </p:cNvSpPr>
                      <p:nvPr/>
                    </p:nvSpPr>
                    <p:spPr bwMode="auto">
                      <a:xfrm>
                        <a:off x="3780" y="9552"/>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9" name="Line 96"/>
                      <p:cNvSpPr>
                        <a:spLocks noChangeShapeType="1"/>
                      </p:cNvSpPr>
                      <p:nvPr/>
                    </p:nvSpPr>
                    <p:spPr bwMode="auto">
                      <a:xfrm>
                        <a:off x="3780" y="10800"/>
                        <a:ext cx="28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0857" name="Text Box 97"/>
                    <p:cNvSpPr txBox="1">
                      <a:spLocks noChangeArrowheads="1"/>
                    </p:cNvSpPr>
                    <p:nvPr/>
                  </p:nvSpPr>
                  <p:spPr bwMode="auto">
                    <a:xfrm>
                      <a:off x="3960" y="10800"/>
                      <a:ext cx="2523" cy="10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定期汇报未来时间里金融机构总头寸的市场风险数额</a:t>
                      </a:r>
                    </a:p>
                  </p:txBody>
                </p:sp>
              </p:grpSp>
              <p:grpSp>
                <p:nvGrpSpPr>
                  <p:cNvPr id="120845" name="Group 98"/>
                  <p:cNvGrpSpPr>
                    <a:grpSpLocks/>
                  </p:cNvGrpSpPr>
                  <p:nvPr/>
                </p:nvGrpSpPr>
                <p:grpSpPr bwMode="auto">
                  <a:xfrm>
                    <a:off x="1800" y="660"/>
                    <a:ext cx="6300" cy="10764"/>
                    <a:chOff x="1800" y="660"/>
                    <a:chExt cx="6300" cy="10764"/>
                  </a:xfrm>
                </p:grpSpPr>
                <p:grpSp>
                  <p:nvGrpSpPr>
                    <p:cNvPr id="120846" name="Group 99"/>
                    <p:cNvGrpSpPr>
                      <a:grpSpLocks/>
                    </p:cNvGrpSpPr>
                    <p:nvPr/>
                  </p:nvGrpSpPr>
                  <p:grpSpPr bwMode="auto">
                    <a:xfrm>
                      <a:off x="1980" y="1122"/>
                      <a:ext cx="6120" cy="9678"/>
                      <a:chOff x="1980" y="1122"/>
                      <a:chExt cx="6120" cy="9678"/>
                    </a:xfrm>
                  </p:grpSpPr>
                  <p:sp>
                    <p:nvSpPr>
                      <p:cNvPr id="120849" name="Line 100"/>
                      <p:cNvSpPr>
                        <a:spLocks noChangeShapeType="1"/>
                      </p:cNvSpPr>
                      <p:nvPr/>
                    </p:nvSpPr>
                    <p:spPr bwMode="auto">
                      <a:xfrm>
                        <a:off x="3420" y="9552"/>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0" name="Line 101"/>
                      <p:cNvSpPr>
                        <a:spLocks noChangeShapeType="1"/>
                      </p:cNvSpPr>
                      <p:nvPr/>
                    </p:nvSpPr>
                    <p:spPr bwMode="auto">
                      <a:xfrm flipH="1">
                        <a:off x="1980" y="1080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1" name="Line 102"/>
                      <p:cNvSpPr>
                        <a:spLocks noChangeShapeType="1"/>
                      </p:cNvSpPr>
                      <p:nvPr/>
                    </p:nvSpPr>
                    <p:spPr bwMode="auto">
                      <a:xfrm flipV="1">
                        <a:off x="1980" y="1128"/>
                        <a:ext cx="0" cy="9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2" name="Line 103"/>
                      <p:cNvSpPr>
                        <a:spLocks noChangeShapeType="1"/>
                      </p:cNvSpPr>
                      <p:nvPr/>
                    </p:nvSpPr>
                    <p:spPr bwMode="auto">
                      <a:xfrm>
                        <a:off x="1980" y="1128"/>
                        <a:ext cx="6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3" name="Line 104"/>
                      <p:cNvSpPr>
                        <a:spLocks noChangeShapeType="1"/>
                      </p:cNvSpPr>
                      <p:nvPr/>
                    </p:nvSpPr>
                    <p:spPr bwMode="auto">
                      <a:xfrm>
                        <a:off x="3135" y="112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854" name="Line 105"/>
                      <p:cNvSpPr>
                        <a:spLocks noChangeShapeType="1"/>
                      </p:cNvSpPr>
                      <p:nvPr/>
                    </p:nvSpPr>
                    <p:spPr bwMode="auto">
                      <a:xfrm>
                        <a:off x="5580" y="1128"/>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0855" name="Line 106"/>
                      <p:cNvSpPr>
                        <a:spLocks noChangeShapeType="1"/>
                      </p:cNvSpPr>
                      <p:nvPr/>
                    </p:nvSpPr>
                    <p:spPr bwMode="auto">
                      <a:xfrm>
                        <a:off x="8100" y="1128"/>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0847" name="Text Box 107"/>
                    <p:cNvSpPr txBox="1">
                      <a:spLocks noChangeArrowheads="1"/>
                    </p:cNvSpPr>
                    <p:nvPr/>
                  </p:nvSpPr>
                  <p:spPr bwMode="auto">
                    <a:xfrm>
                      <a:off x="4680" y="660"/>
                      <a:ext cx="180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确认或拒绝信息</a:t>
                      </a:r>
                    </a:p>
                  </p:txBody>
                </p:sp>
                <p:sp>
                  <p:nvSpPr>
                    <p:cNvPr id="120848" name="Text Box 108"/>
                    <p:cNvSpPr txBox="1">
                      <a:spLocks noChangeArrowheads="1"/>
                    </p:cNvSpPr>
                    <p:nvPr/>
                  </p:nvSpPr>
                  <p:spPr bwMode="auto">
                    <a:xfrm>
                      <a:off x="1800" y="10956"/>
                      <a:ext cx="180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确认或拒绝信息</a:t>
                      </a:r>
                    </a:p>
                  </p:txBody>
                </p:sp>
              </p:grpSp>
            </p:grpSp>
          </p:grpSp>
          <p:sp>
            <p:nvSpPr>
              <p:cNvPr id="120839" name="Oval 109"/>
              <p:cNvSpPr>
                <a:spLocks noChangeArrowheads="1"/>
              </p:cNvSpPr>
              <p:nvPr/>
            </p:nvSpPr>
            <p:spPr bwMode="auto">
              <a:xfrm>
                <a:off x="6300" y="8304"/>
                <a:ext cx="3240" cy="24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120840" name="AutoShape 110"/>
              <p:cNvSpPr>
                <a:spLocks noChangeArrowheads="1"/>
              </p:cNvSpPr>
              <p:nvPr/>
            </p:nvSpPr>
            <p:spPr bwMode="auto">
              <a:xfrm>
                <a:off x="9000" y="7992"/>
                <a:ext cx="1800" cy="1092"/>
              </a:xfrm>
              <a:prstGeom prst="wedgeEllipseCallout">
                <a:avLst>
                  <a:gd name="adj1" fmla="val -60611"/>
                  <a:gd name="adj2" fmla="val 5283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000" b="0">
                    <a:latin typeface="Times New Roman" panose="02020603050405020304" pitchFamily="18" charset="0"/>
                  </a:rPr>
                  <a:t>风险</a:t>
                </a:r>
                <a:r>
                  <a:rPr lang="en-US" altLang="zh-CN" sz="1000" b="0">
                    <a:latin typeface="Times New Roman" panose="02020603050405020304" pitchFamily="18" charset="0"/>
                  </a:rPr>
                  <a:t>7</a:t>
                </a:r>
                <a:r>
                  <a:rPr lang="zh-CN" altLang="en-US" sz="1000" b="0">
                    <a:latin typeface="Times New Roman" panose="02020603050405020304" pitchFamily="18" charset="0"/>
                  </a:rPr>
                  <a:t>风险度量的核心工具</a:t>
                </a:r>
              </a:p>
            </p:txBody>
          </p:sp>
        </p:grpSp>
        <p:sp>
          <p:nvSpPr>
            <p:cNvPr id="120837" name="Rectangle 111"/>
            <p:cNvSpPr>
              <a:spLocks noChangeArrowheads="1"/>
            </p:cNvSpPr>
            <p:nvPr/>
          </p:nvSpPr>
          <p:spPr bwMode="auto">
            <a:xfrm>
              <a:off x="1620" y="2064"/>
              <a:ext cx="9360" cy="120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sp>
        <p:nvSpPr>
          <p:cNvPr id="253040" name="Rectangle 112"/>
          <p:cNvSpPr>
            <a:spLocks noGrp="1" noChangeArrowheads="1"/>
          </p:cNvSpPr>
          <p:nvPr>
            <p:ph type="title"/>
          </p:nvPr>
        </p:nvSpPr>
        <p:spPr>
          <a:xfrm>
            <a:off x="323850" y="188913"/>
            <a:ext cx="8496300" cy="1143000"/>
          </a:xfrm>
        </p:spPr>
        <p:txBody>
          <a:bodyPr/>
          <a:lstStyle/>
          <a:p>
            <a:pPr eaLnBrk="1" hangingPunct="1">
              <a:defRPr/>
            </a:pPr>
            <a:r>
              <a:rPr lang="zh-CN" altLang="en-US" smtClean="0">
                <a:latin typeface="隶书" pitchFamily="49" charset="-122"/>
                <a:ea typeface="隶书" pitchFamily="49" charset="-122"/>
              </a:rPr>
              <a:t>以</a:t>
            </a:r>
            <a:r>
              <a:rPr lang="en-US" altLang="zh-CN" smtClean="0">
                <a:latin typeface="隶书" pitchFamily="49" charset="-122"/>
                <a:ea typeface="隶书" pitchFamily="49" charset="-122"/>
              </a:rPr>
              <a:t>VaR</a:t>
            </a:r>
            <a:r>
              <a:rPr lang="zh-CN" altLang="en-US" smtClean="0">
                <a:latin typeface="隶书" pitchFamily="49" charset="-122"/>
                <a:ea typeface="隶书" pitchFamily="49" charset="-122"/>
              </a:rPr>
              <a:t>损失模型为核心风险度量的</a:t>
            </a:r>
            <a:br>
              <a:rPr lang="zh-CN" altLang="en-US" smtClean="0">
                <a:latin typeface="隶书" pitchFamily="49" charset="-122"/>
                <a:ea typeface="隶书" pitchFamily="49" charset="-122"/>
              </a:rPr>
            </a:br>
            <a:r>
              <a:rPr lang="zh-CN" altLang="en-US" smtClean="0">
                <a:latin typeface="隶书" pitchFamily="49" charset="-122"/>
                <a:ea typeface="隶书" pitchFamily="49" charset="-122"/>
              </a:rPr>
              <a:t>市场交易控制流程基本框架</a:t>
            </a:r>
            <a:r>
              <a:rPr lang="zh-CN" altLang="en-US" smtClean="0"/>
              <a:t>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defRPr/>
            </a:pPr>
            <a:r>
              <a:rPr lang="en-US" altLang="zh-CN" smtClean="0">
                <a:solidFill>
                  <a:schemeClr val="tx1"/>
                </a:solidFill>
                <a:latin typeface="宋体" pitchFamily="2" charset="-122"/>
                <a:sym typeface="cajcd fnta1" pitchFamily="18" charset="2"/>
              </a:rPr>
              <a:t> </a:t>
            </a:r>
            <a:r>
              <a:rPr lang="en-US" altLang="zh-CN" smtClean="0">
                <a:latin typeface="隶书" pitchFamily="49" charset="-122"/>
                <a:ea typeface="隶书" pitchFamily="49" charset="-122"/>
                <a:sym typeface="cajcd fnta1" pitchFamily="18" charset="2"/>
              </a:rPr>
              <a:t>4.7 </a:t>
            </a:r>
            <a:r>
              <a:rPr lang="zh-CN" altLang="en-US" smtClean="0">
                <a:latin typeface="隶书" pitchFamily="49" charset="-122"/>
                <a:ea typeface="隶书" pitchFamily="49" charset="-122"/>
              </a:rPr>
              <a:t>应用实例分析</a:t>
            </a:r>
          </a:p>
        </p:txBody>
      </p:sp>
      <p:sp>
        <p:nvSpPr>
          <p:cNvPr id="257027" name="Rectangle 3"/>
          <p:cNvSpPr>
            <a:spLocks noGrp="1" noChangeArrowheads="1"/>
          </p:cNvSpPr>
          <p:nvPr>
            <p:ph type="body" idx="1"/>
          </p:nvPr>
        </p:nvSpPr>
        <p:spPr/>
        <p:txBody>
          <a:bodyPr/>
          <a:lstStyle/>
          <a:p>
            <a:pPr eaLnBrk="1" hangingPunct="1">
              <a:defRPr/>
            </a:pPr>
            <a:endParaRPr lang="zh-CN" altLang="zh-CN" smtClean="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85800" y="381000"/>
            <a:ext cx="8077200" cy="1143000"/>
          </a:xfrm>
        </p:spPr>
        <p:txBody>
          <a:bodyPr/>
          <a:lstStyle/>
          <a:p>
            <a:pPr eaLnBrk="1" hangingPunct="1">
              <a:defRPr/>
            </a:pPr>
            <a:r>
              <a:rPr lang="en-US" altLang="zh-CN" smtClean="0">
                <a:latin typeface="隶书" pitchFamily="49" charset="-122"/>
                <a:ea typeface="隶书" pitchFamily="49" charset="-122"/>
              </a:rPr>
              <a:t>[</a:t>
            </a:r>
            <a:r>
              <a:rPr lang="zh-CN" altLang="en-US" smtClean="0">
                <a:latin typeface="隶书" pitchFamily="49" charset="-122"/>
                <a:ea typeface="隶书" pitchFamily="49" charset="-122"/>
              </a:rPr>
              <a:t>实例一</a:t>
            </a:r>
            <a:r>
              <a:rPr lang="en-US" altLang="zh-CN" smtClean="0">
                <a:latin typeface="隶书" pitchFamily="49" charset="-122"/>
                <a:ea typeface="隶书" pitchFamily="49" charset="-122"/>
              </a:rPr>
              <a:t>]</a:t>
            </a:r>
            <a:r>
              <a:rPr lang="zh-CN" altLang="en-US" smtClean="0">
                <a:latin typeface="隶书" pitchFamily="49" charset="-122"/>
                <a:ea typeface="隶书" pitchFamily="49" charset="-122"/>
              </a:rPr>
              <a:t>预知投资风险再做决策</a:t>
            </a:r>
          </a:p>
        </p:txBody>
      </p:sp>
      <p:sp>
        <p:nvSpPr>
          <p:cNvPr id="258051" name="Rectangle 3"/>
          <p:cNvSpPr>
            <a:spLocks noGrp="1" noChangeArrowheads="1"/>
          </p:cNvSpPr>
          <p:nvPr>
            <p:ph type="body" idx="1"/>
          </p:nvPr>
        </p:nvSpPr>
        <p:spPr>
          <a:xfrm>
            <a:off x="685800" y="1447800"/>
            <a:ext cx="7848600" cy="4648200"/>
          </a:xfrm>
        </p:spPr>
        <p:txBody>
          <a:bodyPr/>
          <a:lstStyle/>
          <a:p>
            <a:pPr marL="0" indent="0" eaLnBrk="1" hangingPunct="1">
              <a:lnSpc>
                <a:spcPct val="135000"/>
              </a:lnSpc>
              <a:defRPr/>
            </a:pPr>
            <a:r>
              <a:rPr lang="en-US" altLang="zh-CN" sz="3400" smtClean="0">
                <a:latin typeface="宋体" pitchFamily="2" charset="-122"/>
              </a:rPr>
              <a:t>  </a:t>
            </a:r>
            <a:r>
              <a:rPr lang="zh-CN" altLang="en-US" sz="2400" smtClean="0">
                <a:latin typeface="宋体" pitchFamily="2" charset="-122"/>
              </a:rPr>
              <a:t>以</a:t>
            </a:r>
            <a:r>
              <a:rPr lang="en-US" altLang="zh-CN" sz="2400" b="1" smtClean="0">
                <a:latin typeface="宋体" pitchFamily="2" charset="-122"/>
              </a:rPr>
              <a:t>4</a:t>
            </a:r>
            <a:r>
              <a:rPr lang="zh-CN" altLang="en-US" sz="2400" b="1" smtClean="0">
                <a:latin typeface="宋体" pitchFamily="2" charset="-122"/>
              </a:rPr>
              <a:t>月</a:t>
            </a:r>
            <a:r>
              <a:rPr lang="en-US" altLang="zh-CN" sz="2400" b="1" smtClean="0">
                <a:latin typeface="宋体" pitchFamily="2" charset="-122"/>
              </a:rPr>
              <a:t>3</a:t>
            </a:r>
            <a:r>
              <a:rPr lang="zh-CN" altLang="en-US" sz="2400" b="1" smtClean="0">
                <a:latin typeface="宋体" pitchFamily="2" charset="-122"/>
              </a:rPr>
              <a:t>日</a:t>
            </a:r>
            <a:r>
              <a:rPr lang="zh-CN" altLang="en-US" sz="2400" smtClean="0">
                <a:latin typeface="宋体" pitchFamily="2" charset="-122"/>
              </a:rPr>
              <a:t>某投资者准备投资</a:t>
            </a:r>
          </a:p>
          <a:p>
            <a:pPr marL="0" indent="0" eaLnBrk="1" hangingPunct="1">
              <a:lnSpc>
                <a:spcPct val="135000"/>
              </a:lnSpc>
              <a:buFont typeface="Wingdings" panose="05000000000000000000" pitchFamily="2" charset="2"/>
              <a:buNone/>
              <a:defRPr/>
            </a:pPr>
            <a:r>
              <a:rPr lang="zh-CN" altLang="en-US" sz="2400" smtClean="0"/>
              <a:t>“</a:t>
            </a:r>
            <a:r>
              <a:rPr lang="zh-CN" altLang="en-US" sz="2400" smtClean="0">
                <a:latin typeface="宋体" pitchFamily="2" charset="-122"/>
              </a:rPr>
              <a:t>深发展</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深万科</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深金田</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深安达</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世纪星源</a:t>
            </a:r>
            <a:r>
              <a:rPr lang="zh-CN" altLang="en-US" sz="2400" smtClean="0"/>
              <a:t>”</a:t>
            </a:r>
            <a:r>
              <a:rPr lang="zh-CN" altLang="en-US" sz="2400" smtClean="0">
                <a:latin typeface="宋体" pitchFamily="2" charset="-122"/>
              </a:rPr>
              <a:t> </a:t>
            </a:r>
            <a:r>
              <a:rPr lang="zh-CN" altLang="en-US" sz="2400" smtClean="0"/>
              <a:t>“</a:t>
            </a:r>
            <a:r>
              <a:rPr lang="zh-CN" altLang="en-US" sz="2400" smtClean="0">
                <a:latin typeface="宋体" pitchFamily="2" charset="-122"/>
              </a:rPr>
              <a:t>深振业</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深达声</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 深锦兴</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深宝安</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深华新</a:t>
            </a:r>
            <a:r>
              <a:rPr lang="zh-CN" altLang="en-US" sz="2400" smtClean="0"/>
              <a:t>”</a:t>
            </a:r>
            <a:r>
              <a:rPr lang="zh-CN" altLang="en-US" sz="2400" smtClean="0">
                <a:latin typeface="宋体" pitchFamily="2" charset="-122"/>
              </a:rPr>
              <a:t> </a:t>
            </a:r>
            <a:r>
              <a:rPr lang="zh-CN" altLang="en-US" sz="2400" smtClean="0"/>
              <a:t>“</a:t>
            </a:r>
            <a:r>
              <a:rPr lang="zh-CN" altLang="en-US" sz="2400" smtClean="0">
                <a:latin typeface="宋体" pitchFamily="2" charset="-122"/>
              </a:rPr>
              <a:t>深物业</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深南玻</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深石化</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深华源</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深中浩</a:t>
            </a:r>
            <a:r>
              <a:rPr lang="zh-CN" altLang="en-US" sz="2400" smtClean="0"/>
              <a:t>”</a:t>
            </a:r>
            <a:endParaRPr lang="zh-CN" altLang="en-US" sz="2400" smtClean="0">
              <a:latin typeface="宋体" pitchFamily="2" charset="-122"/>
            </a:endParaRPr>
          </a:p>
          <a:p>
            <a:pPr marL="0" indent="0" eaLnBrk="1" hangingPunct="1">
              <a:lnSpc>
                <a:spcPct val="135000"/>
              </a:lnSpc>
              <a:buFont typeface="Wingdings" panose="05000000000000000000" pitchFamily="2" charset="2"/>
              <a:buNone/>
              <a:defRPr/>
            </a:pPr>
            <a:r>
              <a:rPr lang="zh-CN" altLang="en-US" sz="2400" smtClean="0"/>
              <a:t>“</a:t>
            </a:r>
            <a:r>
              <a:rPr lang="zh-CN" altLang="en-US" sz="2400" smtClean="0">
                <a:latin typeface="宋体" pitchFamily="2" charset="-122"/>
              </a:rPr>
              <a:t>深康佳</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深中华</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深中冠</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深深宝</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深华发</a:t>
            </a:r>
            <a:r>
              <a:rPr lang="zh-CN" altLang="en-US" sz="2400" smtClean="0"/>
              <a:t>”</a:t>
            </a:r>
            <a:r>
              <a:rPr lang="zh-CN" altLang="en-US" sz="2400" smtClean="0">
                <a:latin typeface="宋体" pitchFamily="2" charset="-122"/>
              </a:rPr>
              <a:t> </a:t>
            </a:r>
          </a:p>
          <a:p>
            <a:pPr marL="0" indent="0" eaLnBrk="1" hangingPunct="1">
              <a:lnSpc>
                <a:spcPct val="135000"/>
              </a:lnSpc>
              <a:buFont typeface="Wingdings" panose="05000000000000000000" pitchFamily="2" charset="2"/>
              <a:buNone/>
              <a:defRPr/>
            </a:pPr>
            <a:r>
              <a:rPr lang="zh-CN" altLang="en-US" sz="2400" smtClean="0"/>
              <a:t>“</a:t>
            </a:r>
            <a:r>
              <a:rPr lang="zh-CN" altLang="en-US" sz="2400" smtClean="0">
                <a:latin typeface="宋体" pitchFamily="2" charset="-122"/>
              </a:rPr>
              <a:t>深科技</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深赤湾</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深天地</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深招港</a:t>
            </a:r>
            <a:r>
              <a:rPr lang="zh-CN" altLang="en-US" sz="2400" smtClean="0"/>
              <a:t>”</a:t>
            </a:r>
            <a:r>
              <a:rPr lang="zh-CN" altLang="en-US" sz="2400" smtClean="0">
                <a:latin typeface="宋体" pitchFamily="2" charset="-122"/>
              </a:rPr>
              <a:t>、</a:t>
            </a:r>
            <a:r>
              <a:rPr lang="zh-CN" altLang="en-US" sz="2400" smtClean="0"/>
              <a:t>“</a:t>
            </a:r>
            <a:r>
              <a:rPr lang="zh-CN" altLang="en-US" sz="2400" smtClean="0">
                <a:latin typeface="宋体" pitchFamily="2" charset="-122"/>
              </a:rPr>
              <a:t>深特力</a:t>
            </a:r>
            <a:r>
              <a:rPr lang="zh-CN" altLang="en-US" sz="2400" smtClean="0"/>
              <a:t>”</a:t>
            </a:r>
            <a:endParaRPr lang="zh-CN" altLang="en-US" sz="2400" smtClean="0">
              <a:latin typeface="宋体" pitchFamily="2" charset="-122"/>
            </a:endParaRPr>
          </a:p>
          <a:p>
            <a:pPr marL="0" indent="0" eaLnBrk="1" hangingPunct="1">
              <a:lnSpc>
                <a:spcPct val="135000"/>
              </a:lnSpc>
              <a:buFont typeface="Wingdings" panose="05000000000000000000" pitchFamily="2" charset="2"/>
              <a:buNone/>
              <a:defRPr/>
            </a:pPr>
            <a:r>
              <a:rPr lang="zh-CN" altLang="en-US" sz="2400" smtClean="0">
                <a:latin typeface="宋体" pitchFamily="2" charset="-122"/>
              </a:rPr>
              <a:t>  </a:t>
            </a:r>
            <a:r>
              <a:rPr lang="en-US" altLang="zh-CN" sz="2400" u="sng" smtClean="0">
                <a:latin typeface="宋体" pitchFamily="2" charset="-122"/>
              </a:rPr>
              <a:t>25</a:t>
            </a:r>
            <a:r>
              <a:rPr lang="zh-CN" altLang="en-US" sz="2400" u="sng" smtClean="0">
                <a:latin typeface="宋体" pitchFamily="2" charset="-122"/>
              </a:rPr>
              <a:t>种股票</a:t>
            </a:r>
            <a:r>
              <a:rPr lang="zh-CN" altLang="en-US" sz="2400" smtClean="0">
                <a:latin typeface="宋体" pitchFamily="2" charset="-122"/>
              </a:rPr>
              <a:t>  各</a:t>
            </a:r>
            <a:r>
              <a:rPr lang="en-US" altLang="zh-CN" sz="2400" smtClean="0">
                <a:latin typeface="宋体" pitchFamily="2" charset="-122"/>
              </a:rPr>
              <a:t>100</a:t>
            </a:r>
            <a:r>
              <a:rPr lang="zh-CN" altLang="en-US" sz="2400" smtClean="0">
                <a:latin typeface="宋体" pitchFamily="2" charset="-122"/>
              </a:rPr>
              <a:t>万元为例</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838200" y="304800"/>
            <a:ext cx="7448550" cy="838200"/>
          </a:xfrm>
        </p:spPr>
        <p:txBody>
          <a:bodyPr/>
          <a:lstStyle/>
          <a:p>
            <a:pPr eaLnBrk="1" hangingPunct="1">
              <a:defRPr/>
            </a:pPr>
            <a:r>
              <a:rPr lang="en-US" altLang="zh-CN" smtClean="0">
                <a:latin typeface="隶书" pitchFamily="49" charset="-122"/>
                <a:ea typeface="隶书" pitchFamily="49" charset="-122"/>
              </a:rPr>
              <a:t>4</a:t>
            </a:r>
            <a:r>
              <a:rPr lang="zh-CN" altLang="en-US" smtClean="0">
                <a:latin typeface="隶书" pitchFamily="49" charset="-122"/>
                <a:ea typeface="隶书" pitchFamily="49" charset="-122"/>
              </a:rPr>
              <a:t>月</a:t>
            </a:r>
            <a:r>
              <a:rPr lang="en-US" altLang="zh-CN" smtClean="0">
                <a:latin typeface="隶书" pitchFamily="49" charset="-122"/>
                <a:ea typeface="隶书" pitchFamily="49" charset="-122"/>
              </a:rPr>
              <a:t>6</a:t>
            </a:r>
            <a:r>
              <a:rPr lang="zh-CN" altLang="en-US" smtClean="0">
                <a:latin typeface="隶书" pitchFamily="49" charset="-122"/>
                <a:ea typeface="隶书" pitchFamily="49" charset="-122"/>
              </a:rPr>
              <a:t>日的总资金风险状况</a:t>
            </a:r>
          </a:p>
        </p:txBody>
      </p:sp>
      <p:graphicFrame>
        <p:nvGraphicFramePr>
          <p:cNvPr id="123907" name="Object 3"/>
          <p:cNvGraphicFramePr>
            <a:graphicFrameLocks noChangeAspect="1"/>
          </p:cNvGraphicFramePr>
          <p:nvPr/>
        </p:nvGraphicFramePr>
        <p:xfrm>
          <a:off x="0" y="1143000"/>
          <a:ext cx="9144000" cy="5715000"/>
        </p:xfrm>
        <a:graphic>
          <a:graphicData uri="http://schemas.openxmlformats.org/presentationml/2006/ole">
            <mc:AlternateContent xmlns:mc="http://schemas.openxmlformats.org/markup-compatibility/2006">
              <mc:Choice xmlns:v="urn:schemas-microsoft-com:vml" Requires="v">
                <p:oleObj spid="_x0000_s123974" name="图片" r:id="rId3" imgW="5401760" imgH="2162977" progId="Word.Picture.8">
                  <p:embed/>
                </p:oleObj>
              </mc:Choice>
              <mc:Fallback>
                <p:oleObj name="图片" r:id="rId3" imgW="5401760" imgH="2162977"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3000"/>
                        <a:ext cx="9144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08" name="Text Box 4"/>
          <p:cNvSpPr txBox="1">
            <a:spLocks noChangeArrowheads="1"/>
          </p:cNvSpPr>
          <p:nvPr/>
        </p:nvSpPr>
        <p:spPr bwMode="auto">
          <a:xfrm>
            <a:off x="5029200" y="62484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a:latin typeface="Times New Roman" panose="02020603050405020304" pitchFamily="18" charset="0"/>
              </a:rPr>
              <a:t>图</a:t>
            </a:r>
            <a:r>
              <a:rPr lang="en-US" altLang="zh-CN" sz="2400" b="0">
                <a:latin typeface="Times New Roman" panose="02020603050405020304" pitchFamily="18" charset="0"/>
              </a:rPr>
              <a:t>4-1</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762000" y="228600"/>
            <a:ext cx="7772400" cy="533400"/>
          </a:xfrm>
        </p:spPr>
        <p:txBody>
          <a:bodyPr/>
          <a:lstStyle/>
          <a:p>
            <a:pPr eaLnBrk="1" hangingPunct="1">
              <a:defRPr/>
            </a:pPr>
            <a:r>
              <a:rPr lang="zh-CN" altLang="en-US" smtClean="0">
                <a:latin typeface="隶书" pitchFamily="49" charset="-122"/>
                <a:ea typeface="隶书" pitchFamily="49" charset="-122"/>
              </a:rPr>
              <a:t>从上图投资者可以知道：</a:t>
            </a:r>
          </a:p>
        </p:txBody>
      </p:sp>
      <p:sp>
        <p:nvSpPr>
          <p:cNvPr id="260099" name="Rectangle 3"/>
          <p:cNvSpPr>
            <a:spLocks noGrp="1" noChangeArrowheads="1"/>
          </p:cNvSpPr>
          <p:nvPr>
            <p:ph type="body" idx="1"/>
          </p:nvPr>
        </p:nvSpPr>
        <p:spPr>
          <a:xfrm>
            <a:off x="533400" y="990600"/>
            <a:ext cx="8001000" cy="5257800"/>
          </a:xfrm>
        </p:spPr>
        <p:txBody>
          <a:bodyPr/>
          <a:lstStyle/>
          <a:p>
            <a:pPr eaLnBrk="1" hangingPunct="1">
              <a:lnSpc>
                <a:spcPct val="90000"/>
              </a:lnSpc>
              <a:buFont typeface="Wingdings" panose="05000000000000000000" pitchFamily="2" charset="2"/>
              <a:buNone/>
              <a:defRPr/>
            </a:pPr>
            <a:r>
              <a:rPr lang="zh-CN" altLang="en-US" sz="2800" b="1" smtClean="0">
                <a:latin typeface="宋体" pitchFamily="2" charset="-122"/>
              </a:rPr>
              <a:t>在正常市场条件下的</a:t>
            </a:r>
            <a:r>
              <a:rPr lang="en-US" altLang="zh-CN" sz="2800" b="1" smtClean="0">
                <a:latin typeface="宋体" pitchFamily="2" charset="-122"/>
              </a:rPr>
              <a:t>4</a:t>
            </a:r>
            <a:r>
              <a:rPr lang="zh-CN" altLang="en-US" sz="2800" b="1" smtClean="0">
                <a:latin typeface="宋体" pitchFamily="2" charset="-122"/>
              </a:rPr>
              <a:t>月</a:t>
            </a:r>
            <a:r>
              <a:rPr lang="en-US" altLang="zh-CN" sz="2800" b="1" smtClean="0">
                <a:latin typeface="宋体" pitchFamily="2" charset="-122"/>
              </a:rPr>
              <a:t>6</a:t>
            </a:r>
            <a:r>
              <a:rPr lang="zh-CN" altLang="en-US" sz="2800" b="1" smtClean="0">
                <a:latin typeface="宋体" pitchFamily="2" charset="-122"/>
              </a:rPr>
              <a:t>日</a:t>
            </a:r>
          </a:p>
          <a:p>
            <a:pPr eaLnBrk="1" hangingPunct="1">
              <a:lnSpc>
                <a:spcPct val="90000"/>
              </a:lnSpc>
              <a:defRPr/>
            </a:pPr>
            <a:r>
              <a:rPr lang="zh-CN" altLang="en-US" sz="2800" b="1" smtClean="0">
                <a:latin typeface="宋体" pitchFamily="2" charset="-122"/>
              </a:rPr>
              <a:t>各投资对象的</a:t>
            </a:r>
            <a:r>
              <a:rPr lang="zh-CN" altLang="en-US" sz="2800" b="1" u="sng" smtClean="0">
                <a:latin typeface="宋体" pitchFamily="2" charset="-122"/>
              </a:rPr>
              <a:t>最坏损失之和</a:t>
            </a:r>
            <a:r>
              <a:rPr lang="zh-CN" altLang="en-US" sz="2800" b="1" smtClean="0">
                <a:latin typeface="宋体" pitchFamily="2" charset="-122"/>
              </a:rPr>
              <a:t>是</a:t>
            </a:r>
            <a:r>
              <a:rPr lang="en-US" altLang="zh-CN" sz="2800" b="1" smtClean="0">
                <a:latin typeface="宋体" pitchFamily="2" charset="-122"/>
              </a:rPr>
              <a:t>200.379</a:t>
            </a:r>
            <a:r>
              <a:rPr lang="zh-CN" altLang="en-US" sz="2800" b="1" smtClean="0">
                <a:latin typeface="宋体" pitchFamily="2" charset="-122"/>
              </a:rPr>
              <a:t>万元</a:t>
            </a:r>
          </a:p>
          <a:p>
            <a:pPr eaLnBrk="1" hangingPunct="1">
              <a:lnSpc>
                <a:spcPct val="90000"/>
              </a:lnSpc>
              <a:defRPr/>
            </a:pPr>
            <a:r>
              <a:rPr lang="zh-CN" altLang="en-US" sz="2800" b="1" smtClean="0">
                <a:latin typeface="宋体" pitchFamily="2" charset="-122"/>
              </a:rPr>
              <a:t>分散化投资而降低的一部分风险（即图中的投资组合效果）为</a:t>
            </a:r>
            <a:r>
              <a:rPr lang="en-US" altLang="zh-CN" sz="2800" b="1" smtClean="0">
                <a:latin typeface="宋体" pitchFamily="2" charset="-122"/>
              </a:rPr>
              <a:t>55.251</a:t>
            </a:r>
            <a:r>
              <a:rPr lang="zh-CN" altLang="en-US" sz="2800" b="1" smtClean="0">
                <a:latin typeface="宋体" pitchFamily="2" charset="-122"/>
              </a:rPr>
              <a:t>万元</a:t>
            </a:r>
          </a:p>
          <a:p>
            <a:pPr eaLnBrk="1" hangingPunct="1">
              <a:lnSpc>
                <a:spcPct val="90000"/>
              </a:lnSpc>
              <a:defRPr/>
            </a:pPr>
            <a:r>
              <a:rPr lang="zh-CN" altLang="en-US" sz="2800" b="1" smtClean="0">
                <a:latin typeface="宋体" pitchFamily="2" charset="-122"/>
              </a:rPr>
              <a:t>该投资方案的最坏损失（即图中的组合风险）缩减为</a:t>
            </a:r>
            <a:r>
              <a:rPr lang="en-US" altLang="zh-CN" sz="2800" b="1" smtClean="0">
                <a:latin typeface="宋体" pitchFamily="2" charset="-122"/>
              </a:rPr>
              <a:t>145.128</a:t>
            </a:r>
            <a:r>
              <a:rPr lang="zh-CN" altLang="en-US" sz="2800" b="1" smtClean="0">
                <a:latin typeface="宋体" pitchFamily="2" charset="-122"/>
              </a:rPr>
              <a:t>万元</a:t>
            </a:r>
          </a:p>
          <a:p>
            <a:pPr eaLnBrk="1" hangingPunct="1">
              <a:lnSpc>
                <a:spcPct val="90000"/>
              </a:lnSpc>
              <a:defRPr/>
            </a:pPr>
            <a:r>
              <a:rPr lang="zh-CN" altLang="en-US" sz="2800" b="1" smtClean="0">
                <a:latin typeface="宋体" pitchFamily="2" charset="-122"/>
              </a:rPr>
              <a:t>要把这些股票全部变现，需要承担的变现力风险（即图中的流动性调整）为</a:t>
            </a:r>
            <a:r>
              <a:rPr lang="en-US" altLang="zh-CN" sz="2800" b="1" smtClean="0">
                <a:latin typeface="宋体" pitchFamily="2" charset="-122"/>
              </a:rPr>
              <a:t>36.935</a:t>
            </a:r>
            <a:r>
              <a:rPr lang="zh-CN" altLang="en-US" sz="2800" b="1" smtClean="0">
                <a:latin typeface="宋体" pitchFamily="2" charset="-122"/>
              </a:rPr>
              <a:t>万元</a:t>
            </a:r>
          </a:p>
          <a:p>
            <a:pPr eaLnBrk="1" hangingPunct="1">
              <a:lnSpc>
                <a:spcPct val="90000"/>
              </a:lnSpc>
              <a:defRPr/>
            </a:pPr>
            <a:r>
              <a:rPr lang="zh-CN" altLang="en-US" sz="2800" b="1" smtClean="0">
                <a:latin typeface="宋体" pitchFamily="2" charset="-122"/>
              </a:rPr>
              <a:t>因此把该投资方案中的股票全部变现，实际</a:t>
            </a:r>
            <a:r>
              <a:rPr lang="en-US" altLang="zh-CN" sz="2800" b="1" smtClean="0">
                <a:latin typeface="宋体" pitchFamily="2" charset="-122"/>
              </a:rPr>
              <a:t>4</a:t>
            </a:r>
            <a:r>
              <a:rPr lang="zh-CN" altLang="en-US" sz="2800" b="1" smtClean="0">
                <a:latin typeface="宋体" pitchFamily="2" charset="-122"/>
              </a:rPr>
              <a:t>月</a:t>
            </a:r>
            <a:r>
              <a:rPr lang="en-US" altLang="zh-CN" sz="2800" b="1" smtClean="0">
                <a:latin typeface="宋体" pitchFamily="2" charset="-122"/>
              </a:rPr>
              <a:t>6</a:t>
            </a:r>
            <a:r>
              <a:rPr lang="zh-CN" altLang="en-US" sz="2800" b="1" smtClean="0">
                <a:latin typeface="宋体" pitchFamily="2" charset="-122"/>
              </a:rPr>
              <a:t>日的最坏损失为</a:t>
            </a:r>
            <a:r>
              <a:rPr lang="en-US" altLang="zh-CN" sz="2800" b="1" smtClean="0">
                <a:latin typeface="宋体" pitchFamily="2" charset="-122"/>
              </a:rPr>
              <a:t>182.063</a:t>
            </a:r>
            <a:r>
              <a:rPr lang="zh-CN" altLang="en-US" sz="2800" b="1" smtClean="0">
                <a:latin typeface="宋体" pitchFamily="2" charset="-122"/>
              </a:rPr>
              <a:t>万元。</a:t>
            </a:r>
          </a:p>
          <a:p>
            <a:pPr eaLnBrk="1" hangingPunct="1">
              <a:lnSpc>
                <a:spcPct val="90000"/>
              </a:lnSpc>
              <a:defRPr/>
            </a:pPr>
            <a:r>
              <a:rPr lang="zh-CN" altLang="en-US" sz="2800" b="1" smtClean="0">
                <a:latin typeface="宋体" pitchFamily="2" charset="-122"/>
              </a:rPr>
              <a:t>那么</a:t>
            </a:r>
            <a:r>
              <a:rPr lang="en-US" altLang="zh-CN" sz="2800" b="1" smtClean="0">
                <a:latin typeface="宋体" pitchFamily="2" charset="-122"/>
              </a:rPr>
              <a:t>182.063</a:t>
            </a:r>
            <a:r>
              <a:rPr lang="zh-CN" altLang="en-US" sz="2800" b="1" smtClean="0">
                <a:latin typeface="宋体" pitchFamily="2" charset="-122"/>
              </a:rPr>
              <a:t>万元的最坏损失中又主要是由哪几只股票形成的呢？如图</a:t>
            </a:r>
            <a:r>
              <a:rPr lang="en-US" altLang="zh-CN" sz="2800" b="1" smtClean="0">
                <a:latin typeface="宋体" pitchFamily="2" charset="-122"/>
              </a:rPr>
              <a:t>4-2</a:t>
            </a:r>
            <a:r>
              <a:rPr lang="zh-CN" altLang="en-US" sz="2800" b="1" smtClean="0">
                <a:latin typeface="宋体" pitchFamily="2" charset="-122"/>
              </a:rPr>
              <a:t>所示：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9" name="Rectangle 5"/>
          <p:cNvSpPr>
            <a:spLocks noGrp="1" noChangeArrowheads="1"/>
          </p:cNvSpPr>
          <p:nvPr>
            <p:ph type="title"/>
          </p:nvPr>
        </p:nvSpPr>
        <p:spPr>
          <a:xfrm>
            <a:off x="457200" y="277813"/>
            <a:ext cx="8229600" cy="558800"/>
          </a:xfrm>
        </p:spPr>
        <p:txBody>
          <a:bodyPr/>
          <a:lstStyle/>
          <a:p>
            <a:pPr eaLnBrk="1" hangingPunct="1">
              <a:defRPr/>
            </a:pPr>
            <a:endParaRPr lang="zh-CN" altLang="zh-CN" sz="3600" smtClean="0"/>
          </a:p>
        </p:txBody>
      </p:sp>
      <p:graphicFrame>
        <p:nvGraphicFramePr>
          <p:cNvPr id="16387" name="Object 4"/>
          <p:cNvGraphicFramePr>
            <a:graphicFrameLocks noGrp="1" noChangeAspect="1"/>
          </p:cNvGraphicFramePr>
          <p:nvPr>
            <p:ph idx="1"/>
          </p:nvPr>
        </p:nvGraphicFramePr>
        <p:xfrm>
          <a:off x="0" y="188913"/>
          <a:ext cx="9144000" cy="6669087"/>
        </p:xfrm>
        <a:graphic>
          <a:graphicData uri="http://schemas.openxmlformats.org/presentationml/2006/ole">
            <mc:AlternateContent xmlns:mc="http://schemas.openxmlformats.org/markup-compatibility/2006">
              <mc:Choice xmlns:v="urn:schemas-microsoft-com:vml" Requires="v">
                <p:oleObj spid="_x0000_s16453" name="位图图像" r:id="rId3" imgW="6771429" imgH="2647619" progId="Paint.Picture">
                  <p:embed/>
                </p:oleObj>
              </mc:Choice>
              <mc:Fallback>
                <p:oleObj name="位图图像" r:id="rId3" imgW="6771429" imgH="2647619"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8913"/>
                        <a:ext cx="9144000" cy="666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54"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26021" name="文档" r:id="rId3" imgW="3916680" imgH="2406396" progId="Word.Document.8">
                  <p:embed/>
                </p:oleObj>
              </mc:Choice>
              <mc:Fallback>
                <p:oleObj name="文档" r:id="rId3" imgW="3916680" imgH="2406396"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5955" name="Text Box 3"/>
          <p:cNvSpPr txBox="1">
            <a:spLocks noChangeArrowheads="1"/>
          </p:cNvSpPr>
          <p:nvPr/>
        </p:nvSpPr>
        <p:spPr bwMode="auto">
          <a:xfrm>
            <a:off x="8213725" y="4800600"/>
            <a:ext cx="54927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a:latin typeface="Times New Roman" panose="02020603050405020304" pitchFamily="18" charset="0"/>
              </a:rPr>
              <a:t>图</a:t>
            </a:r>
            <a:r>
              <a:rPr lang="en-US" altLang="zh-CN" sz="2400" b="0">
                <a:latin typeface="Times New Roman" panose="02020603050405020304" pitchFamily="18" charset="0"/>
              </a:rPr>
              <a:t>4-2</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defRPr/>
            </a:pPr>
            <a:endParaRPr lang="zh-CN" altLang="zh-CN" smtClean="0"/>
          </a:p>
        </p:txBody>
      </p:sp>
      <p:graphicFrame>
        <p:nvGraphicFramePr>
          <p:cNvPr id="126979"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27046" name="文档" r:id="rId3" imgW="4145280" imgH="1702308" progId="Word.Document.8">
                  <p:embed/>
                </p:oleObj>
              </mc:Choice>
              <mc:Fallback>
                <p:oleObj name="文档" r:id="rId3" imgW="4145280" imgH="1702308"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0" name="Text Box 4"/>
          <p:cNvSpPr txBox="1">
            <a:spLocks noChangeArrowheads="1"/>
          </p:cNvSpPr>
          <p:nvPr/>
        </p:nvSpPr>
        <p:spPr bwMode="auto">
          <a:xfrm>
            <a:off x="3641725" y="5603875"/>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0">
                <a:latin typeface="Times New Roman" panose="02020603050405020304" pitchFamily="18" charset="0"/>
              </a:rPr>
              <a:t>图</a:t>
            </a:r>
            <a:r>
              <a:rPr lang="en-US" altLang="zh-CN" sz="2400" b="0">
                <a:latin typeface="Times New Roman" panose="02020603050405020304" pitchFamily="18" charset="0"/>
              </a:rPr>
              <a:t>4-3</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762000" y="838200"/>
            <a:ext cx="7772400" cy="608013"/>
          </a:xfrm>
        </p:spPr>
        <p:txBody>
          <a:bodyPr/>
          <a:lstStyle/>
          <a:p>
            <a:pPr eaLnBrk="1" hangingPunct="1">
              <a:defRPr/>
            </a:pPr>
            <a:r>
              <a:rPr lang="en-US" altLang="zh-CN" smtClean="0">
                <a:latin typeface="隶书" pitchFamily="49" charset="-122"/>
                <a:ea typeface="隶书" pitchFamily="49" charset="-122"/>
              </a:rPr>
              <a:t>4</a:t>
            </a:r>
            <a:r>
              <a:rPr lang="zh-CN" altLang="en-US" smtClean="0">
                <a:latin typeface="隶书" pitchFamily="49" charset="-122"/>
                <a:ea typeface="隶书" pitchFamily="49" charset="-122"/>
              </a:rPr>
              <a:t>．</a:t>
            </a:r>
            <a:r>
              <a:rPr lang="en-US" altLang="zh-CN" smtClean="0">
                <a:latin typeface="隶书" pitchFamily="49" charset="-122"/>
                <a:ea typeface="隶书" pitchFamily="49" charset="-122"/>
              </a:rPr>
              <a:t>8  </a:t>
            </a:r>
            <a:r>
              <a:rPr lang="zh-CN" altLang="en-US" smtClean="0">
                <a:latin typeface="隶书" pitchFamily="49" charset="-122"/>
                <a:ea typeface="隶书" pitchFamily="49" charset="-122"/>
              </a:rPr>
              <a:t>信用风险度量方法</a:t>
            </a:r>
          </a:p>
        </p:txBody>
      </p:sp>
      <p:sp>
        <p:nvSpPr>
          <p:cNvPr id="398339" name="Rectangle 3"/>
          <p:cNvSpPr>
            <a:spLocks noGrp="1" noChangeArrowheads="1"/>
          </p:cNvSpPr>
          <p:nvPr>
            <p:ph type="body" idx="1"/>
          </p:nvPr>
        </p:nvSpPr>
        <p:spPr>
          <a:xfrm>
            <a:off x="179388" y="1916113"/>
            <a:ext cx="8610600" cy="3962400"/>
          </a:xfrm>
        </p:spPr>
        <p:txBody>
          <a:bodyPr/>
          <a:lstStyle/>
          <a:p>
            <a:pPr algn="just" eaLnBrk="1" hangingPunct="1">
              <a:lnSpc>
                <a:spcPct val="130000"/>
              </a:lnSpc>
              <a:buFont typeface="Wingdings" panose="05000000000000000000" pitchFamily="2" charset="2"/>
              <a:buNone/>
              <a:defRPr/>
            </a:pPr>
            <a:r>
              <a:rPr lang="en-US" altLang="zh-CN" b="1" smtClean="0">
                <a:latin typeface="宋体" pitchFamily="2" charset="-122"/>
              </a:rPr>
              <a:t>  </a:t>
            </a:r>
            <a:r>
              <a:rPr lang="zh-CN" altLang="en-US" b="1" smtClean="0">
                <a:latin typeface="宋体" pitchFamily="2" charset="-122"/>
              </a:rPr>
              <a:t>信用风险与市场风险不同之处主要有：</a:t>
            </a:r>
          </a:p>
          <a:p>
            <a:pPr algn="just" eaLnBrk="1" hangingPunct="1">
              <a:lnSpc>
                <a:spcPct val="130000"/>
              </a:lnSpc>
              <a:buFont typeface="Wingdings" panose="05000000000000000000" pitchFamily="2" charset="2"/>
              <a:buNone/>
              <a:defRPr/>
            </a:pPr>
            <a:r>
              <a:rPr lang="zh-CN" altLang="en-US" b="1" smtClean="0">
                <a:latin typeface="宋体" pitchFamily="2" charset="-122"/>
              </a:rPr>
              <a:t>① 市场风险的概率分布通常可以假定为正态分布；</a:t>
            </a:r>
          </a:p>
          <a:p>
            <a:pPr algn="just" eaLnBrk="1" hangingPunct="1">
              <a:lnSpc>
                <a:spcPct val="130000"/>
              </a:lnSpc>
              <a:buFont typeface="Wingdings" panose="05000000000000000000" pitchFamily="2" charset="2"/>
              <a:buNone/>
              <a:defRPr/>
            </a:pPr>
            <a:r>
              <a:rPr lang="zh-CN" altLang="en-US" b="1" smtClean="0">
                <a:latin typeface="宋体" pitchFamily="2" charset="-122"/>
              </a:rPr>
              <a:t>② 信用风险借贷双方存在显著的信息不对称；</a:t>
            </a:r>
          </a:p>
          <a:p>
            <a:pPr algn="just" eaLnBrk="1" hangingPunct="1">
              <a:lnSpc>
                <a:spcPct val="130000"/>
              </a:lnSpc>
              <a:buFont typeface="Wingdings" panose="05000000000000000000" pitchFamily="2" charset="2"/>
              <a:buNone/>
              <a:defRPr/>
            </a:pPr>
            <a:r>
              <a:rPr lang="zh-CN" altLang="en-US" b="1" smtClean="0">
                <a:latin typeface="宋体" pitchFamily="2" charset="-122"/>
              </a:rPr>
              <a:t>③ 信用风险的观察数据不易获取。</a:t>
            </a:r>
            <a:endParaRPr lang="zh-CN" altLang="en-US" b="1"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304800" y="533400"/>
            <a:ext cx="8540750" cy="990600"/>
          </a:xfrm>
        </p:spPr>
        <p:txBody>
          <a:bodyPr/>
          <a:lstStyle/>
          <a:p>
            <a:pPr eaLnBrk="1" hangingPunct="1">
              <a:defRPr/>
            </a:pPr>
            <a:r>
              <a:rPr lang="zh-CN" altLang="en-US" smtClean="0"/>
              <a:t>基本概念</a:t>
            </a:r>
          </a:p>
        </p:txBody>
      </p:sp>
      <p:sp>
        <p:nvSpPr>
          <p:cNvPr id="399363" name="Rectangle 3"/>
          <p:cNvSpPr>
            <a:spLocks noGrp="1" noChangeArrowheads="1"/>
          </p:cNvSpPr>
          <p:nvPr>
            <p:ph type="body" idx="1"/>
          </p:nvPr>
        </p:nvSpPr>
        <p:spPr>
          <a:xfrm>
            <a:off x="304800" y="1600200"/>
            <a:ext cx="8540750" cy="4724400"/>
          </a:xfrm>
        </p:spPr>
        <p:txBody>
          <a:bodyPr/>
          <a:lstStyle/>
          <a:p>
            <a:pPr eaLnBrk="1" hangingPunct="1">
              <a:lnSpc>
                <a:spcPct val="80000"/>
              </a:lnSpc>
              <a:buFont typeface="Wingdings" panose="05000000000000000000" pitchFamily="2" charset="2"/>
              <a:buNone/>
              <a:defRPr/>
            </a:pPr>
            <a:r>
              <a:rPr lang="zh-CN" altLang="en-US" sz="2800" b="1" dirty="0" smtClean="0"/>
              <a:t>五个重要的风险因子：</a:t>
            </a:r>
          </a:p>
          <a:p>
            <a:pPr eaLnBrk="1" hangingPunct="1">
              <a:lnSpc>
                <a:spcPct val="80000"/>
              </a:lnSpc>
              <a:defRPr/>
            </a:pPr>
            <a:r>
              <a:rPr lang="zh-CN" altLang="en-US" sz="2800" b="1" dirty="0" smtClean="0"/>
              <a:t>（</a:t>
            </a:r>
            <a:r>
              <a:rPr lang="en-US" altLang="zh-CN" sz="2800" b="1" dirty="0" smtClean="0"/>
              <a:t>1</a:t>
            </a:r>
            <a:r>
              <a:rPr lang="zh-CN" altLang="en-US" sz="2800" b="1" dirty="0" smtClean="0"/>
              <a:t>）违约敞口（</a:t>
            </a:r>
            <a:r>
              <a:rPr lang="en-US" altLang="zh-CN" sz="2800" b="1" dirty="0" smtClean="0"/>
              <a:t>exposure at default, EAD</a:t>
            </a:r>
            <a:r>
              <a:rPr lang="zh-CN" altLang="en-US" sz="2800" b="1" dirty="0" smtClean="0"/>
              <a:t>）</a:t>
            </a:r>
          </a:p>
          <a:p>
            <a:pPr lvl="1" eaLnBrk="1" hangingPunct="1">
              <a:lnSpc>
                <a:spcPct val="80000"/>
              </a:lnSpc>
              <a:defRPr/>
            </a:pPr>
            <a:r>
              <a:rPr lang="zh-CN" altLang="en-US" sz="2400" b="1" dirty="0" smtClean="0"/>
              <a:t>在将来面临信用风险的头寸规模</a:t>
            </a:r>
          </a:p>
          <a:p>
            <a:pPr eaLnBrk="1" hangingPunct="1">
              <a:lnSpc>
                <a:spcPct val="80000"/>
              </a:lnSpc>
              <a:defRPr/>
            </a:pPr>
            <a:r>
              <a:rPr lang="zh-CN" altLang="en-US" sz="2800" b="1" dirty="0" smtClean="0"/>
              <a:t>（</a:t>
            </a:r>
            <a:r>
              <a:rPr lang="en-US" altLang="zh-CN" sz="2800" b="1" dirty="0" smtClean="0"/>
              <a:t>2</a:t>
            </a:r>
            <a:r>
              <a:rPr lang="zh-CN" altLang="en-US" sz="2800" b="1" dirty="0" smtClean="0"/>
              <a:t>）违约概率（</a:t>
            </a:r>
            <a:r>
              <a:rPr lang="en-US" altLang="zh-CN" sz="2800" b="1" dirty="0" smtClean="0"/>
              <a:t>probability of default, PD</a:t>
            </a:r>
            <a:r>
              <a:rPr lang="zh-CN" altLang="en-US" sz="2800" b="1" dirty="0" smtClean="0"/>
              <a:t>）</a:t>
            </a:r>
          </a:p>
          <a:p>
            <a:pPr lvl="1" eaLnBrk="1" hangingPunct="1">
              <a:lnSpc>
                <a:spcPct val="80000"/>
              </a:lnSpc>
              <a:defRPr/>
            </a:pPr>
            <a:r>
              <a:rPr lang="zh-CN" altLang="en-US" sz="2400" b="1" dirty="0" smtClean="0"/>
              <a:t>债务人不履行还款义务的可能性，信用风险的核心变量。</a:t>
            </a:r>
          </a:p>
          <a:p>
            <a:pPr eaLnBrk="1" hangingPunct="1">
              <a:lnSpc>
                <a:spcPct val="80000"/>
              </a:lnSpc>
              <a:defRPr/>
            </a:pPr>
            <a:r>
              <a:rPr lang="zh-CN" altLang="en-US" sz="2800" b="1" dirty="0" smtClean="0"/>
              <a:t>（</a:t>
            </a:r>
            <a:r>
              <a:rPr lang="en-US" altLang="zh-CN" sz="2800" b="1" dirty="0" smtClean="0"/>
              <a:t>3</a:t>
            </a:r>
            <a:r>
              <a:rPr lang="zh-CN" altLang="en-US" sz="2800" b="1" dirty="0" smtClean="0"/>
              <a:t>）违约损失率（</a:t>
            </a:r>
            <a:r>
              <a:rPr lang="en-US" altLang="zh-CN" sz="2800" b="1" dirty="0" smtClean="0"/>
              <a:t>loss given default, LGD</a:t>
            </a:r>
            <a:r>
              <a:rPr lang="zh-CN" altLang="en-US" sz="2800" b="1" dirty="0" smtClean="0"/>
              <a:t>）</a:t>
            </a:r>
          </a:p>
          <a:p>
            <a:pPr lvl="1" eaLnBrk="1" hangingPunct="1">
              <a:lnSpc>
                <a:spcPct val="80000"/>
              </a:lnSpc>
              <a:defRPr/>
            </a:pPr>
            <a:r>
              <a:rPr lang="zh-CN" altLang="en-US" sz="2400" b="1" dirty="0" smtClean="0"/>
              <a:t>发生违约时债务面值不能收回部分所占的比例，</a:t>
            </a:r>
          </a:p>
          <a:p>
            <a:pPr lvl="1" eaLnBrk="1" hangingPunct="1">
              <a:lnSpc>
                <a:spcPct val="80000"/>
              </a:lnSpc>
              <a:defRPr/>
            </a:pPr>
            <a:r>
              <a:rPr lang="en-US" altLang="zh-CN" sz="2400" b="1" dirty="0" smtClean="0"/>
              <a:t>1-</a:t>
            </a:r>
            <a:r>
              <a:rPr lang="zh-CN" altLang="en-US" sz="2400" b="1" dirty="0" smtClean="0"/>
              <a:t>违约回收率</a:t>
            </a:r>
          </a:p>
          <a:p>
            <a:pPr eaLnBrk="1" hangingPunct="1">
              <a:lnSpc>
                <a:spcPct val="80000"/>
              </a:lnSpc>
              <a:defRPr/>
            </a:pPr>
            <a:r>
              <a:rPr lang="zh-CN" altLang="en-US" sz="2800" b="1" dirty="0" smtClean="0"/>
              <a:t>（</a:t>
            </a:r>
            <a:r>
              <a:rPr lang="en-US" altLang="zh-CN" sz="2800" b="1" dirty="0" smtClean="0"/>
              <a:t>4</a:t>
            </a:r>
            <a:r>
              <a:rPr lang="zh-CN" altLang="en-US" sz="2800" b="1" dirty="0" smtClean="0"/>
              <a:t>）期限（</a:t>
            </a:r>
            <a:r>
              <a:rPr lang="en-US" altLang="zh-CN" sz="2800" b="1" dirty="0" smtClean="0"/>
              <a:t>maturity</a:t>
            </a:r>
            <a:r>
              <a:rPr lang="zh-CN" altLang="en-US" sz="2800" b="1" dirty="0" smtClean="0"/>
              <a:t>）效应</a:t>
            </a:r>
          </a:p>
          <a:p>
            <a:pPr eaLnBrk="1" hangingPunct="1">
              <a:lnSpc>
                <a:spcPct val="80000"/>
              </a:lnSpc>
              <a:defRPr/>
            </a:pPr>
            <a:r>
              <a:rPr lang="zh-CN" altLang="en-US" sz="2800" b="1" dirty="0" smtClean="0"/>
              <a:t>（</a:t>
            </a:r>
            <a:r>
              <a:rPr lang="en-US" altLang="zh-CN" sz="2800" b="1" dirty="0" smtClean="0"/>
              <a:t>5</a:t>
            </a:r>
            <a:r>
              <a:rPr lang="zh-CN" altLang="en-US" sz="2800" b="1" dirty="0" smtClean="0"/>
              <a:t>）组合效应（</a:t>
            </a:r>
            <a:r>
              <a:rPr lang="en-US" altLang="zh-CN" sz="2800" b="1" dirty="0" smtClean="0"/>
              <a:t>portfolio effect</a:t>
            </a:r>
            <a:r>
              <a:rPr lang="zh-CN" altLang="en-US" sz="2800" b="1" dirty="0" smtClean="0"/>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defRPr/>
            </a:pPr>
            <a:r>
              <a:rPr lang="zh-CN" altLang="en-US" smtClean="0"/>
              <a:t>组合效应和违约相关性</a:t>
            </a:r>
          </a:p>
        </p:txBody>
      </p:sp>
      <p:sp>
        <p:nvSpPr>
          <p:cNvPr id="400387" name="Rectangle 3"/>
          <p:cNvSpPr>
            <a:spLocks noGrp="1" noChangeArrowheads="1"/>
          </p:cNvSpPr>
          <p:nvPr>
            <p:ph type="body" idx="1"/>
          </p:nvPr>
        </p:nvSpPr>
        <p:spPr/>
        <p:txBody>
          <a:bodyPr/>
          <a:lstStyle/>
          <a:p>
            <a:pPr eaLnBrk="1" hangingPunct="1">
              <a:defRPr/>
            </a:pPr>
            <a:r>
              <a:rPr lang="zh-CN" altLang="en-US" smtClean="0"/>
              <a:t>前四个因素解决了单个信贷资产的风险计量问题，第五个因素关注贷款组合的风险计量。</a:t>
            </a:r>
          </a:p>
          <a:p>
            <a:pPr eaLnBrk="1" hangingPunct="1">
              <a:defRPr/>
            </a:pPr>
            <a:r>
              <a:rPr lang="zh-CN" altLang="en-US" smtClean="0"/>
              <a:t>违约相关性：一个债务人的违约在多大程度上导致另一个债务人的违约。</a:t>
            </a:r>
          </a:p>
          <a:p>
            <a:pPr lvl="1" eaLnBrk="1" hangingPunct="1">
              <a:defRPr/>
            </a:pPr>
            <a:r>
              <a:rPr lang="zh-CN" altLang="en-US" smtClean="0"/>
              <a:t>大量经验研究表明，不同贷款人贷款质量的变化的确彼此相关，相关的程度部分取决于宏观经济、行业、地域等因素。</a:t>
            </a:r>
          </a:p>
          <a:p>
            <a:pPr eaLnBrk="1" hangingPunct="1">
              <a:defRPr/>
            </a:pPr>
            <a:endParaRPr lang="en-US" altLang="zh-CN" smtClean="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eaLnBrk="1" hangingPunct="1">
              <a:defRPr/>
            </a:pPr>
            <a:r>
              <a:rPr lang="zh-CN" altLang="en-US" smtClean="0"/>
              <a:t>违约概率的估计方法</a:t>
            </a:r>
          </a:p>
        </p:txBody>
      </p:sp>
      <p:sp>
        <p:nvSpPr>
          <p:cNvPr id="401411" name="Rectangle 3"/>
          <p:cNvSpPr>
            <a:spLocks noGrp="1" noChangeArrowheads="1"/>
          </p:cNvSpPr>
          <p:nvPr>
            <p:ph type="body" idx="1"/>
          </p:nvPr>
        </p:nvSpPr>
        <p:spPr>
          <a:xfrm>
            <a:off x="468313" y="1628775"/>
            <a:ext cx="8435975" cy="4392613"/>
          </a:xfrm>
        </p:spPr>
        <p:txBody>
          <a:bodyPr/>
          <a:lstStyle/>
          <a:p>
            <a:pPr eaLnBrk="1" hangingPunct="1">
              <a:lnSpc>
                <a:spcPct val="90000"/>
              </a:lnSpc>
              <a:defRPr/>
            </a:pPr>
            <a:r>
              <a:rPr lang="zh-CN" altLang="en-US" sz="2800" smtClean="0"/>
              <a:t>经验方法：通过经验数据，即实际的违约记录来推断不同信用评级的违约概率。</a:t>
            </a:r>
          </a:p>
          <a:p>
            <a:pPr eaLnBrk="1" hangingPunct="1">
              <a:lnSpc>
                <a:spcPct val="90000"/>
              </a:lnSpc>
              <a:defRPr/>
            </a:pPr>
            <a:r>
              <a:rPr lang="zh-CN" altLang="en-US" sz="2800" smtClean="0"/>
              <a:t>前提：必须有样本容量足够大的信用评级数据库。</a:t>
            </a:r>
          </a:p>
          <a:p>
            <a:pPr eaLnBrk="1" hangingPunct="1">
              <a:lnSpc>
                <a:spcPct val="90000"/>
              </a:lnSpc>
              <a:defRPr/>
            </a:pPr>
            <a:r>
              <a:rPr lang="zh-CN" altLang="en-US" sz="2800" smtClean="0"/>
              <a:t>专业评级机构：标准普尔（</a:t>
            </a:r>
            <a:r>
              <a:rPr lang="en-US" altLang="zh-CN" sz="2800" smtClean="0"/>
              <a:t>Standard &amp; Poor’s</a:t>
            </a:r>
            <a:r>
              <a:rPr lang="zh-CN" altLang="en-US" sz="2800" smtClean="0"/>
              <a:t>）、穆迪</a:t>
            </a:r>
            <a:r>
              <a:rPr lang="en-US" altLang="zh-CN" sz="2800" smtClean="0"/>
              <a:t>(Moody’s)</a:t>
            </a:r>
            <a:r>
              <a:rPr lang="zh-CN" altLang="en-US" sz="2800" smtClean="0"/>
              <a:t>和惠誉</a:t>
            </a:r>
            <a:r>
              <a:rPr lang="en-US" altLang="zh-CN" sz="2800" smtClean="0"/>
              <a:t>(Fitch)</a:t>
            </a:r>
          </a:p>
          <a:p>
            <a:pPr eaLnBrk="1" hangingPunct="1">
              <a:lnSpc>
                <a:spcPct val="90000"/>
              </a:lnSpc>
              <a:defRPr/>
            </a:pPr>
            <a:r>
              <a:rPr lang="zh-CN" altLang="en-US" sz="2800" smtClean="0"/>
              <a:t>违约概率转移矩阵：各个信用等级的债务人，从一个等级转移到另一个等级的（包括违约）的概率矩阵表。这个矩阵根据历史的所有行业的公司信用等级逐年变化的数据计算得到的信用评级体系。</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eaLnBrk="1" hangingPunct="1">
              <a:defRPr/>
            </a:pPr>
            <a:endParaRPr lang="zh-CN" altLang="zh-CN" smtClean="0"/>
          </a:p>
        </p:txBody>
      </p:sp>
      <p:sp>
        <p:nvSpPr>
          <p:cNvPr id="402435" name="Rectangle 3"/>
          <p:cNvSpPr>
            <a:spLocks noGrp="1" noChangeArrowheads="1"/>
          </p:cNvSpPr>
          <p:nvPr>
            <p:ph type="body" idx="1"/>
          </p:nvPr>
        </p:nvSpPr>
        <p:spPr>
          <a:xfrm>
            <a:off x="539750" y="1905000"/>
            <a:ext cx="8256588" cy="4191000"/>
          </a:xfrm>
        </p:spPr>
        <p:txBody>
          <a:bodyPr/>
          <a:lstStyle/>
          <a:p>
            <a:pPr algn="just" eaLnBrk="1" hangingPunct="1">
              <a:lnSpc>
                <a:spcPct val="140000"/>
              </a:lnSpc>
              <a:buFont typeface="Wingdings" panose="05000000000000000000" pitchFamily="2" charset="2"/>
              <a:buNone/>
              <a:defRPr/>
            </a:pPr>
            <a:r>
              <a:rPr lang="en-US" altLang="zh-CN" dirty="0" smtClean="0">
                <a:latin typeface="宋体" pitchFamily="2" charset="-122"/>
              </a:rPr>
              <a:t>  </a:t>
            </a:r>
            <a:r>
              <a:rPr lang="zh-CN" altLang="en-US" dirty="0" smtClean="0">
                <a:latin typeface="宋体" pitchFamily="2" charset="-122"/>
              </a:rPr>
              <a:t>信用风险的度量方法主要分为传统信用风险度量方法和现代信用风险度量方法。传统信用风险度量方法侧重定性分析，如专家评定、信用评级、贷款分类、</a:t>
            </a:r>
            <a:r>
              <a:rPr lang="en-US" altLang="zh-CN" dirty="0" smtClean="0">
                <a:latin typeface="宋体" pitchFamily="2" charset="-122"/>
              </a:rPr>
              <a:t>Z</a:t>
            </a:r>
            <a:r>
              <a:rPr lang="zh-CN" altLang="en-US" dirty="0" smtClean="0">
                <a:latin typeface="宋体" pitchFamily="2" charset="-122"/>
              </a:rPr>
              <a:t>评分模型和</a:t>
            </a:r>
            <a:r>
              <a:rPr lang="en-US" altLang="zh-CN" dirty="0" smtClean="0">
                <a:latin typeface="宋体" pitchFamily="2" charset="-122"/>
              </a:rPr>
              <a:t>ZETA</a:t>
            </a:r>
            <a:r>
              <a:rPr lang="zh-CN" altLang="en-US" dirty="0" smtClean="0">
                <a:latin typeface="宋体" pitchFamily="2" charset="-122"/>
              </a:rPr>
              <a:t>评分模型。</a:t>
            </a:r>
          </a:p>
          <a:p>
            <a:pPr eaLnBrk="1" hangingPunct="1">
              <a:lnSpc>
                <a:spcPct val="140000"/>
              </a:lnSpc>
              <a:defRPr/>
            </a:pPr>
            <a:endParaRPr lang="en-US" altLang="zh-CN" dirty="0" smtClean="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323850" y="260350"/>
            <a:ext cx="8467725" cy="946150"/>
          </a:xfrm>
        </p:spPr>
        <p:txBody>
          <a:bodyPr/>
          <a:lstStyle/>
          <a:p>
            <a:pPr eaLnBrk="1" hangingPunct="1">
              <a:defRPr/>
            </a:pPr>
            <a:r>
              <a:rPr lang="zh-CN" altLang="en-US" smtClean="0">
                <a:latin typeface="隶书" pitchFamily="49" charset="-122"/>
                <a:ea typeface="隶书" pitchFamily="49" charset="-122"/>
              </a:rPr>
              <a:t>国际上流行的四种信用风险度量方法</a:t>
            </a:r>
          </a:p>
        </p:txBody>
      </p:sp>
      <p:sp>
        <p:nvSpPr>
          <p:cNvPr id="403459" name="Rectangle 3"/>
          <p:cNvSpPr>
            <a:spLocks noGrp="1" noChangeArrowheads="1"/>
          </p:cNvSpPr>
          <p:nvPr>
            <p:ph type="body" idx="1"/>
          </p:nvPr>
        </p:nvSpPr>
        <p:spPr>
          <a:xfrm>
            <a:off x="539750" y="1341438"/>
            <a:ext cx="8110538" cy="4800600"/>
          </a:xfrm>
        </p:spPr>
        <p:txBody>
          <a:bodyPr/>
          <a:lstStyle/>
          <a:p>
            <a:pPr eaLnBrk="1" hangingPunct="1">
              <a:lnSpc>
                <a:spcPct val="130000"/>
              </a:lnSpc>
              <a:defRPr/>
            </a:pPr>
            <a:r>
              <a:rPr lang="en-US" altLang="zh-CN" sz="2400" b="1" dirty="0" smtClean="0">
                <a:latin typeface="宋体" pitchFamily="2" charset="-122"/>
              </a:rPr>
              <a:t>①</a:t>
            </a:r>
            <a:r>
              <a:rPr lang="en-US" altLang="zh-CN" sz="2400" b="1" dirty="0" smtClean="0">
                <a:cs typeface="Times New Roman" pitchFamily="18" charset="0"/>
              </a:rPr>
              <a:t> J</a:t>
            </a:r>
            <a:r>
              <a:rPr lang="zh-CN" altLang="en-US" sz="2400" b="1" dirty="0" smtClean="0">
                <a:latin typeface="宋体" pitchFamily="2" charset="-122"/>
              </a:rPr>
              <a:t>．</a:t>
            </a:r>
            <a:r>
              <a:rPr lang="en-US" altLang="zh-CN" sz="2400" b="1" dirty="0" smtClean="0">
                <a:cs typeface="Times New Roman" pitchFamily="18" charset="0"/>
              </a:rPr>
              <a:t>P</a:t>
            </a:r>
            <a:r>
              <a:rPr lang="zh-CN" altLang="en-US" sz="2400" b="1" dirty="0" smtClean="0">
                <a:latin typeface="宋体" pitchFamily="2" charset="-122"/>
              </a:rPr>
              <a:t>．摩根发展的信用度量模型（</a:t>
            </a:r>
            <a:r>
              <a:rPr lang="en-US" altLang="zh-CN" sz="2400" b="1" dirty="0" err="1" smtClean="0">
                <a:cs typeface="Times New Roman" pitchFamily="18" charset="0"/>
              </a:rPr>
              <a:t>CreditMetrics</a:t>
            </a:r>
            <a:r>
              <a:rPr lang="zh-CN" altLang="en-US" sz="2400" b="1" dirty="0" smtClean="0">
                <a:latin typeface="宋体" pitchFamily="2" charset="-122"/>
              </a:rPr>
              <a:t>）方法，该方法使用信用转移矩阵计算投资组合的</a:t>
            </a:r>
            <a:r>
              <a:rPr lang="en-US" altLang="zh-CN" sz="2400" b="1" dirty="0" err="1" smtClean="0">
                <a:cs typeface="Times New Roman" pitchFamily="18" charset="0"/>
              </a:rPr>
              <a:t>VaR</a:t>
            </a:r>
            <a:r>
              <a:rPr lang="zh-CN" altLang="en-US" sz="2400" b="1" dirty="0" smtClean="0">
                <a:latin typeface="宋体" pitchFamily="2" charset="-122"/>
              </a:rPr>
              <a:t>值；</a:t>
            </a:r>
          </a:p>
          <a:p>
            <a:pPr eaLnBrk="1" hangingPunct="1">
              <a:lnSpc>
                <a:spcPct val="130000"/>
              </a:lnSpc>
              <a:defRPr/>
            </a:pPr>
            <a:r>
              <a:rPr lang="zh-CN" altLang="en-US" sz="2400" b="1" dirty="0" smtClean="0">
                <a:latin typeface="宋体" pitchFamily="2" charset="-122"/>
              </a:rPr>
              <a:t>②</a:t>
            </a:r>
            <a:r>
              <a:rPr lang="zh-CN" altLang="en-US" sz="2400" b="1" dirty="0" smtClean="0">
                <a:cs typeface="Times New Roman" pitchFamily="18" charset="0"/>
              </a:rPr>
              <a:t> </a:t>
            </a:r>
            <a:r>
              <a:rPr lang="en-US" altLang="zh-CN" sz="2400" b="1" dirty="0" smtClean="0">
                <a:cs typeface="Times New Roman" pitchFamily="18" charset="0"/>
              </a:rPr>
              <a:t>KMV</a:t>
            </a:r>
            <a:r>
              <a:rPr lang="zh-CN" altLang="en-US" sz="2400" b="1" dirty="0" smtClean="0">
                <a:latin typeface="宋体" pitchFamily="2" charset="-122"/>
              </a:rPr>
              <a:t>公司的</a:t>
            </a:r>
            <a:r>
              <a:rPr lang="en-US" altLang="zh-CN" sz="2400" b="1" dirty="0" smtClean="0">
                <a:cs typeface="Times New Roman" pitchFamily="18" charset="0"/>
              </a:rPr>
              <a:t>KMV</a:t>
            </a:r>
            <a:r>
              <a:rPr lang="zh-CN" altLang="en-US" sz="2400" b="1" dirty="0" smtClean="0">
                <a:latin typeface="宋体" pitchFamily="2" charset="-122"/>
              </a:rPr>
              <a:t>模型方法，该方法使用默顿（</a:t>
            </a:r>
            <a:r>
              <a:rPr lang="en-US" altLang="zh-CN" sz="2400" b="1" dirty="0" smtClean="0">
                <a:cs typeface="Times New Roman" pitchFamily="18" charset="0"/>
              </a:rPr>
              <a:t>Merton</a:t>
            </a:r>
            <a:r>
              <a:rPr lang="zh-CN" altLang="en-US" sz="2400" b="1" dirty="0" smtClean="0">
                <a:latin typeface="宋体" pitchFamily="2" charset="-122"/>
              </a:rPr>
              <a:t>）的违约债券估价模型；</a:t>
            </a:r>
          </a:p>
          <a:p>
            <a:pPr eaLnBrk="1" hangingPunct="1">
              <a:lnSpc>
                <a:spcPct val="130000"/>
              </a:lnSpc>
              <a:defRPr/>
            </a:pPr>
            <a:r>
              <a:rPr lang="zh-CN" altLang="en-US" sz="2400" b="1" dirty="0" smtClean="0">
                <a:latin typeface="宋体" pitchFamily="2" charset="-122"/>
              </a:rPr>
              <a:t>③</a:t>
            </a:r>
            <a:r>
              <a:rPr lang="zh-CN" altLang="en-US" sz="2400" b="1" dirty="0" smtClean="0">
                <a:cs typeface="Times New Roman" pitchFamily="18" charset="0"/>
              </a:rPr>
              <a:t> </a:t>
            </a:r>
            <a:r>
              <a:rPr lang="en-US" altLang="zh-CN" sz="2400" b="1" dirty="0" smtClean="0">
                <a:cs typeface="Times New Roman" pitchFamily="18" charset="0"/>
              </a:rPr>
              <a:t>CSFP</a:t>
            </a:r>
            <a:r>
              <a:rPr lang="zh-CN" altLang="en-US" sz="2400" b="1" dirty="0" smtClean="0">
                <a:latin typeface="宋体" pitchFamily="2" charset="-122"/>
              </a:rPr>
              <a:t>（</a:t>
            </a:r>
            <a:r>
              <a:rPr lang="en-US" altLang="zh-CN" sz="2400" b="1" dirty="0" smtClean="0">
                <a:cs typeface="Times New Roman" pitchFamily="18" charset="0"/>
              </a:rPr>
              <a:t>credit </a:t>
            </a:r>
            <a:r>
              <a:rPr lang="en-US" altLang="zh-CN" sz="2400" b="1" dirty="0" err="1" smtClean="0">
                <a:cs typeface="Times New Roman" pitchFamily="18" charset="0"/>
              </a:rPr>
              <a:t>suisse</a:t>
            </a:r>
            <a:r>
              <a:rPr lang="en-US" altLang="zh-CN" sz="2400" b="1" dirty="0" smtClean="0">
                <a:cs typeface="Times New Roman" pitchFamily="18" charset="0"/>
              </a:rPr>
              <a:t> financial products</a:t>
            </a:r>
            <a:r>
              <a:rPr lang="zh-CN" altLang="en-US" sz="2400" b="1" dirty="0" smtClean="0">
                <a:latin typeface="宋体" pitchFamily="2" charset="-122"/>
              </a:rPr>
              <a:t>）发展的</a:t>
            </a:r>
            <a:r>
              <a:rPr lang="en-US" altLang="zh-CN" sz="2400" b="1" dirty="0" err="1" smtClean="0">
                <a:cs typeface="Times New Roman" pitchFamily="18" charset="0"/>
              </a:rPr>
              <a:t>CreditRisk</a:t>
            </a:r>
            <a:r>
              <a:rPr lang="zh-CN" altLang="en-US" sz="2400" b="1" dirty="0" smtClean="0">
                <a:latin typeface="宋体" pitchFamily="2" charset="-122"/>
              </a:rPr>
              <a:t>＋方法，该方法使用了保险精算中的方法；</a:t>
            </a:r>
          </a:p>
          <a:p>
            <a:pPr eaLnBrk="1" hangingPunct="1">
              <a:lnSpc>
                <a:spcPct val="130000"/>
              </a:lnSpc>
              <a:defRPr/>
            </a:pPr>
            <a:r>
              <a:rPr lang="zh-CN" altLang="en-US" sz="2400" b="1" dirty="0" smtClean="0">
                <a:latin typeface="宋体" pitchFamily="2" charset="-122"/>
              </a:rPr>
              <a:t>④</a:t>
            </a:r>
            <a:r>
              <a:rPr lang="zh-CN" altLang="en-US" sz="2400" b="1" dirty="0" smtClean="0">
                <a:cs typeface="Times New Roman" pitchFamily="18" charset="0"/>
              </a:rPr>
              <a:t> </a:t>
            </a:r>
            <a:r>
              <a:rPr lang="zh-CN" altLang="en-US" sz="2400" b="1" dirty="0" smtClean="0">
                <a:latin typeface="宋体" pitchFamily="2" charset="-122"/>
              </a:rPr>
              <a:t>麦肯锡公司的</a:t>
            </a:r>
            <a:r>
              <a:rPr lang="en-US" altLang="zh-CN" sz="2400" b="1" dirty="0" smtClean="0">
                <a:cs typeface="Times New Roman" pitchFamily="18" charset="0"/>
              </a:rPr>
              <a:t>Credit Portfolio View</a:t>
            </a:r>
            <a:r>
              <a:rPr lang="zh-CN" altLang="en-US" sz="2400" b="1" dirty="0" smtClean="0">
                <a:latin typeface="宋体" pitchFamily="2" charset="-122"/>
              </a:rPr>
              <a:t>方法，该方法使用宏观经济变量模拟方法。</a:t>
            </a:r>
            <a:r>
              <a:rPr lang="zh-CN" altLang="en-US" sz="2400" b="1" dirty="0" smtClean="0"/>
              <a:t>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107950" y="476250"/>
            <a:ext cx="8893175" cy="460375"/>
          </a:xfrm>
        </p:spPr>
        <p:txBody>
          <a:bodyPr/>
          <a:lstStyle/>
          <a:p>
            <a:pPr eaLnBrk="1" hangingPunct="1">
              <a:defRPr/>
            </a:pPr>
            <a:r>
              <a:rPr lang="en-US" altLang="zh-CN" sz="2800" smtClean="0">
                <a:latin typeface="宋体" pitchFamily="2" charset="-122"/>
              </a:rPr>
              <a:t> </a:t>
            </a:r>
            <a:r>
              <a:rPr lang="zh-CN" altLang="en-US" smtClean="0">
                <a:latin typeface="隶书" pitchFamily="49" charset="-122"/>
                <a:ea typeface="隶书" pitchFamily="49" charset="-122"/>
              </a:rPr>
              <a:t>信用度量模型（</a:t>
            </a:r>
            <a:r>
              <a:rPr lang="en-US" altLang="zh-CN" smtClean="0">
                <a:latin typeface="隶书" pitchFamily="49" charset="-122"/>
                <a:ea typeface="隶书" pitchFamily="49" charset="-122"/>
              </a:rPr>
              <a:t>CreditMetrics</a:t>
            </a:r>
            <a:r>
              <a:rPr lang="zh-CN" altLang="en-US" smtClean="0">
                <a:latin typeface="隶书" pitchFamily="49" charset="-122"/>
                <a:ea typeface="隶书" pitchFamily="49" charset="-122"/>
              </a:rPr>
              <a:t>）方法</a:t>
            </a:r>
          </a:p>
        </p:txBody>
      </p:sp>
      <p:sp>
        <p:nvSpPr>
          <p:cNvPr id="404483" name="Rectangle 3"/>
          <p:cNvSpPr>
            <a:spLocks noGrp="1" noChangeArrowheads="1"/>
          </p:cNvSpPr>
          <p:nvPr>
            <p:ph type="body" idx="1"/>
          </p:nvPr>
        </p:nvSpPr>
        <p:spPr>
          <a:xfrm>
            <a:off x="611188" y="1685925"/>
            <a:ext cx="8110537" cy="4191000"/>
          </a:xfrm>
        </p:spPr>
        <p:txBody>
          <a:bodyPr/>
          <a:lstStyle/>
          <a:p>
            <a:pPr eaLnBrk="1" hangingPunct="1">
              <a:lnSpc>
                <a:spcPct val="130000"/>
              </a:lnSpc>
              <a:defRPr/>
            </a:pPr>
            <a:r>
              <a:rPr lang="zh-CN" altLang="en-US" b="1" smtClean="0">
                <a:latin typeface="宋体" pitchFamily="2" charset="-122"/>
              </a:rPr>
              <a:t>在</a:t>
            </a:r>
            <a:r>
              <a:rPr lang="en-US" altLang="zh-CN" b="1" smtClean="0">
                <a:cs typeface="Times New Roman" pitchFamily="18" charset="0"/>
              </a:rPr>
              <a:t>CreditMetrics</a:t>
            </a:r>
            <a:r>
              <a:rPr lang="zh-CN" altLang="en-US" b="1" smtClean="0">
                <a:latin typeface="宋体" pitchFamily="2" charset="-122"/>
              </a:rPr>
              <a:t>方法中，给定投资组合（已知组合中资产类别以及它们之间的组成比例），可以得出一定期限后（通常一年）的组合价值分布曲线，进而用该曲线计算投资组合</a:t>
            </a:r>
            <a:r>
              <a:rPr lang="en-US" altLang="zh-CN" b="1" smtClean="0">
                <a:cs typeface="Times New Roman" pitchFamily="18" charset="0"/>
              </a:rPr>
              <a:t>VaR</a:t>
            </a:r>
            <a:r>
              <a:rPr lang="zh-CN" altLang="en-US" b="1" smtClean="0">
                <a:latin typeface="宋体" pitchFamily="2" charset="-122"/>
              </a:rPr>
              <a:t>值。计算组合价值分布曲线有分析方法和模拟方法两种。</a:t>
            </a:r>
            <a:r>
              <a:rPr lang="zh-CN" altLang="en-US" smtClean="0"/>
              <a:t>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457200" y="277813"/>
            <a:ext cx="8229600" cy="303212"/>
          </a:xfrm>
        </p:spPr>
        <p:txBody>
          <a:bodyPr/>
          <a:lstStyle/>
          <a:p>
            <a:pPr eaLnBrk="1" hangingPunct="1">
              <a:defRPr/>
            </a:pPr>
            <a:endParaRPr lang="zh-CN" altLang="zh-CN" smtClean="0"/>
          </a:p>
        </p:txBody>
      </p:sp>
      <p:sp>
        <p:nvSpPr>
          <p:cNvPr id="405507" name="Rectangle 3"/>
          <p:cNvSpPr>
            <a:spLocks noGrp="1" noChangeArrowheads="1"/>
          </p:cNvSpPr>
          <p:nvPr>
            <p:ph type="body" idx="1"/>
          </p:nvPr>
        </p:nvSpPr>
        <p:spPr>
          <a:xfrm>
            <a:off x="468313" y="1268413"/>
            <a:ext cx="8110537" cy="4724400"/>
          </a:xfrm>
        </p:spPr>
        <p:txBody>
          <a:bodyPr/>
          <a:lstStyle/>
          <a:p>
            <a:pPr eaLnBrk="1" hangingPunct="1">
              <a:lnSpc>
                <a:spcPct val="120000"/>
              </a:lnSpc>
              <a:defRPr/>
            </a:pPr>
            <a:r>
              <a:rPr lang="zh-CN" altLang="en-US" b="1" smtClean="0">
                <a:latin typeface="宋体" pitchFamily="2" charset="-122"/>
              </a:rPr>
              <a:t>以下用一简单例子来说明分析方法计算组合价值分布的过程。这里假定债券投资组合中仅含有一种</a:t>
            </a:r>
            <a:r>
              <a:rPr lang="en-US" altLang="zh-CN" b="1" smtClean="0">
                <a:cs typeface="Times New Roman" pitchFamily="18" charset="0"/>
              </a:rPr>
              <a:t>BBB</a:t>
            </a:r>
            <a:r>
              <a:rPr lang="zh-CN" altLang="en-US" b="1" smtClean="0">
                <a:latin typeface="宋体" pitchFamily="2" charset="-122"/>
              </a:rPr>
              <a:t>等级债券。计算中需要的违约率和转移矩阵由信用评级机构提供，它们是通过对历史数据求平均值获得的。假定下一年信用等级变动概率如表４</a:t>
            </a:r>
            <a:r>
              <a:rPr lang="en-US" altLang="zh-CN" b="1" smtClean="0">
                <a:cs typeface="Times New Roman" pitchFamily="18" charset="0"/>
              </a:rPr>
              <a:t>-</a:t>
            </a:r>
            <a:r>
              <a:rPr lang="zh-CN" altLang="en-US" b="1" smtClean="0">
                <a:latin typeface="宋体" pitchFamily="2" charset="-122"/>
              </a:rPr>
              <a:t>５：</a:t>
            </a:r>
            <a:r>
              <a:rPr lang="zh-CN" altLang="en-US" b="1"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549275"/>
            <a:ext cx="8229600" cy="606425"/>
          </a:xfrm>
        </p:spPr>
        <p:txBody>
          <a:bodyPr/>
          <a:lstStyle/>
          <a:p>
            <a:pPr eaLnBrk="1" hangingPunct="1">
              <a:defRPr/>
            </a:pPr>
            <a:r>
              <a:rPr lang="zh-CN" altLang="en-US" smtClean="0">
                <a:latin typeface="隶书" pitchFamily="49" charset="-122"/>
                <a:ea typeface="隶书" pitchFamily="49" charset="-122"/>
              </a:rPr>
              <a:t>例 </a:t>
            </a:r>
            <a:r>
              <a:rPr lang="en-US" altLang="zh-CN" b="1" smtClean="0">
                <a:cs typeface="Times New Roman" pitchFamily="18" charset="0"/>
              </a:rPr>
              <a:t>LTCM</a:t>
            </a:r>
          </a:p>
        </p:txBody>
      </p:sp>
      <p:sp>
        <p:nvSpPr>
          <p:cNvPr id="18435" name="Rectangle 3"/>
          <p:cNvSpPr>
            <a:spLocks noGrp="1" noChangeArrowheads="1"/>
          </p:cNvSpPr>
          <p:nvPr>
            <p:ph type="body" idx="1"/>
          </p:nvPr>
        </p:nvSpPr>
        <p:spPr>
          <a:xfrm>
            <a:off x="539750" y="1484313"/>
            <a:ext cx="8110538" cy="4572000"/>
          </a:xfrm>
        </p:spPr>
        <p:txBody>
          <a:bodyPr/>
          <a:lstStyle/>
          <a:p>
            <a:pPr eaLnBrk="1" hangingPunct="1">
              <a:defRPr/>
            </a:pPr>
            <a:r>
              <a:rPr lang="zh-CN" altLang="en-US" sz="2800" b="1" smtClean="0">
                <a:latin typeface="宋体" pitchFamily="2" charset="-122"/>
              </a:rPr>
              <a:t>总部设在离纽约市不远的格林威治的美国长期资本管理公司（</a:t>
            </a:r>
            <a:r>
              <a:rPr lang="en-US" altLang="zh-CN" sz="2800" b="1" smtClean="0">
                <a:cs typeface="Times New Roman" pitchFamily="18" charset="0"/>
              </a:rPr>
              <a:t>LTCM</a:t>
            </a:r>
            <a:r>
              <a:rPr lang="zh-CN" altLang="en-US" sz="2800" b="1" smtClean="0">
                <a:latin typeface="宋体" pitchFamily="2" charset="-122"/>
              </a:rPr>
              <a:t>），是一家主要从事定息债务工具套利活动的对冲基金。该基金创立于</a:t>
            </a:r>
            <a:r>
              <a:rPr lang="en-US" altLang="zh-CN" sz="2800" b="1" smtClean="0">
                <a:latin typeface="宋体" pitchFamily="2" charset="-122"/>
              </a:rPr>
              <a:t>1994</a:t>
            </a:r>
            <a:r>
              <a:rPr lang="zh-CN" altLang="en-US" sz="2800" b="1" smtClean="0">
                <a:latin typeface="宋体" pitchFamily="2" charset="-122"/>
              </a:rPr>
              <a:t>年，主要活跃于国际债券和外汇市场，利用私人客户的巨额投资和金融机构的大量贷款，专门从事金融市场炒作，与量子基金、老虎基金、欧米伽基金一起称为国际四大</a:t>
            </a:r>
            <a:r>
              <a:rPr lang="zh-CN" altLang="en-US" sz="2800" b="1" smtClean="0"/>
              <a:t>“</a:t>
            </a:r>
            <a:r>
              <a:rPr lang="zh-CN" altLang="en-US" sz="2800" b="1" smtClean="0">
                <a:latin typeface="宋体" pitchFamily="2" charset="-122"/>
              </a:rPr>
              <a:t>对冲基金</a:t>
            </a:r>
            <a:r>
              <a:rPr lang="zh-CN" altLang="en-US" sz="2800" b="1" smtClean="0"/>
              <a:t>”</a:t>
            </a:r>
            <a:r>
              <a:rPr lang="zh-CN" altLang="en-US" sz="2800" b="1" smtClean="0">
                <a:latin typeface="宋体" pitchFamily="2" charset="-122"/>
              </a:rPr>
              <a:t>。</a:t>
            </a:r>
            <a:r>
              <a:rPr lang="en-US" altLang="zh-CN" sz="2800" b="1" smtClean="0">
                <a:cs typeface="Times New Roman" pitchFamily="18" charset="0"/>
              </a:rPr>
              <a:t>LTCM</a:t>
            </a:r>
            <a:r>
              <a:rPr lang="zh-CN" altLang="en-US" sz="2800" b="1" smtClean="0">
                <a:latin typeface="宋体" pitchFamily="2" charset="-122"/>
              </a:rPr>
              <a:t>掌门人麦利威瑟（</a:t>
            </a:r>
            <a:r>
              <a:rPr lang="en-US" altLang="zh-CN" sz="2800" b="1" smtClean="0">
                <a:cs typeface="Times New Roman" pitchFamily="18" charset="0"/>
              </a:rPr>
              <a:t>John Meriwether</a:t>
            </a:r>
            <a:r>
              <a:rPr lang="zh-CN" altLang="en-US" sz="2800" b="1" smtClean="0">
                <a:latin typeface="宋体" pitchFamily="2" charset="-122"/>
              </a:rPr>
              <a:t>），这位被誉为能</a:t>
            </a:r>
            <a:r>
              <a:rPr lang="zh-CN" altLang="en-US" sz="2800" b="1" smtClean="0"/>
              <a:t>“</a:t>
            </a:r>
            <a:r>
              <a:rPr lang="zh-CN" altLang="en-US" sz="2800" b="1" smtClean="0">
                <a:latin typeface="宋体" pitchFamily="2" charset="-122"/>
              </a:rPr>
              <a:t>点石成金</a:t>
            </a:r>
            <a:r>
              <a:rPr lang="zh-CN" altLang="en-US" sz="2800" b="1" smtClean="0"/>
              <a:t>”</a:t>
            </a:r>
            <a:r>
              <a:rPr lang="zh-CN" altLang="en-US" sz="2800" b="1" smtClean="0">
                <a:latin typeface="宋体" pitchFamily="2" charset="-122"/>
              </a:rPr>
              <a:t>的华尔街债券套利之父，聚集了一批华尔街上证券交易的精英：</a:t>
            </a:r>
            <a:r>
              <a:rPr lang="zh-CN" altLang="en-US" sz="2800" b="1" smtClean="0"/>
              <a:t> </a:t>
            </a:r>
          </a:p>
        </p:txBody>
      </p:sp>
    </p:spTree>
    <p:extLst>
      <p:ext uri="{BB962C8B-B14F-4D97-AF65-F5344CB8AC3E}">
        <p14:creationId xmlns:p14="http://schemas.microsoft.com/office/powerpoint/2010/main" val="130657423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838200" y="304800"/>
            <a:ext cx="7772400" cy="461963"/>
          </a:xfrm>
        </p:spPr>
        <p:txBody>
          <a:bodyPr/>
          <a:lstStyle/>
          <a:p>
            <a:pPr eaLnBrk="1" hangingPunct="1">
              <a:defRPr/>
            </a:pPr>
            <a:r>
              <a:rPr lang="zh-CN" altLang="en-US" sz="2400" b="1" smtClean="0">
                <a:latin typeface="宋体" pitchFamily="2" charset="-122"/>
              </a:rPr>
              <a:t>表</a:t>
            </a:r>
            <a:r>
              <a:rPr lang="en-US" altLang="zh-CN" sz="2400" b="1" smtClean="0">
                <a:latin typeface="Times New Roman" pitchFamily="18" charset="0"/>
                <a:cs typeface="Times New Roman" pitchFamily="18" charset="0"/>
              </a:rPr>
              <a:t>4-5  </a:t>
            </a:r>
            <a:r>
              <a:rPr lang="zh-CN" altLang="en-US" sz="2400" b="1" smtClean="0">
                <a:latin typeface="宋体" pitchFamily="2" charset="-122"/>
              </a:rPr>
              <a:t>信用等级转移矩阵</a:t>
            </a:r>
            <a:r>
              <a:rPr lang="zh-CN" altLang="en-US" sz="1400" b="1" smtClean="0"/>
              <a:t> </a:t>
            </a:r>
          </a:p>
        </p:txBody>
      </p:sp>
      <p:grpSp>
        <p:nvGrpSpPr>
          <p:cNvPr id="136195" name="Group 3"/>
          <p:cNvGrpSpPr>
            <a:grpSpLocks/>
          </p:cNvGrpSpPr>
          <p:nvPr/>
        </p:nvGrpSpPr>
        <p:grpSpPr bwMode="auto">
          <a:xfrm>
            <a:off x="522288" y="765175"/>
            <a:ext cx="8153400" cy="5495925"/>
            <a:chOff x="-3" y="-3"/>
            <a:chExt cx="4020" cy="3462"/>
          </a:xfrm>
        </p:grpSpPr>
        <p:grpSp>
          <p:nvGrpSpPr>
            <p:cNvPr id="136196" name="Group 4"/>
            <p:cNvGrpSpPr>
              <a:grpSpLocks/>
            </p:cNvGrpSpPr>
            <p:nvPr/>
          </p:nvGrpSpPr>
          <p:grpSpPr bwMode="auto">
            <a:xfrm>
              <a:off x="0" y="0"/>
              <a:ext cx="4014" cy="3456"/>
              <a:chOff x="0" y="0"/>
              <a:chExt cx="4014" cy="3456"/>
            </a:xfrm>
          </p:grpSpPr>
          <p:grpSp>
            <p:nvGrpSpPr>
              <p:cNvPr id="136198" name="Group 5"/>
              <p:cNvGrpSpPr>
                <a:grpSpLocks/>
              </p:cNvGrpSpPr>
              <p:nvPr/>
            </p:nvGrpSpPr>
            <p:grpSpPr bwMode="auto">
              <a:xfrm>
                <a:off x="0" y="0"/>
                <a:ext cx="446" cy="768"/>
                <a:chOff x="0" y="0"/>
                <a:chExt cx="446" cy="768"/>
              </a:xfrm>
            </p:grpSpPr>
            <p:sp>
              <p:nvSpPr>
                <p:cNvPr id="136415" name="Rectangle 6"/>
                <p:cNvSpPr>
                  <a:spLocks noChangeArrowheads="1"/>
                </p:cNvSpPr>
                <p:nvPr/>
              </p:nvSpPr>
              <p:spPr bwMode="auto">
                <a:xfrm>
                  <a:off x="43" y="0"/>
                  <a:ext cx="360"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起始</a:t>
                  </a:r>
                </a:p>
                <a:p>
                  <a:pPr algn="ctr">
                    <a:spcBef>
                      <a:spcPct val="0"/>
                    </a:spcBef>
                    <a:buClrTx/>
                    <a:buSzTx/>
                    <a:buFontTx/>
                    <a:buNone/>
                  </a:pPr>
                  <a:r>
                    <a:rPr lang="zh-CN" altLang="en-US" sz="1800">
                      <a:latin typeface="Times New Roman" panose="02020603050405020304" pitchFamily="18" charset="0"/>
                    </a:rPr>
                    <a:t>级别</a:t>
                  </a:r>
                </a:p>
                <a:p>
                  <a:pPr algn="ctr">
                    <a:spcBef>
                      <a:spcPct val="0"/>
                    </a:spcBef>
                    <a:buClrTx/>
                    <a:buSzTx/>
                    <a:buFontTx/>
                    <a:buNone/>
                  </a:pPr>
                  <a:endParaRPr lang="en-US" altLang="zh-CN" sz="1800">
                    <a:latin typeface="Times New Roman" panose="02020603050405020304" pitchFamily="18" charset="0"/>
                  </a:endParaRPr>
                </a:p>
              </p:txBody>
            </p:sp>
            <p:sp>
              <p:nvSpPr>
                <p:cNvPr id="136416" name="Rectangle 7"/>
                <p:cNvSpPr>
                  <a:spLocks noChangeArrowheads="1"/>
                </p:cNvSpPr>
                <p:nvPr/>
              </p:nvSpPr>
              <p:spPr bwMode="auto">
                <a:xfrm>
                  <a:off x="0" y="0"/>
                  <a:ext cx="446"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199" name="Group 8"/>
              <p:cNvGrpSpPr>
                <a:grpSpLocks/>
              </p:cNvGrpSpPr>
              <p:nvPr/>
            </p:nvGrpSpPr>
            <p:grpSpPr bwMode="auto">
              <a:xfrm>
                <a:off x="446" y="0"/>
                <a:ext cx="3568" cy="384"/>
                <a:chOff x="446" y="0"/>
                <a:chExt cx="3568" cy="384"/>
              </a:xfrm>
            </p:grpSpPr>
            <p:sp>
              <p:nvSpPr>
                <p:cNvPr id="136413" name="Rectangle 9"/>
                <p:cNvSpPr>
                  <a:spLocks noChangeArrowheads="1"/>
                </p:cNvSpPr>
                <p:nvPr/>
              </p:nvSpPr>
              <p:spPr bwMode="auto">
                <a:xfrm>
                  <a:off x="489" y="0"/>
                  <a:ext cx="34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一年以后处于各级别的概率（％）</a:t>
                  </a:r>
                </a:p>
                <a:p>
                  <a:pPr algn="ctr">
                    <a:spcBef>
                      <a:spcPct val="0"/>
                    </a:spcBef>
                    <a:buClrTx/>
                    <a:buSzTx/>
                    <a:buFontTx/>
                    <a:buNone/>
                  </a:pPr>
                  <a:endParaRPr lang="en-US" altLang="zh-CN" sz="1800">
                    <a:latin typeface="Times New Roman" panose="02020603050405020304" pitchFamily="18" charset="0"/>
                  </a:endParaRPr>
                </a:p>
              </p:txBody>
            </p:sp>
            <p:sp>
              <p:nvSpPr>
                <p:cNvPr id="136414" name="Rectangle 10"/>
                <p:cNvSpPr>
                  <a:spLocks noChangeArrowheads="1"/>
                </p:cNvSpPr>
                <p:nvPr/>
              </p:nvSpPr>
              <p:spPr bwMode="auto">
                <a:xfrm>
                  <a:off x="446" y="0"/>
                  <a:ext cx="35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00" name="Group 11"/>
              <p:cNvGrpSpPr>
                <a:grpSpLocks/>
              </p:cNvGrpSpPr>
              <p:nvPr/>
            </p:nvGrpSpPr>
            <p:grpSpPr bwMode="auto">
              <a:xfrm>
                <a:off x="446" y="384"/>
                <a:ext cx="446" cy="384"/>
                <a:chOff x="446" y="384"/>
                <a:chExt cx="446" cy="384"/>
              </a:xfrm>
            </p:grpSpPr>
            <p:sp>
              <p:nvSpPr>
                <p:cNvPr id="136411" name="Rectangle 12"/>
                <p:cNvSpPr>
                  <a:spLocks noChangeArrowheads="1"/>
                </p:cNvSpPr>
                <p:nvPr/>
              </p:nvSpPr>
              <p:spPr bwMode="auto">
                <a:xfrm>
                  <a:off x="489" y="38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AAA</a:t>
                  </a:r>
                </a:p>
                <a:p>
                  <a:pPr algn="just">
                    <a:spcBef>
                      <a:spcPct val="0"/>
                    </a:spcBef>
                    <a:buClrTx/>
                    <a:buSzTx/>
                    <a:buFontTx/>
                    <a:buNone/>
                  </a:pPr>
                  <a:endParaRPr lang="en-US" altLang="zh-CN" sz="1800">
                    <a:latin typeface="Times New Roman" panose="02020603050405020304" pitchFamily="18" charset="0"/>
                  </a:endParaRPr>
                </a:p>
              </p:txBody>
            </p:sp>
            <p:sp>
              <p:nvSpPr>
                <p:cNvPr id="136412" name="Rectangle 13"/>
                <p:cNvSpPr>
                  <a:spLocks noChangeArrowheads="1"/>
                </p:cNvSpPr>
                <p:nvPr/>
              </p:nvSpPr>
              <p:spPr bwMode="auto">
                <a:xfrm>
                  <a:off x="446" y="38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01" name="Group 14"/>
              <p:cNvGrpSpPr>
                <a:grpSpLocks/>
              </p:cNvGrpSpPr>
              <p:nvPr/>
            </p:nvGrpSpPr>
            <p:grpSpPr bwMode="auto">
              <a:xfrm>
                <a:off x="892" y="384"/>
                <a:ext cx="446" cy="384"/>
                <a:chOff x="892" y="384"/>
                <a:chExt cx="446" cy="384"/>
              </a:xfrm>
            </p:grpSpPr>
            <p:sp>
              <p:nvSpPr>
                <p:cNvPr id="136409" name="Rectangle 15"/>
                <p:cNvSpPr>
                  <a:spLocks noChangeArrowheads="1"/>
                </p:cNvSpPr>
                <p:nvPr/>
              </p:nvSpPr>
              <p:spPr bwMode="auto">
                <a:xfrm>
                  <a:off x="935" y="38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AA</a:t>
                  </a:r>
                </a:p>
                <a:p>
                  <a:pPr algn="just">
                    <a:spcBef>
                      <a:spcPct val="0"/>
                    </a:spcBef>
                    <a:buClrTx/>
                    <a:buSzTx/>
                    <a:buFontTx/>
                    <a:buNone/>
                  </a:pPr>
                  <a:endParaRPr lang="en-US" altLang="zh-CN" sz="1800">
                    <a:latin typeface="Times New Roman" panose="02020603050405020304" pitchFamily="18" charset="0"/>
                  </a:endParaRPr>
                </a:p>
              </p:txBody>
            </p:sp>
            <p:sp>
              <p:nvSpPr>
                <p:cNvPr id="136410" name="Rectangle 16"/>
                <p:cNvSpPr>
                  <a:spLocks noChangeArrowheads="1"/>
                </p:cNvSpPr>
                <p:nvPr/>
              </p:nvSpPr>
              <p:spPr bwMode="auto">
                <a:xfrm>
                  <a:off x="892" y="38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02" name="Group 17"/>
              <p:cNvGrpSpPr>
                <a:grpSpLocks/>
              </p:cNvGrpSpPr>
              <p:nvPr/>
            </p:nvGrpSpPr>
            <p:grpSpPr bwMode="auto">
              <a:xfrm>
                <a:off x="1338" y="384"/>
                <a:ext cx="446" cy="384"/>
                <a:chOff x="1338" y="384"/>
                <a:chExt cx="446" cy="384"/>
              </a:xfrm>
            </p:grpSpPr>
            <p:sp>
              <p:nvSpPr>
                <p:cNvPr id="136407" name="Rectangle 18"/>
                <p:cNvSpPr>
                  <a:spLocks noChangeArrowheads="1"/>
                </p:cNvSpPr>
                <p:nvPr/>
              </p:nvSpPr>
              <p:spPr bwMode="auto">
                <a:xfrm>
                  <a:off x="1381" y="38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A</a:t>
                  </a:r>
                </a:p>
                <a:p>
                  <a:pPr algn="just">
                    <a:spcBef>
                      <a:spcPct val="0"/>
                    </a:spcBef>
                    <a:buClrTx/>
                    <a:buSzTx/>
                    <a:buFontTx/>
                    <a:buNone/>
                  </a:pPr>
                  <a:endParaRPr lang="en-US" altLang="zh-CN" sz="1800">
                    <a:latin typeface="Times New Roman" panose="02020603050405020304" pitchFamily="18" charset="0"/>
                  </a:endParaRPr>
                </a:p>
              </p:txBody>
            </p:sp>
            <p:sp>
              <p:nvSpPr>
                <p:cNvPr id="136408" name="Rectangle 19"/>
                <p:cNvSpPr>
                  <a:spLocks noChangeArrowheads="1"/>
                </p:cNvSpPr>
                <p:nvPr/>
              </p:nvSpPr>
              <p:spPr bwMode="auto">
                <a:xfrm>
                  <a:off x="1338" y="38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03" name="Group 20"/>
              <p:cNvGrpSpPr>
                <a:grpSpLocks/>
              </p:cNvGrpSpPr>
              <p:nvPr/>
            </p:nvGrpSpPr>
            <p:grpSpPr bwMode="auto">
              <a:xfrm>
                <a:off x="1784" y="384"/>
                <a:ext cx="446" cy="384"/>
                <a:chOff x="1784" y="384"/>
                <a:chExt cx="446" cy="384"/>
              </a:xfrm>
            </p:grpSpPr>
            <p:sp>
              <p:nvSpPr>
                <p:cNvPr id="136405" name="Rectangle 21"/>
                <p:cNvSpPr>
                  <a:spLocks noChangeArrowheads="1"/>
                </p:cNvSpPr>
                <p:nvPr/>
              </p:nvSpPr>
              <p:spPr bwMode="auto">
                <a:xfrm>
                  <a:off x="1827" y="38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BBB</a:t>
                  </a:r>
                </a:p>
                <a:p>
                  <a:pPr algn="just">
                    <a:spcBef>
                      <a:spcPct val="0"/>
                    </a:spcBef>
                    <a:buClrTx/>
                    <a:buSzTx/>
                    <a:buFontTx/>
                    <a:buNone/>
                  </a:pPr>
                  <a:endParaRPr lang="en-US" altLang="zh-CN" sz="1800">
                    <a:latin typeface="Times New Roman" panose="02020603050405020304" pitchFamily="18" charset="0"/>
                  </a:endParaRPr>
                </a:p>
              </p:txBody>
            </p:sp>
            <p:sp>
              <p:nvSpPr>
                <p:cNvPr id="136406" name="Rectangle 22"/>
                <p:cNvSpPr>
                  <a:spLocks noChangeArrowheads="1"/>
                </p:cNvSpPr>
                <p:nvPr/>
              </p:nvSpPr>
              <p:spPr bwMode="auto">
                <a:xfrm>
                  <a:off x="1784" y="38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04" name="Group 23"/>
              <p:cNvGrpSpPr>
                <a:grpSpLocks/>
              </p:cNvGrpSpPr>
              <p:nvPr/>
            </p:nvGrpSpPr>
            <p:grpSpPr bwMode="auto">
              <a:xfrm>
                <a:off x="2230" y="384"/>
                <a:ext cx="446" cy="384"/>
                <a:chOff x="2230" y="384"/>
                <a:chExt cx="446" cy="384"/>
              </a:xfrm>
            </p:grpSpPr>
            <p:sp>
              <p:nvSpPr>
                <p:cNvPr id="136403" name="Rectangle 24"/>
                <p:cNvSpPr>
                  <a:spLocks noChangeArrowheads="1"/>
                </p:cNvSpPr>
                <p:nvPr/>
              </p:nvSpPr>
              <p:spPr bwMode="auto">
                <a:xfrm>
                  <a:off x="2273" y="38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BB</a:t>
                  </a:r>
                </a:p>
                <a:p>
                  <a:pPr algn="just">
                    <a:spcBef>
                      <a:spcPct val="0"/>
                    </a:spcBef>
                    <a:buClrTx/>
                    <a:buSzTx/>
                    <a:buFontTx/>
                    <a:buNone/>
                  </a:pPr>
                  <a:endParaRPr lang="en-US" altLang="zh-CN" sz="1800">
                    <a:latin typeface="Times New Roman" panose="02020603050405020304" pitchFamily="18" charset="0"/>
                  </a:endParaRPr>
                </a:p>
              </p:txBody>
            </p:sp>
            <p:sp>
              <p:nvSpPr>
                <p:cNvPr id="136404" name="Rectangle 25"/>
                <p:cNvSpPr>
                  <a:spLocks noChangeArrowheads="1"/>
                </p:cNvSpPr>
                <p:nvPr/>
              </p:nvSpPr>
              <p:spPr bwMode="auto">
                <a:xfrm>
                  <a:off x="2230" y="38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05" name="Group 26"/>
              <p:cNvGrpSpPr>
                <a:grpSpLocks/>
              </p:cNvGrpSpPr>
              <p:nvPr/>
            </p:nvGrpSpPr>
            <p:grpSpPr bwMode="auto">
              <a:xfrm>
                <a:off x="2676" y="384"/>
                <a:ext cx="446" cy="384"/>
                <a:chOff x="2676" y="384"/>
                <a:chExt cx="446" cy="384"/>
              </a:xfrm>
            </p:grpSpPr>
            <p:sp>
              <p:nvSpPr>
                <p:cNvPr id="136401" name="Rectangle 27"/>
                <p:cNvSpPr>
                  <a:spLocks noChangeArrowheads="1"/>
                </p:cNvSpPr>
                <p:nvPr/>
              </p:nvSpPr>
              <p:spPr bwMode="auto">
                <a:xfrm>
                  <a:off x="2719" y="38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B</a:t>
                  </a:r>
                </a:p>
                <a:p>
                  <a:pPr algn="just">
                    <a:spcBef>
                      <a:spcPct val="0"/>
                    </a:spcBef>
                    <a:buClrTx/>
                    <a:buSzTx/>
                    <a:buFontTx/>
                    <a:buNone/>
                  </a:pPr>
                  <a:endParaRPr lang="en-US" altLang="zh-CN" sz="1800">
                    <a:latin typeface="Times New Roman" panose="02020603050405020304" pitchFamily="18" charset="0"/>
                  </a:endParaRPr>
                </a:p>
              </p:txBody>
            </p:sp>
            <p:sp>
              <p:nvSpPr>
                <p:cNvPr id="136402" name="Rectangle 28"/>
                <p:cNvSpPr>
                  <a:spLocks noChangeArrowheads="1"/>
                </p:cNvSpPr>
                <p:nvPr/>
              </p:nvSpPr>
              <p:spPr bwMode="auto">
                <a:xfrm>
                  <a:off x="2676" y="38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06" name="Group 29"/>
              <p:cNvGrpSpPr>
                <a:grpSpLocks/>
              </p:cNvGrpSpPr>
              <p:nvPr/>
            </p:nvGrpSpPr>
            <p:grpSpPr bwMode="auto">
              <a:xfrm>
                <a:off x="3122" y="384"/>
                <a:ext cx="446" cy="384"/>
                <a:chOff x="3122" y="384"/>
                <a:chExt cx="446" cy="384"/>
              </a:xfrm>
            </p:grpSpPr>
            <p:sp>
              <p:nvSpPr>
                <p:cNvPr id="136399" name="Rectangle 30"/>
                <p:cNvSpPr>
                  <a:spLocks noChangeArrowheads="1"/>
                </p:cNvSpPr>
                <p:nvPr/>
              </p:nvSpPr>
              <p:spPr bwMode="auto">
                <a:xfrm>
                  <a:off x="3165" y="38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CCC</a:t>
                  </a:r>
                </a:p>
                <a:p>
                  <a:pPr algn="just">
                    <a:spcBef>
                      <a:spcPct val="0"/>
                    </a:spcBef>
                    <a:buClrTx/>
                    <a:buSzTx/>
                    <a:buFontTx/>
                    <a:buNone/>
                  </a:pPr>
                  <a:endParaRPr lang="en-US" altLang="zh-CN" sz="1800">
                    <a:latin typeface="Times New Roman" panose="02020603050405020304" pitchFamily="18" charset="0"/>
                  </a:endParaRPr>
                </a:p>
              </p:txBody>
            </p:sp>
            <p:sp>
              <p:nvSpPr>
                <p:cNvPr id="136400" name="Rectangle 31"/>
                <p:cNvSpPr>
                  <a:spLocks noChangeArrowheads="1"/>
                </p:cNvSpPr>
                <p:nvPr/>
              </p:nvSpPr>
              <p:spPr bwMode="auto">
                <a:xfrm>
                  <a:off x="3122" y="38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07" name="Group 32"/>
              <p:cNvGrpSpPr>
                <a:grpSpLocks/>
              </p:cNvGrpSpPr>
              <p:nvPr/>
            </p:nvGrpSpPr>
            <p:grpSpPr bwMode="auto">
              <a:xfrm>
                <a:off x="3568" y="384"/>
                <a:ext cx="446" cy="384"/>
                <a:chOff x="3568" y="384"/>
                <a:chExt cx="446" cy="384"/>
              </a:xfrm>
            </p:grpSpPr>
            <p:sp>
              <p:nvSpPr>
                <p:cNvPr id="136397" name="Rectangle 33"/>
                <p:cNvSpPr>
                  <a:spLocks noChangeArrowheads="1"/>
                </p:cNvSpPr>
                <p:nvPr/>
              </p:nvSpPr>
              <p:spPr bwMode="auto">
                <a:xfrm>
                  <a:off x="3611" y="38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800">
                      <a:latin typeface="Times New Roman" panose="02020603050405020304" pitchFamily="18" charset="0"/>
                    </a:rPr>
                    <a:t>违约</a:t>
                  </a:r>
                </a:p>
                <a:p>
                  <a:pPr algn="just">
                    <a:spcBef>
                      <a:spcPct val="0"/>
                    </a:spcBef>
                    <a:buClrTx/>
                    <a:buSzTx/>
                    <a:buFontTx/>
                    <a:buNone/>
                  </a:pPr>
                  <a:endParaRPr lang="en-US" altLang="zh-CN" sz="1800">
                    <a:latin typeface="Times New Roman" panose="02020603050405020304" pitchFamily="18" charset="0"/>
                  </a:endParaRPr>
                </a:p>
              </p:txBody>
            </p:sp>
            <p:sp>
              <p:nvSpPr>
                <p:cNvPr id="136398" name="Rectangle 34"/>
                <p:cNvSpPr>
                  <a:spLocks noChangeArrowheads="1"/>
                </p:cNvSpPr>
                <p:nvPr/>
              </p:nvSpPr>
              <p:spPr bwMode="auto">
                <a:xfrm>
                  <a:off x="3568" y="38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08" name="Group 35"/>
              <p:cNvGrpSpPr>
                <a:grpSpLocks/>
              </p:cNvGrpSpPr>
              <p:nvPr/>
            </p:nvGrpSpPr>
            <p:grpSpPr bwMode="auto">
              <a:xfrm>
                <a:off x="0" y="768"/>
                <a:ext cx="446" cy="384"/>
                <a:chOff x="0" y="768"/>
                <a:chExt cx="446" cy="384"/>
              </a:xfrm>
            </p:grpSpPr>
            <p:sp>
              <p:nvSpPr>
                <p:cNvPr id="136395" name="Rectangle 36"/>
                <p:cNvSpPr>
                  <a:spLocks noChangeArrowheads="1"/>
                </p:cNvSpPr>
                <p:nvPr/>
              </p:nvSpPr>
              <p:spPr bwMode="auto">
                <a:xfrm>
                  <a:off x="43" y="76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AAA</a:t>
                  </a:r>
                </a:p>
                <a:p>
                  <a:pPr algn="just">
                    <a:spcBef>
                      <a:spcPct val="0"/>
                    </a:spcBef>
                    <a:buClrTx/>
                    <a:buSzTx/>
                    <a:buFontTx/>
                    <a:buNone/>
                  </a:pPr>
                  <a:endParaRPr lang="en-US" altLang="zh-CN" sz="1800">
                    <a:latin typeface="Times New Roman" panose="02020603050405020304" pitchFamily="18" charset="0"/>
                  </a:endParaRPr>
                </a:p>
              </p:txBody>
            </p:sp>
            <p:sp>
              <p:nvSpPr>
                <p:cNvPr id="136396" name="Rectangle 37"/>
                <p:cNvSpPr>
                  <a:spLocks noChangeArrowheads="1"/>
                </p:cNvSpPr>
                <p:nvPr/>
              </p:nvSpPr>
              <p:spPr bwMode="auto">
                <a:xfrm>
                  <a:off x="0" y="76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09" name="Group 38"/>
              <p:cNvGrpSpPr>
                <a:grpSpLocks/>
              </p:cNvGrpSpPr>
              <p:nvPr/>
            </p:nvGrpSpPr>
            <p:grpSpPr bwMode="auto">
              <a:xfrm>
                <a:off x="446" y="768"/>
                <a:ext cx="446" cy="384"/>
                <a:chOff x="446" y="768"/>
                <a:chExt cx="446" cy="384"/>
              </a:xfrm>
            </p:grpSpPr>
            <p:sp>
              <p:nvSpPr>
                <p:cNvPr id="136393" name="Rectangle 39"/>
                <p:cNvSpPr>
                  <a:spLocks noChangeArrowheads="1"/>
                </p:cNvSpPr>
                <p:nvPr/>
              </p:nvSpPr>
              <p:spPr bwMode="auto">
                <a:xfrm>
                  <a:off x="489" y="76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90.81</a:t>
                  </a:r>
                </a:p>
                <a:p>
                  <a:pPr algn="just">
                    <a:spcBef>
                      <a:spcPct val="0"/>
                    </a:spcBef>
                    <a:buClrTx/>
                    <a:buSzTx/>
                    <a:buFontTx/>
                    <a:buNone/>
                  </a:pPr>
                  <a:endParaRPr lang="en-US" altLang="zh-CN" sz="1800">
                    <a:latin typeface="Times New Roman" panose="02020603050405020304" pitchFamily="18" charset="0"/>
                  </a:endParaRPr>
                </a:p>
              </p:txBody>
            </p:sp>
            <p:sp>
              <p:nvSpPr>
                <p:cNvPr id="136394" name="Rectangle 40"/>
                <p:cNvSpPr>
                  <a:spLocks noChangeArrowheads="1"/>
                </p:cNvSpPr>
                <p:nvPr/>
              </p:nvSpPr>
              <p:spPr bwMode="auto">
                <a:xfrm>
                  <a:off x="446" y="76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10" name="Group 41"/>
              <p:cNvGrpSpPr>
                <a:grpSpLocks/>
              </p:cNvGrpSpPr>
              <p:nvPr/>
            </p:nvGrpSpPr>
            <p:grpSpPr bwMode="auto">
              <a:xfrm>
                <a:off x="892" y="768"/>
                <a:ext cx="446" cy="384"/>
                <a:chOff x="892" y="768"/>
                <a:chExt cx="446" cy="384"/>
              </a:xfrm>
            </p:grpSpPr>
            <p:sp>
              <p:nvSpPr>
                <p:cNvPr id="136391" name="Rectangle 42"/>
                <p:cNvSpPr>
                  <a:spLocks noChangeArrowheads="1"/>
                </p:cNvSpPr>
                <p:nvPr/>
              </p:nvSpPr>
              <p:spPr bwMode="auto">
                <a:xfrm>
                  <a:off x="935" y="76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8.33</a:t>
                  </a:r>
                </a:p>
                <a:p>
                  <a:pPr algn="just">
                    <a:spcBef>
                      <a:spcPct val="0"/>
                    </a:spcBef>
                    <a:buClrTx/>
                    <a:buSzTx/>
                    <a:buFontTx/>
                    <a:buNone/>
                  </a:pPr>
                  <a:endParaRPr lang="en-US" altLang="zh-CN" sz="1800">
                    <a:latin typeface="Times New Roman" panose="02020603050405020304" pitchFamily="18" charset="0"/>
                  </a:endParaRPr>
                </a:p>
              </p:txBody>
            </p:sp>
            <p:sp>
              <p:nvSpPr>
                <p:cNvPr id="136392" name="Rectangle 43"/>
                <p:cNvSpPr>
                  <a:spLocks noChangeArrowheads="1"/>
                </p:cNvSpPr>
                <p:nvPr/>
              </p:nvSpPr>
              <p:spPr bwMode="auto">
                <a:xfrm>
                  <a:off x="892" y="76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11" name="Group 44"/>
              <p:cNvGrpSpPr>
                <a:grpSpLocks/>
              </p:cNvGrpSpPr>
              <p:nvPr/>
            </p:nvGrpSpPr>
            <p:grpSpPr bwMode="auto">
              <a:xfrm>
                <a:off x="1338" y="768"/>
                <a:ext cx="446" cy="384"/>
                <a:chOff x="1338" y="768"/>
                <a:chExt cx="446" cy="384"/>
              </a:xfrm>
            </p:grpSpPr>
            <p:sp>
              <p:nvSpPr>
                <p:cNvPr id="136389" name="Rectangle 45"/>
                <p:cNvSpPr>
                  <a:spLocks noChangeArrowheads="1"/>
                </p:cNvSpPr>
                <p:nvPr/>
              </p:nvSpPr>
              <p:spPr bwMode="auto">
                <a:xfrm>
                  <a:off x="1381" y="76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0.68</a:t>
                  </a:r>
                </a:p>
                <a:p>
                  <a:pPr algn="just">
                    <a:spcBef>
                      <a:spcPct val="0"/>
                    </a:spcBef>
                    <a:buClrTx/>
                    <a:buSzTx/>
                    <a:buFontTx/>
                    <a:buNone/>
                  </a:pPr>
                  <a:endParaRPr lang="en-US" altLang="zh-CN" sz="1800">
                    <a:latin typeface="Times New Roman" panose="02020603050405020304" pitchFamily="18" charset="0"/>
                  </a:endParaRPr>
                </a:p>
              </p:txBody>
            </p:sp>
            <p:sp>
              <p:nvSpPr>
                <p:cNvPr id="136390" name="Rectangle 46"/>
                <p:cNvSpPr>
                  <a:spLocks noChangeArrowheads="1"/>
                </p:cNvSpPr>
                <p:nvPr/>
              </p:nvSpPr>
              <p:spPr bwMode="auto">
                <a:xfrm>
                  <a:off x="1338" y="76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12" name="Group 47"/>
              <p:cNvGrpSpPr>
                <a:grpSpLocks/>
              </p:cNvGrpSpPr>
              <p:nvPr/>
            </p:nvGrpSpPr>
            <p:grpSpPr bwMode="auto">
              <a:xfrm>
                <a:off x="1784" y="768"/>
                <a:ext cx="446" cy="384"/>
                <a:chOff x="1784" y="768"/>
                <a:chExt cx="446" cy="384"/>
              </a:xfrm>
            </p:grpSpPr>
            <p:sp>
              <p:nvSpPr>
                <p:cNvPr id="136387" name="Rectangle 48"/>
                <p:cNvSpPr>
                  <a:spLocks noChangeArrowheads="1"/>
                </p:cNvSpPr>
                <p:nvPr/>
              </p:nvSpPr>
              <p:spPr bwMode="auto">
                <a:xfrm>
                  <a:off x="1827" y="76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0.06</a:t>
                  </a:r>
                </a:p>
                <a:p>
                  <a:pPr algn="just">
                    <a:spcBef>
                      <a:spcPct val="0"/>
                    </a:spcBef>
                    <a:buClrTx/>
                    <a:buSzTx/>
                    <a:buFontTx/>
                    <a:buNone/>
                  </a:pPr>
                  <a:endParaRPr lang="en-US" altLang="zh-CN" sz="1800">
                    <a:latin typeface="Times New Roman" panose="02020603050405020304" pitchFamily="18" charset="0"/>
                  </a:endParaRPr>
                </a:p>
              </p:txBody>
            </p:sp>
            <p:sp>
              <p:nvSpPr>
                <p:cNvPr id="136388" name="Rectangle 49"/>
                <p:cNvSpPr>
                  <a:spLocks noChangeArrowheads="1"/>
                </p:cNvSpPr>
                <p:nvPr/>
              </p:nvSpPr>
              <p:spPr bwMode="auto">
                <a:xfrm>
                  <a:off x="1784" y="76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13" name="Group 50"/>
              <p:cNvGrpSpPr>
                <a:grpSpLocks/>
              </p:cNvGrpSpPr>
              <p:nvPr/>
            </p:nvGrpSpPr>
            <p:grpSpPr bwMode="auto">
              <a:xfrm>
                <a:off x="2230" y="768"/>
                <a:ext cx="446" cy="384"/>
                <a:chOff x="2230" y="768"/>
                <a:chExt cx="446" cy="384"/>
              </a:xfrm>
            </p:grpSpPr>
            <p:sp>
              <p:nvSpPr>
                <p:cNvPr id="136385" name="Rectangle 51"/>
                <p:cNvSpPr>
                  <a:spLocks noChangeArrowheads="1"/>
                </p:cNvSpPr>
                <p:nvPr/>
              </p:nvSpPr>
              <p:spPr bwMode="auto">
                <a:xfrm>
                  <a:off x="2273" y="76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0.12</a:t>
                  </a:r>
                </a:p>
                <a:p>
                  <a:pPr algn="just">
                    <a:spcBef>
                      <a:spcPct val="0"/>
                    </a:spcBef>
                    <a:buClrTx/>
                    <a:buSzTx/>
                    <a:buFontTx/>
                    <a:buNone/>
                  </a:pPr>
                  <a:endParaRPr lang="en-US" altLang="zh-CN" sz="1800">
                    <a:latin typeface="Times New Roman" panose="02020603050405020304" pitchFamily="18" charset="0"/>
                  </a:endParaRPr>
                </a:p>
              </p:txBody>
            </p:sp>
            <p:sp>
              <p:nvSpPr>
                <p:cNvPr id="136386" name="Rectangle 52"/>
                <p:cNvSpPr>
                  <a:spLocks noChangeArrowheads="1"/>
                </p:cNvSpPr>
                <p:nvPr/>
              </p:nvSpPr>
              <p:spPr bwMode="auto">
                <a:xfrm>
                  <a:off x="2230" y="76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14" name="Group 53"/>
              <p:cNvGrpSpPr>
                <a:grpSpLocks/>
              </p:cNvGrpSpPr>
              <p:nvPr/>
            </p:nvGrpSpPr>
            <p:grpSpPr bwMode="auto">
              <a:xfrm>
                <a:off x="2676" y="768"/>
                <a:ext cx="446" cy="384"/>
                <a:chOff x="2676" y="768"/>
                <a:chExt cx="446" cy="384"/>
              </a:xfrm>
            </p:grpSpPr>
            <p:sp>
              <p:nvSpPr>
                <p:cNvPr id="136383" name="Rectangle 54"/>
                <p:cNvSpPr>
                  <a:spLocks noChangeArrowheads="1"/>
                </p:cNvSpPr>
                <p:nvPr/>
              </p:nvSpPr>
              <p:spPr bwMode="auto">
                <a:xfrm>
                  <a:off x="2719" y="76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a:t>
                  </a:r>
                </a:p>
                <a:p>
                  <a:pPr algn="just">
                    <a:spcBef>
                      <a:spcPct val="0"/>
                    </a:spcBef>
                    <a:buClrTx/>
                    <a:buSzTx/>
                    <a:buFontTx/>
                    <a:buNone/>
                  </a:pPr>
                  <a:endParaRPr lang="en-US" altLang="zh-CN" sz="1800">
                    <a:latin typeface="Times New Roman" panose="02020603050405020304" pitchFamily="18" charset="0"/>
                  </a:endParaRPr>
                </a:p>
              </p:txBody>
            </p:sp>
            <p:sp>
              <p:nvSpPr>
                <p:cNvPr id="136384" name="Rectangle 55"/>
                <p:cNvSpPr>
                  <a:spLocks noChangeArrowheads="1"/>
                </p:cNvSpPr>
                <p:nvPr/>
              </p:nvSpPr>
              <p:spPr bwMode="auto">
                <a:xfrm>
                  <a:off x="2676" y="76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15" name="Group 56"/>
              <p:cNvGrpSpPr>
                <a:grpSpLocks/>
              </p:cNvGrpSpPr>
              <p:nvPr/>
            </p:nvGrpSpPr>
            <p:grpSpPr bwMode="auto">
              <a:xfrm>
                <a:off x="3122" y="768"/>
                <a:ext cx="446" cy="384"/>
                <a:chOff x="3122" y="768"/>
                <a:chExt cx="446" cy="384"/>
              </a:xfrm>
            </p:grpSpPr>
            <p:sp>
              <p:nvSpPr>
                <p:cNvPr id="136381" name="Rectangle 57"/>
                <p:cNvSpPr>
                  <a:spLocks noChangeArrowheads="1"/>
                </p:cNvSpPr>
                <p:nvPr/>
              </p:nvSpPr>
              <p:spPr bwMode="auto">
                <a:xfrm>
                  <a:off x="3165" y="76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a:t>
                  </a:r>
                </a:p>
                <a:p>
                  <a:pPr algn="just">
                    <a:spcBef>
                      <a:spcPct val="0"/>
                    </a:spcBef>
                    <a:buClrTx/>
                    <a:buSzTx/>
                    <a:buFontTx/>
                    <a:buNone/>
                  </a:pPr>
                  <a:endParaRPr lang="en-US" altLang="zh-CN" sz="1800">
                    <a:latin typeface="Times New Roman" panose="02020603050405020304" pitchFamily="18" charset="0"/>
                  </a:endParaRPr>
                </a:p>
              </p:txBody>
            </p:sp>
            <p:sp>
              <p:nvSpPr>
                <p:cNvPr id="136382" name="Rectangle 58"/>
                <p:cNvSpPr>
                  <a:spLocks noChangeArrowheads="1"/>
                </p:cNvSpPr>
                <p:nvPr/>
              </p:nvSpPr>
              <p:spPr bwMode="auto">
                <a:xfrm>
                  <a:off x="3122" y="76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16" name="Group 59"/>
              <p:cNvGrpSpPr>
                <a:grpSpLocks/>
              </p:cNvGrpSpPr>
              <p:nvPr/>
            </p:nvGrpSpPr>
            <p:grpSpPr bwMode="auto">
              <a:xfrm>
                <a:off x="3568" y="768"/>
                <a:ext cx="446" cy="384"/>
                <a:chOff x="3568" y="768"/>
                <a:chExt cx="446" cy="384"/>
              </a:xfrm>
            </p:grpSpPr>
            <p:sp>
              <p:nvSpPr>
                <p:cNvPr id="136379" name="Rectangle 60"/>
                <p:cNvSpPr>
                  <a:spLocks noChangeArrowheads="1"/>
                </p:cNvSpPr>
                <p:nvPr/>
              </p:nvSpPr>
              <p:spPr bwMode="auto">
                <a:xfrm>
                  <a:off x="3611" y="76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a:t>
                  </a:r>
                </a:p>
                <a:p>
                  <a:pPr algn="just">
                    <a:spcBef>
                      <a:spcPct val="0"/>
                    </a:spcBef>
                    <a:buClrTx/>
                    <a:buSzTx/>
                    <a:buFontTx/>
                    <a:buNone/>
                  </a:pPr>
                  <a:endParaRPr lang="en-US" altLang="zh-CN" sz="1800">
                    <a:latin typeface="Times New Roman" panose="02020603050405020304" pitchFamily="18" charset="0"/>
                  </a:endParaRPr>
                </a:p>
              </p:txBody>
            </p:sp>
            <p:sp>
              <p:nvSpPr>
                <p:cNvPr id="136380" name="Rectangle 61"/>
                <p:cNvSpPr>
                  <a:spLocks noChangeArrowheads="1"/>
                </p:cNvSpPr>
                <p:nvPr/>
              </p:nvSpPr>
              <p:spPr bwMode="auto">
                <a:xfrm>
                  <a:off x="3568" y="76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17" name="Group 62"/>
              <p:cNvGrpSpPr>
                <a:grpSpLocks/>
              </p:cNvGrpSpPr>
              <p:nvPr/>
            </p:nvGrpSpPr>
            <p:grpSpPr bwMode="auto">
              <a:xfrm>
                <a:off x="0" y="1152"/>
                <a:ext cx="446" cy="384"/>
                <a:chOff x="0" y="1152"/>
                <a:chExt cx="446" cy="384"/>
              </a:xfrm>
            </p:grpSpPr>
            <p:sp>
              <p:nvSpPr>
                <p:cNvPr id="136377" name="Rectangle 63"/>
                <p:cNvSpPr>
                  <a:spLocks noChangeArrowheads="1"/>
                </p:cNvSpPr>
                <p:nvPr/>
              </p:nvSpPr>
              <p:spPr bwMode="auto">
                <a:xfrm>
                  <a:off x="43" y="115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AA</a:t>
                  </a:r>
                </a:p>
                <a:p>
                  <a:pPr algn="just">
                    <a:spcBef>
                      <a:spcPct val="0"/>
                    </a:spcBef>
                    <a:buClrTx/>
                    <a:buSzTx/>
                    <a:buFontTx/>
                    <a:buNone/>
                  </a:pPr>
                  <a:endParaRPr lang="en-US" altLang="zh-CN" sz="1800">
                    <a:latin typeface="Times New Roman" panose="02020603050405020304" pitchFamily="18" charset="0"/>
                  </a:endParaRPr>
                </a:p>
              </p:txBody>
            </p:sp>
            <p:sp>
              <p:nvSpPr>
                <p:cNvPr id="136378" name="Rectangle 64"/>
                <p:cNvSpPr>
                  <a:spLocks noChangeArrowheads="1"/>
                </p:cNvSpPr>
                <p:nvPr/>
              </p:nvSpPr>
              <p:spPr bwMode="auto">
                <a:xfrm>
                  <a:off x="0" y="115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18" name="Group 65"/>
              <p:cNvGrpSpPr>
                <a:grpSpLocks/>
              </p:cNvGrpSpPr>
              <p:nvPr/>
            </p:nvGrpSpPr>
            <p:grpSpPr bwMode="auto">
              <a:xfrm>
                <a:off x="446" y="1152"/>
                <a:ext cx="446" cy="384"/>
                <a:chOff x="446" y="1152"/>
                <a:chExt cx="446" cy="384"/>
              </a:xfrm>
            </p:grpSpPr>
            <p:sp>
              <p:nvSpPr>
                <p:cNvPr id="136375" name="Rectangle 66"/>
                <p:cNvSpPr>
                  <a:spLocks noChangeArrowheads="1"/>
                </p:cNvSpPr>
                <p:nvPr/>
              </p:nvSpPr>
              <p:spPr bwMode="auto">
                <a:xfrm>
                  <a:off x="489" y="115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0.70</a:t>
                  </a:r>
                </a:p>
                <a:p>
                  <a:pPr algn="just">
                    <a:spcBef>
                      <a:spcPct val="0"/>
                    </a:spcBef>
                    <a:buClrTx/>
                    <a:buSzTx/>
                    <a:buFontTx/>
                    <a:buNone/>
                  </a:pPr>
                  <a:endParaRPr lang="en-US" altLang="zh-CN" sz="1800">
                    <a:latin typeface="Times New Roman" panose="02020603050405020304" pitchFamily="18" charset="0"/>
                  </a:endParaRPr>
                </a:p>
              </p:txBody>
            </p:sp>
            <p:sp>
              <p:nvSpPr>
                <p:cNvPr id="136376" name="Rectangle 67"/>
                <p:cNvSpPr>
                  <a:spLocks noChangeArrowheads="1"/>
                </p:cNvSpPr>
                <p:nvPr/>
              </p:nvSpPr>
              <p:spPr bwMode="auto">
                <a:xfrm>
                  <a:off x="446" y="115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19" name="Group 68"/>
              <p:cNvGrpSpPr>
                <a:grpSpLocks/>
              </p:cNvGrpSpPr>
              <p:nvPr/>
            </p:nvGrpSpPr>
            <p:grpSpPr bwMode="auto">
              <a:xfrm>
                <a:off x="892" y="1152"/>
                <a:ext cx="446" cy="384"/>
                <a:chOff x="892" y="1152"/>
                <a:chExt cx="446" cy="384"/>
              </a:xfrm>
            </p:grpSpPr>
            <p:sp>
              <p:nvSpPr>
                <p:cNvPr id="136373" name="Rectangle 69"/>
                <p:cNvSpPr>
                  <a:spLocks noChangeArrowheads="1"/>
                </p:cNvSpPr>
                <p:nvPr/>
              </p:nvSpPr>
              <p:spPr bwMode="auto">
                <a:xfrm>
                  <a:off x="935" y="115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90.65</a:t>
                  </a:r>
                </a:p>
                <a:p>
                  <a:pPr algn="just">
                    <a:spcBef>
                      <a:spcPct val="0"/>
                    </a:spcBef>
                    <a:buClrTx/>
                    <a:buSzTx/>
                    <a:buFontTx/>
                    <a:buNone/>
                  </a:pPr>
                  <a:endParaRPr lang="en-US" altLang="zh-CN" sz="1800">
                    <a:latin typeface="Times New Roman" panose="02020603050405020304" pitchFamily="18" charset="0"/>
                  </a:endParaRPr>
                </a:p>
              </p:txBody>
            </p:sp>
            <p:sp>
              <p:nvSpPr>
                <p:cNvPr id="136374" name="Rectangle 70"/>
                <p:cNvSpPr>
                  <a:spLocks noChangeArrowheads="1"/>
                </p:cNvSpPr>
                <p:nvPr/>
              </p:nvSpPr>
              <p:spPr bwMode="auto">
                <a:xfrm>
                  <a:off x="892" y="115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20" name="Group 71"/>
              <p:cNvGrpSpPr>
                <a:grpSpLocks/>
              </p:cNvGrpSpPr>
              <p:nvPr/>
            </p:nvGrpSpPr>
            <p:grpSpPr bwMode="auto">
              <a:xfrm>
                <a:off x="1338" y="1152"/>
                <a:ext cx="446" cy="384"/>
                <a:chOff x="1338" y="1152"/>
                <a:chExt cx="446" cy="384"/>
              </a:xfrm>
            </p:grpSpPr>
            <p:sp>
              <p:nvSpPr>
                <p:cNvPr id="136371" name="Rectangle 72"/>
                <p:cNvSpPr>
                  <a:spLocks noChangeArrowheads="1"/>
                </p:cNvSpPr>
                <p:nvPr/>
              </p:nvSpPr>
              <p:spPr bwMode="auto">
                <a:xfrm>
                  <a:off x="1381" y="115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7.79</a:t>
                  </a:r>
                </a:p>
                <a:p>
                  <a:pPr algn="just">
                    <a:spcBef>
                      <a:spcPct val="0"/>
                    </a:spcBef>
                    <a:buClrTx/>
                    <a:buSzTx/>
                    <a:buFontTx/>
                    <a:buNone/>
                  </a:pPr>
                  <a:endParaRPr lang="en-US" altLang="zh-CN" sz="1800">
                    <a:latin typeface="Times New Roman" panose="02020603050405020304" pitchFamily="18" charset="0"/>
                  </a:endParaRPr>
                </a:p>
              </p:txBody>
            </p:sp>
            <p:sp>
              <p:nvSpPr>
                <p:cNvPr id="136372" name="Rectangle 73"/>
                <p:cNvSpPr>
                  <a:spLocks noChangeArrowheads="1"/>
                </p:cNvSpPr>
                <p:nvPr/>
              </p:nvSpPr>
              <p:spPr bwMode="auto">
                <a:xfrm>
                  <a:off x="1338" y="115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21" name="Group 74"/>
              <p:cNvGrpSpPr>
                <a:grpSpLocks/>
              </p:cNvGrpSpPr>
              <p:nvPr/>
            </p:nvGrpSpPr>
            <p:grpSpPr bwMode="auto">
              <a:xfrm>
                <a:off x="1784" y="1152"/>
                <a:ext cx="446" cy="384"/>
                <a:chOff x="1784" y="1152"/>
                <a:chExt cx="446" cy="384"/>
              </a:xfrm>
            </p:grpSpPr>
            <p:sp>
              <p:nvSpPr>
                <p:cNvPr id="136369" name="Rectangle 75"/>
                <p:cNvSpPr>
                  <a:spLocks noChangeArrowheads="1"/>
                </p:cNvSpPr>
                <p:nvPr/>
              </p:nvSpPr>
              <p:spPr bwMode="auto">
                <a:xfrm>
                  <a:off x="1827" y="115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0.64</a:t>
                  </a:r>
                </a:p>
                <a:p>
                  <a:pPr algn="just">
                    <a:spcBef>
                      <a:spcPct val="0"/>
                    </a:spcBef>
                    <a:buClrTx/>
                    <a:buSzTx/>
                    <a:buFontTx/>
                    <a:buNone/>
                  </a:pPr>
                  <a:endParaRPr lang="en-US" altLang="zh-CN" sz="1800">
                    <a:latin typeface="Times New Roman" panose="02020603050405020304" pitchFamily="18" charset="0"/>
                  </a:endParaRPr>
                </a:p>
              </p:txBody>
            </p:sp>
            <p:sp>
              <p:nvSpPr>
                <p:cNvPr id="136370" name="Rectangle 76"/>
                <p:cNvSpPr>
                  <a:spLocks noChangeArrowheads="1"/>
                </p:cNvSpPr>
                <p:nvPr/>
              </p:nvSpPr>
              <p:spPr bwMode="auto">
                <a:xfrm>
                  <a:off x="1784" y="115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22" name="Group 77"/>
              <p:cNvGrpSpPr>
                <a:grpSpLocks/>
              </p:cNvGrpSpPr>
              <p:nvPr/>
            </p:nvGrpSpPr>
            <p:grpSpPr bwMode="auto">
              <a:xfrm>
                <a:off x="2230" y="1152"/>
                <a:ext cx="446" cy="384"/>
                <a:chOff x="2230" y="1152"/>
                <a:chExt cx="446" cy="384"/>
              </a:xfrm>
            </p:grpSpPr>
            <p:sp>
              <p:nvSpPr>
                <p:cNvPr id="136367" name="Rectangle 78"/>
                <p:cNvSpPr>
                  <a:spLocks noChangeArrowheads="1"/>
                </p:cNvSpPr>
                <p:nvPr/>
              </p:nvSpPr>
              <p:spPr bwMode="auto">
                <a:xfrm>
                  <a:off x="2273" y="115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0.06</a:t>
                  </a:r>
                </a:p>
                <a:p>
                  <a:pPr algn="just">
                    <a:spcBef>
                      <a:spcPct val="0"/>
                    </a:spcBef>
                    <a:buClrTx/>
                    <a:buSzTx/>
                    <a:buFontTx/>
                    <a:buNone/>
                  </a:pPr>
                  <a:endParaRPr lang="en-US" altLang="zh-CN" sz="1800">
                    <a:latin typeface="Times New Roman" panose="02020603050405020304" pitchFamily="18" charset="0"/>
                  </a:endParaRPr>
                </a:p>
              </p:txBody>
            </p:sp>
            <p:sp>
              <p:nvSpPr>
                <p:cNvPr id="136368" name="Rectangle 79"/>
                <p:cNvSpPr>
                  <a:spLocks noChangeArrowheads="1"/>
                </p:cNvSpPr>
                <p:nvPr/>
              </p:nvSpPr>
              <p:spPr bwMode="auto">
                <a:xfrm>
                  <a:off x="2230" y="115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23" name="Group 80"/>
              <p:cNvGrpSpPr>
                <a:grpSpLocks/>
              </p:cNvGrpSpPr>
              <p:nvPr/>
            </p:nvGrpSpPr>
            <p:grpSpPr bwMode="auto">
              <a:xfrm>
                <a:off x="2676" y="1152"/>
                <a:ext cx="446" cy="384"/>
                <a:chOff x="2676" y="1152"/>
                <a:chExt cx="446" cy="384"/>
              </a:xfrm>
            </p:grpSpPr>
            <p:sp>
              <p:nvSpPr>
                <p:cNvPr id="136365" name="Rectangle 81"/>
                <p:cNvSpPr>
                  <a:spLocks noChangeArrowheads="1"/>
                </p:cNvSpPr>
                <p:nvPr/>
              </p:nvSpPr>
              <p:spPr bwMode="auto">
                <a:xfrm>
                  <a:off x="2719" y="115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0.14</a:t>
                  </a:r>
                </a:p>
                <a:p>
                  <a:pPr algn="just">
                    <a:spcBef>
                      <a:spcPct val="0"/>
                    </a:spcBef>
                    <a:buClrTx/>
                    <a:buSzTx/>
                    <a:buFontTx/>
                    <a:buNone/>
                  </a:pPr>
                  <a:endParaRPr lang="en-US" altLang="zh-CN" sz="1800">
                    <a:latin typeface="Times New Roman" panose="02020603050405020304" pitchFamily="18" charset="0"/>
                  </a:endParaRPr>
                </a:p>
              </p:txBody>
            </p:sp>
            <p:sp>
              <p:nvSpPr>
                <p:cNvPr id="136366" name="Rectangle 82"/>
                <p:cNvSpPr>
                  <a:spLocks noChangeArrowheads="1"/>
                </p:cNvSpPr>
                <p:nvPr/>
              </p:nvSpPr>
              <p:spPr bwMode="auto">
                <a:xfrm>
                  <a:off x="2676" y="115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24" name="Group 83"/>
              <p:cNvGrpSpPr>
                <a:grpSpLocks/>
              </p:cNvGrpSpPr>
              <p:nvPr/>
            </p:nvGrpSpPr>
            <p:grpSpPr bwMode="auto">
              <a:xfrm>
                <a:off x="3122" y="1152"/>
                <a:ext cx="446" cy="384"/>
                <a:chOff x="3122" y="1152"/>
                <a:chExt cx="446" cy="384"/>
              </a:xfrm>
            </p:grpSpPr>
            <p:sp>
              <p:nvSpPr>
                <p:cNvPr id="136363" name="Rectangle 84"/>
                <p:cNvSpPr>
                  <a:spLocks noChangeArrowheads="1"/>
                </p:cNvSpPr>
                <p:nvPr/>
              </p:nvSpPr>
              <p:spPr bwMode="auto">
                <a:xfrm>
                  <a:off x="3165" y="115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0.02</a:t>
                  </a:r>
                </a:p>
                <a:p>
                  <a:pPr algn="just">
                    <a:spcBef>
                      <a:spcPct val="0"/>
                    </a:spcBef>
                    <a:buClrTx/>
                    <a:buSzTx/>
                    <a:buFontTx/>
                    <a:buNone/>
                  </a:pPr>
                  <a:endParaRPr lang="en-US" altLang="zh-CN" sz="1800">
                    <a:latin typeface="Times New Roman" panose="02020603050405020304" pitchFamily="18" charset="0"/>
                  </a:endParaRPr>
                </a:p>
              </p:txBody>
            </p:sp>
            <p:sp>
              <p:nvSpPr>
                <p:cNvPr id="136364" name="Rectangle 85"/>
                <p:cNvSpPr>
                  <a:spLocks noChangeArrowheads="1"/>
                </p:cNvSpPr>
                <p:nvPr/>
              </p:nvSpPr>
              <p:spPr bwMode="auto">
                <a:xfrm>
                  <a:off x="3122" y="115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25" name="Group 86"/>
              <p:cNvGrpSpPr>
                <a:grpSpLocks/>
              </p:cNvGrpSpPr>
              <p:nvPr/>
            </p:nvGrpSpPr>
            <p:grpSpPr bwMode="auto">
              <a:xfrm>
                <a:off x="3568" y="1152"/>
                <a:ext cx="446" cy="384"/>
                <a:chOff x="3568" y="1152"/>
                <a:chExt cx="446" cy="384"/>
              </a:xfrm>
            </p:grpSpPr>
            <p:sp>
              <p:nvSpPr>
                <p:cNvPr id="136361" name="Rectangle 87"/>
                <p:cNvSpPr>
                  <a:spLocks noChangeArrowheads="1"/>
                </p:cNvSpPr>
                <p:nvPr/>
              </p:nvSpPr>
              <p:spPr bwMode="auto">
                <a:xfrm>
                  <a:off x="3611" y="115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a:t>
                  </a:r>
                </a:p>
                <a:p>
                  <a:pPr algn="just">
                    <a:spcBef>
                      <a:spcPct val="0"/>
                    </a:spcBef>
                    <a:buClrTx/>
                    <a:buSzTx/>
                    <a:buFontTx/>
                    <a:buNone/>
                  </a:pPr>
                  <a:endParaRPr lang="en-US" altLang="zh-CN" sz="1800">
                    <a:latin typeface="Times New Roman" panose="02020603050405020304" pitchFamily="18" charset="0"/>
                  </a:endParaRPr>
                </a:p>
              </p:txBody>
            </p:sp>
            <p:sp>
              <p:nvSpPr>
                <p:cNvPr id="136362" name="Rectangle 88"/>
                <p:cNvSpPr>
                  <a:spLocks noChangeArrowheads="1"/>
                </p:cNvSpPr>
                <p:nvPr/>
              </p:nvSpPr>
              <p:spPr bwMode="auto">
                <a:xfrm>
                  <a:off x="3568" y="115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26" name="Group 89"/>
              <p:cNvGrpSpPr>
                <a:grpSpLocks/>
              </p:cNvGrpSpPr>
              <p:nvPr/>
            </p:nvGrpSpPr>
            <p:grpSpPr bwMode="auto">
              <a:xfrm>
                <a:off x="0" y="1536"/>
                <a:ext cx="446" cy="384"/>
                <a:chOff x="0" y="1536"/>
                <a:chExt cx="446" cy="384"/>
              </a:xfrm>
            </p:grpSpPr>
            <p:sp>
              <p:nvSpPr>
                <p:cNvPr id="136359" name="Rectangle 90"/>
                <p:cNvSpPr>
                  <a:spLocks noChangeArrowheads="1"/>
                </p:cNvSpPr>
                <p:nvPr/>
              </p:nvSpPr>
              <p:spPr bwMode="auto">
                <a:xfrm>
                  <a:off x="43" y="1536"/>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A</a:t>
                  </a:r>
                </a:p>
                <a:p>
                  <a:pPr algn="just">
                    <a:spcBef>
                      <a:spcPct val="0"/>
                    </a:spcBef>
                    <a:buClrTx/>
                    <a:buSzTx/>
                    <a:buFontTx/>
                    <a:buNone/>
                  </a:pPr>
                  <a:endParaRPr lang="en-US" altLang="zh-CN" sz="1800">
                    <a:latin typeface="Times New Roman" panose="02020603050405020304" pitchFamily="18" charset="0"/>
                  </a:endParaRPr>
                </a:p>
              </p:txBody>
            </p:sp>
            <p:sp>
              <p:nvSpPr>
                <p:cNvPr id="136360" name="Rectangle 91"/>
                <p:cNvSpPr>
                  <a:spLocks noChangeArrowheads="1"/>
                </p:cNvSpPr>
                <p:nvPr/>
              </p:nvSpPr>
              <p:spPr bwMode="auto">
                <a:xfrm>
                  <a:off x="0" y="1536"/>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27" name="Group 92"/>
              <p:cNvGrpSpPr>
                <a:grpSpLocks/>
              </p:cNvGrpSpPr>
              <p:nvPr/>
            </p:nvGrpSpPr>
            <p:grpSpPr bwMode="auto">
              <a:xfrm>
                <a:off x="446" y="1536"/>
                <a:ext cx="446" cy="384"/>
                <a:chOff x="446" y="1536"/>
                <a:chExt cx="446" cy="384"/>
              </a:xfrm>
            </p:grpSpPr>
            <p:sp>
              <p:nvSpPr>
                <p:cNvPr id="136357" name="Rectangle 93"/>
                <p:cNvSpPr>
                  <a:spLocks noChangeArrowheads="1"/>
                </p:cNvSpPr>
                <p:nvPr/>
              </p:nvSpPr>
              <p:spPr bwMode="auto">
                <a:xfrm>
                  <a:off x="489" y="1536"/>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0.09</a:t>
                  </a:r>
                </a:p>
                <a:p>
                  <a:pPr algn="just">
                    <a:spcBef>
                      <a:spcPct val="0"/>
                    </a:spcBef>
                    <a:buClrTx/>
                    <a:buSzTx/>
                    <a:buFontTx/>
                    <a:buNone/>
                  </a:pPr>
                  <a:endParaRPr lang="en-US" altLang="zh-CN" sz="1800">
                    <a:latin typeface="Times New Roman" panose="02020603050405020304" pitchFamily="18" charset="0"/>
                  </a:endParaRPr>
                </a:p>
              </p:txBody>
            </p:sp>
            <p:sp>
              <p:nvSpPr>
                <p:cNvPr id="136358" name="Rectangle 94"/>
                <p:cNvSpPr>
                  <a:spLocks noChangeArrowheads="1"/>
                </p:cNvSpPr>
                <p:nvPr/>
              </p:nvSpPr>
              <p:spPr bwMode="auto">
                <a:xfrm>
                  <a:off x="446" y="1536"/>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28" name="Group 95"/>
              <p:cNvGrpSpPr>
                <a:grpSpLocks/>
              </p:cNvGrpSpPr>
              <p:nvPr/>
            </p:nvGrpSpPr>
            <p:grpSpPr bwMode="auto">
              <a:xfrm>
                <a:off x="892" y="1536"/>
                <a:ext cx="446" cy="384"/>
                <a:chOff x="892" y="1536"/>
                <a:chExt cx="446" cy="384"/>
              </a:xfrm>
            </p:grpSpPr>
            <p:sp>
              <p:nvSpPr>
                <p:cNvPr id="136355" name="Rectangle 96"/>
                <p:cNvSpPr>
                  <a:spLocks noChangeArrowheads="1"/>
                </p:cNvSpPr>
                <p:nvPr/>
              </p:nvSpPr>
              <p:spPr bwMode="auto">
                <a:xfrm>
                  <a:off x="935" y="1536"/>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2.27</a:t>
                  </a:r>
                </a:p>
                <a:p>
                  <a:pPr algn="just">
                    <a:spcBef>
                      <a:spcPct val="0"/>
                    </a:spcBef>
                    <a:buClrTx/>
                    <a:buSzTx/>
                    <a:buFontTx/>
                    <a:buNone/>
                  </a:pPr>
                  <a:endParaRPr lang="en-US" altLang="zh-CN" sz="1800">
                    <a:latin typeface="Times New Roman" panose="02020603050405020304" pitchFamily="18" charset="0"/>
                  </a:endParaRPr>
                </a:p>
              </p:txBody>
            </p:sp>
            <p:sp>
              <p:nvSpPr>
                <p:cNvPr id="136356" name="Rectangle 97"/>
                <p:cNvSpPr>
                  <a:spLocks noChangeArrowheads="1"/>
                </p:cNvSpPr>
                <p:nvPr/>
              </p:nvSpPr>
              <p:spPr bwMode="auto">
                <a:xfrm>
                  <a:off x="892" y="1536"/>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29" name="Group 98"/>
              <p:cNvGrpSpPr>
                <a:grpSpLocks/>
              </p:cNvGrpSpPr>
              <p:nvPr/>
            </p:nvGrpSpPr>
            <p:grpSpPr bwMode="auto">
              <a:xfrm>
                <a:off x="1338" y="1536"/>
                <a:ext cx="446" cy="384"/>
                <a:chOff x="1338" y="1536"/>
                <a:chExt cx="446" cy="384"/>
              </a:xfrm>
            </p:grpSpPr>
            <p:sp>
              <p:nvSpPr>
                <p:cNvPr id="136353" name="Rectangle 99"/>
                <p:cNvSpPr>
                  <a:spLocks noChangeArrowheads="1"/>
                </p:cNvSpPr>
                <p:nvPr/>
              </p:nvSpPr>
              <p:spPr bwMode="auto">
                <a:xfrm>
                  <a:off x="1381" y="1536"/>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91.05</a:t>
                  </a:r>
                </a:p>
                <a:p>
                  <a:pPr algn="just">
                    <a:spcBef>
                      <a:spcPct val="0"/>
                    </a:spcBef>
                    <a:buClrTx/>
                    <a:buSzTx/>
                    <a:buFontTx/>
                    <a:buNone/>
                  </a:pPr>
                  <a:endParaRPr lang="en-US" altLang="zh-CN" sz="1800">
                    <a:latin typeface="Times New Roman" panose="02020603050405020304" pitchFamily="18" charset="0"/>
                  </a:endParaRPr>
                </a:p>
              </p:txBody>
            </p:sp>
            <p:sp>
              <p:nvSpPr>
                <p:cNvPr id="136354" name="Rectangle 100"/>
                <p:cNvSpPr>
                  <a:spLocks noChangeArrowheads="1"/>
                </p:cNvSpPr>
                <p:nvPr/>
              </p:nvSpPr>
              <p:spPr bwMode="auto">
                <a:xfrm>
                  <a:off x="1338" y="1536"/>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30" name="Group 101"/>
              <p:cNvGrpSpPr>
                <a:grpSpLocks/>
              </p:cNvGrpSpPr>
              <p:nvPr/>
            </p:nvGrpSpPr>
            <p:grpSpPr bwMode="auto">
              <a:xfrm>
                <a:off x="1784" y="1536"/>
                <a:ext cx="446" cy="384"/>
                <a:chOff x="1784" y="1536"/>
                <a:chExt cx="446" cy="384"/>
              </a:xfrm>
            </p:grpSpPr>
            <p:sp>
              <p:nvSpPr>
                <p:cNvPr id="136351" name="Rectangle 102"/>
                <p:cNvSpPr>
                  <a:spLocks noChangeArrowheads="1"/>
                </p:cNvSpPr>
                <p:nvPr/>
              </p:nvSpPr>
              <p:spPr bwMode="auto">
                <a:xfrm>
                  <a:off x="1827" y="1536"/>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5.52</a:t>
                  </a:r>
                </a:p>
                <a:p>
                  <a:pPr algn="just">
                    <a:spcBef>
                      <a:spcPct val="0"/>
                    </a:spcBef>
                    <a:buClrTx/>
                    <a:buSzTx/>
                    <a:buFontTx/>
                    <a:buNone/>
                  </a:pPr>
                  <a:endParaRPr lang="en-US" altLang="zh-CN" sz="1800">
                    <a:latin typeface="Times New Roman" panose="02020603050405020304" pitchFamily="18" charset="0"/>
                  </a:endParaRPr>
                </a:p>
              </p:txBody>
            </p:sp>
            <p:sp>
              <p:nvSpPr>
                <p:cNvPr id="136352" name="Rectangle 103"/>
                <p:cNvSpPr>
                  <a:spLocks noChangeArrowheads="1"/>
                </p:cNvSpPr>
                <p:nvPr/>
              </p:nvSpPr>
              <p:spPr bwMode="auto">
                <a:xfrm>
                  <a:off x="1784" y="1536"/>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31" name="Group 104"/>
              <p:cNvGrpSpPr>
                <a:grpSpLocks/>
              </p:cNvGrpSpPr>
              <p:nvPr/>
            </p:nvGrpSpPr>
            <p:grpSpPr bwMode="auto">
              <a:xfrm>
                <a:off x="2230" y="1536"/>
                <a:ext cx="446" cy="384"/>
                <a:chOff x="2230" y="1536"/>
                <a:chExt cx="446" cy="384"/>
              </a:xfrm>
            </p:grpSpPr>
            <p:sp>
              <p:nvSpPr>
                <p:cNvPr id="136349" name="Rectangle 105"/>
                <p:cNvSpPr>
                  <a:spLocks noChangeArrowheads="1"/>
                </p:cNvSpPr>
                <p:nvPr/>
              </p:nvSpPr>
              <p:spPr bwMode="auto">
                <a:xfrm>
                  <a:off x="2273" y="1536"/>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0.74</a:t>
                  </a:r>
                </a:p>
                <a:p>
                  <a:pPr algn="just">
                    <a:spcBef>
                      <a:spcPct val="0"/>
                    </a:spcBef>
                    <a:buClrTx/>
                    <a:buSzTx/>
                    <a:buFontTx/>
                    <a:buNone/>
                  </a:pPr>
                  <a:endParaRPr lang="en-US" altLang="zh-CN" sz="1800">
                    <a:latin typeface="Times New Roman" panose="02020603050405020304" pitchFamily="18" charset="0"/>
                  </a:endParaRPr>
                </a:p>
              </p:txBody>
            </p:sp>
            <p:sp>
              <p:nvSpPr>
                <p:cNvPr id="136350" name="Rectangle 106"/>
                <p:cNvSpPr>
                  <a:spLocks noChangeArrowheads="1"/>
                </p:cNvSpPr>
                <p:nvPr/>
              </p:nvSpPr>
              <p:spPr bwMode="auto">
                <a:xfrm>
                  <a:off x="2230" y="1536"/>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32" name="Group 107"/>
              <p:cNvGrpSpPr>
                <a:grpSpLocks/>
              </p:cNvGrpSpPr>
              <p:nvPr/>
            </p:nvGrpSpPr>
            <p:grpSpPr bwMode="auto">
              <a:xfrm>
                <a:off x="2676" y="1536"/>
                <a:ext cx="446" cy="384"/>
                <a:chOff x="2676" y="1536"/>
                <a:chExt cx="446" cy="384"/>
              </a:xfrm>
            </p:grpSpPr>
            <p:sp>
              <p:nvSpPr>
                <p:cNvPr id="136347" name="Rectangle 108"/>
                <p:cNvSpPr>
                  <a:spLocks noChangeArrowheads="1"/>
                </p:cNvSpPr>
                <p:nvPr/>
              </p:nvSpPr>
              <p:spPr bwMode="auto">
                <a:xfrm>
                  <a:off x="2719" y="1536"/>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0.26</a:t>
                  </a:r>
                </a:p>
                <a:p>
                  <a:pPr algn="just">
                    <a:spcBef>
                      <a:spcPct val="0"/>
                    </a:spcBef>
                    <a:buClrTx/>
                    <a:buSzTx/>
                    <a:buFontTx/>
                    <a:buNone/>
                  </a:pPr>
                  <a:endParaRPr lang="en-US" altLang="zh-CN" sz="1800">
                    <a:latin typeface="Times New Roman" panose="02020603050405020304" pitchFamily="18" charset="0"/>
                  </a:endParaRPr>
                </a:p>
              </p:txBody>
            </p:sp>
            <p:sp>
              <p:nvSpPr>
                <p:cNvPr id="136348" name="Rectangle 109"/>
                <p:cNvSpPr>
                  <a:spLocks noChangeArrowheads="1"/>
                </p:cNvSpPr>
                <p:nvPr/>
              </p:nvSpPr>
              <p:spPr bwMode="auto">
                <a:xfrm>
                  <a:off x="2676" y="1536"/>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33" name="Group 110"/>
              <p:cNvGrpSpPr>
                <a:grpSpLocks/>
              </p:cNvGrpSpPr>
              <p:nvPr/>
            </p:nvGrpSpPr>
            <p:grpSpPr bwMode="auto">
              <a:xfrm>
                <a:off x="3122" y="1536"/>
                <a:ext cx="446" cy="384"/>
                <a:chOff x="3122" y="1536"/>
                <a:chExt cx="446" cy="384"/>
              </a:xfrm>
            </p:grpSpPr>
            <p:sp>
              <p:nvSpPr>
                <p:cNvPr id="136345" name="Rectangle 111"/>
                <p:cNvSpPr>
                  <a:spLocks noChangeArrowheads="1"/>
                </p:cNvSpPr>
                <p:nvPr/>
              </p:nvSpPr>
              <p:spPr bwMode="auto">
                <a:xfrm>
                  <a:off x="3165" y="1536"/>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0.01</a:t>
                  </a:r>
                </a:p>
                <a:p>
                  <a:pPr algn="just">
                    <a:spcBef>
                      <a:spcPct val="0"/>
                    </a:spcBef>
                    <a:buClrTx/>
                    <a:buSzTx/>
                    <a:buFontTx/>
                    <a:buNone/>
                  </a:pPr>
                  <a:endParaRPr lang="en-US" altLang="zh-CN" sz="1800">
                    <a:latin typeface="Times New Roman" panose="02020603050405020304" pitchFamily="18" charset="0"/>
                  </a:endParaRPr>
                </a:p>
              </p:txBody>
            </p:sp>
            <p:sp>
              <p:nvSpPr>
                <p:cNvPr id="136346" name="Rectangle 112"/>
                <p:cNvSpPr>
                  <a:spLocks noChangeArrowheads="1"/>
                </p:cNvSpPr>
                <p:nvPr/>
              </p:nvSpPr>
              <p:spPr bwMode="auto">
                <a:xfrm>
                  <a:off x="3122" y="1536"/>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34" name="Group 113"/>
              <p:cNvGrpSpPr>
                <a:grpSpLocks/>
              </p:cNvGrpSpPr>
              <p:nvPr/>
            </p:nvGrpSpPr>
            <p:grpSpPr bwMode="auto">
              <a:xfrm>
                <a:off x="3568" y="1536"/>
                <a:ext cx="446" cy="384"/>
                <a:chOff x="3568" y="1536"/>
                <a:chExt cx="446" cy="384"/>
              </a:xfrm>
            </p:grpSpPr>
            <p:sp>
              <p:nvSpPr>
                <p:cNvPr id="136343" name="Rectangle 114"/>
                <p:cNvSpPr>
                  <a:spLocks noChangeArrowheads="1"/>
                </p:cNvSpPr>
                <p:nvPr/>
              </p:nvSpPr>
              <p:spPr bwMode="auto">
                <a:xfrm>
                  <a:off x="3611" y="1536"/>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0.06</a:t>
                  </a:r>
                </a:p>
                <a:p>
                  <a:pPr algn="just">
                    <a:spcBef>
                      <a:spcPct val="0"/>
                    </a:spcBef>
                    <a:buClrTx/>
                    <a:buSzTx/>
                    <a:buFontTx/>
                    <a:buNone/>
                  </a:pPr>
                  <a:endParaRPr lang="en-US" altLang="zh-CN" sz="1800">
                    <a:latin typeface="Times New Roman" panose="02020603050405020304" pitchFamily="18" charset="0"/>
                  </a:endParaRPr>
                </a:p>
              </p:txBody>
            </p:sp>
            <p:sp>
              <p:nvSpPr>
                <p:cNvPr id="136344" name="Rectangle 115"/>
                <p:cNvSpPr>
                  <a:spLocks noChangeArrowheads="1"/>
                </p:cNvSpPr>
                <p:nvPr/>
              </p:nvSpPr>
              <p:spPr bwMode="auto">
                <a:xfrm>
                  <a:off x="3568" y="1536"/>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35" name="Group 116"/>
              <p:cNvGrpSpPr>
                <a:grpSpLocks/>
              </p:cNvGrpSpPr>
              <p:nvPr/>
            </p:nvGrpSpPr>
            <p:grpSpPr bwMode="auto">
              <a:xfrm>
                <a:off x="0" y="1920"/>
                <a:ext cx="446" cy="384"/>
                <a:chOff x="0" y="1920"/>
                <a:chExt cx="446" cy="384"/>
              </a:xfrm>
            </p:grpSpPr>
            <p:sp>
              <p:nvSpPr>
                <p:cNvPr id="136341" name="Rectangle 117"/>
                <p:cNvSpPr>
                  <a:spLocks noChangeArrowheads="1"/>
                </p:cNvSpPr>
                <p:nvPr/>
              </p:nvSpPr>
              <p:spPr bwMode="auto">
                <a:xfrm>
                  <a:off x="43" y="1920"/>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BBB</a:t>
                  </a:r>
                </a:p>
                <a:p>
                  <a:pPr algn="just">
                    <a:spcBef>
                      <a:spcPct val="0"/>
                    </a:spcBef>
                    <a:buClrTx/>
                    <a:buSzTx/>
                    <a:buFontTx/>
                    <a:buNone/>
                  </a:pPr>
                  <a:endParaRPr lang="en-US" altLang="zh-CN" sz="1800">
                    <a:latin typeface="Times New Roman" panose="02020603050405020304" pitchFamily="18" charset="0"/>
                  </a:endParaRPr>
                </a:p>
              </p:txBody>
            </p:sp>
            <p:sp>
              <p:nvSpPr>
                <p:cNvPr id="136342" name="Rectangle 118"/>
                <p:cNvSpPr>
                  <a:spLocks noChangeArrowheads="1"/>
                </p:cNvSpPr>
                <p:nvPr/>
              </p:nvSpPr>
              <p:spPr bwMode="auto">
                <a:xfrm>
                  <a:off x="0" y="1920"/>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36" name="Group 119"/>
              <p:cNvGrpSpPr>
                <a:grpSpLocks/>
              </p:cNvGrpSpPr>
              <p:nvPr/>
            </p:nvGrpSpPr>
            <p:grpSpPr bwMode="auto">
              <a:xfrm>
                <a:off x="446" y="1920"/>
                <a:ext cx="446" cy="384"/>
                <a:chOff x="446" y="1920"/>
                <a:chExt cx="446" cy="384"/>
              </a:xfrm>
            </p:grpSpPr>
            <p:sp>
              <p:nvSpPr>
                <p:cNvPr id="136339" name="Rectangle 120"/>
                <p:cNvSpPr>
                  <a:spLocks noChangeArrowheads="1"/>
                </p:cNvSpPr>
                <p:nvPr/>
              </p:nvSpPr>
              <p:spPr bwMode="auto">
                <a:xfrm>
                  <a:off x="489" y="1920"/>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0.02</a:t>
                  </a:r>
                </a:p>
                <a:p>
                  <a:pPr algn="just">
                    <a:spcBef>
                      <a:spcPct val="0"/>
                    </a:spcBef>
                    <a:buClrTx/>
                    <a:buSzTx/>
                    <a:buFontTx/>
                    <a:buNone/>
                  </a:pPr>
                  <a:endParaRPr lang="en-US" altLang="zh-CN" sz="1800">
                    <a:latin typeface="Times New Roman" panose="02020603050405020304" pitchFamily="18" charset="0"/>
                  </a:endParaRPr>
                </a:p>
              </p:txBody>
            </p:sp>
            <p:sp>
              <p:nvSpPr>
                <p:cNvPr id="136340" name="Rectangle 121"/>
                <p:cNvSpPr>
                  <a:spLocks noChangeArrowheads="1"/>
                </p:cNvSpPr>
                <p:nvPr/>
              </p:nvSpPr>
              <p:spPr bwMode="auto">
                <a:xfrm>
                  <a:off x="446" y="1920"/>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37" name="Group 122"/>
              <p:cNvGrpSpPr>
                <a:grpSpLocks/>
              </p:cNvGrpSpPr>
              <p:nvPr/>
            </p:nvGrpSpPr>
            <p:grpSpPr bwMode="auto">
              <a:xfrm>
                <a:off x="892" y="1920"/>
                <a:ext cx="446" cy="384"/>
                <a:chOff x="892" y="1920"/>
                <a:chExt cx="446" cy="384"/>
              </a:xfrm>
            </p:grpSpPr>
            <p:sp>
              <p:nvSpPr>
                <p:cNvPr id="136337" name="Rectangle 123"/>
                <p:cNvSpPr>
                  <a:spLocks noChangeArrowheads="1"/>
                </p:cNvSpPr>
                <p:nvPr/>
              </p:nvSpPr>
              <p:spPr bwMode="auto">
                <a:xfrm>
                  <a:off x="935" y="1920"/>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0.33</a:t>
                  </a:r>
                </a:p>
                <a:p>
                  <a:pPr algn="just">
                    <a:spcBef>
                      <a:spcPct val="0"/>
                    </a:spcBef>
                    <a:buClrTx/>
                    <a:buSzTx/>
                    <a:buFontTx/>
                    <a:buNone/>
                  </a:pPr>
                  <a:endParaRPr lang="en-US" altLang="zh-CN" sz="1800">
                    <a:latin typeface="Times New Roman" panose="02020603050405020304" pitchFamily="18" charset="0"/>
                  </a:endParaRPr>
                </a:p>
              </p:txBody>
            </p:sp>
            <p:sp>
              <p:nvSpPr>
                <p:cNvPr id="136338" name="Rectangle 124"/>
                <p:cNvSpPr>
                  <a:spLocks noChangeArrowheads="1"/>
                </p:cNvSpPr>
                <p:nvPr/>
              </p:nvSpPr>
              <p:spPr bwMode="auto">
                <a:xfrm>
                  <a:off x="892" y="1920"/>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38" name="Group 125"/>
              <p:cNvGrpSpPr>
                <a:grpSpLocks/>
              </p:cNvGrpSpPr>
              <p:nvPr/>
            </p:nvGrpSpPr>
            <p:grpSpPr bwMode="auto">
              <a:xfrm>
                <a:off x="1338" y="1920"/>
                <a:ext cx="446" cy="384"/>
                <a:chOff x="1338" y="1920"/>
                <a:chExt cx="446" cy="384"/>
              </a:xfrm>
            </p:grpSpPr>
            <p:sp>
              <p:nvSpPr>
                <p:cNvPr id="136335" name="Rectangle 126"/>
                <p:cNvSpPr>
                  <a:spLocks noChangeArrowheads="1"/>
                </p:cNvSpPr>
                <p:nvPr/>
              </p:nvSpPr>
              <p:spPr bwMode="auto">
                <a:xfrm>
                  <a:off x="1381" y="1920"/>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5.95</a:t>
                  </a:r>
                </a:p>
                <a:p>
                  <a:pPr algn="just">
                    <a:spcBef>
                      <a:spcPct val="0"/>
                    </a:spcBef>
                    <a:buClrTx/>
                    <a:buSzTx/>
                    <a:buFontTx/>
                    <a:buNone/>
                  </a:pPr>
                  <a:endParaRPr lang="en-US" altLang="zh-CN" sz="1800">
                    <a:latin typeface="Times New Roman" panose="02020603050405020304" pitchFamily="18" charset="0"/>
                  </a:endParaRPr>
                </a:p>
              </p:txBody>
            </p:sp>
            <p:sp>
              <p:nvSpPr>
                <p:cNvPr id="136336" name="Rectangle 127"/>
                <p:cNvSpPr>
                  <a:spLocks noChangeArrowheads="1"/>
                </p:cNvSpPr>
                <p:nvPr/>
              </p:nvSpPr>
              <p:spPr bwMode="auto">
                <a:xfrm>
                  <a:off x="1338" y="1920"/>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39" name="Group 128"/>
              <p:cNvGrpSpPr>
                <a:grpSpLocks/>
              </p:cNvGrpSpPr>
              <p:nvPr/>
            </p:nvGrpSpPr>
            <p:grpSpPr bwMode="auto">
              <a:xfrm>
                <a:off x="1784" y="1920"/>
                <a:ext cx="446" cy="384"/>
                <a:chOff x="1784" y="1920"/>
                <a:chExt cx="446" cy="384"/>
              </a:xfrm>
            </p:grpSpPr>
            <p:sp>
              <p:nvSpPr>
                <p:cNvPr id="136333" name="Rectangle 129"/>
                <p:cNvSpPr>
                  <a:spLocks noChangeArrowheads="1"/>
                </p:cNvSpPr>
                <p:nvPr/>
              </p:nvSpPr>
              <p:spPr bwMode="auto">
                <a:xfrm>
                  <a:off x="1827" y="1920"/>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86.93</a:t>
                  </a:r>
                </a:p>
                <a:p>
                  <a:pPr algn="just">
                    <a:spcBef>
                      <a:spcPct val="0"/>
                    </a:spcBef>
                    <a:buClrTx/>
                    <a:buSzTx/>
                    <a:buFontTx/>
                    <a:buNone/>
                  </a:pPr>
                  <a:endParaRPr lang="en-US" altLang="zh-CN" sz="1800">
                    <a:latin typeface="Times New Roman" panose="02020603050405020304" pitchFamily="18" charset="0"/>
                  </a:endParaRPr>
                </a:p>
              </p:txBody>
            </p:sp>
            <p:sp>
              <p:nvSpPr>
                <p:cNvPr id="136334" name="Rectangle 130"/>
                <p:cNvSpPr>
                  <a:spLocks noChangeArrowheads="1"/>
                </p:cNvSpPr>
                <p:nvPr/>
              </p:nvSpPr>
              <p:spPr bwMode="auto">
                <a:xfrm>
                  <a:off x="1784" y="1920"/>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40" name="Group 131"/>
              <p:cNvGrpSpPr>
                <a:grpSpLocks/>
              </p:cNvGrpSpPr>
              <p:nvPr/>
            </p:nvGrpSpPr>
            <p:grpSpPr bwMode="auto">
              <a:xfrm>
                <a:off x="2230" y="1920"/>
                <a:ext cx="446" cy="384"/>
                <a:chOff x="2230" y="1920"/>
                <a:chExt cx="446" cy="384"/>
              </a:xfrm>
            </p:grpSpPr>
            <p:sp>
              <p:nvSpPr>
                <p:cNvPr id="136331" name="Rectangle 132"/>
                <p:cNvSpPr>
                  <a:spLocks noChangeArrowheads="1"/>
                </p:cNvSpPr>
                <p:nvPr/>
              </p:nvSpPr>
              <p:spPr bwMode="auto">
                <a:xfrm>
                  <a:off x="2273" y="1920"/>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5.30</a:t>
                  </a:r>
                </a:p>
                <a:p>
                  <a:pPr algn="just">
                    <a:spcBef>
                      <a:spcPct val="0"/>
                    </a:spcBef>
                    <a:buClrTx/>
                    <a:buSzTx/>
                    <a:buFontTx/>
                    <a:buNone/>
                  </a:pPr>
                  <a:endParaRPr lang="en-US" altLang="zh-CN" sz="1800">
                    <a:latin typeface="Times New Roman" panose="02020603050405020304" pitchFamily="18" charset="0"/>
                  </a:endParaRPr>
                </a:p>
              </p:txBody>
            </p:sp>
            <p:sp>
              <p:nvSpPr>
                <p:cNvPr id="136332" name="Rectangle 133"/>
                <p:cNvSpPr>
                  <a:spLocks noChangeArrowheads="1"/>
                </p:cNvSpPr>
                <p:nvPr/>
              </p:nvSpPr>
              <p:spPr bwMode="auto">
                <a:xfrm>
                  <a:off x="2230" y="1920"/>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41" name="Group 134"/>
              <p:cNvGrpSpPr>
                <a:grpSpLocks/>
              </p:cNvGrpSpPr>
              <p:nvPr/>
            </p:nvGrpSpPr>
            <p:grpSpPr bwMode="auto">
              <a:xfrm>
                <a:off x="2676" y="1920"/>
                <a:ext cx="446" cy="384"/>
                <a:chOff x="2676" y="1920"/>
                <a:chExt cx="446" cy="384"/>
              </a:xfrm>
            </p:grpSpPr>
            <p:sp>
              <p:nvSpPr>
                <p:cNvPr id="136329" name="Rectangle 135"/>
                <p:cNvSpPr>
                  <a:spLocks noChangeArrowheads="1"/>
                </p:cNvSpPr>
                <p:nvPr/>
              </p:nvSpPr>
              <p:spPr bwMode="auto">
                <a:xfrm>
                  <a:off x="2719" y="1920"/>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1.17</a:t>
                  </a:r>
                </a:p>
                <a:p>
                  <a:pPr algn="just">
                    <a:spcBef>
                      <a:spcPct val="0"/>
                    </a:spcBef>
                    <a:buClrTx/>
                    <a:buSzTx/>
                    <a:buFontTx/>
                    <a:buNone/>
                  </a:pPr>
                  <a:endParaRPr lang="en-US" altLang="zh-CN" sz="1800">
                    <a:latin typeface="Times New Roman" panose="02020603050405020304" pitchFamily="18" charset="0"/>
                  </a:endParaRPr>
                </a:p>
              </p:txBody>
            </p:sp>
            <p:sp>
              <p:nvSpPr>
                <p:cNvPr id="136330" name="Rectangle 136"/>
                <p:cNvSpPr>
                  <a:spLocks noChangeArrowheads="1"/>
                </p:cNvSpPr>
                <p:nvPr/>
              </p:nvSpPr>
              <p:spPr bwMode="auto">
                <a:xfrm>
                  <a:off x="2676" y="1920"/>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42" name="Group 137"/>
              <p:cNvGrpSpPr>
                <a:grpSpLocks/>
              </p:cNvGrpSpPr>
              <p:nvPr/>
            </p:nvGrpSpPr>
            <p:grpSpPr bwMode="auto">
              <a:xfrm>
                <a:off x="3122" y="1920"/>
                <a:ext cx="446" cy="384"/>
                <a:chOff x="3122" y="1920"/>
                <a:chExt cx="446" cy="384"/>
              </a:xfrm>
            </p:grpSpPr>
            <p:sp>
              <p:nvSpPr>
                <p:cNvPr id="136327" name="Rectangle 138"/>
                <p:cNvSpPr>
                  <a:spLocks noChangeArrowheads="1"/>
                </p:cNvSpPr>
                <p:nvPr/>
              </p:nvSpPr>
              <p:spPr bwMode="auto">
                <a:xfrm>
                  <a:off x="3165" y="1920"/>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0.12</a:t>
                  </a:r>
                </a:p>
                <a:p>
                  <a:pPr algn="just">
                    <a:spcBef>
                      <a:spcPct val="0"/>
                    </a:spcBef>
                    <a:buClrTx/>
                    <a:buSzTx/>
                    <a:buFontTx/>
                    <a:buNone/>
                  </a:pPr>
                  <a:endParaRPr lang="en-US" altLang="zh-CN" sz="1800">
                    <a:latin typeface="Times New Roman" panose="02020603050405020304" pitchFamily="18" charset="0"/>
                  </a:endParaRPr>
                </a:p>
              </p:txBody>
            </p:sp>
            <p:sp>
              <p:nvSpPr>
                <p:cNvPr id="136328" name="Rectangle 139"/>
                <p:cNvSpPr>
                  <a:spLocks noChangeArrowheads="1"/>
                </p:cNvSpPr>
                <p:nvPr/>
              </p:nvSpPr>
              <p:spPr bwMode="auto">
                <a:xfrm>
                  <a:off x="3122" y="1920"/>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43" name="Group 140"/>
              <p:cNvGrpSpPr>
                <a:grpSpLocks/>
              </p:cNvGrpSpPr>
              <p:nvPr/>
            </p:nvGrpSpPr>
            <p:grpSpPr bwMode="auto">
              <a:xfrm>
                <a:off x="3568" y="1920"/>
                <a:ext cx="446" cy="384"/>
                <a:chOff x="3568" y="1920"/>
                <a:chExt cx="446" cy="384"/>
              </a:xfrm>
            </p:grpSpPr>
            <p:sp>
              <p:nvSpPr>
                <p:cNvPr id="136325" name="Rectangle 141"/>
                <p:cNvSpPr>
                  <a:spLocks noChangeArrowheads="1"/>
                </p:cNvSpPr>
                <p:nvPr/>
              </p:nvSpPr>
              <p:spPr bwMode="auto">
                <a:xfrm>
                  <a:off x="3611" y="1920"/>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0.18</a:t>
                  </a:r>
                </a:p>
                <a:p>
                  <a:pPr algn="just">
                    <a:spcBef>
                      <a:spcPct val="0"/>
                    </a:spcBef>
                    <a:buClrTx/>
                    <a:buSzTx/>
                    <a:buFontTx/>
                    <a:buNone/>
                  </a:pPr>
                  <a:endParaRPr lang="en-US" altLang="zh-CN" sz="1800">
                    <a:latin typeface="Times New Roman" panose="02020603050405020304" pitchFamily="18" charset="0"/>
                  </a:endParaRPr>
                </a:p>
              </p:txBody>
            </p:sp>
            <p:sp>
              <p:nvSpPr>
                <p:cNvPr id="136326" name="Rectangle 142"/>
                <p:cNvSpPr>
                  <a:spLocks noChangeArrowheads="1"/>
                </p:cNvSpPr>
                <p:nvPr/>
              </p:nvSpPr>
              <p:spPr bwMode="auto">
                <a:xfrm>
                  <a:off x="3568" y="1920"/>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44" name="Group 143"/>
              <p:cNvGrpSpPr>
                <a:grpSpLocks/>
              </p:cNvGrpSpPr>
              <p:nvPr/>
            </p:nvGrpSpPr>
            <p:grpSpPr bwMode="auto">
              <a:xfrm>
                <a:off x="0" y="2304"/>
                <a:ext cx="446" cy="384"/>
                <a:chOff x="0" y="2304"/>
                <a:chExt cx="446" cy="384"/>
              </a:xfrm>
            </p:grpSpPr>
            <p:sp>
              <p:nvSpPr>
                <p:cNvPr id="136323" name="Rectangle 144"/>
                <p:cNvSpPr>
                  <a:spLocks noChangeArrowheads="1"/>
                </p:cNvSpPr>
                <p:nvPr/>
              </p:nvSpPr>
              <p:spPr bwMode="auto">
                <a:xfrm>
                  <a:off x="43" y="230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BB</a:t>
                  </a:r>
                </a:p>
                <a:p>
                  <a:pPr algn="just">
                    <a:spcBef>
                      <a:spcPct val="0"/>
                    </a:spcBef>
                    <a:buClrTx/>
                    <a:buSzTx/>
                    <a:buFontTx/>
                    <a:buNone/>
                  </a:pPr>
                  <a:endParaRPr lang="en-US" altLang="zh-CN" sz="1800">
                    <a:latin typeface="Times New Roman" panose="02020603050405020304" pitchFamily="18" charset="0"/>
                  </a:endParaRPr>
                </a:p>
              </p:txBody>
            </p:sp>
            <p:sp>
              <p:nvSpPr>
                <p:cNvPr id="136324" name="Rectangle 145"/>
                <p:cNvSpPr>
                  <a:spLocks noChangeArrowheads="1"/>
                </p:cNvSpPr>
                <p:nvPr/>
              </p:nvSpPr>
              <p:spPr bwMode="auto">
                <a:xfrm>
                  <a:off x="0" y="230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45" name="Group 146"/>
              <p:cNvGrpSpPr>
                <a:grpSpLocks/>
              </p:cNvGrpSpPr>
              <p:nvPr/>
            </p:nvGrpSpPr>
            <p:grpSpPr bwMode="auto">
              <a:xfrm>
                <a:off x="446" y="2304"/>
                <a:ext cx="446" cy="384"/>
                <a:chOff x="446" y="2304"/>
                <a:chExt cx="446" cy="384"/>
              </a:xfrm>
            </p:grpSpPr>
            <p:sp>
              <p:nvSpPr>
                <p:cNvPr id="136321" name="Rectangle 147"/>
                <p:cNvSpPr>
                  <a:spLocks noChangeArrowheads="1"/>
                </p:cNvSpPr>
                <p:nvPr/>
              </p:nvSpPr>
              <p:spPr bwMode="auto">
                <a:xfrm>
                  <a:off x="489" y="230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0.03</a:t>
                  </a:r>
                </a:p>
                <a:p>
                  <a:pPr algn="just">
                    <a:spcBef>
                      <a:spcPct val="0"/>
                    </a:spcBef>
                    <a:buClrTx/>
                    <a:buSzTx/>
                    <a:buFontTx/>
                    <a:buNone/>
                  </a:pPr>
                  <a:endParaRPr lang="en-US" altLang="zh-CN" sz="1800">
                    <a:latin typeface="Times New Roman" panose="02020603050405020304" pitchFamily="18" charset="0"/>
                  </a:endParaRPr>
                </a:p>
              </p:txBody>
            </p:sp>
            <p:sp>
              <p:nvSpPr>
                <p:cNvPr id="136322" name="Rectangle 148"/>
                <p:cNvSpPr>
                  <a:spLocks noChangeArrowheads="1"/>
                </p:cNvSpPr>
                <p:nvPr/>
              </p:nvSpPr>
              <p:spPr bwMode="auto">
                <a:xfrm>
                  <a:off x="446" y="230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46" name="Group 149"/>
              <p:cNvGrpSpPr>
                <a:grpSpLocks/>
              </p:cNvGrpSpPr>
              <p:nvPr/>
            </p:nvGrpSpPr>
            <p:grpSpPr bwMode="auto">
              <a:xfrm>
                <a:off x="892" y="2304"/>
                <a:ext cx="446" cy="384"/>
                <a:chOff x="892" y="2304"/>
                <a:chExt cx="446" cy="384"/>
              </a:xfrm>
            </p:grpSpPr>
            <p:sp>
              <p:nvSpPr>
                <p:cNvPr id="136319" name="Rectangle 150"/>
                <p:cNvSpPr>
                  <a:spLocks noChangeArrowheads="1"/>
                </p:cNvSpPr>
                <p:nvPr/>
              </p:nvSpPr>
              <p:spPr bwMode="auto">
                <a:xfrm>
                  <a:off x="935" y="230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0.14</a:t>
                  </a:r>
                </a:p>
                <a:p>
                  <a:pPr algn="just">
                    <a:spcBef>
                      <a:spcPct val="0"/>
                    </a:spcBef>
                    <a:buClrTx/>
                    <a:buSzTx/>
                    <a:buFontTx/>
                    <a:buNone/>
                  </a:pPr>
                  <a:endParaRPr lang="en-US" altLang="zh-CN" sz="1800">
                    <a:latin typeface="Times New Roman" panose="02020603050405020304" pitchFamily="18" charset="0"/>
                  </a:endParaRPr>
                </a:p>
              </p:txBody>
            </p:sp>
            <p:sp>
              <p:nvSpPr>
                <p:cNvPr id="136320" name="Rectangle 151"/>
                <p:cNvSpPr>
                  <a:spLocks noChangeArrowheads="1"/>
                </p:cNvSpPr>
                <p:nvPr/>
              </p:nvSpPr>
              <p:spPr bwMode="auto">
                <a:xfrm>
                  <a:off x="892" y="230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47" name="Group 152"/>
              <p:cNvGrpSpPr>
                <a:grpSpLocks/>
              </p:cNvGrpSpPr>
              <p:nvPr/>
            </p:nvGrpSpPr>
            <p:grpSpPr bwMode="auto">
              <a:xfrm>
                <a:off x="1338" y="2304"/>
                <a:ext cx="446" cy="384"/>
                <a:chOff x="1338" y="2304"/>
                <a:chExt cx="446" cy="384"/>
              </a:xfrm>
            </p:grpSpPr>
            <p:sp>
              <p:nvSpPr>
                <p:cNvPr id="136317" name="Rectangle 153"/>
                <p:cNvSpPr>
                  <a:spLocks noChangeArrowheads="1"/>
                </p:cNvSpPr>
                <p:nvPr/>
              </p:nvSpPr>
              <p:spPr bwMode="auto">
                <a:xfrm>
                  <a:off x="1381" y="230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0.67</a:t>
                  </a:r>
                </a:p>
                <a:p>
                  <a:pPr algn="just">
                    <a:spcBef>
                      <a:spcPct val="0"/>
                    </a:spcBef>
                    <a:buClrTx/>
                    <a:buSzTx/>
                    <a:buFontTx/>
                    <a:buNone/>
                  </a:pPr>
                  <a:endParaRPr lang="en-US" altLang="zh-CN" sz="1800">
                    <a:latin typeface="Times New Roman" panose="02020603050405020304" pitchFamily="18" charset="0"/>
                  </a:endParaRPr>
                </a:p>
              </p:txBody>
            </p:sp>
            <p:sp>
              <p:nvSpPr>
                <p:cNvPr id="136318" name="Rectangle 154"/>
                <p:cNvSpPr>
                  <a:spLocks noChangeArrowheads="1"/>
                </p:cNvSpPr>
                <p:nvPr/>
              </p:nvSpPr>
              <p:spPr bwMode="auto">
                <a:xfrm>
                  <a:off x="1338" y="230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48" name="Group 155"/>
              <p:cNvGrpSpPr>
                <a:grpSpLocks/>
              </p:cNvGrpSpPr>
              <p:nvPr/>
            </p:nvGrpSpPr>
            <p:grpSpPr bwMode="auto">
              <a:xfrm>
                <a:off x="1784" y="2304"/>
                <a:ext cx="446" cy="384"/>
                <a:chOff x="1784" y="2304"/>
                <a:chExt cx="446" cy="384"/>
              </a:xfrm>
            </p:grpSpPr>
            <p:sp>
              <p:nvSpPr>
                <p:cNvPr id="136315" name="Rectangle 156"/>
                <p:cNvSpPr>
                  <a:spLocks noChangeArrowheads="1"/>
                </p:cNvSpPr>
                <p:nvPr/>
              </p:nvSpPr>
              <p:spPr bwMode="auto">
                <a:xfrm>
                  <a:off x="1827" y="230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7.73</a:t>
                  </a:r>
                </a:p>
                <a:p>
                  <a:pPr algn="just">
                    <a:spcBef>
                      <a:spcPct val="0"/>
                    </a:spcBef>
                    <a:buClrTx/>
                    <a:buSzTx/>
                    <a:buFontTx/>
                    <a:buNone/>
                  </a:pPr>
                  <a:endParaRPr lang="en-US" altLang="zh-CN" sz="1800">
                    <a:latin typeface="Times New Roman" panose="02020603050405020304" pitchFamily="18" charset="0"/>
                  </a:endParaRPr>
                </a:p>
              </p:txBody>
            </p:sp>
            <p:sp>
              <p:nvSpPr>
                <p:cNvPr id="136316" name="Rectangle 157"/>
                <p:cNvSpPr>
                  <a:spLocks noChangeArrowheads="1"/>
                </p:cNvSpPr>
                <p:nvPr/>
              </p:nvSpPr>
              <p:spPr bwMode="auto">
                <a:xfrm>
                  <a:off x="1784" y="230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49" name="Group 158"/>
              <p:cNvGrpSpPr>
                <a:grpSpLocks/>
              </p:cNvGrpSpPr>
              <p:nvPr/>
            </p:nvGrpSpPr>
            <p:grpSpPr bwMode="auto">
              <a:xfrm>
                <a:off x="2230" y="2304"/>
                <a:ext cx="446" cy="384"/>
                <a:chOff x="2230" y="2304"/>
                <a:chExt cx="446" cy="384"/>
              </a:xfrm>
            </p:grpSpPr>
            <p:sp>
              <p:nvSpPr>
                <p:cNvPr id="136313" name="Rectangle 159"/>
                <p:cNvSpPr>
                  <a:spLocks noChangeArrowheads="1"/>
                </p:cNvSpPr>
                <p:nvPr/>
              </p:nvSpPr>
              <p:spPr bwMode="auto">
                <a:xfrm>
                  <a:off x="2273" y="230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80.53</a:t>
                  </a:r>
                </a:p>
                <a:p>
                  <a:pPr algn="just">
                    <a:spcBef>
                      <a:spcPct val="0"/>
                    </a:spcBef>
                    <a:buClrTx/>
                    <a:buSzTx/>
                    <a:buFontTx/>
                    <a:buNone/>
                  </a:pPr>
                  <a:endParaRPr lang="en-US" altLang="zh-CN" sz="1800">
                    <a:latin typeface="Times New Roman" panose="02020603050405020304" pitchFamily="18" charset="0"/>
                  </a:endParaRPr>
                </a:p>
              </p:txBody>
            </p:sp>
            <p:sp>
              <p:nvSpPr>
                <p:cNvPr id="136314" name="Rectangle 160"/>
                <p:cNvSpPr>
                  <a:spLocks noChangeArrowheads="1"/>
                </p:cNvSpPr>
                <p:nvPr/>
              </p:nvSpPr>
              <p:spPr bwMode="auto">
                <a:xfrm>
                  <a:off x="2230" y="230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50" name="Group 161"/>
              <p:cNvGrpSpPr>
                <a:grpSpLocks/>
              </p:cNvGrpSpPr>
              <p:nvPr/>
            </p:nvGrpSpPr>
            <p:grpSpPr bwMode="auto">
              <a:xfrm>
                <a:off x="2676" y="2304"/>
                <a:ext cx="446" cy="384"/>
                <a:chOff x="2676" y="2304"/>
                <a:chExt cx="446" cy="384"/>
              </a:xfrm>
            </p:grpSpPr>
            <p:sp>
              <p:nvSpPr>
                <p:cNvPr id="136311" name="Rectangle 162"/>
                <p:cNvSpPr>
                  <a:spLocks noChangeArrowheads="1"/>
                </p:cNvSpPr>
                <p:nvPr/>
              </p:nvSpPr>
              <p:spPr bwMode="auto">
                <a:xfrm>
                  <a:off x="2719" y="230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8.84</a:t>
                  </a:r>
                </a:p>
                <a:p>
                  <a:pPr algn="just">
                    <a:spcBef>
                      <a:spcPct val="0"/>
                    </a:spcBef>
                    <a:buClrTx/>
                    <a:buSzTx/>
                    <a:buFontTx/>
                    <a:buNone/>
                  </a:pPr>
                  <a:endParaRPr lang="en-US" altLang="zh-CN" sz="1800">
                    <a:latin typeface="Times New Roman" panose="02020603050405020304" pitchFamily="18" charset="0"/>
                  </a:endParaRPr>
                </a:p>
              </p:txBody>
            </p:sp>
            <p:sp>
              <p:nvSpPr>
                <p:cNvPr id="136312" name="Rectangle 163"/>
                <p:cNvSpPr>
                  <a:spLocks noChangeArrowheads="1"/>
                </p:cNvSpPr>
                <p:nvPr/>
              </p:nvSpPr>
              <p:spPr bwMode="auto">
                <a:xfrm>
                  <a:off x="2676" y="230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51" name="Group 164"/>
              <p:cNvGrpSpPr>
                <a:grpSpLocks/>
              </p:cNvGrpSpPr>
              <p:nvPr/>
            </p:nvGrpSpPr>
            <p:grpSpPr bwMode="auto">
              <a:xfrm>
                <a:off x="3122" y="2304"/>
                <a:ext cx="446" cy="384"/>
                <a:chOff x="3122" y="2304"/>
                <a:chExt cx="446" cy="384"/>
              </a:xfrm>
            </p:grpSpPr>
            <p:sp>
              <p:nvSpPr>
                <p:cNvPr id="136309" name="Rectangle 165"/>
                <p:cNvSpPr>
                  <a:spLocks noChangeArrowheads="1"/>
                </p:cNvSpPr>
                <p:nvPr/>
              </p:nvSpPr>
              <p:spPr bwMode="auto">
                <a:xfrm>
                  <a:off x="3165" y="230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1.00</a:t>
                  </a:r>
                </a:p>
                <a:p>
                  <a:pPr algn="just">
                    <a:spcBef>
                      <a:spcPct val="0"/>
                    </a:spcBef>
                    <a:buClrTx/>
                    <a:buSzTx/>
                    <a:buFontTx/>
                    <a:buNone/>
                  </a:pPr>
                  <a:endParaRPr lang="en-US" altLang="zh-CN" sz="1800">
                    <a:latin typeface="Times New Roman" panose="02020603050405020304" pitchFamily="18" charset="0"/>
                  </a:endParaRPr>
                </a:p>
              </p:txBody>
            </p:sp>
            <p:sp>
              <p:nvSpPr>
                <p:cNvPr id="136310" name="Rectangle 166"/>
                <p:cNvSpPr>
                  <a:spLocks noChangeArrowheads="1"/>
                </p:cNvSpPr>
                <p:nvPr/>
              </p:nvSpPr>
              <p:spPr bwMode="auto">
                <a:xfrm>
                  <a:off x="3122" y="230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52" name="Group 167"/>
              <p:cNvGrpSpPr>
                <a:grpSpLocks/>
              </p:cNvGrpSpPr>
              <p:nvPr/>
            </p:nvGrpSpPr>
            <p:grpSpPr bwMode="auto">
              <a:xfrm>
                <a:off x="3568" y="2304"/>
                <a:ext cx="446" cy="384"/>
                <a:chOff x="3568" y="2304"/>
                <a:chExt cx="446" cy="384"/>
              </a:xfrm>
            </p:grpSpPr>
            <p:sp>
              <p:nvSpPr>
                <p:cNvPr id="136307" name="Rectangle 168"/>
                <p:cNvSpPr>
                  <a:spLocks noChangeArrowheads="1"/>
                </p:cNvSpPr>
                <p:nvPr/>
              </p:nvSpPr>
              <p:spPr bwMode="auto">
                <a:xfrm>
                  <a:off x="3611" y="2304"/>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1.06</a:t>
                  </a:r>
                </a:p>
                <a:p>
                  <a:pPr algn="just">
                    <a:spcBef>
                      <a:spcPct val="0"/>
                    </a:spcBef>
                    <a:buClrTx/>
                    <a:buSzTx/>
                    <a:buFontTx/>
                    <a:buNone/>
                  </a:pPr>
                  <a:endParaRPr lang="en-US" altLang="zh-CN" sz="1800">
                    <a:latin typeface="Times New Roman" panose="02020603050405020304" pitchFamily="18" charset="0"/>
                  </a:endParaRPr>
                </a:p>
              </p:txBody>
            </p:sp>
            <p:sp>
              <p:nvSpPr>
                <p:cNvPr id="136308" name="Rectangle 169"/>
                <p:cNvSpPr>
                  <a:spLocks noChangeArrowheads="1"/>
                </p:cNvSpPr>
                <p:nvPr/>
              </p:nvSpPr>
              <p:spPr bwMode="auto">
                <a:xfrm>
                  <a:off x="3568" y="2304"/>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53" name="Group 170"/>
              <p:cNvGrpSpPr>
                <a:grpSpLocks/>
              </p:cNvGrpSpPr>
              <p:nvPr/>
            </p:nvGrpSpPr>
            <p:grpSpPr bwMode="auto">
              <a:xfrm>
                <a:off x="0" y="2688"/>
                <a:ext cx="446" cy="384"/>
                <a:chOff x="0" y="2688"/>
                <a:chExt cx="446" cy="384"/>
              </a:xfrm>
            </p:grpSpPr>
            <p:sp>
              <p:nvSpPr>
                <p:cNvPr id="136305" name="Rectangle 171"/>
                <p:cNvSpPr>
                  <a:spLocks noChangeArrowheads="1"/>
                </p:cNvSpPr>
                <p:nvPr/>
              </p:nvSpPr>
              <p:spPr bwMode="auto">
                <a:xfrm>
                  <a:off x="43" y="268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B</a:t>
                  </a:r>
                </a:p>
                <a:p>
                  <a:pPr algn="just">
                    <a:spcBef>
                      <a:spcPct val="0"/>
                    </a:spcBef>
                    <a:buClrTx/>
                    <a:buSzTx/>
                    <a:buFontTx/>
                    <a:buNone/>
                  </a:pPr>
                  <a:endParaRPr lang="en-US" altLang="zh-CN" sz="1800">
                    <a:latin typeface="Times New Roman" panose="02020603050405020304" pitchFamily="18" charset="0"/>
                  </a:endParaRPr>
                </a:p>
              </p:txBody>
            </p:sp>
            <p:sp>
              <p:nvSpPr>
                <p:cNvPr id="136306" name="Rectangle 172"/>
                <p:cNvSpPr>
                  <a:spLocks noChangeArrowheads="1"/>
                </p:cNvSpPr>
                <p:nvPr/>
              </p:nvSpPr>
              <p:spPr bwMode="auto">
                <a:xfrm>
                  <a:off x="0" y="268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54" name="Group 173"/>
              <p:cNvGrpSpPr>
                <a:grpSpLocks/>
              </p:cNvGrpSpPr>
              <p:nvPr/>
            </p:nvGrpSpPr>
            <p:grpSpPr bwMode="auto">
              <a:xfrm>
                <a:off x="446" y="2688"/>
                <a:ext cx="446" cy="384"/>
                <a:chOff x="446" y="2688"/>
                <a:chExt cx="446" cy="384"/>
              </a:xfrm>
            </p:grpSpPr>
            <p:sp>
              <p:nvSpPr>
                <p:cNvPr id="136303" name="Rectangle 174"/>
                <p:cNvSpPr>
                  <a:spLocks noChangeArrowheads="1"/>
                </p:cNvSpPr>
                <p:nvPr/>
              </p:nvSpPr>
              <p:spPr bwMode="auto">
                <a:xfrm>
                  <a:off x="489" y="268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a:t>
                  </a:r>
                </a:p>
                <a:p>
                  <a:pPr algn="just">
                    <a:spcBef>
                      <a:spcPct val="0"/>
                    </a:spcBef>
                    <a:buClrTx/>
                    <a:buSzTx/>
                    <a:buFontTx/>
                    <a:buNone/>
                  </a:pPr>
                  <a:endParaRPr lang="en-US" altLang="zh-CN" sz="1800">
                    <a:latin typeface="Times New Roman" panose="02020603050405020304" pitchFamily="18" charset="0"/>
                  </a:endParaRPr>
                </a:p>
              </p:txBody>
            </p:sp>
            <p:sp>
              <p:nvSpPr>
                <p:cNvPr id="136304" name="Rectangle 175"/>
                <p:cNvSpPr>
                  <a:spLocks noChangeArrowheads="1"/>
                </p:cNvSpPr>
                <p:nvPr/>
              </p:nvSpPr>
              <p:spPr bwMode="auto">
                <a:xfrm>
                  <a:off x="446" y="268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55" name="Group 176"/>
              <p:cNvGrpSpPr>
                <a:grpSpLocks/>
              </p:cNvGrpSpPr>
              <p:nvPr/>
            </p:nvGrpSpPr>
            <p:grpSpPr bwMode="auto">
              <a:xfrm>
                <a:off x="892" y="2688"/>
                <a:ext cx="446" cy="384"/>
                <a:chOff x="892" y="2688"/>
                <a:chExt cx="446" cy="384"/>
              </a:xfrm>
            </p:grpSpPr>
            <p:sp>
              <p:nvSpPr>
                <p:cNvPr id="136301" name="Rectangle 177"/>
                <p:cNvSpPr>
                  <a:spLocks noChangeArrowheads="1"/>
                </p:cNvSpPr>
                <p:nvPr/>
              </p:nvSpPr>
              <p:spPr bwMode="auto">
                <a:xfrm>
                  <a:off x="935" y="268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0.11</a:t>
                  </a:r>
                </a:p>
                <a:p>
                  <a:pPr algn="just">
                    <a:spcBef>
                      <a:spcPct val="0"/>
                    </a:spcBef>
                    <a:buClrTx/>
                    <a:buSzTx/>
                    <a:buFontTx/>
                    <a:buNone/>
                  </a:pPr>
                  <a:endParaRPr lang="en-US" altLang="zh-CN" sz="1800">
                    <a:latin typeface="Times New Roman" panose="02020603050405020304" pitchFamily="18" charset="0"/>
                  </a:endParaRPr>
                </a:p>
              </p:txBody>
            </p:sp>
            <p:sp>
              <p:nvSpPr>
                <p:cNvPr id="136302" name="Rectangle 178"/>
                <p:cNvSpPr>
                  <a:spLocks noChangeArrowheads="1"/>
                </p:cNvSpPr>
                <p:nvPr/>
              </p:nvSpPr>
              <p:spPr bwMode="auto">
                <a:xfrm>
                  <a:off x="892" y="268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56" name="Group 179"/>
              <p:cNvGrpSpPr>
                <a:grpSpLocks/>
              </p:cNvGrpSpPr>
              <p:nvPr/>
            </p:nvGrpSpPr>
            <p:grpSpPr bwMode="auto">
              <a:xfrm>
                <a:off x="1338" y="2688"/>
                <a:ext cx="446" cy="384"/>
                <a:chOff x="1338" y="2688"/>
                <a:chExt cx="446" cy="384"/>
              </a:xfrm>
            </p:grpSpPr>
            <p:sp>
              <p:nvSpPr>
                <p:cNvPr id="136299" name="Rectangle 180"/>
                <p:cNvSpPr>
                  <a:spLocks noChangeArrowheads="1"/>
                </p:cNvSpPr>
                <p:nvPr/>
              </p:nvSpPr>
              <p:spPr bwMode="auto">
                <a:xfrm>
                  <a:off x="1381" y="268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0.24</a:t>
                  </a:r>
                </a:p>
                <a:p>
                  <a:pPr algn="just">
                    <a:spcBef>
                      <a:spcPct val="0"/>
                    </a:spcBef>
                    <a:buClrTx/>
                    <a:buSzTx/>
                    <a:buFontTx/>
                    <a:buNone/>
                  </a:pPr>
                  <a:endParaRPr lang="en-US" altLang="zh-CN" sz="1800">
                    <a:latin typeface="Times New Roman" panose="02020603050405020304" pitchFamily="18" charset="0"/>
                  </a:endParaRPr>
                </a:p>
              </p:txBody>
            </p:sp>
            <p:sp>
              <p:nvSpPr>
                <p:cNvPr id="136300" name="Rectangle 181"/>
                <p:cNvSpPr>
                  <a:spLocks noChangeArrowheads="1"/>
                </p:cNvSpPr>
                <p:nvPr/>
              </p:nvSpPr>
              <p:spPr bwMode="auto">
                <a:xfrm>
                  <a:off x="1338" y="268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57" name="Group 182"/>
              <p:cNvGrpSpPr>
                <a:grpSpLocks/>
              </p:cNvGrpSpPr>
              <p:nvPr/>
            </p:nvGrpSpPr>
            <p:grpSpPr bwMode="auto">
              <a:xfrm>
                <a:off x="1784" y="2688"/>
                <a:ext cx="446" cy="384"/>
                <a:chOff x="1784" y="2688"/>
                <a:chExt cx="446" cy="384"/>
              </a:xfrm>
            </p:grpSpPr>
            <p:sp>
              <p:nvSpPr>
                <p:cNvPr id="136297" name="Rectangle 183"/>
                <p:cNvSpPr>
                  <a:spLocks noChangeArrowheads="1"/>
                </p:cNvSpPr>
                <p:nvPr/>
              </p:nvSpPr>
              <p:spPr bwMode="auto">
                <a:xfrm>
                  <a:off x="1827" y="268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0.43</a:t>
                  </a:r>
                </a:p>
                <a:p>
                  <a:pPr algn="just">
                    <a:spcBef>
                      <a:spcPct val="0"/>
                    </a:spcBef>
                    <a:buClrTx/>
                    <a:buSzTx/>
                    <a:buFontTx/>
                    <a:buNone/>
                  </a:pPr>
                  <a:endParaRPr lang="en-US" altLang="zh-CN" sz="1800">
                    <a:latin typeface="Times New Roman" panose="02020603050405020304" pitchFamily="18" charset="0"/>
                  </a:endParaRPr>
                </a:p>
              </p:txBody>
            </p:sp>
            <p:sp>
              <p:nvSpPr>
                <p:cNvPr id="136298" name="Rectangle 184"/>
                <p:cNvSpPr>
                  <a:spLocks noChangeArrowheads="1"/>
                </p:cNvSpPr>
                <p:nvPr/>
              </p:nvSpPr>
              <p:spPr bwMode="auto">
                <a:xfrm>
                  <a:off x="1784" y="268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58" name="Group 185"/>
              <p:cNvGrpSpPr>
                <a:grpSpLocks/>
              </p:cNvGrpSpPr>
              <p:nvPr/>
            </p:nvGrpSpPr>
            <p:grpSpPr bwMode="auto">
              <a:xfrm>
                <a:off x="2230" y="2688"/>
                <a:ext cx="446" cy="384"/>
                <a:chOff x="2230" y="2688"/>
                <a:chExt cx="446" cy="384"/>
              </a:xfrm>
            </p:grpSpPr>
            <p:sp>
              <p:nvSpPr>
                <p:cNvPr id="136295" name="Rectangle 186"/>
                <p:cNvSpPr>
                  <a:spLocks noChangeArrowheads="1"/>
                </p:cNvSpPr>
                <p:nvPr/>
              </p:nvSpPr>
              <p:spPr bwMode="auto">
                <a:xfrm>
                  <a:off x="2273" y="268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6.48</a:t>
                  </a:r>
                </a:p>
                <a:p>
                  <a:pPr algn="just">
                    <a:spcBef>
                      <a:spcPct val="0"/>
                    </a:spcBef>
                    <a:buClrTx/>
                    <a:buSzTx/>
                    <a:buFontTx/>
                    <a:buNone/>
                  </a:pPr>
                  <a:endParaRPr lang="en-US" altLang="zh-CN" sz="1800">
                    <a:latin typeface="Times New Roman" panose="02020603050405020304" pitchFamily="18" charset="0"/>
                  </a:endParaRPr>
                </a:p>
              </p:txBody>
            </p:sp>
            <p:sp>
              <p:nvSpPr>
                <p:cNvPr id="136296" name="Rectangle 187"/>
                <p:cNvSpPr>
                  <a:spLocks noChangeArrowheads="1"/>
                </p:cNvSpPr>
                <p:nvPr/>
              </p:nvSpPr>
              <p:spPr bwMode="auto">
                <a:xfrm>
                  <a:off x="2230" y="268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59" name="Group 188"/>
              <p:cNvGrpSpPr>
                <a:grpSpLocks/>
              </p:cNvGrpSpPr>
              <p:nvPr/>
            </p:nvGrpSpPr>
            <p:grpSpPr bwMode="auto">
              <a:xfrm>
                <a:off x="2676" y="2688"/>
                <a:ext cx="446" cy="384"/>
                <a:chOff x="2676" y="2688"/>
                <a:chExt cx="446" cy="384"/>
              </a:xfrm>
            </p:grpSpPr>
            <p:sp>
              <p:nvSpPr>
                <p:cNvPr id="136293" name="Rectangle 189"/>
                <p:cNvSpPr>
                  <a:spLocks noChangeArrowheads="1"/>
                </p:cNvSpPr>
                <p:nvPr/>
              </p:nvSpPr>
              <p:spPr bwMode="auto">
                <a:xfrm>
                  <a:off x="2719" y="268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83.46</a:t>
                  </a:r>
                </a:p>
                <a:p>
                  <a:pPr algn="just">
                    <a:spcBef>
                      <a:spcPct val="0"/>
                    </a:spcBef>
                    <a:buClrTx/>
                    <a:buSzTx/>
                    <a:buFontTx/>
                    <a:buNone/>
                  </a:pPr>
                  <a:endParaRPr lang="en-US" altLang="zh-CN" sz="1800">
                    <a:latin typeface="Times New Roman" panose="02020603050405020304" pitchFamily="18" charset="0"/>
                  </a:endParaRPr>
                </a:p>
              </p:txBody>
            </p:sp>
            <p:sp>
              <p:nvSpPr>
                <p:cNvPr id="136294" name="Rectangle 190"/>
                <p:cNvSpPr>
                  <a:spLocks noChangeArrowheads="1"/>
                </p:cNvSpPr>
                <p:nvPr/>
              </p:nvSpPr>
              <p:spPr bwMode="auto">
                <a:xfrm>
                  <a:off x="2676" y="268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60" name="Group 191"/>
              <p:cNvGrpSpPr>
                <a:grpSpLocks/>
              </p:cNvGrpSpPr>
              <p:nvPr/>
            </p:nvGrpSpPr>
            <p:grpSpPr bwMode="auto">
              <a:xfrm>
                <a:off x="3122" y="2688"/>
                <a:ext cx="446" cy="384"/>
                <a:chOff x="3122" y="2688"/>
                <a:chExt cx="446" cy="384"/>
              </a:xfrm>
            </p:grpSpPr>
            <p:sp>
              <p:nvSpPr>
                <p:cNvPr id="136291" name="Rectangle 192"/>
                <p:cNvSpPr>
                  <a:spLocks noChangeArrowheads="1"/>
                </p:cNvSpPr>
                <p:nvPr/>
              </p:nvSpPr>
              <p:spPr bwMode="auto">
                <a:xfrm>
                  <a:off x="3165" y="268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4.07</a:t>
                  </a:r>
                </a:p>
                <a:p>
                  <a:pPr algn="just">
                    <a:spcBef>
                      <a:spcPct val="0"/>
                    </a:spcBef>
                    <a:buClrTx/>
                    <a:buSzTx/>
                    <a:buFontTx/>
                    <a:buNone/>
                  </a:pPr>
                  <a:endParaRPr lang="en-US" altLang="zh-CN" sz="1800">
                    <a:latin typeface="Times New Roman" panose="02020603050405020304" pitchFamily="18" charset="0"/>
                  </a:endParaRPr>
                </a:p>
              </p:txBody>
            </p:sp>
            <p:sp>
              <p:nvSpPr>
                <p:cNvPr id="136292" name="Rectangle 193"/>
                <p:cNvSpPr>
                  <a:spLocks noChangeArrowheads="1"/>
                </p:cNvSpPr>
                <p:nvPr/>
              </p:nvSpPr>
              <p:spPr bwMode="auto">
                <a:xfrm>
                  <a:off x="3122" y="268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61" name="Group 194"/>
              <p:cNvGrpSpPr>
                <a:grpSpLocks/>
              </p:cNvGrpSpPr>
              <p:nvPr/>
            </p:nvGrpSpPr>
            <p:grpSpPr bwMode="auto">
              <a:xfrm>
                <a:off x="3568" y="2688"/>
                <a:ext cx="446" cy="384"/>
                <a:chOff x="3568" y="2688"/>
                <a:chExt cx="446" cy="384"/>
              </a:xfrm>
            </p:grpSpPr>
            <p:sp>
              <p:nvSpPr>
                <p:cNvPr id="136289" name="Rectangle 195"/>
                <p:cNvSpPr>
                  <a:spLocks noChangeArrowheads="1"/>
                </p:cNvSpPr>
                <p:nvPr/>
              </p:nvSpPr>
              <p:spPr bwMode="auto">
                <a:xfrm>
                  <a:off x="3611" y="2688"/>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5.20</a:t>
                  </a:r>
                </a:p>
                <a:p>
                  <a:pPr algn="just">
                    <a:spcBef>
                      <a:spcPct val="0"/>
                    </a:spcBef>
                    <a:buClrTx/>
                    <a:buSzTx/>
                    <a:buFontTx/>
                    <a:buNone/>
                  </a:pPr>
                  <a:endParaRPr lang="en-US" altLang="zh-CN" sz="1800">
                    <a:latin typeface="Times New Roman" panose="02020603050405020304" pitchFamily="18" charset="0"/>
                  </a:endParaRPr>
                </a:p>
              </p:txBody>
            </p:sp>
            <p:sp>
              <p:nvSpPr>
                <p:cNvPr id="136290" name="Rectangle 196"/>
                <p:cNvSpPr>
                  <a:spLocks noChangeArrowheads="1"/>
                </p:cNvSpPr>
                <p:nvPr/>
              </p:nvSpPr>
              <p:spPr bwMode="auto">
                <a:xfrm>
                  <a:off x="3568" y="2688"/>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62" name="Group 197"/>
              <p:cNvGrpSpPr>
                <a:grpSpLocks/>
              </p:cNvGrpSpPr>
              <p:nvPr/>
            </p:nvGrpSpPr>
            <p:grpSpPr bwMode="auto">
              <a:xfrm>
                <a:off x="0" y="3072"/>
                <a:ext cx="446" cy="384"/>
                <a:chOff x="0" y="3072"/>
                <a:chExt cx="446" cy="384"/>
              </a:xfrm>
            </p:grpSpPr>
            <p:sp>
              <p:nvSpPr>
                <p:cNvPr id="136287" name="Rectangle 198"/>
                <p:cNvSpPr>
                  <a:spLocks noChangeArrowheads="1"/>
                </p:cNvSpPr>
                <p:nvPr/>
              </p:nvSpPr>
              <p:spPr bwMode="auto">
                <a:xfrm>
                  <a:off x="43" y="307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CCC</a:t>
                  </a:r>
                </a:p>
                <a:p>
                  <a:pPr algn="just">
                    <a:spcBef>
                      <a:spcPct val="0"/>
                    </a:spcBef>
                    <a:buClrTx/>
                    <a:buSzTx/>
                    <a:buFontTx/>
                    <a:buNone/>
                  </a:pPr>
                  <a:endParaRPr lang="en-US" altLang="zh-CN" sz="1800">
                    <a:latin typeface="Times New Roman" panose="02020603050405020304" pitchFamily="18" charset="0"/>
                  </a:endParaRPr>
                </a:p>
              </p:txBody>
            </p:sp>
            <p:sp>
              <p:nvSpPr>
                <p:cNvPr id="136288" name="Rectangle 199"/>
                <p:cNvSpPr>
                  <a:spLocks noChangeArrowheads="1"/>
                </p:cNvSpPr>
                <p:nvPr/>
              </p:nvSpPr>
              <p:spPr bwMode="auto">
                <a:xfrm>
                  <a:off x="0" y="307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63" name="Group 200"/>
              <p:cNvGrpSpPr>
                <a:grpSpLocks/>
              </p:cNvGrpSpPr>
              <p:nvPr/>
            </p:nvGrpSpPr>
            <p:grpSpPr bwMode="auto">
              <a:xfrm>
                <a:off x="446" y="3072"/>
                <a:ext cx="446" cy="384"/>
                <a:chOff x="446" y="3072"/>
                <a:chExt cx="446" cy="384"/>
              </a:xfrm>
            </p:grpSpPr>
            <p:sp>
              <p:nvSpPr>
                <p:cNvPr id="136285" name="Rectangle 201"/>
                <p:cNvSpPr>
                  <a:spLocks noChangeArrowheads="1"/>
                </p:cNvSpPr>
                <p:nvPr/>
              </p:nvSpPr>
              <p:spPr bwMode="auto">
                <a:xfrm>
                  <a:off x="489" y="307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0.22</a:t>
                  </a:r>
                </a:p>
                <a:p>
                  <a:pPr algn="just">
                    <a:spcBef>
                      <a:spcPct val="0"/>
                    </a:spcBef>
                    <a:buClrTx/>
                    <a:buSzTx/>
                    <a:buFontTx/>
                    <a:buNone/>
                  </a:pPr>
                  <a:endParaRPr lang="en-US" altLang="zh-CN" sz="1800">
                    <a:latin typeface="Times New Roman" panose="02020603050405020304" pitchFamily="18" charset="0"/>
                  </a:endParaRPr>
                </a:p>
              </p:txBody>
            </p:sp>
            <p:sp>
              <p:nvSpPr>
                <p:cNvPr id="136286" name="Rectangle 202"/>
                <p:cNvSpPr>
                  <a:spLocks noChangeArrowheads="1"/>
                </p:cNvSpPr>
                <p:nvPr/>
              </p:nvSpPr>
              <p:spPr bwMode="auto">
                <a:xfrm>
                  <a:off x="446" y="307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64" name="Group 203"/>
              <p:cNvGrpSpPr>
                <a:grpSpLocks/>
              </p:cNvGrpSpPr>
              <p:nvPr/>
            </p:nvGrpSpPr>
            <p:grpSpPr bwMode="auto">
              <a:xfrm>
                <a:off x="892" y="3072"/>
                <a:ext cx="446" cy="384"/>
                <a:chOff x="892" y="3072"/>
                <a:chExt cx="446" cy="384"/>
              </a:xfrm>
            </p:grpSpPr>
            <p:sp>
              <p:nvSpPr>
                <p:cNvPr id="136283" name="Rectangle 204"/>
                <p:cNvSpPr>
                  <a:spLocks noChangeArrowheads="1"/>
                </p:cNvSpPr>
                <p:nvPr/>
              </p:nvSpPr>
              <p:spPr bwMode="auto">
                <a:xfrm>
                  <a:off x="935" y="307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a:t>
                  </a:r>
                </a:p>
                <a:p>
                  <a:pPr algn="just">
                    <a:spcBef>
                      <a:spcPct val="0"/>
                    </a:spcBef>
                    <a:buClrTx/>
                    <a:buSzTx/>
                    <a:buFontTx/>
                    <a:buNone/>
                  </a:pPr>
                  <a:endParaRPr lang="en-US" altLang="zh-CN" sz="1800">
                    <a:latin typeface="Times New Roman" panose="02020603050405020304" pitchFamily="18" charset="0"/>
                  </a:endParaRPr>
                </a:p>
              </p:txBody>
            </p:sp>
            <p:sp>
              <p:nvSpPr>
                <p:cNvPr id="136284" name="Rectangle 205"/>
                <p:cNvSpPr>
                  <a:spLocks noChangeArrowheads="1"/>
                </p:cNvSpPr>
                <p:nvPr/>
              </p:nvSpPr>
              <p:spPr bwMode="auto">
                <a:xfrm>
                  <a:off x="892" y="307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65" name="Group 206"/>
              <p:cNvGrpSpPr>
                <a:grpSpLocks/>
              </p:cNvGrpSpPr>
              <p:nvPr/>
            </p:nvGrpSpPr>
            <p:grpSpPr bwMode="auto">
              <a:xfrm>
                <a:off x="1338" y="3072"/>
                <a:ext cx="446" cy="384"/>
                <a:chOff x="1338" y="3072"/>
                <a:chExt cx="446" cy="384"/>
              </a:xfrm>
            </p:grpSpPr>
            <p:sp>
              <p:nvSpPr>
                <p:cNvPr id="136281" name="Rectangle 207"/>
                <p:cNvSpPr>
                  <a:spLocks noChangeArrowheads="1"/>
                </p:cNvSpPr>
                <p:nvPr/>
              </p:nvSpPr>
              <p:spPr bwMode="auto">
                <a:xfrm>
                  <a:off x="1381" y="307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0.22</a:t>
                  </a:r>
                </a:p>
                <a:p>
                  <a:pPr algn="just">
                    <a:spcBef>
                      <a:spcPct val="0"/>
                    </a:spcBef>
                    <a:buClrTx/>
                    <a:buSzTx/>
                    <a:buFontTx/>
                    <a:buNone/>
                  </a:pPr>
                  <a:endParaRPr lang="en-US" altLang="zh-CN" sz="1800">
                    <a:latin typeface="Times New Roman" panose="02020603050405020304" pitchFamily="18" charset="0"/>
                  </a:endParaRPr>
                </a:p>
              </p:txBody>
            </p:sp>
            <p:sp>
              <p:nvSpPr>
                <p:cNvPr id="136282" name="Rectangle 208"/>
                <p:cNvSpPr>
                  <a:spLocks noChangeArrowheads="1"/>
                </p:cNvSpPr>
                <p:nvPr/>
              </p:nvSpPr>
              <p:spPr bwMode="auto">
                <a:xfrm>
                  <a:off x="1338" y="307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66" name="Group 209"/>
              <p:cNvGrpSpPr>
                <a:grpSpLocks/>
              </p:cNvGrpSpPr>
              <p:nvPr/>
            </p:nvGrpSpPr>
            <p:grpSpPr bwMode="auto">
              <a:xfrm>
                <a:off x="1784" y="3072"/>
                <a:ext cx="446" cy="384"/>
                <a:chOff x="1784" y="3072"/>
                <a:chExt cx="446" cy="384"/>
              </a:xfrm>
            </p:grpSpPr>
            <p:sp>
              <p:nvSpPr>
                <p:cNvPr id="136279" name="Rectangle 210"/>
                <p:cNvSpPr>
                  <a:spLocks noChangeArrowheads="1"/>
                </p:cNvSpPr>
                <p:nvPr/>
              </p:nvSpPr>
              <p:spPr bwMode="auto">
                <a:xfrm>
                  <a:off x="1827" y="307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1.30</a:t>
                  </a:r>
                </a:p>
                <a:p>
                  <a:pPr algn="just">
                    <a:spcBef>
                      <a:spcPct val="0"/>
                    </a:spcBef>
                    <a:buClrTx/>
                    <a:buSzTx/>
                    <a:buFontTx/>
                    <a:buNone/>
                  </a:pPr>
                  <a:endParaRPr lang="en-US" altLang="zh-CN" sz="1800">
                    <a:latin typeface="Times New Roman" panose="02020603050405020304" pitchFamily="18" charset="0"/>
                  </a:endParaRPr>
                </a:p>
              </p:txBody>
            </p:sp>
            <p:sp>
              <p:nvSpPr>
                <p:cNvPr id="136280" name="Rectangle 211"/>
                <p:cNvSpPr>
                  <a:spLocks noChangeArrowheads="1"/>
                </p:cNvSpPr>
                <p:nvPr/>
              </p:nvSpPr>
              <p:spPr bwMode="auto">
                <a:xfrm>
                  <a:off x="1784" y="307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67" name="Group 212"/>
              <p:cNvGrpSpPr>
                <a:grpSpLocks/>
              </p:cNvGrpSpPr>
              <p:nvPr/>
            </p:nvGrpSpPr>
            <p:grpSpPr bwMode="auto">
              <a:xfrm>
                <a:off x="2230" y="3072"/>
                <a:ext cx="446" cy="384"/>
                <a:chOff x="2230" y="3072"/>
                <a:chExt cx="446" cy="384"/>
              </a:xfrm>
            </p:grpSpPr>
            <p:sp>
              <p:nvSpPr>
                <p:cNvPr id="136277" name="Rectangle 213"/>
                <p:cNvSpPr>
                  <a:spLocks noChangeArrowheads="1"/>
                </p:cNvSpPr>
                <p:nvPr/>
              </p:nvSpPr>
              <p:spPr bwMode="auto">
                <a:xfrm>
                  <a:off x="2273" y="307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2.38</a:t>
                  </a:r>
                </a:p>
                <a:p>
                  <a:pPr algn="just">
                    <a:spcBef>
                      <a:spcPct val="0"/>
                    </a:spcBef>
                    <a:buClrTx/>
                    <a:buSzTx/>
                    <a:buFontTx/>
                    <a:buNone/>
                  </a:pPr>
                  <a:endParaRPr lang="en-US" altLang="zh-CN" sz="1800">
                    <a:latin typeface="Times New Roman" panose="02020603050405020304" pitchFamily="18" charset="0"/>
                  </a:endParaRPr>
                </a:p>
              </p:txBody>
            </p:sp>
            <p:sp>
              <p:nvSpPr>
                <p:cNvPr id="136278" name="Rectangle 214"/>
                <p:cNvSpPr>
                  <a:spLocks noChangeArrowheads="1"/>
                </p:cNvSpPr>
                <p:nvPr/>
              </p:nvSpPr>
              <p:spPr bwMode="auto">
                <a:xfrm>
                  <a:off x="2230" y="307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68" name="Group 215"/>
              <p:cNvGrpSpPr>
                <a:grpSpLocks/>
              </p:cNvGrpSpPr>
              <p:nvPr/>
            </p:nvGrpSpPr>
            <p:grpSpPr bwMode="auto">
              <a:xfrm>
                <a:off x="2676" y="3072"/>
                <a:ext cx="446" cy="384"/>
                <a:chOff x="2676" y="3072"/>
                <a:chExt cx="446" cy="384"/>
              </a:xfrm>
            </p:grpSpPr>
            <p:sp>
              <p:nvSpPr>
                <p:cNvPr id="136275" name="Rectangle 216"/>
                <p:cNvSpPr>
                  <a:spLocks noChangeArrowheads="1"/>
                </p:cNvSpPr>
                <p:nvPr/>
              </p:nvSpPr>
              <p:spPr bwMode="auto">
                <a:xfrm>
                  <a:off x="2719" y="307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11.24</a:t>
                  </a:r>
                </a:p>
                <a:p>
                  <a:pPr algn="just">
                    <a:spcBef>
                      <a:spcPct val="0"/>
                    </a:spcBef>
                    <a:buClrTx/>
                    <a:buSzTx/>
                    <a:buFontTx/>
                    <a:buNone/>
                  </a:pPr>
                  <a:endParaRPr lang="en-US" altLang="zh-CN" sz="1800">
                    <a:latin typeface="Times New Roman" panose="02020603050405020304" pitchFamily="18" charset="0"/>
                  </a:endParaRPr>
                </a:p>
              </p:txBody>
            </p:sp>
            <p:sp>
              <p:nvSpPr>
                <p:cNvPr id="136276" name="Rectangle 217"/>
                <p:cNvSpPr>
                  <a:spLocks noChangeArrowheads="1"/>
                </p:cNvSpPr>
                <p:nvPr/>
              </p:nvSpPr>
              <p:spPr bwMode="auto">
                <a:xfrm>
                  <a:off x="2676" y="307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69" name="Group 218"/>
              <p:cNvGrpSpPr>
                <a:grpSpLocks/>
              </p:cNvGrpSpPr>
              <p:nvPr/>
            </p:nvGrpSpPr>
            <p:grpSpPr bwMode="auto">
              <a:xfrm>
                <a:off x="3122" y="3072"/>
                <a:ext cx="446" cy="384"/>
                <a:chOff x="3122" y="3072"/>
                <a:chExt cx="446" cy="384"/>
              </a:xfrm>
            </p:grpSpPr>
            <p:sp>
              <p:nvSpPr>
                <p:cNvPr id="136273" name="Rectangle 219"/>
                <p:cNvSpPr>
                  <a:spLocks noChangeArrowheads="1"/>
                </p:cNvSpPr>
                <p:nvPr/>
              </p:nvSpPr>
              <p:spPr bwMode="auto">
                <a:xfrm>
                  <a:off x="3165" y="307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64.86</a:t>
                  </a:r>
                </a:p>
                <a:p>
                  <a:pPr algn="just">
                    <a:spcBef>
                      <a:spcPct val="0"/>
                    </a:spcBef>
                    <a:buClrTx/>
                    <a:buSzTx/>
                    <a:buFontTx/>
                    <a:buNone/>
                  </a:pPr>
                  <a:endParaRPr lang="en-US" altLang="zh-CN" sz="1800">
                    <a:latin typeface="Times New Roman" panose="02020603050405020304" pitchFamily="18" charset="0"/>
                  </a:endParaRPr>
                </a:p>
              </p:txBody>
            </p:sp>
            <p:sp>
              <p:nvSpPr>
                <p:cNvPr id="136274" name="Rectangle 220"/>
                <p:cNvSpPr>
                  <a:spLocks noChangeArrowheads="1"/>
                </p:cNvSpPr>
                <p:nvPr/>
              </p:nvSpPr>
              <p:spPr bwMode="auto">
                <a:xfrm>
                  <a:off x="3122" y="307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6270" name="Group 221"/>
              <p:cNvGrpSpPr>
                <a:grpSpLocks/>
              </p:cNvGrpSpPr>
              <p:nvPr/>
            </p:nvGrpSpPr>
            <p:grpSpPr bwMode="auto">
              <a:xfrm>
                <a:off x="3568" y="3072"/>
                <a:ext cx="446" cy="384"/>
                <a:chOff x="3568" y="3072"/>
                <a:chExt cx="446" cy="384"/>
              </a:xfrm>
            </p:grpSpPr>
            <p:sp>
              <p:nvSpPr>
                <p:cNvPr id="136271" name="Rectangle 222"/>
                <p:cNvSpPr>
                  <a:spLocks noChangeArrowheads="1"/>
                </p:cNvSpPr>
                <p:nvPr/>
              </p:nvSpPr>
              <p:spPr bwMode="auto">
                <a:xfrm>
                  <a:off x="3611" y="3072"/>
                  <a:ext cx="3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800">
                      <a:latin typeface="Times New Roman" panose="02020603050405020304" pitchFamily="18" charset="0"/>
                    </a:rPr>
                    <a:t>19.79</a:t>
                  </a:r>
                </a:p>
                <a:p>
                  <a:pPr algn="just">
                    <a:spcBef>
                      <a:spcPct val="0"/>
                    </a:spcBef>
                    <a:buClrTx/>
                    <a:buSzTx/>
                    <a:buFontTx/>
                    <a:buNone/>
                  </a:pPr>
                  <a:endParaRPr lang="en-US" altLang="zh-CN" sz="1800">
                    <a:latin typeface="Times New Roman" panose="02020603050405020304" pitchFamily="18" charset="0"/>
                  </a:endParaRPr>
                </a:p>
              </p:txBody>
            </p:sp>
            <p:sp>
              <p:nvSpPr>
                <p:cNvPr id="136272" name="Rectangle 223"/>
                <p:cNvSpPr>
                  <a:spLocks noChangeArrowheads="1"/>
                </p:cNvSpPr>
                <p:nvPr/>
              </p:nvSpPr>
              <p:spPr bwMode="auto">
                <a:xfrm>
                  <a:off x="3568" y="3072"/>
                  <a:ext cx="4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sp>
          <p:nvSpPr>
            <p:cNvPr id="136197" name="Rectangle 224"/>
            <p:cNvSpPr>
              <a:spLocks noChangeArrowheads="1"/>
            </p:cNvSpPr>
            <p:nvPr/>
          </p:nvSpPr>
          <p:spPr bwMode="auto">
            <a:xfrm>
              <a:off x="-3" y="-3"/>
              <a:ext cx="4020" cy="346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468313" y="404813"/>
            <a:ext cx="8229600" cy="606425"/>
          </a:xfrm>
        </p:spPr>
        <p:txBody>
          <a:bodyPr/>
          <a:lstStyle/>
          <a:p>
            <a:pPr eaLnBrk="1" hangingPunct="1">
              <a:defRPr/>
            </a:pPr>
            <a:r>
              <a:rPr lang="zh-CN" altLang="en-US" smtClean="0">
                <a:latin typeface="隶书" pitchFamily="49" charset="-122"/>
                <a:ea typeface="隶书" pitchFamily="49" charset="-122"/>
              </a:rPr>
              <a:t>从表４</a:t>
            </a:r>
            <a:r>
              <a:rPr lang="en-US" altLang="zh-CN" smtClean="0">
                <a:latin typeface="隶书" pitchFamily="49" charset="-122"/>
                <a:ea typeface="隶书" pitchFamily="49" charset="-122"/>
                <a:cs typeface="Times New Roman" pitchFamily="18" charset="0"/>
              </a:rPr>
              <a:t>-</a:t>
            </a:r>
            <a:r>
              <a:rPr lang="zh-CN" altLang="en-US" smtClean="0">
                <a:latin typeface="隶书" pitchFamily="49" charset="-122"/>
                <a:ea typeface="隶书" pitchFamily="49" charset="-122"/>
              </a:rPr>
              <a:t>５可以看出</a:t>
            </a:r>
            <a:r>
              <a:rPr lang="zh-CN" altLang="en-US" smtClean="0"/>
              <a:t> </a:t>
            </a:r>
          </a:p>
        </p:txBody>
      </p:sp>
      <p:sp>
        <p:nvSpPr>
          <p:cNvPr id="407555" name="Rectangle 3"/>
          <p:cNvSpPr>
            <a:spLocks noGrp="1" noChangeArrowheads="1"/>
          </p:cNvSpPr>
          <p:nvPr>
            <p:ph type="body" idx="1"/>
          </p:nvPr>
        </p:nvSpPr>
        <p:spPr>
          <a:xfrm>
            <a:off x="539750" y="1412875"/>
            <a:ext cx="8110538" cy="4191000"/>
          </a:xfrm>
        </p:spPr>
        <p:txBody>
          <a:bodyPr/>
          <a:lstStyle/>
          <a:p>
            <a:pPr eaLnBrk="1" hangingPunct="1">
              <a:lnSpc>
                <a:spcPct val="130000"/>
              </a:lnSpc>
              <a:defRPr/>
            </a:pPr>
            <a:r>
              <a:rPr lang="zh-CN" altLang="en-US" b="1" smtClean="0">
                <a:latin typeface="宋体" pitchFamily="2" charset="-122"/>
              </a:rPr>
              <a:t>债券下一年保持</a:t>
            </a:r>
            <a:r>
              <a:rPr lang="en-US" altLang="zh-CN" b="1" smtClean="0">
                <a:cs typeface="Times New Roman" pitchFamily="18" charset="0"/>
              </a:rPr>
              <a:t>BBB</a:t>
            </a:r>
            <a:r>
              <a:rPr lang="zh-CN" altLang="en-US" b="1" smtClean="0">
                <a:latin typeface="宋体" pitchFamily="2" charset="-122"/>
              </a:rPr>
              <a:t>等级概率为</a:t>
            </a:r>
            <a:r>
              <a:rPr lang="en-US" altLang="zh-CN" b="1" smtClean="0">
                <a:cs typeface="Times New Roman" pitchFamily="18" charset="0"/>
              </a:rPr>
              <a:t>86</a:t>
            </a:r>
            <a:r>
              <a:rPr lang="zh-CN" altLang="en-US" b="1" smtClean="0">
                <a:latin typeface="宋体" pitchFamily="2" charset="-122"/>
              </a:rPr>
              <a:t>．</a:t>
            </a:r>
            <a:r>
              <a:rPr lang="en-US" altLang="zh-CN" b="1" smtClean="0">
                <a:cs typeface="Times New Roman" pitchFamily="18" charset="0"/>
              </a:rPr>
              <a:t>93</a:t>
            </a:r>
            <a:r>
              <a:rPr lang="zh-CN" altLang="en-US" b="1" smtClean="0">
                <a:latin typeface="宋体" pitchFamily="2" charset="-122"/>
              </a:rPr>
              <a:t>％。信用等级变化后，债券价值将采用相应等级债券利率期限结构进行折现。如果信用等级下降（上升），信用利差高（低），债券价值将下降（上升）。本例中设</a:t>
            </a:r>
            <a:r>
              <a:rPr lang="en-US" altLang="zh-CN" b="1" smtClean="0">
                <a:cs typeface="Times New Roman" pitchFamily="18" charset="0"/>
              </a:rPr>
              <a:t>BBB</a:t>
            </a:r>
            <a:r>
              <a:rPr lang="zh-CN" altLang="en-US" b="1" smtClean="0">
                <a:latin typeface="宋体" pitchFamily="2" charset="-122"/>
              </a:rPr>
              <a:t>等级债券利率期限结构如表４</a:t>
            </a:r>
            <a:r>
              <a:rPr lang="en-US" altLang="zh-CN" b="1" smtClean="0">
                <a:cs typeface="Times New Roman" pitchFamily="18" charset="0"/>
              </a:rPr>
              <a:t>-</a:t>
            </a:r>
            <a:r>
              <a:rPr lang="zh-CN" altLang="en-US" b="1" smtClean="0">
                <a:latin typeface="宋体" pitchFamily="2" charset="-122"/>
              </a:rPr>
              <a:t>６所示：</a:t>
            </a:r>
            <a:r>
              <a:rPr lang="zh-CN" altLang="en-US" b="1" smtClean="0"/>
              <a:t>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685800" y="152400"/>
            <a:ext cx="7772400" cy="914400"/>
          </a:xfrm>
        </p:spPr>
        <p:txBody>
          <a:bodyPr/>
          <a:lstStyle/>
          <a:p>
            <a:pPr eaLnBrk="1" hangingPunct="1">
              <a:defRPr/>
            </a:pPr>
            <a:r>
              <a:rPr lang="zh-CN" altLang="en-US" smtClean="0">
                <a:latin typeface="隶书" pitchFamily="49" charset="-122"/>
                <a:ea typeface="隶书" pitchFamily="49" charset="-122"/>
              </a:rPr>
              <a:t>表</a:t>
            </a:r>
            <a:r>
              <a:rPr lang="en-US" altLang="zh-CN" smtClean="0">
                <a:latin typeface="隶书" pitchFamily="49" charset="-122"/>
                <a:ea typeface="隶书" pitchFamily="49" charset="-122"/>
                <a:cs typeface="Times New Roman" pitchFamily="18" charset="0"/>
              </a:rPr>
              <a:t>4-6  </a:t>
            </a:r>
            <a:r>
              <a:rPr lang="zh-CN" altLang="en-US" smtClean="0">
                <a:latin typeface="隶书" pitchFamily="49" charset="-122"/>
                <a:ea typeface="隶书" pitchFamily="49" charset="-122"/>
              </a:rPr>
              <a:t>债券利率期限结构</a:t>
            </a:r>
            <a:r>
              <a:rPr lang="zh-CN" altLang="en-US" sz="1600" b="1" smtClean="0"/>
              <a:t> </a:t>
            </a:r>
          </a:p>
        </p:txBody>
      </p:sp>
      <p:grpSp>
        <p:nvGrpSpPr>
          <p:cNvPr id="138243" name="Group 3"/>
          <p:cNvGrpSpPr>
            <a:grpSpLocks/>
          </p:cNvGrpSpPr>
          <p:nvPr/>
        </p:nvGrpSpPr>
        <p:grpSpPr bwMode="auto">
          <a:xfrm>
            <a:off x="381000" y="981075"/>
            <a:ext cx="8534400" cy="5257800"/>
            <a:chOff x="-3" y="-3"/>
            <a:chExt cx="3532" cy="3078"/>
          </a:xfrm>
        </p:grpSpPr>
        <p:grpSp>
          <p:nvGrpSpPr>
            <p:cNvPr id="138244" name="Group 4"/>
            <p:cNvGrpSpPr>
              <a:grpSpLocks/>
            </p:cNvGrpSpPr>
            <p:nvPr/>
          </p:nvGrpSpPr>
          <p:grpSpPr bwMode="auto">
            <a:xfrm>
              <a:off x="0" y="0"/>
              <a:ext cx="3526" cy="3072"/>
              <a:chOff x="0" y="0"/>
              <a:chExt cx="3526" cy="3072"/>
            </a:xfrm>
          </p:grpSpPr>
          <p:grpSp>
            <p:nvGrpSpPr>
              <p:cNvPr id="138246" name="Group 5"/>
              <p:cNvGrpSpPr>
                <a:grpSpLocks/>
              </p:cNvGrpSpPr>
              <p:nvPr/>
            </p:nvGrpSpPr>
            <p:grpSpPr bwMode="auto">
              <a:xfrm>
                <a:off x="0" y="0"/>
                <a:ext cx="806" cy="384"/>
                <a:chOff x="0" y="0"/>
                <a:chExt cx="806" cy="384"/>
              </a:xfrm>
            </p:grpSpPr>
            <p:sp>
              <p:nvSpPr>
                <p:cNvPr id="138364" name="Rectangle 6"/>
                <p:cNvSpPr>
                  <a:spLocks noChangeArrowheads="1"/>
                </p:cNvSpPr>
                <p:nvPr/>
              </p:nvSpPr>
              <p:spPr bwMode="auto">
                <a:xfrm>
                  <a:off x="43" y="0"/>
                  <a:ext cx="7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Times New Roman" panose="02020603050405020304" pitchFamily="18" charset="0"/>
                    </a:rPr>
                    <a:t>信用级别分类</a:t>
                  </a:r>
                </a:p>
                <a:p>
                  <a:pPr algn="ctr">
                    <a:spcBef>
                      <a:spcPct val="0"/>
                    </a:spcBef>
                    <a:buClrTx/>
                    <a:buSzTx/>
                    <a:buFontTx/>
                    <a:buNone/>
                  </a:pPr>
                  <a:endParaRPr lang="en-US" altLang="zh-CN" sz="2000">
                    <a:latin typeface="Times New Roman" panose="02020603050405020304" pitchFamily="18" charset="0"/>
                  </a:endParaRPr>
                </a:p>
              </p:txBody>
            </p:sp>
            <p:sp>
              <p:nvSpPr>
                <p:cNvPr id="138365" name="Rectangle 7"/>
                <p:cNvSpPr>
                  <a:spLocks noChangeArrowheads="1"/>
                </p:cNvSpPr>
                <p:nvPr/>
              </p:nvSpPr>
              <p:spPr bwMode="auto">
                <a:xfrm>
                  <a:off x="0" y="0"/>
                  <a:ext cx="8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47" name="Group 8"/>
              <p:cNvGrpSpPr>
                <a:grpSpLocks/>
              </p:cNvGrpSpPr>
              <p:nvPr/>
            </p:nvGrpSpPr>
            <p:grpSpPr bwMode="auto">
              <a:xfrm>
                <a:off x="806" y="0"/>
                <a:ext cx="680" cy="384"/>
                <a:chOff x="806" y="0"/>
                <a:chExt cx="680" cy="384"/>
              </a:xfrm>
            </p:grpSpPr>
            <p:sp>
              <p:nvSpPr>
                <p:cNvPr id="138362" name="Rectangle 9"/>
                <p:cNvSpPr>
                  <a:spLocks noChangeArrowheads="1"/>
                </p:cNvSpPr>
                <p:nvPr/>
              </p:nvSpPr>
              <p:spPr bwMode="auto">
                <a:xfrm>
                  <a:off x="849" y="0"/>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Times New Roman" panose="02020603050405020304" pitchFamily="18" charset="0"/>
                    </a:rPr>
                    <a:t>第一年</a:t>
                  </a:r>
                </a:p>
                <a:p>
                  <a:pPr algn="ctr">
                    <a:spcBef>
                      <a:spcPct val="0"/>
                    </a:spcBef>
                    <a:buClrTx/>
                    <a:buSzTx/>
                    <a:buFontTx/>
                    <a:buNone/>
                  </a:pPr>
                  <a:endParaRPr lang="en-US" altLang="zh-CN" sz="2000">
                    <a:latin typeface="Times New Roman" panose="02020603050405020304" pitchFamily="18" charset="0"/>
                  </a:endParaRPr>
                </a:p>
              </p:txBody>
            </p:sp>
            <p:sp>
              <p:nvSpPr>
                <p:cNvPr id="138363" name="Rectangle 10"/>
                <p:cNvSpPr>
                  <a:spLocks noChangeArrowheads="1"/>
                </p:cNvSpPr>
                <p:nvPr/>
              </p:nvSpPr>
              <p:spPr bwMode="auto">
                <a:xfrm>
                  <a:off x="806" y="0"/>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48" name="Group 11"/>
              <p:cNvGrpSpPr>
                <a:grpSpLocks/>
              </p:cNvGrpSpPr>
              <p:nvPr/>
            </p:nvGrpSpPr>
            <p:grpSpPr bwMode="auto">
              <a:xfrm>
                <a:off x="1486" y="0"/>
                <a:ext cx="680" cy="384"/>
                <a:chOff x="1486" y="0"/>
                <a:chExt cx="680" cy="384"/>
              </a:xfrm>
            </p:grpSpPr>
            <p:sp>
              <p:nvSpPr>
                <p:cNvPr id="138360" name="Rectangle 12"/>
                <p:cNvSpPr>
                  <a:spLocks noChangeArrowheads="1"/>
                </p:cNvSpPr>
                <p:nvPr/>
              </p:nvSpPr>
              <p:spPr bwMode="auto">
                <a:xfrm>
                  <a:off x="1529" y="0"/>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Times New Roman" panose="02020603050405020304" pitchFamily="18" charset="0"/>
                    </a:rPr>
                    <a:t>第二年</a:t>
                  </a:r>
                </a:p>
                <a:p>
                  <a:pPr algn="ctr">
                    <a:spcBef>
                      <a:spcPct val="0"/>
                    </a:spcBef>
                    <a:buClrTx/>
                    <a:buSzTx/>
                    <a:buFontTx/>
                    <a:buNone/>
                  </a:pPr>
                  <a:endParaRPr lang="en-US" altLang="zh-CN" sz="2000">
                    <a:latin typeface="Times New Roman" panose="02020603050405020304" pitchFamily="18" charset="0"/>
                  </a:endParaRPr>
                </a:p>
              </p:txBody>
            </p:sp>
            <p:sp>
              <p:nvSpPr>
                <p:cNvPr id="138361" name="Rectangle 13"/>
                <p:cNvSpPr>
                  <a:spLocks noChangeArrowheads="1"/>
                </p:cNvSpPr>
                <p:nvPr/>
              </p:nvSpPr>
              <p:spPr bwMode="auto">
                <a:xfrm>
                  <a:off x="1486" y="0"/>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49" name="Group 14"/>
              <p:cNvGrpSpPr>
                <a:grpSpLocks/>
              </p:cNvGrpSpPr>
              <p:nvPr/>
            </p:nvGrpSpPr>
            <p:grpSpPr bwMode="auto">
              <a:xfrm>
                <a:off x="2166" y="0"/>
                <a:ext cx="680" cy="384"/>
                <a:chOff x="2166" y="0"/>
                <a:chExt cx="680" cy="384"/>
              </a:xfrm>
            </p:grpSpPr>
            <p:sp>
              <p:nvSpPr>
                <p:cNvPr id="138358" name="Rectangle 15"/>
                <p:cNvSpPr>
                  <a:spLocks noChangeArrowheads="1"/>
                </p:cNvSpPr>
                <p:nvPr/>
              </p:nvSpPr>
              <p:spPr bwMode="auto">
                <a:xfrm>
                  <a:off x="2209" y="0"/>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Times New Roman" panose="02020603050405020304" pitchFamily="18" charset="0"/>
                    </a:rPr>
                    <a:t>第三年</a:t>
                  </a:r>
                </a:p>
                <a:p>
                  <a:pPr algn="ctr">
                    <a:spcBef>
                      <a:spcPct val="0"/>
                    </a:spcBef>
                    <a:buClrTx/>
                    <a:buSzTx/>
                    <a:buFontTx/>
                    <a:buNone/>
                  </a:pPr>
                  <a:endParaRPr lang="en-US" altLang="zh-CN" sz="2000">
                    <a:latin typeface="Times New Roman" panose="02020603050405020304" pitchFamily="18" charset="0"/>
                  </a:endParaRPr>
                </a:p>
              </p:txBody>
            </p:sp>
            <p:sp>
              <p:nvSpPr>
                <p:cNvPr id="138359" name="Rectangle 16"/>
                <p:cNvSpPr>
                  <a:spLocks noChangeArrowheads="1"/>
                </p:cNvSpPr>
                <p:nvPr/>
              </p:nvSpPr>
              <p:spPr bwMode="auto">
                <a:xfrm>
                  <a:off x="2166" y="0"/>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50" name="Group 17"/>
              <p:cNvGrpSpPr>
                <a:grpSpLocks/>
              </p:cNvGrpSpPr>
              <p:nvPr/>
            </p:nvGrpSpPr>
            <p:grpSpPr bwMode="auto">
              <a:xfrm>
                <a:off x="2846" y="0"/>
                <a:ext cx="680" cy="384"/>
                <a:chOff x="2846" y="0"/>
                <a:chExt cx="680" cy="384"/>
              </a:xfrm>
            </p:grpSpPr>
            <p:sp>
              <p:nvSpPr>
                <p:cNvPr id="138356" name="Rectangle 18"/>
                <p:cNvSpPr>
                  <a:spLocks noChangeArrowheads="1"/>
                </p:cNvSpPr>
                <p:nvPr/>
              </p:nvSpPr>
              <p:spPr bwMode="auto">
                <a:xfrm>
                  <a:off x="2889" y="0"/>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Times New Roman" panose="02020603050405020304" pitchFamily="18" charset="0"/>
                    </a:rPr>
                    <a:t>第四年</a:t>
                  </a:r>
                </a:p>
                <a:p>
                  <a:pPr algn="ctr">
                    <a:spcBef>
                      <a:spcPct val="0"/>
                    </a:spcBef>
                    <a:buClrTx/>
                    <a:buSzTx/>
                    <a:buFontTx/>
                    <a:buNone/>
                  </a:pPr>
                  <a:endParaRPr lang="en-US" altLang="zh-CN" sz="2000">
                    <a:latin typeface="Times New Roman" panose="02020603050405020304" pitchFamily="18" charset="0"/>
                  </a:endParaRPr>
                </a:p>
              </p:txBody>
            </p:sp>
            <p:sp>
              <p:nvSpPr>
                <p:cNvPr id="138357" name="Rectangle 19"/>
                <p:cNvSpPr>
                  <a:spLocks noChangeArrowheads="1"/>
                </p:cNvSpPr>
                <p:nvPr/>
              </p:nvSpPr>
              <p:spPr bwMode="auto">
                <a:xfrm>
                  <a:off x="2846" y="0"/>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51" name="Group 20"/>
              <p:cNvGrpSpPr>
                <a:grpSpLocks/>
              </p:cNvGrpSpPr>
              <p:nvPr/>
            </p:nvGrpSpPr>
            <p:grpSpPr bwMode="auto">
              <a:xfrm>
                <a:off x="0" y="384"/>
                <a:ext cx="806" cy="384"/>
                <a:chOff x="0" y="384"/>
                <a:chExt cx="806" cy="384"/>
              </a:xfrm>
            </p:grpSpPr>
            <p:sp>
              <p:nvSpPr>
                <p:cNvPr id="138354" name="Rectangle 21"/>
                <p:cNvSpPr>
                  <a:spLocks noChangeArrowheads="1"/>
                </p:cNvSpPr>
                <p:nvPr/>
              </p:nvSpPr>
              <p:spPr bwMode="auto">
                <a:xfrm>
                  <a:off x="43" y="384"/>
                  <a:ext cx="7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AAA</a:t>
                  </a:r>
                </a:p>
                <a:p>
                  <a:pPr algn="ctr">
                    <a:spcBef>
                      <a:spcPct val="0"/>
                    </a:spcBef>
                    <a:buClrTx/>
                    <a:buSzTx/>
                    <a:buFontTx/>
                    <a:buNone/>
                  </a:pPr>
                  <a:endParaRPr lang="en-US" altLang="zh-CN" sz="2000">
                    <a:latin typeface="Times New Roman" panose="02020603050405020304" pitchFamily="18" charset="0"/>
                  </a:endParaRPr>
                </a:p>
              </p:txBody>
            </p:sp>
            <p:sp>
              <p:nvSpPr>
                <p:cNvPr id="138355" name="Rectangle 22"/>
                <p:cNvSpPr>
                  <a:spLocks noChangeArrowheads="1"/>
                </p:cNvSpPr>
                <p:nvPr/>
              </p:nvSpPr>
              <p:spPr bwMode="auto">
                <a:xfrm>
                  <a:off x="0" y="384"/>
                  <a:ext cx="8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52" name="Group 23"/>
              <p:cNvGrpSpPr>
                <a:grpSpLocks/>
              </p:cNvGrpSpPr>
              <p:nvPr/>
            </p:nvGrpSpPr>
            <p:grpSpPr bwMode="auto">
              <a:xfrm>
                <a:off x="806" y="384"/>
                <a:ext cx="680" cy="384"/>
                <a:chOff x="806" y="384"/>
                <a:chExt cx="680" cy="384"/>
              </a:xfrm>
            </p:grpSpPr>
            <p:sp>
              <p:nvSpPr>
                <p:cNvPr id="138352" name="Rectangle 24"/>
                <p:cNvSpPr>
                  <a:spLocks noChangeArrowheads="1"/>
                </p:cNvSpPr>
                <p:nvPr/>
              </p:nvSpPr>
              <p:spPr bwMode="auto">
                <a:xfrm>
                  <a:off x="849" y="384"/>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3.6</a:t>
                  </a:r>
                </a:p>
                <a:p>
                  <a:pPr algn="ctr">
                    <a:spcBef>
                      <a:spcPct val="0"/>
                    </a:spcBef>
                    <a:buClrTx/>
                    <a:buSzTx/>
                    <a:buFontTx/>
                    <a:buNone/>
                  </a:pPr>
                  <a:endParaRPr lang="en-US" altLang="zh-CN" sz="2000">
                    <a:latin typeface="Times New Roman" panose="02020603050405020304" pitchFamily="18" charset="0"/>
                  </a:endParaRPr>
                </a:p>
              </p:txBody>
            </p:sp>
            <p:sp>
              <p:nvSpPr>
                <p:cNvPr id="138353" name="Rectangle 25"/>
                <p:cNvSpPr>
                  <a:spLocks noChangeArrowheads="1"/>
                </p:cNvSpPr>
                <p:nvPr/>
              </p:nvSpPr>
              <p:spPr bwMode="auto">
                <a:xfrm>
                  <a:off x="806" y="384"/>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53" name="Group 26"/>
              <p:cNvGrpSpPr>
                <a:grpSpLocks/>
              </p:cNvGrpSpPr>
              <p:nvPr/>
            </p:nvGrpSpPr>
            <p:grpSpPr bwMode="auto">
              <a:xfrm>
                <a:off x="1486" y="384"/>
                <a:ext cx="680" cy="384"/>
                <a:chOff x="1486" y="384"/>
                <a:chExt cx="680" cy="384"/>
              </a:xfrm>
            </p:grpSpPr>
            <p:sp>
              <p:nvSpPr>
                <p:cNvPr id="138350" name="Rectangle 27"/>
                <p:cNvSpPr>
                  <a:spLocks noChangeArrowheads="1"/>
                </p:cNvSpPr>
                <p:nvPr/>
              </p:nvSpPr>
              <p:spPr bwMode="auto">
                <a:xfrm>
                  <a:off x="1529" y="384"/>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4.17</a:t>
                  </a:r>
                </a:p>
                <a:p>
                  <a:pPr algn="ctr">
                    <a:spcBef>
                      <a:spcPct val="0"/>
                    </a:spcBef>
                    <a:buClrTx/>
                    <a:buSzTx/>
                    <a:buFontTx/>
                    <a:buNone/>
                  </a:pPr>
                  <a:endParaRPr lang="en-US" altLang="zh-CN" sz="2000">
                    <a:latin typeface="Times New Roman" panose="02020603050405020304" pitchFamily="18" charset="0"/>
                  </a:endParaRPr>
                </a:p>
              </p:txBody>
            </p:sp>
            <p:sp>
              <p:nvSpPr>
                <p:cNvPr id="138351" name="Rectangle 28"/>
                <p:cNvSpPr>
                  <a:spLocks noChangeArrowheads="1"/>
                </p:cNvSpPr>
                <p:nvPr/>
              </p:nvSpPr>
              <p:spPr bwMode="auto">
                <a:xfrm>
                  <a:off x="1486" y="384"/>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54" name="Group 29"/>
              <p:cNvGrpSpPr>
                <a:grpSpLocks/>
              </p:cNvGrpSpPr>
              <p:nvPr/>
            </p:nvGrpSpPr>
            <p:grpSpPr bwMode="auto">
              <a:xfrm>
                <a:off x="2166" y="384"/>
                <a:ext cx="680" cy="384"/>
                <a:chOff x="2166" y="384"/>
                <a:chExt cx="680" cy="384"/>
              </a:xfrm>
            </p:grpSpPr>
            <p:sp>
              <p:nvSpPr>
                <p:cNvPr id="138348" name="Rectangle 30"/>
                <p:cNvSpPr>
                  <a:spLocks noChangeArrowheads="1"/>
                </p:cNvSpPr>
                <p:nvPr/>
              </p:nvSpPr>
              <p:spPr bwMode="auto">
                <a:xfrm>
                  <a:off x="2209" y="384"/>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4.73</a:t>
                  </a:r>
                </a:p>
                <a:p>
                  <a:pPr algn="ctr">
                    <a:spcBef>
                      <a:spcPct val="0"/>
                    </a:spcBef>
                    <a:buClrTx/>
                    <a:buSzTx/>
                    <a:buFontTx/>
                    <a:buNone/>
                  </a:pPr>
                  <a:endParaRPr lang="en-US" altLang="zh-CN" sz="2000">
                    <a:latin typeface="Times New Roman" panose="02020603050405020304" pitchFamily="18" charset="0"/>
                  </a:endParaRPr>
                </a:p>
              </p:txBody>
            </p:sp>
            <p:sp>
              <p:nvSpPr>
                <p:cNvPr id="138349" name="Rectangle 31"/>
                <p:cNvSpPr>
                  <a:spLocks noChangeArrowheads="1"/>
                </p:cNvSpPr>
                <p:nvPr/>
              </p:nvSpPr>
              <p:spPr bwMode="auto">
                <a:xfrm>
                  <a:off x="2166" y="384"/>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55" name="Group 32"/>
              <p:cNvGrpSpPr>
                <a:grpSpLocks/>
              </p:cNvGrpSpPr>
              <p:nvPr/>
            </p:nvGrpSpPr>
            <p:grpSpPr bwMode="auto">
              <a:xfrm>
                <a:off x="2846" y="384"/>
                <a:ext cx="680" cy="384"/>
                <a:chOff x="2846" y="384"/>
                <a:chExt cx="680" cy="384"/>
              </a:xfrm>
            </p:grpSpPr>
            <p:sp>
              <p:nvSpPr>
                <p:cNvPr id="138346" name="Rectangle 33"/>
                <p:cNvSpPr>
                  <a:spLocks noChangeArrowheads="1"/>
                </p:cNvSpPr>
                <p:nvPr/>
              </p:nvSpPr>
              <p:spPr bwMode="auto">
                <a:xfrm>
                  <a:off x="2889" y="384"/>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5.12</a:t>
                  </a:r>
                </a:p>
                <a:p>
                  <a:pPr algn="ctr">
                    <a:spcBef>
                      <a:spcPct val="0"/>
                    </a:spcBef>
                    <a:buClrTx/>
                    <a:buSzTx/>
                    <a:buFontTx/>
                    <a:buNone/>
                  </a:pPr>
                  <a:endParaRPr lang="en-US" altLang="zh-CN" sz="2000">
                    <a:latin typeface="Times New Roman" panose="02020603050405020304" pitchFamily="18" charset="0"/>
                  </a:endParaRPr>
                </a:p>
              </p:txBody>
            </p:sp>
            <p:sp>
              <p:nvSpPr>
                <p:cNvPr id="138347" name="Rectangle 34"/>
                <p:cNvSpPr>
                  <a:spLocks noChangeArrowheads="1"/>
                </p:cNvSpPr>
                <p:nvPr/>
              </p:nvSpPr>
              <p:spPr bwMode="auto">
                <a:xfrm>
                  <a:off x="2846" y="384"/>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56" name="Group 35"/>
              <p:cNvGrpSpPr>
                <a:grpSpLocks/>
              </p:cNvGrpSpPr>
              <p:nvPr/>
            </p:nvGrpSpPr>
            <p:grpSpPr bwMode="auto">
              <a:xfrm>
                <a:off x="0" y="768"/>
                <a:ext cx="806" cy="384"/>
                <a:chOff x="0" y="768"/>
                <a:chExt cx="806" cy="384"/>
              </a:xfrm>
            </p:grpSpPr>
            <p:sp>
              <p:nvSpPr>
                <p:cNvPr id="138344" name="Rectangle 36"/>
                <p:cNvSpPr>
                  <a:spLocks noChangeArrowheads="1"/>
                </p:cNvSpPr>
                <p:nvPr/>
              </p:nvSpPr>
              <p:spPr bwMode="auto">
                <a:xfrm>
                  <a:off x="43" y="768"/>
                  <a:ext cx="7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AA</a:t>
                  </a:r>
                </a:p>
                <a:p>
                  <a:pPr algn="ctr">
                    <a:spcBef>
                      <a:spcPct val="0"/>
                    </a:spcBef>
                    <a:buClrTx/>
                    <a:buSzTx/>
                    <a:buFontTx/>
                    <a:buNone/>
                  </a:pPr>
                  <a:endParaRPr lang="en-US" altLang="zh-CN" sz="2000">
                    <a:latin typeface="Times New Roman" panose="02020603050405020304" pitchFamily="18" charset="0"/>
                  </a:endParaRPr>
                </a:p>
              </p:txBody>
            </p:sp>
            <p:sp>
              <p:nvSpPr>
                <p:cNvPr id="138345" name="Rectangle 37"/>
                <p:cNvSpPr>
                  <a:spLocks noChangeArrowheads="1"/>
                </p:cNvSpPr>
                <p:nvPr/>
              </p:nvSpPr>
              <p:spPr bwMode="auto">
                <a:xfrm>
                  <a:off x="0" y="768"/>
                  <a:ext cx="8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57" name="Group 38"/>
              <p:cNvGrpSpPr>
                <a:grpSpLocks/>
              </p:cNvGrpSpPr>
              <p:nvPr/>
            </p:nvGrpSpPr>
            <p:grpSpPr bwMode="auto">
              <a:xfrm>
                <a:off x="806" y="768"/>
                <a:ext cx="680" cy="384"/>
                <a:chOff x="806" y="768"/>
                <a:chExt cx="680" cy="384"/>
              </a:xfrm>
            </p:grpSpPr>
            <p:sp>
              <p:nvSpPr>
                <p:cNvPr id="138342" name="Rectangle 39"/>
                <p:cNvSpPr>
                  <a:spLocks noChangeArrowheads="1"/>
                </p:cNvSpPr>
                <p:nvPr/>
              </p:nvSpPr>
              <p:spPr bwMode="auto">
                <a:xfrm>
                  <a:off x="849" y="768"/>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3.65</a:t>
                  </a:r>
                </a:p>
                <a:p>
                  <a:pPr algn="ctr">
                    <a:spcBef>
                      <a:spcPct val="0"/>
                    </a:spcBef>
                    <a:buClrTx/>
                    <a:buSzTx/>
                    <a:buFontTx/>
                    <a:buNone/>
                  </a:pPr>
                  <a:endParaRPr lang="en-US" altLang="zh-CN" sz="2000">
                    <a:latin typeface="Times New Roman" panose="02020603050405020304" pitchFamily="18" charset="0"/>
                  </a:endParaRPr>
                </a:p>
              </p:txBody>
            </p:sp>
            <p:sp>
              <p:nvSpPr>
                <p:cNvPr id="138343" name="Rectangle 40"/>
                <p:cNvSpPr>
                  <a:spLocks noChangeArrowheads="1"/>
                </p:cNvSpPr>
                <p:nvPr/>
              </p:nvSpPr>
              <p:spPr bwMode="auto">
                <a:xfrm>
                  <a:off x="806" y="768"/>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58" name="Group 41"/>
              <p:cNvGrpSpPr>
                <a:grpSpLocks/>
              </p:cNvGrpSpPr>
              <p:nvPr/>
            </p:nvGrpSpPr>
            <p:grpSpPr bwMode="auto">
              <a:xfrm>
                <a:off x="1486" y="768"/>
                <a:ext cx="680" cy="384"/>
                <a:chOff x="1486" y="768"/>
                <a:chExt cx="680" cy="384"/>
              </a:xfrm>
            </p:grpSpPr>
            <p:sp>
              <p:nvSpPr>
                <p:cNvPr id="138340" name="Rectangle 42"/>
                <p:cNvSpPr>
                  <a:spLocks noChangeArrowheads="1"/>
                </p:cNvSpPr>
                <p:nvPr/>
              </p:nvSpPr>
              <p:spPr bwMode="auto">
                <a:xfrm>
                  <a:off x="1529" y="768"/>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4.22</a:t>
                  </a:r>
                </a:p>
                <a:p>
                  <a:pPr algn="ctr">
                    <a:spcBef>
                      <a:spcPct val="0"/>
                    </a:spcBef>
                    <a:buClrTx/>
                    <a:buSzTx/>
                    <a:buFontTx/>
                    <a:buNone/>
                  </a:pPr>
                  <a:endParaRPr lang="en-US" altLang="zh-CN" sz="2000">
                    <a:latin typeface="Times New Roman" panose="02020603050405020304" pitchFamily="18" charset="0"/>
                  </a:endParaRPr>
                </a:p>
              </p:txBody>
            </p:sp>
            <p:sp>
              <p:nvSpPr>
                <p:cNvPr id="138341" name="Rectangle 43"/>
                <p:cNvSpPr>
                  <a:spLocks noChangeArrowheads="1"/>
                </p:cNvSpPr>
                <p:nvPr/>
              </p:nvSpPr>
              <p:spPr bwMode="auto">
                <a:xfrm>
                  <a:off x="1486" y="768"/>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59" name="Group 44"/>
              <p:cNvGrpSpPr>
                <a:grpSpLocks/>
              </p:cNvGrpSpPr>
              <p:nvPr/>
            </p:nvGrpSpPr>
            <p:grpSpPr bwMode="auto">
              <a:xfrm>
                <a:off x="2166" y="768"/>
                <a:ext cx="680" cy="384"/>
                <a:chOff x="2166" y="768"/>
                <a:chExt cx="680" cy="384"/>
              </a:xfrm>
            </p:grpSpPr>
            <p:sp>
              <p:nvSpPr>
                <p:cNvPr id="138338" name="Rectangle 45"/>
                <p:cNvSpPr>
                  <a:spLocks noChangeArrowheads="1"/>
                </p:cNvSpPr>
                <p:nvPr/>
              </p:nvSpPr>
              <p:spPr bwMode="auto">
                <a:xfrm>
                  <a:off x="2209" y="768"/>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4.78</a:t>
                  </a:r>
                </a:p>
                <a:p>
                  <a:pPr algn="ctr">
                    <a:spcBef>
                      <a:spcPct val="0"/>
                    </a:spcBef>
                    <a:buClrTx/>
                    <a:buSzTx/>
                    <a:buFontTx/>
                    <a:buNone/>
                  </a:pPr>
                  <a:endParaRPr lang="en-US" altLang="zh-CN" sz="2000">
                    <a:latin typeface="Times New Roman" panose="02020603050405020304" pitchFamily="18" charset="0"/>
                  </a:endParaRPr>
                </a:p>
              </p:txBody>
            </p:sp>
            <p:sp>
              <p:nvSpPr>
                <p:cNvPr id="138339" name="Rectangle 46"/>
                <p:cNvSpPr>
                  <a:spLocks noChangeArrowheads="1"/>
                </p:cNvSpPr>
                <p:nvPr/>
              </p:nvSpPr>
              <p:spPr bwMode="auto">
                <a:xfrm>
                  <a:off x="2166" y="768"/>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60" name="Group 47"/>
              <p:cNvGrpSpPr>
                <a:grpSpLocks/>
              </p:cNvGrpSpPr>
              <p:nvPr/>
            </p:nvGrpSpPr>
            <p:grpSpPr bwMode="auto">
              <a:xfrm>
                <a:off x="2846" y="768"/>
                <a:ext cx="680" cy="384"/>
                <a:chOff x="2846" y="768"/>
                <a:chExt cx="680" cy="384"/>
              </a:xfrm>
            </p:grpSpPr>
            <p:sp>
              <p:nvSpPr>
                <p:cNvPr id="138336" name="Rectangle 48"/>
                <p:cNvSpPr>
                  <a:spLocks noChangeArrowheads="1"/>
                </p:cNvSpPr>
                <p:nvPr/>
              </p:nvSpPr>
              <p:spPr bwMode="auto">
                <a:xfrm>
                  <a:off x="2889" y="768"/>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5.17</a:t>
                  </a:r>
                </a:p>
                <a:p>
                  <a:pPr algn="ctr">
                    <a:spcBef>
                      <a:spcPct val="0"/>
                    </a:spcBef>
                    <a:buClrTx/>
                    <a:buSzTx/>
                    <a:buFontTx/>
                    <a:buNone/>
                  </a:pPr>
                  <a:endParaRPr lang="en-US" altLang="zh-CN" sz="2000">
                    <a:latin typeface="Times New Roman" panose="02020603050405020304" pitchFamily="18" charset="0"/>
                  </a:endParaRPr>
                </a:p>
              </p:txBody>
            </p:sp>
            <p:sp>
              <p:nvSpPr>
                <p:cNvPr id="138337" name="Rectangle 49"/>
                <p:cNvSpPr>
                  <a:spLocks noChangeArrowheads="1"/>
                </p:cNvSpPr>
                <p:nvPr/>
              </p:nvSpPr>
              <p:spPr bwMode="auto">
                <a:xfrm>
                  <a:off x="2846" y="768"/>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61" name="Group 50"/>
              <p:cNvGrpSpPr>
                <a:grpSpLocks/>
              </p:cNvGrpSpPr>
              <p:nvPr/>
            </p:nvGrpSpPr>
            <p:grpSpPr bwMode="auto">
              <a:xfrm>
                <a:off x="0" y="1152"/>
                <a:ext cx="806" cy="384"/>
                <a:chOff x="0" y="1152"/>
                <a:chExt cx="806" cy="384"/>
              </a:xfrm>
            </p:grpSpPr>
            <p:sp>
              <p:nvSpPr>
                <p:cNvPr id="138334" name="Rectangle 51"/>
                <p:cNvSpPr>
                  <a:spLocks noChangeArrowheads="1"/>
                </p:cNvSpPr>
                <p:nvPr/>
              </p:nvSpPr>
              <p:spPr bwMode="auto">
                <a:xfrm>
                  <a:off x="43" y="1152"/>
                  <a:ext cx="7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A</a:t>
                  </a:r>
                </a:p>
                <a:p>
                  <a:pPr algn="ctr">
                    <a:spcBef>
                      <a:spcPct val="0"/>
                    </a:spcBef>
                    <a:buClrTx/>
                    <a:buSzTx/>
                    <a:buFontTx/>
                    <a:buNone/>
                  </a:pPr>
                  <a:endParaRPr lang="en-US" altLang="zh-CN" sz="2000">
                    <a:latin typeface="Times New Roman" panose="02020603050405020304" pitchFamily="18" charset="0"/>
                  </a:endParaRPr>
                </a:p>
              </p:txBody>
            </p:sp>
            <p:sp>
              <p:nvSpPr>
                <p:cNvPr id="138335" name="Rectangle 52"/>
                <p:cNvSpPr>
                  <a:spLocks noChangeArrowheads="1"/>
                </p:cNvSpPr>
                <p:nvPr/>
              </p:nvSpPr>
              <p:spPr bwMode="auto">
                <a:xfrm>
                  <a:off x="0" y="1152"/>
                  <a:ext cx="8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62" name="Group 53"/>
              <p:cNvGrpSpPr>
                <a:grpSpLocks/>
              </p:cNvGrpSpPr>
              <p:nvPr/>
            </p:nvGrpSpPr>
            <p:grpSpPr bwMode="auto">
              <a:xfrm>
                <a:off x="806" y="1152"/>
                <a:ext cx="680" cy="384"/>
                <a:chOff x="806" y="1152"/>
                <a:chExt cx="680" cy="384"/>
              </a:xfrm>
            </p:grpSpPr>
            <p:sp>
              <p:nvSpPr>
                <p:cNvPr id="138332" name="Rectangle 54"/>
                <p:cNvSpPr>
                  <a:spLocks noChangeArrowheads="1"/>
                </p:cNvSpPr>
                <p:nvPr/>
              </p:nvSpPr>
              <p:spPr bwMode="auto">
                <a:xfrm>
                  <a:off x="849" y="1152"/>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3.72</a:t>
                  </a:r>
                </a:p>
                <a:p>
                  <a:pPr algn="ctr">
                    <a:spcBef>
                      <a:spcPct val="0"/>
                    </a:spcBef>
                    <a:buClrTx/>
                    <a:buSzTx/>
                    <a:buFontTx/>
                    <a:buNone/>
                  </a:pPr>
                  <a:endParaRPr lang="en-US" altLang="zh-CN" sz="2000">
                    <a:latin typeface="Times New Roman" panose="02020603050405020304" pitchFamily="18" charset="0"/>
                  </a:endParaRPr>
                </a:p>
              </p:txBody>
            </p:sp>
            <p:sp>
              <p:nvSpPr>
                <p:cNvPr id="138333" name="Rectangle 55"/>
                <p:cNvSpPr>
                  <a:spLocks noChangeArrowheads="1"/>
                </p:cNvSpPr>
                <p:nvPr/>
              </p:nvSpPr>
              <p:spPr bwMode="auto">
                <a:xfrm>
                  <a:off x="806" y="1152"/>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63" name="Group 56"/>
              <p:cNvGrpSpPr>
                <a:grpSpLocks/>
              </p:cNvGrpSpPr>
              <p:nvPr/>
            </p:nvGrpSpPr>
            <p:grpSpPr bwMode="auto">
              <a:xfrm>
                <a:off x="1486" y="1152"/>
                <a:ext cx="680" cy="384"/>
                <a:chOff x="1486" y="1152"/>
                <a:chExt cx="680" cy="384"/>
              </a:xfrm>
            </p:grpSpPr>
            <p:sp>
              <p:nvSpPr>
                <p:cNvPr id="138330" name="Rectangle 57"/>
                <p:cNvSpPr>
                  <a:spLocks noChangeArrowheads="1"/>
                </p:cNvSpPr>
                <p:nvPr/>
              </p:nvSpPr>
              <p:spPr bwMode="auto">
                <a:xfrm>
                  <a:off x="1529" y="1152"/>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4.32</a:t>
                  </a:r>
                </a:p>
                <a:p>
                  <a:pPr algn="ctr">
                    <a:spcBef>
                      <a:spcPct val="0"/>
                    </a:spcBef>
                    <a:buClrTx/>
                    <a:buSzTx/>
                    <a:buFontTx/>
                    <a:buNone/>
                  </a:pPr>
                  <a:endParaRPr lang="en-US" altLang="zh-CN" sz="2000">
                    <a:latin typeface="Times New Roman" panose="02020603050405020304" pitchFamily="18" charset="0"/>
                  </a:endParaRPr>
                </a:p>
              </p:txBody>
            </p:sp>
            <p:sp>
              <p:nvSpPr>
                <p:cNvPr id="138331" name="Rectangle 58"/>
                <p:cNvSpPr>
                  <a:spLocks noChangeArrowheads="1"/>
                </p:cNvSpPr>
                <p:nvPr/>
              </p:nvSpPr>
              <p:spPr bwMode="auto">
                <a:xfrm>
                  <a:off x="1486" y="1152"/>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64" name="Group 59"/>
              <p:cNvGrpSpPr>
                <a:grpSpLocks/>
              </p:cNvGrpSpPr>
              <p:nvPr/>
            </p:nvGrpSpPr>
            <p:grpSpPr bwMode="auto">
              <a:xfrm>
                <a:off x="2166" y="1152"/>
                <a:ext cx="680" cy="384"/>
                <a:chOff x="2166" y="1152"/>
                <a:chExt cx="680" cy="384"/>
              </a:xfrm>
            </p:grpSpPr>
            <p:sp>
              <p:nvSpPr>
                <p:cNvPr id="138328" name="Rectangle 60"/>
                <p:cNvSpPr>
                  <a:spLocks noChangeArrowheads="1"/>
                </p:cNvSpPr>
                <p:nvPr/>
              </p:nvSpPr>
              <p:spPr bwMode="auto">
                <a:xfrm>
                  <a:off x="2209" y="1152"/>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4.93</a:t>
                  </a:r>
                </a:p>
                <a:p>
                  <a:pPr algn="ctr">
                    <a:spcBef>
                      <a:spcPct val="0"/>
                    </a:spcBef>
                    <a:buClrTx/>
                    <a:buSzTx/>
                    <a:buFontTx/>
                    <a:buNone/>
                  </a:pPr>
                  <a:endParaRPr lang="en-US" altLang="zh-CN" sz="2000">
                    <a:latin typeface="Times New Roman" panose="02020603050405020304" pitchFamily="18" charset="0"/>
                  </a:endParaRPr>
                </a:p>
              </p:txBody>
            </p:sp>
            <p:sp>
              <p:nvSpPr>
                <p:cNvPr id="138329" name="Rectangle 61"/>
                <p:cNvSpPr>
                  <a:spLocks noChangeArrowheads="1"/>
                </p:cNvSpPr>
                <p:nvPr/>
              </p:nvSpPr>
              <p:spPr bwMode="auto">
                <a:xfrm>
                  <a:off x="2166" y="1152"/>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65" name="Group 62"/>
              <p:cNvGrpSpPr>
                <a:grpSpLocks/>
              </p:cNvGrpSpPr>
              <p:nvPr/>
            </p:nvGrpSpPr>
            <p:grpSpPr bwMode="auto">
              <a:xfrm>
                <a:off x="2846" y="1152"/>
                <a:ext cx="680" cy="384"/>
                <a:chOff x="2846" y="1152"/>
                <a:chExt cx="680" cy="384"/>
              </a:xfrm>
            </p:grpSpPr>
            <p:sp>
              <p:nvSpPr>
                <p:cNvPr id="138326" name="Rectangle 63"/>
                <p:cNvSpPr>
                  <a:spLocks noChangeArrowheads="1"/>
                </p:cNvSpPr>
                <p:nvPr/>
              </p:nvSpPr>
              <p:spPr bwMode="auto">
                <a:xfrm>
                  <a:off x="2889" y="1152"/>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5.32</a:t>
                  </a:r>
                </a:p>
                <a:p>
                  <a:pPr algn="ctr">
                    <a:spcBef>
                      <a:spcPct val="0"/>
                    </a:spcBef>
                    <a:buClrTx/>
                    <a:buSzTx/>
                    <a:buFontTx/>
                    <a:buNone/>
                  </a:pPr>
                  <a:endParaRPr lang="en-US" altLang="zh-CN" sz="2000">
                    <a:latin typeface="Times New Roman" panose="02020603050405020304" pitchFamily="18" charset="0"/>
                  </a:endParaRPr>
                </a:p>
              </p:txBody>
            </p:sp>
            <p:sp>
              <p:nvSpPr>
                <p:cNvPr id="138327" name="Rectangle 64"/>
                <p:cNvSpPr>
                  <a:spLocks noChangeArrowheads="1"/>
                </p:cNvSpPr>
                <p:nvPr/>
              </p:nvSpPr>
              <p:spPr bwMode="auto">
                <a:xfrm>
                  <a:off x="2846" y="1152"/>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66" name="Group 65"/>
              <p:cNvGrpSpPr>
                <a:grpSpLocks/>
              </p:cNvGrpSpPr>
              <p:nvPr/>
            </p:nvGrpSpPr>
            <p:grpSpPr bwMode="auto">
              <a:xfrm>
                <a:off x="0" y="1536"/>
                <a:ext cx="806" cy="384"/>
                <a:chOff x="0" y="1536"/>
                <a:chExt cx="806" cy="384"/>
              </a:xfrm>
            </p:grpSpPr>
            <p:sp>
              <p:nvSpPr>
                <p:cNvPr id="138324" name="Rectangle 66"/>
                <p:cNvSpPr>
                  <a:spLocks noChangeArrowheads="1"/>
                </p:cNvSpPr>
                <p:nvPr/>
              </p:nvSpPr>
              <p:spPr bwMode="auto">
                <a:xfrm>
                  <a:off x="43" y="1536"/>
                  <a:ext cx="7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BBB</a:t>
                  </a:r>
                </a:p>
                <a:p>
                  <a:pPr algn="ctr">
                    <a:spcBef>
                      <a:spcPct val="0"/>
                    </a:spcBef>
                    <a:buClrTx/>
                    <a:buSzTx/>
                    <a:buFontTx/>
                    <a:buNone/>
                  </a:pPr>
                  <a:endParaRPr lang="en-US" altLang="zh-CN" sz="2000">
                    <a:latin typeface="Times New Roman" panose="02020603050405020304" pitchFamily="18" charset="0"/>
                  </a:endParaRPr>
                </a:p>
              </p:txBody>
            </p:sp>
            <p:sp>
              <p:nvSpPr>
                <p:cNvPr id="138325" name="Rectangle 67"/>
                <p:cNvSpPr>
                  <a:spLocks noChangeArrowheads="1"/>
                </p:cNvSpPr>
                <p:nvPr/>
              </p:nvSpPr>
              <p:spPr bwMode="auto">
                <a:xfrm>
                  <a:off x="0" y="1536"/>
                  <a:ext cx="8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67" name="Group 68"/>
              <p:cNvGrpSpPr>
                <a:grpSpLocks/>
              </p:cNvGrpSpPr>
              <p:nvPr/>
            </p:nvGrpSpPr>
            <p:grpSpPr bwMode="auto">
              <a:xfrm>
                <a:off x="806" y="1536"/>
                <a:ext cx="680" cy="384"/>
                <a:chOff x="806" y="1536"/>
                <a:chExt cx="680" cy="384"/>
              </a:xfrm>
            </p:grpSpPr>
            <p:sp>
              <p:nvSpPr>
                <p:cNvPr id="138322" name="Rectangle 69"/>
                <p:cNvSpPr>
                  <a:spLocks noChangeArrowheads="1"/>
                </p:cNvSpPr>
                <p:nvPr/>
              </p:nvSpPr>
              <p:spPr bwMode="auto">
                <a:xfrm>
                  <a:off x="849" y="1536"/>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4.1</a:t>
                  </a:r>
                </a:p>
                <a:p>
                  <a:pPr algn="ctr">
                    <a:spcBef>
                      <a:spcPct val="0"/>
                    </a:spcBef>
                    <a:buClrTx/>
                    <a:buSzTx/>
                    <a:buFontTx/>
                    <a:buNone/>
                  </a:pPr>
                  <a:endParaRPr lang="en-US" altLang="zh-CN" sz="2000">
                    <a:latin typeface="Times New Roman" panose="02020603050405020304" pitchFamily="18" charset="0"/>
                  </a:endParaRPr>
                </a:p>
              </p:txBody>
            </p:sp>
            <p:sp>
              <p:nvSpPr>
                <p:cNvPr id="138323" name="Rectangle 70"/>
                <p:cNvSpPr>
                  <a:spLocks noChangeArrowheads="1"/>
                </p:cNvSpPr>
                <p:nvPr/>
              </p:nvSpPr>
              <p:spPr bwMode="auto">
                <a:xfrm>
                  <a:off x="806" y="1536"/>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68" name="Group 71"/>
              <p:cNvGrpSpPr>
                <a:grpSpLocks/>
              </p:cNvGrpSpPr>
              <p:nvPr/>
            </p:nvGrpSpPr>
            <p:grpSpPr bwMode="auto">
              <a:xfrm>
                <a:off x="1486" y="1536"/>
                <a:ext cx="680" cy="384"/>
                <a:chOff x="1486" y="1536"/>
                <a:chExt cx="680" cy="384"/>
              </a:xfrm>
            </p:grpSpPr>
            <p:sp>
              <p:nvSpPr>
                <p:cNvPr id="138320" name="Rectangle 72"/>
                <p:cNvSpPr>
                  <a:spLocks noChangeArrowheads="1"/>
                </p:cNvSpPr>
                <p:nvPr/>
              </p:nvSpPr>
              <p:spPr bwMode="auto">
                <a:xfrm>
                  <a:off x="1529" y="1536"/>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4.67</a:t>
                  </a:r>
                </a:p>
                <a:p>
                  <a:pPr algn="ctr">
                    <a:spcBef>
                      <a:spcPct val="0"/>
                    </a:spcBef>
                    <a:buClrTx/>
                    <a:buSzTx/>
                    <a:buFontTx/>
                    <a:buNone/>
                  </a:pPr>
                  <a:endParaRPr lang="en-US" altLang="zh-CN" sz="2000">
                    <a:latin typeface="Times New Roman" panose="02020603050405020304" pitchFamily="18" charset="0"/>
                  </a:endParaRPr>
                </a:p>
              </p:txBody>
            </p:sp>
            <p:sp>
              <p:nvSpPr>
                <p:cNvPr id="138321" name="Rectangle 73"/>
                <p:cNvSpPr>
                  <a:spLocks noChangeArrowheads="1"/>
                </p:cNvSpPr>
                <p:nvPr/>
              </p:nvSpPr>
              <p:spPr bwMode="auto">
                <a:xfrm>
                  <a:off x="1486" y="1536"/>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69" name="Group 74"/>
              <p:cNvGrpSpPr>
                <a:grpSpLocks/>
              </p:cNvGrpSpPr>
              <p:nvPr/>
            </p:nvGrpSpPr>
            <p:grpSpPr bwMode="auto">
              <a:xfrm>
                <a:off x="2166" y="1536"/>
                <a:ext cx="680" cy="384"/>
                <a:chOff x="2166" y="1536"/>
                <a:chExt cx="680" cy="384"/>
              </a:xfrm>
            </p:grpSpPr>
            <p:sp>
              <p:nvSpPr>
                <p:cNvPr id="138318" name="Rectangle 75"/>
                <p:cNvSpPr>
                  <a:spLocks noChangeArrowheads="1"/>
                </p:cNvSpPr>
                <p:nvPr/>
              </p:nvSpPr>
              <p:spPr bwMode="auto">
                <a:xfrm>
                  <a:off x="2209" y="1536"/>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5.25</a:t>
                  </a:r>
                </a:p>
                <a:p>
                  <a:pPr algn="ctr">
                    <a:spcBef>
                      <a:spcPct val="0"/>
                    </a:spcBef>
                    <a:buClrTx/>
                    <a:buSzTx/>
                    <a:buFontTx/>
                    <a:buNone/>
                  </a:pPr>
                  <a:endParaRPr lang="en-US" altLang="zh-CN" sz="2000">
                    <a:latin typeface="Times New Roman" panose="02020603050405020304" pitchFamily="18" charset="0"/>
                  </a:endParaRPr>
                </a:p>
              </p:txBody>
            </p:sp>
            <p:sp>
              <p:nvSpPr>
                <p:cNvPr id="138319" name="Rectangle 76"/>
                <p:cNvSpPr>
                  <a:spLocks noChangeArrowheads="1"/>
                </p:cNvSpPr>
                <p:nvPr/>
              </p:nvSpPr>
              <p:spPr bwMode="auto">
                <a:xfrm>
                  <a:off x="2166" y="1536"/>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70" name="Group 77"/>
              <p:cNvGrpSpPr>
                <a:grpSpLocks/>
              </p:cNvGrpSpPr>
              <p:nvPr/>
            </p:nvGrpSpPr>
            <p:grpSpPr bwMode="auto">
              <a:xfrm>
                <a:off x="2846" y="1536"/>
                <a:ext cx="680" cy="384"/>
                <a:chOff x="2846" y="1536"/>
                <a:chExt cx="680" cy="384"/>
              </a:xfrm>
            </p:grpSpPr>
            <p:sp>
              <p:nvSpPr>
                <p:cNvPr id="138316" name="Rectangle 78"/>
                <p:cNvSpPr>
                  <a:spLocks noChangeArrowheads="1"/>
                </p:cNvSpPr>
                <p:nvPr/>
              </p:nvSpPr>
              <p:spPr bwMode="auto">
                <a:xfrm>
                  <a:off x="2889" y="1536"/>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5.63</a:t>
                  </a:r>
                </a:p>
                <a:p>
                  <a:pPr algn="ctr">
                    <a:spcBef>
                      <a:spcPct val="0"/>
                    </a:spcBef>
                    <a:buClrTx/>
                    <a:buSzTx/>
                    <a:buFontTx/>
                    <a:buNone/>
                  </a:pPr>
                  <a:endParaRPr lang="en-US" altLang="zh-CN" sz="2000">
                    <a:latin typeface="Times New Roman" panose="02020603050405020304" pitchFamily="18" charset="0"/>
                  </a:endParaRPr>
                </a:p>
              </p:txBody>
            </p:sp>
            <p:sp>
              <p:nvSpPr>
                <p:cNvPr id="138317" name="Rectangle 79"/>
                <p:cNvSpPr>
                  <a:spLocks noChangeArrowheads="1"/>
                </p:cNvSpPr>
                <p:nvPr/>
              </p:nvSpPr>
              <p:spPr bwMode="auto">
                <a:xfrm>
                  <a:off x="2846" y="1536"/>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71" name="Group 80"/>
              <p:cNvGrpSpPr>
                <a:grpSpLocks/>
              </p:cNvGrpSpPr>
              <p:nvPr/>
            </p:nvGrpSpPr>
            <p:grpSpPr bwMode="auto">
              <a:xfrm>
                <a:off x="0" y="1920"/>
                <a:ext cx="806" cy="384"/>
                <a:chOff x="0" y="1920"/>
                <a:chExt cx="806" cy="384"/>
              </a:xfrm>
            </p:grpSpPr>
            <p:sp>
              <p:nvSpPr>
                <p:cNvPr id="138314" name="Rectangle 81"/>
                <p:cNvSpPr>
                  <a:spLocks noChangeArrowheads="1"/>
                </p:cNvSpPr>
                <p:nvPr/>
              </p:nvSpPr>
              <p:spPr bwMode="auto">
                <a:xfrm>
                  <a:off x="43" y="1920"/>
                  <a:ext cx="7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BB</a:t>
                  </a:r>
                </a:p>
                <a:p>
                  <a:pPr algn="ctr">
                    <a:spcBef>
                      <a:spcPct val="0"/>
                    </a:spcBef>
                    <a:buClrTx/>
                    <a:buSzTx/>
                    <a:buFontTx/>
                    <a:buNone/>
                  </a:pPr>
                  <a:endParaRPr lang="en-US" altLang="zh-CN" sz="2000">
                    <a:latin typeface="Times New Roman" panose="02020603050405020304" pitchFamily="18" charset="0"/>
                  </a:endParaRPr>
                </a:p>
              </p:txBody>
            </p:sp>
            <p:sp>
              <p:nvSpPr>
                <p:cNvPr id="138315" name="Rectangle 82"/>
                <p:cNvSpPr>
                  <a:spLocks noChangeArrowheads="1"/>
                </p:cNvSpPr>
                <p:nvPr/>
              </p:nvSpPr>
              <p:spPr bwMode="auto">
                <a:xfrm>
                  <a:off x="0" y="1920"/>
                  <a:ext cx="8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72" name="Group 83"/>
              <p:cNvGrpSpPr>
                <a:grpSpLocks/>
              </p:cNvGrpSpPr>
              <p:nvPr/>
            </p:nvGrpSpPr>
            <p:grpSpPr bwMode="auto">
              <a:xfrm>
                <a:off x="806" y="1920"/>
                <a:ext cx="680" cy="384"/>
                <a:chOff x="806" y="1920"/>
                <a:chExt cx="680" cy="384"/>
              </a:xfrm>
            </p:grpSpPr>
            <p:sp>
              <p:nvSpPr>
                <p:cNvPr id="138312" name="Rectangle 84"/>
                <p:cNvSpPr>
                  <a:spLocks noChangeArrowheads="1"/>
                </p:cNvSpPr>
                <p:nvPr/>
              </p:nvSpPr>
              <p:spPr bwMode="auto">
                <a:xfrm>
                  <a:off x="849" y="1920"/>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5.55</a:t>
                  </a:r>
                </a:p>
                <a:p>
                  <a:pPr algn="ctr">
                    <a:spcBef>
                      <a:spcPct val="0"/>
                    </a:spcBef>
                    <a:buClrTx/>
                    <a:buSzTx/>
                    <a:buFontTx/>
                    <a:buNone/>
                  </a:pPr>
                  <a:endParaRPr lang="en-US" altLang="zh-CN" sz="2000">
                    <a:latin typeface="Times New Roman" panose="02020603050405020304" pitchFamily="18" charset="0"/>
                  </a:endParaRPr>
                </a:p>
              </p:txBody>
            </p:sp>
            <p:sp>
              <p:nvSpPr>
                <p:cNvPr id="138313" name="Rectangle 85"/>
                <p:cNvSpPr>
                  <a:spLocks noChangeArrowheads="1"/>
                </p:cNvSpPr>
                <p:nvPr/>
              </p:nvSpPr>
              <p:spPr bwMode="auto">
                <a:xfrm>
                  <a:off x="806" y="1920"/>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73" name="Group 86"/>
              <p:cNvGrpSpPr>
                <a:grpSpLocks/>
              </p:cNvGrpSpPr>
              <p:nvPr/>
            </p:nvGrpSpPr>
            <p:grpSpPr bwMode="auto">
              <a:xfrm>
                <a:off x="1486" y="1920"/>
                <a:ext cx="680" cy="384"/>
                <a:chOff x="1486" y="1920"/>
                <a:chExt cx="680" cy="384"/>
              </a:xfrm>
            </p:grpSpPr>
            <p:sp>
              <p:nvSpPr>
                <p:cNvPr id="138310" name="Rectangle 87"/>
                <p:cNvSpPr>
                  <a:spLocks noChangeArrowheads="1"/>
                </p:cNvSpPr>
                <p:nvPr/>
              </p:nvSpPr>
              <p:spPr bwMode="auto">
                <a:xfrm>
                  <a:off x="1529" y="1920"/>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6.02</a:t>
                  </a:r>
                </a:p>
                <a:p>
                  <a:pPr algn="ctr">
                    <a:spcBef>
                      <a:spcPct val="0"/>
                    </a:spcBef>
                    <a:buClrTx/>
                    <a:buSzTx/>
                    <a:buFontTx/>
                    <a:buNone/>
                  </a:pPr>
                  <a:endParaRPr lang="en-US" altLang="zh-CN" sz="2000">
                    <a:latin typeface="Times New Roman" panose="02020603050405020304" pitchFamily="18" charset="0"/>
                  </a:endParaRPr>
                </a:p>
              </p:txBody>
            </p:sp>
            <p:sp>
              <p:nvSpPr>
                <p:cNvPr id="138311" name="Rectangle 88"/>
                <p:cNvSpPr>
                  <a:spLocks noChangeArrowheads="1"/>
                </p:cNvSpPr>
                <p:nvPr/>
              </p:nvSpPr>
              <p:spPr bwMode="auto">
                <a:xfrm>
                  <a:off x="1486" y="1920"/>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74" name="Group 89"/>
              <p:cNvGrpSpPr>
                <a:grpSpLocks/>
              </p:cNvGrpSpPr>
              <p:nvPr/>
            </p:nvGrpSpPr>
            <p:grpSpPr bwMode="auto">
              <a:xfrm>
                <a:off x="2166" y="1920"/>
                <a:ext cx="680" cy="384"/>
                <a:chOff x="2166" y="1920"/>
                <a:chExt cx="680" cy="384"/>
              </a:xfrm>
            </p:grpSpPr>
            <p:sp>
              <p:nvSpPr>
                <p:cNvPr id="138308" name="Rectangle 90"/>
                <p:cNvSpPr>
                  <a:spLocks noChangeArrowheads="1"/>
                </p:cNvSpPr>
                <p:nvPr/>
              </p:nvSpPr>
              <p:spPr bwMode="auto">
                <a:xfrm>
                  <a:off x="2209" y="1920"/>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6.78</a:t>
                  </a:r>
                </a:p>
                <a:p>
                  <a:pPr algn="ctr">
                    <a:spcBef>
                      <a:spcPct val="0"/>
                    </a:spcBef>
                    <a:buClrTx/>
                    <a:buSzTx/>
                    <a:buFontTx/>
                    <a:buNone/>
                  </a:pPr>
                  <a:endParaRPr lang="en-US" altLang="zh-CN" sz="2000">
                    <a:latin typeface="Times New Roman" panose="02020603050405020304" pitchFamily="18" charset="0"/>
                  </a:endParaRPr>
                </a:p>
              </p:txBody>
            </p:sp>
            <p:sp>
              <p:nvSpPr>
                <p:cNvPr id="138309" name="Rectangle 91"/>
                <p:cNvSpPr>
                  <a:spLocks noChangeArrowheads="1"/>
                </p:cNvSpPr>
                <p:nvPr/>
              </p:nvSpPr>
              <p:spPr bwMode="auto">
                <a:xfrm>
                  <a:off x="2166" y="1920"/>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75" name="Group 92"/>
              <p:cNvGrpSpPr>
                <a:grpSpLocks/>
              </p:cNvGrpSpPr>
              <p:nvPr/>
            </p:nvGrpSpPr>
            <p:grpSpPr bwMode="auto">
              <a:xfrm>
                <a:off x="2846" y="1920"/>
                <a:ext cx="680" cy="384"/>
                <a:chOff x="2846" y="1920"/>
                <a:chExt cx="680" cy="384"/>
              </a:xfrm>
            </p:grpSpPr>
            <p:sp>
              <p:nvSpPr>
                <p:cNvPr id="138306" name="Rectangle 93"/>
                <p:cNvSpPr>
                  <a:spLocks noChangeArrowheads="1"/>
                </p:cNvSpPr>
                <p:nvPr/>
              </p:nvSpPr>
              <p:spPr bwMode="auto">
                <a:xfrm>
                  <a:off x="2889" y="1920"/>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7.27</a:t>
                  </a:r>
                </a:p>
                <a:p>
                  <a:pPr algn="ctr">
                    <a:spcBef>
                      <a:spcPct val="0"/>
                    </a:spcBef>
                    <a:buClrTx/>
                    <a:buSzTx/>
                    <a:buFontTx/>
                    <a:buNone/>
                  </a:pPr>
                  <a:endParaRPr lang="en-US" altLang="zh-CN" sz="2000">
                    <a:latin typeface="Times New Roman" panose="02020603050405020304" pitchFamily="18" charset="0"/>
                  </a:endParaRPr>
                </a:p>
              </p:txBody>
            </p:sp>
            <p:sp>
              <p:nvSpPr>
                <p:cNvPr id="138307" name="Rectangle 94"/>
                <p:cNvSpPr>
                  <a:spLocks noChangeArrowheads="1"/>
                </p:cNvSpPr>
                <p:nvPr/>
              </p:nvSpPr>
              <p:spPr bwMode="auto">
                <a:xfrm>
                  <a:off x="2846" y="1920"/>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76" name="Group 95"/>
              <p:cNvGrpSpPr>
                <a:grpSpLocks/>
              </p:cNvGrpSpPr>
              <p:nvPr/>
            </p:nvGrpSpPr>
            <p:grpSpPr bwMode="auto">
              <a:xfrm>
                <a:off x="0" y="2304"/>
                <a:ext cx="806" cy="384"/>
                <a:chOff x="0" y="2304"/>
                <a:chExt cx="806" cy="384"/>
              </a:xfrm>
            </p:grpSpPr>
            <p:sp>
              <p:nvSpPr>
                <p:cNvPr id="138304" name="Rectangle 96"/>
                <p:cNvSpPr>
                  <a:spLocks noChangeArrowheads="1"/>
                </p:cNvSpPr>
                <p:nvPr/>
              </p:nvSpPr>
              <p:spPr bwMode="auto">
                <a:xfrm>
                  <a:off x="43" y="2304"/>
                  <a:ext cx="7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B</a:t>
                  </a:r>
                </a:p>
                <a:p>
                  <a:pPr algn="ctr">
                    <a:spcBef>
                      <a:spcPct val="0"/>
                    </a:spcBef>
                    <a:buClrTx/>
                    <a:buSzTx/>
                    <a:buFontTx/>
                    <a:buNone/>
                  </a:pPr>
                  <a:endParaRPr lang="en-US" altLang="zh-CN" sz="2000">
                    <a:latin typeface="Times New Roman" panose="02020603050405020304" pitchFamily="18" charset="0"/>
                  </a:endParaRPr>
                </a:p>
              </p:txBody>
            </p:sp>
            <p:sp>
              <p:nvSpPr>
                <p:cNvPr id="138305" name="Rectangle 97"/>
                <p:cNvSpPr>
                  <a:spLocks noChangeArrowheads="1"/>
                </p:cNvSpPr>
                <p:nvPr/>
              </p:nvSpPr>
              <p:spPr bwMode="auto">
                <a:xfrm>
                  <a:off x="0" y="2304"/>
                  <a:ext cx="8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77" name="Group 98"/>
              <p:cNvGrpSpPr>
                <a:grpSpLocks/>
              </p:cNvGrpSpPr>
              <p:nvPr/>
            </p:nvGrpSpPr>
            <p:grpSpPr bwMode="auto">
              <a:xfrm>
                <a:off x="806" y="2304"/>
                <a:ext cx="680" cy="384"/>
                <a:chOff x="806" y="2304"/>
                <a:chExt cx="680" cy="384"/>
              </a:xfrm>
            </p:grpSpPr>
            <p:sp>
              <p:nvSpPr>
                <p:cNvPr id="138302" name="Rectangle 99"/>
                <p:cNvSpPr>
                  <a:spLocks noChangeArrowheads="1"/>
                </p:cNvSpPr>
                <p:nvPr/>
              </p:nvSpPr>
              <p:spPr bwMode="auto">
                <a:xfrm>
                  <a:off x="849" y="2304"/>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6.05</a:t>
                  </a:r>
                </a:p>
                <a:p>
                  <a:pPr algn="ctr">
                    <a:spcBef>
                      <a:spcPct val="0"/>
                    </a:spcBef>
                    <a:buClrTx/>
                    <a:buSzTx/>
                    <a:buFontTx/>
                    <a:buNone/>
                  </a:pPr>
                  <a:endParaRPr lang="en-US" altLang="zh-CN" sz="2000">
                    <a:latin typeface="Times New Roman" panose="02020603050405020304" pitchFamily="18" charset="0"/>
                  </a:endParaRPr>
                </a:p>
              </p:txBody>
            </p:sp>
            <p:sp>
              <p:nvSpPr>
                <p:cNvPr id="138303" name="Rectangle 100"/>
                <p:cNvSpPr>
                  <a:spLocks noChangeArrowheads="1"/>
                </p:cNvSpPr>
                <p:nvPr/>
              </p:nvSpPr>
              <p:spPr bwMode="auto">
                <a:xfrm>
                  <a:off x="806" y="2304"/>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78" name="Group 101"/>
              <p:cNvGrpSpPr>
                <a:grpSpLocks/>
              </p:cNvGrpSpPr>
              <p:nvPr/>
            </p:nvGrpSpPr>
            <p:grpSpPr bwMode="auto">
              <a:xfrm>
                <a:off x="1486" y="2304"/>
                <a:ext cx="680" cy="384"/>
                <a:chOff x="1486" y="2304"/>
                <a:chExt cx="680" cy="384"/>
              </a:xfrm>
            </p:grpSpPr>
            <p:sp>
              <p:nvSpPr>
                <p:cNvPr id="138300" name="Rectangle 102"/>
                <p:cNvSpPr>
                  <a:spLocks noChangeArrowheads="1"/>
                </p:cNvSpPr>
                <p:nvPr/>
              </p:nvSpPr>
              <p:spPr bwMode="auto">
                <a:xfrm>
                  <a:off x="1529" y="2304"/>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7.02</a:t>
                  </a:r>
                </a:p>
                <a:p>
                  <a:pPr algn="ctr">
                    <a:spcBef>
                      <a:spcPct val="0"/>
                    </a:spcBef>
                    <a:buClrTx/>
                    <a:buSzTx/>
                    <a:buFontTx/>
                    <a:buNone/>
                  </a:pPr>
                  <a:endParaRPr lang="en-US" altLang="zh-CN" sz="2000">
                    <a:latin typeface="Times New Roman" panose="02020603050405020304" pitchFamily="18" charset="0"/>
                  </a:endParaRPr>
                </a:p>
              </p:txBody>
            </p:sp>
            <p:sp>
              <p:nvSpPr>
                <p:cNvPr id="138301" name="Rectangle 103"/>
                <p:cNvSpPr>
                  <a:spLocks noChangeArrowheads="1"/>
                </p:cNvSpPr>
                <p:nvPr/>
              </p:nvSpPr>
              <p:spPr bwMode="auto">
                <a:xfrm>
                  <a:off x="1486" y="2304"/>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79" name="Group 104"/>
              <p:cNvGrpSpPr>
                <a:grpSpLocks/>
              </p:cNvGrpSpPr>
              <p:nvPr/>
            </p:nvGrpSpPr>
            <p:grpSpPr bwMode="auto">
              <a:xfrm>
                <a:off x="2166" y="2304"/>
                <a:ext cx="680" cy="384"/>
                <a:chOff x="2166" y="2304"/>
                <a:chExt cx="680" cy="384"/>
              </a:xfrm>
            </p:grpSpPr>
            <p:sp>
              <p:nvSpPr>
                <p:cNvPr id="138298" name="Rectangle 105"/>
                <p:cNvSpPr>
                  <a:spLocks noChangeArrowheads="1"/>
                </p:cNvSpPr>
                <p:nvPr/>
              </p:nvSpPr>
              <p:spPr bwMode="auto">
                <a:xfrm>
                  <a:off x="2209" y="2304"/>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8.03</a:t>
                  </a:r>
                </a:p>
                <a:p>
                  <a:pPr algn="ctr">
                    <a:spcBef>
                      <a:spcPct val="0"/>
                    </a:spcBef>
                    <a:buClrTx/>
                    <a:buSzTx/>
                    <a:buFontTx/>
                    <a:buNone/>
                  </a:pPr>
                  <a:endParaRPr lang="en-US" altLang="zh-CN" sz="2000">
                    <a:latin typeface="Times New Roman" panose="02020603050405020304" pitchFamily="18" charset="0"/>
                  </a:endParaRPr>
                </a:p>
              </p:txBody>
            </p:sp>
            <p:sp>
              <p:nvSpPr>
                <p:cNvPr id="138299" name="Rectangle 106"/>
                <p:cNvSpPr>
                  <a:spLocks noChangeArrowheads="1"/>
                </p:cNvSpPr>
                <p:nvPr/>
              </p:nvSpPr>
              <p:spPr bwMode="auto">
                <a:xfrm>
                  <a:off x="2166" y="2304"/>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80" name="Group 107"/>
              <p:cNvGrpSpPr>
                <a:grpSpLocks/>
              </p:cNvGrpSpPr>
              <p:nvPr/>
            </p:nvGrpSpPr>
            <p:grpSpPr bwMode="auto">
              <a:xfrm>
                <a:off x="2846" y="2304"/>
                <a:ext cx="680" cy="384"/>
                <a:chOff x="2846" y="2304"/>
                <a:chExt cx="680" cy="384"/>
              </a:xfrm>
            </p:grpSpPr>
            <p:sp>
              <p:nvSpPr>
                <p:cNvPr id="138296" name="Rectangle 108"/>
                <p:cNvSpPr>
                  <a:spLocks noChangeArrowheads="1"/>
                </p:cNvSpPr>
                <p:nvPr/>
              </p:nvSpPr>
              <p:spPr bwMode="auto">
                <a:xfrm>
                  <a:off x="2889" y="2304"/>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8.52</a:t>
                  </a:r>
                </a:p>
                <a:p>
                  <a:pPr algn="ctr">
                    <a:spcBef>
                      <a:spcPct val="0"/>
                    </a:spcBef>
                    <a:buClrTx/>
                    <a:buSzTx/>
                    <a:buFontTx/>
                    <a:buNone/>
                  </a:pPr>
                  <a:endParaRPr lang="en-US" altLang="zh-CN" sz="2000">
                    <a:latin typeface="Times New Roman" panose="02020603050405020304" pitchFamily="18" charset="0"/>
                  </a:endParaRPr>
                </a:p>
              </p:txBody>
            </p:sp>
            <p:sp>
              <p:nvSpPr>
                <p:cNvPr id="138297" name="Rectangle 109"/>
                <p:cNvSpPr>
                  <a:spLocks noChangeArrowheads="1"/>
                </p:cNvSpPr>
                <p:nvPr/>
              </p:nvSpPr>
              <p:spPr bwMode="auto">
                <a:xfrm>
                  <a:off x="2846" y="2304"/>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81" name="Group 110"/>
              <p:cNvGrpSpPr>
                <a:grpSpLocks/>
              </p:cNvGrpSpPr>
              <p:nvPr/>
            </p:nvGrpSpPr>
            <p:grpSpPr bwMode="auto">
              <a:xfrm>
                <a:off x="0" y="2688"/>
                <a:ext cx="806" cy="384"/>
                <a:chOff x="0" y="2688"/>
                <a:chExt cx="806" cy="384"/>
              </a:xfrm>
            </p:grpSpPr>
            <p:sp>
              <p:nvSpPr>
                <p:cNvPr id="138294" name="Rectangle 111"/>
                <p:cNvSpPr>
                  <a:spLocks noChangeArrowheads="1"/>
                </p:cNvSpPr>
                <p:nvPr/>
              </p:nvSpPr>
              <p:spPr bwMode="auto">
                <a:xfrm>
                  <a:off x="43" y="2688"/>
                  <a:ext cx="7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CCC</a:t>
                  </a:r>
                </a:p>
                <a:p>
                  <a:pPr algn="ctr">
                    <a:spcBef>
                      <a:spcPct val="0"/>
                    </a:spcBef>
                    <a:buClrTx/>
                    <a:buSzTx/>
                    <a:buFontTx/>
                    <a:buNone/>
                  </a:pPr>
                  <a:endParaRPr lang="en-US" altLang="zh-CN" sz="2000">
                    <a:latin typeface="Times New Roman" panose="02020603050405020304" pitchFamily="18" charset="0"/>
                  </a:endParaRPr>
                </a:p>
              </p:txBody>
            </p:sp>
            <p:sp>
              <p:nvSpPr>
                <p:cNvPr id="138295" name="Rectangle 112"/>
                <p:cNvSpPr>
                  <a:spLocks noChangeArrowheads="1"/>
                </p:cNvSpPr>
                <p:nvPr/>
              </p:nvSpPr>
              <p:spPr bwMode="auto">
                <a:xfrm>
                  <a:off x="0" y="2688"/>
                  <a:ext cx="80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82" name="Group 113"/>
              <p:cNvGrpSpPr>
                <a:grpSpLocks/>
              </p:cNvGrpSpPr>
              <p:nvPr/>
            </p:nvGrpSpPr>
            <p:grpSpPr bwMode="auto">
              <a:xfrm>
                <a:off x="806" y="2688"/>
                <a:ext cx="680" cy="384"/>
                <a:chOff x="806" y="2688"/>
                <a:chExt cx="680" cy="384"/>
              </a:xfrm>
            </p:grpSpPr>
            <p:sp>
              <p:nvSpPr>
                <p:cNvPr id="138292" name="Rectangle 114"/>
                <p:cNvSpPr>
                  <a:spLocks noChangeArrowheads="1"/>
                </p:cNvSpPr>
                <p:nvPr/>
              </p:nvSpPr>
              <p:spPr bwMode="auto">
                <a:xfrm>
                  <a:off x="849" y="2688"/>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15.05</a:t>
                  </a:r>
                </a:p>
                <a:p>
                  <a:pPr algn="ctr">
                    <a:spcBef>
                      <a:spcPct val="0"/>
                    </a:spcBef>
                    <a:buClrTx/>
                    <a:buSzTx/>
                    <a:buFontTx/>
                    <a:buNone/>
                  </a:pPr>
                  <a:endParaRPr lang="en-US" altLang="zh-CN" sz="2000">
                    <a:latin typeface="Times New Roman" panose="02020603050405020304" pitchFamily="18" charset="0"/>
                  </a:endParaRPr>
                </a:p>
              </p:txBody>
            </p:sp>
            <p:sp>
              <p:nvSpPr>
                <p:cNvPr id="138293" name="Rectangle 115"/>
                <p:cNvSpPr>
                  <a:spLocks noChangeArrowheads="1"/>
                </p:cNvSpPr>
                <p:nvPr/>
              </p:nvSpPr>
              <p:spPr bwMode="auto">
                <a:xfrm>
                  <a:off x="806" y="2688"/>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83" name="Group 116"/>
              <p:cNvGrpSpPr>
                <a:grpSpLocks/>
              </p:cNvGrpSpPr>
              <p:nvPr/>
            </p:nvGrpSpPr>
            <p:grpSpPr bwMode="auto">
              <a:xfrm>
                <a:off x="1486" y="2688"/>
                <a:ext cx="680" cy="384"/>
                <a:chOff x="1486" y="2688"/>
                <a:chExt cx="680" cy="384"/>
              </a:xfrm>
            </p:grpSpPr>
            <p:sp>
              <p:nvSpPr>
                <p:cNvPr id="138290" name="Rectangle 117"/>
                <p:cNvSpPr>
                  <a:spLocks noChangeArrowheads="1"/>
                </p:cNvSpPr>
                <p:nvPr/>
              </p:nvSpPr>
              <p:spPr bwMode="auto">
                <a:xfrm>
                  <a:off x="1529" y="2688"/>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15.02</a:t>
                  </a:r>
                </a:p>
                <a:p>
                  <a:pPr algn="ctr">
                    <a:spcBef>
                      <a:spcPct val="0"/>
                    </a:spcBef>
                    <a:buClrTx/>
                    <a:buSzTx/>
                    <a:buFontTx/>
                    <a:buNone/>
                  </a:pPr>
                  <a:endParaRPr lang="en-US" altLang="zh-CN" sz="2000">
                    <a:latin typeface="Times New Roman" panose="02020603050405020304" pitchFamily="18" charset="0"/>
                  </a:endParaRPr>
                </a:p>
              </p:txBody>
            </p:sp>
            <p:sp>
              <p:nvSpPr>
                <p:cNvPr id="138291" name="Rectangle 118"/>
                <p:cNvSpPr>
                  <a:spLocks noChangeArrowheads="1"/>
                </p:cNvSpPr>
                <p:nvPr/>
              </p:nvSpPr>
              <p:spPr bwMode="auto">
                <a:xfrm>
                  <a:off x="1486" y="2688"/>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84" name="Group 119"/>
              <p:cNvGrpSpPr>
                <a:grpSpLocks/>
              </p:cNvGrpSpPr>
              <p:nvPr/>
            </p:nvGrpSpPr>
            <p:grpSpPr bwMode="auto">
              <a:xfrm>
                <a:off x="2166" y="2688"/>
                <a:ext cx="680" cy="384"/>
                <a:chOff x="2166" y="2688"/>
                <a:chExt cx="680" cy="384"/>
              </a:xfrm>
            </p:grpSpPr>
            <p:sp>
              <p:nvSpPr>
                <p:cNvPr id="138288" name="Rectangle 120"/>
                <p:cNvSpPr>
                  <a:spLocks noChangeArrowheads="1"/>
                </p:cNvSpPr>
                <p:nvPr/>
              </p:nvSpPr>
              <p:spPr bwMode="auto">
                <a:xfrm>
                  <a:off x="2209" y="2688"/>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14.03</a:t>
                  </a:r>
                </a:p>
                <a:p>
                  <a:pPr algn="ctr">
                    <a:spcBef>
                      <a:spcPct val="0"/>
                    </a:spcBef>
                    <a:buClrTx/>
                    <a:buSzTx/>
                    <a:buFontTx/>
                    <a:buNone/>
                  </a:pPr>
                  <a:endParaRPr lang="en-US" altLang="zh-CN" sz="2000">
                    <a:latin typeface="Times New Roman" panose="02020603050405020304" pitchFamily="18" charset="0"/>
                  </a:endParaRPr>
                </a:p>
              </p:txBody>
            </p:sp>
            <p:sp>
              <p:nvSpPr>
                <p:cNvPr id="138289" name="Rectangle 121"/>
                <p:cNvSpPr>
                  <a:spLocks noChangeArrowheads="1"/>
                </p:cNvSpPr>
                <p:nvPr/>
              </p:nvSpPr>
              <p:spPr bwMode="auto">
                <a:xfrm>
                  <a:off x="2166" y="2688"/>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38285" name="Group 122"/>
              <p:cNvGrpSpPr>
                <a:grpSpLocks/>
              </p:cNvGrpSpPr>
              <p:nvPr/>
            </p:nvGrpSpPr>
            <p:grpSpPr bwMode="auto">
              <a:xfrm>
                <a:off x="2846" y="2688"/>
                <a:ext cx="680" cy="384"/>
                <a:chOff x="2846" y="2688"/>
                <a:chExt cx="680" cy="384"/>
              </a:xfrm>
            </p:grpSpPr>
            <p:sp>
              <p:nvSpPr>
                <p:cNvPr id="138286" name="Rectangle 123"/>
                <p:cNvSpPr>
                  <a:spLocks noChangeArrowheads="1"/>
                </p:cNvSpPr>
                <p:nvPr/>
              </p:nvSpPr>
              <p:spPr bwMode="auto">
                <a:xfrm>
                  <a:off x="2889" y="2688"/>
                  <a:ext cx="5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13.52</a:t>
                  </a:r>
                </a:p>
                <a:p>
                  <a:pPr algn="ctr">
                    <a:spcBef>
                      <a:spcPct val="0"/>
                    </a:spcBef>
                    <a:buClrTx/>
                    <a:buSzTx/>
                    <a:buFontTx/>
                    <a:buNone/>
                  </a:pPr>
                  <a:endParaRPr lang="en-US" altLang="zh-CN" sz="2000">
                    <a:latin typeface="Times New Roman" panose="02020603050405020304" pitchFamily="18" charset="0"/>
                  </a:endParaRPr>
                </a:p>
              </p:txBody>
            </p:sp>
            <p:sp>
              <p:nvSpPr>
                <p:cNvPr id="138287" name="Rectangle 124"/>
                <p:cNvSpPr>
                  <a:spLocks noChangeArrowheads="1"/>
                </p:cNvSpPr>
                <p:nvPr/>
              </p:nvSpPr>
              <p:spPr bwMode="auto">
                <a:xfrm>
                  <a:off x="2846" y="2688"/>
                  <a:ext cx="68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sp>
          <p:nvSpPr>
            <p:cNvPr id="138245" name="Rectangle 125"/>
            <p:cNvSpPr>
              <a:spLocks noChangeArrowheads="1"/>
            </p:cNvSpPr>
            <p:nvPr/>
          </p:nvSpPr>
          <p:spPr bwMode="auto">
            <a:xfrm>
              <a:off x="-3" y="-3"/>
              <a:ext cx="3532" cy="307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457200" y="663575"/>
            <a:ext cx="8229600" cy="754063"/>
          </a:xfrm>
        </p:spPr>
        <p:txBody>
          <a:bodyPr/>
          <a:lstStyle/>
          <a:p>
            <a:pPr eaLnBrk="1" hangingPunct="1">
              <a:defRPr/>
            </a:pPr>
            <a:r>
              <a:rPr lang="zh-CN" altLang="en-US" sz="2400" smtClean="0">
                <a:latin typeface="宋体" pitchFamily="2" charset="-122"/>
              </a:rPr>
              <a:t>设债券本金Ｆ＝１００，年息Ｃ＝</a:t>
            </a:r>
            <a:r>
              <a:rPr lang="en-US" altLang="zh-CN" sz="2400" smtClean="0">
                <a:latin typeface="宋体" pitchFamily="2" charset="-122"/>
              </a:rPr>
              <a:t>6</a:t>
            </a:r>
            <a:r>
              <a:rPr lang="zh-CN" altLang="en-US" sz="2400" smtClean="0">
                <a:latin typeface="宋体" pitchFamily="2" charset="-122"/>
              </a:rPr>
              <a:t>，如果一年后债券仍为</a:t>
            </a:r>
            <a:r>
              <a:rPr lang="en-US" altLang="zh-CN" sz="2400" smtClean="0">
                <a:latin typeface="宋体" pitchFamily="2" charset="-122"/>
              </a:rPr>
              <a:t>BBB</a:t>
            </a:r>
            <a:r>
              <a:rPr lang="zh-CN" altLang="en-US" sz="2400" smtClean="0">
                <a:latin typeface="宋体" pitchFamily="2" charset="-122"/>
              </a:rPr>
              <a:t>等级，其价值为：</a:t>
            </a:r>
          </a:p>
        </p:txBody>
      </p:sp>
      <p:sp>
        <p:nvSpPr>
          <p:cNvPr id="409603" name="Rectangle 3"/>
          <p:cNvSpPr>
            <a:spLocks noGrp="1" noChangeArrowheads="1"/>
          </p:cNvSpPr>
          <p:nvPr>
            <p:ph type="body" idx="1"/>
          </p:nvPr>
        </p:nvSpPr>
        <p:spPr>
          <a:xfrm>
            <a:off x="323850" y="4076700"/>
            <a:ext cx="8110538" cy="1524000"/>
          </a:xfrm>
        </p:spPr>
        <p:txBody>
          <a:bodyPr/>
          <a:lstStyle/>
          <a:p>
            <a:pPr algn="just" eaLnBrk="1" hangingPunct="1">
              <a:buFont typeface="Wingdings" panose="05000000000000000000" pitchFamily="2" charset="2"/>
              <a:buNone/>
              <a:defRPr/>
            </a:pPr>
            <a:r>
              <a:rPr lang="en-US" altLang="zh-CN" sz="2800" smtClean="0">
                <a:latin typeface="宋体" pitchFamily="2" charset="-122"/>
              </a:rPr>
              <a:t>  </a:t>
            </a:r>
            <a:r>
              <a:rPr lang="zh-CN" altLang="en-US" sz="2800" smtClean="0">
                <a:latin typeface="宋体" pitchFamily="2" charset="-122"/>
              </a:rPr>
              <a:t>同理，我们对债券期末变动到其他等级的情况，也分别进行估价，可得结果如表４</a:t>
            </a:r>
            <a:r>
              <a:rPr lang="en-US" altLang="zh-CN" sz="2800" smtClean="0">
                <a:latin typeface="宋体" pitchFamily="2" charset="-122"/>
              </a:rPr>
              <a:t>-</a:t>
            </a:r>
            <a:r>
              <a:rPr lang="zh-CN" altLang="en-US" sz="2800" smtClean="0">
                <a:latin typeface="宋体" pitchFamily="2" charset="-122"/>
              </a:rPr>
              <a:t>７：</a:t>
            </a:r>
            <a:endParaRPr lang="zh-CN" altLang="en-US" sz="2800" smtClean="0"/>
          </a:p>
        </p:txBody>
      </p:sp>
      <p:sp>
        <p:nvSpPr>
          <p:cNvPr id="139268" name="Rectangle 4"/>
          <p:cNvSpPr>
            <a:spLocks noChangeArrowheads="1"/>
          </p:cNvSpPr>
          <p:nvPr/>
        </p:nvSpPr>
        <p:spPr bwMode="auto">
          <a:xfrm>
            <a:off x="2757488"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aphicFrame>
        <p:nvGraphicFramePr>
          <p:cNvPr id="139269" name="Object 5"/>
          <p:cNvGraphicFramePr>
            <a:graphicFrameLocks noChangeAspect="1"/>
          </p:cNvGraphicFramePr>
          <p:nvPr/>
        </p:nvGraphicFramePr>
        <p:xfrm>
          <a:off x="468313" y="2349500"/>
          <a:ext cx="6913562" cy="923925"/>
        </p:xfrm>
        <a:graphic>
          <a:graphicData uri="http://schemas.openxmlformats.org/presentationml/2006/ole">
            <mc:AlternateContent xmlns:mc="http://schemas.openxmlformats.org/markup-compatibility/2006">
              <mc:Choice xmlns:v="urn:schemas-microsoft-com:vml" Requires="v">
                <p:oleObj spid="_x0000_s139336" name="Equation" r:id="rId3" imgW="3543300" imgH="469900" progId="Equation.DSMT4">
                  <p:embed/>
                </p:oleObj>
              </mc:Choice>
              <mc:Fallback>
                <p:oleObj name="Equation" r:id="rId3" imgW="3543300" imgH="469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349500"/>
                        <a:ext cx="6913562" cy="923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C7EDCC"/>
                            </a:solidFill>
                          </a14:hiddenFill>
                        </a:ext>
                      </a:extLst>
                    </p:spPr>
                  </p:pic>
                </p:oleObj>
              </mc:Fallback>
            </mc:AlternateContent>
          </a:graphicData>
        </a:graphic>
      </p:graphicFrame>
      <p:sp>
        <p:nvSpPr>
          <p:cNvPr id="139270" name="Text Box 6"/>
          <p:cNvSpPr txBox="1">
            <a:spLocks noChangeArrowheads="1"/>
          </p:cNvSpPr>
          <p:nvPr/>
        </p:nvSpPr>
        <p:spPr bwMode="auto">
          <a:xfrm>
            <a:off x="7451725" y="2636838"/>
            <a:ext cx="169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a:latin typeface="Verdana" panose="020B0604030504040204" pitchFamily="34" charset="0"/>
              </a:rPr>
              <a:t>（</a:t>
            </a:r>
            <a:r>
              <a:rPr lang="en-US" altLang="zh-CN" sz="2400" b="0">
                <a:latin typeface="Verdana" panose="020B0604030504040204" pitchFamily="34" charset="0"/>
              </a:rPr>
              <a:t>4-11</a:t>
            </a:r>
            <a:r>
              <a:rPr lang="zh-CN" altLang="en-US" sz="2400" b="0">
                <a:latin typeface="Verdana" panose="020B0604030504040204" pitchFamily="34" charset="0"/>
              </a:rPr>
              <a: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457200" y="811213"/>
            <a:ext cx="8229600" cy="606425"/>
          </a:xfrm>
        </p:spPr>
        <p:txBody>
          <a:bodyPr/>
          <a:lstStyle/>
          <a:p>
            <a:pPr eaLnBrk="1" hangingPunct="1">
              <a:defRPr/>
            </a:pPr>
            <a:r>
              <a:rPr lang="zh-CN" altLang="en-US" smtClean="0">
                <a:latin typeface="隶书" pitchFamily="49" charset="-122"/>
                <a:ea typeface="隶书" pitchFamily="49" charset="-122"/>
              </a:rPr>
              <a:t>表</a:t>
            </a:r>
            <a:r>
              <a:rPr lang="en-US" altLang="zh-CN" smtClean="0">
                <a:latin typeface="隶书" pitchFamily="49" charset="-122"/>
                <a:ea typeface="隶书" pitchFamily="49" charset="-122"/>
                <a:cs typeface="Times New Roman" pitchFamily="18" charset="0"/>
              </a:rPr>
              <a:t>4-7  </a:t>
            </a:r>
            <a:r>
              <a:rPr lang="zh-CN" altLang="en-US" smtClean="0">
                <a:latin typeface="隶书" pitchFamily="49" charset="-122"/>
                <a:ea typeface="隶书" pitchFamily="49" charset="-122"/>
              </a:rPr>
              <a:t>期末债券估价</a:t>
            </a:r>
            <a:r>
              <a:rPr lang="zh-CN" altLang="en-US" smtClean="0"/>
              <a:t> </a:t>
            </a:r>
          </a:p>
        </p:txBody>
      </p:sp>
      <p:grpSp>
        <p:nvGrpSpPr>
          <p:cNvPr id="140291" name="Group 3"/>
          <p:cNvGrpSpPr>
            <a:grpSpLocks/>
          </p:cNvGrpSpPr>
          <p:nvPr/>
        </p:nvGrpSpPr>
        <p:grpSpPr bwMode="auto">
          <a:xfrm>
            <a:off x="228600" y="2814638"/>
            <a:ext cx="8610600" cy="1909762"/>
            <a:chOff x="-3" y="-3"/>
            <a:chExt cx="4102" cy="774"/>
          </a:xfrm>
        </p:grpSpPr>
        <p:grpSp>
          <p:nvGrpSpPr>
            <p:cNvPr id="140292" name="Group 4"/>
            <p:cNvGrpSpPr>
              <a:grpSpLocks/>
            </p:cNvGrpSpPr>
            <p:nvPr/>
          </p:nvGrpSpPr>
          <p:grpSpPr bwMode="auto">
            <a:xfrm>
              <a:off x="0" y="0"/>
              <a:ext cx="4096" cy="768"/>
              <a:chOff x="0" y="0"/>
              <a:chExt cx="4096" cy="768"/>
            </a:xfrm>
          </p:grpSpPr>
          <p:grpSp>
            <p:nvGrpSpPr>
              <p:cNvPr id="140294" name="Group 5"/>
              <p:cNvGrpSpPr>
                <a:grpSpLocks/>
              </p:cNvGrpSpPr>
              <p:nvPr/>
            </p:nvGrpSpPr>
            <p:grpSpPr bwMode="auto">
              <a:xfrm>
                <a:off x="0" y="0"/>
                <a:ext cx="512" cy="384"/>
                <a:chOff x="0" y="0"/>
                <a:chExt cx="512" cy="384"/>
              </a:xfrm>
            </p:grpSpPr>
            <p:sp>
              <p:nvSpPr>
                <p:cNvPr id="140340" name="Rectangle 6"/>
                <p:cNvSpPr>
                  <a:spLocks noChangeArrowheads="1"/>
                </p:cNvSpPr>
                <p:nvPr/>
              </p:nvSpPr>
              <p:spPr bwMode="auto">
                <a:xfrm>
                  <a:off x="43" y="0"/>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AAA</a:t>
                  </a:r>
                </a:p>
                <a:p>
                  <a:pPr algn="ctr">
                    <a:spcBef>
                      <a:spcPct val="0"/>
                    </a:spcBef>
                    <a:buClrTx/>
                    <a:buSzTx/>
                    <a:buFontTx/>
                    <a:buNone/>
                  </a:pPr>
                  <a:endParaRPr lang="en-US" altLang="zh-CN" sz="2000" b="0">
                    <a:latin typeface="Times New Roman" panose="02020603050405020304" pitchFamily="18" charset="0"/>
                  </a:endParaRPr>
                </a:p>
              </p:txBody>
            </p:sp>
            <p:sp>
              <p:nvSpPr>
                <p:cNvPr id="140341" name="Rectangle 7"/>
                <p:cNvSpPr>
                  <a:spLocks noChangeArrowheads="1"/>
                </p:cNvSpPr>
                <p:nvPr/>
              </p:nvSpPr>
              <p:spPr bwMode="auto">
                <a:xfrm>
                  <a:off x="0" y="0"/>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40295" name="Group 8"/>
              <p:cNvGrpSpPr>
                <a:grpSpLocks/>
              </p:cNvGrpSpPr>
              <p:nvPr/>
            </p:nvGrpSpPr>
            <p:grpSpPr bwMode="auto">
              <a:xfrm>
                <a:off x="512" y="0"/>
                <a:ext cx="512" cy="384"/>
                <a:chOff x="512" y="0"/>
                <a:chExt cx="512" cy="384"/>
              </a:xfrm>
            </p:grpSpPr>
            <p:sp>
              <p:nvSpPr>
                <p:cNvPr id="140338" name="Rectangle 9"/>
                <p:cNvSpPr>
                  <a:spLocks noChangeArrowheads="1"/>
                </p:cNvSpPr>
                <p:nvPr/>
              </p:nvSpPr>
              <p:spPr bwMode="auto">
                <a:xfrm>
                  <a:off x="555" y="0"/>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AA</a:t>
                  </a:r>
                </a:p>
                <a:p>
                  <a:pPr algn="ctr">
                    <a:spcBef>
                      <a:spcPct val="0"/>
                    </a:spcBef>
                    <a:buClrTx/>
                    <a:buSzTx/>
                    <a:buFontTx/>
                    <a:buNone/>
                  </a:pPr>
                  <a:endParaRPr lang="en-US" altLang="zh-CN" sz="2000" b="0">
                    <a:latin typeface="Times New Roman" panose="02020603050405020304" pitchFamily="18" charset="0"/>
                  </a:endParaRPr>
                </a:p>
              </p:txBody>
            </p:sp>
            <p:sp>
              <p:nvSpPr>
                <p:cNvPr id="140339" name="Rectangle 10"/>
                <p:cNvSpPr>
                  <a:spLocks noChangeArrowheads="1"/>
                </p:cNvSpPr>
                <p:nvPr/>
              </p:nvSpPr>
              <p:spPr bwMode="auto">
                <a:xfrm>
                  <a:off x="512" y="0"/>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40296" name="Group 11"/>
              <p:cNvGrpSpPr>
                <a:grpSpLocks/>
              </p:cNvGrpSpPr>
              <p:nvPr/>
            </p:nvGrpSpPr>
            <p:grpSpPr bwMode="auto">
              <a:xfrm>
                <a:off x="1024" y="0"/>
                <a:ext cx="512" cy="384"/>
                <a:chOff x="1024" y="0"/>
                <a:chExt cx="512" cy="384"/>
              </a:xfrm>
            </p:grpSpPr>
            <p:sp>
              <p:nvSpPr>
                <p:cNvPr id="140336" name="Rectangle 12"/>
                <p:cNvSpPr>
                  <a:spLocks noChangeArrowheads="1"/>
                </p:cNvSpPr>
                <p:nvPr/>
              </p:nvSpPr>
              <p:spPr bwMode="auto">
                <a:xfrm>
                  <a:off x="1067" y="0"/>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A</a:t>
                  </a:r>
                </a:p>
                <a:p>
                  <a:pPr algn="ctr">
                    <a:spcBef>
                      <a:spcPct val="0"/>
                    </a:spcBef>
                    <a:buClrTx/>
                    <a:buSzTx/>
                    <a:buFontTx/>
                    <a:buNone/>
                  </a:pPr>
                  <a:endParaRPr lang="en-US" altLang="zh-CN" sz="2000" b="0">
                    <a:latin typeface="Times New Roman" panose="02020603050405020304" pitchFamily="18" charset="0"/>
                  </a:endParaRPr>
                </a:p>
              </p:txBody>
            </p:sp>
            <p:sp>
              <p:nvSpPr>
                <p:cNvPr id="140337" name="Rectangle 13"/>
                <p:cNvSpPr>
                  <a:spLocks noChangeArrowheads="1"/>
                </p:cNvSpPr>
                <p:nvPr/>
              </p:nvSpPr>
              <p:spPr bwMode="auto">
                <a:xfrm>
                  <a:off x="1024" y="0"/>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40297" name="Group 14"/>
              <p:cNvGrpSpPr>
                <a:grpSpLocks/>
              </p:cNvGrpSpPr>
              <p:nvPr/>
            </p:nvGrpSpPr>
            <p:grpSpPr bwMode="auto">
              <a:xfrm>
                <a:off x="1536" y="0"/>
                <a:ext cx="512" cy="384"/>
                <a:chOff x="1536" y="0"/>
                <a:chExt cx="512" cy="384"/>
              </a:xfrm>
            </p:grpSpPr>
            <p:sp>
              <p:nvSpPr>
                <p:cNvPr id="140334" name="Rectangle 15"/>
                <p:cNvSpPr>
                  <a:spLocks noChangeArrowheads="1"/>
                </p:cNvSpPr>
                <p:nvPr/>
              </p:nvSpPr>
              <p:spPr bwMode="auto">
                <a:xfrm>
                  <a:off x="1579" y="0"/>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BBB</a:t>
                  </a:r>
                </a:p>
                <a:p>
                  <a:pPr algn="ctr">
                    <a:spcBef>
                      <a:spcPct val="0"/>
                    </a:spcBef>
                    <a:buClrTx/>
                    <a:buSzTx/>
                    <a:buFontTx/>
                    <a:buNone/>
                  </a:pPr>
                  <a:endParaRPr lang="en-US" altLang="zh-CN" sz="2000" b="0">
                    <a:latin typeface="Times New Roman" panose="02020603050405020304" pitchFamily="18" charset="0"/>
                  </a:endParaRPr>
                </a:p>
              </p:txBody>
            </p:sp>
            <p:sp>
              <p:nvSpPr>
                <p:cNvPr id="140335" name="Rectangle 16"/>
                <p:cNvSpPr>
                  <a:spLocks noChangeArrowheads="1"/>
                </p:cNvSpPr>
                <p:nvPr/>
              </p:nvSpPr>
              <p:spPr bwMode="auto">
                <a:xfrm>
                  <a:off x="1536" y="0"/>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40298" name="Group 17"/>
              <p:cNvGrpSpPr>
                <a:grpSpLocks/>
              </p:cNvGrpSpPr>
              <p:nvPr/>
            </p:nvGrpSpPr>
            <p:grpSpPr bwMode="auto">
              <a:xfrm>
                <a:off x="2048" y="0"/>
                <a:ext cx="512" cy="384"/>
                <a:chOff x="2048" y="0"/>
                <a:chExt cx="512" cy="384"/>
              </a:xfrm>
            </p:grpSpPr>
            <p:sp>
              <p:nvSpPr>
                <p:cNvPr id="140332" name="Rectangle 18"/>
                <p:cNvSpPr>
                  <a:spLocks noChangeArrowheads="1"/>
                </p:cNvSpPr>
                <p:nvPr/>
              </p:nvSpPr>
              <p:spPr bwMode="auto">
                <a:xfrm>
                  <a:off x="2091" y="0"/>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BB</a:t>
                  </a:r>
                </a:p>
                <a:p>
                  <a:pPr algn="ctr">
                    <a:spcBef>
                      <a:spcPct val="0"/>
                    </a:spcBef>
                    <a:buClrTx/>
                    <a:buSzTx/>
                    <a:buFontTx/>
                    <a:buNone/>
                  </a:pPr>
                  <a:endParaRPr lang="en-US" altLang="zh-CN" sz="2000" b="0">
                    <a:latin typeface="Times New Roman" panose="02020603050405020304" pitchFamily="18" charset="0"/>
                  </a:endParaRPr>
                </a:p>
              </p:txBody>
            </p:sp>
            <p:sp>
              <p:nvSpPr>
                <p:cNvPr id="140333" name="Rectangle 19"/>
                <p:cNvSpPr>
                  <a:spLocks noChangeArrowheads="1"/>
                </p:cNvSpPr>
                <p:nvPr/>
              </p:nvSpPr>
              <p:spPr bwMode="auto">
                <a:xfrm>
                  <a:off x="2048" y="0"/>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40299" name="Group 20"/>
              <p:cNvGrpSpPr>
                <a:grpSpLocks/>
              </p:cNvGrpSpPr>
              <p:nvPr/>
            </p:nvGrpSpPr>
            <p:grpSpPr bwMode="auto">
              <a:xfrm>
                <a:off x="2560" y="0"/>
                <a:ext cx="512" cy="384"/>
                <a:chOff x="2560" y="0"/>
                <a:chExt cx="512" cy="384"/>
              </a:xfrm>
            </p:grpSpPr>
            <p:sp>
              <p:nvSpPr>
                <p:cNvPr id="140330" name="Rectangle 21"/>
                <p:cNvSpPr>
                  <a:spLocks noChangeArrowheads="1"/>
                </p:cNvSpPr>
                <p:nvPr/>
              </p:nvSpPr>
              <p:spPr bwMode="auto">
                <a:xfrm>
                  <a:off x="2603" y="0"/>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B</a:t>
                  </a:r>
                </a:p>
                <a:p>
                  <a:pPr algn="ctr">
                    <a:spcBef>
                      <a:spcPct val="0"/>
                    </a:spcBef>
                    <a:buClrTx/>
                    <a:buSzTx/>
                    <a:buFontTx/>
                    <a:buNone/>
                  </a:pPr>
                  <a:endParaRPr lang="en-US" altLang="zh-CN" sz="2000" b="0">
                    <a:latin typeface="Times New Roman" panose="02020603050405020304" pitchFamily="18" charset="0"/>
                  </a:endParaRPr>
                </a:p>
              </p:txBody>
            </p:sp>
            <p:sp>
              <p:nvSpPr>
                <p:cNvPr id="140331" name="Rectangle 22"/>
                <p:cNvSpPr>
                  <a:spLocks noChangeArrowheads="1"/>
                </p:cNvSpPr>
                <p:nvPr/>
              </p:nvSpPr>
              <p:spPr bwMode="auto">
                <a:xfrm>
                  <a:off x="2560" y="0"/>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40300" name="Group 23"/>
              <p:cNvGrpSpPr>
                <a:grpSpLocks/>
              </p:cNvGrpSpPr>
              <p:nvPr/>
            </p:nvGrpSpPr>
            <p:grpSpPr bwMode="auto">
              <a:xfrm>
                <a:off x="3072" y="0"/>
                <a:ext cx="512" cy="384"/>
                <a:chOff x="3072" y="0"/>
                <a:chExt cx="512" cy="384"/>
              </a:xfrm>
            </p:grpSpPr>
            <p:sp>
              <p:nvSpPr>
                <p:cNvPr id="140328" name="Rectangle 24"/>
                <p:cNvSpPr>
                  <a:spLocks noChangeArrowheads="1"/>
                </p:cNvSpPr>
                <p:nvPr/>
              </p:nvSpPr>
              <p:spPr bwMode="auto">
                <a:xfrm>
                  <a:off x="3115" y="0"/>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CCC</a:t>
                  </a:r>
                </a:p>
                <a:p>
                  <a:pPr algn="ctr">
                    <a:spcBef>
                      <a:spcPct val="0"/>
                    </a:spcBef>
                    <a:buClrTx/>
                    <a:buSzTx/>
                    <a:buFontTx/>
                    <a:buNone/>
                  </a:pPr>
                  <a:endParaRPr lang="en-US" altLang="zh-CN" sz="2000" b="0">
                    <a:latin typeface="Times New Roman" panose="02020603050405020304" pitchFamily="18" charset="0"/>
                  </a:endParaRPr>
                </a:p>
              </p:txBody>
            </p:sp>
            <p:sp>
              <p:nvSpPr>
                <p:cNvPr id="140329" name="Rectangle 25"/>
                <p:cNvSpPr>
                  <a:spLocks noChangeArrowheads="1"/>
                </p:cNvSpPr>
                <p:nvPr/>
              </p:nvSpPr>
              <p:spPr bwMode="auto">
                <a:xfrm>
                  <a:off x="3072" y="0"/>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40301" name="Group 26"/>
              <p:cNvGrpSpPr>
                <a:grpSpLocks/>
              </p:cNvGrpSpPr>
              <p:nvPr/>
            </p:nvGrpSpPr>
            <p:grpSpPr bwMode="auto">
              <a:xfrm>
                <a:off x="3584" y="0"/>
                <a:ext cx="512" cy="384"/>
                <a:chOff x="3584" y="0"/>
                <a:chExt cx="512" cy="384"/>
              </a:xfrm>
            </p:grpSpPr>
            <p:sp>
              <p:nvSpPr>
                <p:cNvPr id="140326" name="Rectangle 27"/>
                <p:cNvSpPr>
                  <a:spLocks noChangeArrowheads="1"/>
                </p:cNvSpPr>
                <p:nvPr/>
              </p:nvSpPr>
              <p:spPr bwMode="auto">
                <a:xfrm>
                  <a:off x="3627" y="0"/>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latin typeface="Times New Roman" panose="02020603050405020304" pitchFamily="18" charset="0"/>
                    </a:rPr>
                    <a:t>违约</a:t>
                  </a:r>
                  <a:endParaRPr lang="zh-CN" altLang="en-US" sz="2000" b="0">
                    <a:latin typeface="Verdana" panose="020B0604030504040204" pitchFamily="34" charset="0"/>
                  </a:endParaRPr>
                </a:p>
                <a:p>
                  <a:pPr algn="ctr">
                    <a:spcBef>
                      <a:spcPct val="0"/>
                    </a:spcBef>
                    <a:buClrTx/>
                    <a:buSzTx/>
                    <a:buFontTx/>
                    <a:buNone/>
                  </a:pPr>
                  <a:endParaRPr lang="en-US" altLang="zh-CN" sz="2000" b="0">
                    <a:latin typeface="Times New Roman" panose="02020603050405020304" pitchFamily="18" charset="0"/>
                  </a:endParaRPr>
                </a:p>
              </p:txBody>
            </p:sp>
            <p:sp>
              <p:nvSpPr>
                <p:cNvPr id="140327" name="Rectangle 28"/>
                <p:cNvSpPr>
                  <a:spLocks noChangeArrowheads="1"/>
                </p:cNvSpPr>
                <p:nvPr/>
              </p:nvSpPr>
              <p:spPr bwMode="auto">
                <a:xfrm>
                  <a:off x="3584" y="0"/>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40302" name="Group 29"/>
              <p:cNvGrpSpPr>
                <a:grpSpLocks/>
              </p:cNvGrpSpPr>
              <p:nvPr/>
            </p:nvGrpSpPr>
            <p:grpSpPr bwMode="auto">
              <a:xfrm>
                <a:off x="0" y="384"/>
                <a:ext cx="512" cy="384"/>
                <a:chOff x="0" y="384"/>
                <a:chExt cx="512" cy="384"/>
              </a:xfrm>
            </p:grpSpPr>
            <p:sp>
              <p:nvSpPr>
                <p:cNvPr id="140324" name="Rectangle 30"/>
                <p:cNvSpPr>
                  <a:spLocks noChangeArrowheads="1"/>
                </p:cNvSpPr>
                <p:nvPr/>
              </p:nvSpPr>
              <p:spPr bwMode="auto">
                <a:xfrm>
                  <a:off x="43" y="384"/>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109.37</a:t>
                  </a:r>
                </a:p>
                <a:p>
                  <a:pPr algn="ctr">
                    <a:spcBef>
                      <a:spcPct val="0"/>
                    </a:spcBef>
                    <a:buClrTx/>
                    <a:buSzTx/>
                    <a:buFontTx/>
                    <a:buNone/>
                  </a:pPr>
                  <a:endParaRPr lang="en-US" altLang="zh-CN" sz="2000" b="0">
                    <a:latin typeface="Times New Roman" panose="02020603050405020304" pitchFamily="18" charset="0"/>
                  </a:endParaRPr>
                </a:p>
              </p:txBody>
            </p:sp>
            <p:sp>
              <p:nvSpPr>
                <p:cNvPr id="140325" name="Rectangle 31"/>
                <p:cNvSpPr>
                  <a:spLocks noChangeArrowheads="1"/>
                </p:cNvSpPr>
                <p:nvPr/>
              </p:nvSpPr>
              <p:spPr bwMode="auto">
                <a:xfrm>
                  <a:off x="0" y="384"/>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40303" name="Group 32"/>
              <p:cNvGrpSpPr>
                <a:grpSpLocks/>
              </p:cNvGrpSpPr>
              <p:nvPr/>
            </p:nvGrpSpPr>
            <p:grpSpPr bwMode="auto">
              <a:xfrm>
                <a:off x="512" y="384"/>
                <a:ext cx="512" cy="384"/>
                <a:chOff x="512" y="384"/>
                <a:chExt cx="512" cy="384"/>
              </a:xfrm>
            </p:grpSpPr>
            <p:sp>
              <p:nvSpPr>
                <p:cNvPr id="140322" name="Rectangle 33"/>
                <p:cNvSpPr>
                  <a:spLocks noChangeArrowheads="1"/>
                </p:cNvSpPr>
                <p:nvPr/>
              </p:nvSpPr>
              <p:spPr bwMode="auto">
                <a:xfrm>
                  <a:off x="555" y="384"/>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109.19</a:t>
                  </a:r>
                </a:p>
                <a:p>
                  <a:pPr algn="ctr">
                    <a:spcBef>
                      <a:spcPct val="0"/>
                    </a:spcBef>
                    <a:buClrTx/>
                    <a:buSzTx/>
                    <a:buFontTx/>
                    <a:buNone/>
                  </a:pPr>
                  <a:endParaRPr lang="en-US" altLang="zh-CN" sz="2000" b="0">
                    <a:latin typeface="Times New Roman" panose="02020603050405020304" pitchFamily="18" charset="0"/>
                  </a:endParaRPr>
                </a:p>
              </p:txBody>
            </p:sp>
            <p:sp>
              <p:nvSpPr>
                <p:cNvPr id="140323" name="Rectangle 34"/>
                <p:cNvSpPr>
                  <a:spLocks noChangeArrowheads="1"/>
                </p:cNvSpPr>
                <p:nvPr/>
              </p:nvSpPr>
              <p:spPr bwMode="auto">
                <a:xfrm>
                  <a:off x="512" y="384"/>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40304" name="Group 35"/>
              <p:cNvGrpSpPr>
                <a:grpSpLocks/>
              </p:cNvGrpSpPr>
              <p:nvPr/>
            </p:nvGrpSpPr>
            <p:grpSpPr bwMode="auto">
              <a:xfrm>
                <a:off x="1024" y="384"/>
                <a:ext cx="512" cy="384"/>
                <a:chOff x="1024" y="384"/>
                <a:chExt cx="512" cy="384"/>
              </a:xfrm>
            </p:grpSpPr>
            <p:sp>
              <p:nvSpPr>
                <p:cNvPr id="140320" name="Rectangle 36"/>
                <p:cNvSpPr>
                  <a:spLocks noChangeArrowheads="1"/>
                </p:cNvSpPr>
                <p:nvPr/>
              </p:nvSpPr>
              <p:spPr bwMode="auto">
                <a:xfrm>
                  <a:off x="1067" y="384"/>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108.66</a:t>
                  </a:r>
                </a:p>
                <a:p>
                  <a:pPr algn="ctr">
                    <a:spcBef>
                      <a:spcPct val="0"/>
                    </a:spcBef>
                    <a:buClrTx/>
                    <a:buSzTx/>
                    <a:buFontTx/>
                    <a:buNone/>
                  </a:pPr>
                  <a:endParaRPr lang="en-US" altLang="zh-CN" sz="2000" b="0">
                    <a:latin typeface="Times New Roman" panose="02020603050405020304" pitchFamily="18" charset="0"/>
                  </a:endParaRPr>
                </a:p>
              </p:txBody>
            </p:sp>
            <p:sp>
              <p:nvSpPr>
                <p:cNvPr id="140321" name="Rectangle 37"/>
                <p:cNvSpPr>
                  <a:spLocks noChangeArrowheads="1"/>
                </p:cNvSpPr>
                <p:nvPr/>
              </p:nvSpPr>
              <p:spPr bwMode="auto">
                <a:xfrm>
                  <a:off x="1024" y="384"/>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40305" name="Group 38"/>
              <p:cNvGrpSpPr>
                <a:grpSpLocks/>
              </p:cNvGrpSpPr>
              <p:nvPr/>
            </p:nvGrpSpPr>
            <p:grpSpPr bwMode="auto">
              <a:xfrm>
                <a:off x="1536" y="384"/>
                <a:ext cx="512" cy="384"/>
                <a:chOff x="1536" y="384"/>
                <a:chExt cx="512" cy="384"/>
              </a:xfrm>
            </p:grpSpPr>
            <p:sp>
              <p:nvSpPr>
                <p:cNvPr id="140318" name="Rectangle 39"/>
                <p:cNvSpPr>
                  <a:spLocks noChangeArrowheads="1"/>
                </p:cNvSpPr>
                <p:nvPr/>
              </p:nvSpPr>
              <p:spPr bwMode="auto">
                <a:xfrm>
                  <a:off x="1579" y="384"/>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107.55</a:t>
                  </a:r>
                </a:p>
                <a:p>
                  <a:pPr algn="ctr">
                    <a:spcBef>
                      <a:spcPct val="0"/>
                    </a:spcBef>
                    <a:buClrTx/>
                    <a:buSzTx/>
                    <a:buFontTx/>
                    <a:buNone/>
                  </a:pPr>
                  <a:endParaRPr lang="en-US" altLang="zh-CN" sz="2000" b="0">
                    <a:latin typeface="Times New Roman" panose="02020603050405020304" pitchFamily="18" charset="0"/>
                  </a:endParaRPr>
                </a:p>
              </p:txBody>
            </p:sp>
            <p:sp>
              <p:nvSpPr>
                <p:cNvPr id="140319" name="Rectangle 40"/>
                <p:cNvSpPr>
                  <a:spLocks noChangeArrowheads="1"/>
                </p:cNvSpPr>
                <p:nvPr/>
              </p:nvSpPr>
              <p:spPr bwMode="auto">
                <a:xfrm>
                  <a:off x="1536" y="384"/>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40306" name="Group 41"/>
              <p:cNvGrpSpPr>
                <a:grpSpLocks/>
              </p:cNvGrpSpPr>
              <p:nvPr/>
            </p:nvGrpSpPr>
            <p:grpSpPr bwMode="auto">
              <a:xfrm>
                <a:off x="2048" y="384"/>
                <a:ext cx="512" cy="384"/>
                <a:chOff x="2048" y="384"/>
                <a:chExt cx="512" cy="384"/>
              </a:xfrm>
            </p:grpSpPr>
            <p:sp>
              <p:nvSpPr>
                <p:cNvPr id="140316" name="Rectangle 42"/>
                <p:cNvSpPr>
                  <a:spLocks noChangeArrowheads="1"/>
                </p:cNvSpPr>
                <p:nvPr/>
              </p:nvSpPr>
              <p:spPr bwMode="auto">
                <a:xfrm>
                  <a:off x="2091" y="384"/>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102.02</a:t>
                  </a:r>
                </a:p>
                <a:p>
                  <a:pPr algn="ctr">
                    <a:spcBef>
                      <a:spcPct val="0"/>
                    </a:spcBef>
                    <a:buClrTx/>
                    <a:buSzTx/>
                    <a:buFontTx/>
                    <a:buNone/>
                  </a:pPr>
                  <a:endParaRPr lang="en-US" altLang="zh-CN" sz="2000" b="0">
                    <a:latin typeface="Times New Roman" panose="02020603050405020304" pitchFamily="18" charset="0"/>
                  </a:endParaRPr>
                </a:p>
              </p:txBody>
            </p:sp>
            <p:sp>
              <p:nvSpPr>
                <p:cNvPr id="140317" name="Rectangle 43"/>
                <p:cNvSpPr>
                  <a:spLocks noChangeArrowheads="1"/>
                </p:cNvSpPr>
                <p:nvPr/>
              </p:nvSpPr>
              <p:spPr bwMode="auto">
                <a:xfrm>
                  <a:off x="2048" y="384"/>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40307" name="Group 44"/>
              <p:cNvGrpSpPr>
                <a:grpSpLocks/>
              </p:cNvGrpSpPr>
              <p:nvPr/>
            </p:nvGrpSpPr>
            <p:grpSpPr bwMode="auto">
              <a:xfrm>
                <a:off x="2560" y="384"/>
                <a:ext cx="512" cy="384"/>
                <a:chOff x="2560" y="384"/>
                <a:chExt cx="512" cy="384"/>
              </a:xfrm>
            </p:grpSpPr>
            <p:sp>
              <p:nvSpPr>
                <p:cNvPr id="140314" name="Rectangle 45"/>
                <p:cNvSpPr>
                  <a:spLocks noChangeArrowheads="1"/>
                </p:cNvSpPr>
                <p:nvPr/>
              </p:nvSpPr>
              <p:spPr bwMode="auto">
                <a:xfrm>
                  <a:off x="2603" y="384"/>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98.10</a:t>
                  </a:r>
                </a:p>
                <a:p>
                  <a:pPr algn="ctr">
                    <a:spcBef>
                      <a:spcPct val="0"/>
                    </a:spcBef>
                    <a:buClrTx/>
                    <a:buSzTx/>
                    <a:buFontTx/>
                    <a:buNone/>
                  </a:pPr>
                  <a:endParaRPr lang="en-US" altLang="zh-CN" sz="2000" b="0">
                    <a:latin typeface="Times New Roman" panose="02020603050405020304" pitchFamily="18" charset="0"/>
                  </a:endParaRPr>
                </a:p>
              </p:txBody>
            </p:sp>
            <p:sp>
              <p:nvSpPr>
                <p:cNvPr id="140315" name="Rectangle 46"/>
                <p:cNvSpPr>
                  <a:spLocks noChangeArrowheads="1"/>
                </p:cNvSpPr>
                <p:nvPr/>
              </p:nvSpPr>
              <p:spPr bwMode="auto">
                <a:xfrm>
                  <a:off x="2560" y="384"/>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40308" name="Group 47"/>
              <p:cNvGrpSpPr>
                <a:grpSpLocks/>
              </p:cNvGrpSpPr>
              <p:nvPr/>
            </p:nvGrpSpPr>
            <p:grpSpPr bwMode="auto">
              <a:xfrm>
                <a:off x="3072" y="384"/>
                <a:ext cx="512" cy="384"/>
                <a:chOff x="3072" y="384"/>
                <a:chExt cx="512" cy="384"/>
              </a:xfrm>
            </p:grpSpPr>
            <p:sp>
              <p:nvSpPr>
                <p:cNvPr id="140312" name="Rectangle 48"/>
                <p:cNvSpPr>
                  <a:spLocks noChangeArrowheads="1"/>
                </p:cNvSpPr>
                <p:nvPr/>
              </p:nvSpPr>
              <p:spPr bwMode="auto">
                <a:xfrm>
                  <a:off x="3115" y="384"/>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83.64</a:t>
                  </a:r>
                </a:p>
                <a:p>
                  <a:pPr algn="ctr">
                    <a:spcBef>
                      <a:spcPct val="0"/>
                    </a:spcBef>
                    <a:buClrTx/>
                    <a:buSzTx/>
                    <a:buFontTx/>
                    <a:buNone/>
                  </a:pPr>
                  <a:endParaRPr lang="en-US" altLang="zh-CN" sz="2000" b="0">
                    <a:latin typeface="Times New Roman" panose="02020603050405020304" pitchFamily="18" charset="0"/>
                  </a:endParaRPr>
                </a:p>
              </p:txBody>
            </p:sp>
            <p:sp>
              <p:nvSpPr>
                <p:cNvPr id="140313" name="Rectangle 49"/>
                <p:cNvSpPr>
                  <a:spLocks noChangeArrowheads="1"/>
                </p:cNvSpPr>
                <p:nvPr/>
              </p:nvSpPr>
              <p:spPr bwMode="auto">
                <a:xfrm>
                  <a:off x="3072" y="384"/>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140309" name="Group 50"/>
              <p:cNvGrpSpPr>
                <a:grpSpLocks/>
              </p:cNvGrpSpPr>
              <p:nvPr/>
            </p:nvGrpSpPr>
            <p:grpSpPr bwMode="auto">
              <a:xfrm>
                <a:off x="3584" y="384"/>
                <a:ext cx="512" cy="384"/>
                <a:chOff x="3584" y="384"/>
                <a:chExt cx="512" cy="384"/>
              </a:xfrm>
            </p:grpSpPr>
            <p:sp>
              <p:nvSpPr>
                <p:cNvPr id="140310" name="Rectangle 51"/>
                <p:cNvSpPr>
                  <a:spLocks noChangeArrowheads="1"/>
                </p:cNvSpPr>
                <p:nvPr/>
              </p:nvSpPr>
              <p:spPr bwMode="auto">
                <a:xfrm>
                  <a:off x="3627" y="384"/>
                  <a:ext cx="4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latin typeface="Times New Roman" panose="02020603050405020304" pitchFamily="18" charset="0"/>
                    </a:rPr>
                    <a:t>51.13</a:t>
                  </a:r>
                </a:p>
                <a:p>
                  <a:pPr algn="ctr">
                    <a:spcBef>
                      <a:spcPct val="0"/>
                    </a:spcBef>
                    <a:buClrTx/>
                    <a:buSzTx/>
                    <a:buFontTx/>
                    <a:buNone/>
                  </a:pPr>
                  <a:endParaRPr lang="en-US" altLang="zh-CN" sz="2000" b="0">
                    <a:latin typeface="Times New Roman" panose="02020603050405020304" pitchFamily="18" charset="0"/>
                  </a:endParaRPr>
                </a:p>
              </p:txBody>
            </p:sp>
            <p:sp>
              <p:nvSpPr>
                <p:cNvPr id="140311" name="Rectangle 52"/>
                <p:cNvSpPr>
                  <a:spLocks noChangeArrowheads="1"/>
                </p:cNvSpPr>
                <p:nvPr/>
              </p:nvSpPr>
              <p:spPr bwMode="auto">
                <a:xfrm>
                  <a:off x="3584" y="384"/>
                  <a:ext cx="51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sp>
          <p:nvSpPr>
            <p:cNvPr id="140293" name="Rectangle 53"/>
            <p:cNvSpPr>
              <a:spLocks noChangeArrowheads="1"/>
            </p:cNvSpPr>
            <p:nvPr/>
          </p:nvSpPr>
          <p:spPr bwMode="auto">
            <a:xfrm>
              <a:off x="-3" y="-3"/>
              <a:ext cx="4102" cy="77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457200" y="663575"/>
            <a:ext cx="8229600" cy="754063"/>
          </a:xfrm>
        </p:spPr>
        <p:txBody>
          <a:bodyPr/>
          <a:lstStyle/>
          <a:p>
            <a:pPr eaLnBrk="1" hangingPunct="1">
              <a:defRPr/>
            </a:pPr>
            <a:r>
              <a:rPr lang="zh-CN" altLang="en-US" sz="2400" smtClean="0">
                <a:latin typeface="宋体" pitchFamily="2" charset="-122"/>
              </a:rPr>
              <a:t>由表４</a:t>
            </a:r>
            <a:r>
              <a:rPr lang="en-US" altLang="zh-CN" sz="2400" smtClean="0">
                <a:latin typeface="宋体" pitchFamily="2" charset="-122"/>
              </a:rPr>
              <a:t>-</a:t>
            </a:r>
            <a:r>
              <a:rPr lang="zh-CN" altLang="en-US" sz="2400" smtClean="0">
                <a:latin typeface="宋体" pitchFamily="2" charset="-122"/>
              </a:rPr>
              <a:t>７并结合信用等级变化的概率，就得出年末债券的加权平均值</a:t>
            </a:r>
            <a:r>
              <a:rPr lang="en-US" altLang="zh-CN" sz="2400" smtClean="0">
                <a:latin typeface="宋体" pitchFamily="2" charset="-122"/>
              </a:rPr>
              <a:t>m</a:t>
            </a:r>
            <a:r>
              <a:rPr lang="zh-CN" altLang="en-US" sz="2400" smtClean="0">
                <a:latin typeface="宋体" pitchFamily="2" charset="-122"/>
              </a:rPr>
              <a:t>和方差</a:t>
            </a:r>
            <a:r>
              <a:rPr lang="en-US" altLang="zh-CN" sz="2400" smtClean="0">
                <a:latin typeface="宋体" pitchFamily="2" charset="-122"/>
              </a:rPr>
              <a:t>σ</a:t>
            </a:r>
            <a:r>
              <a:rPr lang="zh-CN" altLang="en-US" sz="2400" smtClean="0">
                <a:latin typeface="宋体" pitchFamily="2" charset="-122"/>
              </a:rPr>
              <a:t>：</a:t>
            </a:r>
          </a:p>
        </p:txBody>
      </p:sp>
      <p:sp>
        <p:nvSpPr>
          <p:cNvPr id="411651" name="Rectangle 3"/>
          <p:cNvSpPr>
            <a:spLocks noGrp="1" noChangeArrowheads="1"/>
          </p:cNvSpPr>
          <p:nvPr>
            <p:ph type="body" idx="1"/>
          </p:nvPr>
        </p:nvSpPr>
        <p:spPr>
          <a:xfrm>
            <a:off x="6721475" y="2093913"/>
            <a:ext cx="1887538" cy="822325"/>
          </a:xfrm>
        </p:spPr>
        <p:txBody>
          <a:bodyPr/>
          <a:lstStyle/>
          <a:p>
            <a:pPr eaLnBrk="1" hangingPunct="1">
              <a:buFont typeface="Wingdings" panose="05000000000000000000" pitchFamily="2" charset="2"/>
              <a:buNone/>
              <a:defRPr/>
            </a:pPr>
            <a:r>
              <a:rPr lang="zh-CN" altLang="en-US" sz="2400" smtClean="0"/>
              <a:t>（</a:t>
            </a:r>
            <a:r>
              <a:rPr lang="en-US" altLang="zh-CN" sz="2400" smtClean="0"/>
              <a:t>4-12</a:t>
            </a:r>
            <a:r>
              <a:rPr lang="zh-CN" altLang="en-US" sz="2400" smtClean="0"/>
              <a:t>）</a:t>
            </a:r>
          </a:p>
        </p:txBody>
      </p:sp>
      <p:sp>
        <p:nvSpPr>
          <p:cNvPr id="141316" name="Rectangle 4"/>
          <p:cNvSpPr>
            <a:spLocks noChangeArrowheads="1"/>
          </p:cNvSpPr>
          <p:nvPr/>
        </p:nvSpPr>
        <p:spPr bwMode="auto">
          <a:xfrm>
            <a:off x="3043238"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aphicFrame>
        <p:nvGraphicFramePr>
          <p:cNvPr id="141317" name="Object 5"/>
          <p:cNvGraphicFramePr>
            <a:graphicFrameLocks noChangeAspect="1"/>
          </p:cNvGraphicFramePr>
          <p:nvPr/>
        </p:nvGraphicFramePr>
        <p:xfrm>
          <a:off x="685800" y="1974850"/>
          <a:ext cx="6172200" cy="1289050"/>
        </p:xfrm>
        <a:graphic>
          <a:graphicData uri="http://schemas.openxmlformats.org/presentationml/2006/ole">
            <mc:AlternateContent xmlns:mc="http://schemas.openxmlformats.org/markup-compatibility/2006">
              <mc:Choice xmlns:v="urn:schemas-microsoft-com:vml" Requires="v">
                <p:oleObj spid="_x0000_s141451" name="Equation" r:id="rId3" imgW="3060700" imgH="635000" progId="Equation.DSMT4">
                  <p:embed/>
                </p:oleObj>
              </mc:Choice>
              <mc:Fallback>
                <p:oleObj name="Equation" r:id="rId3" imgW="3060700" imgH="635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74850"/>
                        <a:ext cx="6172200" cy="128905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1318" name="Rectangle 6"/>
          <p:cNvSpPr>
            <a:spLocks noChangeArrowheads="1"/>
          </p:cNvSpPr>
          <p:nvPr/>
        </p:nvSpPr>
        <p:spPr bwMode="auto">
          <a:xfrm>
            <a:off x="2509838" y="296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aphicFrame>
        <p:nvGraphicFramePr>
          <p:cNvPr id="141319" name="Object 7"/>
          <p:cNvGraphicFramePr>
            <a:graphicFrameLocks noChangeAspect="1"/>
          </p:cNvGraphicFramePr>
          <p:nvPr/>
        </p:nvGraphicFramePr>
        <p:xfrm>
          <a:off x="762000" y="3867150"/>
          <a:ext cx="6781800" cy="1519238"/>
        </p:xfrm>
        <a:graphic>
          <a:graphicData uri="http://schemas.openxmlformats.org/presentationml/2006/ole">
            <mc:AlternateContent xmlns:mc="http://schemas.openxmlformats.org/markup-compatibility/2006">
              <mc:Choice xmlns:v="urn:schemas-microsoft-com:vml" Requires="v">
                <p:oleObj spid="_x0000_s141452" name="Equation" r:id="rId5" imgW="4241800" imgH="952500" progId="Equation.DSMT4">
                  <p:embed/>
                </p:oleObj>
              </mc:Choice>
              <mc:Fallback>
                <p:oleObj name="Equation" r:id="rId5" imgW="4241800" imgH="9525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867150"/>
                        <a:ext cx="6781800" cy="1519238"/>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1320" name="Text Box 8"/>
          <p:cNvSpPr txBox="1">
            <a:spLocks noChangeArrowheads="1"/>
          </p:cNvSpPr>
          <p:nvPr/>
        </p:nvSpPr>
        <p:spPr bwMode="auto">
          <a:xfrm>
            <a:off x="7162800" y="55626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a:latin typeface="Verdana" panose="020B0604030504040204" pitchFamily="34" charset="0"/>
              </a:rPr>
              <a:t>（</a:t>
            </a:r>
            <a:r>
              <a:rPr lang="en-US" altLang="zh-CN" sz="2400" b="0">
                <a:latin typeface="Verdana" panose="020B0604030504040204" pitchFamily="34" charset="0"/>
              </a:rPr>
              <a:t>4-13</a:t>
            </a:r>
            <a:r>
              <a:rPr lang="zh-CN" altLang="en-US" sz="2400" b="0">
                <a:latin typeface="Verdana" panose="020B0604030504040204" pitchFamily="34" charset="0"/>
              </a:rPr>
              <a: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eaLnBrk="1" hangingPunct="1">
              <a:defRPr/>
            </a:pPr>
            <a:endParaRPr lang="zh-CN" altLang="zh-CN" smtClean="0"/>
          </a:p>
        </p:txBody>
      </p:sp>
      <p:sp>
        <p:nvSpPr>
          <p:cNvPr id="412675" name="Rectangle 3"/>
          <p:cNvSpPr>
            <a:spLocks noGrp="1" noChangeArrowheads="1"/>
          </p:cNvSpPr>
          <p:nvPr>
            <p:ph type="body" idx="1"/>
          </p:nvPr>
        </p:nvSpPr>
        <p:spPr>
          <a:xfrm>
            <a:off x="304800" y="1828800"/>
            <a:ext cx="8110538" cy="4191000"/>
          </a:xfrm>
        </p:spPr>
        <p:txBody>
          <a:bodyPr/>
          <a:lstStyle/>
          <a:p>
            <a:pPr algn="just" eaLnBrk="1" hangingPunct="1">
              <a:lnSpc>
                <a:spcPct val="150000"/>
              </a:lnSpc>
              <a:defRPr/>
            </a:pPr>
            <a:r>
              <a:rPr lang="en-US" altLang="zh-CN" sz="2800" smtClean="0">
                <a:latin typeface="宋体" pitchFamily="2" charset="-122"/>
              </a:rPr>
              <a:t> </a:t>
            </a:r>
            <a:r>
              <a:rPr lang="zh-CN" altLang="en-US" sz="2800" smtClean="0">
                <a:latin typeface="宋体" pitchFamily="2" charset="-122"/>
              </a:rPr>
              <a:t>对于该单债券投资组合，一方面可以用正态分布假设来求其</a:t>
            </a:r>
            <a:r>
              <a:rPr lang="en-US" altLang="zh-CN" sz="2800" smtClean="0">
                <a:latin typeface="宋体" pitchFamily="2" charset="-122"/>
              </a:rPr>
              <a:t>VaR</a:t>
            </a:r>
            <a:r>
              <a:rPr lang="zh-CN" altLang="en-US" sz="2800" smtClean="0">
                <a:latin typeface="宋体" pitchFamily="2" charset="-122"/>
              </a:rPr>
              <a:t>值，另一方面，可以用债券实际价值概率分布曲线来求其</a:t>
            </a:r>
            <a:r>
              <a:rPr lang="en-US" altLang="zh-CN" sz="2800" smtClean="0">
                <a:latin typeface="宋体" pitchFamily="2" charset="-122"/>
              </a:rPr>
              <a:t>VaR</a:t>
            </a:r>
            <a:r>
              <a:rPr lang="zh-CN" altLang="en-US" sz="2800" smtClean="0">
                <a:latin typeface="宋体" pitchFamily="2" charset="-122"/>
              </a:rPr>
              <a:t>值。如以正态分布来求，则在</a:t>
            </a:r>
            <a:r>
              <a:rPr lang="en-US" altLang="zh-CN" sz="2800" smtClean="0">
                <a:latin typeface="宋体" pitchFamily="2" charset="-122"/>
              </a:rPr>
              <a:t>95</a:t>
            </a:r>
            <a:r>
              <a:rPr lang="zh-CN" altLang="en-US" sz="2800" smtClean="0">
                <a:latin typeface="宋体" pitchFamily="2" charset="-122"/>
              </a:rPr>
              <a:t>％置信度下的</a:t>
            </a:r>
            <a:r>
              <a:rPr lang="en-US" altLang="zh-CN" sz="2800" smtClean="0">
                <a:latin typeface="宋体" pitchFamily="2" charset="-122"/>
              </a:rPr>
              <a:t>VaR</a:t>
            </a:r>
            <a:r>
              <a:rPr lang="en-US" altLang="zh-CN" sz="2800" baseline="-25000" smtClean="0">
                <a:latin typeface="宋体" pitchFamily="2" charset="-122"/>
              </a:rPr>
              <a:t>1</a:t>
            </a:r>
            <a:r>
              <a:rPr lang="zh-CN" altLang="en-US" sz="2800" smtClean="0">
                <a:latin typeface="宋体" pitchFamily="2" charset="-122"/>
              </a:rPr>
              <a:t>值为：</a:t>
            </a:r>
            <a:r>
              <a:rPr lang="zh-CN" altLang="en-US" sz="2800" smtClean="0"/>
              <a:t>                                              </a:t>
            </a:r>
          </a:p>
          <a:p>
            <a:pPr eaLnBrk="1" hangingPunct="1">
              <a:lnSpc>
                <a:spcPct val="150000"/>
              </a:lnSpc>
              <a:buFont typeface="Wingdings" panose="05000000000000000000" pitchFamily="2" charset="2"/>
              <a:buNone/>
              <a:defRPr/>
            </a:pPr>
            <a:r>
              <a:rPr lang="zh-CN" altLang="en-US" sz="2800" smtClean="0"/>
              <a:t>                                                                 （</a:t>
            </a:r>
            <a:r>
              <a:rPr lang="en-US" altLang="zh-CN" sz="2800" smtClean="0"/>
              <a:t>4-14</a:t>
            </a:r>
            <a:r>
              <a:rPr lang="zh-CN" altLang="en-US" sz="2800" smtClean="0"/>
              <a:t>）</a:t>
            </a:r>
          </a:p>
        </p:txBody>
      </p:sp>
      <p:sp>
        <p:nvSpPr>
          <p:cNvPr id="142340" name="Rectangle 4"/>
          <p:cNvSpPr>
            <a:spLocks noChangeArrowheads="1"/>
          </p:cNvSpPr>
          <p:nvPr/>
        </p:nvSpPr>
        <p:spPr bwMode="auto">
          <a:xfrm>
            <a:off x="3805238"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aphicFrame>
        <p:nvGraphicFramePr>
          <p:cNvPr id="142341" name="Object 5"/>
          <p:cNvGraphicFramePr>
            <a:graphicFrameLocks noChangeAspect="1"/>
          </p:cNvGraphicFramePr>
          <p:nvPr/>
        </p:nvGraphicFramePr>
        <p:xfrm>
          <a:off x="1403350" y="4652963"/>
          <a:ext cx="4641850" cy="725487"/>
        </p:xfrm>
        <a:graphic>
          <a:graphicData uri="http://schemas.openxmlformats.org/presentationml/2006/ole">
            <mc:AlternateContent xmlns:mc="http://schemas.openxmlformats.org/markup-compatibility/2006">
              <mc:Choice xmlns:v="urn:schemas-microsoft-com:vml" Requires="v">
                <p:oleObj spid="_x0000_s142407" name="Equation" r:id="rId3" imgW="1485900" imgH="228600" progId="Equation.DSMT4">
                  <p:embed/>
                </p:oleObj>
              </mc:Choice>
              <mc:Fallback>
                <p:oleObj name="Equation" r:id="rId3" imgW="14859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652963"/>
                        <a:ext cx="4641850" cy="725487"/>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762000" y="0"/>
            <a:ext cx="7772400" cy="1143000"/>
          </a:xfrm>
        </p:spPr>
        <p:txBody>
          <a:bodyPr/>
          <a:lstStyle/>
          <a:p>
            <a:pPr eaLnBrk="1" hangingPunct="1">
              <a:defRPr/>
            </a:pPr>
            <a:endParaRPr lang="zh-CN" altLang="zh-CN" smtClean="0"/>
          </a:p>
        </p:txBody>
      </p:sp>
      <p:sp>
        <p:nvSpPr>
          <p:cNvPr id="413699" name="Rectangle 3"/>
          <p:cNvSpPr>
            <a:spLocks noGrp="1" noChangeArrowheads="1"/>
          </p:cNvSpPr>
          <p:nvPr>
            <p:ph type="body" idx="1"/>
          </p:nvPr>
        </p:nvSpPr>
        <p:spPr>
          <a:xfrm>
            <a:off x="609600" y="1371600"/>
            <a:ext cx="8110538" cy="4724400"/>
          </a:xfrm>
        </p:spPr>
        <p:txBody>
          <a:bodyPr/>
          <a:lstStyle/>
          <a:p>
            <a:pPr algn="just" eaLnBrk="1" hangingPunct="1">
              <a:lnSpc>
                <a:spcPct val="150000"/>
              </a:lnSpc>
              <a:defRPr/>
            </a:pPr>
            <a:r>
              <a:rPr lang="zh-CN" altLang="en-US" sz="2800" smtClean="0">
                <a:latin typeface="宋体" pitchFamily="2" charset="-122"/>
              </a:rPr>
              <a:t>如果按实际的债券价值的变动情况来计算，则</a:t>
            </a:r>
            <a:r>
              <a:rPr lang="en-US" altLang="zh-CN" sz="2800" smtClean="0">
                <a:latin typeface="宋体" pitchFamily="2" charset="-122"/>
              </a:rPr>
              <a:t>95</a:t>
            </a:r>
            <a:r>
              <a:rPr lang="zh-CN" altLang="en-US" sz="2800" smtClean="0">
                <a:latin typeface="宋体" pitchFamily="2" charset="-122"/>
              </a:rPr>
              <a:t>％置信度下的</a:t>
            </a:r>
            <a:r>
              <a:rPr lang="en-US" altLang="zh-CN" sz="2800" smtClean="0">
                <a:latin typeface="宋体" pitchFamily="2" charset="-122"/>
              </a:rPr>
              <a:t>VaR</a:t>
            </a:r>
            <a:r>
              <a:rPr lang="en-US" altLang="zh-CN" sz="2800" baseline="-25000" smtClean="0">
                <a:latin typeface="宋体" pitchFamily="2" charset="-122"/>
              </a:rPr>
              <a:t>2</a:t>
            </a:r>
            <a:r>
              <a:rPr lang="zh-CN" altLang="en-US" sz="2800" smtClean="0">
                <a:latin typeface="宋体" pitchFamily="2" charset="-122"/>
              </a:rPr>
              <a:t>值为：</a:t>
            </a:r>
          </a:p>
          <a:p>
            <a:pPr eaLnBrk="1" hangingPunct="1">
              <a:lnSpc>
                <a:spcPct val="150000"/>
              </a:lnSpc>
              <a:buFont typeface="Wingdings" panose="05000000000000000000" pitchFamily="2" charset="2"/>
              <a:buNone/>
              <a:defRPr/>
            </a:pPr>
            <a:r>
              <a:rPr lang="zh-CN" altLang="en-US" sz="2800" smtClean="0">
                <a:latin typeface="宋体" pitchFamily="2" charset="-122"/>
              </a:rPr>
              <a:t>  </a:t>
            </a:r>
            <a:r>
              <a:rPr lang="en-US" altLang="zh-CN" sz="2800" smtClean="0">
                <a:latin typeface="宋体" pitchFamily="2" charset="-122"/>
              </a:rPr>
              <a:t>VaR</a:t>
            </a:r>
            <a:r>
              <a:rPr lang="en-US" altLang="zh-CN" sz="2800" baseline="-25000" smtClean="0">
                <a:latin typeface="宋体" pitchFamily="2" charset="-122"/>
              </a:rPr>
              <a:t>2</a:t>
            </a:r>
            <a:r>
              <a:rPr lang="en-US" altLang="zh-CN" sz="2800" smtClean="0">
                <a:latin typeface="宋体" pitchFamily="2" charset="-122"/>
              </a:rPr>
              <a:t>=107.09-102.02=5.07      </a:t>
            </a:r>
            <a:r>
              <a:rPr lang="zh-CN" altLang="en-US" sz="2800" smtClean="0">
                <a:latin typeface="宋体" pitchFamily="2" charset="-122"/>
              </a:rPr>
              <a:t>（</a:t>
            </a:r>
            <a:r>
              <a:rPr lang="en-US" altLang="zh-CN" sz="2800" smtClean="0">
                <a:latin typeface="宋体" pitchFamily="2" charset="-122"/>
              </a:rPr>
              <a:t>4-15</a:t>
            </a:r>
            <a:r>
              <a:rPr lang="zh-CN" altLang="en-US" sz="2800" smtClean="0">
                <a:latin typeface="宋体" pitchFamily="2" charset="-122"/>
              </a:rPr>
              <a:t>）</a:t>
            </a:r>
          </a:p>
          <a:p>
            <a:pPr algn="just" eaLnBrk="1" hangingPunct="1">
              <a:lnSpc>
                <a:spcPct val="150000"/>
              </a:lnSpc>
              <a:buFont typeface="Wingdings" panose="05000000000000000000" pitchFamily="2" charset="2"/>
              <a:buNone/>
              <a:defRPr/>
            </a:pPr>
            <a:r>
              <a:rPr lang="zh-CN" altLang="en-US" sz="2800" smtClean="0">
                <a:latin typeface="宋体" pitchFamily="2" charset="-122"/>
                <a:cs typeface="Times New Roman" pitchFamily="18" charset="0"/>
              </a:rPr>
              <a:t>上式结果实际上是近似值，计算结果是偏小的，因为从信用转换矩阵中可知，该债券有</a:t>
            </a:r>
            <a:r>
              <a:rPr lang="en-US" altLang="zh-CN" sz="2800" smtClean="0">
                <a:latin typeface="宋体" pitchFamily="2" charset="-122"/>
                <a:cs typeface="Times New Roman" pitchFamily="18" charset="0"/>
              </a:rPr>
              <a:t>6</a:t>
            </a:r>
            <a:r>
              <a:rPr lang="zh-CN" altLang="en-US" sz="2800" smtClean="0">
                <a:latin typeface="宋体" pitchFamily="2" charset="-122"/>
                <a:cs typeface="Times New Roman" pitchFamily="18" charset="0"/>
              </a:rPr>
              <a:t>．</a:t>
            </a:r>
            <a:r>
              <a:rPr lang="en-US" altLang="zh-CN" sz="2800" smtClean="0">
                <a:latin typeface="宋体" pitchFamily="2" charset="-122"/>
                <a:cs typeface="Times New Roman" pitchFamily="18" charset="0"/>
              </a:rPr>
              <a:t>77</a:t>
            </a:r>
            <a:r>
              <a:rPr lang="zh-CN" altLang="en-US" sz="2800" smtClean="0">
                <a:latin typeface="宋体" pitchFamily="2" charset="-122"/>
                <a:cs typeface="Times New Roman" pitchFamily="18" charset="0"/>
              </a:rPr>
              <a:t>％（＝</a:t>
            </a:r>
            <a:r>
              <a:rPr lang="en-US" altLang="zh-CN" sz="2800" smtClean="0">
                <a:latin typeface="宋体" pitchFamily="2" charset="-122"/>
                <a:cs typeface="Times New Roman" pitchFamily="18" charset="0"/>
              </a:rPr>
              <a:t>5.3</a:t>
            </a:r>
            <a:r>
              <a:rPr lang="zh-CN" altLang="en-US" sz="2800" smtClean="0">
                <a:latin typeface="宋体" pitchFamily="2" charset="-122"/>
                <a:cs typeface="Times New Roman" pitchFamily="18" charset="0"/>
              </a:rPr>
              <a:t>％＋</a:t>
            </a:r>
            <a:r>
              <a:rPr lang="en-US" altLang="zh-CN" sz="2800" smtClean="0">
                <a:latin typeface="宋体" pitchFamily="2" charset="-122"/>
                <a:cs typeface="Times New Roman" pitchFamily="18" charset="0"/>
              </a:rPr>
              <a:t>1.17</a:t>
            </a:r>
            <a:r>
              <a:rPr lang="zh-CN" altLang="en-US" sz="2800" smtClean="0">
                <a:latin typeface="宋体" pitchFamily="2" charset="-122"/>
                <a:cs typeface="Times New Roman" pitchFamily="18" charset="0"/>
              </a:rPr>
              <a:t>％＋</a:t>
            </a:r>
            <a:r>
              <a:rPr lang="en-US" altLang="zh-CN" sz="2800" smtClean="0">
                <a:latin typeface="宋体" pitchFamily="2" charset="-122"/>
                <a:cs typeface="Times New Roman" pitchFamily="18" charset="0"/>
              </a:rPr>
              <a:t>0.12</a:t>
            </a:r>
            <a:r>
              <a:rPr lang="zh-CN" altLang="en-US" sz="2800" smtClean="0">
                <a:latin typeface="宋体" pitchFamily="2" charset="-122"/>
                <a:cs typeface="Times New Roman" pitchFamily="18" charset="0"/>
              </a:rPr>
              <a:t>％＋</a:t>
            </a:r>
            <a:r>
              <a:rPr lang="en-US" altLang="zh-CN" sz="2800" smtClean="0">
                <a:latin typeface="宋体" pitchFamily="2" charset="-122"/>
                <a:cs typeface="Times New Roman" pitchFamily="18" charset="0"/>
              </a:rPr>
              <a:t>0.18</a:t>
            </a:r>
            <a:r>
              <a:rPr lang="zh-CN" altLang="en-US" sz="2800" smtClean="0">
                <a:latin typeface="宋体" pitchFamily="2" charset="-122"/>
                <a:cs typeface="Times New Roman" pitchFamily="18" charset="0"/>
              </a:rPr>
              <a:t>％）的可能性其价值不高于</a:t>
            </a:r>
            <a:r>
              <a:rPr lang="en-US" altLang="zh-CN" sz="2800" smtClean="0">
                <a:latin typeface="宋体" pitchFamily="2" charset="-122"/>
                <a:cs typeface="Times New Roman" pitchFamily="18" charset="0"/>
              </a:rPr>
              <a:t>102.02</a:t>
            </a:r>
            <a:r>
              <a:rPr lang="zh-CN" altLang="en-US" sz="2800" smtClean="0">
                <a:latin typeface="宋体" pitchFamily="2" charset="-122"/>
                <a:cs typeface="Times New Roman" pitchFamily="18" charset="0"/>
              </a:rPr>
              <a:t>。</a:t>
            </a:r>
          </a:p>
          <a:p>
            <a:pPr eaLnBrk="1" hangingPunct="1">
              <a:lnSpc>
                <a:spcPct val="150000"/>
              </a:lnSpc>
              <a:buFont typeface="Wingdings" panose="05000000000000000000" pitchFamily="2" charset="2"/>
              <a:buNone/>
              <a:defRPr/>
            </a:pPr>
            <a:endParaRPr lang="en-US" altLang="zh-CN" sz="2800" baseline="-25000" smtClean="0">
              <a:latin typeface="宋体" pitchFamily="2"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eaLnBrk="1" hangingPunct="1">
              <a:defRPr/>
            </a:pPr>
            <a:endParaRPr lang="zh-CN" altLang="zh-CN" smtClean="0"/>
          </a:p>
        </p:txBody>
      </p:sp>
      <p:sp>
        <p:nvSpPr>
          <p:cNvPr id="414723" name="Rectangle 3"/>
          <p:cNvSpPr>
            <a:spLocks noGrp="1" noChangeArrowheads="1"/>
          </p:cNvSpPr>
          <p:nvPr>
            <p:ph type="body" idx="1"/>
          </p:nvPr>
        </p:nvSpPr>
        <p:spPr/>
        <p:txBody>
          <a:bodyPr/>
          <a:lstStyle/>
          <a:p>
            <a:pPr eaLnBrk="1" hangingPunct="1">
              <a:lnSpc>
                <a:spcPct val="150000"/>
              </a:lnSpc>
              <a:defRPr/>
            </a:pPr>
            <a:r>
              <a:rPr lang="en-US" altLang="zh-CN" smtClean="0"/>
              <a:t>                </a:t>
            </a:r>
            <a:r>
              <a:rPr lang="zh-CN" altLang="en-US" smtClean="0">
                <a:latin typeface="宋体" pitchFamily="2" charset="-122"/>
              </a:rPr>
              <a:t>，可见，由于信用风险损益分布的不对称性，用正态分布来计算</a:t>
            </a:r>
            <a:r>
              <a:rPr lang="en-US" altLang="zh-CN" smtClean="0">
                <a:cs typeface="Times New Roman" pitchFamily="18" charset="0"/>
              </a:rPr>
              <a:t>VaR</a:t>
            </a:r>
            <a:r>
              <a:rPr lang="zh-CN" altLang="en-US" smtClean="0">
                <a:latin typeface="宋体" pitchFamily="2" charset="-122"/>
              </a:rPr>
              <a:t>值会有一定的误差，计算结果偏小，从而低估投资组合的风险。</a:t>
            </a:r>
            <a:r>
              <a:rPr lang="zh-CN" altLang="en-US" smtClean="0"/>
              <a:t> </a:t>
            </a:r>
          </a:p>
        </p:txBody>
      </p:sp>
      <p:sp>
        <p:nvSpPr>
          <p:cNvPr id="144388" name="Rectangle 4"/>
          <p:cNvSpPr>
            <a:spLocks noChangeArrowheads="1"/>
          </p:cNvSpPr>
          <p:nvPr/>
        </p:nvSpPr>
        <p:spPr bwMode="auto">
          <a:xfrm>
            <a:off x="417195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aphicFrame>
        <p:nvGraphicFramePr>
          <p:cNvPr id="144389" name="Object 5"/>
          <p:cNvGraphicFramePr>
            <a:graphicFrameLocks noChangeAspect="1"/>
          </p:cNvGraphicFramePr>
          <p:nvPr/>
        </p:nvGraphicFramePr>
        <p:xfrm>
          <a:off x="928688" y="1844675"/>
          <a:ext cx="1843087" cy="552450"/>
        </p:xfrm>
        <a:graphic>
          <a:graphicData uri="http://schemas.openxmlformats.org/presentationml/2006/ole">
            <mc:AlternateContent xmlns:mc="http://schemas.openxmlformats.org/markup-compatibility/2006">
              <mc:Choice xmlns:v="urn:schemas-microsoft-com:vml" Requires="v">
                <p:oleObj spid="_x0000_s144455" name="Equation" r:id="rId3" imgW="774364" imgH="228501" progId="Equation.DSMT4">
                  <p:embed/>
                </p:oleObj>
              </mc:Choice>
              <mc:Fallback>
                <p:oleObj name="Equation" r:id="rId3" imgW="774364" imgH="228501"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1844675"/>
                        <a:ext cx="1843087" cy="552450"/>
                      </a:xfrm>
                      <a:prstGeom prst="rect">
                        <a:avLst/>
                      </a:prstGeom>
                      <a:noFill/>
                      <a:ln>
                        <a:noFill/>
                      </a:ln>
                      <a:extLst>
                        <a:ext uri="{909E8E84-426E-40DD-AFC4-6F175D3DCCD1}">
                          <a14:hiddenFill xmlns:a14="http://schemas.microsoft.com/office/drawing/2010/main">
                            <a:solidFill>
                              <a:srgbClr val="C7ED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smtClean="0"/>
              <a:t>巴塞尔协议</a:t>
            </a:r>
          </a:p>
        </p:txBody>
      </p:sp>
      <p:sp>
        <p:nvSpPr>
          <p:cNvPr id="3" name="内容占位符 2"/>
          <p:cNvSpPr>
            <a:spLocks noGrp="1"/>
          </p:cNvSpPr>
          <p:nvPr>
            <p:ph idx="1"/>
          </p:nvPr>
        </p:nvSpPr>
        <p:spPr>
          <a:xfrm>
            <a:off x="323850" y="1412875"/>
            <a:ext cx="8569325" cy="4525963"/>
          </a:xfrm>
        </p:spPr>
        <p:txBody>
          <a:bodyPr/>
          <a:lstStyle/>
          <a:p>
            <a:pPr eaLnBrk="1" hangingPunct="1">
              <a:defRPr/>
            </a:pPr>
            <a:r>
              <a:rPr lang="zh-CN" altLang="en-US" dirty="0" smtClean="0"/>
              <a:t>国际清算银行（</a:t>
            </a:r>
            <a:r>
              <a:rPr lang="en-US" altLang="zh-CN" dirty="0" smtClean="0"/>
              <a:t>BIS</a:t>
            </a:r>
            <a:r>
              <a:rPr lang="zh-CN" altLang="en-US" dirty="0" smtClean="0"/>
              <a:t>）巴塞尔银行监管委员会制定的关于统一国际银行的资本计算和资本标准的协议。</a:t>
            </a:r>
            <a:endParaRPr lang="en-US" altLang="zh-CN" dirty="0" smtClean="0"/>
          </a:p>
          <a:p>
            <a:pPr eaLnBrk="1" hangingPunct="1">
              <a:defRPr/>
            </a:pPr>
            <a:r>
              <a:rPr lang="en-US" altLang="zh-CN" dirty="0" smtClean="0"/>
              <a:t>Basel I 1988: </a:t>
            </a:r>
          </a:p>
          <a:p>
            <a:pPr lvl="1" eaLnBrk="1" hangingPunct="1">
              <a:defRPr/>
            </a:pPr>
            <a:r>
              <a:rPr lang="zh-CN" altLang="en-US" dirty="0" smtClean="0"/>
              <a:t>资本的定义，信用风险，表外业务</a:t>
            </a:r>
            <a:endParaRPr lang="en-US" altLang="zh-CN" dirty="0" smtClean="0"/>
          </a:p>
          <a:p>
            <a:pPr eaLnBrk="1" hangingPunct="1">
              <a:defRPr/>
            </a:pPr>
            <a:r>
              <a:rPr lang="en-US" altLang="zh-CN" dirty="0" smtClean="0"/>
              <a:t>Basel II 2006:</a:t>
            </a:r>
          </a:p>
          <a:p>
            <a:pPr lvl="1" eaLnBrk="1" hangingPunct="1">
              <a:defRPr/>
            </a:pPr>
            <a:r>
              <a:rPr lang="zh-CN" altLang="en-US" dirty="0" smtClean="0"/>
              <a:t>市场、操作风险、内部风险评估、新增两个支柱、</a:t>
            </a:r>
            <a:endParaRPr lang="en-US" altLang="zh-CN" dirty="0" smtClean="0"/>
          </a:p>
          <a:p>
            <a:pPr eaLnBrk="1" hangingPunct="1">
              <a:defRPr/>
            </a:pPr>
            <a:r>
              <a:rPr lang="en-US" altLang="zh-CN" dirty="0" smtClean="0"/>
              <a:t>Basel III 2010:</a:t>
            </a:r>
          </a:p>
          <a:p>
            <a:pPr lvl="1" eaLnBrk="1" hangingPunct="1">
              <a:defRPr/>
            </a:pPr>
            <a:r>
              <a:rPr lang="zh-CN" altLang="en-US" dirty="0" smtClean="0"/>
              <a:t>提高资本要求，引入杠杆率、流动性风险监管</a:t>
            </a:r>
            <a:endParaRPr lang="en-US" altLang="zh-CN" dirty="0" smtClean="0"/>
          </a:p>
          <a:p>
            <a:pPr eaLnBrk="1" hangingPunct="1">
              <a:defRPr/>
            </a:pPr>
            <a:endParaRPr lang="en-US" altLang="zh-C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55650" y="333375"/>
            <a:ext cx="7772400" cy="608013"/>
          </a:xfrm>
        </p:spPr>
        <p:txBody>
          <a:bodyPr/>
          <a:lstStyle/>
          <a:p>
            <a:pPr eaLnBrk="1" hangingPunct="1">
              <a:defRPr/>
            </a:pPr>
            <a:endParaRPr lang="zh-CN" altLang="zh-CN" b="1" smtClean="0"/>
          </a:p>
        </p:txBody>
      </p:sp>
      <p:sp>
        <p:nvSpPr>
          <p:cNvPr id="19459" name="Rectangle 3"/>
          <p:cNvSpPr>
            <a:spLocks noGrp="1" noChangeArrowheads="1"/>
          </p:cNvSpPr>
          <p:nvPr>
            <p:ph type="body" idx="1"/>
          </p:nvPr>
        </p:nvSpPr>
        <p:spPr>
          <a:xfrm>
            <a:off x="539750" y="1052513"/>
            <a:ext cx="8110538" cy="5184775"/>
          </a:xfrm>
        </p:spPr>
        <p:txBody>
          <a:bodyPr/>
          <a:lstStyle/>
          <a:p>
            <a:pPr eaLnBrk="1" hangingPunct="1">
              <a:defRPr/>
            </a:pPr>
            <a:r>
              <a:rPr lang="zh-CN" altLang="en-US" sz="2800" b="1" dirty="0" smtClean="0">
                <a:latin typeface="宋体" pitchFamily="2" charset="-122"/>
              </a:rPr>
              <a:t>１</a:t>
            </a:r>
            <a:r>
              <a:rPr lang="en-US" altLang="zh-CN" sz="2800" b="1" dirty="0" smtClean="0">
                <a:cs typeface="Times New Roman" pitchFamily="18" charset="0"/>
              </a:rPr>
              <a:t>997</a:t>
            </a:r>
            <a:r>
              <a:rPr lang="zh-CN" altLang="en-US" sz="2800" b="1" dirty="0" smtClean="0">
                <a:latin typeface="宋体" pitchFamily="2" charset="-122"/>
              </a:rPr>
              <a:t>年诺贝尔经济学奖获得者</a:t>
            </a:r>
            <a:r>
              <a:rPr lang="en-US" altLang="zh-CN" sz="2800" b="1" dirty="0" smtClean="0">
                <a:cs typeface="Times New Roman" pitchFamily="18" charset="0"/>
              </a:rPr>
              <a:t>Robert  Merton</a:t>
            </a:r>
            <a:r>
              <a:rPr lang="zh-CN" altLang="en-US" sz="2800" b="1" dirty="0" smtClean="0">
                <a:latin typeface="宋体" pitchFamily="2" charset="-122"/>
              </a:rPr>
              <a:t>和</a:t>
            </a:r>
            <a:r>
              <a:rPr lang="en-US" altLang="zh-CN" sz="2800" b="1" dirty="0" smtClean="0">
                <a:cs typeface="Times New Roman" pitchFamily="18" charset="0"/>
              </a:rPr>
              <a:t>Myron  Scholes</a:t>
            </a:r>
            <a:r>
              <a:rPr lang="zh-CN" altLang="en-US" sz="2800" b="1" dirty="0" smtClean="0">
                <a:latin typeface="宋体" pitchFamily="2" charset="-122"/>
              </a:rPr>
              <a:t>，</a:t>
            </a:r>
            <a:r>
              <a:rPr lang="zh-CN" altLang="en-US" sz="2800" b="1" dirty="0" smtClean="0">
                <a:cs typeface="Times New Roman" pitchFamily="18" charset="0"/>
              </a:rPr>
              <a:t> </a:t>
            </a:r>
            <a:r>
              <a:rPr lang="zh-CN" altLang="en-US" sz="2800" b="1" dirty="0" smtClean="0">
                <a:latin typeface="宋体" pitchFamily="2" charset="-122"/>
              </a:rPr>
              <a:t>前财政部副部长及联储副主席莫里斯（</a:t>
            </a:r>
            <a:r>
              <a:rPr lang="en-US" altLang="zh-CN" sz="2800" b="1" dirty="0" smtClean="0">
                <a:cs typeface="Times New Roman" pitchFamily="18" charset="0"/>
              </a:rPr>
              <a:t>David Mullins</a:t>
            </a:r>
            <a:r>
              <a:rPr lang="zh-CN" altLang="en-US" sz="2800" b="1" dirty="0" smtClean="0">
                <a:latin typeface="宋体" pitchFamily="2" charset="-122"/>
              </a:rPr>
              <a:t>），前所罗门兄弟债券交易部主管罗森菲尔德（</a:t>
            </a:r>
            <a:r>
              <a:rPr lang="en-US" altLang="zh-CN" sz="2800" b="1" dirty="0" smtClean="0">
                <a:cs typeface="Times New Roman" pitchFamily="18" charset="0"/>
              </a:rPr>
              <a:t>Rosenfeld</a:t>
            </a:r>
            <a:r>
              <a:rPr lang="zh-CN" altLang="en-US" sz="2800" b="1" dirty="0" smtClean="0">
                <a:latin typeface="宋体" pitchFamily="2" charset="-122"/>
              </a:rPr>
              <a:t>），还有一些</a:t>
            </a:r>
            <a:r>
              <a:rPr lang="en-US" altLang="zh-CN" sz="2800" b="1" dirty="0" smtClean="0">
                <a:cs typeface="Times New Roman" pitchFamily="18" charset="0"/>
              </a:rPr>
              <a:t>MIT</a:t>
            </a:r>
            <a:r>
              <a:rPr lang="zh-CN" altLang="en-US" sz="2800" b="1" dirty="0" smtClean="0">
                <a:latin typeface="宋体" pitchFamily="2" charset="-122"/>
              </a:rPr>
              <a:t>的高才生，所以有人称之为</a:t>
            </a:r>
            <a:r>
              <a:rPr lang="zh-CN" altLang="en-US" sz="2800" b="1" dirty="0" smtClean="0"/>
              <a:t>“</a:t>
            </a:r>
            <a:r>
              <a:rPr lang="zh-CN" altLang="en-US" sz="2800" b="1" dirty="0" smtClean="0">
                <a:latin typeface="宋体" pitchFamily="2" charset="-122"/>
              </a:rPr>
              <a:t>梦幻组合</a:t>
            </a:r>
            <a:r>
              <a:rPr lang="zh-CN" altLang="en-US" sz="2800" b="1" dirty="0" smtClean="0"/>
              <a:t>”</a:t>
            </a:r>
            <a:r>
              <a:rPr lang="zh-CN" altLang="en-US" sz="2800" b="1" dirty="0" smtClean="0">
                <a:latin typeface="宋体" pitchFamily="2" charset="-122"/>
              </a:rPr>
              <a:t>。</a:t>
            </a:r>
            <a:r>
              <a:rPr lang="zh-CN" altLang="en-US" sz="2800" b="1" dirty="0" smtClean="0">
                <a:cs typeface="Times New Roman" pitchFamily="18" charset="0"/>
              </a:rPr>
              <a:t> </a:t>
            </a:r>
            <a:r>
              <a:rPr lang="zh-CN" altLang="en-US" sz="2800" b="1" dirty="0" smtClean="0">
                <a:latin typeface="宋体" pitchFamily="2" charset="-122"/>
              </a:rPr>
              <a:t>在１</a:t>
            </a:r>
            <a:r>
              <a:rPr lang="en-US" altLang="zh-CN" sz="2800" b="1" dirty="0" smtClean="0">
                <a:cs typeface="Times New Roman" pitchFamily="18" charset="0"/>
              </a:rPr>
              <a:t>994</a:t>
            </a:r>
            <a:r>
              <a:rPr lang="zh-CN" altLang="en-US" sz="2800" b="1" dirty="0" smtClean="0">
                <a:latin typeface="宋体" pitchFamily="2" charset="-122"/>
              </a:rPr>
              <a:t>年到１</a:t>
            </a:r>
            <a:r>
              <a:rPr lang="en-US" altLang="zh-CN" sz="2800" b="1" dirty="0" smtClean="0">
                <a:cs typeface="Times New Roman" pitchFamily="18" charset="0"/>
              </a:rPr>
              <a:t>997</a:t>
            </a:r>
            <a:r>
              <a:rPr lang="zh-CN" altLang="en-US" sz="2800" b="1" dirty="0" smtClean="0">
                <a:latin typeface="宋体" pitchFamily="2" charset="-122"/>
              </a:rPr>
              <a:t>年间，它的业绩辉煌而诱人，以成立初期的</a:t>
            </a:r>
            <a:r>
              <a:rPr lang="en-US" altLang="zh-CN" sz="2800" b="1" dirty="0" smtClean="0">
                <a:latin typeface="宋体" pitchFamily="2" charset="-122"/>
              </a:rPr>
              <a:t>12.5</a:t>
            </a:r>
            <a:r>
              <a:rPr lang="zh-CN" altLang="en-US" sz="2800" b="1" dirty="0" smtClean="0">
                <a:latin typeface="宋体" pitchFamily="2" charset="-122"/>
              </a:rPr>
              <a:t>亿美元资产净值迅速上升到１</a:t>
            </a:r>
            <a:r>
              <a:rPr lang="en-US" altLang="zh-CN" sz="2800" b="1" dirty="0" smtClean="0">
                <a:cs typeface="Times New Roman" pitchFamily="18" charset="0"/>
              </a:rPr>
              <a:t>997</a:t>
            </a:r>
            <a:r>
              <a:rPr lang="zh-CN" altLang="en-US" sz="2800" b="1" dirty="0" smtClean="0">
                <a:latin typeface="宋体" pitchFamily="2" charset="-122"/>
              </a:rPr>
              <a:t>年</a:t>
            </a:r>
            <a:r>
              <a:rPr lang="en-US" altLang="zh-CN" sz="2800" b="1" dirty="0" smtClean="0">
                <a:latin typeface="宋体" pitchFamily="2" charset="-122"/>
              </a:rPr>
              <a:t>12</a:t>
            </a:r>
            <a:r>
              <a:rPr lang="zh-CN" altLang="en-US" sz="2800" b="1" dirty="0" smtClean="0">
                <a:latin typeface="宋体" pitchFamily="2" charset="-122"/>
              </a:rPr>
              <a:t>月的</a:t>
            </a:r>
            <a:r>
              <a:rPr lang="en-US" altLang="zh-CN" sz="2800" b="1" dirty="0" smtClean="0">
                <a:cs typeface="Times New Roman" pitchFamily="18" charset="0"/>
              </a:rPr>
              <a:t>48</a:t>
            </a:r>
            <a:r>
              <a:rPr lang="zh-CN" altLang="en-US" sz="2800" b="1" dirty="0" smtClean="0">
                <a:latin typeface="宋体" pitchFamily="2" charset="-122"/>
              </a:rPr>
              <a:t>亿美元，每年的投资回报为</a:t>
            </a:r>
            <a:r>
              <a:rPr lang="en-US" altLang="zh-CN" sz="2800" b="1" dirty="0" smtClean="0">
                <a:cs typeface="Times New Roman" pitchFamily="18" charset="0"/>
              </a:rPr>
              <a:t>28.5</a:t>
            </a:r>
            <a:r>
              <a:rPr lang="zh-CN" altLang="en-US" sz="2800" b="1" dirty="0" smtClean="0">
                <a:latin typeface="宋体" pitchFamily="2" charset="-122"/>
              </a:rPr>
              <a:t>％、</a:t>
            </a:r>
            <a:r>
              <a:rPr lang="en-US" altLang="zh-CN" sz="2800" b="1" dirty="0" smtClean="0">
                <a:latin typeface="宋体" pitchFamily="2" charset="-122"/>
              </a:rPr>
              <a:t>42.8</a:t>
            </a:r>
            <a:r>
              <a:rPr lang="zh-CN" altLang="en-US" sz="2800" b="1" dirty="0" smtClean="0">
                <a:latin typeface="宋体" pitchFamily="2" charset="-122"/>
              </a:rPr>
              <a:t>％、</a:t>
            </a:r>
            <a:r>
              <a:rPr lang="en-US" altLang="zh-CN" sz="2800" b="1" dirty="0" smtClean="0">
                <a:latin typeface="宋体" pitchFamily="2" charset="-122"/>
              </a:rPr>
              <a:t>40.8</a:t>
            </a:r>
            <a:r>
              <a:rPr lang="zh-CN" altLang="en-US" sz="2800" b="1" dirty="0" smtClean="0">
                <a:latin typeface="宋体" pitchFamily="2" charset="-122"/>
              </a:rPr>
              <a:t>％和</a:t>
            </a:r>
            <a:r>
              <a:rPr lang="en-US" altLang="zh-CN" sz="2800" b="1" dirty="0" smtClean="0">
                <a:latin typeface="宋体" pitchFamily="2" charset="-122"/>
              </a:rPr>
              <a:t>17</a:t>
            </a:r>
            <a:r>
              <a:rPr lang="zh-CN" altLang="en-US" sz="2800" b="1" dirty="0" smtClean="0">
                <a:latin typeface="宋体" pitchFamily="2" charset="-122"/>
              </a:rPr>
              <a:t>％，１</a:t>
            </a:r>
            <a:r>
              <a:rPr lang="en-US" altLang="zh-CN" sz="2800" b="1" dirty="0" smtClean="0">
                <a:cs typeface="Times New Roman" pitchFamily="18" charset="0"/>
              </a:rPr>
              <a:t>997</a:t>
            </a:r>
            <a:r>
              <a:rPr lang="zh-CN" altLang="en-US" sz="2800" b="1" dirty="0" smtClean="0">
                <a:latin typeface="宋体" pitchFamily="2" charset="-122"/>
              </a:rPr>
              <a:t>年更是以１</a:t>
            </a:r>
            <a:r>
              <a:rPr lang="en-US" altLang="zh-CN" sz="2800" b="1" dirty="0" smtClean="0">
                <a:cs typeface="Times New Roman" pitchFamily="18" charset="0"/>
              </a:rPr>
              <a:t>994</a:t>
            </a:r>
            <a:r>
              <a:rPr lang="zh-CN" altLang="en-US" sz="2800" b="1" dirty="0" smtClean="0">
                <a:latin typeface="宋体" pitchFamily="2" charset="-122"/>
              </a:rPr>
              <a:t>年投资１美元派</a:t>
            </a:r>
            <a:r>
              <a:rPr lang="en-US" altLang="zh-CN" sz="2800" b="1" dirty="0" smtClean="0">
                <a:latin typeface="宋体" pitchFamily="2" charset="-122"/>
              </a:rPr>
              <a:t>2.82</a:t>
            </a:r>
            <a:r>
              <a:rPr lang="zh-CN" altLang="en-US" sz="2800" b="1" dirty="0" smtClean="0">
                <a:latin typeface="宋体" pitchFamily="2" charset="-122"/>
              </a:rPr>
              <a:t>美元红利的高回报率让</a:t>
            </a:r>
            <a:r>
              <a:rPr lang="en-US" altLang="zh-CN" sz="2800" b="1" dirty="0" smtClean="0">
                <a:cs typeface="Times New Roman" pitchFamily="18" charset="0"/>
              </a:rPr>
              <a:t>LTCM</a:t>
            </a:r>
            <a:r>
              <a:rPr lang="zh-CN" altLang="en-US" sz="2800" b="1" dirty="0" smtClean="0">
                <a:latin typeface="宋体" pitchFamily="2" charset="-122"/>
              </a:rPr>
              <a:t>身价倍增。</a:t>
            </a:r>
            <a:r>
              <a:rPr lang="zh-CN" altLang="en-US" sz="2800" b="1" dirty="0" smtClean="0"/>
              <a:t> </a:t>
            </a:r>
          </a:p>
        </p:txBody>
      </p:sp>
    </p:spTree>
    <p:extLst>
      <p:ext uri="{BB962C8B-B14F-4D97-AF65-F5344CB8AC3E}">
        <p14:creationId xmlns:p14="http://schemas.microsoft.com/office/powerpoint/2010/main" val="410197510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457200" y="277813"/>
            <a:ext cx="8291513" cy="5238750"/>
          </a:xfrm>
        </p:spPr>
        <p:txBody>
          <a:bodyPr/>
          <a:lstStyle/>
          <a:p>
            <a:pPr eaLnBrk="1" hangingPunct="1">
              <a:defRPr/>
            </a:pPr>
            <a:r>
              <a:rPr lang="zh-CN" altLang="en-US" smtClean="0"/>
              <a:t>新巴塞尔协议三大支柱 新资本协议的三大支柱</a:t>
            </a:r>
            <a:r>
              <a:rPr lang="en-US" altLang="zh-CN" smtClean="0"/>
              <a:t>:</a:t>
            </a:r>
            <a:br>
              <a:rPr lang="en-US" altLang="zh-CN" smtClean="0"/>
            </a:br>
            <a:r>
              <a:rPr lang="en-US" altLang="zh-CN" smtClean="0"/>
              <a:t/>
            </a:r>
            <a:br>
              <a:rPr lang="en-US" altLang="zh-CN" smtClean="0"/>
            </a:br>
            <a:r>
              <a:rPr lang="en-US" altLang="zh-CN" smtClean="0"/>
              <a:t/>
            </a:r>
            <a:br>
              <a:rPr lang="en-US" altLang="zh-CN" smtClean="0"/>
            </a:br>
            <a:r>
              <a:rPr lang="zh-CN" altLang="en-US" smtClean="0"/>
              <a:t>最低资本要求、监管部门的监督检查和市场约束</a:t>
            </a:r>
          </a:p>
        </p:txBody>
      </p:sp>
      <p:sp>
        <p:nvSpPr>
          <p:cNvPr id="394243" name="Rectangle 3"/>
          <p:cNvSpPr>
            <a:spLocks noGrp="1" noChangeArrowheads="1"/>
          </p:cNvSpPr>
          <p:nvPr>
            <p:ph type="body" idx="1"/>
          </p:nvPr>
        </p:nvSpPr>
        <p:spPr>
          <a:xfrm>
            <a:off x="395288" y="2708275"/>
            <a:ext cx="8229600" cy="4525963"/>
          </a:xfrm>
        </p:spPr>
        <p:txBody>
          <a:bodyPr/>
          <a:lstStyle/>
          <a:p>
            <a:pPr eaLnBrk="1" hangingPunct="1">
              <a:defRPr/>
            </a:pPr>
            <a:r>
              <a:rPr lang="en-US" altLang="zh-CN" smtClean="0"/>
              <a:t>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3" name="内容占位符 2"/>
          <p:cNvSpPr>
            <a:spLocks noGrp="1"/>
          </p:cNvSpPr>
          <p:nvPr>
            <p:ph idx="1"/>
          </p:nvPr>
        </p:nvSpPr>
        <p:spPr/>
        <p:txBody>
          <a:bodyPr/>
          <a:lstStyle/>
          <a:p>
            <a:pPr eaLnBrk="1" hangingPunct="1">
              <a:defRPr/>
            </a:pPr>
            <a:endParaRPr lang="zh-CN" altLang="en-US" smtClean="0"/>
          </a:p>
        </p:txBody>
      </p:sp>
      <p:pic>
        <p:nvPicPr>
          <p:cNvPr id="147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457200" y="277813"/>
            <a:ext cx="8229600" cy="127000"/>
          </a:xfrm>
        </p:spPr>
        <p:txBody>
          <a:bodyPr/>
          <a:lstStyle/>
          <a:p>
            <a:pPr eaLnBrk="1" hangingPunct="1">
              <a:defRPr/>
            </a:pPr>
            <a:endParaRPr lang="zh-CN" altLang="zh-CN" sz="3600" smtClean="0"/>
          </a:p>
        </p:txBody>
      </p:sp>
      <p:sp>
        <p:nvSpPr>
          <p:cNvPr id="395267" name="Rectangle 3"/>
          <p:cNvSpPr>
            <a:spLocks noGrp="1" noChangeArrowheads="1"/>
          </p:cNvSpPr>
          <p:nvPr>
            <p:ph type="body" idx="1"/>
          </p:nvPr>
        </p:nvSpPr>
        <p:spPr>
          <a:xfrm>
            <a:off x="457200" y="549275"/>
            <a:ext cx="8229600" cy="5576888"/>
          </a:xfrm>
        </p:spPr>
        <p:txBody>
          <a:bodyPr/>
          <a:lstStyle/>
          <a:p>
            <a:pPr eaLnBrk="1" hangingPunct="1">
              <a:defRPr/>
            </a:pPr>
            <a:r>
              <a:rPr lang="en-US" altLang="zh-CN" sz="2800" smtClean="0"/>
              <a:t>①</a:t>
            </a:r>
            <a:r>
              <a:rPr lang="zh-CN" altLang="en-US" sz="2800" smtClean="0"/>
              <a:t>第一大支柱：最低资本要求。最低资本充足率要求仍然是新资本协议的重点。该部分涉及与信用风险、市场风险以及操作风险有关的最低总资本要求的计算问题。最低资本要求由三个基本要素构成：受规章限制的资本的定义、风险加权资产以及资本对风险加权资产的最小比率。其中有关资本的定义和</a:t>
            </a:r>
            <a:r>
              <a:rPr lang="en-US" altLang="zh-CN" sz="2800" smtClean="0"/>
              <a:t>8</a:t>
            </a:r>
            <a:r>
              <a:rPr lang="zh-CN" altLang="en-US" sz="2800" smtClean="0"/>
              <a:t>％的最低资本比率，没有发生变化。但对风险加权资产的计算问题，新协议在原来只考虑信用风险的基础上，进一步考虑了市场风险和操作风险。总的风险加权资产等于由信用风险计算出来的风险加权资产，再加上根据市场风险和操作风险计算出来的风险加权资产。 </a:t>
            </a:r>
          </a:p>
          <a:p>
            <a:pPr eaLnBrk="1" hangingPunct="1">
              <a:defRPr/>
            </a:pPr>
            <a:endParaRPr lang="en-US" altLang="zh-CN" sz="2800" smtClean="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457200" y="277813"/>
            <a:ext cx="8229600" cy="127000"/>
          </a:xfrm>
        </p:spPr>
        <p:txBody>
          <a:bodyPr/>
          <a:lstStyle/>
          <a:p>
            <a:pPr eaLnBrk="1" hangingPunct="1">
              <a:defRPr/>
            </a:pPr>
            <a:endParaRPr lang="zh-CN" altLang="zh-CN" sz="3600" smtClean="0"/>
          </a:p>
        </p:txBody>
      </p:sp>
      <p:sp>
        <p:nvSpPr>
          <p:cNvPr id="396291" name="Rectangle 3"/>
          <p:cNvSpPr>
            <a:spLocks noGrp="1" noChangeArrowheads="1"/>
          </p:cNvSpPr>
          <p:nvPr>
            <p:ph type="body" idx="1"/>
          </p:nvPr>
        </p:nvSpPr>
        <p:spPr>
          <a:xfrm>
            <a:off x="250825" y="476250"/>
            <a:ext cx="8642350" cy="5976938"/>
          </a:xfrm>
        </p:spPr>
        <p:txBody>
          <a:bodyPr/>
          <a:lstStyle/>
          <a:p>
            <a:pPr eaLnBrk="1" hangingPunct="1">
              <a:lnSpc>
                <a:spcPct val="90000"/>
              </a:lnSpc>
              <a:defRPr/>
            </a:pPr>
            <a:r>
              <a:rPr lang="en-US" altLang="zh-CN" sz="2400" smtClean="0"/>
              <a:t>②</a:t>
            </a:r>
            <a:r>
              <a:rPr lang="zh-CN" altLang="en-US" sz="2400" smtClean="0"/>
              <a:t>第二大支柱：监管部门的监督检查。监管部门的监督检查，是为了确保各银行建立起合理有效的内部评估程序，用于判断其面临的风险状况，并以此为基础对其资本是否充足做出评估。监管当局要对银行的风险管理和化解状况、不同风险间相互关系的处理情况、所处市场的性质、收益的有效性和可靠性等因素进行监督检查，以全面判断该银行的资本是否充足。在实施监管的过程中，应当遵循如下四项原则：其一，银行应当具备与其风险相适应的评估总量资本的一整套程序，以及维持资本水平的战略。其二，监管当局应当检查和评价银行内部资本充足率的评估情况及其战略，以及银行监测和确保满足监管资本比率的能力；若对最终结果不满意，监管当局应采取适当的尽管措施。其三，监管当局应希望银行的资本高于最低资本监管标准比率，并应有能力要求银行持有高于最低标准的资本。其四，监管当局应争取及早干预，从而避免银行的资本低于抵御风险所需的最低水平；如果得不到保护或恢复则需迅速采取补救措施。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457200" y="277813"/>
            <a:ext cx="8229600" cy="342900"/>
          </a:xfrm>
        </p:spPr>
        <p:txBody>
          <a:bodyPr/>
          <a:lstStyle/>
          <a:p>
            <a:pPr eaLnBrk="1" hangingPunct="1">
              <a:defRPr/>
            </a:pPr>
            <a:endParaRPr lang="zh-CN" altLang="zh-CN" sz="3600" smtClean="0"/>
          </a:p>
        </p:txBody>
      </p:sp>
      <p:sp>
        <p:nvSpPr>
          <p:cNvPr id="397315" name="Rectangle 3"/>
          <p:cNvSpPr>
            <a:spLocks noGrp="1" noChangeArrowheads="1"/>
          </p:cNvSpPr>
          <p:nvPr>
            <p:ph type="body" idx="1"/>
          </p:nvPr>
        </p:nvSpPr>
        <p:spPr>
          <a:xfrm>
            <a:off x="457200" y="908050"/>
            <a:ext cx="8229600" cy="5400675"/>
          </a:xfrm>
        </p:spPr>
        <p:txBody>
          <a:bodyPr/>
          <a:lstStyle/>
          <a:p>
            <a:pPr eaLnBrk="1" hangingPunct="1">
              <a:lnSpc>
                <a:spcPct val="90000"/>
              </a:lnSpc>
              <a:defRPr/>
            </a:pPr>
            <a:r>
              <a:rPr lang="en-US" altLang="zh-CN" sz="2800" smtClean="0"/>
              <a:t>③</a:t>
            </a:r>
            <a:r>
              <a:rPr lang="zh-CN" altLang="en-US" sz="2800" smtClean="0"/>
              <a:t>第三大支柱：市场约束。市场约束的核心是信息披露。市场约束的有效性，直接取决于信息披露制度的健全程度。只有建立健全的银行业信息披露制度，各市场参与者才可能估计银行的风险管理状况和清偿能力。新协议指出，市场纪律具有强化资本监管、提高金融体系安全性和稳定性的潜在作用，并在应用范围、资本构成、风险披露的评估和管理过程以及资本充足率等四个方面提出了定性和定量的信息披露要求。对于一般银行，要求每半年进行一次信息披露；而对那些在金融市场上活跃的大型银行，要求它们每季度进行一次信息披露；对于市场风险，在每次重大事件发生之后都要进行相关的信息披露。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smtClean="0"/>
              <a:t>国内现状</a:t>
            </a:r>
          </a:p>
        </p:txBody>
      </p:sp>
      <p:sp>
        <p:nvSpPr>
          <p:cNvPr id="3" name="内容占位符 2"/>
          <p:cNvSpPr>
            <a:spLocks noGrp="1"/>
          </p:cNvSpPr>
          <p:nvPr>
            <p:ph idx="1"/>
          </p:nvPr>
        </p:nvSpPr>
        <p:spPr/>
        <p:txBody>
          <a:bodyPr/>
          <a:lstStyle/>
          <a:p>
            <a:pPr eaLnBrk="1" hangingPunct="1">
              <a:defRPr/>
            </a:pPr>
            <a:r>
              <a:rPr lang="en-US" altLang="zh-CN" dirty="0" smtClean="0"/>
              <a:t>《</a:t>
            </a:r>
            <a:r>
              <a:rPr lang="zh-CN" altLang="en-US" dirty="0" smtClean="0"/>
              <a:t>商业银行资本管理办法（试行）</a:t>
            </a:r>
            <a:r>
              <a:rPr lang="en-US" altLang="zh-CN" dirty="0" smtClean="0"/>
              <a:t>》</a:t>
            </a:r>
            <a:r>
              <a:rPr lang="zh-CN" altLang="en-US" dirty="0" smtClean="0"/>
              <a:t>经中国银监会第</a:t>
            </a:r>
            <a:r>
              <a:rPr lang="en-US" altLang="zh-CN" dirty="0" smtClean="0"/>
              <a:t>115</a:t>
            </a:r>
            <a:r>
              <a:rPr lang="zh-CN" altLang="en-US" dirty="0" smtClean="0"/>
              <a:t>次主席会议通过，</a:t>
            </a:r>
            <a:r>
              <a:rPr lang="en-US" altLang="zh-CN" dirty="0" smtClean="0"/>
              <a:t>2012</a:t>
            </a:r>
            <a:r>
              <a:rPr lang="zh-CN" altLang="en-US" dirty="0" smtClean="0"/>
              <a:t>年</a:t>
            </a:r>
            <a:r>
              <a:rPr lang="en-US" altLang="zh-CN" dirty="0" smtClean="0"/>
              <a:t>6</a:t>
            </a:r>
            <a:r>
              <a:rPr lang="zh-CN" altLang="en-US" dirty="0" smtClean="0"/>
              <a:t>月</a:t>
            </a:r>
            <a:r>
              <a:rPr lang="en-US" altLang="zh-CN" dirty="0" smtClean="0"/>
              <a:t>7</a:t>
            </a:r>
            <a:r>
              <a:rPr lang="zh-CN" altLang="en-US" dirty="0" smtClean="0"/>
              <a:t>日中国银行业监督管理委员会令</a:t>
            </a:r>
            <a:r>
              <a:rPr lang="en-US" altLang="zh-CN" dirty="0" smtClean="0"/>
              <a:t>2012</a:t>
            </a:r>
            <a:r>
              <a:rPr lang="zh-CN" altLang="en-US" dirty="0" smtClean="0"/>
              <a:t>年第</a:t>
            </a:r>
            <a:r>
              <a:rPr lang="en-US" altLang="zh-CN" dirty="0" smtClean="0"/>
              <a:t>1</a:t>
            </a:r>
            <a:r>
              <a:rPr lang="zh-CN" altLang="en-US" dirty="0" smtClean="0"/>
              <a:t>号公布。该</a:t>
            </a:r>
            <a:r>
              <a:rPr lang="en-US" altLang="zh-CN" dirty="0" smtClean="0"/>
              <a:t>《</a:t>
            </a:r>
            <a:r>
              <a:rPr lang="zh-CN" altLang="en-US" dirty="0" smtClean="0"/>
              <a:t>办法</a:t>
            </a:r>
            <a:r>
              <a:rPr lang="en-US" altLang="zh-CN" dirty="0" smtClean="0"/>
              <a:t>》</a:t>
            </a:r>
            <a:r>
              <a:rPr lang="zh-CN" altLang="en-US" dirty="0" smtClean="0"/>
              <a:t>分总则、资本充足率计算和监管要求、资本定义、信用风险加权资产计量、市场风险加权资产计量、操作风险加权资产计量、商业银行内部资本充足评估程序、监督检查、信息披露、附则</a:t>
            </a:r>
            <a:r>
              <a:rPr lang="en-US" altLang="zh-CN" dirty="0" smtClean="0"/>
              <a:t>10</a:t>
            </a:r>
            <a:r>
              <a:rPr lang="zh-CN" altLang="en-US" dirty="0" smtClean="0"/>
              <a:t>章</a:t>
            </a:r>
            <a:r>
              <a:rPr lang="en-US" altLang="zh-CN" dirty="0" smtClean="0"/>
              <a:t>180</a:t>
            </a:r>
            <a:r>
              <a:rPr lang="zh-CN" altLang="en-US" dirty="0" smtClean="0"/>
              <a:t>条，自</a:t>
            </a:r>
            <a:r>
              <a:rPr lang="en-US" altLang="zh-CN" dirty="0" smtClean="0"/>
              <a:t>2013</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日起施行。</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en-US" altLang="zh-CN" dirty="0" smtClean="0"/>
              <a:t>2014</a:t>
            </a:r>
            <a:r>
              <a:rPr lang="zh-CN" altLang="en-US"/>
              <a:t>年</a:t>
            </a:r>
            <a:r>
              <a:rPr lang="en-US" altLang="zh-CN" smtClean="0"/>
              <a:t>4</a:t>
            </a:r>
            <a:r>
              <a:rPr lang="zh-CN" altLang="en-US" dirty="0"/>
              <a:t>月</a:t>
            </a:r>
            <a:r>
              <a:rPr lang="en-US" altLang="zh-CN" dirty="0"/>
              <a:t>10</a:t>
            </a:r>
            <a:r>
              <a:rPr lang="zh-CN" altLang="en-US" dirty="0"/>
              <a:t>日，工行消息称，已于近日获得中国银监会批准，成为首批获准实施资本管理高级方法的商业银行</a:t>
            </a:r>
            <a:r>
              <a:rPr lang="zh-CN" altLang="en-US" dirty="0" smtClean="0"/>
              <a:t>。</a:t>
            </a:r>
            <a:endParaRPr lang="en-US" altLang="zh-CN" dirty="0" smtClean="0"/>
          </a:p>
          <a:p>
            <a:pPr>
              <a:defRPr/>
            </a:pPr>
            <a:r>
              <a:rPr lang="zh-CN" altLang="en-US" dirty="0"/>
              <a:t>据</a:t>
            </a:r>
            <a:r>
              <a:rPr lang="en-US" altLang="zh-CN" dirty="0"/>
              <a:t>《</a:t>
            </a:r>
            <a:r>
              <a:rPr lang="zh-CN" altLang="en-US" dirty="0"/>
              <a:t>第一财经日报</a:t>
            </a:r>
            <a:r>
              <a:rPr lang="en-US" altLang="zh-CN" dirty="0"/>
              <a:t>》</a:t>
            </a:r>
            <a:r>
              <a:rPr lang="zh-CN" altLang="en-US" dirty="0"/>
              <a:t>记者多方了解，首批获准实施资本管理高级方法的银行包括工农中建交五大银行</a:t>
            </a:r>
            <a:r>
              <a:rPr lang="zh-CN" altLang="en-US" dirty="0" smtClean="0"/>
              <a:t>。</a:t>
            </a:r>
            <a:endParaRPr lang="en-US" altLang="zh-CN" dirty="0" smtClean="0"/>
          </a:p>
          <a:p>
            <a:pPr>
              <a:defRPr/>
            </a:pPr>
            <a:r>
              <a:rPr lang="zh-CN" altLang="en-US" dirty="0"/>
              <a:t>管理办法对资本的计量更加精细化，不一定会使得银行需要更多的资本金，但是会让银行的资本管理更有弹性</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endParaRPr lang="zh-CN" altLang="zh-CN" b="1" smtClean="0"/>
          </a:p>
        </p:txBody>
      </p:sp>
      <p:sp>
        <p:nvSpPr>
          <p:cNvPr id="20483" name="Rectangle 3"/>
          <p:cNvSpPr>
            <a:spLocks noGrp="1" noChangeArrowheads="1"/>
          </p:cNvSpPr>
          <p:nvPr>
            <p:ph type="body" idx="1"/>
          </p:nvPr>
        </p:nvSpPr>
        <p:spPr>
          <a:xfrm>
            <a:off x="468313" y="1412875"/>
            <a:ext cx="8110537" cy="4419600"/>
          </a:xfrm>
        </p:spPr>
        <p:txBody>
          <a:bodyPr/>
          <a:lstStyle/>
          <a:p>
            <a:pPr algn="just" eaLnBrk="1" hangingPunct="1">
              <a:lnSpc>
                <a:spcPct val="120000"/>
              </a:lnSpc>
              <a:defRPr/>
            </a:pPr>
            <a:r>
              <a:rPr lang="en-US" altLang="zh-CN" sz="2800" b="1" smtClean="0">
                <a:latin typeface="宋体" pitchFamily="2" charset="-122"/>
              </a:rPr>
              <a:t> </a:t>
            </a:r>
            <a:r>
              <a:rPr lang="zh-CN" altLang="en-US" sz="2800" b="1" smtClean="0">
                <a:latin typeface="宋体" pitchFamily="2" charset="-122"/>
              </a:rPr>
              <a:t>然而，在１</a:t>
            </a:r>
            <a:r>
              <a:rPr lang="en-US" altLang="zh-CN" sz="2800" b="1" smtClean="0">
                <a:latin typeface="宋体" pitchFamily="2" charset="-122"/>
              </a:rPr>
              <a:t>998</a:t>
            </a:r>
            <a:r>
              <a:rPr lang="zh-CN" altLang="en-US" sz="2800" b="1" smtClean="0">
                <a:latin typeface="宋体" pitchFamily="2" charset="-122"/>
              </a:rPr>
              <a:t>年全球金融动荡中，ＬＴＣＭ难逃一劫，从</a:t>
            </a:r>
            <a:r>
              <a:rPr lang="en-US" altLang="zh-CN" sz="2800" b="1" smtClean="0">
                <a:latin typeface="宋体" pitchFamily="2" charset="-122"/>
              </a:rPr>
              <a:t>5</a:t>
            </a:r>
            <a:r>
              <a:rPr lang="zh-CN" altLang="en-US" sz="2800" b="1" smtClean="0">
                <a:latin typeface="宋体" pitchFamily="2" charset="-122"/>
              </a:rPr>
              <a:t>月俄罗斯金融风暴到</a:t>
            </a:r>
            <a:r>
              <a:rPr lang="en-US" altLang="zh-CN" sz="2800" b="1" smtClean="0">
                <a:latin typeface="宋体" pitchFamily="2" charset="-122"/>
              </a:rPr>
              <a:t>9 </a:t>
            </a:r>
            <a:r>
              <a:rPr lang="zh-CN" altLang="en-US" sz="2800" b="1" smtClean="0">
                <a:latin typeface="宋体" pitchFamily="2" charset="-122"/>
              </a:rPr>
              <a:t>月全面溃败，短短的１</a:t>
            </a:r>
            <a:r>
              <a:rPr lang="en-US" altLang="zh-CN" sz="2800" b="1" smtClean="0">
                <a:latin typeface="宋体" pitchFamily="2" charset="-122"/>
              </a:rPr>
              <a:t>5</a:t>
            </a:r>
            <a:r>
              <a:rPr lang="zh-CN" altLang="en-US" sz="2800" b="1" smtClean="0">
                <a:latin typeface="宋体" pitchFamily="2" charset="-122"/>
              </a:rPr>
              <a:t>０多天资产净值下降</a:t>
            </a:r>
            <a:r>
              <a:rPr lang="en-US" altLang="zh-CN" sz="2800" b="1" smtClean="0">
                <a:latin typeface="宋体" pitchFamily="2" charset="-122"/>
              </a:rPr>
              <a:t>9</a:t>
            </a:r>
            <a:r>
              <a:rPr lang="zh-CN" altLang="en-US" sz="2800" b="1" smtClean="0">
                <a:latin typeface="宋体" pitchFamily="2" charset="-122"/>
              </a:rPr>
              <a:t>０％，出现</a:t>
            </a:r>
            <a:r>
              <a:rPr lang="en-US" altLang="zh-CN" sz="2800" b="1" smtClean="0">
                <a:latin typeface="宋体" pitchFamily="2" charset="-122"/>
              </a:rPr>
              <a:t>45</a:t>
            </a:r>
            <a:r>
              <a:rPr lang="zh-CN" altLang="en-US" sz="2800" b="1" smtClean="0">
                <a:latin typeface="宋体" pitchFamily="2" charset="-122"/>
              </a:rPr>
              <a:t>亿美元巨额损失，这个曾经在华尔街呼风唤雨的长期资本管理公司，因为没有管理好风险，虽然政府曾经出面拯救，度过危机，但仍以破产倒闭告终。这是华尔街普遍认为由制度性缺陷、市场风险和流动性风险所造成破产倒闭的经典案例。</a:t>
            </a:r>
          </a:p>
          <a:p>
            <a:pPr eaLnBrk="1" hangingPunct="1">
              <a:lnSpc>
                <a:spcPct val="120000"/>
              </a:lnSpc>
              <a:defRPr/>
            </a:pPr>
            <a:endParaRPr lang="en-US" altLang="zh-CN" sz="2800" b="1" smtClean="0"/>
          </a:p>
        </p:txBody>
      </p:sp>
    </p:spTree>
    <p:extLst>
      <p:ext uri="{BB962C8B-B14F-4D97-AF65-F5344CB8AC3E}">
        <p14:creationId xmlns:p14="http://schemas.microsoft.com/office/powerpoint/2010/main" val="1504817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5613" y="647700"/>
            <a:ext cx="8229600" cy="365125"/>
          </a:xfrm>
        </p:spPr>
        <p:txBody>
          <a:bodyPr/>
          <a:lstStyle/>
          <a:p>
            <a:pPr eaLnBrk="1" hangingPunct="1">
              <a:defRPr/>
            </a:pPr>
            <a:r>
              <a:rPr lang="zh-CN" altLang="en-US" sz="2000" b="1" smtClean="0">
                <a:latin typeface="宋体" pitchFamily="2" charset="-122"/>
              </a:rPr>
              <a:t>表</a:t>
            </a:r>
            <a:r>
              <a:rPr lang="en-US" altLang="zh-CN" sz="2000" b="1" smtClean="0">
                <a:latin typeface="宋体" pitchFamily="2" charset="-122"/>
              </a:rPr>
              <a:t>4-</a:t>
            </a:r>
            <a:r>
              <a:rPr lang="zh-CN" altLang="en-US" sz="2000" b="1" smtClean="0">
                <a:latin typeface="宋体" pitchFamily="2" charset="-122"/>
              </a:rPr>
              <a:t>１  长期资本管理公司在不同交易品种上的损失</a:t>
            </a:r>
          </a:p>
        </p:txBody>
      </p:sp>
      <p:grpSp>
        <p:nvGrpSpPr>
          <p:cNvPr id="26627" name="Group 66"/>
          <p:cNvGrpSpPr>
            <a:grpSpLocks/>
          </p:cNvGrpSpPr>
          <p:nvPr/>
        </p:nvGrpSpPr>
        <p:grpSpPr bwMode="auto">
          <a:xfrm>
            <a:off x="395288" y="1268413"/>
            <a:ext cx="8458200" cy="4729162"/>
            <a:chOff x="-3" y="-3"/>
            <a:chExt cx="3328" cy="3846"/>
          </a:xfrm>
        </p:grpSpPr>
        <p:grpSp>
          <p:nvGrpSpPr>
            <p:cNvPr id="26628" name="Group 64"/>
            <p:cNvGrpSpPr>
              <a:grpSpLocks/>
            </p:cNvGrpSpPr>
            <p:nvPr/>
          </p:nvGrpSpPr>
          <p:grpSpPr bwMode="auto">
            <a:xfrm>
              <a:off x="0" y="0"/>
              <a:ext cx="3322" cy="3840"/>
              <a:chOff x="0" y="0"/>
              <a:chExt cx="3322" cy="3840"/>
            </a:xfrm>
          </p:grpSpPr>
          <p:grpSp>
            <p:nvGrpSpPr>
              <p:cNvPr id="26630" name="Group 25"/>
              <p:cNvGrpSpPr>
                <a:grpSpLocks/>
              </p:cNvGrpSpPr>
              <p:nvPr/>
            </p:nvGrpSpPr>
            <p:grpSpPr bwMode="auto">
              <a:xfrm>
                <a:off x="0" y="0"/>
                <a:ext cx="2174" cy="384"/>
                <a:chOff x="0" y="0"/>
                <a:chExt cx="2174" cy="384"/>
              </a:xfrm>
            </p:grpSpPr>
            <p:sp>
              <p:nvSpPr>
                <p:cNvPr id="26688" name="Rectangle 4"/>
                <p:cNvSpPr>
                  <a:spLocks noChangeArrowheads="1"/>
                </p:cNvSpPr>
                <p:nvPr/>
              </p:nvSpPr>
              <p:spPr bwMode="auto">
                <a:xfrm>
                  <a:off x="43" y="0"/>
                  <a:ext cx="20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品</a:t>
                  </a:r>
                  <a:r>
                    <a:rPr lang="zh-CN" altLang="en-US" sz="1800">
                      <a:latin typeface="Verdana" panose="020B0604030504040204" pitchFamily="34" charset="0"/>
                    </a:rPr>
                    <a:t>   </a:t>
                  </a:r>
                  <a:r>
                    <a:rPr lang="zh-CN" altLang="en-US" sz="1800">
                      <a:latin typeface="Times New Roman" panose="02020603050405020304" pitchFamily="18" charset="0"/>
                    </a:rPr>
                    <a:t>种</a:t>
                  </a:r>
                  <a:endParaRPr lang="zh-CN" altLang="en-US" sz="1800">
                    <a:latin typeface="Verdana" panose="020B0604030504040204" pitchFamily="34" charset="0"/>
                  </a:endParaRPr>
                </a:p>
                <a:p>
                  <a:pPr algn="ctr">
                    <a:spcBef>
                      <a:spcPct val="0"/>
                    </a:spcBef>
                    <a:buClrTx/>
                    <a:buSzTx/>
                    <a:buFontTx/>
                    <a:buNone/>
                  </a:pPr>
                  <a:endParaRPr lang="en-US" altLang="zh-CN" sz="1800">
                    <a:latin typeface="Times New Roman" panose="02020603050405020304" pitchFamily="18" charset="0"/>
                  </a:endParaRPr>
                </a:p>
              </p:txBody>
            </p:sp>
            <p:sp>
              <p:nvSpPr>
                <p:cNvPr id="26689" name="Rectangle 24"/>
                <p:cNvSpPr>
                  <a:spLocks noChangeArrowheads="1"/>
                </p:cNvSpPr>
                <p:nvPr/>
              </p:nvSpPr>
              <p:spPr bwMode="auto">
                <a:xfrm>
                  <a:off x="0" y="0"/>
                  <a:ext cx="21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31" name="Group 27"/>
              <p:cNvGrpSpPr>
                <a:grpSpLocks/>
              </p:cNvGrpSpPr>
              <p:nvPr/>
            </p:nvGrpSpPr>
            <p:grpSpPr bwMode="auto">
              <a:xfrm>
                <a:off x="2174" y="0"/>
                <a:ext cx="1148" cy="384"/>
                <a:chOff x="2174" y="0"/>
                <a:chExt cx="1148" cy="384"/>
              </a:xfrm>
            </p:grpSpPr>
            <p:sp>
              <p:nvSpPr>
                <p:cNvPr id="26686" name="Rectangle 5"/>
                <p:cNvSpPr>
                  <a:spLocks noChangeArrowheads="1"/>
                </p:cNvSpPr>
                <p:nvPr/>
              </p:nvSpPr>
              <p:spPr bwMode="auto">
                <a:xfrm>
                  <a:off x="2217" y="0"/>
                  <a:ext cx="106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金额（亿美圆）</a:t>
                  </a:r>
                  <a:endParaRPr lang="zh-CN" altLang="en-US" sz="1800">
                    <a:latin typeface="Verdana" panose="020B0604030504040204" pitchFamily="34" charset="0"/>
                  </a:endParaRPr>
                </a:p>
                <a:p>
                  <a:pPr algn="ctr">
                    <a:spcBef>
                      <a:spcPct val="0"/>
                    </a:spcBef>
                    <a:buClrTx/>
                    <a:buSzTx/>
                    <a:buFontTx/>
                    <a:buNone/>
                  </a:pPr>
                  <a:endParaRPr lang="en-US" altLang="zh-CN" sz="1800">
                    <a:latin typeface="Times New Roman" panose="02020603050405020304" pitchFamily="18" charset="0"/>
                  </a:endParaRPr>
                </a:p>
              </p:txBody>
            </p:sp>
            <p:sp>
              <p:nvSpPr>
                <p:cNvPr id="26687" name="Rectangle 26"/>
                <p:cNvSpPr>
                  <a:spLocks noChangeArrowheads="1"/>
                </p:cNvSpPr>
                <p:nvPr/>
              </p:nvSpPr>
              <p:spPr bwMode="auto">
                <a:xfrm>
                  <a:off x="2174" y="0"/>
                  <a:ext cx="114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32" name="Group 29"/>
              <p:cNvGrpSpPr>
                <a:grpSpLocks/>
              </p:cNvGrpSpPr>
              <p:nvPr/>
            </p:nvGrpSpPr>
            <p:grpSpPr bwMode="auto">
              <a:xfrm>
                <a:off x="0" y="384"/>
                <a:ext cx="2174" cy="384"/>
                <a:chOff x="0" y="384"/>
                <a:chExt cx="2174" cy="384"/>
              </a:xfrm>
            </p:grpSpPr>
            <p:sp>
              <p:nvSpPr>
                <p:cNvPr id="26684" name="Rectangle 6"/>
                <p:cNvSpPr>
                  <a:spLocks noChangeArrowheads="1"/>
                </p:cNvSpPr>
                <p:nvPr/>
              </p:nvSpPr>
              <p:spPr bwMode="auto">
                <a:xfrm>
                  <a:off x="43" y="384"/>
                  <a:ext cx="20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互换利差交易</a:t>
                  </a:r>
                  <a:endParaRPr lang="zh-CN" altLang="en-US" sz="1800">
                    <a:latin typeface="Verdana" panose="020B0604030504040204" pitchFamily="34" charset="0"/>
                  </a:endParaRPr>
                </a:p>
                <a:p>
                  <a:pPr algn="ctr">
                    <a:spcBef>
                      <a:spcPct val="0"/>
                    </a:spcBef>
                    <a:buClrTx/>
                    <a:buSzTx/>
                    <a:buFontTx/>
                    <a:buNone/>
                  </a:pPr>
                  <a:endParaRPr lang="en-US" altLang="zh-CN" sz="1800">
                    <a:latin typeface="Times New Roman" panose="02020603050405020304" pitchFamily="18" charset="0"/>
                  </a:endParaRPr>
                </a:p>
              </p:txBody>
            </p:sp>
            <p:sp>
              <p:nvSpPr>
                <p:cNvPr id="26685" name="Rectangle 28"/>
                <p:cNvSpPr>
                  <a:spLocks noChangeArrowheads="1"/>
                </p:cNvSpPr>
                <p:nvPr/>
              </p:nvSpPr>
              <p:spPr bwMode="auto">
                <a:xfrm>
                  <a:off x="0" y="384"/>
                  <a:ext cx="21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33" name="Group 31"/>
              <p:cNvGrpSpPr>
                <a:grpSpLocks/>
              </p:cNvGrpSpPr>
              <p:nvPr/>
            </p:nvGrpSpPr>
            <p:grpSpPr bwMode="auto">
              <a:xfrm>
                <a:off x="2174" y="384"/>
                <a:ext cx="1148" cy="384"/>
                <a:chOff x="2174" y="384"/>
                <a:chExt cx="1148" cy="384"/>
              </a:xfrm>
            </p:grpSpPr>
            <p:sp>
              <p:nvSpPr>
                <p:cNvPr id="26682" name="Rectangle 7"/>
                <p:cNvSpPr>
                  <a:spLocks noChangeArrowheads="1"/>
                </p:cNvSpPr>
                <p:nvPr/>
              </p:nvSpPr>
              <p:spPr bwMode="auto">
                <a:xfrm>
                  <a:off x="2217" y="384"/>
                  <a:ext cx="106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16</a:t>
                  </a:r>
                </a:p>
                <a:p>
                  <a:pPr algn="ctr">
                    <a:spcBef>
                      <a:spcPct val="0"/>
                    </a:spcBef>
                    <a:buClrTx/>
                    <a:buSzTx/>
                    <a:buFontTx/>
                    <a:buNone/>
                  </a:pPr>
                  <a:endParaRPr lang="en-US" altLang="zh-CN" sz="1800">
                    <a:latin typeface="Times New Roman" panose="02020603050405020304" pitchFamily="18" charset="0"/>
                  </a:endParaRPr>
                </a:p>
              </p:txBody>
            </p:sp>
            <p:sp>
              <p:nvSpPr>
                <p:cNvPr id="26683" name="Rectangle 30"/>
                <p:cNvSpPr>
                  <a:spLocks noChangeArrowheads="1"/>
                </p:cNvSpPr>
                <p:nvPr/>
              </p:nvSpPr>
              <p:spPr bwMode="auto">
                <a:xfrm>
                  <a:off x="2174" y="384"/>
                  <a:ext cx="114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34" name="Group 33"/>
              <p:cNvGrpSpPr>
                <a:grpSpLocks/>
              </p:cNvGrpSpPr>
              <p:nvPr/>
            </p:nvGrpSpPr>
            <p:grpSpPr bwMode="auto">
              <a:xfrm>
                <a:off x="0" y="768"/>
                <a:ext cx="2174" cy="384"/>
                <a:chOff x="0" y="768"/>
                <a:chExt cx="2174" cy="384"/>
              </a:xfrm>
            </p:grpSpPr>
            <p:sp>
              <p:nvSpPr>
                <p:cNvPr id="26680" name="Rectangle 8"/>
                <p:cNvSpPr>
                  <a:spLocks noChangeArrowheads="1"/>
                </p:cNvSpPr>
                <p:nvPr/>
              </p:nvSpPr>
              <p:spPr bwMode="auto">
                <a:xfrm>
                  <a:off x="43" y="768"/>
                  <a:ext cx="20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股票波动幅度交易</a:t>
                  </a:r>
                  <a:endParaRPr lang="zh-CN" altLang="en-US" sz="1800">
                    <a:latin typeface="Verdana" panose="020B0604030504040204" pitchFamily="34" charset="0"/>
                  </a:endParaRPr>
                </a:p>
                <a:p>
                  <a:pPr algn="ctr">
                    <a:spcBef>
                      <a:spcPct val="0"/>
                    </a:spcBef>
                    <a:buClrTx/>
                    <a:buSzTx/>
                    <a:buFontTx/>
                    <a:buNone/>
                  </a:pPr>
                  <a:endParaRPr lang="en-US" altLang="zh-CN" sz="1800">
                    <a:latin typeface="Times New Roman" panose="02020603050405020304" pitchFamily="18" charset="0"/>
                  </a:endParaRPr>
                </a:p>
              </p:txBody>
            </p:sp>
            <p:sp>
              <p:nvSpPr>
                <p:cNvPr id="26681" name="Rectangle 32"/>
                <p:cNvSpPr>
                  <a:spLocks noChangeArrowheads="1"/>
                </p:cNvSpPr>
                <p:nvPr/>
              </p:nvSpPr>
              <p:spPr bwMode="auto">
                <a:xfrm>
                  <a:off x="0" y="768"/>
                  <a:ext cx="21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35" name="Group 35"/>
              <p:cNvGrpSpPr>
                <a:grpSpLocks/>
              </p:cNvGrpSpPr>
              <p:nvPr/>
            </p:nvGrpSpPr>
            <p:grpSpPr bwMode="auto">
              <a:xfrm>
                <a:off x="2174" y="768"/>
                <a:ext cx="1148" cy="384"/>
                <a:chOff x="2174" y="768"/>
                <a:chExt cx="1148" cy="384"/>
              </a:xfrm>
            </p:grpSpPr>
            <p:sp>
              <p:nvSpPr>
                <p:cNvPr id="26678" name="Rectangle 9"/>
                <p:cNvSpPr>
                  <a:spLocks noChangeArrowheads="1"/>
                </p:cNvSpPr>
                <p:nvPr/>
              </p:nvSpPr>
              <p:spPr bwMode="auto">
                <a:xfrm>
                  <a:off x="2217" y="768"/>
                  <a:ext cx="106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13</a:t>
                  </a:r>
                </a:p>
                <a:p>
                  <a:pPr algn="ctr">
                    <a:spcBef>
                      <a:spcPct val="0"/>
                    </a:spcBef>
                    <a:buClrTx/>
                    <a:buSzTx/>
                    <a:buFontTx/>
                    <a:buNone/>
                  </a:pPr>
                  <a:endParaRPr lang="en-US" altLang="zh-CN" sz="1800">
                    <a:latin typeface="Times New Roman" panose="02020603050405020304" pitchFamily="18" charset="0"/>
                  </a:endParaRPr>
                </a:p>
              </p:txBody>
            </p:sp>
            <p:sp>
              <p:nvSpPr>
                <p:cNvPr id="26679" name="Rectangle 34"/>
                <p:cNvSpPr>
                  <a:spLocks noChangeArrowheads="1"/>
                </p:cNvSpPr>
                <p:nvPr/>
              </p:nvSpPr>
              <p:spPr bwMode="auto">
                <a:xfrm>
                  <a:off x="2174" y="768"/>
                  <a:ext cx="114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36" name="Group 37"/>
              <p:cNvGrpSpPr>
                <a:grpSpLocks/>
              </p:cNvGrpSpPr>
              <p:nvPr/>
            </p:nvGrpSpPr>
            <p:grpSpPr bwMode="auto">
              <a:xfrm>
                <a:off x="0" y="1152"/>
                <a:ext cx="2174" cy="384"/>
                <a:chOff x="0" y="1152"/>
                <a:chExt cx="2174" cy="384"/>
              </a:xfrm>
            </p:grpSpPr>
            <p:sp>
              <p:nvSpPr>
                <p:cNvPr id="26676" name="Rectangle 10"/>
                <p:cNvSpPr>
                  <a:spLocks noChangeArrowheads="1"/>
                </p:cNvSpPr>
                <p:nvPr/>
              </p:nvSpPr>
              <p:spPr bwMode="auto">
                <a:xfrm>
                  <a:off x="43" y="1152"/>
                  <a:ext cx="20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俄罗斯及其他新兴市场</a:t>
                  </a:r>
                  <a:endParaRPr lang="zh-CN" altLang="en-US" sz="1800">
                    <a:latin typeface="Verdana" panose="020B0604030504040204" pitchFamily="34" charset="0"/>
                  </a:endParaRPr>
                </a:p>
                <a:p>
                  <a:pPr algn="ctr">
                    <a:spcBef>
                      <a:spcPct val="0"/>
                    </a:spcBef>
                    <a:buClrTx/>
                    <a:buSzTx/>
                    <a:buFontTx/>
                    <a:buNone/>
                  </a:pPr>
                  <a:endParaRPr lang="en-US" altLang="zh-CN" sz="1800">
                    <a:latin typeface="Times New Roman" panose="02020603050405020304" pitchFamily="18" charset="0"/>
                  </a:endParaRPr>
                </a:p>
              </p:txBody>
            </p:sp>
            <p:sp>
              <p:nvSpPr>
                <p:cNvPr id="26677" name="Rectangle 36"/>
                <p:cNvSpPr>
                  <a:spLocks noChangeArrowheads="1"/>
                </p:cNvSpPr>
                <p:nvPr/>
              </p:nvSpPr>
              <p:spPr bwMode="auto">
                <a:xfrm>
                  <a:off x="0" y="1152"/>
                  <a:ext cx="21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37" name="Group 39"/>
              <p:cNvGrpSpPr>
                <a:grpSpLocks/>
              </p:cNvGrpSpPr>
              <p:nvPr/>
            </p:nvGrpSpPr>
            <p:grpSpPr bwMode="auto">
              <a:xfrm>
                <a:off x="2174" y="1152"/>
                <a:ext cx="1148" cy="384"/>
                <a:chOff x="2174" y="1152"/>
                <a:chExt cx="1148" cy="384"/>
              </a:xfrm>
            </p:grpSpPr>
            <p:sp>
              <p:nvSpPr>
                <p:cNvPr id="26674" name="Rectangle 11"/>
                <p:cNvSpPr>
                  <a:spLocks noChangeArrowheads="1"/>
                </p:cNvSpPr>
                <p:nvPr/>
              </p:nvSpPr>
              <p:spPr bwMode="auto">
                <a:xfrm>
                  <a:off x="2217" y="1152"/>
                  <a:ext cx="106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4.3</a:t>
                  </a:r>
                </a:p>
                <a:p>
                  <a:pPr algn="ctr">
                    <a:spcBef>
                      <a:spcPct val="0"/>
                    </a:spcBef>
                    <a:buClrTx/>
                    <a:buSzTx/>
                    <a:buFontTx/>
                    <a:buNone/>
                  </a:pPr>
                  <a:endParaRPr lang="en-US" altLang="zh-CN" sz="1800">
                    <a:latin typeface="Times New Roman" panose="02020603050405020304" pitchFamily="18" charset="0"/>
                  </a:endParaRPr>
                </a:p>
              </p:txBody>
            </p:sp>
            <p:sp>
              <p:nvSpPr>
                <p:cNvPr id="26675" name="Rectangle 38"/>
                <p:cNvSpPr>
                  <a:spLocks noChangeArrowheads="1"/>
                </p:cNvSpPr>
                <p:nvPr/>
              </p:nvSpPr>
              <p:spPr bwMode="auto">
                <a:xfrm>
                  <a:off x="2174" y="1152"/>
                  <a:ext cx="114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38" name="Group 41"/>
              <p:cNvGrpSpPr>
                <a:grpSpLocks/>
              </p:cNvGrpSpPr>
              <p:nvPr/>
            </p:nvGrpSpPr>
            <p:grpSpPr bwMode="auto">
              <a:xfrm>
                <a:off x="0" y="1536"/>
                <a:ext cx="2174" cy="384"/>
                <a:chOff x="0" y="1536"/>
                <a:chExt cx="2174" cy="384"/>
              </a:xfrm>
            </p:grpSpPr>
            <p:sp>
              <p:nvSpPr>
                <p:cNvPr id="26672" name="Rectangle 12"/>
                <p:cNvSpPr>
                  <a:spLocks noChangeArrowheads="1"/>
                </p:cNvSpPr>
                <p:nvPr/>
              </p:nvSpPr>
              <p:spPr bwMode="auto">
                <a:xfrm>
                  <a:off x="43" y="1536"/>
                  <a:ext cx="20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股票配对交易（如大众汽车和壳牌石油）</a:t>
                  </a:r>
                  <a:endParaRPr lang="zh-CN" altLang="en-US" sz="1800">
                    <a:latin typeface="Verdana" panose="020B0604030504040204" pitchFamily="34" charset="0"/>
                  </a:endParaRPr>
                </a:p>
                <a:p>
                  <a:pPr algn="ctr">
                    <a:spcBef>
                      <a:spcPct val="0"/>
                    </a:spcBef>
                    <a:buClrTx/>
                    <a:buSzTx/>
                    <a:buFontTx/>
                    <a:buNone/>
                  </a:pPr>
                  <a:endParaRPr lang="en-US" altLang="zh-CN" sz="1800">
                    <a:latin typeface="Times New Roman" panose="02020603050405020304" pitchFamily="18" charset="0"/>
                  </a:endParaRPr>
                </a:p>
              </p:txBody>
            </p:sp>
            <p:sp>
              <p:nvSpPr>
                <p:cNvPr id="26673" name="Rectangle 40"/>
                <p:cNvSpPr>
                  <a:spLocks noChangeArrowheads="1"/>
                </p:cNvSpPr>
                <p:nvPr/>
              </p:nvSpPr>
              <p:spPr bwMode="auto">
                <a:xfrm>
                  <a:off x="0" y="1536"/>
                  <a:ext cx="21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39" name="Group 43"/>
              <p:cNvGrpSpPr>
                <a:grpSpLocks/>
              </p:cNvGrpSpPr>
              <p:nvPr/>
            </p:nvGrpSpPr>
            <p:grpSpPr bwMode="auto">
              <a:xfrm>
                <a:off x="2174" y="1536"/>
                <a:ext cx="1148" cy="384"/>
                <a:chOff x="2174" y="1536"/>
                <a:chExt cx="1148" cy="384"/>
              </a:xfrm>
            </p:grpSpPr>
            <p:sp>
              <p:nvSpPr>
                <p:cNvPr id="26670" name="Rectangle 13"/>
                <p:cNvSpPr>
                  <a:spLocks noChangeArrowheads="1"/>
                </p:cNvSpPr>
                <p:nvPr/>
              </p:nvSpPr>
              <p:spPr bwMode="auto">
                <a:xfrm>
                  <a:off x="2217" y="1536"/>
                  <a:ext cx="106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2.86</a:t>
                  </a:r>
                </a:p>
                <a:p>
                  <a:pPr algn="ctr">
                    <a:spcBef>
                      <a:spcPct val="0"/>
                    </a:spcBef>
                    <a:buClrTx/>
                    <a:buSzTx/>
                    <a:buFontTx/>
                    <a:buNone/>
                  </a:pPr>
                  <a:endParaRPr lang="en-US" altLang="zh-CN" sz="1800">
                    <a:latin typeface="Times New Roman" panose="02020603050405020304" pitchFamily="18" charset="0"/>
                  </a:endParaRPr>
                </a:p>
              </p:txBody>
            </p:sp>
            <p:sp>
              <p:nvSpPr>
                <p:cNvPr id="26671" name="Rectangle 42"/>
                <p:cNvSpPr>
                  <a:spLocks noChangeArrowheads="1"/>
                </p:cNvSpPr>
                <p:nvPr/>
              </p:nvSpPr>
              <p:spPr bwMode="auto">
                <a:xfrm>
                  <a:off x="2174" y="1536"/>
                  <a:ext cx="114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40" name="Group 45"/>
              <p:cNvGrpSpPr>
                <a:grpSpLocks/>
              </p:cNvGrpSpPr>
              <p:nvPr/>
            </p:nvGrpSpPr>
            <p:grpSpPr bwMode="auto">
              <a:xfrm>
                <a:off x="0" y="1920"/>
                <a:ext cx="2174" cy="384"/>
                <a:chOff x="0" y="1920"/>
                <a:chExt cx="2174" cy="384"/>
              </a:xfrm>
            </p:grpSpPr>
            <p:sp>
              <p:nvSpPr>
                <p:cNvPr id="26668" name="Rectangle 14"/>
                <p:cNvSpPr>
                  <a:spLocks noChangeArrowheads="1"/>
                </p:cNvSpPr>
                <p:nvPr/>
              </p:nvSpPr>
              <p:spPr bwMode="auto">
                <a:xfrm>
                  <a:off x="43" y="1920"/>
                  <a:ext cx="20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收益曲线对冲套利交易</a:t>
                  </a:r>
                  <a:endParaRPr lang="zh-CN" altLang="en-US" sz="1800">
                    <a:latin typeface="Verdana" panose="020B0604030504040204" pitchFamily="34" charset="0"/>
                  </a:endParaRPr>
                </a:p>
                <a:p>
                  <a:pPr algn="ctr">
                    <a:spcBef>
                      <a:spcPct val="0"/>
                    </a:spcBef>
                    <a:buClrTx/>
                    <a:buSzTx/>
                    <a:buFontTx/>
                    <a:buNone/>
                  </a:pPr>
                  <a:endParaRPr lang="en-US" altLang="zh-CN" sz="1800">
                    <a:latin typeface="Times New Roman" panose="02020603050405020304" pitchFamily="18" charset="0"/>
                  </a:endParaRPr>
                </a:p>
              </p:txBody>
            </p:sp>
            <p:sp>
              <p:nvSpPr>
                <p:cNvPr id="26669" name="Rectangle 44"/>
                <p:cNvSpPr>
                  <a:spLocks noChangeArrowheads="1"/>
                </p:cNvSpPr>
                <p:nvPr/>
              </p:nvSpPr>
              <p:spPr bwMode="auto">
                <a:xfrm>
                  <a:off x="0" y="1920"/>
                  <a:ext cx="21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41" name="Group 47"/>
              <p:cNvGrpSpPr>
                <a:grpSpLocks/>
              </p:cNvGrpSpPr>
              <p:nvPr/>
            </p:nvGrpSpPr>
            <p:grpSpPr bwMode="auto">
              <a:xfrm>
                <a:off x="2174" y="1920"/>
                <a:ext cx="1148" cy="384"/>
                <a:chOff x="2174" y="1920"/>
                <a:chExt cx="1148" cy="384"/>
              </a:xfrm>
            </p:grpSpPr>
            <p:sp>
              <p:nvSpPr>
                <p:cNvPr id="26666" name="Rectangle 15"/>
                <p:cNvSpPr>
                  <a:spLocks noChangeArrowheads="1"/>
                </p:cNvSpPr>
                <p:nvPr/>
              </p:nvSpPr>
              <p:spPr bwMode="auto">
                <a:xfrm>
                  <a:off x="2217" y="1920"/>
                  <a:ext cx="106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2.15</a:t>
                  </a:r>
                </a:p>
                <a:p>
                  <a:pPr algn="ctr">
                    <a:spcBef>
                      <a:spcPct val="0"/>
                    </a:spcBef>
                    <a:buClrTx/>
                    <a:buSzTx/>
                    <a:buFontTx/>
                    <a:buNone/>
                  </a:pPr>
                  <a:endParaRPr lang="en-US" altLang="zh-CN" sz="1800">
                    <a:latin typeface="Times New Roman" panose="02020603050405020304" pitchFamily="18" charset="0"/>
                  </a:endParaRPr>
                </a:p>
              </p:txBody>
            </p:sp>
            <p:sp>
              <p:nvSpPr>
                <p:cNvPr id="26667" name="Rectangle 46"/>
                <p:cNvSpPr>
                  <a:spLocks noChangeArrowheads="1"/>
                </p:cNvSpPr>
                <p:nvPr/>
              </p:nvSpPr>
              <p:spPr bwMode="auto">
                <a:xfrm>
                  <a:off x="2174" y="1920"/>
                  <a:ext cx="114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42" name="Group 49"/>
              <p:cNvGrpSpPr>
                <a:grpSpLocks/>
              </p:cNvGrpSpPr>
              <p:nvPr/>
            </p:nvGrpSpPr>
            <p:grpSpPr bwMode="auto">
              <a:xfrm>
                <a:off x="0" y="2304"/>
                <a:ext cx="2174" cy="384"/>
                <a:chOff x="0" y="2304"/>
                <a:chExt cx="2174" cy="384"/>
              </a:xfrm>
            </p:grpSpPr>
            <p:sp>
              <p:nvSpPr>
                <p:cNvPr id="26664" name="Rectangle 16"/>
                <p:cNvSpPr>
                  <a:spLocks noChangeArrowheads="1"/>
                </p:cNvSpPr>
                <p:nvPr/>
              </p:nvSpPr>
              <p:spPr bwMode="auto">
                <a:xfrm>
                  <a:off x="43" y="2304"/>
                  <a:ext cx="20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标准</a:t>
                  </a:r>
                  <a:r>
                    <a:rPr lang="en-US" altLang="zh-CN" sz="1800">
                      <a:latin typeface="Times New Roman" panose="02020603050405020304" pitchFamily="18" charset="0"/>
                    </a:rPr>
                    <a:t>—</a:t>
                  </a:r>
                  <a:r>
                    <a:rPr lang="zh-CN" altLang="en-US" sz="1800">
                      <a:latin typeface="Times New Roman" panose="02020603050405020304" pitchFamily="18" charset="0"/>
                    </a:rPr>
                    <a:t>普尔</a:t>
                  </a:r>
                  <a:r>
                    <a:rPr lang="en-US" altLang="zh-CN" sz="1800">
                      <a:latin typeface="Verdana" panose="020B0604030504040204" pitchFamily="34" charset="0"/>
                    </a:rPr>
                    <a:t>500</a:t>
                  </a:r>
                  <a:r>
                    <a:rPr lang="zh-CN" altLang="en-US" sz="1800">
                      <a:latin typeface="Times New Roman" panose="02020603050405020304" pitchFamily="18" charset="0"/>
                    </a:rPr>
                    <a:t>股票指数交易</a:t>
                  </a:r>
                  <a:endParaRPr lang="zh-CN" altLang="en-US" sz="1800">
                    <a:latin typeface="Verdana" panose="020B0604030504040204" pitchFamily="34" charset="0"/>
                  </a:endParaRPr>
                </a:p>
                <a:p>
                  <a:pPr algn="ctr">
                    <a:spcBef>
                      <a:spcPct val="0"/>
                    </a:spcBef>
                    <a:buClrTx/>
                    <a:buSzTx/>
                    <a:buFontTx/>
                    <a:buNone/>
                  </a:pPr>
                  <a:endParaRPr lang="en-US" altLang="zh-CN" sz="1800">
                    <a:latin typeface="Times New Roman" panose="02020603050405020304" pitchFamily="18" charset="0"/>
                  </a:endParaRPr>
                </a:p>
              </p:txBody>
            </p:sp>
            <p:sp>
              <p:nvSpPr>
                <p:cNvPr id="26665" name="Rectangle 48"/>
                <p:cNvSpPr>
                  <a:spLocks noChangeArrowheads="1"/>
                </p:cNvSpPr>
                <p:nvPr/>
              </p:nvSpPr>
              <p:spPr bwMode="auto">
                <a:xfrm>
                  <a:off x="0" y="2304"/>
                  <a:ext cx="21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43" name="Group 51"/>
              <p:cNvGrpSpPr>
                <a:grpSpLocks/>
              </p:cNvGrpSpPr>
              <p:nvPr/>
            </p:nvGrpSpPr>
            <p:grpSpPr bwMode="auto">
              <a:xfrm>
                <a:off x="2174" y="2304"/>
                <a:ext cx="1148" cy="384"/>
                <a:chOff x="2174" y="2304"/>
                <a:chExt cx="1148" cy="384"/>
              </a:xfrm>
            </p:grpSpPr>
            <p:sp>
              <p:nvSpPr>
                <p:cNvPr id="26662" name="Rectangle 17"/>
                <p:cNvSpPr>
                  <a:spLocks noChangeArrowheads="1"/>
                </p:cNvSpPr>
                <p:nvPr/>
              </p:nvSpPr>
              <p:spPr bwMode="auto">
                <a:xfrm>
                  <a:off x="2217" y="2304"/>
                  <a:ext cx="106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2.03</a:t>
                  </a:r>
                </a:p>
                <a:p>
                  <a:pPr algn="ctr">
                    <a:spcBef>
                      <a:spcPct val="0"/>
                    </a:spcBef>
                    <a:buClrTx/>
                    <a:buSzTx/>
                    <a:buFontTx/>
                    <a:buNone/>
                  </a:pPr>
                  <a:endParaRPr lang="en-US" altLang="zh-CN" sz="1800">
                    <a:latin typeface="Times New Roman" panose="02020603050405020304" pitchFamily="18" charset="0"/>
                  </a:endParaRPr>
                </a:p>
              </p:txBody>
            </p:sp>
            <p:sp>
              <p:nvSpPr>
                <p:cNvPr id="26663" name="Rectangle 50"/>
                <p:cNvSpPr>
                  <a:spLocks noChangeArrowheads="1"/>
                </p:cNvSpPr>
                <p:nvPr/>
              </p:nvSpPr>
              <p:spPr bwMode="auto">
                <a:xfrm>
                  <a:off x="2174" y="2304"/>
                  <a:ext cx="114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44" name="Group 53"/>
              <p:cNvGrpSpPr>
                <a:grpSpLocks/>
              </p:cNvGrpSpPr>
              <p:nvPr/>
            </p:nvGrpSpPr>
            <p:grpSpPr bwMode="auto">
              <a:xfrm>
                <a:off x="0" y="2688"/>
                <a:ext cx="2174" cy="384"/>
                <a:chOff x="0" y="2688"/>
                <a:chExt cx="2174" cy="384"/>
              </a:xfrm>
            </p:grpSpPr>
            <p:sp>
              <p:nvSpPr>
                <p:cNvPr id="26660" name="Rectangle 18"/>
                <p:cNvSpPr>
                  <a:spLocks noChangeArrowheads="1"/>
                </p:cNvSpPr>
                <p:nvPr/>
              </p:nvSpPr>
              <p:spPr bwMode="auto">
                <a:xfrm>
                  <a:off x="43" y="2688"/>
                  <a:ext cx="20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高收益率债券（垃圾债券）</a:t>
                  </a:r>
                  <a:endParaRPr lang="zh-CN" altLang="en-US" sz="1800">
                    <a:latin typeface="Verdana" panose="020B0604030504040204" pitchFamily="34" charset="0"/>
                  </a:endParaRPr>
                </a:p>
                <a:p>
                  <a:pPr algn="ctr">
                    <a:spcBef>
                      <a:spcPct val="0"/>
                    </a:spcBef>
                    <a:buClrTx/>
                    <a:buSzTx/>
                    <a:buFontTx/>
                    <a:buNone/>
                  </a:pPr>
                  <a:endParaRPr lang="en-US" altLang="zh-CN" sz="1800">
                    <a:latin typeface="Times New Roman" panose="02020603050405020304" pitchFamily="18" charset="0"/>
                  </a:endParaRPr>
                </a:p>
              </p:txBody>
            </p:sp>
            <p:sp>
              <p:nvSpPr>
                <p:cNvPr id="26661" name="Rectangle 52"/>
                <p:cNvSpPr>
                  <a:spLocks noChangeArrowheads="1"/>
                </p:cNvSpPr>
                <p:nvPr/>
              </p:nvSpPr>
              <p:spPr bwMode="auto">
                <a:xfrm>
                  <a:off x="0" y="2688"/>
                  <a:ext cx="21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45" name="Group 55"/>
              <p:cNvGrpSpPr>
                <a:grpSpLocks/>
              </p:cNvGrpSpPr>
              <p:nvPr/>
            </p:nvGrpSpPr>
            <p:grpSpPr bwMode="auto">
              <a:xfrm>
                <a:off x="2174" y="2688"/>
                <a:ext cx="1148" cy="384"/>
                <a:chOff x="2174" y="2688"/>
                <a:chExt cx="1148" cy="384"/>
              </a:xfrm>
            </p:grpSpPr>
            <p:sp>
              <p:nvSpPr>
                <p:cNvPr id="26658" name="Rectangle 19"/>
                <p:cNvSpPr>
                  <a:spLocks noChangeArrowheads="1"/>
                </p:cNvSpPr>
                <p:nvPr/>
              </p:nvSpPr>
              <p:spPr bwMode="auto">
                <a:xfrm>
                  <a:off x="2217" y="2688"/>
                  <a:ext cx="106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1</a:t>
                  </a:r>
                </a:p>
                <a:p>
                  <a:pPr algn="ctr">
                    <a:spcBef>
                      <a:spcPct val="0"/>
                    </a:spcBef>
                    <a:buClrTx/>
                    <a:buSzTx/>
                    <a:buFontTx/>
                    <a:buNone/>
                  </a:pPr>
                  <a:endParaRPr lang="en-US" altLang="zh-CN" sz="1800">
                    <a:latin typeface="Times New Roman" panose="02020603050405020304" pitchFamily="18" charset="0"/>
                  </a:endParaRPr>
                </a:p>
              </p:txBody>
            </p:sp>
            <p:sp>
              <p:nvSpPr>
                <p:cNvPr id="26659" name="Rectangle 54"/>
                <p:cNvSpPr>
                  <a:spLocks noChangeArrowheads="1"/>
                </p:cNvSpPr>
                <p:nvPr/>
              </p:nvSpPr>
              <p:spPr bwMode="auto">
                <a:xfrm>
                  <a:off x="2174" y="2688"/>
                  <a:ext cx="114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46" name="Group 57"/>
              <p:cNvGrpSpPr>
                <a:grpSpLocks/>
              </p:cNvGrpSpPr>
              <p:nvPr/>
            </p:nvGrpSpPr>
            <p:grpSpPr bwMode="auto">
              <a:xfrm>
                <a:off x="0" y="3072"/>
                <a:ext cx="2174" cy="384"/>
                <a:chOff x="0" y="3072"/>
                <a:chExt cx="2174" cy="384"/>
              </a:xfrm>
            </p:grpSpPr>
            <p:sp>
              <p:nvSpPr>
                <p:cNvPr id="26656" name="Rectangle 20"/>
                <p:cNvSpPr>
                  <a:spLocks noChangeArrowheads="1"/>
                </p:cNvSpPr>
                <p:nvPr/>
              </p:nvSpPr>
              <p:spPr bwMode="auto">
                <a:xfrm>
                  <a:off x="43" y="3072"/>
                  <a:ext cx="20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在发达国家进行的直接交易（如直接抛空日本债券）</a:t>
                  </a:r>
                  <a:endParaRPr lang="zh-CN" altLang="en-US" sz="1800">
                    <a:latin typeface="Verdana" panose="020B0604030504040204" pitchFamily="34" charset="0"/>
                  </a:endParaRPr>
                </a:p>
                <a:p>
                  <a:pPr algn="ctr">
                    <a:spcBef>
                      <a:spcPct val="0"/>
                    </a:spcBef>
                    <a:buClrTx/>
                    <a:buSzTx/>
                    <a:buFontTx/>
                    <a:buNone/>
                  </a:pPr>
                  <a:endParaRPr lang="en-US" altLang="zh-CN" sz="1800">
                    <a:latin typeface="Times New Roman" panose="02020603050405020304" pitchFamily="18" charset="0"/>
                  </a:endParaRPr>
                </a:p>
              </p:txBody>
            </p:sp>
            <p:sp>
              <p:nvSpPr>
                <p:cNvPr id="26657" name="Rectangle 56"/>
                <p:cNvSpPr>
                  <a:spLocks noChangeArrowheads="1"/>
                </p:cNvSpPr>
                <p:nvPr/>
              </p:nvSpPr>
              <p:spPr bwMode="auto">
                <a:xfrm>
                  <a:off x="0" y="3072"/>
                  <a:ext cx="21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47" name="Group 59"/>
              <p:cNvGrpSpPr>
                <a:grpSpLocks/>
              </p:cNvGrpSpPr>
              <p:nvPr/>
            </p:nvGrpSpPr>
            <p:grpSpPr bwMode="auto">
              <a:xfrm>
                <a:off x="2174" y="3072"/>
                <a:ext cx="1148" cy="384"/>
                <a:chOff x="2174" y="3072"/>
                <a:chExt cx="1148" cy="384"/>
              </a:xfrm>
            </p:grpSpPr>
            <p:sp>
              <p:nvSpPr>
                <p:cNvPr id="26654" name="Rectangle 21"/>
                <p:cNvSpPr>
                  <a:spLocks noChangeArrowheads="1"/>
                </p:cNvSpPr>
                <p:nvPr/>
              </p:nvSpPr>
              <p:spPr bwMode="auto">
                <a:xfrm>
                  <a:off x="2217" y="3072"/>
                  <a:ext cx="106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3.71</a:t>
                  </a:r>
                </a:p>
                <a:p>
                  <a:pPr algn="ctr">
                    <a:spcBef>
                      <a:spcPct val="0"/>
                    </a:spcBef>
                    <a:buClrTx/>
                    <a:buSzTx/>
                    <a:buFontTx/>
                    <a:buNone/>
                  </a:pPr>
                  <a:endParaRPr lang="en-US" altLang="zh-CN" sz="1800">
                    <a:latin typeface="Times New Roman" panose="02020603050405020304" pitchFamily="18" charset="0"/>
                  </a:endParaRPr>
                </a:p>
              </p:txBody>
            </p:sp>
            <p:sp>
              <p:nvSpPr>
                <p:cNvPr id="26655" name="Rectangle 58"/>
                <p:cNvSpPr>
                  <a:spLocks noChangeArrowheads="1"/>
                </p:cNvSpPr>
                <p:nvPr/>
              </p:nvSpPr>
              <p:spPr bwMode="auto">
                <a:xfrm>
                  <a:off x="2174" y="3072"/>
                  <a:ext cx="114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48" name="Group 61"/>
              <p:cNvGrpSpPr>
                <a:grpSpLocks/>
              </p:cNvGrpSpPr>
              <p:nvPr/>
            </p:nvGrpSpPr>
            <p:grpSpPr bwMode="auto">
              <a:xfrm>
                <a:off x="0" y="3456"/>
                <a:ext cx="2174" cy="384"/>
                <a:chOff x="0" y="3456"/>
                <a:chExt cx="2174" cy="384"/>
              </a:xfrm>
            </p:grpSpPr>
            <p:sp>
              <p:nvSpPr>
                <p:cNvPr id="26652" name="Rectangle 22"/>
                <p:cNvSpPr>
                  <a:spLocks noChangeArrowheads="1"/>
                </p:cNvSpPr>
                <p:nvPr/>
              </p:nvSpPr>
              <p:spPr bwMode="auto">
                <a:xfrm>
                  <a:off x="43" y="3456"/>
                  <a:ext cx="20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Times New Roman" panose="02020603050405020304" pitchFamily="18" charset="0"/>
                    </a:rPr>
                    <a:t>合</a:t>
                  </a:r>
                  <a:r>
                    <a:rPr lang="zh-CN" altLang="en-US" sz="1800">
                      <a:latin typeface="Verdana" panose="020B0604030504040204" pitchFamily="34" charset="0"/>
                    </a:rPr>
                    <a:t>   </a:t>
                  </a:r>
                  <a:r>
                    <a:rPr lang="zh-CN" altLang="en-US" sz="1800">
                      <a:latin typeface="Times New Roman" panose="02020603050405020304" pitchFamily="18" charset="0"/>
                    </a:rPr>
                    <a:t>计</a:t>
                  </a:r>
                  <a:endParaRPr lang="zh-CN" altLang="en-US" sz="1800">
                    <a:latin typeface="Verdana" panose="020B0604030504040204" pitchFamily="34" charset="0"/>
                  </a:endParaRPr>
                </a:p>
                <a:p>
                  <a:pPr algn="ctr">
                    <a:spcBef>
                      <a:spcPct val="0"/>
                    </a:spcBef>
                    <a:buClrTx/>
                    <a:buSzTx/>
                    <a:buFontTx/>
                    <a:buNone/>
                  </a:pPr>
                  <a:endParaRPr lang="en-US" altLang="zh-CN" sz="1800">
                    <a:latin typeface="Times New Roman" panose="02020603050405020304" pitchFamily="18" charset="0"/>
                  </a:endParaRPr>
                </a:p>
              </p:txBody>
            </p:sp>
            <p:sp>
              <p:nvSpPr>
                <p:cNvPr id="26653" name="Rectangle 60"/>
                <p:cNvSpPr>
                  <a:spLocks noChangeArrowheads="1"/>
                </p:cNvSpPr>
                <p:nvPr/>
              </p:nvSpPr>
              <p:spPr bwMode="auto">
                <a:xfrm>
                  <a:off x="0" y="3456"/>
                  <a:ext cx="217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26649" name="Group 63"/>
              <p:cNvGrpSpPr>
                <a:grpSpLocks/>
              </p:cNvGrpSpPr>
              <p:nvPr/>
            </p:nvGrpSpPr>
            <p:grpSpPr bwMode="auto">
              <a:xfrm>
                <a:off x="2174" y="3456"/>
                <a:ext cx="1148" cy="384"/>
                <a:chOff x="2174" y="3456"/>
                <a:chExt cx="1148" cy="384"/>
              </a:xfrm>
            </p:grpSpPr>
            <p:sp>
              <p:nvSpPr>
                <p:cNvPr id="26650" name="Rectangle 23"/>
                <p:cNvSpPr>
                  <a:spLocks noChangeArrowheads="1"/>
                </p:cNvSpPr>
                <p:nvPr/>
              </p:nvSpPr>
              <p:spPr bwMode="auto">
                <a:xfrm>
                  <a:off x="2217" y="3456"/>
                  <a:ext cx="106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rPr>
                    <a:t>45.05</a:t>
                  </a:r>
                </a:p>
                <a:p>
                  <a:pPr algn="ctr">
                    <a:spcBef>
                      <a:spcPct val="0"/>
                    </a:spcBef>
                    <a:buClrTx/>
                    <a:buSzTx/>
                    <a:buFontTx/>
                    <a:buNone/>
                  </a:pPr>
                  <a:endParaRPr lang="en-US" altLang="zh-CN" sz="1800">
                    <a:latin typeface="Times New Roman" panose="02020603050405020304" pitchFamily="18" charset="0"/>
                  </a:endParaRPr>
                </a:p>
              </p:txBody>
            </p:sp>
            <p:sp>
              <p:nvSpPr>
                <p:cNvPr id="26651" name="Rectangle 62"/>
                <p:cNvSpPr>
                  <a:spLocks noChangeArrowheads="1"/>
                </p:cNvSpPr>
                <p:nvPr/>
              </p:nvSpPr>
              <p:spPr bwMode="auto">
                <a:xfrm>
                  <a:off x="2174" y="3456"/>
                  <a:ext cx="114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sp>
          <p:nvSpPr>
            <p:cNvPr id="26629" name="Rectangle 65"/>
            <p:cNvSpPr>
              <a:spLocks noChangeArrowheads="1"/>
            </p:cNvSpPr>
            <p:nvPr/>
          </p:nvSpPr>
          <p:spPr bwMode="auto">
            <a:xfrm>
              <a:off x="-3" y="-3"/>
              <a:ext cx="3328" cy="384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spTree>
    <p:extLst>
      <p:ext uri="{BB962C8B-B14F-4D97-AF65-F5344CB8AC3E}">
        <p14:creationId xmlns:p14="http://schemas.microsoft.com/office/powerpoint/2010/main" val="134795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33388"/>
            <a:ext cx="8229600" cy="984250"/>
          </a:xfrm>
        </p:spPr>
        <p:txBody>
          <a:bodyPr/>
          <a:lstStyle/>
          <a:p>
            <a:pPr eaLnBrk="1" hangingPunct="1">
              <a:defRPr/>
            </a:pPr>
            <a:r>
              <a:rPr lang="zh-CN" altLang="en-US" smtClean="0">
                <a:latin typeface="隶书" pitchFamily="49" charset="-122"/>
                <a:ea typeface="隶书" pitchFamily="49" charset="-122"/>
              </a:rPr>
              <a:t>下面是几个典型案例：</a:t>
            </a:r>
            <a:r>
              <a:rPr lang="zh-CN" altLang="en-US" b="1" smtClean="0"/>
              <a:t> </a:t>
            </a:r>
          </a:p>
        </p:txBody>
      </p:sp>
      <p:sp>
        <p:nvSpPr>
          <p:cNvPr id="12291" name="Rectangle 3"/>
          <p:cNvSpPr>
            <a:spLocks noGrp="1" noChangeArrowheads="1"/>
          </p:cNvSpPr>
          <p:nvPr>
            <p:ph type="body" idx="1"/>
          </p:nvPr>
        </p:nvSpPr>
        <p:spPr>
          <a:xfrm>
            <a:off x="539750" y="1412875"/>
            <a:ext cx="8110538" cy="4953000"/>
          </a:xfrm>
        </p:spPr>
        <p:txBody>
          <a:bodyPr/>
          <a:lstStyle/>
          <a:p>
            <a:pPr eaLnBrk="1" hangingPunct="1">
              <a:lnSpc>
                <a:spcPct val="110000"/>
              </a:lnSpc>
              <a:defRPr/>
            </a:pPr>
            <a:r>
              <a:rPr lang="zh-CN" altLang="en-US" sz="2800" b="1" smtClean="0">
                <a:latin typeface="宋体" pitchFamily="2" charset="-122"/>
              </a:rPr>
              <a:t>例</a:t>
            </a:r>
            <a:r>
              <a:rPr lang="zh-CN" altLang="en-US" sz="2800" b="1" smtClean="0">
                <a:cs typeface="Times New Roman" pitchFamily="18" charset="0"/>
              </a:rPr>
              <a:t>  </a:t>
            </a:r>
            <a:r>
              <a:rPr lang="zh-CN" altLang="en-US" sz="2800" b="1" smtClean="0">
                <a:latin typeface="宋体" pitchFamily="2" charset="-122"/>
              </a:rPr>
              <a:t>绍兴是我国最大的纺织生产基地和纺织品集散地。近些年绍兴不断从西欧国家进口纺织设备，其资金达</a:t>
            </a:r>
            <a:r>
              <a:rPr lang="en-US" altLang="zh-CN" sz="2800" b="1" smtClean="0">
                <a:cs typeface="Times New Roman" pitchFamily="18" charset="0"/>
              </a:rPr>
              <a:t>2</a:t>
            </a:r>
            <a:r>
              <a:rPr lang="zh-CN" altLang="en-US" sz="2800" b="1" smtClean="0">
                <a:latin typeface="宋体" pitchFamily="2" charset="-122"/>
              </a:rPr>
              <a:t>００多亿元，其中仅先进无梭织机就超过</a:t>
            </a:r>
            <a:r>
              <a:rPr lang="en-US" altLang="zh-CN" sz="2800" b="1" smtClean="0">
                <a:cs typeface="Times New Roman" pitchFamily="18" charset="0"/>
              </a:rPr>
              <a:t>2</a:t>
            </a:r>
            <a:r>
              <a:rPr lang="zh-CN" altLang="en-US" sz="2800" b="1" smtClean="0">
                <a:latin typeface="宋体" pitchFamily="2" charset="-122"/>
              </a:rPr>
              <a:t>．</a:t>
            </a:r>
            <a:r>
              <a:rPr lang="en-US" altLang="zh-CN" sz="2800" b="1" smtClean="0">
                <a:cs typeface="Times New Roman" pitchFamily="18" charset="0"/>
              </a:rPr>
              <a:t>5</a:t>
            </a:r>
            <a:r>
              <a:rPr lang="zh-CN" altLang="en-US" sz="2800" b="1" smtClean="0">
                <a:latin typeface="宋体" pitchFamily="2" charset="-122"/>
              </a:rPr>
              <a:t>万台。这使得绍兴仅用了</a:t>
            </a:r>
            <a:r>
              <a:rPr lang="en-US" altLang="zh-CN" sz="2800" b="1" smtClean="0">
                <a:cs typeface="Times New Roman" pitchFamily="18" charset="0"/>
              </a:rPr>
              <a:t>5</a:t>
            </a:r>
            <a:r>
              <a:rPr lang="zh-CN" altLang="en-US" sz="2800" b="1" smtClean="0">
                <a:latin typeface="宋体" pitchFamily="2" charset="-122"/>
              </a:rPr>
              <a:t>年时间就一举迈入世界纺织的先进行列。从</a:t>
            </a:r>
            <a:r>
              <a:rPr lang="en-US" altLang="zh-CN" sz="2800" b="1" smtClean="0">
                <a:cs typeface="Times New Roman" pitchFamily="18" charset="0"/>
              </a:rPr>
              <a:t>2</a:t>
            </a:r>
            <a:r>
              <a:rPr lang="zh-CN" altLang="en-US" sz="2800" b="1" smtClean="0">
                <a:latin typeface="宋体" pitchFamily="2" charset="-122"/>
              </a:rPr>
              <a:t>００</a:t>
            </a:r>
            <a:r>
              <a:rPr lang="en-US" altLang="zh-CN" sz="2800" b="1" smtClean="0">
                <a:cs typeface="Times New Roman" pitchFamily="18" charset="0"/>
              </a:rPr>
              <a:t>2</a:t>
            </a:r>
            <a:r>
              <a:rPr lang="zh-CN" altLang="en-US" sz="2800" b="1" smtClean="0">
                <a:latin typeface="宋体" pitchFamily="2" charset="-122"/>
              </a:rPr>
              <a:t>年初开始，欧元在国际金融市场上强势反弹，而美元趋跌。随之，意大利、德国等欧洲国家相关企业提出中国绍兴纺织企业向他们购买纺织设备时，将终止使用美元支付的惯例，转为以欧元计价结算。</a:t>
            </a:r>
            <a:r>
              <a:rPr lang="zh-CN" altLang="en-US" sz="2800" b="1" smtClean="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9750" y="476250"/>
            <a:ext cx="8110538" cy="5715000"/>
          </a:xfrm>
        </p:spPr>
        <p:txBody>
          <a:bodyPr/>
          <a:lstStyle/>
          <a:p>
            <a:pPr algn="just" eaLnBrk="1" hangingPunct="1">
              <a:lnSpc>
                <a:spcPct val="120000"/>
              </a:lnSpc>
              <a:defRPr/>
            </a:pPr>
            <a:r>
              <a:rPr lang="zh-CN" altLang="en-US" sz="2800" b="1" smtClean="0">
                <a:latin typeface="宋体" pitchFamily="2" charset="-122"/>
              </a:rPr>
              <a:t>由于绍兴的有关企业汇率风险意识不强，在外方同意延期付款的条件下，接受了以欧元结算的条件。为此，</a:t>
            </a:r>
            <a:r>
              <a:rPr lang="en-US" altLang="zh-CN" sz="2800" b="1" smtClean="0">
                <a:latin typeface="宋体" pitchFamily="2" charset="-122"/>
              </a:rPr>
              <a:t>2</a:t>
            </a:r>
            <a:r>
              <a:rPr lang="zh-CN" altLang="en-US" sz="2800" b="1" smtClean="0">
                <a:latin typeface="宋体" pitchFamily="2" charset="-122"/>
              </a:rPr>
              <a:t>００</a:t>
            </a:r>
            <a:r>
              <a:rPr lang="en-US" altLang="zh-CN" sz="2800" b="1" smtClean="0">
                <a:latin typeface="宋体" pitchFamily="2" charset="-122"/>
              </a:rPr>
              <a:t>2</a:t>
            </a:r>
            <a:r>
              <a:rPr lang="zh-CN" altLang="en-US" sz="2800" b="1" smtClean="0">
                <a:latin typeface="宋体" pitchFamily="2" charset="-122"/>
              </a:rPr>
              <a:t>年下半年全市开立欧元信用证１</a:t>
            </a:r>
            <a:r>
              <a:rPr lang="en-US" altLang="zh-CN" sz="2800" b="1" smtClean="0">
                <a:latin typeface="宋体" pitchFamily="2" charset="-122"/>
              </a:rPr>
              <a:t>4</a:t>
            </a:r>
            <a:r>
              <a:rPr lang="zh-CN" altLang="en-US" sz="2800" b="1" smtClean="0">
                <a:latin typeface="宋体" pitchFamily="2" charset="-122"/>
              </a:rPr>
              <a:t>．</a:t>
            </a:r>
            <a:r>
              <a:rPr lang="en-US" altLang="zh-CN" sz="2800" b="1" smtClean="0">
                <a:latin typeface="宋体" pitchFamily="2" charset="-122"/>
              </a:rPr>
              <a:t>324</a:t>
            </a:r>
            <a:r>
              <a:rPr lang="zh-CN" altLang="en-US" sz="2800" b="1" smtClean="0">
                <a:latin typeface="宋体" pitchFamily="2" charset="-122"/>
              </a:rPr>
              <a:t>１亿欧元，付汇</a:t>
            </a:r>
            <a:r>
              <a:rPr lang="en-US" altLang="zh-CN" sz="2800" b="1" smtClean="0">
                <a:latin typeface="宋体" pitchFamily="2" charset="-122"/>
              </a:rPr>
              <a:t>8596</a:t>
            </a:r>
            <a:r>
              <a:rPr lang="zh-CN" altLang="en-US" sz="2800" b="1" smtClean="0">
                <a:latin typeface="宋体" pitchFamily="2" charset="-122"/>
              </a:rPr>
              <a:t>万欧元；</a:t>
            </a:r>
            <a:r>
              <a:rPr lang="en-US" altLang="zh-CN" sz="2800" b="1" smtClean="0">
                <a:latin typeface="宋体" pitchFamily="2" charset="-122"/>
              </a:rPr>
              <a:t>2</a:t>
            </a:r>
            <a:r>
              <a:rPr lang="zh-CN" altLang="en-US" sz="2800" b="1" smtClean="0">
                <a:latin typeface="宋体" pitchFamily="2" charset="-122"/>
              </a:rPr>
              <a:t>００</a:t>
            </a:r>
            <a:r>
              <a:rPr lang="en-US" altLang="zh-CN" sz="2800" b="1" smtClean="0">
                <a:latin typeface="宋体" pitchFamily="2" charset="-122"/>
              </a:rPr>
              <a:t>3</a:t>
            </a:r>
            <a:r>
              <a:rPr lang="zh-CN" altLang="en-US" sz="2800" b="1" smtClean="0">
                <a:latin typeface="宋体" pitchFamily="2" charset="-122"/>
              </a:rPr>
              <a:t>年１</a:t>
            </a:r>
            <a:r>
              <a:rPr lang="en-US" altLang="zh-CN" sz="2800" b="1" smtClean="0">
                <a:latin typeface="宋体" pitchFamily="2" charset="-122"/>
              </a:rPr>
              <a:t>-5</a:t>
            </a:r>
            <a:r>
              <a:rPr lang="zh-CN" altLang="en-US" sz="2800" b="1" smtClean="0">
                <a:latin typeface="宋体" pitchFamily="2" charset="-122"/>
              </a:rPr>
              <a:t>月开立欧元信用证</a:t>
            </a:r>
            <a:r>
              <a:rPr lang="en-US" altLang="zh-CN" sz="2800" b="1" smtClean="0">
                <a:latin typeface="宋体" pitchFamily="2" charset="-122"/>
              </a:rPr>
              <a:t>4</a:t>
            </a:r>
            <a:r>
              <a:rPr lang="zh-CN" altLang="en-US" sz="2800" b="1" smtClean="0">
                <a:latin typeface="宋体" pitchFamily="2" charset="-122"/>
              </a:rPr>
              <a:t>１</a:t>
            </a:r>
            <a:r>
              <a:rPr lang="en-US" altLang="zh-CN" sz="2800" b="1" smtClean="0">
                <a:latin typeface="宋体" pitchFamily="2" charset="-122"/>
              </a:rPr>
              <a:t>69</a:t>
            </a:r>
            <a:r>
              <a:rPr lang="zh-CN" altLang="en-US" sz="2800" b="1" smtClean="0">
                <a:latin typeface="宋体" pitchFamily="2" charset="-122"/>
              </a:rPr>
              <a:t>万欧元，付汇</a:t>
            </a:r>
            <a:r>
              <a:rPr lang="en-US" altLang="zh-CN" sz="2800" b="1" smtClean="0">
                <a:latin typeface="宋体" pitchFamily="2" charset="-122"/>
              </a:rPr>
              <a:t>3846</a:t>
            </a:r>
            <a:r>
              <a:rPr lang="zh-CN" altLang="en-US" sz="2800" b="1" smtClean="0">
                <a:latin typeface="宋体" pitchFamily="2" charset="-122"/>
              </a:rPr>
              <a:t>万欧元。但是，</a:t>
            </a:r>
            <a:r>
              <a:rPr lang="en-US" altLang="zh-CN" sz="2800" b="1" smtClean="0">
                <a:latin typeface="宋体" pitchFamily="2" charset="-122"/>
              </a:rPr>
              <a:t>2</a:t>
            </a:r>
            <a:r>
              <a:rPr lang="zh-CN" altLang="en-US" sz="2800" b="1" smtClean="0">
                <a:latin typeface="宋体" pitchFamily="2" charset="-122"/>
              </a:rPr>
              <a:t>００</a:t>
            </a:r>
            <a:r>
              <a:rPr lang="en-US" altLang="zh-CN" sz="2800" b="1" smtClean="0">
                <a:latin typeface="宋体" pitchFamily="2" charset="-122"/>
              </a:rPr>
              <a:t>2</a:t>
            </a:r>
            <a:r>
              <a:rPr lang="zh-CN" altLang="en-US" sz="2800" b="1" smtClean="0">
                <a:latin typeface="宋体" pitchFamily="2" charset="-122"/>
              </a:rPr>
              <a:t>年１</a:t>
            </a:r>
            <a:r>
              <a:rPr lang="en-US" altLang="zh-CN" sz="2800" b="1" smtClean="0">
                <a:latin typeface="宋体" pitchFamily="2" charset="-122"/>
              </a:rPr>
              <a:t>-</a:t>
            </a:r>
            <a:r>
              <a:rPr lang="zh-CN" altLang="en-US" sz="2800" b="1" smtClean="0">
                <a:latin typeface="宋体" pitchFamily="2" charset="-122"/>
              </a:rPr>
              <a:t>１</a:t>
            </a:r>
            <a:r>
              <a:rPr lang="en-US" altLang="zh-CN" sz="2800" b="1" smtClean="0">
                <a:latin typeface="宋体" pitchFamily="2" charset="-122"/>
              </a:rPr>
              <a:t>2</a:t>
            </a:r>
            <a:r>
              <a:rPr lang="zh-CN" altLang="en-US" sz="2800" b="1" smtClean="0">
                <a:latin typeface="宋体" pitchFamily="2" charset="-122"/>
              </a:rPr>
              <a:t>月，欧元兑美元累计涨幅达</a:t>
            </a:r>
            <a:r>
              <a:rPr lang="en-US" altLang="zh-CN" sz="2800" b="1" smtClean="0">
                <a:latin typeface="宋体" pitchFamily="2" charset="-122"/>
              </a:rPr>
              <a:t>26</a:t>
            </a:r>
            <a:r>
              <a:rPr lang="zh-CN" altLang="en-US" sz="2800" b="1" smtClean="0">
                <a:latin typeface="宋体" pitchFamily="2" charset="-122"/>
              </a:rPr>
              <a:t>％；</a:t>
            </a:r>
            <a:r>
              <a:rPr lang="en-US" altLang="zh-CN" sz="2800" b="1" smtClean="0">
                <a:latin typeface="宋体" pitchFamily="2" charset="-122"/>
              </a:rPr>
              <a:t>2</a:t>
            </a:r>
            <a:r>
              <a:rPr lang="zh-CN" altLang="en-US" sz="2800" b="1" smtClean="0">
                <a:latin typeface="宋体" pitchFamily="2" charset="-122"/>
              </a:rPr>
              <a:t>００</a:t>
            </a:r>
            <a:r>
              <a:rPr lang="en-US" altLang="zh-CN" sz="2800" b="1" smtClean="0">
                <a:latin typeface="宋体" pitchFamily="2" charset="-122"/>
              </a:rPr>
              <a:t>3</a:t>
            </a:r>
            <a:r>
              <a:rPr lang="zh-CN" altLang="en-US" sz="2800" b="1" smtClean="0">
                <a:latin typeface="宋体" pitchFamily="2" charset="-122"/>
              </a:rPr>
              <a:t>年１</a:t>
            </a:r>
            <a:r>
              <a:rPr lang="en-US" altLang="zh-CN" sz="2800" b="1" smtClean="0">
                <a:latin typeface="宋体" pitchFamily="2" charset="-122"/>
              </a:rPr>
              <a:t>-5</a:t>
            </a:r>
            <a:r>
              <a:rPr lang="zh-CN" altLang="en-US" sz="2800" b="1" smtClean="0">
                <a:latin typeface="宋体" pitchFamily="2" charset="-122"/>
              </a:rPr>
              <a:t>月，欧元兑美元的涨幅又在</a:t>
            </a:r>
            <a:r>
              <a:rPr lang="en-US" altLang="zh-CN" sz="2800" b="1" smtClean="0">
                <a:latin typeface="宋体" pitchFamily="2" charset="-122"/>
              </a:rPr>
              <a:t>2</a:t>
            </a:r>
            <a:r>
              <a:rPr lang="zh-CN" altLang="en-US" sz="2800" b="1" smtClean="0">
                <a:latin typeface="宋体" pitchFamily="2" charset="-122"/>
              </a:rPr>
              <a:t>００</a:t>
            </a:r>
            <a:r>
              <a:rPr lang="en-US" altLang="zh-CN" sz="2800" b="1" smtClean="0">
                <a:latin typeface="宋体" pitchFamily="2" charset="-122"/>
              </a:rPr>
              <a:t>2</a:t>
            </a:r>
            <a:r>
              <a:rPr lang="zh-CN" altLang="en-US" sz="2800" b="1" smtClean="0">
                <a:latin typeface="宋体" pitchFamily="2" charset="-122"/>
              </a:rPr>
              <a:t>年底的基础上上升了１</a:t>
            </a:r>
            <a:r>
              <a:rPr lang="en-US" altLang="zh-CN" sz="2800" b="1" smtClean="0">
                <a:latin typeface="宋体" pitchFamily="2" charset="-122"/>
              </a:rPr>
              <a:t>4</a:t>
            </a:r>
            <a:r>
              <a:rPr lang="zh-CN" altLang="en-US" sz="2800" b="1" smtClean="0">
                <a:latin typeface="宋体" pitchFamily="2" charset="-122"/>
              </a:rPr>
              <a:t>％</a:t>
            </a:r>
            <a:r>
              <a:rPr lang="en-US" altLang="zh-CN" sz="2800" b="1" smtClean="0">
                <a:latin typeface="宋体" pitchFamily="2" charset="-122"/>
              </a:rPr>
              <a:t>,</a:t>
            </a:r>
            <a:r>
              <a:rPr lang="zh-CN" altLang="en-US" sz="2800" b="1" smtClean="0">
                <a:latin typeface="宋体" pitchFamily="2" charset="-122"/>
              </a:rPr>
              <a:t>见图４</a:t>
            </a:r>
            <a:r>
              <a:rPr lang="en-US" altLang="zh-CN" sz="2800" b="1" smtClean="0">
                <a:latin typeface="宋体" pitchFamily="2" charset="-122"/>
              </a:rPr>
              <a:t>-2</a:t>
            </a:r>
            <a:r>
              <a:rPr lang="zh-CN" altLang="en-US" sz="2800" b="1" smtClean="0">
                <a:latin typeface="宋体" pitchFamily="2" charset="-122"/>
              </a:rPr>
              <a:t>。这意味着在上述时间段内，由于没有采取汇率风险规避措施，绍兴纺织企业白白多支付了</a:t>
            </a:r>
            <a:r>
              <a:rPr lang="en-US" altLang="zh-CN" sz="2800" b="1" smtClean="0">
                <a:latin typeface="宋体" pitchFamily="2" charset="-122"/>
              </a:rPr>
              <a:t>2</a:t>
            </a:r>
            <a:r>
              <a:rPr lang="zh-CN" altLang="en-US" sz="2800" b="1" smtClean="0">
                <a:latin typeface="宋体" pitchFamily="2" charset="-122"/>
              </a:rPr>
              <a:t>．</a:t>
            </a:r>
            <a:r>
              <a:rPr lang="en-US" altLang="zh-CN" sz="2800" b="1" smtClean="0">
                <a:latin typeface="宋体" pitchFamily="2" charset="-122"/>
              </a:rPr>
              <a:t>37</a:t>
            </a:r>
            <a:r>
              <a:rPr lang="zh-CN" altLang="en-US" sz="2800" b="1" smtClean="0">
                <a:latin typeface="宋体" pitchFamily="2" charset="-122"/>
              </a:rPr>
              <a:t>亿元人民币。</a:t>
            </a:r>
            <a:endParaRPr lang="zh-CN" altLang="en-US" sz="2800" b="1"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ChangeArrowheads="1"/>
          </p:cNvSpPr>
          <p:nvPr/>
        </p:nvSpPr>
        <p:spPr bwMode="auto">
          <a:xfrm>
            <a:off x="1657350" y="1957388"/>
            <a:ext cx="9144000" cy="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aphicFrame>
        <p:nvGraphicFramePr>
          <p:cNvPr id="19459" name="Object 4"/>
          <p:cNvGraphicFramePr>
            <a:graphicFrameLocks noChangeAspect="1"/>
          </p:cNvGraphicFramePr>
          <p:nvPr/>
        </p:nvGraphicFramePr>
        <p:xfrm>
          <a:off x="457200" y="1828800"/>
          <a:ext cx="8382000" cy="4232275"/>
        </p:xfrm>
        <a:graphic>
          <a:graphicData uri="http://schemas.openxmlformats.org/presentationml/2006/ole">
            <mc:AlternateContent xmlns:mc="http://schemas.openxmlformats.org/markup-compatibility/2006">
              <mc:Choice xmlns:v="urn:schemas-microsoft-com:vml" Requires="v">
                <p:oleObj spid="_x0000_s19526" name="Photo Editor 照片" r:id="rId3" imgW="6668431" imgH="4761905" progId="MSPhotoEd.3">
                  <p:embed/>
                </p:oleObj>
              </mc:Choice>
              <mc:Fallback>
                <p:oleObj name="Photo Editor 照片" r:id="rId3" imgW="6668431" imgH="4761905"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4536"/>
                      <a:stretch>
                        <a:fillRect/>
                      </a:stretch>
                    </p:blipFill>
                    <p:spPr bwMode="auto">
                      <a:xfrm>
                        <a:off x="457200" y="1828800"/>
                        <a:ext cx="83820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0" name="Rectangle 6"/>
          <p:cNvSpPr>
            <a:spLocks noChangeArrowheads="1"/>
          </p:cNvSpPr>
          <p:nvPr/>
        </p:nvSpPr>
        <p:spPr bwMode="auto">
          <a:xfrm>
            <a:off x="762000" y="1295400"/>
            <a:ext cx="693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latin typeface="宋体" panose="02010600030101010101" pitchFamily="2" charset="-122"/>
              </a:rPr>
              <a:t>图４</a:t>
            </a:r>
            <a:r>
              <a:rPr lang="en-US" altLang="zh-CN" sz="1600">
                <a:latin typeface="Times New Roman" panose="02020603050405020304" pitchFamily="18" charset="0"/>
                <a:cs typeface="Times New Roman" panose="02020603050405020304" pitchFamily="18" charset="0"/>
              </a:rPr>
              <a:t>-</a:t>
            </a:r>
            <a:r>
              <a:rPr lang="zh-CN" altLang="en-US" sz="1600">
                <a:latin typeface="宋体" panose="02010600030101010101" pitchFamily="2" charset="-122"/>
              </a:rPr>
              <a:t>２</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2</a:t>
            </a:r>
            <a:r>
              <a:rPr lang="zh-CN" altLang="en-US" sz="1600">
                <a:latin typeface="宋体" panose="02010600030101010101" pitchFamily="2" charset="-122"/>
              </a:rPr>
              <a:t>００</a:t>
            </a:r>
            <a:r>
              <a:rPr lang="en-US" altLang="zh-CN" sz="1600">
                <a:latin typeface="Times New Roman" panose="02020603050405020304" pitchFamily="18" charset="0"/>
                <a:cs typeface="Times New Roman" panose="02020603050405020304" pitchFamily="18" charset="0"/>
              </a:rPr>
              <a:t>3</a:t>
            </a:r>
            <a:r>
              <a:rPr lang="zh-CN" altLang="en-US" sz="1600">
                <a:latin typeface="宋体" panose="02010600030101010101" pitchFamily="2" charset="-122"/>
              </a:rPr>
              <a:t>年１月至</a:t>
            </a:r>
            <a:r>
              <a:rPr lang="en-US" altLang="zh-CN" sz="1600">
                <a:latin typeface="Times New Roman" panose="02020603050405020304" pitchFamily="18" charset="0"/>
                <a:cs typeface="Times New Roman" panose="02020603050405020304" pitchFamily="18" charset="0"/>
              </a:rPr>
              <a:t>2</a:t>
            </a:r>
            <a:r>
              <a:rPr lang="zh-CN" altLang="en-US" sz="1600">
                <a:latin typeface="宋体" panose="02010600030101010101" pitchFamily="2" charset="-122"/>
              </a:rPr>
              <a:t>００</a:t>
            </a:r>
            <a:r>
              <a:rPr lang="en-US" altLang="zh-CN" sz="1600">
                <a:latin typeface="Times New Roman" panose="02020603050405020304" pitchFamily="18" charset="0"/>
                <a:cs typeface="Times New Roman" panose="02020603050405020304" pitchFamily="18" charset="0"/>
              </a:rPr>
              <a:t>3</a:t>
            </a:r>
            <a:r>
              <a:rPr lang="zh-CN" altLang="en-US" sz="1600">
                <a:latin typeface="宋体" panose="02010600030101010101" pitchFamily="2" charset="-122"/>
              </a:rPr>
              <a:t>年１</a:t>
            </a:r>
            <a:r>
              <a:rPr lang="en-US" altLang="zh-CN" sz="1600">
                <a:latin typeface="Times New Roman" panose="02020603050405020304" pitchFamily="18" charset="0"/>
                <a:cs typeface="Times New Roman" panose="02020603050405020304" pitchFamily="18" charset="0"/>
              </a:rPr>
              <a:t>2</a:t>
            </a:r>
            <a:r>
              <a:rPr lang="zh-CN" altLang="en-US" sz="1600">
                <a:latin typeface="宋体" panose="02010600030101010101" pitchFamily="2" charset="-122"/>
              </a:rPr>
              <a:t>月欧元兑美元的汇率走势</a:t>
            </a:r>
            <a:r>
              <a:rPr lang="zh-CN" altLang="en-US" sz="1600">
                <a:latin typeface="Verdana" panose="020B0604030504040204" pitchFamily="34" charset="0"/>
              </a:rPr>
              <a:t> </a:t>
            </a:r>
            <a:endParaRPr lang="zh-CN" altLang="en-US" sz="160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5613" y="504825"/>
            <a:ext cx="8229600" cy="606425"/>
          </a:xfrm>
        </p:spPr>
        <p:txBody>
          <a:bodyPr/>
          <a:lstStyle/>
          <a:p>
            <a:pPr eaLnBrk="1" hangingPunct="1">
              <a:defRPr/>
            </a:pPr>
            <a:r>
              <a:rPr lang="zh-CN" altLang="en-US" dirty="0">
                <a:latin typeface="隶书" pitchFamily="49" charset="-122"/>
                <a:ea typeface="隶书" pitchFamily="49" charset="-122"/>
              </a:rPr>
              <a:t>目录</a:t>
            </a:r>
            <a:endParaRPr lang="zh-CN" altLang="en-US" dirty="0" smtClean="0">
              <a:latin typeface="隶书" pitchFamily="49" charset="-122"/>
              <a:ea typeface="隶书" pitchFamily="49" charset="-122"/>
            </a:endParaRPr>
          </a:p>
        </p:txBody>
      </p:sp>
      <p:sp>
        <p:nvSpPr>
          <p:cNvPr id="11267" name="Rectangle 3"/>
          <p:cNvSpPr>
            <a:spLocks noGrp="1" noChangeArrowheads="1"/>
          </p:cNvSpPr>
          <p:nvPr>
            <p:ph type="body" idx="1"/>
          </p:nvPr>
        </p:nvSpPr>
        <p:spPr>
          <a:xfrm>
            <a:off x="574675" y="1340768"/>
            <a:ext cx="8110538" cy="4953000"/>
          </a:xfrm>
        </p:spPr>
        <p:txBody>
          <a:bodyPr/>
          <a:lstStyle/>
          <a:p>
            <a:pPr eaLnBrk="1" hangingPunct="1">
              <a:defRPr/>
            </a:pPr>
            <a:r>
              <a:rPr lang="zh-CN" altLang="en-US" dirty="0" smtClean="0">
                <a:effectLst/>
                <a:latin typeface="隶书" pitchFamily="49" charset="-122"/>
                <a:ea typeface="隶书" pitchFamily="49" charset="-122"/>
              </a:rPr>
              <a:t>金融</a:t>
            </a:r>
            <a:r>
              <a:rPr lang="zh-CN" altLang="en-US" dirty="0">
                <a:effectLst/>
                <a:latin typeface="隶书" pitchFamily="49" charset="-122"/>
                <a:ea typeface="隶书" pitchFamily="49" charset="-122"/>
              </a:rPr>
              <a:t>风险的几个</a:t>
            </a:r>
            <a:r>
              <a:rPr lang="zh-CN" altLang="en-US" dirty="0" smtClean="0">
                <a:effectLst/>
                <a:latin typeface="隶书" pitchFamily="49" charset="-122"/>
                <a:ea typeface="隶书" pitchFamily="49" charset="-122"/>
              </a:rPr>
              <a:t>例子</a:t>
            </a:r>
            <a:endParaRPr lang="en-US" altLang="zh-CN" b="1" dirty="0">
              <a:effectLst/>
            </a:endParaRPr>
          </a:p>
          <a:p>
            <a:pPr eaLnBrk="1" hangingPunct="1">
              <a:defRPr/>
            </a:pPr>
            <a:r>
              <a:rPr lang="zh-CN" altLang="en-US" b="1" dirty="0" smtClean="0">
                <a:effectLst/>
                <a:latin typeface="隶书" pitchFamily="49" charset="-122"/>
                <a:ea typeface="隶书" pitchFamily="49" charset="-122"/>
              </a:rPr>
              <a:t>什么是金融风险？</a:t>
            </a:r>
            <a:endParaRPr lang="en-US" altLang="zh-CN" b="1" dirty="0" smtClean="0">
              <a:effectLst/>
              <a:latin typeface="隶书" pitchFamily="49" charset="-122"/>
              <a:ea typeface="隶书" pitchFamily="49" charset="-122"/>
            </a:endParaRPr>
          </a:p>
          <a:p>
            <a:pPr eaLnBrk="1" hangingPunct="1">
              <a:defRPr/>
            </a:pPr>
            <a:r>
              <a:rPr lang="zh-CN" altLang="en-US" b="1" dirty="0" smtClean="0">
                <a:effectLst/>
                <a:latin typeface="隶书" pitchFamily="49" charset="-122"/>
                <a:ea typeface="隶书" pitchFamily="49" charset="-122"/>
              </a:rPr>
              <a:t>金融风险的分类</a:t>
            </a:r>
            <a:endParaRPr lang="en-US" altLang="zh-CN" b="1" dirty="0" smtClean="0">
              <a:effectLst/>
              <a:latin typeface="隶书" pitchFamily="49" charset="-122"/>
              <a:ea typeface="隶书" pitchFamily="49" charset="-122"/>
            </a:endParaRPr>
          </a:p>
          <a:p>
            <a:pPr eaLnBrk="1" hangingPunct="1">
              <a:defRPr/>
            </a:pPr>
            <a:r>
              <a:rPr lang="zh-CN" altLang="en-US" b="1" dirty="0" smtClean="0">
                <a:effectLst/>
                <a:latin typeface="隶书" pitchFamily="49" charset="-122"/>
                <a:ea typeface="隶书" pitchFamily="49" charset="-122"/>
              </a:rPr>
              <a:t>金融风险的管理</a:t>
            </a:r>
            <a:endParaRPr lang="en-US" altLang="zh-CN" b="1" dirty="0" smtClean="0">
              <a:effectLst/>
              <a:latin typeface="隶书" pitchFamily="49" charset="-122"/>
              <a:ea typeface="隶书" pitchFamily="49" charset="-122"/>
            </a:endParaRPr>
          </a:p>
          <a:p>
            <a:pPr eaLnBrk="1" hangingPunct="1">
              <a:defRPr/>
            </a:pPr>
            <a:r>
              <a:rPr lang="zh-CN" altLang="en-US" b="1" dirty="0" smtClean="0">
                <a:effectLst/>
                <a:latin typeface="隶书" pitchFamily="49" charset="-122"/>
                <a:ea typeface="隶书" pitchFamily="49" charset="-122"/>
              </a:rPr>
              <a:t>市场风险管理的</a:t>
            </a:r>
            <a:r>
              <a:rPr lang="en-US" altLang="zh-CN" b="1" dirty="0" err="1" smtClean="0">
                <a:effectLst/>
                <a:latin typeface="隶书" pitchFamily="49" charset="-122"/>
                <a:ea typeface="隶书" pitchFamily="49" charset="-122"/>
              </a:rPr>
              <a:t>VaR</a:t>
            </a:r>
            <a:r>
              <a:rPr lang="zh-CN" altLang="en-US" b="1" dirty="0" smtClean="0">
                <a:effectLst/>
                <a:latin typeface="隶书" pitchFamily="49" charset="-122"/>
                <a:ea typeface="隶书" pitchFamily="49" charset="-122"/>
              </a:rPr>
              <a:t>方法及应用</a:t>
            </a:r>
            <a:endParaRPr lang="en-US" altLang="zh-CN" b="1" dirty="0" smtClean="0">
              <a:effectLst/>
              <a:latin typeface="隶书" pitchFamily="49" charset="-122"/>
              <a:ea typeface="隶书" pitchFamily="49" charset="-122"/>
            </a:endParaRPr>
          </a:p>
          <a:p>
            <a:pPr eaLnBrk="1" hangingPunct="1">
              <a:defRPr/>
            </a:pPr>
            <a:r>
              <a:rPr lang="zh-CN" altLang="en-US" dirty="0" smtClean="0">
                <a:effectLst/>
                <a:latin typeface="隶书" pitchFamily="49" charset="-122"/>
                <a:ea typeface="隶书" pitchFamily="49" charset="-122"/>
              </a:rPr>
              <a:t>信用风险管理</a:t>
            </a:r>
            <a:endParaRPr lang="en-US" altLang="zh-CN" dirty="0" smtClean="0">
              <a:effectLst/>
              <a:latin typeface="隶书" pitchFamily="49" charset="-122"/>
              <a:ea typeface="隶书" pitchFamily="49" charset="-122"/>
            </a:endParaRPr>
          </a:p>
          <a:p>
            <a:pPr eaLnBrk="1" hangingPunct="1">
              <a:defRPr/>
            </a:pPr>
            <a:r>
              <a:rPr lang="zh-CN" altLang="en-US" dirty="0">
                <a:effectLst/>
                <a:latin typeface="隶书" pitchFamily="49" charset="-122"/>
                <a:ea typeface="隶书" pitchFamily="49" charset="-122"/>
              </a:rPr>
              <a:t>巴塞尔</a:t>
            </a:r>
            <a:r>
              <a:rPr lang="zh-CN" altLang="en-US" dirty="0" smtClean="0">
                <a:effectLst/>
                <a:latin typeface="隶书" pitchFamily="49" charset="-122"/>
                <a:ea typeface="隶书" pitchFamily="49" charset="-122"/>
              </a:rPr>
              <a:t>协议</a:t>
            </a:r>
            <a:endParaRPr lang="en-US" altLang="zh-CN" dirty="0">
              <a:effectLst/>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8313" y="549275"/>
            <a:ext cx="8229600" cy="606425"/>
          </a:xfrm>
        </p:spPr>
        <p:txBody>
          <a:bodyPr/>
          <a:lstStyle/>
          <a:p>
            <a:pPr eaLnBrk="1" hangingPunct="1">
              <a:defRPr/>
            </a:pPr>
            <a:r>
              <a:rPr lang="zh-CN" altLang="en-US" smtClean="0">
                <a:latin typeface="隶书" pitchFamily="49" charset="-122"/>
                <a:ea typeface="隶书" pitchFamily="49" charset="-122"/>
              </a:rPr>
              <a:t>例 株洲冶炼厂套期保值</a:t>
            </a:r>
          </a:p>
        </p:txBody>
      </p:sp>
      <p:sp>
        <p:nvSpPr>
          <p:cNvPr id="15363" name="Rectangle 3"/>
          <p:cNvSpPr>
            <a:spLocks noGrp="1" noChangeArrowheads="1"/>
          </p:cNvSpPr>
          <p:nvPr>
            <p:ph type="body" idx="1"/>
          </p:nvPr>
        </p:nvSpPr>
        <p:spPr>
          <a:xfrm>
            <a:off x="539750" y="1484313"/>
            <a:ext cx="8110538" cy="4572000"/>
          </a:xfrm>
        </p:spPr>
        <p:txBody>
          <a:bodyPr/>
          <a:lstStyle/>
          <a:p>
            <a:pPr eaLnBrk="1" hangingPunct="1">
              <a:lnSpc>
                <a:spcPct val="140000"/>
              </a:lnSpc>
              <a:defRPr/>
            </a:pPr>
            <a:r>
              <a:rPr lang="zh-CN" altLang="en-US" sz="2800" b="1" smtClean="0">
                <a:latin typeface="宋体" pitchFamily="2" charset="-122"/>
              </a:rPr>
              <a:t>株洲冶炼厂（以下简称株冶）是我国最大的铅锌生产和出口基地之一，其生产的</a:t>
            </a:r>
            <a:r>
              <a:rPr lang="zh-CN" altLang="en-US" sz="2800" b="1" smtClean="0"/>
              <a:t>“</a:t>
            </a:r>
            <a:r>
              <a:rPr lang="zh-CN" altLang="en-US" sz="2800" b="1" smtClean="0">
                <a:latin typeface="宋体" pitchFamily="2" charset="-122"/>
              </a:rPr>
              <a:t>火炬牌</a:t>
            </a:r>
            <a:r>
              <a:rPr lang="zh-CN" altLang="en-US" sz="2800" b="1" smtClean="0"/>
              <a:t>”</a:t>
            </a:r>
            <a:r>
              <a:rPr lang="zh-CN" altLang="en-US" sz="2800" b="1" smtClean="0">
                <a:latin typeface="宋体" pitchFamily="2" charset="-122"/>
              </a:rPr>
              <a:t>锌是我国第一个在伦敦交易所注册的商标，经有关部门特批该厂可以在国外金属期货市场上进行套期保值。从１</a:t>
            </a:r>
            <a:r>
              <a:rPr lang="en-US" altLang="zh-CN" sz="2800" b="1" smtClean="0">
                <a:cs typeface="Times New Roman" pitchFamily="18" charset="0"/>
              </a:rPr>
              <a:t>997</a:t>
            </a:r>
            <a:r>
              <a:rPr lang="zh-CN" altLang="en-US" sz="2800" b="1" smtClean="0">
                <a:latin typeface="宋体" pitchFamily="2" charset="-122"/>
              </a:rPr>
              <a:t>年初开始，六个多月的时间中，伦敦锌价涨幅超过</a:t>
            </a:r>
            <a:r>
              <a:rPr lang="en-US" altLang="zh-CN" sz="2800" b="1" smtClean="0">
                <a:cs typeface="Times New Roman" pitchFamily="18" charset="0"/>
              </a:rPr>
              <a:t>5</a:t>
            </a:r>
            <a:r>
              <a:rPr lang="zh-CN" altLang="en-US" sz="2800" b="1" smtClean="0">
                <a:latin typeface="宋体" pitchFamily="2" charset="-122"/>
              </a:rPr>
              <a:t>０％，而株冶最后集中性平仓的</a:t>
            </a:r>
            <a:r>
              <a:rPr lang="en-US" altLang="zh-CN" sz="2800" b="1" smtClean="0">
                <a:cs typeface="Times New Roman" pitchFamily="18" charset="0"/>
              </a:rPr>
              <a:t>3</a:t>
            </a:r>
            <a:r>
              <a:rPr lang="zh-CN" altLang="en-US" sz="2800" b="1" smtClean="0">
                <a:latin typeface="宋体" pitchFamily="2" charset="-122"/>
              </a:rPr>
              <a:t>天内亏损达到１亿多美元。</a:t>
            </a:r>
            <a:r>
              <a:rPr lang="zh-CN" altLang="en-US" sz="2800" b="1" smtClean="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8313" y="476250"/>
            <a:ext cx="8229600" cy="606425"/>
          </a:xfrm>
        </p:spPr>
        <p:txBody>
          <a:bodyPr/>
          <a:lstStyle/>
          <a:p>
            <a:pPr eaLnBrk="1" hangingPunct="1">
              <a:defRPr/>
            </a:pPr>
            <a:endParaRPr lang="zh-CN" altLang="zh-CN" smtClean="0">
              <a:latin typeface="隶书" pitchFamily="49" charset="-122"/>
              <a:ea typeface="隶书" pitchFamily="49" charset="-122"/>
            </a:endParaRPr>
          </a:p>
        </p:txBody>
      </p:sp>
      <p:sp>
        <p:nvSpPr>
          <p:cNvPr id="16387" name="Rectangle 3"/>
          <p:cNvSpPr>
            <a:spLocks noGrp="1" noChangeArrowheads="1"/>
          </p:cNvSpPr>
          <p:nvPr>
            <p:ph type="body" idx="1"/>
          </p:nvPr>
        </p:nvSpPr>
        <p:spPr>
          <a:xfrm>
            <a:off x="539750" y="1484313"/>
            <a:ext cx="8110538" cy="4419600"/>
          </a:xfrm>
        </p:spPr>
        <p:txBody>
          <a:bodyPr/>
          <a:lstStyle/>
          <a:p>
            <a:pPr eaLnBrk="1" hangingPunct="1">
              <a:lnSpc>
                <a:spcPct val="110000"/>
              </a:lnSpc>
              <a:defRPr/>
            </a:pPr>
            <a:r>
              <a:rPr lang="zh-CN" altLang="en-US" sz="2800" b="1" smtClean="0">
                <a:latin typeface="宋体" pitchFamily="2" charset="-122"/>
              </a:rPr>
              <a:t>为什么会出现如此大的亏损呢？其实在从事锌的卖出套期保值</a:t>
            </a:r>
            <a:r>
              <a:rPr lang="en-US" altLang="zh-CN" sz="2800" b="1" smtClean="0">
                <a:cs typeface="Times New Roman" pitchFamily="18" charset="0"/>
              </a:rPr>
              <a:t>2</a:t>
            </a:r>
            <a:r>
              <a:rPr lang="zh-CN" altLang="en-US" sz="2800" b="1" smtClean="0">
                <a:latin typeface="宋体" pitchFamily="2" charset="-122"/>
              </a:rPr>
              <a:t>年时间中，具体经办人员越权透支进行交易，出现亏损后没有及时汇报，结果继续在伦敦市场上抛出期锌合约，被国外金融机构盯住而发生逼仓，导致亏损越来越大。最后亏损实在无法隐瞒才报告株冶时，已在伦敦市场卖出了</a:t>
            </a:r>
            <a:r>
              <a:rPr lang="en-US" altLang="zh-CN" sz="2800" b="1" smtClean="0">
                <a:cs typeface="Times New Roman" pitchFamily="18" charset="0"/>
              </a:rPr>
              <a:t>45</a:t>
            </a:r>
            <a:r>
              <a:rPr lang="zh-CN" altLang="en-US" sz="2800" b="1" smtClean="0">
                <a:latin typeface="宋体" pitchFamily="2" charset="-122"/>
              </a:rPr>
              <a:t>万吨锌，而当时株冶全年的总产量才仅为</a:t>
            </a:r>
            <a:r>
              <a:rPr lang="en-US" altLang="zh-CN" sz="2800" b="1" smtClean="0">
                <a:cs typeface="Times New Roman" pitchFamily="18" charset="0"/>
              </a:rPr>
              <a:t>3</a:t>
            </a:r>
            <a:r>
              <a:rPr lang="zh-CN" altLang="en-US" sz="2800" b="1" smtClean="0">
                <a:latin typeface="宋体" pitchFamily="2" charset="-122"/>
              </a:rPr>
              <a:t>０万吨，这也就是国外机构敢于放手逼仓的根本原因。</a:t>
            </a:r>
            <a:r>
              <a:rPr lang="zh-CN" altLang="en-US" sz="2800" b="1" smtClean="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8313" y="549275"/>
            <a:ext cx="8229600" cy="606425"/>
          </a:xfrm>
        </p:spPr>
        <p:txBody>
          <a:bodyPr/>
          <a:lstStyle/>
          <a:p>
            <a:pPr eaLnBrk="1" hangingPunct="1">
              <a:defRPr/>
            </a:pPr>
            <a:endParaRPr lang="zh-CN" altLang="zh-CN" smtClean="0">
              <a:latin typeface="隶书" pitchFamily="49" charset="-122"/>
              <a:ea typeface="隶书" pitchFamily="49" charset="-122"/>
            </a:endParaRPr>
          </a:p>
        </p:txBody>
      </p:sp>
      <p:sp>
        <p:nvSpPr>
          <p:cNvPr id="17411" name="Rectangle 3"/>
          <p:cNvSpPr>
            <a:spLocks noGrp="1" noChangeArrowheads="1"/>
          </p:cNvSpPr>
          <p:nvPr>
            <p:ph type="body" idx="1"/>
          </p:nvPr>
        </p:nvSpPr>
        <p:spPr>
          <a:xfrm>
            <a:off x="468313" y="1412875"/>
            <a:ext cx="8110537" cy="4800600"/>
          </a:xfrm>
        </p:spPr>
        <p:txBody>
          <a:bodyPr/>
          <a:lstStyle/>
          <a:p>
            <a:pPr algn="just" eaLnBrk="1" hangingPunct="1">
              <a:lnSpc>
                <a:spcPct val="130000"/>
              </a:lnSpc>
              <a:defRPr/>
            </a:pPr>
            <a:r>
              <a:rPr lang="zh-CN" altLang="en-US" b="1" smtClean="0">
                <a:latin typeface="宋体" pitchFamily="2" charset="-122"/>
              </a:rPr>
              <a:t>虽然当时国家出面从其他锌厂调集了部分锌进行交割试图减少损失，但是终因抛售量过大，为了履约只好高价买入合约平仓，卖空时</a:t>
            </a:r>
            <a:r>
              <a:rPr lang="en-US" altLang="zh-CN" b="1" smtClean="0">
                <a:latin typeface="宋体" pitchFamily="2" charset="-122"/>
              </a:rPr>
              <a:t>1</a:t>
            </a:r>
            <a:r>
              <a:rPr lang="zh-CN" altLang="en-US" b="1" smtClean="0">
                <a:latin typeface="宋体" pitchFamily="2" charset="-122"/>
              </a:rPr>
              <a:t>１</a:t>
            </a:r>
            <a:r>
              <a:rPr lang="en-US" altLang="zh-CN" b="1" smtClean="0">
                <a:latin typeface="宋体" pitchFamily="2" charset="-122"/>
              </a:rPr>
              <a:t>5</a:t>
            </a:r>
            <a:r>
              <a:rPr lang="zh-CN" altLang="en-US" b="1" smtClean="0">
                <a:latin typeface="宋体" pitchFamily="2" charset="-122"/>
              </a:rPr>
              <a:t>０美元，对冲买进时１</a:t>
            </a:r>
            <a:r>
              <a:rPr lang="en-US" altLang="zh-CN" b="1" smtClean="0">
                <a:latin typeface="宋体" pitchFamily="2" charset="-122"/>
              </a:rPr>
              <a:t>73</a:t>
            </a:r>
            <a:r>
              <a:rPr lang="zh-CN" altLang="en-US" b="1" smtClean="0">
                <a:latin typeface="宋体" pitchFamily="2" charset="-122"/>
              </a:rPr>
              <a:t>０美元。</a:t>
            </a:r>
            <a:r>
              <a:rPr lang="en-US" altLang="zh-CN" b="1" smtClean="0">
                <a:latin typeface="宋体" pitchFamily="2" charset="-122"/>
              </a:rPr>
              <a:t>3</a:t>
            </a:r>
            <a:r>
              <a:rPr lang="zh-CN" altLang="en-US" b="1" smtClean="0">
                <a:latin typeface="宋体" pitchFamily="2" charset="-122"/>
              </a:rPr>
              <a:t>天里就亏损１亿多美元，整个企业因此元气大伤，此后国家对于企业境外保值的期货业务审批和控制更加严格了。</a:t>
            </a:r>
          </a:p>
          <a:p>
            <a:pPr eaLnBrk="1" hangingPunct="1">
              <a:lnSpc>
                <a:spcPct val="130000"/>
              </a:lnSpc>
              <a:defRPr/>
            </a:pPr>
            <a:endParaRPr lang="en-US" altLang="zh-CN" b="1"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539750" y="692150"/>
            <a:ext cx="8064500" cy="1511300"/>
          </a:xfrm>
        </p:spPr>
        <p:txBody>
          <a:bodyPr/>
          <a:lstStyle/>
          <a:p>
            <a:pPr eaLnBrk="1" hangingPunct="1">
              <a:defRPr/>
            </a:pPr>
            <a:r>
              <a:rPr lang="zh-CN" altLang="en-US" b="1" smtClean="0"/>
              <a:t>例  储备局期铜事件</a:t>
            </a:r>
            <a:r>
              <a:rPr lang="en-US" altLang="zh-CN" b="1" smtClean="0"/>
              <a:t>?</a:t>
            </a:r>
          </a:p>
        </p:txBody>
      </p:sp>
      <p:sp>
        <p:nvSpPr>
          <p:cNvPr id="284675" name="Rectangle 3"/>
          <p:cNvSpPr>
            <a:spLocks noGrp="1" noChangeArrowheads="1"/>
          </p:cNvSpPr>
          <p:nvPr>
            <p:ph type="body" idx="1"/>
          </p:nvPr>
        </p:nvSpPr>
        <p:spPr>
          <a:xfrm>
            <a:off x="250825" y="2349500"/>
            <a:ext cx="8642350" cy="4032250"/>
          </a:xfrm>
        </p:spPr>
        <p:txBody>
          <a:bodyPr/>
          <a:lstStyle/>
          <a:p>
            <a:pPr eaLnBrk="1" hangingPunct="1">
              <a:lnSpc>
                <a:spcPct val="180000"/>
              </a:lnSpc>
              <a:defRPr/>
            </a:pPr>
            <a:r>
              <a:rPr lang="en-US" altLang="zh-CN" sz="3600" b="1" smtClean="0"/>
              <a:t>2005</a:t>
            </a:r>
            <a:r>
              <a:rPr lang="zh-CN" altLang="en-US" sz="3600" b="1" smtClean="0"/>
              <a:t>年</a:t>
            </a:r>
            <a:r>
              <a:rPr lang="en-US" altLang="zh-CN" sz="3600" b="1" smtClean="0"/>
              <a:t>10</a:t>
            </a:r>
            <a:r>
              <a:rPr lang="zh-CN" altLang="en-US" sz="3600" b="1" smtClean="0"/>
              <a:t>月底传说国家物资储备调节中心进出口处副处长刘其兵在伦敦金属交易所卖空大量的期铜</a:t>
            </a:r>
            <a:r>
              <a:rPr lang="en-US" altLang="zh-CN" sz="3600" b="1" smtClean="0"/>
              <a:t>, </a:t>
            </a:r>
            <a:r>
              <a:rPr lang="zh-CN" altLang="en-US" sz="3600" b="1" smtClean="0"/>
              <a:t>国储局将严重亏损</a:t>
            </a:r>
            <a:r>
              <a:rPr lang="en-US" altLang="zh-CN" sz="3600" b="1" smtClean="0"/>
              <a:t>.</a:t>
            </a:r>
            <a:r>
              <a:rPr lang="zh-CN" altLang="en-US" smtClean="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684213" y="188913"/>
            <a:ext cx="7848600" cy="369887"/>
          </a:xfrm>
        </p:spPr>
        <p:txBody>
          <a:bodyPr/>
          <a:lstStyle/>
          <a:p>
            <a:pPr eaLnBrk="1" hangingPunct="1">
              <a:defRPr/>
            </a:pPr>
            <a:r>
              <a:rPr lang="en-US" altLang="zh-CN" sz="3600" smtClean="0"/>
              <a:t>LME3</a:t>
            </a:r>
            <a:r>
              <a:rPr lang="zh-CN" altLang="en-US" sz="3600" smtClean="0"/>
              <a:t>月期铜价格走势</a:t>
            </a:r>
          </a:p>
        </p:txBody>
      </p:sp>
      <p:graphicFrame>
        <p:nvGraphicFramePr>
          <p:cNvPr id="28675" name="Object 3"/>
          <p:cNvGraphicFramePr>
            <a:graphicFrameLocks noGrp="1" noChangeAspect="1"/>
          </p:cNvGraphicFramePr>
          <p:nvPr>
            <p:ph idx="1"/>
          </p:nvPr>
        </p:nvGraphicFramePr>
        <p:xfrm>
          <a:off x="0" y="692150"/>
          <a:ext cx="9144000" cy="6165850"/>
        </p:xfrm>
        <a:graphic>
          <a:graphicData uri="http://schemas.openxmlformats.org/presentationml/2006/ole">
            <mc:AlternateContent xmlns:mc="http://schemas.openxmlformats.org/markup-compatibility/2006">
              <mc:Choice xmlns:v="urn:schemas-microsoft-com:vml" Requires="v">
                <p:oleObj spid="_x0000_s28741" name="位图图像" r:id="rId3" imgW="7144747" imgH="4761905" progId="Paint.Picture">
                  <p:embed/>
                </p:oleObj>
              </mc:Choice>
              <mc:Fallback>
                <p:oleObj name="位图图像" r:id="rId3" imgW="7144747" imgH="4761905"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92150"/>
                        <a:ext cx="9144000" cy="616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84213" y="260350"/>
            <a:ext cx="7772400" cy="442913"/>
          </a:xfrm>
        </p:spPr>
        <p:txBody>
          <a:bodyPr/>
          <a:lstStyle/>
          <a:p>
            <a:pPr eaLnBrk="1" hangingPunct="1">
              <a:defRPr/>
            </a:pPr>
            <a:r>
              <a:rPr lang="en-US" altLang="zh-CN" sz="3600" smtClean="0"/>
              <a:t>7-12</a:t>
            </a:r>
          </a:p>
        </p:txBody>
      </p:sp>
      <p:graphicFrame>
        <p:nvGraphicFramePr>
          <p:cNvPr id="29699" name="Object 3"/>
          <p:cNvGraphicFramePr>
            <a:graphicFrameLocks noGrp="1" noChangeAspect="1"/>
          </p:cNvGraphicFramePr>
          <p:nvPr>
            <p:ph idx="1"/>
          </p:nvPr>
        </p:nvGraphicFramePr>
        <p:xfrm>
          <a:off x="179388" y="836613"/>
          <a:ext cx="8964612" cy="6021387"/>
        </p:xfrm>
        <a:graphic>
          <a:graphicData uri="http://schemas.openxmlformats.org/presentationml/2006/ole">
            <mc:AlternateContent xmlns:mc="http://schemas.openxmlformats.org/markup-compatibility/2006">
              <mc:Choice xmlns:v="urn:schemas-microsoft-com:vml" Requires="v">
                <p:oleObj spid="_x0000_s29765" name="位图图像" r:id="rId3" imgW="7144747" imgH="4761905" progId="Paint.Picture">
                  <p:embed/>
                </p:oleObj>
              </mc:Choice>
              <mc:Fallback>
                <p:oleObj name="位图图像" r:id="rId3" imgW="7144747" imgH="4761905"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836613"/>
                        <a:ext cx="8964612" cy="602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685800" y="260350"/>
            <a:ext cx="7772400" cy="576263"/>
          </a:xfrm>
        </p:spPr>
        <p:txBody>
          <a:bodyPr/>
          <a:lstStyle/>
          <a:p>
            <a:pPr eaLnBrk="1" hangingPunct="1">
              <a:defRPr/>
            </a:pPr>
            <a:r>
              <a:rPr lang="zh-CN" altLang="en-US" sz="3600" smtClean="0"/>
              <a:t>上海期铜</a:t>
            </a:r>
            <a:r>
              <a:rPr lang="en-US" altLang="zh-CN" sz="3600" smtClean="0"/>
              <a:t>0512</a:t>
            </a:r>
            <a:r>
              <a:rPr lang="zh-CN" altLang="en-US" sz="3600" smtClean="0"/>
              <a:t>合约价格走势</a:t>
            </a:r>
          </a:p>
        </p:txBody>
      </p:sp>
      <p:graphicFrame>
        <p:nvGraphicFramePr>
          <p:cNvPr id="30723" name="Object 3"/>
          <p:cNvGraphicFramePr>
            <a:graphicFrameLocks noGrp="1" noChangeAspect="1"/>
          </p:cNvGraphicFramePr>
          <p:nvPr>
            <p:ph idx="1"/>
          </p:nvPr>
        </p:nvGraphicFramePr>
        <p:xfrm>
          <a:off x="0" y="908050"/>
          <a:ext cx="9144000" cy="5949950"/>
        </p:xfrm>
        <a:graphic>
          <a:graphicData uri="http://schemas.openxmlformats.org/presentationml/2006/ole">
            <mc:AlternateContent xmlns:mc="http://schemas.openxmlformats.org/markup-compatibility/2006">
              <mc:Choice xmlns:v="urn:schemas-microsoft-com:vml" Requires="v">
                <p:oleObj spid="_x0000_s30789" name="位图图像" r:id="rId3" imgW="7144747" imgH="4761905" progId="Paint.Picture">
                  <p:embed/>
                </p:oleObj>
              </mc:Choice>
              <mc:Fallback>
                <p:oleObj name="位图图像" r:id="rId3" imgW="7144747" imgH="4761905" progId="Paint.Picture">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08050"/>
                        <a:ext cx="9144000" cy="594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684213" y="188913"/>
            <a:ext cx="7772400" cy="371475"/>
          </a:xfrm>
        </p:spPr>
        <p:txBody>
          <a:bodyPr/>
          <a:lstStyle/>
          <a:p>
            <a:pPr eaLnBrk="1" hangingPunct="1">
              <a:defRPr/>
            </a:pPr>
            <a:r>
              <a:rPr lang="en-US" altLang="zh-CN" smtClean="0"/>
              <a:t>0602</a:t>
            </a:r>
            <a:r>
              <a:rPr lang="zh-CN" altLang="en-US" smtClean="0"/>
              <a:t>合约</a:t>
            </a:r>
            <a:r>
              <a:rPr lang="en-US" altLang="zh-CN" smtClean="0"/>
              <a:t>7-12</a:t>
            </a:r>
          </a:p>
        </p:txBody>
      </p:sp>
      <p:graphicFrame>
        <p:nvGraphicFramePr>
          <p:cNvPr id="31747" name="Object 3"/>
          <p:cNvGraphicFramePr>
            <a:graphicFrameLocks noGrp="1" noChangeAspect="1"/>
          </p:cNvGraphicFramePr>
          <p:nvPr>
            <p:ph idx="1"/>
          </p:nvPr>
        </p:nvGraphicFramePr>
        <p:xfrm>
          <a:off x="0" y="692150"/>
          <a:ext cx="9144000" cy="6165850"/>
        </p:xfrm>
        <a:graphic>
          <a:graphicData uri="http://schemas.openxmlformats.org/presentationml/2006/ole">
            <mc:AlternateContent xmlns:mc="http://schemas.openxmlformats.org/markup-compatibility/2006">
              <mc:Choice xmlns:v="urn:schemas-microsoft-com:vml" Requires="v">
                <p:oleObj spid="_x0000_s31813" name="位图图像" r:id="rId3" imgW="7144747" imgH="4761905" progId="Paint.Picture">
                  <p:embed/>
                </p:oleObj>
              </mc:Choice>
              <mc:Fallback>
                <p:oleObj name="位图图像" r:id="rId3" imgW="7144747" imgH="4761905"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92150"/>
                        <a:ext cx="9144000" cy="616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684213" y="188913"/>
            <a:ext cx="7920037" cy="515937"/>
          </a:xfrm>
        </p:spPr>
        <p:txBody>
          <a:bodyPr/>
          <a:lstStyle/>
          <a:p>
            <a:pPr eaLnBrk="1" hangingPunct="1">
              <a:defRPr/>
            </a:pPr>
            <a:r>
              <a:rPr lang="en-US" altLang="zh-CN" sz="3600" smtClean="0"/>
              <a:t>LME</a:t>
            </a:r>
            <a:r>
              <a:rPr lang="zh-CN" altLang="en-US" sz="3600" smtClean="0"/>
              <a:t>库存</a:t>
            </a:r>
            <a:r>
              <a:rPr lang="en-US" altLang="zh-CN" sz="3600" smtClean="0"/>
              <a:t>05.01.31-05.12.19</a:t>
            </a:r>
          </a:p>
        </p:txBody>
      </p:sp>
      <p:graphicFrame>
        <p:nvGraphicFramePr>
          <p:cNvPr id="32771" name="Object 3"/>
          <p:cNvGraphicFramePr>
            <a:graphicFrameLocks noGrp="1" noChangeAspect="1"/>
          </p:cNvGraphicFramePr>
          <p:nvPr>
            <p:ph idx="1"/>
          </p:nvPr>
        </p:nvGraphicFramePr>
        <p:xfrm>
          <a:off x="0" y="692150"/>
          <a:ext cx="9144000" cy="6165850"/>
        </p:xfrm>
        <a:graphic>
          <a:graphicData uri="http://schemas.openxmlformats.org/presentationml/2006/ole">
            <mc:AlternateContent xmlns:mc="http://schemas.openxmlformats.org/markup-compatibility/2006">
              <mc:Choice xmlns:v="urn:schemas-microsoft-com:vml" Requires="v">
                <p:oleObj spid="_x0000_s32837" name="位图图像" r:id="rId3" imgW="7144747" imgH="4285714" progId="Paint.Picture">
                  <p:embed/>
                </p:oleObj>
              </mc:Choice>
              <mc:Fallback>
                <p:oleObj name="位图图像" r:id="rId3" imgW="7144747" imgH="4285714"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92150"/>
                        <a:ext cx="9144000" cy="616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5" name="Rectangle 5"/>
          <p:cNvSpPr>
            <a:spLocks noGrp="1" noChangeArrowheads="1"/>
          </p:cNvSpPr>
          <p:nvPr>
            <p:ph type="title"/>
          </p:nvPr>
        </p:nvSpPr>
        <p:spPr/>
        <p:txBody>
          <a:bodyPr/>
          <a:lstStyle/>
          <a:p>
            <a:pPr eaLnBrk="1" hangingPunct="1">
              <a:defRPr/>
            </a:pPr>
            <a:r>
              <a:rPr lang="en-US" altLang="zh-CN" smtClean="0"/>
              <a:t>LME </a:t>
            </a:r>
            <a:r>
              <a:rPr lang="zh-CN" altLang="en-US" smtClean="0"/>
              <a:t>库存</a:t>
            </a:r>
            <a:r>
              <a:rPr lang="en-US" altLang="zh-CN" smtClean="0"/>
              <a:t>05.07-06.06</a:t>
            </a:r>
          </a:p>
        </p:txBody>
      </p:sp>
      <p:graphicFrame>
        <p:nvGraphicFramePr>
          <p:cNvPr id="33795" name="Object 4"/>
          <p:cNvGraphicFramePr>
            <a:graphicFrameLocks noGrp="1" noChangeAspect="1"/>
          </p:cNvGraphicFramePr>
          <p:nvPr>
            <p:ph idx="1"/>
          </p:nvPr>
        </p:nvGraphicFramePr>
        <p:xfrm>
          <a:off x="250825" y="1125538"/>
          <a:ext cx="8642350" cy="5472112"/>
        </p:xfrm>
        <a:graphic>
          <a:graphicData uri="http://schemas.openxmlformats.org/presentationml/2006/ole">
            <mc:AlternateContent xmlns:mc="http://schemas.openxmlformats.org/markup-compatibility/2006">
              <mc:Choice xmlns:v="urn:schemas-microsoft-com:vml" Requires="v">
                <p:oleObj spid="_x0000_s33861" name="位图图像" r:id="rId3" imgW="6885714" imgH="4019048" progId="Paint.Picture">
                  <p:embed/>
                </p:oleObj>
              </mc:Choice>
              <mc:Fallback>
                <p:oleObj name="位图图像" r:id="rId3" imgW="6885714" imgH="4019048"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125538"/>
                        <a:ext cx="8642350"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5613" y="504825"/>
            <a:ext cx="8229600" cy="606425"/>
          </a:xfrm>
        </p:spPr>
        <p:txBody>
          <a:bodyPr/>
          <a:lstStyle/>
          <a:p>
            <a:pPr eaLnBrk="1" hangingPunct="1">
              <a:defRPr/>
            </a:pPr>
            <a:r>
              <a:rPr lang="zh-CN" altLang="en-US" dirty="0" smtClean="0">
                <a:latin typeface="隶书" pitchFamily="49" charset="-122"/>
                <a:ea typeface="隶书" pitchFamily="49" charset="-122"/>
              </a:rPr>
              <a:t>其他参考文献</a:t>
            </a:r>
          </a:p>
        </p:txBody>
      </p:sp>
      <p:sp>
        <p:nvSpPr>
          <p:cNvPr id="11267" name="Rectangle 3"/>
          <p:cNvSpPr>
            <a:spLocks noGrp="1" noChangeArrowheads="1"/>
          </p:cNvSpPr>
          <p:nvPr>
            <p:ph type="body" idx="1"/>
          </p:nvPr>
        </p:nvSpPr>
        <p:spPr>
          <a:xfrm>
            <a:off x="539750" y="1557338"/>
            <a:ext cx="8110538" cy="4953000"/>
          </a:xfrm>
        </p:spPr>
        <p:txBody>
          <a:bodyPr/>
          <a:lstStyle/>
          <a:p>
            <a:pPr eaLnBrk="1" hangingPunct="1">
              <a:defRPr/>
            </a:pPr>
            <a:r>
              <a:rPr lang="zh-CN" altLang="en-US" b="1" dirty="0" smtClean="0"/>
              <a:t> </a:t>
            </a:r>
            <a:r>
              <a:rPr lang="en-US" altLang="zh-CN" b="1" dirty="0" smtClean="0"/>
              <a:t>《</a:t>
            </a:r>
            <a:r>
              <a:rPr lang="zh-CN" altLang="en-US" b="1" dirty="0" smtClean="0"/>
              <a:t>金融市场风险管理</a:t>
            </a:r>
            <a:r>
              <a:rPr lang="en-US" altLang="zh-CN" b="1" dirty="0" smtClean="0"/>
              <a:t>》 </a:t>
            </a:r>
            <a:r>
              <a:rPr lang="zh-CN" altLang="en-US" b="1" dirty="0"/>
              <a:t>王春峰 </a:t>
            </a:r>
            <a:r>
              <a:rPr lang="zh-CN" altLang="en-US" b="1" dirty="0" smtClean="0"/>
              <a:t>天津大学出版社</a:t>
            </a:r>
            <a:endParaRPr lang="en-US" altLang="zh-CN" b="1" dirty="0" smtClean="0"/>
          </a:p>
          <a:p>
            <a:pPr eaLnBrk="1" hangingPunct="1">
              <a:defRPr/>
            </a:pPr>
            <a:r>
              <a:rPr lang="en-US" altLang="zh-CN" b="1" dirty="0" smtClean="0"/>
              <a:t>《</a:t>
            </a:r>
            <a:r>
              <a:rPr lang="zh-CN" altLang="en-US" b="1" dirty="0"/>
              <a:t>风险价值</a:t>
            </a:r>
            <a:r>
              <a:rPr lang="en-US" altLang="zh-CN" b="1" dirty="0"/>
              <a:t>VAR:</a:t>
            </a:r>
            <a:r>
              <a:rPr lang="zh-CN" altLang="en-US" b="1" dirty="0"/>
              <a:t>金融风险管理新标准</a:t>
            </a:r>
            <a:r>
              <a:rPr lang="en-US" altLang="zh-CN" b="1" dirty="0"/>
              <a:t>(</a:t>
            </a:r>
            <a:r>
              <a:rPr lang="zh-CN" altLang="en-US" b="1" dirty="0"/>
              <a:t>第</a:t>
            </a:r>
            <a:r>
              <a:rPr lang="en-US" altLang="zh-CN" b="1" dirty="0"/>
              <a:t>3</a:t>
            </a:r>
            <a:r>
              <a:rPr lang="zh-CN" altLang="en-US" b="1" dirty="0" smtClean="0"/>
              <a:t>版</a:t>
            </a:r>
            <a:r>
              <a:rPr lang="en-US" altLang="zh-CN" b="1" dirty="0" smtClean="0"/>
              <a:t>) 》</a:t>
            </a:r>
            <a:r>
              <a:rPr lang="zh-CN" altLang="en-US" b="1" dirty="0" smtClean="0"/>
              <a:t>菲利普</a:t>
            </a:r>
            <a:r>
              <a:rPr lang="en-US" altLang="zh-CN" b="1" dirty="0" smtClean="0"/>
              <a:t>.</a:t>
            </a:r>
            <a:r>
              <a:rPr lang="zh-CN" altLang="en-US" b="1" dirty="0" smtClean="0"/>
              <a:t>乔瑞 中信出版社</a:t>
            </a:r>
            <a:endParaRPr lang="en-US" altLang="zh-CN" b="1" dirty="0" smtClean="0"/>
          </a:p>
          <a:p>
            <a:pPr eaLnBrk="1" hangingPunct="1">
              <a:defRPr/>
            </a:pPr>
            <a:r>
              <a:rPr lang="en-US" altLang="zh-CN" b="1" dirty="0"/>
              <a:t>《</a:t>
            </a:r>
            <a:r>
              <a:rPr lang="zh-CN" altLang="en-US" b="1" dirty="0"/>
              <a:t>金融风险管理师考试手册</a:t>
            </a:r>
            <a:r>
              <a:rPr lang="en-US" altLang="zh-CN" b="1" dirty="0" smtClean="0"/>
              <a:t>》</a:t>
            </a:r>
            <a:r>
              <a:rPr lang="zh-CN" altLang="en-US" b="1" dirty="0"/>
              <a:t>菲利普</a:t>
            </a:r>
            <a:r>
              <a:rPr lang="en-US" altLang="zh-CN" b="1" dirty="0"/>
              <a:t>.</a:t>
            </a:r>
            <a:r>
              <a:rPr lang="zh-CN" altLang="en-US" b="1" dirty="0"/>
              <a:t>乔</a:t>
            </a:r>
            <a:r>
              <a:rPr lang="zh-CN" altLang="en-US" b="1" dirty="0" smtClean="0"/>
              <a:t>瑞中国人民</a:t>
            </a:r>
            <a:r>
              <a:rPr lang="zh-CN" altLang="en-US" b="1" dirty="0"/>
              <a:t>大学</a:t>
            </a:r>
            <a:r>
              <a:rPr lang="zh-CN" altLang="en-US" b="1" dirty="0" smtClean="0"/>
              <a:t>出版社</a:t>
            </a:r>
          </a:p>
        </p:txBody>
      </p:sp>
    </p:spTree>
    <p:extLst>
      <p:ext uri="{BB962C8B-B14F-4D97-AF65-F5344CB8AC3E}">
        <p14:creationId xmlns:p14="http://schemas.microsoft.com/office/powerpoint/2010/main" val="39666087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body" idx="1"/>
          </p:nvPr>
        </p:nvSpPr>
        <p:spPr>
          <a:xfrm>
            <a:off x="395288" y="404813"/>
            <a:ext cx="8353425" cy="5976937"/>
          </a:xfrm>
        </p:spPr>
        <p:txBody>
          <a:bodyPr/>
          <a:lstStyle/>
          <a:p>
            <a:pPr eaLnBrk="1" hangingPunct="1">
              <a:lnSpc>
                <a:spcPct val="90000"/>
              </a:lnSpc>
              <a:defRPr/>
            </a:pPr>
            <a:r>
              <a:rPr lang="en-US" altLang="zh-CN" sz="3600" b="1" smtClean="0"/>
              <a:t>10</a:t>
            </a:r>
            <a:r>
              <a:rPr lang="zh-CN" altLang="en-US" sz="3600" b="1" smtClean="0"/>
              <a:t>月</a:t>
            </a:r>
            <a:r>
              <a:rPr lang="en-US" altLang="zh-CN" sz="3600" b="1" smtClean="0"/>
              <a:t>30</a:t>
            </a:r>
            <a:r>
              <a:rPr lang="zh-CN" altLang="en-US" sz="3600" b="1" smtClean="0"/>
              <a:t>日，国储局召开会议，就国际铜价问题进行研讨。</a:t>
            </a:r>
          </a:p>
          <a:p>
            <a:pPr eaLnBrk="1" hangingPunct="1">
              <a:lnSpc>
                <a:spcPct val="90000"/>
              </a:lnSpc>
              <a:defRPr/>
            </a:pPr>
            <a:r>
              <a:rPr lang="en-US" altLang="zh-CN" sz="3600" b="1" smtClean="0"/>
              <a:t>11</a:t>
            </a:r>
            <a:r>
              <a:rPr lang="zh-CN" altLang="en-US" sz="3600" b="1" smtClean="0"/>
              <a:t>月</a:t>
            </a:r>
            <a:r>
              <a:rPr lang="en-US" altLang="zh-CN" sz="3600" b="1" smtClean="0"/>
              <a:t>1</a:t>
            </a:r>
            <a:r>
              <a:rPr lang="zh-CN" altLang="en-US" sz="3600" b="1" smtClean="0"/>
              <a:t>日，国储局通过媒体否认刘其兵为其下属员工，并称其卖空为个人行为。倘若如此，国储局确乎存在着无需为其埋单的可能，这样，受损失的将是为刘提供融资的机构。当然，由于国储局内控不严，在国际期货市场上的信用将受到严重影响。</a:t>
            </a:r>
            <a:r>
              <a:rPr lang="en-US" altLang="zh-CN" sz="3600" b="1" smtClean="0"/>
              <a:t>(</a:t>
            </a:r>
            <a:r>
              <a:rPr lang="zh-CN" altLang="en-US" b="1" smtClean="0"/>
              <a:t>然而，事后国储局的举动，表明其意并不在此，更倾向于通过打压铜价挽回损失。有分析人士指，这接过了刘其兵的“赌牌”，继续与国际炒家搏斗。</a:t>
            </a:r>
            <a:r>
              <a:rPr lang="en-US" altLang="zh-CN" b="1" smtClean="0"/>
              <a:t>)</a:t>
            </a:r>
            <a:endParaRPr lang="en-US" altLang="zh-CN" sz="3600" b="1"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457200" y="277813"/>
            <a:ext cx="8229600" cy="441325"/>
          </a:xfrm>
        </p:spPr>
        <p:txBody>
          <a:bodyPr/>
          <a:lstStyle/>
          <a:p>
            <a:pPr eaLnBrk="1" hangingPunct="1">
              <a:defRPr/>
            </a:pPr>
            <a:endParaRPr lang="zh-CN" altLang="zh-CN" sz="3600" smtClean="0"/>
          </a:p>
        </p:txBody>
      </p:sp>
      <p:sp>
        <p:nvSpPr>
          <p:cNvPr id="292867" name="Rectangle 3"/>
          <p:cNvSpPr>
            <a:spLocks noGrp="1" noChangeArrowheads="1"/>
          </p:cNvSpPr>
          <p:nvPr>
            <p:ph type="body" idx="1"/>
          </p:nvPr>
        </p:nvSpPr>
        <p:spPr>
          <a:xfrm>
            <a:off x="685800" y="1196975"/>
            <a:ext cx="7772400" cy="4899025"/>
          </a:xfrm>
        </p:spPr>
        <p:txBody>
          <a:bodyPr/>
          <a:lstStyle/>
          <a:p>
            <a:pPr eaLnBrk="1" hangingPunct="1">
              <a:lnSpc>
                <a:spcPct val="130000"/>
              </a:lnSpc>
              <a:defRPr/>
            </a:pPr>
            <a:r>
              <a:rPr lang="en-US" altLang="zh-CN" b="1" smtClean="0"/>
              <a:t>11</a:t>
            </a:r>
            <a:r>
              <a:rPr lang="zh-CN" altLang="en-US" b="1" smtClean="0"/>
              <a:t>月</a:t>
            </a:r>
            <a:r>
              <a:rPr lang="en-US" altLang="zh-CN" b="1" smtClean="0"/>
              <a:t>9</a:t>
            </a:r>
            <a:r>
              <a:rPr lang="zh-CN" altLang="en-US" b="1" smtClean="0"/>
              <a:t>日，国储局的主管部门国家发改委宣布，为抑制中国铜价，将向市场抛出一定数量的储备铜；几乎同时，发改委和财政部还联合对外宣布，将取消实施多年的对进口铜的关税补贴。此前，由于中国缺少铜，政府对于进口铜的企业给予了一定数量的税收减免。</a:t>
            </a:r>
            <a:endParaRPr lang="zh-CN" altLang="en-US" sz="3600" b="1"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457200" y="277813"/>
            <a:ext cx="8229600" cy="227012"/>
          </a:xfrm>
        </p:spPr>
        <p:txBody>
          <a:bodyPr/>
          <a:lstStyle/>
          <a:p>
            <a:pPr eaLnBrk="1" hangingPunct="1">
              <a:defRPr/>
            </a:pPr>
            <a:endParaRPr lang="zh-CN" altLang="zh-CN" sz="3600" smtClean="0"/>
          </a:p>
        </p:txBody>
      </p:sp>
      <p:sp>
        <p:nvSpPr>
          <p:cNvPr id="293891" name="Rectangle 3"/>
          <p:cNvSpPr>
            <a:spLocks noGrp="1" noChangeArrowheads="1"/>
          </p:cNvSpPr>
          <p:nvPr>
            <p:ph type="body" idx="1"/>
          </p:nvPr>
        </p:nvSpPr>
        <p:spPr>
          <a:xfrm>
            <a:off x="323850" y="836613"/>
            <a:ext cx="8351838" cy="5400675"/>
          </a:xfrm>
        </p:spPr>
        <p:txBody>
          <a:bodyPr/>
          <a:lstStyle/>
          <a:p>
            <a:pPr eaLnBrk="1" hangingPunct="1">
              <a:lnSpc>
                <a:spcPct val="90000"/>
              </a:lnSpc>
              <a:defRPr/>
            </a:pPr>
            <a:r>
              <a:rPr lang="en-US" altLang="zh-CN" b="1" smtClean="0"/>
              <a:t>11</a:t>
            </a:r>
            <a:r>
              <a:rPr lang="zh-CN" altLang="en-US" b="1" smtClean="0"/>
              <a:t>月</a:t>
            </a:r>
            <a:r>
              <a:rPr lang="en-US" altLang="zh-CN" b="1" smtClean="0"/>
              <a:t>9</a:t>
            </a:r>
            <a:r>
              <a:rPr lang="zh-CN" altLang="en-US" b="1" smtClean="0"/>
              <a:t>日，国家物资储备局在其网站挂出公告，委托国家物资储备调节中心以公开竞价方式，销售</a:t>
            </a:r>
            <a:r>
              <a:rPr lang="en-US" altLang="zh-CN" b="1" smtClean="0"/>
              <a:t>2</a:t>
            </a:r>
            <a:r>
              <a:rPr lang="zh-CN" altLang="en-US" b="1" smtClean="0"/>
              <a:t>万吨国家储备铜，以“缓解当前国内铜供应紧张状况，满足国内消费需求”。</a:t>
            </a:r>
          </a:p>
          <a:p>
            <a:pPr eaLnBrk="1" hangingPunct="1">
              <a:lnSpc>
                <a:spcPct val="90000"/>
              </a:lnSpc>
              <a:defRPr/>
            </a:pPr>
            <a:r>
              <a:rPr lang="zh-CN" altLang="en-US" b="1" smtClean="0"/>
              <a:t>　　接着，根据中国每月对铜的需求量，国储局安排了均匀抛售的方案：</a:t>
            </a:r>
            <a:r>
              <a:rPr lang="en-US" altLang="zh-CN" b="1" smtClean="0"/>
              <a:t>11</a:t>
            </a:r>
            <a:r>
              <a:rPr lang="zh-CN" altLang="en-US" b="1" smtClean="0"/>
              <a:t>月采取拍卖现货方式，</a:t>
            </a:r>
            <a:r>
              <a:rPr lang="en-US" altLang="zh-CN" b="1" smtClean="0"/>
              <a:t>12</a:t>
            </a:r>
            <a:r>
              <a:rPr lang="zh-CN" altLang="en-US" b="1" smtClean="0"/>
              <a:t>月和</a:t>
            </a:r>
            <a:r>
              <a:rPr lang="en-US" altLang="zh-CN" b="1" smtClean="0"/>
              <a:t>2006</a:t>
            </a:r>
            <a:r>
              <a:rPr lang="zh-CN" altLang="en-US" b="1" smtClean="0"/>
              <a:t>年</a:t>
            </a:r>
            <a:r>
              <a:rPr lang="en-US" altLang="zh-CN" b="1" smtClean="0"/>
              <a:t>1</a:t>
            </a:r>
            <a:r>
              <a:rPr lang="zh-CN" altLang="en-US" b="1" smtClean="0"/>
              <a:t>月采取期货交割方式，均匀地放出库存。此后，</a:t>
            </a:r>
            <a:r>
              <a:rPr lang="en-US" altLang="zh-CN" b="1" smtClean="0"/>
              <a:t>11</a:t>
            </a:r>
            <a:r>
              <a:rPr lang="zh-CN" altLang="en-US" b="1" smtClean="0"/>
              <a:t>月</a:t>
            </a:r>
            <a:r>
              <a:rPr lang="en-US" altLang="zh-CN" b="1" smtClean="0"/>
              <a:t>16</a:t>
            </a:r>
            <a:r>
              <a:rPr lang="zh-CN" altLang="en-US" b="1" smtClean="0"/>
              <a:t>日和</a:t>
            </a:r>
            <a:r>
              <a:rPr lang="en-US" altLang="zh-CN" b="1" smtClean="0"/>
              <a:t>11</a:t>
            </a:r>
            <a:r>
              <a:rPr lang="zh-CN" altLang="en-US" b="1" smtClean="0"/>
              <a:t>月</a:t>
            </a:r>
            <a:r>
              <a:rPr lang="en-US" altLang="zh-CN" b="1" smtClean="0"/>
              <a:t>23</a:t>
            </a:r>
            <a:r>
              <a:rPr lang="zh-CN" altLang="en-US" b="1" smtClean="0"/>
              <a:t>日，国家物资储备局又连续两次公开拍卖</a:t>
            </a:r>
            <a:r>
              <a:rPr lang="en-US" altLang="zh-CN" b="1" smtClean="0"/>
              <a:t>2</a:t>
            </a:r>
            <a:r>
              <a:rPr lang="zh-CN" altLang="en-US" b="1" smtClean="0"/>
              <a:t>万吨国家储备铜。</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684213" y="333375"/>
            <a:ext cx="7772400" cy="371475"/>
          </a:xfrm>
        </p:spPr>
        <p:txBody>
          <a:bodyPr/>
          <a:lstStyle/>
          <a:p>
            <a:pPr eaLnBrk="1" hangingPunct="1">
              <a:defRPr/>
            </a:pPr>
            <a:endParaRPr lang="zh-CN" altLang="zh-CN" sz="3600" smtClean="0"/>
          </a:p>
        </p:txBody>
      </p:sp>
      <p:sp>
        <p:nvSpPr>
          <p:cNvPr id="294915" name="Rectangle 3"/>
          <p:cNvSpPr>
            <a:spLocks noGrp="1" noChangeArrowheads="1"/>
          </p:cNvSpPr>
          <p:nvPr>
            <p:ph type="body" idx="1"/>
          </p:nvPr>
        </p:nvSpPr>
        <p:spPr>
          <a:xfrm>
            <a:off x="468313" y="981075"/>
            <a:ext cx="7989887" cy="5114925"/>
          </a:xfrm>
        </p:spPr>
        <p:txBody>
          <a:bodyPr/>
          <a:lstStyle/>
          <a:p>
            <a:pPr eaLnBrk="1" hangingPunct="1">
              <a:lnSpc>
                <a:spcPct val="150000"/>
              </a:lnSpc>
              <a:defRPr/>
            </a:pPr>
            <a:r>
              <a:rPr lang="en-US" altLang="zh-CN" b="1" smtClean="0"/>
              <a:t>11</a:t>
            </a:r>
            <a:r>
              <a:rPr lang="zh-CN" altLang="en-US" b="1" smtClean="0"/>
              <a:t>月</a:t>
            </a:r>
            <a:r>
              <a:rPr lang="en-US" altLang="zh-CN" b="1" smtClean="0"/>
              <a:t>13</a:t>
            </a:r>
            <a:r>
              <a:rPr lang="zh-CN" altLang="en-US" b="1" smtClean="0"/>
              <a:t>日，中国国家物资储备局</a:t>
            </a:r>
            <a:r>
              <a:rPr lang="en-US" altLang="zh-CN" b="1" smtClean="0"/>
              <a:t>(</a:t>
            </a:r>
            <a:r>
              <a:rPr lang="zh-CN" altLang="en-US" b="1" smtClean="0"/>
              <a:t>下称国储局</a:t>
            </a:r>
            <a:r>
              <a:rPr lang="en-US" altLang="zh-CN" b="1" smtClean="0"/>
              <a:t>)</a:t>
            </a:r>
            <a:r>
              <a:rPr lang="zh-CN" altLang="en-US" b="1" smtClean="0"/>
              <a:t>正成为国际期货市场的焦点。由国家物资储备调节中心进出口处副处长刘其兵“失踪”引发的一场发生在伦敦金属交易所</a:t>
            </a:r>
            <a:r>
              <a:rPr lang="en-US" altLang="zh-CN" b="1" smtClean="0"/>
              <a:t>(</a:t>
            </a:r>
            <a:r>
              <a:rPr lang="zh-CN" altLang="en-US" b="1" smtClean="0"/>
              <a:t>即</a:t>
            </a:r>
            <a:r>
              <a:rPr lang="en-US" altLang="zh-CN" b="1" smtClean="0"/>
              <a:t>London metal exchange</a:t>
            </a:r>
            <a:r>
              <a:rPr lang="zh-CN" altLang="en-US" b="1" smtClean="0"/>
              <a:t>，下称</a:t>
            </a:r>
            <a:r>
              <a:rPr lang="en-US" altLang="zh-CN" b="1" smtClean="0"/>
              <a:t>LME)</a:t>
            </a:r>
            <a:r>
              <a:rPr lang="zh-CN" altLang="en-US" b="1" smtClean="0"/>
              <a:t>的期铜交易大战，正到了关键时刻。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457200" y="277813"/>
            <a:ext cx="8229600" cy="514350"/>
          </a:xfrm>
        </p:spPr>
        <p:txBody>
          <a:bodyPr/>
          <a:lstStyle/>
          <a:p>
            <a:pPr eaLnBrk="1" hangingPunct="1">
              <a:defRPr/>
            </a:pPr>
            <a:endParaRPr lang="zh-CN" altLang="zh-CN" sz="3600" smtClean="0"/>
          </a:p>
        </p:txBody>
      </p:sp>
      <p:sp>
        <p:nvSpPr>
          <p:cNvPr id="295939" name="Rectangle 3"/>
          <p:cNvSpPr>
            <a:spLocks noGrp="1" noChangeArrowheads="1"/>
          </p:cNvSpPr>
          <p:nvPr>
            <p:ph type="body" idx="1"/>
          </p:nvPr>
        </p:nvSpPr>
        <p:spPr>
          <a:xfrm>
            <a:off x="395288" y="1052513"/>
            <a:ext cx="8424862" cy="5043487"/>
          </a:xfrm>
        </p:spPr>
        <p:txBody>
          <a:bodyPr/>
          <a:lstStyle/>
          <a:p>
            <a:pPr eaLnBrk="1" hangingPunct="1">
              <a:defRPr/>
            </a:pPr>
            <a:r>
              <a:rPr lang="zh-CN" altLang="en-US" b="1" smtClean="0"/>
              <a:t>对阵双方，分别是作为多头的国际基金与作为空头的国储局。市场分析，业已消失数周的刘其兵在今年八九月间建立的空头远期部位大约在</a:t>
            </a:r>
            <a:r>
              <a:rPr lang="en-US" altLang="zh-CN" b="1" smtClean="0"/>
              <a:t>10</a:t>
            </a:r>
            <a:r>
              <a:rPr lang="zh-CN" altLang="en-US" b="1" smtClean="0"/>
              <a:t>万至</a:t>
            </a:r>
            <a:r>
              <a:rPr lang="en-US" altLang="zh-CN" b="1" smtClean="0"/>
              <a:t>20</a:t>
            </a:r>
            <a:r>
              <a:rPr lang="zh-CN" altLang="en-US" b="1" smtClean="0"/>
              <a:t>万吨之间，交割日期应在</a:t>
            </a:r>
            <a:r>
              <a:rPr lang="en-US" altLang="zh-CN" b="1" smtClean="0"/>
              <a:t>12</a:t>
            </a:r>
            <a:r>
              <a:rPr lang="zh-CN" altLang="en-US" b="1" smtClean="0"/>
              <a:t>月</a:t>
            </a:r>
            <a:r>
              <a:rPr lang="en-US" altLang="zh-CN" b="1" smtClean="0"/>
              <a:t>21</a:t>
            </a:r>
            <a:r>
              <a:rPr lang="zh-CN" altLang="en-US" b="1" smtClean="0"/>
              <a:t>日左右。由于多方的挤压，伦敦期铜不断上扬，刘其兵的仓位出现了巨额亏损；倘若国储局被迫代其平仓，将导致上亿美元的巨额亏损。</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457200" y="277813"/>
            <a:ext cx="8229600" cy="441325"/>
          </a:xfrm>
        </p:spPr>
        <p:txBody>
          <a:bodyPr/>
          <a:lstStyle/>
          <a:p>
            <a:pPr eaLnBrk="1" hangingPunct="1">
              <a:defRPr/>
            </a:pPr>
            <a:endParaRPr lang="zh-CN" altLang="zh-CN" sz="3600" smtClean="0"/>
          </a:p>
        </p:txBody>
      </p:sp>
      <p:sp>
        <p:nvSpPr>
          <p:cNvPr id="296963" name="Rectangle 3"/>
          <p:cNvSpPr>
            <a:spLocks noGrp="1" noChangeArrowheads="1"/>
          </p:cNvSpPr>
          <p:nvPr>
            <p:ph type="body" idx="1"/>
          </p:nvPr>
        </p:nvSpPr>
        <p:spPr>
          <a:xfrm>
            <a:off x="685800" y="1341438"/>
            <a:ext cx="7772400" cy="4754562"/>
          </a:xfrm>
        </p:spPr>
        <p:txBody>
          <a:bodyPr/>
          <a:lstStyle/>
          <a:p>
            <a:pPr eaLnBrk="1" hangingPunct="1">
              <a:defRPr/>
            </a:pPr>
            <a:r>
              <a:rPr lang="zh-CN" altLang="en-US" b="1" smtClean="0"/>
              <a:t>倘若如此，这将是继</a:t>
            </a:r>
            <a:r>
              <a:rPr lang="en-US" altLang="zh-CN" b="1" smtClean="0"/>
              <a:t>1996</a:t>
            </a:r>
            <a:r>
              <a:rPr lang="zh-CN" altLang="en-US" b="1" smtClean="0"/>
              <a:t>年住友商事交易员滨中泰男炒期铜亏空</a:t>
            </a:r>
            <a:r>
              <a:rPr lang="en-US" altLang="zh-CN" b="1" smtClean="0"/>
              <a:t>26</a:t>
            </a:r>
            <a:r>
              <a:rPr lang="zh-CN" altLang="en-US" b="1" smtClean="0"/>
              <a:t>亿美元以来，</a:t>
            </a:r>
            <a:r>
              <a:rPr lang="en-US" altLang="zh-CN" b="1" smtClean="0"/>
              <a:t>LME</a:t>
            </a:r>
            <a:r>
              <a:rPr lang="zh-CN" altLang="en-US" b="1" smtClean="0"/>
              <a:t>发生的最大的亏损案。</a:t>
            </a:r>
          </a:p>
          <a:p>
            <a:pPr eaLnBrk="1" hangingPunct="1">
              <a:defRPr/>
            </a:pPr>
            <a:r>
              <a:rPr lang="zh-CN" altLang="en-US" b="1" smtClean="0"/>
              <a:t>　　由于当时整个交易距交割期尚有近一个月时间，交易双方的策略虚实相间，相关细节仍如堕五里雾中</a:t>
            </a:r>
            <a:r>
              <a:rPr lang="en-US" altLang="zh-CN" b="1" smtClean="0"/>
              <a:t>?</a:t>
            </a:r>
          </a:p>
          <a:p>
            <a:pPr eaLnBrk="1" hangingPunct="1">
              <a:defRPr/>
            </a:pPr>
            <a:r>
              <a:rPr lang="zh-CN" altLang="en-US" b="1" smtClean="0"/>
              <a:t>究竟鹿死谁手</a:t>
            </a:r>
            <a:r>
              <a:rPr lang="en-US" altLang="zh-CN" b="1" smtClean="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eaLnBrk="1" hangingPunct="1">
              <a:defRPr/>
            </a:pPr>
            <a:r>
              <a:rPr lang="zh-CN" altLang="en-US" b="1" smtClean="0"/>
              <a:t>事件可能演化过程</a:t>
            </a:r>
            <a:r>
              <a:rPr lang="zh-CN" altLang="en-US" smtClean="0"/>
              <a:t> </a:t>
            </a:r>
          </a:p>
        </p:txBody>
      </p:sp>
      <p:sp>
        <p:nvSpPr>
          <p:cNvPr id="304131" name="Rectangle 3"/>
          <p:cNvSpPr>
            <a:spLocks noGrp="1" noChangeArrowheads="1"/>
          </p:cNvSpPr>
          <p:nvPr>
            <p:ph type="body" idx="1"/>
          </p:nvPr>
        </p:nvSpPr>
        <p:spPr/>
        <p:txBody>
          <a:bodyPr/>
          <a:lstStyle/>
          <a:p>
            <a:pPr eaLnBrk="1" hangingPunct="1">
              <a:defRPr/>
            </a:pPr>
            <a:r>
              <a:rPr lang="zh-CN" altLang="en-US" b="1" smtClean="0"/>
              <a:t>其一，倘若刘其兵的做空行为并未得到单位的授权，属私人欺诈行为，国储局可以不必承担其卖空损失。事实上，期货经纪公司如果严格执行</a:t>
            </a:r>
            <a:r>
              <a:rPr lang="en-US" altLang="zh-CN" b="1" smtClean="0"/>
              <a:t>LME</a:t>
            </a:r>
            <a:r>
              <a:rPr lang="zh-CN" altLang="en-US" b="1" smtClean="0"/>
              <a:t>的合规性规定，是完全可以避免出现这一丑闻的，因此期货公司需要为此负责。</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457200" y="277813"/>
            <a:ext cx="8229600" cy="296862"/>
          </a:xfrm>
        </p:spPr>
        <p:txBody>
          <a:bodyPr/>
          <a:lstStyle/>
          <a:p>
            <a:pPr eaLnBrk="1" hangingPunct="1">
              <a:defRPr/>
            </a:pPr>
            <a:endParaRPr lang="zh-CN" altLang="zh-CN" sz="3600" smtClean="0"/>
          </a:p>
        </p:txBody>
      </p:sp>
      <p:sp>
        <p:nvSpPr>
          <p:cNvPr id="305155" name="Rectangle 3"/>
          <p:cNvSpPr>
            <a:spLocks noGrp="1" noChangeArrowheads="1"/>
          </p:cNvSpPr>
          <p:nvPr>
            <p:ph type="body" idx="1"/>
          </p:nvPr>
        </p:nvSpPr>
        <p:spPr>
          <a:xfrm>
            <a:off x="323850" y="765175"/>
            <a:ext cx="8280400" cy="5330825"/>
          </a:xfrm>
        </p:spPr>
        <p:txBody>
          <a:bodyPr/>
          <a:lstStyle/>
          <a:p>
            <a:pPr eaLnBrk="1" hangingPunct="1">
              <a:lnSpc>
                <a:spcPct val="90000"/>
              </a:lnSpc>
              <a:defRPr/>
            </a:pPr>
            <a:r>
              <a:rPr lang="zh-CN" altLang="en-US" smtClean="0"/>
              <a:t>其二是强行平仓，止损出局。刘其兵的大部分空头将于</a:t>
            </a:r>
            <a:r>
              <a:rPr lang="en-US" altLang="zh-CN" smtClean="0"/>
              <a:t>12</a:t>
            </a:r>
            <a:r>
              <a:rPr lang="zh-CN" altLang="en-US" smtClean="0"/>
              <a:t>月</a:t>
            </a:r>
            <a:r>
              <a:rPr lang="en-US" altLang="zh-CN" smtClean="0"/>
              <a:t>21</a:t>
            </a:r>
            <a:r>
              <a:rPr lang="zh-CN" altLang="en-US" smtClean="0"/>
              <a:t>日到期，而国储局库存量是一个保密数字，国际上有估计认为可能约有十几万吨铜。将这些库存运到</a:t>
            </a:r>
            <a:r>
              <a:rPr lang="en-US" altLang="zh-CN" smtClean="0"/>
              <a:t>LME</a:t>
            </a:r>
            <a:r>
              <a:rPr lang="zh-CN" altLang="en-US" smtClean="0"/>
              <a:t>的仓库，既要支付运输成本，且需要很长时间。同时，</a:t>
            </a:r>
            <a:r>
              <a:rPr lang="en-US" altLang="zh-CN" smtClean="0"/>
              <a:t>LME</a:t>
            </a:r>
            <a:r>
              <a:rPr lang="zh-CN" altLang="en-US" smtClean="0"/>
              <a:t>的铜库存目前只有</a:t>
            </a:r>
            <a:r>
              <a:rPr lang="en-US" altLang="zh-CN" smtClean="0"/>
              <a:t>6</a:t>
            </a:r>
            <a:r>
              <a:rPr lang="zh-CN" altLang="en-US" smtClean="0"/>
              <a:t>万多吨，远不足以抵空头的仓位。现在强行平仓，一次性解决问题，然后对相关责任人进行查处，可视作一种“务实”的选择。国储局的职责在于战略储备，不应与国际炒家对赌；损失倘若已然铸就，尽量止损当是最高的原则。</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457200" y="277813"/>
            <a:ext cx="8229600" cy="369887"/>
          </a:xfrm>
        </p:spPr>
        <p:txBody>
          <a:bodyPr/>
          <a:lstStyle/>
          <a:p>
            <a:pPr eaLnBrk="1" hangingPunct="1">
              <a:defRPr/>
            </a:pPr>
            <a:endParaRPr lang="zh-CN" altLang="zh-CN" sz="3600" smtClean="0"/>
          </a:p>
        </p:txBody>
      </p:sp>
      <p:sp>
        <p:nvSpPr>
          <p:cNvPr id="306179" name="Rectangle 3"/>
          <p:cNvSpPr>
            <a:spLocks noGrp="1" noChangeArrowheads="1"/>
          </p:cNvSpPr>
          <p:nvPr>
            <p:ph type="body" idx="1"/>
          </p:nvPr>
        </p:nvSpPr>
        <p:spPr>
          <a:xfrm>
            <a:off x="685800" y="1628775"/>
            <a:ext cx="7772400" cy="4467225"/>
          </a:xfrm>
        </p:spPr>
        <p:txBody>
          <a:bodyPr/>
          <a:lstStyle/>
          <a:p>
            <a:pPr eaLnBrk="1" hangingPunct="1">
              <a:lnSpc>
                <a:spcPct val="130000"/>
              </a:lnSpc>
              <a:defRPr/>
            </a:pPr>
            <a:r>
              <a:rPr lang="zh-CN" altLang="en-US" b="1" smtClean="0"/>
              <a:t>其三是展期，继续与炒家博弈。</a:t>
            </a:r>
            <a:r>
              <a:rPr lang="en-US" altLang="zh-CN" b="1" smtClean="0"/>
              <a:t>11</a:t>
            </a:r>
            <a:r>
              <a:rPr lang="zh-CN" altLang="en-US" b="1" smtClean="0"/>
              <a:t>月</a:t>
            </a:r>
            <a:r>
              <a:rPr lang="en-US" altLang="zh-CN" b="1" smtClean="0"/>
              <a:t>23</a:t>
            </a:r>
            <a:r>
              <a:rPr lang="zh-CN" altLang="en-US" b="1" smtClean="0"/>
              <a:t>日，彭博资讯援引中国交易员的话说，国家物资储备局计划将部分远期合约展期。这一举措也被伦敦的期货经纪商看做一个信号，即国家物资储备局“继续玩下去”。</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457200" y="277813"/>
            <a:ext cx="8229600" cy="441325"/>
          </a:xfrm>
        </p:spPr>
        <p:txBody>
          <a:bodyPr/>
          <a:lstStyle/>
          <a:p>
            <a:pPr eaLnBrk="1" hangingPunct="1">
              <a:defRPr/>
            </a:pPr>
            <a:endParaRPr lang="zh-CN" altLang="zh-CN" sz="3600" smtClean="0"/>
          </a:p>
        </p:txBody>
      </p:sp>
      <p:sp>
        <p:nvSpPr>
          <p:cNvPr id="307203" name="Rectangle 3"/>
          <p:cNvSpPr>
            <a:spLocks noGrp="1" noChangeArrowheads="1"/>
          </p:cNvSpPr>
          <p:nvPr>
            <p:ph type="body" idx="1"/>
          </p:nvPr>
        </p:nvSpPr>
        <p:spPr>
          <a:xfrm>
            <a:off x="395288" y="1196975"/>
            <a:ext cx="8353425" cy="4899025"/>
          </a:xfrm>
        </p:spPr>
        <p:txBody>
          <a:bodyPr/>
          <a:lstStyle/>
          <a:p>
            <a:pPr eaLnBrk="1" hangingPunct="1">
              <a:defRPr/>
            </a:pPr>
            <a:r>
              <a:rPr lang="zh-CN" altLang="en-US" b="1" smtClean="0"/>
              <a:t>展期的意思就是延期交割，是远期交易中一个常见的做法，其目的是寄望于此后价格回落，浮亏消失。合同展期，首先要交易的期货经纪商同意展期；其次，由于目前有比较大的浮亏，一般都会要求提供比较高的财务保证。正常情况下，国家物资储备局如果要求展期，一是要打足保证金，二是拿到发改委或者其他高层的授权，表示国家愿意承担风险。</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5613" y="504825"/>
            <a:ext cx="8229600" cy="606425"/>
          </a:xfrm>
        </p:spPr>
        <p:txBody>
          <a:bodyPr/>
          <a:lstStyle/>
          <a:p>
            <a:pPr eaLnBrk="1" hangingPunct="1">
              <a:defRPr/>
            </a:pPr>
            <a:r>
              <a:rPr lang="en-US" altLang="zh-CN" smtClean="0">
                <a:latin typeface="隶书" pitchFamily="49" charset="-122"/>
                <a:ea typeface="隶书" pitchFamily="49" charset="-122"/>
              </a:rPr>
              <a:t>4.1  </a:t>
            </a:r>
            <a:r>
              <a:rPr lang="zh-CN" altLang="en-US" smtClean="0">
                <a:latin typeface="隶书" pitchFamily="49" charset="-122"/>
                <a:ea typeface="隶书" pitchFamily="49" charset="-122"/>
              </a:rPr>
              <a:t>金融风险的几个例子</a:t>
            </a:r>
          </a:p>
        </p:txBody>
      </p:sp>
      <p:sp>
        <p:nvSpPr>
          <p:cNvPr id="11267" name="Rectangle 3"/>
          <p:cNvSpPr>
            <a:spLocks noGrp="1" noChangeArrowheads="1"/>
          </p:cNvSpPr>
          <p:nvPr>
            <p:ph type="body" idx="1"/>
          </p:nvPr>
        </p:nvSpPr>
        <p:spPr>
          <a:xfrm>
            <a:off x="539750" y="1557338"/>
            <a:ext cx="8110538" cy="4953000"/>
          </a:xfrm>
        </p:spPr>
        <p:txBody>
          <a:bodyPr/>
          <a:lstStyle/>
          <a:p>
            <a:pPr eaLnBrk="1" hangingPunct="1">
              <a:defRPr/>
            </a:pPr>
            <a:r>
              <a:rPr lang="zh-CN" altLang="en-US" b="1" smtClean="0">
                <a:latin typeface="宋体" pitchFamily="2" charset="-122"/>
              </a:rPr>
              <a:t>自</a:t>
            </a:r>
            <a:r>
              <a:rPr lang="en-US" altLang="zh-CN" b="1" smtClean="0">
                <a:cs typeface="Times New Roman" pitchFamily="18" charset="0"/>
              </a:rPr>
              <a:t>2</a:t>
            </a:r>
            <a:r>
              <a:rPr lang="zh-CN" altLang="en-US" b="1" smtClean="0">
                <a:latin typeface="宋体" pitchFamily="2" charset="-122"/>
              </a:rPr>
              <a:t>０世纪</a:t>
            </a:r>
            <a:r>
              <a:rPr lang="en-US" altLang="zh-CN" b="1" smtClean="0">
                <a:cs typeface="Times New Roman" pitchFamily="18" charset="0"/>
              </a:rPr>
              <a:t>7</a:t>
            </a:r>
            <a:r>
              <a:rPr lang="zh-CN" altLang="en-US" b="1" smtClean="0">
                <a:latin typeface="宋体" pitchFamily="2" charset="-122"/>
              </a:rPr>
              <a:t>０年代以来，一些国家先后开始实行浮动汇率制，许多国家政府逐渐开始重视金融风险，许多大企业、跨国公司和金融行业纷纷成立了风险管理部门，特别是美国</a:t>
            </a:r>
            <a:r>
              <a:rPr lang="en-US" altLang="zh-CN" b="1" smtClean="0">
                <a:latin typeface="宋体" pitchFamily="2" charset="-122"/>
              </a:rPr>
              <a:t>1</a:t>
            </a:r>
            <a:r>
              <a:rPr lang="en-US" altLang="zh-CN" b="1" smtClean="0">
                <a:cs typeface="Times New Roman" pitchFamily="18" charset="0"/>
              </a:rPr>
              <a:t>987</a:t>
            </a:r>
            <a:r>
              <a:rPr lang="zh-CN" altLang="en-US" b="1" smtClean="0">
                <a:latin typeface="宋体" pitchFamily="2" charset="-122"/>
              </a:rPr>
              <a:t>年股灾以及</a:t>
            </a:r>
            <a:r>
              <a:rPr lang="en-US" altLang="zh-CN" b="1" smtClean="0">
                <a:latin typeface="宋体" pitchFamily="2" charset="-122"/>
              </a:rPr>
              <a:t>1</a:t>
            </a:r>
            <a:r>
              <a:rPr lang="en-US" altLang="zh-CN" b="1" smtClean="0">
                <a:cs typeface="Times New Roman" pitchFamily="18" charset="0"/>
              </a:rPr>
              <a:t>997</a:t>
            </a:r>
            <a:r>
              <a:rPr lang="zh-CN" altLang="en-US" b="1" smtClean="0">
                <a:latin typeface="宋体" pitchFamily="2" charset="-122"/>
              </a:rPr>
              <a:t>年东南亚金融危机之后各国政府部门和企业更加强对金融风险的防范和管理。尽管如此，每年仍有许多因金融风险管理不善而给企业造成重大损失的事件发生。</a:t>
            </a:r>
            <a:endParaRPr lang="zh-CN" altLang="en-US" b="1" smtClean="0"/>
          </a:p>
        </p:txBody>
      </p:sp>
    </p:spTree>
    <p:extLst>
      <p:ext uri="{BB962C8B-B14F-4D97-AF65-F5344CB8AC3E}">
        <p14:creationId xmlns:p14="http://schemas.microsoft.com/office/powerpoint/2010/main" val="34537511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body" idx="1"/>
          </p:nvPr>
        </p:nvSpPr>
        <p:spPr>
          <a:xfrm>
            <a:off x="323850" y="476250"/>
            <a:ext cx="8569325" cy="5976938"/>
          </a:xfrm>
        </p:spPr>
        <p:txBody>
          <a:bodyPr/>
          <a:lstStyle/>
          <a:p>
            <a:pPr eaLnBrk="1" hangingPunct="1">
              <a:lnSpc>
                <a:spcPct val="110000"/>
              </a:lnSpc>
              <a:defRPr/>
            </a:pPr>
            <a:r>
              <a:rPr lang="zh-CN" altLang="en-US" b="1" smtClean="0"/>
              <a:t>市场盛传国储会在昨日将</a:t>
            </a:r>
            <a:r>
              <a:rPr lang="en-US" altLang="zh-CN" b="1" smtClean="0"/>
              <a:t>5</a:t>
            </a:r>
            <a:r>
              <a:rPr lang="zh-CN" altLang="en-US" b="1" smtClean="0"/>
              <a:t>万吨储备铜拉到</a:t>
            </a:r>
            <a:r>
              <a:rPr lang="en-US" altLang="zh-CN" b="1" smtClean="0"/>
              <a:t>LME</a:t>
            </a:r>
            <a:r>
              <a:rPr lang="zh-CN" altLang="en-US" b="1" smtClean="0"/>
              <a:t>设在韩国釜山的库存去交割。而近期以来，</a:t>
            </a:r>
            <a:r>
              <a:rPr lang="en-US" altLang="zh-CN" b="1" smtClean="0"/>
              <a:t>LME</a:t>
            </a:r>
            <a:r>
              <a:rPr lang="zh-CN" altLang="en-US" b="1" smtClean="0"/>
              <a:t>设在韩国釜山的仓库的库存一直在小幅增加。对此，有市场人士认为，尽管无法确定这些新增库存有多少来自国储，而且这些增量也可能会引起铜价暂时回调，但国储铜在</a:t>
            </a:r>
            <a:r>
              <a:rPr lang="en-US" altLang="zh-CN" b="1" smtClean="0"/>
              <a:t>LME</a:t>
            </a:r>
            <a:r>
              <a:rPr lang="zh-CN" altLang="en-US" b="1" smtClean="0"/>
              <a:t>的最终交割量并不会很大，这是因为国内有一部分储备铜是</a:t>
            </a:r>
            <a:r>
              <a:rPr lang="en-US" altLang="zh-CN" b="1" smtClean="0"/>
              <a:t>1992</a:t>
            </a:r>
            <a:r>
              <a:rPr lang="zh-CN" altLang="en-US" b="1" smtClean="0"/>
              <a:t>、</a:t>
            </a:r>
            <a:r>
              <a:rPr lang="en-US" altLang="zh-CN" b="1" smtClean="0"/>
              <a:t>1993</a:t>
            </a:r>
            <a:r>
              <a:rPr lang="zh-CN" altLang="en-US" b="1" smtClean="0"/>
              <a:t>年生产的旧铜和轮库货，且采用湿炼法冶炼，不符合</a:t>
            </a:r>
            <a:r>
              <a:rPr lang="en-US" altLang="zh-CN" b="1" smtClean="0"/>
              <a:t>LME</a:t>
            </a:r>
            <a:r>
              <a:rPr lang="zh-CN" altLang="en-US" b="1" smtClean="0"/>
              <a:t>的交割标准。</a:t>
            </a:r>
            <a:endParaRPr lang="zh-CN" alt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457200" y="277813"/>
            <a:ext cx="8229600" cy="227012"/>
          </a:xfrm>
        </p:spPr>
        <p:txBody>
          <a:bodyPr/>
          <a:lstStyle/>
          <a:p>
            <a:pPr eaLnBrk="1" hangingPunct="1">
              <a:defRPr/>
            </a:pPr>
            <a:endParaRPr lang="zh-CN" altLang="zh-CN" sz="3600" smtClean="0"/>
          </a:p>
        </p:txBody>
      </p:sp>
      <p:sp>
        <p:nvSpPr>
          <p:cNvPr id="316419" name="Rectangle 3"/>
          <p:cNvSpPr>
            <a:spLocks noGrp="1" noChangeArrowheads="1"/>
          </p:cNvSpPr>
          <p:nvPr>
            <p:ph type="body" idx="1"/>
          </p:nvPr>
        </p:nvSpPr>
        <p:spPr>
          <a:xfrm>
            <a:off x="395288" y="981075"/>
            <a:ext cx="8353425" cy="5114925"/>
          </a:xfrm>
        </p:spPr>
        <p:txBody>
          <a:bodyPr/>
          <a:lstStyle/>
          <a:p>
            <a:pPr eaLnBrk="1" hangingPunct="1">
              <a:defRPr/>
            </a:pPr>
            <a:r>
              <a:rPr lang="zh-CN" altLang="en-US" sz="2800" b="1" smtClean="0"/>
              <a:t>而自国储公开宣布将抛售一部分铜库存平抑高铜价以来，国储与基金的博弈日益白热化。国储每抛售一次，铜价就拔高一节，迭创历史新高；国储停止抛售，基金就按兵不动，铜市也归于沉寂，陷入高位振荡，交投相对清淡。一时间市场把矛头指向国储，认为其是铜价节节攀升的“罪魁祸首”。其实，观察一下</a:t>
            </a:r>
            <a:r>
              <a:rPr lang="en-US" altLang="zh-CN" sz="2800" b="1" smtClean="0"/>
              <a:t>LME</a:t>
            </a:r>
            <a:r>
              <a:rPr lang="zh-CN" altLang="en-US" sz="2800" b="1" smtClean="0"/>
              <a:t>持仓情况就可以看出，国储</a:t>
            </a:r>
            <a:r>
              <a:rPr lang="en-US" altLang="zh-CN" sz="2800" b="1" smtClean="0"/>
              <a:t>20</a:t>
            </a:r>
            <a:r>
              <a:rPr lang="zh-CN" altLang="en-US" sz="2800" b="1" smtClean="0"/>
              <a:t>万吨的空头在单边</a:t>
            </a:r>
            <a:r>
              <a:rPr lang="en-US" altLang="zh-CN" sz="2800" b="1" smtClean="0"/>
              <a:t>200</a:t>
            </a:r>
            <a:r>
              <a:rPr lang="zh-CN" altLang="en-US" sz="2800" b="1" smtClean="0"/>
              <a:t>多万吨的头寸中，仅占</a:t>
            </a:r>
            <a:r>
              <a:rPr lang="en-US" altLang="zh-CN" sz="2800" b="1" smtClean="0"/>
              <a:t>1/10</a:t>
            </a:r>
            <a:r>
              <a:rPr lang="zh-CN" altLang="en-US" sz="2800" b="1" smtClean="0"/>
              <a:t>左右，国内大量套利盘和空头头寸也是基金挤兑的对象。隐藏在“铜价博弈战”背后的是基金对整个“中国需求”的炒作。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57200" y="277813"/>
            <a:ext cx="8229600" cy="227012"/>
          </a:xfrm>
        </p:spPr>
        <p:txBody>
          <a:bodyPr/>
          <a:lstStyle/>
          <a:p>
            <a:pPr eaLnBrk="1" hangingPunct="1">
              <a:defRPr/>
            </a:pPr>
            <a:endParaRPr lang="zh-CN" altLang="zh-CN" sz="3600" smtClean="0"/>
          </a:p>
        </p:txBody>
      </p:sp>
      <p:sp>
        <p:nvSpPr>
          <p:cNvPr id="317443" name="Rectangle 3"/>
          <p:cNvSpPr>
            <a:spLocks noGrp="1" noChangeArrowheads="1"/>
          </p:cNvSpPr>
          <p:nvPr>
            <p:ph type="body" idx="1"/>
          </p:nvPr>
        </p:nvSpPr>
        <p:spPr>
          <a:xfrm>
            <a:off x="395288" y="1052513"/>
            <a:ext cx="8280400" cy="5043487"/>
          </a:xfrm>
        </p:spPr>
        <p:txBody>
          <a:bodyPr/>
          <a:lstStyle/>
          <a:p>
            <a:pPr eaLnBrk="1" hangingPunct="1">
              <a:lnSpc>
                <a:spcPct val="90000"/>
              </a:lnSpc>
              <a:defRPr/>
            </a:pPr>
            <a:r>
              <a:rPr lang="en-US" altLang="zh-CN" sz="2800" b="1" smtClean="0"/>
              <a:t>12</a:t>
            </a:r>
            <a:r>
              <a:rPr lang="zh-CN" altLang="en-US" sz="2800" b="1" smtClean="0"/>
              <a:t>月</a:t>
            </a:r>
            <a:r>
              <a:rPr lang="en-US" altLang="zh-CN" sz="2800" b="1" smtClean="0"/>
              <a:t>21</a:t>
            </a:r>
            <a:r>
              <a:rPr lang="zh-CN" altLang="en-US" sz="2800" b="1" smtClean="0"/>
              <a:t>日，伦敦金属交易所</a:t>
            </a:r>
            <a:r>
              <a:rPr lang="en-US" altLang="zh-CN" sz="2800" b="1" smtClean="0"/>
              <a:t>(LME)</a:t>
            </a:r>
            <a:r>
              <a:rPr lang="zh-CN" altLang="en-US" sz="2800" b="1" smtClean="0"/>
              <a:t>交割日，“国储抛铜数量”开始显露真相。而</a:t>
            </a:r>
            <a:r>
              <a:rPr lang="en-US" altLang="zh-CN" sz="2800" b="1" smtClean="0"/>
              <a:t>12</a:t>
            </a:r>
            <a:r>
              <a:rPr lang="zh-CN" altLang="en-US" sz="2800" b="1" smtClean="0"/>
              <a:t>月</a:t>
            </a:r>
            <a:r>
              <a:rPr lang="en-US" altLang="zh-CN" sz="2800" b="1" smtClean="0"/>
              <a:t>20</a:t>
            </a:r>
            <a:r>
              <a:rPr lang="zh-CN" altLang="en-US" sz="2800" b="1" smtClean="0"/>
              <a:t>日是</a:t>
            </a:r>
            <a:r>
              <a:rPr lang="en-US" altLang="zh-CN" sz="2800" b="1" smtClean="0"/>
              <a:t>LME</a:t>
            </a:r>
            <a:r>
              <a:rPr lang="zh-CN" altLang="en-US" sz="2800" b="1" smtClean="0"/>
              <a:t>最后交易日，交易结束后公布的数据显示，伦敦铜现货月的总持仓量为</a:t>
            </a:r>
            <a:r>
              <a:rPr lang="en-US" altLang="zh-CN" sz="2800" b="1" smtClean="0"/>
              <a:t>6021</a:t>
            </a:r>
            <a:r>
              <a:rPr lang="zh-CN" altLang="en-US" sz="2800" b="1" smtClean="0"/>
              <a:t>手，这比正常月份</a:t>
            </a:r>
            <a:r>
              <a:rPr lang="en-US" altLang="zh-CN" sz="2800" b="1" smtClean="0"/>
              <a:t>4000</a:t>
            </a:r>
            <a:r>
              <a:rPr lang="zh-CN" altLang="en-US" sz="2800" b="1" smtClean="0"/>
              <a:t>手左右的持仓多出了约</a:t>
            </a:r>
            <a:r>
              <a:rPr lang="en-US" altLang="zh-CN" sz="2800" b="1" smtClean="0"/>
              <a:t>2000</a:t>
            </a:r>
            <a:r>
              <a:rPr lang="zh-CN" altLang="en-US" sz="2800" b="1" smtClean="0"/>
              <a:t>手</a:t>
            </a:r>
            <a:r>
              <a:rPr lang="en-US" altLang="zh-CN" sz="2800" b="1" smtClean="0"/>
              <a:t>(5</a:t>
            </a:r>
            <a:r>
              <a:rPr lang="zh-CN" altLang="en-US" sz="2800" b="1" smtClean="0"/>
              <a:t>万吨</a:t>
            </a:r>
            <a:r>
              <a:rPr lang="en-US" altLang="zh-CN" sz="2800" b="1" smtClean="0"/>
              <a:t>)</a:t>
            </a:r>
            <a:r>
              <a:rPr lang="zh-CN" altLang="en-US" sz="2800" b="1" smtClean="0"/>
              <a:t>。记者注意到，</a:t>
            </a:r>
            <a:r>
              <a:rPr lang="en-US" altLang="zh-CN" sz="2800" b="1" smtClean="0"/>
              <a:t>LME</a:t>
            </a:r>
            <a:r>
              <a:rPr lang="zh-CN" altLang="en-US" sz="2800" b="1" smtClean="0"/>
              <a:t>在亚洲的两处交割库</a:t>
            </a:r>
            <a:r>
              <a:rPr lang="en-US" altLang="zh-CN" sz="2800" b="1" smtClean="0"/>
              <a:t>——</a:t>
            </a:r>
            <a:r>
              <a:rPr lang="zh-CN" altLang="en-US" sz="2800" b="1" smtClean="0"/>
              <a:t>釜山和新加坡仓库，自</a:t>
            </a:r>
            <a:r>
              <a:rPr lang="en-US" altLang="zh-CN" sz="2800" b="1" smtClean="0"/>
              <a:t>10</a:t>
            </a:r>
            <a:r>
              <a:rPr lang="zh-CN" altLang="en-US" sz="2800" b="1" smtClean="0"/>
              <a:t>月份以来神秘增仓，至</a:t>
            </a:r>
            <a:r>
              <a:rPr lang="en-US" altLang="zh-CN" sz="2800" b="1" smtClean="0"/>
              <a:t>12</a:t>
            </a:r>
            <a:r>
              <a:rPr lang="zh-CN" altLang="en-US" sz="2800" b="1" smtClean="0"/>
              <a:t>月</a:t>
            </a:r>
            <a:r>
              <a:rPr lang="en-US" altLang="zh-CN" sz="2800" b="1" smtClean="0"/>
              <a:t>20</a:t>
            </a:r>
            <a:r>
              <a:rPr lang="zh-CN" altLang="en-US" sz="2800" b="1" smtClean="0"/>
              <a:t>日，两地库存为</a:t>
            </a:r>
            <a:r>
              <a:rPr lang="en-US" altLang="zh-CN" sz="2800" b="1" smtClean="0"/>
              <a:t>55350</a:t>
            </a:r>
            <a:r>
              <a:rPr lang="zh-CN" altLang="en-US" sz="2800" b="1" smtClean="0"/>
              <a:t>吨，这占 当日</a:t>
            </a:r>
            <a:r>
              <a:rPr lang="en-US" altLang="zh-CN" sz="2800" b="1" smtClean="0"/>
              <a:t>LME</a:t>
            </a:r>
            <a:r>
              <a:rPr lang="zh-CN" altLang="en-US" sz="2800" b="1" smtClean="0"/>
              <a:t>全球交割库存总量的</a:t>
            </a:r>
            <a:r>
              <a:rPr lang="en-US" altLang="zh-CN" sz="2800" b="1" smtClean="0"/>
              <a:t>72</a:t>
            </a:r>
            <a:r>
              <a:rPr lang="zh-CN" altLang="en-US" sz="2800" b="1" smtClean="0"/>
              <a:t>％。此前，这两个仓库的库存几乎为零。业内人士指出，上述两交割库存一直主要面向中国企业或机构，所增</a:t>
            </a:r>
            <a:r>
              <a:rPr lang="en-US" altLang="zh-CN" sz="2800" b="1" smtClean="0"/>
              <a:t>5</a:t>
            </a:r>
            <a:r>
              <a:rPr lang="zh-CN" altLang="en-US" sz="2800" b="1" smtClean="0"/>
              <a:t>万余吨铜透露了国储的实物交割量。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684213" y="476250"/>
            <a:ext cx="7772400" cy="658813"/>
          </a:xfrm>
        </p:spPr>
        <p:txBody>
          <a:bodyPr/>
          <a:lstStyle/>
          <a:p>
            <a:pPr eaLnBrk="1" hangingPunct="1">
              <a:defRPr/>
            </a:pPr>
            <a:r>
              <a:rPr lang="zh-CN" altLang="en-US" sz="3600" b="1" smtClean="0"/>
              <a:t>两交割库神秘增仓</a:t>
            </a:r>
          </a:p>
        </p:txBody>
      </p:sp>
      <p:sp>
        <p:nvSpPr>
          <p:cNvPr id="318467" name="Rectangle 3"/>
          <p:cNvSpPr>
            <a:spLocks noGrp="1" noChangeArrowheads="1"/>
          </p:cNvSpPr>
          <p:nvPr>
            <p:ph type="body" idx="1"/>
          </p:nvPr>
        </p:nvSpPr>
        <p:spPr>
          <a:xfrm>
            <a:off x="685800" y="1268413"/>
            <a:ext cx="7772400" cy="4827587"/>
          </a:xfrm>
        </p:spPr>
        <p:txBody>
          <a:bodyPr/>
          <a:lstStyle/>
          <a:p>
            <a:pPr eaLnBrk="1" hangingPunct="1">
              <a:defRPr/>
            </a:pPr>
            <a:r>
              <a:rPr lang="zh-CN" altLang="en-US" sz="2800" smtClean="0"/>
              <a:t>　　</a:t>
            </a:r>
            <a:r>
              <a:rPr lang="zh-CN" altLang="en-US" sz="2800" b="1" smtClean="0"/>
              <a:t>根据观察，“十一”长假后，</a:t>
            </a:r>
            <a:r>
              <a:rPr lang="en-US" altLang="zh-CN" sz="2800" b="1" smtClean="0"/>
              <a:t>LME</a:t>
            </a:r>
            <a:r>
              <a:rPr lang="zh-CN" altLang="en-US" sz="2800" b="1" smtClean="0"/>
              <a:t>在韩国釜山和新加坡的两个交割库库存连续大幅增加。</a:t>
            </a:r>
            <a:r>
              <a:rPr lang="en-US" altLang="zh-CN" sz="2800" b="1" smtClean="0"/>
              <a:t>10</a:t>
            </a:r>
            <a:r>
              <a:rPr lang="zh-CN" altLang="en-US" sz="2800" b="1" smtClean="0"/>
              <a:t>月</a:t>
            </a:r>
            <a:r>
              <a:rPr lang="en-US" altLang="zh-CN" sz="2800" b="1" smtClean="0"/>
              <a:t>11</a:t>
            </a:r>
            <a:r>
              <a:rPr lang="zh-CN" altLang="en-US" sz="2800" b="1" smtClean="0"/>
              <a:t>日库存报告显示，两交割库总量已经增加至</a:t>
            </a:r>
            <a:r>
              <a:rPr lang="en-US" altLang="zh-CN" sz="2800" b="1" smtClean="0"/>
              <a:t>22200</a:t>
            </a:r>
            <a:r>
              <a:rPr lang="zh-CN" altLang="en-US" sz="2800" b="1" smtClean="0"/>
              <a:t>吨。</a:t>
            </a:r>
            <a:r>
              <a:rPr lang="en-US" altLang="zh-CN" sz="2800" b="1" smtClean="0"/>
              <a:t>11</a:t>
            </a:r>
            <a:r>
              <a:rPr lang="zh-CN" altLang="en-US" sz="2800" b="1" smtClean="0"/>
              <a:t>月</a:t>
            </a:r>
            <a:r>
              <a:rPr lang="en-US" altLang="zh-CN" sz="2800" b="1" smtClean="0"/>
              <a:t>1</a:t>
            </a:r>
            <a:r>
              <a:rPr lang="zh-CN" altLang="en-US" sz="2800" b="1" smtClean="0"/>
              <a:t>日，这一数字上升为</a:t>
            </a:r>
            <a:r>
              <a:rPr lang="en-US" altLang="zh-CN" sz="2800" b="1" smtClean="0"/>
              <a:t>31375</a:t>
            </a:r>
            <a:r>
              <a:rPr lang="zh-CN" altLang="en-US" sz="2800" b="1" smtClean="0"/>
              <a:t>吨。到</a:t>
            </a:r>
            <a:r>
              <a:rPr lang="en-US" altLang="zh-CN" sz="2800" b="1" smtClean="0"/>
              <a:t>12</a:t>
            </a:r>
            <a:r>
              <a:rPr lang="zh-CN" altLang="en-US" sz="2800" b="1" smtClean="0"/>
              <a:t>月</a:t>
            </a:r>
            <a:r>
              <a:rPr lang="en-US" altLang="zh-CN" sz="2800" b="1" smtClean="0"/>
              <a:t>6</a:t>
            </a:r>
            <a:r>
              <a:rPr lang="zh-CN" altLang="en-US" sz="2800" b="1" smtClean="0"/>
              <a:t>日，库存已经增至</a:t>
            </a:r>
            <a:r>
              <a:rPr lang="en-US" altLang="zh-CN" sz="2800" b="1" smtClean="0"/>
              <a:t>49025</a:t>
            </a:r>
            <a:r>
              <a:rPr lang="zh-CN" altLang="en-US" sz="2800" b="1" smtClean="0"/>
              <a:t>吨。此后，这两个交割库的库存增速加快，</a:t>
            </a:r>
            <a:r>
              <a:rPr lang="en-US" altLang="zh-CN" sz="2800" b="1" smtClean="0"/>
              <a:t>12</a:t>
            </a:r>
            <a:r>
              <a:rPr lang="zh-CN" altLang="en-US" sz="2800" b="1" smtClean="0"/>
              <a:t>月</a:t>
            </a:r>
            <a:r>
              <a:rPr lang="en-US" altLang="zh-CN" sz="2800" b="1" smtClean="0"/>
              <a:t>20</a:t>
            </a:r>
            <a:r>
              <a:rPr lang="zh-CN" altLang="en-US" sz="2800" b="1" smtClean="0"/>
              <a:t>日，两库库存已达</a:t>
            </a:r>
            <a:r>
              <a:rPr lang="en-US" altLang="zh-CN" sz="2800" b="1" smtClean="0"/>
              <a:t>55350</a:t>
            </a:r>
            <a:r>
              <a:rPr lang="zh-CN" altLang="en-US" sz="2800" b="1" smtClean="0"/>
              <a:t>吨，而当天</a:t>
            </a:r>
            <a:r>
              <a:rPr lang="en-US" altLang="zh-CN" sz="2800" b="1" smtClean="0"/>
              <a:t>LME</a:t>
            </a:r>
            <a:r>
              <a:rPr lang="zh-CN" altLang="en-US" sz="2800" b="1" smtClean="0"/>
              <a:t>遍布全球的交割库库存总量仅为约</a:t>
            </a:r>
            <a:r>
              <a:rPr lang="en-US" altLang="zh-CN" sz="2800" b="1" smtClean="0"/>
              <a:t>77000</a:t>
            </a:r>
            <a:r>
              <a:rPr lang="zh-CN" altLang="en-US" sz="2800" b="1" smtClean="0"/>
              <a:t>吨。不过，市场始终无法确认这部分库存来自哪家神秘机构。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457200" y="277813"/>
            <a:ext cx="8229600" cy="296862"/>
          </a:xfrm>
        </p:spPr>
        <p:txBody>
          <a:bodyPr/>
          <a:lstStyle/>
          <a:p>
            <a:pPr eaLnBrk="1" hangingPunct="1">
              <a:defRPr/>
            </a:pPr>
            <a:endParaRPr lang="zh-CN" altLang="zh-CN" sz="3600" smtClean="0"/>
          </a:p>
        </p:txBody>
      </p:sp>
      <p:sp>
        <p:nvSpPr>
          <p:cNvPr id="319491" name="Rectangle 3"/>
          <p:cNvSpPr>
            <a:spLocks noGrp="1" noChangeArrowheads="1"/>
          </p:cNvSpPr>
          <p:nvPr>
            <p:ph type="body" idx="1"/>
          </p:nvPr>
        </p:nvSpPr>
        <p:spPr>
          <a:xfrm>
            <a:off x="685800" y="1125538"/>
            <a:ext cx="7772400" cy="4970462"/>
          </a:xfrm>
        </p:spPr>
        <p:txBody>
          <a:bodyPr/>
          <a:lstStyle/>
          <a:p>
            <a:pPr eaLnBrk="1" hangingPunct="1">
              <a:defRPr/>
            </a:pPr>
            <a:r>
              <a:rPr lang="en-US" altLang="zh-CN" b="1" smtClean="0"/>
              <a:t>“</a:t>
            </a:r>
            <a:r>
              <a:rPr lang="zh-CN" altLang="en-US" b="1" smtClean="0"/>
              <a:t>这两个仓库此前库存几乎为零，但一直代表了中国交割的头寸，由于目前铜现货价格存在较大幅度升水，铜冶炼企业一般通过</a:t>
            </a:r>
            <a:r>
              <a:rPr lang="en-US" altLang="zh-CN" b="1" smtClean="0"/>
              <a:t>LME</a:t>
            </a:r>
            <a:r>
              <a:rPr lang="zh-CN" altLang="en-US" b="1" smtClean="0"/>
              <a:t>保值，而不会进行实物交割，” 。“</a:t>
            </a:r>
            <a:r>
              <a:rPr lang="en-US" altLang="zh-CN" b="1" smtClean="0"/>
              <a:t>55000</a:t>
            </a:r>
            <a:r>
              <a:rPr lang="zh-CN" altLang="en-US" b="1" smtClean="0"/>
              <a:t>吨库存明显是中国运过去，用于</a:t>
            </a:r>
            <a:r>
              <a:rPr lang="en-US" altLang="zh-CN" b="1" smtClean="0"/>
              <a:t>21</a:t>
            </a:r>
            <a:r>
              <a:rPr lang="zh-CN" altLang="en-US" b="1" smtClean="0"/>
              <a:t>日交割的，从交割库存的变化看，实际上国储早就准备交割了。”</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685800" y="333375"/>
            <a:ext cx="7772400" cy="863600"/>
          </a:xfrm>
        </p:spPr>
        <p:txBody>
          <a:bodyPr/>
          <a:lstStyle/>
          <a:p>
            <a:pPr eaLnBrk="1" hangingPunct="1">
              <a:defRPr/>
            </a:pPr>
            <a:r>
              <a:rPr lang="zh-CN" altLang="en-US" b="1" smtClean="0"/>
              <a:t>展期有序进行</a:t>
            </a:r>
            <a:endParaRPr lang="zh-CN" altLang="en-US" smtClean="0"/>
          </a:p>
        </p:txBody>
      </p:sp>
      <p:sp>
        <p:nvSpPr>
          <p:cNvPr id="320515" name="Rectangle 3"/>
          <p:cNvSpPr>
            <a:spLocks noGrp="1" noChangeArrowheads="1"/>
          </p:cNvSpPr>
          <p:nvPr>
            <p:ph type="body" idx="1"/>
          </p:nvPr>
        </p:nvSpPr>
        <p:spPr>
          <a:xfrm>
            <a:off x="468313" y="1268413"/>
            <a:ext cx="7989887" cy="5184775"/>
          </a:xfrm>
        </p:spPr>
        <p:txBody>
          <a:bodyPr/>
          <a:lstStyle/>
          <a:p>
            <a:pPr eaLnBrk="1" hangingPunct="1">
              <a:defRPr/>
            </a:pPr>
            <a:r>
              <a:rPr lang="zh-CN" altLang="en-US" smtClean="0"/>
              <a:t>　　</a:t>
            </a:r>
            <a:r>
              <a:rPr lang="zh-CN" altLang="en-US" b="1" smtClean="0"/>
              <a:t>  “按照</a:t>
            </a:r>
            <a:r>
              <a:rPr lang="en-US" altLang="zh-CN" b="1" smtClean="0"/>
              <a:t>LME</a:t>
            </a:r>
            <a:r>
              <a:rPr lang="zh-CN" altLang="en-US" b="1" smtClean="0"/>
              <a:t>的交易规则，空头是否进行最终交割实物，必须在交割日前</a:t>
            </a:r>
            <a:r>
              <a:rPr lang="en-US" altLang="zh-CN" b="1" smtClean="0"/>
              <a:t>48</a:t>
            </a:r>
            <a:r>
              <a:rPr lang="zh-CN" altLang="en-US" b="1" smtClean="0"/>
              <a:t>小时告知交易所。因此在</a:t>
            </a:r>
            <a:r>
              <a:rPr lang="en-US" altLang="zh-CN" b="1" smtClean="0"/>
              <a:t>19</a:t>
            </a:r>
            <a:r>
              <a:rPr lang="zh-CN" altLang="en-US" b="1" smtClean="0"/>
              <a:t>日前后，现货月合约持仓量的变动往往很大。”在</a:t>
            </a:r>
            <a:r>
              <a:rPr lang="en-US" altLang="zh-CN" b="1" smtClean="0"/>
              <a:t>16</a:t>
            </a:r>
            <a:r>
              <a:rPr lang="zh-CN" altLang="en-US" b="1" smtClean="0"/>
              <a:t>日、</a:t>
            </a:r>
            <a:r>
              <a:rPr lang="en-US" altLang="zh-CN" b="1" smtClean="0"/>
              <a:t>19</a:t>
            </a:r>
            <a:r>
              <a:rPr lang="zh-CN" altLang="en-US" b="1" smtClean="0"/>
              <a:t>日和</a:t>
            </a:r>
            <a:r>
              <a:rPr lang="en-US" altLang="zh-CN" b="1" smtClean="0"/>
              <a:t>20</a:t>
            </a:r>
            <a:r>
              <a:rPr lang="zh-CN" altLang="en-US" b="1" smtClean="0"/>
              <a:t>日临近交割前三个交易日，当月合约持仓量累计减少</a:t>
            </a:r>
            <a:r>
              <a:rPr lang="en-US" altLang="zh-CN" b="1" smtClean="0"/>
              <a:t>7588</a:t>
            </a:r>
            <a:r>
              <a:rPr lang="zh-CN" altLang="en-US" b="1" smtClean="0"/>
              <a:t>手</a:t>
            </a:r>
            <a:r>
              <a:rPr lang="en-US" altLang="zh-CN" b="1" smtClean="0"/>
              <a:t>(2511</a:t>
            </a:r>
            <a:r>
              <a:rPr lang="zh-CN" altLang="en-US" b="1" smtClean="0"/>
              <a:t>手、</a:t>
            </a:r>
            <a:r>
              <a:rPr lang="en-US" altLang="zh-CN" b="1" smtClean="0"/>
              <a:t>2129</a:t>
            </a:r>
            <a:r>
              <a:rPr lang="zh-CN" altLang="en-US" b="1" smtClean="0"/>
              <a:t>手、</a:t>
            </a:r>
            <a:r>
              <a:rPr lang="en-US" altLang="zh-CN" b="1" smtClean="0"/>
              <a:t>2948</a:t>
            </a:r>
            <a:r>
              <a:rPr lang="zh-CN" altLang="en-US" b="1" smtClean="0"/>
              <a:t>手</a:t>
            </a:r>
            <a:r>
              <a:rPr lang="en-US" altLang="zh-CN" b="1" smtClean="0"/>
              <a:t>)</a:t>
            </a:r>
            <a:r>
              <a:rPr lang="zh-CN" altLang="en-US" b="1" smtClean="0"/>
              <a:t>，</a:t>
            </a:r>
            <a:r>
              <a:rPr lang="en-US" altLang="zh-CN" b="1" smtClean="0"/>
              <a:t>20</a:t>
            </a:r>
            <a:r>
              <a:rPr lang="zh-CN" altLang="en-US" b="1" smtClean="0"/>
              <a:t>日交易结束后的持仓为</a:t>
            </a:r>
            <a:r>
              <a:rPr lang="en-US" altLang="zh-CN" b="1" smtClean="0"/>
              <a:t>6021</a:t>
            </a:r>
            <a:r>
              <a:rPr lang="zh-CN" altLang="en-US" b="1" smtClean="0"/>
              <a:t>手。同时，</a:t>
            </a:r>
            <a:r>
              <a:rPr lang="en-US" altLang="zh-CN" b="1" smtClean="0"/>
              <a:t>2006</a:t>
            </a:r>
            <a:r>
              <a:rPr lang="zh-CN" altLang="en-US" b="1" smtClean="0"/>
              <a:t>年三月份到期的合约却相应地在增仓，而总的持仓量依然保持约</a:t>
            </a:r>
            <a:r>
              <a:rPr lang="en-US" altLang="zh-CN" b="1" smtClean="0"/>
              <a:t>22</a:t>
            </a:r>
            <a:r>
              <a:rPr lang="zh-CN" altLang="en-US" b="1" smtClean="0"/>
              <a:t>万手的不变数量。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457200" y="277813"/>
            <a:ext cx="8229600" cy="441325"/>
          </a:xfrm>
        </p:spPr>
        <p:txBody>
          <a:bodyPr/>
          <a:lstStyle/>
          <a:p>
            <a:pPr eaLnBrk="1" hangingPunct="1">
              <a:defRPr/>
            </a:pPr>
            <a:endParaRPr lang="zh-CN" altLang="zh-CN" sz="3600" smtClean="0"/>
          </a:p>
        </p:txBody>
      </p:sp>
      <p:sp>
        <p:nvSpPr>
          <p:cNvPr id="321539" name="Rectangle 3"/>
          <p:cNvSpPr>
            <a:spLocks noGrp="1" noChangeArrowheads="1"/>
          </p:cNvSpPr>
          <p:nvPr>
            <p:ph type="body" idx="1"/>
          </p:nvPr>
        </p:nvSpPr>
        <p:spPr>
          <a:xfrm>
            <a:off x="468313" y="981075"/>
            <a:ext cx="8280400" cy="5114925"/>
          </a:xfrm>
        </p:spPr>
        <p:txBody>
          <a:bodyPr/>
          <a:lstStyle/>
          <a:p>
            <a:pPr eaLnBrk="1" hangingPunct="1">
              <a:defRPr/>
            </a:pPr>
            <a:r>
              <a:rPr lang="en-US" altLang="zh-CN" b="1" smtClean="0"/>
              <a:t>“</a:t>
            </a:r>
            <a:r>
              <a:rPr lang="zh-CN" altLang="en-US" b="1" smtClean="0"/>
              <a:t>这个迹象表明，国储在交割日前进行有序地展期，可能等待明年交割，”</a:t>
            </a:r>
            <a:r>
              <a:rPr lang="en-US" altLang="zh-CN" b="1" smtClean="0"/>
              <a:t>. </a:t>
            </a:r>
            <a:r>
              <a:rPr lang="zh-CN" altLang="en-US" b="1" smtClean="0"/>
              <a:t>不过，这展期的</a:t>
            </a:r>
            <a:r>
              <a:rPr lang="en-US" altLang="zh-CN" b="1" smtClean="0"/>
              <a:t>7588</a:t>
            </a:r>
            <a:r>
              <a:rPr lang="zh-CN" altLang="en-US" b="1" smtClean="0"/>
              <a:t>手</a:t>
            </a:r>
            <a:r>
              <a:rPr lang="en-US" altLang="zh-CN" b="1" smtClean="0"/>
              <a:t>(189700</a:t>
            </a:r>
            <a:r>
              <a:rPr lang="zh-CN" altLang="en-US" b="1" smtClean="0"/>
              <a:t>吨</a:t>
            </a:r>
            <a:r>
              <a:rPr lang="en-US" altLang="zh-CN" b="1" smtClean="0"/>
              <a:t>)</a:t>
            </a:r>
            <a:r>
              <a:rPr lang="zh-CN" altLang="en-US" b="1" smtClean="0"/>
              <a:t>中有多少来自国储却不得而知。引人注意的是，</a:t>
            </a:r>
            <a:r>
              <a:rPr lang="en-US" altLang="zh-CN" b="1" smtClean="0"/>
              <a:t>21</a:t>
            </a:r>
            <a:r>
              <a:rPr lang="zh-CN" altLang="en-US" b="1" smtClean="0"/>
              <a:t>日</a:t>
            </a:r>
            <a:r>
              <a:rPr lang="en-US" altLang="zh-CN" b="1" smtClean="0"/>
              <a:t>6021</a:t>
            </a:r>
            <a:r>
              <a:rPr lang="zh-CN" altLang="en-US" b="1" smtClean="0"/>
              <a:t>手的持仓，足足比以往</a:t>
            </a:r>
            <a:r>
              <a:rPr lang="en-US" altLang="zh-CN" b="1" smtClean="0"/>
              <a:t>4000</a:t>
            </a:r>
            <a:r>
              <a:rPr lang="zh-CN" altLang="en-US" b="1" smtClean="0"/>
              <a:t>手左右的持仓多了</a:t>
            </a:r>
            <a:r>
              <a:rPr lang="en-US" altLang="zh-CN" b="1" smtClean="0"/>
              <a:t>2000</a:t>
            </a:r>
            <a:r>
              <a:rPr lang="zh-CN" altLang="en-US" b="1" smtClean="0"/>
              <a:t>手左右</a:t>
            </a:r>
            <a:r>
              <a:rPr lang="en-US" altLang="zh-CN" b="1" smtClean="0"/>
              <a:t>(</a:t>
            </a:r>
            <a:r>
              <a:rPr lang="zh-CN" altLang="en-US" b="1" smtClean="0"/>
              <a:t>约</a:t>
            </a:r>
            <a:r>
              <a:rPr lang="en-US" altLang="zh-CN" b="1" smtClean="0"/>
              <a:t>5</a:t>
            </a:r>
            <a:r>
              <a:rPr lang="zh-CN" altLang="en-US" b="1" smtClean="0"/>
              <a:t>万吨</a:t>
            </a:r>
            <a:r>
              <a:rPr lang="en-US" altLang="zh-CN" b="1" smtClean="0"/>
              <a:t>)</a:t>
            </a:r>
            <a:r>
              <a:rPr lang="zh-CN" altLang="en-US" b="1" smtClean="0"/>
              <a:t>，这一数字正好和两个交割库库存增量吻合。现在至少可以断定国储进行了实物交割和展期两种操作。“不过</a:t>
            </a:r>
            <a:r>
              <a:rPr lang="en-US" altLang="zh-CN" b="1" smtClean="0"/>
              <a:t>LME</a:t>
            </a:r>
            <a:r>
              <a:rPr lang="zh-CN" altLang="en-US" b="1" smtClean="0"/>
              <a:t>的最终交割数量不会公布，所以以上数量仍建立在分析基础之上，”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457200" y="277813"/>
            <a:ext cx="8229600" cy="296862"/>
          </a:xfrm>
        </p:spPr>
        <p:txBody>
          <a:bodyPr/>
          <a:lstStyle/>
          <a:p>
            <a:pPr eaLnBrk="1" hangingPunct="1">
              <a:defRPr/>
            </a:pPr>
            <a:endParaRPr lang="zh-CN" altLang="zh-CN" sz="3600" smtClean="0"/>
          </a:p>
        </p:txBody>
      </p:sp>
      <p:sp>
        <p:nvSpPr>
          <p:cNvPr id="322563" name="Rectangle 3"/>
          <p:cNvSpPr>
            <a:spLocks noGrp="1" noChangeArrowheads="1"/>
          </p:cNvSpPr>
          <p:nvPr>
            <p:ph type="body" idx="1"/>
          </p:nvPr>
        </p:nvSpPr>
        <p:spPr>
          <a:xfrm>
            <a:off x="685800" y="1484313"/>
            <a:ext cx="7772400" cy="4611687"/>
          </a:xfrm>
        </p:spPr>
        <p:txBody>
          <a:bodyPr/>
          <a:lstStyle/>
          <a:p>
            <a:pPr eaLnBrk="1" hangingPunct="1">
              <a:defRPr/>
            </a:pPr>
            <a:r>
              <a:rPr lang="zh-CN" altLang="en-US" b="1" smtClean="0"/>
              <a:t>从目前持仓情况看，有迹象显示，国储将其大量空头头寸移到远月进行展期交易。国储这种以时间换空间的做法并不能减轻其头寸的巨亏。上周智利铜矿的罢工和北美、德国消费的强劲，使得铜市供应更为紧张，国储头寸有可能成为基金继续挤仓的对象，铜价也有望再拔一城。</a:t>
            </a:r>
          </a:p>
          <a:p>
            <a:pPr eaLnBrk="1" hangingPunct="1">
              <a:defRPr/>
            </a:pPr>
            <a:endParaRPr lang="en-US" altLang="zh-CN"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684213" y="404813"/>
            <a:ext cx="7772400" cy="587375"/>
          </a:xfrm>
        </p:spPr>
        <p:txBody>
          <a:bodyPr/>
          <a:lstStyle/>
          <a:p>
            <a:pPr eaLnBrk="1" hangingPunct="1">
              <a:defRPr/>
            </a:pPr>
            <a:r>
              <a:rPr lang="zh-CN" altLang="en-US" sz="3600" b="1" smtClean="0"/>
              <a:t>博弈在继续</a:t>
            </a:r>
            <a:r>
              <a:rPr lang="en-US" altLang="zh-CN" sz="3600" b="1" smtClean="0"/>
              <a:t>?</a:t>
            </a:r>
          </a:p>
        </p:txBody>
      </p:sp>
      <p:sp>
        <p:nvSpPr>
          <p:cNvPr id="323587" name="Rectangle 3"/>
          <p:cNvSpPr>
            <a:spLocks noGrp="1" noChangeArrowheads="1"/>
          </p:cNvSpPr>
          <p:nvPr>
            <p:ph type="body" idx="1"/>
          </p:nvPr>
        </p:nvSpPr>
        <p:spPr>
          <a:xfrm>
            <a:off x="395288" y="1268413"/>
            <a:ext cx="8062912" cy="5184775"/>
          </a:xfrm>
        </p:spPr>
        <p:txBody>
          <a:bodyPr/>
          <a:lstStyle/>
          <a:p>
            <a:pPr eaLnBrk="1" hangingPunct="1">
              <a:lnSpc>
                <a:spcPct val="90000"/>
              </a:lnSpc>
              <a:buFont typeface="Wingdings" panose="05000000000000000000" pitchFamily="2" charset="2"/>
              <a:buNone/>
              <a:defRPr/>
            </a:pPr>
            <a:r>
              <a:rPr lang="zh-CN" altLang="en-US" sz="2800" smtClean="0"/>
              <a:t>　　</a:t>
            </a:r>
            <a:r>
              <a:rPr lang="zh-CN" altLang="en-US" sz="2800" b="1" smtClean="0"/>
              <a:t>在交割日之前，伦敦和上海铜市观望气氛浓厚。</a:t>
            </a:r>
            <a:r>
              <a:rPr lang="en-US" altLang="zh-CN" sz="2800" b="1" smtClean="0"/>
              <a:t>LME</a:t>
            </a:r>
            <a:r>
              <a:rPr lang="zh-CN" altLang="en-US" sz="2800" b="1" smtClean="0"/>
              <a:t>圈内交易商之一</a:t>
            </a:r>
            <a:r>
              <a:rPr lang="en-US" altLang="zh-CN" sz="2800" b="1" smtClean="0"/>
              <a:t>——</a:t>
            </a:r>
            <a:r>
              <a:rPr lang="zh-CN" altLang="en-US" sz="2800" b="1" smtClean="0"/>
              <a:t>日本三菱公司中国部认为，</a:t>
            </a:r>
            <a:r>
              <a:rPr lang="en-US" altLang="zh-CN" sz="2800" b="1" smtClean="0"/>
              <a:t>20</a:t>
            </a:r>
            <a:r>
              <a:rPr lang="zh-CN" altLang="en-US" sz="2800" b="1" smtClean="0"/>
              <a:t>日，是伦敦铜市“非常无聊的一天”，场内交易十分清淡。伦铜最低价格到</a:t>
            </a:r>
            <a:r>
              <a:rPr lang="en-US" altLang="zh-CN" sz="2800" b="1" smtClean="0"/>
              <a:t>4405</a:t>
            </a:r>
            <a:r>
              <a:rPr lang="zh-CN" altLang="en-US" sz="2800" b="1" smtClean="0"/>
              <a:t>美元，最高到</a:t>
            </a:r>
            <a:r>
              <a:rPr lang="en-US" altLang="zh-CN" sz="2800" b="1" smtClean="0"/>
              <a:t>4438</a:t>
            </a:r>
            <a:r>
              <a:rPr lang="zh-CN" altLang="en-US" sz="2800" b="1" smtClean="0"/>
              <a:t>美元。当日成交仅为</a:t>
            </a:r>
            <a:r>
              <a:rPr lang="en-US" altLang="zh-CN" sz="2800" b="1" smtClean="0"/>
              <a:t>6.7</a:t>
            </a:r>
            <a:r>
              <a:rPr lang="zh-CN" altLang="en-US" sz="2800" b="1" smtClean="0"/>
              <a:t>万手。“市场也在关注本月第三个星期三交割日前后国储的动向，”市场似乎对此次交割后铜价走势缺乏足够判断依据。境外机构评论说，向上和向下走的可能性都存在。“从原来的目标看，在基金逼仓完成后，价格可能要往下走，但现实情况是，铜价向下调整的意愿并不强烈，其中可能有其他原因。空头不敢贸然打压，多头不敢再往上拉，从而使得市场在此时点观望气氛很浓。”</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684213" y="260350"/>
            <a:ext cx="7772400" cy="731838"/>
          </a:xfrm>
        </p:spPr>
        <p:txBody>
          <a:bodyPr/>
          <a:lstStyle/>
          <a:p>
            <a:pPr eaLnBrk="1" hangingPunct="1">
              <a:defRPr/>
            </a:pPr>
            <a:r>
              <a:rPr lang="zh-CN" altLang="en-US" sz="3600" b="1" smtClean="0"/>
              <a:t>釜山和新加坡库存增加情况表</a:t>
            </a:r>
          </a:p>
        </p:txBody>
      </p:sp>
      <p:sp>
        <p:nvSpPr>
          <p:cNvPr id="324611" name="Rectangle 3"/>
          <p:cNvSpPr>
            <a:spLocks noGrp="1" noChangeArrowheads="1"/>
          </p:cNvSpPr>
          <p:nvPr>
            <p:ph type="body" idx="1"/>
          </p:nvPr>
        </p:nvSpPr>
        <p:spPr>
          <a:xfrm>
            <a:off x="250825" y="1125538"/>
            <a:ext cx="8642350" cy="4970462"/>
          </a:xfrm>
        </p:spPr>
        <p:txBody>
          <a:bodyPr/>
          <a:lstStyle/>
          <a:p>
            <a:pPr eaLnBrk="1" hangingPunct="1">
              <a:lnSpc>
                <a:spcPct val="80000"/>
              </a:lnSpc>
              <a:defRPr/>
            </a:pPr>
            <a:r>
              <a:rPr lang="zh-CN" altLang="en-US" sz="2000" b="1" smtClean="0"/>
              <a:t>９月１日</a:t>
            </a:r>
          </a:p>
          <a:p>
            <a:pPr eaLnBrk="1" hangingPunct="1">
              <a:lnSpc>
                <a:spcPct val="80000"/>
              </a:lnSpc>
              <a:defRPr/>
            </a:pPr>
            <a:r>
              <a:rPr lang="zh-CN" altLang="en-US" sz="2000" b="1" smtClean="0"/>
              <a:t>４８７５未变                      ４０５０增５００              总８９２５</a:t>
            </a:r>
          </a:p>
          <a:p>
            <a:pPr eaLnBrk="1" hangingPunct="1">
              <a:lnSpc>
                <a:spcPct val="80000"/>
              </a:lnSpc>
              <a:defRPr/>
            </a:pPr>
            <a:r>
              <a:rPr lang="zh-CN" altLang="en-US" sz="2000" b="1" smtClean="0"/>
              <a:t>１０月１１日</a:t>
            </a:r>
          </a:p>
          <a:p>
            <a:pPr eaLnBrk="1" hangingPunct="1">
              <a:lnSpc>
                <a:spcPct val="80000"/>
              </a:lnSpc>
              <a:defRPr/>
            </a:pPr>
            <a:r>
              <a:rPr lang="zh-CN" altLang="en-US" sz="2000" b="1" smtClean="0"/>
              <a:t>１３８７５增１５００       ８３２５增３００               ２２２００</a:t>
            </a:r>
          </a:p>
          <a:p>
            <a:pPr eaLnBrk="1" hangingPunct="1">
              <a:lnSpc>
                <a:spcPct val="80000"/>
              </a:lnSpc>
              <a:defRPr/>
            </a:pPr>
            <a:r>
              <a:rPr lang="zh-CN" altLang="en-US" sz="2000" b="1" smtClean="0"/>
              <a:t>１１月１日</a:t>
            </a:r>
          </a:p>
          <a:p>
            <a:pPr eaLnBrk="1" hangingPunct="1">
              <a:lnSpc>
                <a:spcPct val="80000"/>
              </a:lnSpc>
              <a:defRPr/>
            </a:pPr>
            <a:r>
              <a:rPr lang="zh-CN" altLang="en-US" sz="2000" b="1" smtClean="0"/>
              <a:t>１７３７５增１０００       １４０００增５００            ３１３７５</a:t>
            </a:r>
          </a:p>
          <a:p>
            <a:pPr eaLnBrk="1" hangingPunct="1">
              <a:lnSpc>
                <a:spcPct val="80000"/>
              </a:lnSpc>
              <a:defRPr/>
            </a:pPr>
            <a:r>
              <a:rPr lang="zh-CN" altLang="en-US" sz="2000" b="1" smtClean="0"/>
              <a:t>１１月２４日</a:t>
            </a:r>
          </a:p>
          <a:p>
            <a:pPr eaLnBrk="1" hangingPunct="1">
              <a:lnSpc>
                <a:spcPct val="80000"/>
              </a:lnSpc>
              <a:defRPr/>
            </a:pPr>
            <a:r>
              <a:rPr lang="zh-CN" altLang="en-US" sz="2000" b="1" smtClean="0"/>
              <a:t>２８３５０增１０００       １４０７５增１０００        ４２４２５</a:t>
            </a:r>
          </a:p>
          <a:p>
            <a:pPr eaLnBrk="1" hangingPunct="1">
              <a:lnSpc>
                <a:spcPct val="80000"/>
              </a:lnSpc>
              <a:defRPr/>
            </a:pPr>
            <a:r>
              <a:rPr lang="zh-CN" altLang="en-US" sz="2000" b="1" smtClean="0"/>
              <a:t>１２月６日 </a:t>
            </a:r>
          </a:p>
          <a:p>
            <a:pPr eaLnBrk="1" hangingPunct="1">
              <a:lnSpc>
                <a:spcPct val="80000"/>
              </a:lnSpc>
              <a:defRPr/>
            </a:pPr>
            <a:r>
              <a:rPr lang="zh-CN" altLang="en-US" sz="2000" b="1" smtClean="0"/>
              <a:t>３８７５０减２００           １０２７５减１８５０        ４９０２５</a:t>
            </a:r>
          </a:p>
          <a:p>
            <a:pPr eaLnBrk="1" hangingPunct="1">
              <a:lnSpc>
                <a:spcPct val="80000"/>
              </a:lnSpc>
              <a:defRPr/>
            </a:pPr>
            <a:r>
              <a:rPr lang="zh-CN" altLang="en-US" sz="2000" b="1" smtClean="0"/>
              <a:t>１２月１６日</a:t>
            </a:r>
          </a:p>
          <a:p>
            <a:pPr eaLnBrk="1" hangingPunct="1">
              <a:lnSpc>
                <a:spcPct val="80000"/>
              </a:lnSpc>
              <a:defRPr/>
            </a:pPr>
            <a:r>
              <a:rPr lang="zh-CN" altLang="en-US" sz="2000" b="1" smtClean="0"/>
              <a:t>４２３５０增１３００       １１１００减１２５            ５３４５０</a:t>
            </a:r>
          </a:p>
          <a:p>
            <a:pPr eaLnBrk="1" hangingPunct="1">
              <a:lnSpc>
                <a:spcPct val="80000"/>
              </a:lnSpc>
              <a:defRPr/>
            </a:pPr>
            <a:r>
              <a:rPr lang="zh-CN" altLang="en-US" sz="2000" b="1" smtClean="0"/>
              <a:t>１２月１９日</a:t>
            </a:r>
          </a:p>
          <a:p>
            <a:pPr eaLnBrk="1" hangingPunct="1">
              <a:lnSpc>
                <a:spcPct val="80000"/>
              </a:lnSpc>
              <a:defRPr/>
            </a:pPr>
            <a:r>
              <a:rPr lang="zh-CN" altLang="en-US" sz="2000" b="1" smtClean="0"/>
              <a:t>４３３５０增１０００       １１１００不变                    ５４４５０</a:t>
            </a:r>
          </a:p>
          <a:p>
            <a:pPr eaLnBrk="1" hangingPunct="1">
              <a:lnSpc>
                <a:spcPct val="80000"/>
              </a:lnSpc>
              <a:defRPr/>
            </a:pPr>
            <a:r>
              <a:rPr lang="zh-CN" altLang="en-US" sz="2000" b="1" smtClean="0"/>
              <a:t>１２月２０日</a:t>
            </a:r>
          </a:p>
          <a:p>
            <a:pPr eaLnBrk="1" hangingPunct="1">
              <a:lnSpc>
                <a:spcPct val="80000"/>
              </a:lnSpc>
              <a:defRPr/>
            </a:pPr>
            <a:r>
              <a:rPr lang="zh-CN" altLang="en-US" sz="2000" b="1" smtClean="0"/>
              <a:t>４４２５０增９００           １１１００不变                    ５５３５０</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57200" y="277813"/>
            <a:ext cx="8229600" cy="558800"/>
          </a:xfrm>
        </p:spPr>
        <p:txBody>
          <a:bodyPr/>
          <a:lstStyle/>
          <a:p>
            <a:pPr eaLnBrk="1" hangingPunct="1">
              <a:defRPr/>
            </a:pPr>
            <a:r>
              <a:rPr lang="en-US" altLang="zh-CN" sz="3600" b="1" smtClean="0"/>
              <a:t>2008</a:t>
            </a:r>
            <a:r>
              <a:rPr lang="zh-CN" altLang="en-US" sz="3600" b="1" smtClean="0"/>
              <a:t>年亏损最大的</a:t>
            </a:r>
            <a:r>
              <a:rPr lang="en-US" altLang="zh-CN" sz="3600" b="1" smtClean="0"/>
              <a:t>5</a:t>
            </a:r>
            <a:r>
              <a:rPr lang="zh-CN" altLang="en-US" sz="3600" b="1" smtClean="0"/>
              <a:t>个美国企业</a:t>
            </a:r>
          </a:p>
        </p:txBody>
      </p:sp>
      <p:sp>
        <p:nvSpPr>
          <p:cNvPr id="390147" name="Rectangle 3"/>
          <p:cNvSpPr>
            <a:spLocks noGrp="1" noChangeArrowheads="1"/>
          </p:cNvSpPr>
          <p:nvPr>
            <p:ph type="body" idx="1"/>
          </p:nvPr>
        </p:nvSpPr>
        <p:spPr>
          <a:xfrm>
            <a:off x="250825" y="908050"/>
            <a:ext cx="8569325" cy="5545138"/>
          </a:xfrm>
        </p:spPr>
        <p:txBody>
          <a:bodyPr/>
          <a:lstStyle/>
          <a:p>
            <a:pPr eaLnBrk="1" hangingPunct="1">
              <a:lnSpc>
                <a:spcPct val="80000"/>
              </a:lnSpc>
              <a:defRPr/>
            </a:pPr>
            <a:r>
              <a:rPr lang="zh-CN" altLang="en-US" sz="2000" b="1" dirty="0" smtClean="0"/>
              <a:t>最大输家：美国国际集团</a:t>
            </a:r>
            <a:r>
              <a:rPr lang="en-US" altLang="zh-CN" sz="2000" b="1" dirty="0" smtClean="0"/>
              <a:t>(AIG) </a:t>
            </a:r>
            <a:r>
              <a:rPr lang="zh-CN" altLang="en-US" sz="2000" b="1" dirty="0" smtClean="0"/>
              <a:t>　</a:t>
            </a:r>
            <a:r>
              <a:rPr lang="en-US" altLang="zh-CN" sz="2000" b="1" dirty="0" smtClean="0"/>
              <a:t>2008</a:t>
            </a:r>
            <a:r>
              <a:rPr lang="zh-CN" altLang="en-US" sz="2000" b="1" dirty="0" smtClean="0"/>
              <a:t>年亏损</a:t>
            </a:r>
            <a:r>
              <a:rPr lang="en-US" altLang="zh-CN" sz="2000" b="1" dirty="0" smtClean="0"/>
              <a:t>993</a:t>
            </a:r>
            <a:r>
              <a:rPr lang="zh-CN" altLang="en-US" sz="2000" b="1" dirty="0" smtClean="0"/>
              <a:t>亿美元 </a:t>
            </a:r>
          </a:p>
          <a:p>
            <a:pPr eaLnBrk="1" hangingPunct="1">
              <a:lnSpc>
                <a:spcPct val="80000"/>
              </a:lnSpc>
              <a:defRPr/>
            </a:pPr>
            <a:r>
              <a:rPr lang="zh-CN" altLang="en-US" sz="2000" b="1" dirty="0" smtClean="0"/>
              <a:t>旗下金融产品业务投资按揭抵押证券损失惨重，令</a:t>
            </a:r>
            <a:r>
              <a:rPr lang="en-US" altLang="zh-CN" sz="2000" b="1" dirty="0" smtClean="0"/>
              <a:t>AIG</a:t>
            </a:r>
            <a:r>
              <a:rPr lang="zh-CN" altLang="en-US" sz="2000" b="1" dirty="0" smtClean="0"/>
              <a:t>濒临倒闭边缘，迫使美国财政部出手拯救。</a:t>
            </a:r>
            <a:r>
              <a:rPr lang="en-US" altLang="zh-CN" sz="2000" b="1" dirty="0" smtClean="0"/>
              <a:t>2008</a:t>
            </a:r>
            <a:r>
              <a:rPr lang="zh-CN" altLang="en-US" sz="2000" b="1" dirty="0" smtClean="0"/>
              <a:t>年</a:t>
            </a:r>
            <a:r>
              <a:rPr lang="en-US" altLang="zh-CN" sz="2000" b="1" dirty="0" smtClean="0"/>
              <a:t>9</a:t>
            </a:r>
            <a:r>
              <a:rPr lang="zh-CN" altLang="en-US" sz="2000" b="1" dirty="0" smtClean="0"/>
              <a:t>月至今，华府一共向</a:t>
            </a:r>
            <a:r>
              <a:rPr lang="en-US" altLang="zh-CN" sz="2000" b="1" dirty="0" smtClean="0"/>
              <a:t>AIG</a:t>
            </a:r>
            <a:r>
              <a:rPr lang="zh-CN" altLang="en-US" sz="2000" b="1" dirty="0" smtClean="0"/>
              <a:t>注资逾</a:t>
            </a:r>
            <a:r>
              <a:rPr lang="en-US" altLang="zh-CN" sz="2000" b="1" dirty="0" smtClean="0"/>
              <a:t>1,700</a:t>
            </a:r>
            <a:r>
              <a:rPr lang="zh-CN" altLang="en-US" sz="2000" b="1" dirty="0" smtClean="0"/>
              <a:t>亿美元。 </a:t>
            </a:r>
          </a:p>
          <a:p>
            <a:pPr eaLnBrk="1" hangingPunct="1">
              <a:lnSpc>
                <a:spcPct val="80000"/>
              </a:lnSpc>
              <a:defRPr/>
            </a:pPr>
            <a:r>
              <a:rPr lang="zh-CN" altLang="en-US" sz="2000" b="1" dirty="0" smtClean="0"/>
              <a:t>第</a:t>
            </a:r>
            <a:r>
              <a:rPr lang="en-US" altLang="zh-CN" sz="2000" b="1" dirty="0" smtClean="0"/>
              <a:t>2</a:t>
            </a:r>
            <a:r>
              <a:rPr lang="zh-CN" altLang="en-US" sz="2000" b="1" dirty="0" smtClean="0"/>
              <a:t>位：房利美　</a:t>
            </a:r>
            <a:r>
              <a:rPr lang="en-US" altLang="zh-CN" sz="2000" b="1" dirty="0" smtClean="0"/>
              <a:t>2008</a:t>
            </a:r>
            <a:r>
              <a:rPr lang="zh-CN" altLang="en-US" sz="2000" b="1" dirty="0" smtClean="0"/>
              <a:t>年亏损</a:t>
            </a:r>
            <a:r>
              <a:rPr lang="en-US" altLang="zh-CN" sz="2000" b="1" dirty="0" smtClean="0"/>
              <a:t>587</a:t>
            </a:r>
            <a:r>
              <a:rPr lang="zh-CN" altLang="en-US" sz="2000" b="1" dirty="0" smtClean="0"/>
              <a:t>亿美元 </a:t>
            </a:r>
          </a:p>
          <a:p>
            <a:pPr eaLnBrk="1" hangingPunct="1">
              <a:lnSpc>
                <a:spcPct val="80000"/>
              </a:lnSpc>
              <a:defRPr/>
            </a:pPr>
            <a:r>
              <a:rPr lang="zh-CN" altLang="en-US" sz="2000" b="1" dirty="0" smtClean="0"/>
              <a:t>在美国次按危机中首当其冲的房利美，当前经已被财政部接管，沦为吸收房地产市场损失这个无底深潭的马前卒。 </a:t>
            </a:r>
          </a:p>
          <a:p>
            <a:pPr eaLnBrk="1" hangingPunct="1">
              <a:lnSpc>
                <a:spcPct val="80000"/>
              </a:lnSpc>
              <a:defRPr/>
            </a:pPr>
            <a:r>
              <a:rPr lang="zh-CN" altLang="en-US" sz="2000" b="1" dirty="0" smtClean="0"/>
              <a:t>第</a:t>
            </a:r>
            <a:r>
              <a:rPr lang="en-US" altLang="zh-CN" sz="2000" b="1" dirty="0" smtClean="0"/>
              <a:t>3</a:t>
            </a:r>
            <a:r>
              <a:rPr lang="zh-CN" altLang="en-US" sz="2000" b="1" dirty="0" smtClean="0"/>
              <a:t>位：房地美 </a:t>
            </a:r>
            <a:r>
              <a:rPr lang="en-US" altLang="zh-CN" sz="2000" b="1" dirty="0" smtClean="0"/>
              <a:t>2008</a:t>
            </a:r>
            <a:r>
              <a:rPr lang="zh-CN" altLang="en-US" sz="2000" b="1" dirty="0" smtClean="0"/>
              <a:t>年亏损</a:t>
            </a:r>
            <a:r>
              <a:rPr lang="en-US" altLang="zh-CN" sz="2000" b="1" dirty="0" smtClean="0"/>
              <a:t>501</a:t>
            </a:r>
            <a:r>
              <a:rPr lang="zh-CN" altLang="en-US" sz="2000" b="1" dirty="0" smtClean="0"/>
              <a:t>亿美元 </a:t>
            </a:r>
          </a:p>
          <a:p>
            <a:pPr eaLnBrk="1" hangingPunct="1">
              <a:lnSpc>
                <a:spcPct val="80000"/>
              </a:lnSpc>
              <a:defRPr/>
            </a:pPr>
            <a:r>
              <a:rPr lang="zh-CN" altLang="en-US" sz="2000" b="1" dirty="0" smtClean="0"/>
              <a:t>与房利美一样，房地美</a:t>
            </a:r>
            <a:r>
              <a:rPr lang="en-US" altLang="zh-CN" sz="2000" b="1" dirty="0" smtClean="0"/>
              <a:t>2008</a:t>
            </a:r>
            <a:r>
              <a:rPr lang="zh-CN" altLang="en-US" sz="2000" b="1" dirty="0" smtClean="0"/>
              <a:t>年投资按揭抵押证券导致最少</a:t>
            </a:r>
            <a:r>
              <a:rPr lang="en-US" altLang="zh-CN" sz="2000" b="1" dirty="0" smtClean="0"/>
              <a:t>160</a:t>
            </a:r>
            <a:r>
              <a:rPr lang="zh-CN" altLang="en-US" sz="2000" b="1" dirty="0" smtClean="0"/>
              <a:t>亿美元损失。房地美获华府注资，并需缴付高达</a:t>
            </a:r>
            <a:r>
              <a:rPr lang="en-US" altLang="zh-CN" sz="2000" b="1" dirty="0" smtClean="0"/>
              <a:t>10</a:t>
            </a:r>
            <a:r>
              <a:rPr lang="zh-CN" altLang="en-US" sz="2000" b="1" dirty="0" smtClean="0"/>
              <a:t>厘股息，对公司未来盈利表现构成沉重压力。 </a:t>
            </a:r>
          </a:p>
          <a:p>
            <a:pPr eaLnBrk="1" hangingPunct="1">
              <a:lnSpc>
                <a:spcPct val="80000"/>
              </a:lnSpc>
              <a:defRPr/>
            </a:pPr>
            <a:r>
              <a:rPr lang="zh-CN" altLang="en-US" sz="2000" b="1" dirty="0" smtClean="0"/>
              <a:t>第</a:t>
            </a:r>
            <a:r>
              <a:rPr lang="en-US" altLang="zh-CN" sz="2000" b="1" dirty="0" smtClean="0"/>
              <a:t>4</a:t>
            </a:r>
            <a:r>
              <a:rPr lang="zh-CN" altLang="en-US" sz="2000" b="1" dirty="0" smtClean="0"/>
              <a:t>位：通用汽车 </a:t>
            </a:r>
            <a:r>
              <a:rPr lang="en-US" altLang="zh-CN" sz="2000" b="1" dirty="0" smtClean="0"/>
              <a:t>2008</a:t>
            </a:r>
            <a:r>
              <a:rPr lang="zh-CN" altLang="en-US" sz="2000" b="1" dirty="0" smtClean="0"/>
              <a:t>年亏损</a:t>
            </a:r>
            <a:r>
              <a:rPr lang="en-US" altLang="zh-CN" sz="2000" b="1" dirty="0" smtClean="0"/>
              <a:t>309</a:t>
            </a:r>
            <a:r>
              <a:rPr lang="zh-CN" altLang="en-US" sz="2000" b="1" dirty="0" smtClean="0"/>
              <a:t>亿美元 </a:t>
            </a:r>
          </a:p>
          <a:p>
            <a:pPr eaLnBrk="1" hangingPunct="1">
              <a:lnSpc>
                <a:spcPct val="80000"/>
              </a:lnSpc>
              <a:defRPr/>
            </a:pPr>
            <a:r>
              <a:rPr lang="zh-CN" altLang="en-US" sz="2000" b="1" dirty="0" smtClean="0"/>
              <a:t>汽车销售大跌，加上旗下贷款业务</a:t>
            </a:r>
            <a:r>
              <a:rPr lang="en-US" altLang="zh-CN" sz="2000" b="1" dirty="0" smtClean="0"/>
              <a:t>GMAC</a:t>
            </a:r>
            <a:r>
              <a:rPr lang="zh-CN" altLang="en-US" sz="2000" b="1" dirty="0" smtClean="0"/>
              <a:t>亏损严重，通用至今已向华府借款</a:t>
            </a:r>
            <a:r>
              <a:rPr lang="en-US" altLang="zh-CN" sz="2000" b="1" dirty="0" smtClean="0"/>
              <a:t>134</a:t>
            </a:r>
            <a:r>
              <a:rPr lang="zh-CN" altLang="en-US" sz="2000" b="1" dirty="0" smtClean="0"/>
              <a:t>亿美元应急。但通用与债权人和工会的谈判仍陷于胶着状态，车厂仍有可能被迫申请破产保护以进行重组。 </a:t>
            </a:r>
          </a:p>
          <a:p>
            <a:pPr eaLnBrk="1" hangingPunct="1">
              <a:lnSpc>
                <a:spcPct val="80000"/>
              </a:lnSpc>
              <a:defRPr/>
            </a:pPr>
            <a:r>
              <a:rPr lang="zh-CN" altLang="en-US" sz="2000" b="1" dirty="0" smtClean="0"/>
              <a:t>第</a:t>
            </a:r>
            <a:r>
              <a:rPr lang="en-US" altLang="zh-CN" sz="2000" b="1" dirty="0" smtClean="0"/>
              <a:t>5</a:t>
            </a:r>
            <a:r>
              <a:rPr lang="zh-CN" altLang="en-US" sz="2000" b="1" dirty="0" smtClean="0"/>
              <a:t>位：花旗集团 </a:t>
            </a:r>
            <a:r>
              <a:rPr lang="en-US" altLang="zh-CN" sz="2000" b="1" dirty="0" smtClean="0"/>
              <a:t>2008</a:t>
            </a:r>
            <a:r>
              <a:rPr lang="zh-CN" altLang="en-US" sz="2000" b="1" dirty="0" smtClean="0"/>
              <a:t>年亏损</a:t>
            </a:r>
            <a:r>
              <a:rPr lang="en-US" altLang="zh-CN" sz="2000" b="1" dirty="0" smtClean="0"/>
              <a:t>277</a:t>
            </a:r>
            <a:r>
              <a:rPr lang="zh-CN" altLang="en-US" sz="2000" b="1" dirty="0" smtClean="0"/>
              <a:t>亿美元 </a:t>
            </a:r>
          </a:p>
          <a:p>
            <a:pPr eaLnBrk="1" hangingPunct="1">
              <a:lnSpc>
                <a:spcPct val="80000"/>
              </a:lnSpc>
              <a:defRPr/>
            </a:pPr>
            <a:r>
              <a:rPr lang="zh-CN" altLang="en-US" sz="2000" b="1" dirty="0" smtClean="0"/>
              <a:t>投资次按市场亏损，加上旗下众多业务减值，令曾经是“金融超市”的花旗被迫进行拆骨。华府至今已</a:t>
            </a:r>
            <a:r>
              <a:rPr lang="en-US" altLang="zh-CN" sz="2000" b="1" dirty="0" smtClean="0"/>
              <a:t>3</a:t>
            </a:r>
            <a:r>
              <a:rPr lang="zh-CN" altLang="en-US" sz="2000" b="1" dirty="0" smtClean="0"/>
              <a:t>度注资花旗，并成为该行最大股东。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457200" y="0"/>
            <a:ext cx="8229600" cy="692150"/>
          </a:xfrm>
        </p:spPr>
        <p:txBody>
          <a:bodyPr/>
          <a:lstStyle/>
          <a:p>
            <a:pPr eaLnBrk="1" hangingPunct="1">
              <a:defRPr/>
            </a:pPr>
            <a:r>
              <a:rPr lang="en-US" altLang="zh-CN" sz="3600" smtClean="0"/>
              <a:t>LME (3m)  2005.08-2006.09</a:t>
            </a:r>
          </a:p>
        </p:txBody>
      </p:sp>
      <p:graphicFrame>
        <p:nvGraphicFramePr>
          <p:cNvPr id="55299" name="Object 3"/>
          <p:cNvGraphicFramePr>
            <a:graphicFrameLocks noGrp="1" noChangeAspect="1"/>
          </p:cNvGraphicFramePr>
          <p:nvPr>
            <p:ph idx="1"/>
          </p:nvPr>
        </p:nvGraphicFramePr>
        <p:xfrm>
          <a:off x="0" y="692150"/>
          <a:ext cx="9144000" cy="6165850"/>
        </p:xfrm>
        <a:graphic>
          <a:graphicData uri="http://schemas.openxmlformats.org/presentationml/2006/ole">
            <mc:AlternateContent xmlns:mc="http://schemas.openxmlformats.org/markup-compatibility/2006">
              <mc:Choice xmlns:v="urn:schemas-microsoft-com:vml" Requires="v">
                <p:oleObj spid="_x0000_s55365" name="位图图像" r:id="rId3" imgW="8973803" imgH="5657143" progId="Paint.Picture">
                  <p:embed/>
                </p:oleObj>
              </mc:Choice>
              <mc:Fallback>
                <p:oleObj name="位图图像" r:id="rId3" imgW="8973803" imgH="5657143" progId="Paint.Picture">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92150"/>
                        <a:ext cx="9144000" cy="616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565150"/>
            <a:ext cx="8229600" cy="919163"/>
          </a:xfrm>
        </p:spPr>
        <p:txBody>
          <a:bodyPr/>
          <a:lstStyle/>
          <a:p>
            <a:pPr eaLnBrk="1" hangingPunct="1">
              <a:defRPr/>
            </a:pPr>
            <a:r>
              <a:rPr lang="en-US" altLang="zh-CN" smtClean="0">
                <a:latin typeface="隶书" pitchFamily="49" charset="-122"/>
                <a:ea typeface="隶书" pitchFamily="49" charset="-122"/>
              </a:rPr>
              <a:t/>
            </a:r>
            <a:br>
              <a:rPr lang="en-US" altLang="zh-CN" smtClean="0">
                <a:latin typeface="隶书" pitchFamily="49" charset="-122"/>
                <a:ea typeface="隶书" pitchFamily="49" charset="-122"/>
              </a:rPr>
            </a:br>
            <a:endParaRPr lang="en-US" altLang="zh-CN" smtClean="0">
              <a:latin typeface="隶书" pitchFamily="49" charset="-122"/>
              <a:ea typeface="隶书" pitchFamily="49" charset="-122"/>
            </a:endParaRPr>
          </a:p>
        </p:txBody>
      </p:sp>
      <p:sp>
        <p:nvSpPr>
          <p:cNvPr id="8195" name="Rectangle 3"/>
          <p:cNvSpPr>
            <a:spLocks noGrp="1" noChangeArrowheads="1"/>
          </p:cNvSpPr>
          <p:nvPr>
            <p:ph type="body" idx="1"/>
          </p:nvPr>
        </p:nvSpPr>
        <p:spPr>
          <a:xfrm>
            <a:off x="611188" y="1773238"/>
            <a:ext cx="8110537" cy="4191000"/>
          </a:xfrm>
        </p:spPr>
        <p:txBody>
          <a:bodyPr/>
          <a:lstStyle/>
          <a:p>
            <a:pPr eaLnBrk="1" hangingPunct="1">
              <a:defRPr/>
            </a:pPr>
            <a:r>
              <a:rPr lang="zh-CN" altLang="en-US" b="1" dirty="0" smtClean="0">
                <a:latin typeface="宋体" pitchFamily="2" charset="-122"/>
              </a:rPr>
              <a:t>正如第１章所述，金融风险管理是金融工程最主要的应用领域，因此金融风险管理是金融工程师的主要任务。那么什么是金融风险？金融风险是怎样产生的？如何估计面临风险的大小？如何运用金融工程来管理金融风险呢？</a:t>
            </a:r>
            <a:endParaRPr lang="zh-CN" altLang="en-US" b="1" dirty="0" smtClean="0"/>
          </a:p>
        </p:txBody>
      </p:sp>
    </p:spTree>
    <p:extLst>
      <p:ext uri="{BB962C8B-B14F-4D97-AF65-F5344CB8AC3E}">
        <p14:creationId xmlns:p14="http://schemas.microsoft.com/office/powerpoint/2010/main" val="4124343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85813" y="1093788"/>
            <a:ext cx="522287" cy="33924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47" name="Rectangle 3"/>
          <p:cNvSpPr>
            <a:spLocks noChangeArrowheads="1"/>
          </p:cNvSpPr>
          <p:nvPr/>
        </p:nvSpPr>
        <p:spPr bwMode="auto">
          <a:xfrm>
            <a:off x="785813" y="1093788"/>
            <a:ext cx="522287" cy="3392487"/>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48" name="Rectangle 4"/>
          <p:cNvSpPr>
            <a:spLocks noChangeArrowheads="1"/>
          </p:cNvSpPr>
          <p:nvPr/>
        </p:nvSpPr>
        <p:spPr bwMode="auto">
          <a:xfrm>
            <a:off x="876300" y="1614488"/>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600">
                <a:solidFill>
                  <a:schemeClr val="bg1"/>
                </a:solidFill>
                <a:latin typeface="ËÎÌå" charset="0"/>
              </a:rPr>
              <a:t>融</a:t>
            </a:r>
            <a:endParaRPr lang="zh-CN" altLang="en-US" sz="2400" b="0">
              <a:solidFill>
                <a:schemeClr val="bg1"/>
              </a:solidFill>
              <a:latin typeface="Verdana" panose="020B0604030504040204" pitchFamily="34" charset="0"/>
            </a:endParaRPr>
          </a:p>
        </p:txBody>
      </p:sp>
      <p:sp>
        <p:nvSpPr>
          <p:cNvPr id="6149" name="Rectangle 5"/>
          <p:cNvSpPr>
            <a:spLocks noChangeArrowheads="1"/>
          </p:cNvSpPr>
          <p:nvPr/>
        </p:nvSpPr>
        <p:spPr bwMode="auto">
          <a:xfrm>
            <a:off x="876300" y="2022475"/>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600">
                <a:solidFill>
                  <a:schemeClr val="bg1"/>
                </a:solidFill>
                <a:latin typeface="ËÎÌå" charset="0"/>
              </a:rPr>
              <a:t>风</a:t>
            </a:r>
            <a:endParaRPr lang="zh-CN" altLang="en-US" sz="2400" b="0">
              <a:solidFill>
                <a:schemeClr val="bg1"/>
              </a:solidFill>
              <a:latin typeface="Verdana" panose="020B0604030504040204" pitchFamily="34" charset="0"/>
            </a:endParaRPr>
          </a:p>
        </p:txBody>
      </p:sp>
      <p:sp>
        <p:nvSpPr>
          <p:cNvPr id="6150" name="Rectangle 6"/>
          <p:cNvSpPr>
            <a:spLocks noChangeArrowheads="1"/>
          </p:cNvSpPr>
          <p:nvPr/>
        </p:nvSpPr>
        <p:spPr bwMode="auto">
          <a:xfrm>
            <a:off x="876300" y="2413000"/>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600">
                <a:solidFill>
                  <a:schemeClr val="bg1"/>
                </a:solidFill>
                <a:latin typeface="ËÎÌå" charset="0"/>
              </a:rPr>
              <a:t>险</a:t>
            </a:r>
            <a:endParaRPr lang="zh-CN" altLang="en-US" sz="2400" b="0">
              <a:solidFill>
                <a:schemeClr val="bg1"/>
              </a:solidFill>
              <a:latin typeface="Verdana" panose="020B0604030504040204" pitchFamily="34" charset="0"/>
            </a:endParaRPr>
          </a:p>
        </p:txBody>
      </p:sp>
      <p:sp>
        <p:nvSpPr>
          <p:cNvPr id="6151" name="Rectangle 7"/>
          <p:cNvSpPr>
            <a:spLocks noChangeArrowheads="1"/>
          </p:cNvSpPr>
          <p:nvPr/>
        </p:nvSpPr>
        <p:spPr bwMode="auto">
          <a:xfrm>
            <a:off x="876300" y="2805113"/>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600">
                <a:solidFill>
                  <a:schemeClr val="bg1"/>
                </a:solidFill>
                <a:latin typeface="ËÎÌå" charset="0"/>
              </a:rPr>
              <a:t>管</a:t>
            </a:r>
            <a:endParaRPr lang="zh-CN" altLang="en-US" sz="2400" b="0">
              <a:solidFill>
                <a:schemeClr val="bg1"/>
              </a:solidFill>
              <a:latin typeface="Verdana" panose="020B0604030504040204" pitchFamily="34" charset="0"/>
            </a:endParaRPr>
          </a:p>
        </p:txBody>
      </p:sp>
      <p:sp>
        <p:nvSpPr>
          <p:cNvPr id="6152" name="Rectangle 8"/>
          <p:cNvSpPr>
            <a:spLocks noChangeArrowheads="1"/>
          </p:cNvSpPr>
          <p:nvPr/>
        </p:nvSpPr>
        <p:spPr bwMode="auto">
          <a:xfrm>
            <a:off x="876300" y="3211513"/>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600">
                <a:solidFill>
                  <a:schemeClr val="bg1"/>
                </a:solidFill>
                <a:latin typeface="ËÎÌå" charset="0"/>
              </a:rPr>
              <a:t>理</a:t>
            </a:r>
            <a:endParaRPr lang="zh-CN" altLang="en-US" sz="2400" b="0">
              <a:solidFill>
                <a:schemeClr val="bg1"/>
              </a:solidFill>
              <a:latin typeface="Verdana" panose="020B0604030504040204" pitchFamily="34" charset="0"/>
            </a:endParaRPr>
          </a:p>
        </p:txBody>
      </p:sp>
      <p:sp>
        <p:nvSpPr>
          <p:cNvPr id="6153" name="Rectangle 9"/>
          <p:cNvSpPr>
            <a:spLocks noChangeArrowheads="1"/>
          </p:cNvSpPr>
          <p:nvPr/>
        </p:nvSpPr>
        <p:spPr bwMode="auto">
          <a:xfrm>
            <a:off x="876300" y="3603625"/>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600">
                <a:solidFill>
                  <a:schemeClr val="bg1"/>
                </a:solidFill>
                <a:latin typeface="ËÎÌå" charset="0"/>
              </a:rPr>
              <a:t>原</a:t>
            </a:r>
            <a:endParaRPr lang="zh-CN" altLang="en-US" sz="2400" b="0">
              <a:solidFill>
                <a:schemeClr val="bg1"/>
              </a:solidFill>
              <a:latin typeface="Verdana" panose="020B0604030504040204" pitchFamily="34" charset="0"/>
            </a:endParaRPr>
          </a:p>
        </p:txBody>
      </p:sp>
      <p:sp>
        <p:nvSpPr>
          <p:cNvPr id="6154" name="Rectangle 10"/>
          <p:cNvSpPr>
            <a:spLocks noChangeArrowheads="1"/>
          </p:cNvSpPr>
          <p:nvPr/>
        </p:nvSpPr>
        <p:spPr bwMode="auto">
          <a:xfrm>
            <a:off x="1828800" y="571500"/>
            <a:ext cx="1827213"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55" name="Rectangle 11"/>
          <p:cNvSpPr>
            <a:spLocks noChangeArrowheads="1"/>
          </p:cNvSpPr>
          <p:nvPr/>
        </p:nvSpPr>
        <p:spPr bwMode="auto">
          <a:xfrm>
            <a:off x="1828800" y="571500"/>
            <a:ext cx="1827213" cy="26193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56" name="Rectangle 12"/>
          <p:cNvSpPr>
            <a:spLocks noChangeArrowheads="1"/>
          </p:cNvSpPr>
          <p:nvPr/>
        </p:nvSpPr>
        <p:spPr bwMode="auto">
          <a:xfrm>
            <a:off x="1903413" y="604838"/>
            <a:ext cx="16002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chemeClr val="bg1"/>
                </a:solidFill>
                <a:latin typeface="ËÎÌå" charset="0"/>
              </a:rPr>
              <a:t>金融风险的理论解释</a:t>
            </a:r>
            <a:endParaRPr lang="zh-CN" altLang="en-US" sz="2400" b="0">
              <a:solidFill>
                <a:schemeClr val="bg1"/>
              </a:solidFill>
              <a:latin typeface="Verdana" panose="020B0604030504040204" pitchFamily="34" charset="0"/>
            </a:endParaRPr>
          </a:p>
        </p:txBody>
      </p:sp>
      <p:sp>
        <p:nvSpPr>
          <p:cNvPr id="6157" name="Rectangle 13"/>
          <p:cNvSpPr>
            <a:spLocks noChangeArrowheads="1"/>
          </p:cNvSpPr>
          <p:nvPr/>
        </p:nvSpPr>
        <p:spPr bwMode="auto">
          <a:xfrm>
            <a:off x="1828800" y="2659063"/>
            <a:ext cx="1827213" cy="273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58" name="Rectangle 14"/>
          <p:cNvSpPr>
            <a:spLocks noChangeArrowheads="1"/>
          </p:cNvSpPr>
          <p:nvPr/>
        </p:nvSpPr>
        <p:spPr bwMode="auto">
          <a:xfrm>
            <a:off x="1828800" y="2659063"/>
            <a:ext cx="1827213" cy="273050"/>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59" name="Rectangle 15"/>
          <p:cNvSpPr>
            <a:spLocks noChangeArrowheads="1"/>
          </p:cNvSpPr>
          <p:nvPr/>
        </p:nvSpPr>
        <p:spPr bwMode="auto">
          <a:xfrm>
            <a:off x="2082800" y="2708275"/>
            <a:ext cx="1244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chemeClr val="bg1"/>
                </a:solidFill>
                <a:latin typeface="ËÎÌå" charset="0"/>
              </a:rPr>
              <a:t>金融风险的分类</a:t>
            </a:r>
            <a:endParaRPr lang="zh-CN" altLang="en-US" sz="2400" b="0">
              <a:solidFill>
                <a:schemeClr val="bg1"/>
              </a:solidFill>
              <a:latin typeface="Verdana" panose="020B0604030504040204" pitchFamily="34" charset="0"/>
            </a:endParaRPr>
          </a:p>
        </p:txBody>
      </p:sp>
      <p:sp>
        <p:nvSpPr>
          <p:cNvPr id="6160" name="Rectangle 16"/>
          <p:cNvSpPr>
            <a:spLocks noChangeArrowheads="1"/>
          </p:cNvSpPr>
          <p:nvPr/>
        </p:nvSpPr>
        <p:spPr bwMode="auto">
          <a:xfrm>
            <a:off x="1828800" y="4746625"/>
            <a:ext cx="1827213"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61" name="Rectangle 17"/>
          <p:cNvSpPr>
            <a:spLocks noChangeArrowheads="1"/>
          </p:cNvSpPr>
          <p:nvPr/>
        </p:nvSpPr>
        <p:spPr bwMode="auto">
          <a:xfrm>
            <a:off x="1828800" y="4746625"/>
            <a:ext cx="1827213" cy="26193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62" name="Rectangle 18"/>
          <p:cNvSpPr>
            <a:spLocks noChangeArrowheads="1"/>
          </p:cNvSpPr>
          <p:nvPr/>
        </p:nvSpPr>
        <p:spPr bwMode="auto">
          <a:xfrm>
            <a:off x="2181225" y="4779963"/>
            <a:ext cx="10668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a:solidFill>
                  <a:schemeClr val="bg1"/>
                </a:solidFill>
                <a:latin typeface="ËÎÌå" charset="0"/>
              </a:rPr>
              <a:t>金融风险管理</a:t>
            </a:r>
            <a:endParaRPr lang="zh-CN" altLang="en-US" sz="2400" b="0">
              <a:solidFill>
                <a:schemeClr val="bg1"/>
              </a:solidFill>
              <a:latin typeface="Verdana" panose="020B0604030504040204" pitchFamily="34" charset="0"/>
            </a:endParaRPr>
          </a:p>
        </p:txBody>
      </p:sp>
      <p:sp>
        <p:nvSpPr>
          <p:cNvPr id="6163" name="Rectangle 19"/>
          <p:cNvSpPr>
            <a:spLocks noChangeArrowheads="1"/>
          </p:cNvSpPr>
          <p:nvPr/>
        </p:nvSpPr>
        <p:spPr bwMode="auto">
          <a:xfrm>
            <a:off x="4178300" y="23813"/>
            <a:ext cx="1303338"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64" name="Rectangle 20"/>
          <p:cNvSpPr>
            <a:spLocks noChangeArrowheads="1"/>
          </p:cNvSpPr>
          <p:nvPr/>
        </p:nvSpPr>
        <p:spPr bwMode="auto">
          <a:xfrm>
            <a:off x="4178300" y="23813"/>
            <a:ext cx="1303338" cy="260350"/>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65" name="Rectangle 21"/>
          <p:cNvSpPr>
            <a:spLocks noChangeArrowheads="1"/>
          </p:cNvSpPr>
          <p:nvPr/>
        </p:nvSpPr>
        <p:spPr bwMode="auto">
          <a:xfrm>
            <a:off x="4383088" y="65088"/>
            <a:ext cx="9144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不稳定性理论</a:t>
            </a:r>
            <a:endParaRPr lang="zh-CN" altLang="en-US" sz="2400" b="0">
              <a:solidFill>
                <a:schemeClr val="bg1"/>
              </a:solidFill>
              <a:latin typeface="Verdana" panose="020B0604030504040204" pitchFamily="34" charset="0"/>
            </a:endParaRPr>
          </a:p>
        </p:txBody>
      </p:sp>
      <p:sp>
        <p:nvSpPr>
          <p:cNvPr id="6166" name="Rectangle 22"/>
          <p:cNvSpPr>
            <a:spLocks noChangeArrowheads="1"/>
          </p:cNvSpPr>
          <p:nvPr/>
        </p:nvSpPr>
        <p:spPr bwMode="auto">
          <a:xfrm>
            <a:off x="4178300" y="388938"/>
            <a:ext cx="1303338"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67" name="Rectangle 23"/>
          <p:cNvSpPr>
            <a:spLocks noChangeArrowheads="1"/>
          </p:cNvSpPr>
          <p:nvPr/>
        </p:nvSpPr>
        <p:spPr bwMode="auto">
          <a:xfrm>
            <a:off x="4178300" y="388938"/>
            <a:ext cx="1303338" cy="260350"/>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68" name="Rectangle 24"/>
          <p:cNvSpPr>
            <a:spLocks noChangeArrowheads="1"/>
          </p:cNvSpPr>
          <p:nvPr/>
        </p:nvSpPr>
        <p:spPr bwMode="auto">
          <a:xfrm>
            <a:off x="4300538" y="441325"/>
            <a:ext cx="10668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非对称信息理论</a:t>
            </a:r>
            <a:endParaRPr lang="zh-CN" altLang="en-US" sz="2400" b="0">
              <a:solidFill>
                <a:schemeClr val="bg1"/>
              </a:solidFill>
              <a:latin typeface="Verdana" panose="020B0604030504040204" pitchFamily="34" charset="0"/>
            </a:endParaRPr>
          </a:p>
        </p:txBody>
      </p:sp>
      <p:sp>
        <p:nvSpPr>
          <p:cNvPr id="6169" name="Rectangle 25"/>
          <p:cNvSpPr>
            <a:spLocks noChangeArrowheads="1"/>
          </p:cNvSpPr>
          <p:nvPr/>
        </p:nvSpPr>
        <p:spPr bwMode="auto">
          <a:xfrm>
            <a:off x="4178300" y="779463"/>
            <a:ext cx="1303338" cy="261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70" name="Rectangle 26"/>
          <p:cNvSpPr>
            <a:spLocks noChangeArrowheads="1"/>
          </p:cNvSpPr>
          <p:nvPr/>
        </p:nvSpPr>
        <p:spPr bwMode="auto">
          <a:xfrm>
            <a:off x="4178300" y="779463"/>
            <a:ext cx="1303338" cy="261937"/>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71" name="Rectangle 27"/>
          <p:cNvSpPr>
            <a:spLocks noChangeArrowheads="1"/>
          </p:cNvSpPr>
          <p:nvPr/>
        </p:nvSpPr>
        <p:spPr bwMode="auto">
          <a:xfrm>
            <a:off x="4235450" y="831850"/>
            <a:ext cx="1219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价格剧烈波动理论</a:t>
            </a:r>
            <a:endParaRPr lang="zh-CN" altLang="en-US" sz="2400" b="0">
              <a:solidFill>
                <a:schemeClr val="bg1"/>
              </a:solidFill>
              <a:latin typeface="Verdana" panose="020B0604030504040204" pitchFamily="34" charset="0"/>
            </a:endParaRPr>
          </a:p>
        </p:txBody>
      </p:sp>
      <p:sp>
        <p:nvSpPr>
          <p:cNvPr id="6172" name="Rectangle 28"/>
          <p:cNvSpPr>
            <a:spLocks noChangeArrowheads="1"/>
          </p:cNvSpPr>
          <p:nvPr/>
        </p:nvSpPr>
        <p:spPr bwMode="auto">
          <a:xfrm>
            <a:off x="4178300" y="1146175"/>
            <a:ext cx="1303338"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73" name="Rectangle 29"/>
          <p:cNvSpPr>
            <a:spLocks noChangeArrowheads="1"/>
          </p:cNvSpPr>
          <p:nvPr/>
        </p:nvSpPr>
        <p:spPr bwMode="auto">
          <a:xfrm>
            <a:off x="4178300" y="1146175"/>
            <a:ext cx="1303338" cy="260350"/>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74" name="Rectangle 30"/>
          <p:cNvSpPr>
            <a:spLocks noChangeArrowheads="1"/>
          </p:cNvSpPr>
          <p:nvPr/>
        </p:nvSpPr>
        <p:spPr bwMode="auto">
          <a:xfrm>
            <a:off x="4235450" y="1190625"/>
            <a:ext cx="12311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dirty="0">
                <a:solidFill>
                  <a:schemeClr val="bg1"/>
                </a:solidFill>
                <a:latin typeface="ËÎÌå" charset="0"/>
              </a:rPr>
              <a:t>金融风险</a:t>
            </a:r>
            <a:r>
              <a:rPr lang="zh-CN" altLang="en-US" sz="1200" dirty="0" smtClean="0">
                <a:solidFill>
                  <a:schemeClr val="bg1"/>
                </a:solidFill>
                <a:latin typeface="ËÎÌå" charset="0"/>
              </a:rPr>
              <a:t>传</a:t>
            </a:r>
            <a:r>
              <a:rPr lang="zh-CN" altLang="en-US" sz="1200" dirty="0">
                <a:solidFill>
                  <a:schemeClr val="bg1"/>
                </a:solidFill>
                <a:latin typeface="ËÎÌå" charset="0"/>
              </a:rPr>
              <a:t>播</a:t>
            </a:r>
            <a:r>
              <a:rPr lang="zh-CN" altLang="en-US" sz="1200" dirty="0" smtClean="0">
                <a:solidFill>
                  <a:schemeClr val="bg1"/>
                </a:solidFill>
                <a:latin typeface="ËÎÌå" charset="0"/>
              </a:rPr>
              <a:t>理论</a:t>
            </a:r>
            <a:endParaRPr lang="zh-CN" altLang="en-US" sz="2400" b="0" dirty="0">
              <a:solidFill>
                <a:schemeClr val="bg1"/>
              </a:solidFill>
              <a:latin typeface="Verdana" panose="020B0604030504040204" pitchFamily="34" charset="0"/>
            </a:endParaRPr>
          </a:p>
        </p:txBody>
      </p:sp>
      <p:sp>
        <p:nvSpPr>
          <p:cNvPr id="6175" name="Rectangle 31"/>
          <p:cNvSpPr>
            <a:spLocks noChangeArrowheads="1"/>
          </p:cNvSpPr>
          <p:nvPr/>
        </p:nvSpPr>
        <p:spPr bwMode="auto">
          <a:xfrm>
            <a:off x="4178300" y="1876425"/>
            <a:ext cx="1303338"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76" name="Rectangle 32"/>
          <p:cNvSpPr>
            <a:spLocks noChangeArrowheads="1"/>
          </p:cNvSpPr>
          <p:nvPr/>
        </p:nvSpPr>
        <p:spPr bwMode="auto">
          <a:xfrm>
            <a:off x="4178300" y="1876425"/>
            <a:ext cx="1303338" cy="260350"/>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77" name="Rectangle 33"/>
          <p:cNvSpPr>
            <a:spLocks noChangeArrowheads="1"/>
          </p:cNvSpPr>
          <p:nvPr/>
        </p:nvSpPr>
        <p:spPr bwMode="auto">
          <a:xfrm>
            <a:off x="4529138" y="1924050"/>
            <a:ext cx="609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市场风险</a:t>
            </a:r>
            <a:endParaRPr lang="zh-CN" altLang="en-US" sz="2400" b="0">
              <a:solidFill>
                <a:schemeClr val="bg1"/>
              </a:solidFill>
              <a:latin typeface="Verdana" panose="020B0604030504040204" pitchFamily="34" charset="0"/>
            </a:endParaRPr>
          </a:p>
        </p:txBody>
      </p:sp>
      <p:sp>
        <p:nvSpPr>
          <p:cNvPr id="6178" name="Rectangle 34"/>
          <p:cNvSpPr>
            <a:spLocks noChangeArrowheads="1"/>
          </p:cNvSpPr>
          <p:nvPr/>
        </p:nvSpPr>
        <p:spPr bwMode="auto">
          <a:xfrm>
            <a:off x="4178300" y="2268538"/>
            <a:ext cx="1303338"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79" name="Rectangle 35"/>
          <p:cNvSpPr>
            <a:spLocks noChangeArrowheads="1"/>
          </p:cNvSpPr>
          <p:nvPr/>
        </p:nvSpPr>
        <p:spPr bwMode="auto">
          <a:xfrm>
            <a:off x="4178300" y="2268538"/>
            <a:ext cx="1303338" cy="260350"/>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80" name="Rectangle 36"/>
          <p:cNvSpPr>
            <a:spLocks noChangeArrowheads="1"/>
          </p:cNvSpPr>
          <p:nvPr/>
        </p:nvSpPr>
        <p:spPr bwMode="auto">
          <a:xfrm>
            <a:off x="4529138" y="2316163"/>
            <a:ext cx="609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信用风险</a:t>
            </a:r>
            <a:endParaRPr lang="zh-CN" altLang="en-US" sz="2400" b="0">
              <a:solidFill>
                <a:schemeClr val="bg1"/>
              </a:solidFill>
              <a:latin typeface="Verdana" panose="020B0604030504040204" pitchFamily="34" charset="0"/>
            </a:endParaRPr>
          </a:p>
        </p:txBody>
      </p:sp>
      <p:sp>
        <p:nvSpPr>
          <p:cNvPr id="6181" name="Rectangle 37"/>
          <p:cNvSpPr>
            <a:spLocks noChangeArrowheads="1"/>
          </p:cNvSpPr>
          <p:nvPr/>
        </p:nvSpPr>
        <p:spPr bwMode="auto">
          <a:xfrm>
            <a:off x="4178300" y="2659063"/>
            <a:ext cx="1303338" cy="261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82" name="Rectangle 38"/>
          <p:cNvSpPr>
            <a:spLocks noChangeArrowheads="1"/>
          </p:cNvSpPr>
          <p:nvPr/>
        </p:nvSpPr>
        <p:spPr bwMode="auto">
          <a:xfrm>
            <a:off x="4178300" y="2659063"/>
            <a:ext cx="1303338" cy="261937"/>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83" name="Rectangle 39"/>
          <p:cNvSpPr>
            <a:spLocks noChangeArrowheads="1"/>
          </p:cNvSpPr>
          <p:nvPr/>
        </p:nvSpPr>
        <p:spPr bwMode="auto">
          <a:xfrm>
            <a:off x="4448175" y="2708275"/>
            <a:ext cx="7620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流动性风险</a:t>
            </a:r>
            <a:endParaRPr lang="zh-CN" altLang="en-US" sz="2400" b="0">
              <a:solidFill>
                <a:schemeClr val="bg1"/>
              </a:solidFill>
              <a:latin typeface="Verdana" panose="020B0604030504040204" pitchFamily="34" charset="0"/>
            </a:endParaRPr>
          </a:p>
        </p:txBody>
      </p:sp>
      <p:sp>
        <p:nvSpPr>
          <p:cNvPr id="6184" name="Rectangle 40"/>
          <p:cNvSpPr>
            <a:spLocks noChangeArrowheads="1"/>
          </p:cNvSpPr>
          <p:nvPr/>
        </p:nvSpPr>
        <p:spPr bwMode="auto">
          <a:xfrm>
            <a:off x="4178300" y="3051175"/>
            <a:ext cx="1303338"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85" name="Rectangle 41"/>
          <p:cNvSpPr>
            <a:spLocks noChangeArrowheads="1"/>
          </p:cNvSpPr>
          <p:nvPr/>
        </p:nvSpPr>
        <p:spPr bwMode="auto">
          <a:xfrm>
            <a:off x="4178300" y="3051175"/>
            <a:ext cx="1303338" cy="260350"/>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86" name="Rectangle 42"/>
          <p:cNvSpPr>
            <a:spLocks noChangeArrowheads="1"/>
          </p:cNvSpPr>
          <p:nvPr/>
        </p:nvSpPr>
        <p:spPr bwMode="auto">
          <a:xfrm>
            <a:off x="4529138" y="3098800"/>
            <a:ext cx="609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操作风险</a:t>
            </a:r>
            <a:endParaRPr lang="zh-CN" altLang="en-US" sz="2400" b="0">
              <a:solidFill>
                <a:schemeClr val="bg1"/>
              </a:solidFill>
              <a:latin typeface="Verdana" panose="020B0604030504040204" pitchFamily="34" charset="0"/>
            </a:endParaRPr>
          </a:p>
        </p:txBody>
      </p:sp>
      <p:sp>
        <p:nvSpPr>
          <p:cNvPr id="6187" name="Rectangle 43"/>
          <p:cNvSpPr>
            <a:spLocks noChangeArrowheads="1"/>
          </p:cNvSpPr>
          <p:nvPr/>
        </p:nvSpPr>
        <p:spPr bwMode="auto">
          <a:xfrm>
            <a:off x="4178300" y="3441700"/>
            <a:ext cx="1303338"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88" name="Rectangle 44"/>
          <p:cNvSpPr>
            <a:spLocks noChangeArrowheads="1"/>
          </p:cNvSpPr>
          <p:nvPr/>
        </p:nvSpPr>
        <p:spPr bwMode="auto">
          <a:xfrm>
            <a:off x="4178300" y="3441700"/>
            <a:ext cx="1303338" cy="26193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89" name="Rectangle 45"/>
          <p:cNvSpPr>
            <a:spLocks noChangeArrowheads="1"/>
          </p:cNvSpPr>
          <p:nvPr/>
        </p:nvSpPr>
        <p:spPr bwMode="auto">
          <a:xfrm>
            <a:off x="4529138" y="3490913"/>
            <a:ext cx="609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事件风险</a:t>
            </a:r>
            <a:endParaRPr lang="zh-CN" altLang="en-US" sz="2400" b="0">
              <a:solidFill>
                <a:schemeClr val="bg1"/>
              </a:solidFill>
              <a:latin typeface="Verdana" panose="020B0604030504040204" pitchFamily="34" charset="0"/>
            </a:endParaRPr>
          </a:p>
        </p:txBody>
      </p:sp>
      <p:sp>
        <p:nvSpPr>
          <p:cNvPr id="6190" name="Rectangle 46"/>
          <p:cNvSpPr>
            <a:spLocks noChangeArrowheads="1"/>
          </p:cNvSpPr>
          <p:nvPr/>
        </p:nvSpPr>
        <p:spPr bwMode="auto">
          <a:xfrm>
            <a:off x="4178300" y="4094163"/>
            <a:ext cx="1303338" cy="2619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91" name="Rectangle 47"/>
          <p:cNvSpPr>
            <a:spLocks noChangeArrowheads="1"/>
          </p:cNvSpPr>
          <p:nvPr/>
        </p:nvSpPr>
        <p:spPr bwMode="auto">
          <a:xfrm>
            <a:off x="4178300" y="4094163"/>
            <a:ext cx="1303338" cy="261937"/>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92" name="Rectangle 48"/>
          <p:cNvSpPr>
            <a:spLocks noChangeArrowheads="1"/>
          </p:cNvSpPr>
          <p:nvPr/>
        </p:nvSpPr>
        <p:spPr bwMode="auto">
          <a:xfrm>
            <a:off x="4448175" y="4143375"/>
            <a:ext cx="7620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制度性措施</a:t>
            </a:r>
            <a:endParaRPr lang="zh-CN" altLang="en-US" sz="2400" b="0">
              <a:solidFill>
                <a:schemeClr val="bg1"/>
              </a:solidFill>
              <a:latin typeface="Verdana" panose="020B0604030504040204" pitchFamily="34" charset="0"/>
            </a:endParaRPr>
          </a:p>
        </p:txBody>
      </p:sp>
      <p:sp>
        <p:nvSpPr>
          <p:cNvPr id="6193" name="Rectangle 49"/>
          <p:cNvSpPr>
            <a:spLocks noChangeArrowheads="1"/>
          </p:cNvSpPr>
          <p:nvPr/>
        </p:nvSpPr>
        <p:spPr bwMode="auto">
          <a:xfrm>
            <a:off x="4178300" y="5399088"/>
            <a:ext cx="1303338"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94" name="Rectangle 50"/>
          <p:cNvSpPr>
            <a:spLocks noChangeArrowheads="1"/>
          </p:cNvSpPr>
          <p:nvPr/>
        </p:nvSpPr>
        <p:spPr bwMode="auto">
          <a:xfrm>
            <a:off x="4178300" y="5399088"/>
            <a:ext cx="1303338" cy="260350"/>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95" name="Rectangle 51"/>
          <p:cNvSpPr>
            <a:spLocks noChangeArrowheads="1"/>
          </p:cNvSpPr>
          <p:nvPr/>
        </p:nvSpPr>
        <p:spPr bwMode="auto">
          <a:xfrm>
            <a:off x="4448175" y="5446713"/>
            <a:ext cx="7620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技术性措施</a:t>
            </a:r>
            <a:endParaRPr lang="zh-CN" altLang="en-US" sz="2400" b="0">
              <a:solidFill>
                <a:schemeClr val="bg1"/>
              </a:solidFill>
              <a:latin typeface="Verdana" panose="020B0604030504040204" pitchFamily="34" charset="0"/>
            </a:endParaRPr>
          </a:p>
        </p:txBody>
      </p:sp>
      <p:sp>
        <p:nvSpPr>
          <p:cNvPr id="6196" name="Rectangle 52"/>
          <p:cNvSpPr>
            <a:spLocks noChangeArrowheads="1"/>
          </p:cNvSpPr>
          <p:nvPr/>
        </p:nvSpPr>
        <p:spPr bwMode="auto">
          <a:xfrm>
            <a:off x="6003925" y="3703638"/>
            <a:ext cx="1304925"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97" name="Rectangle 53"/>
          <p:cNvSpPr>
            <a:spLocks noChangeArrowheads="1"/>
          </p:cNvSpPr>
          <p:nvPr/>
        </p:nvSpPr>
        <p:spPr bwMode="auto">
          <a:xfrm>
            <a:off x="6003925" y="3703638"/>
            <a:ext cx="1304925" cy="260350"/>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198" name="Rectangle 54"/>
          <p:cNvSpPr>
            <a:spLocks noChangeArrowheads="1"/>
          </p:cNvSpPr>
          <p:nvPr/>
        </p:nvSpPr>
        <p:spPr bwMode="auto">
          <a:xfrm>
            <a:off x="6356350" y="3751263"/>
            <a:ext cx="609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法律制度</a:t>
            </a:r>
            <a:endParaRPr lang="zh-CN" altLang="en-US" sz="2400" b="0">
              <a:solidFill>
                <a:schemeClr val="bg1"/>
              </a:solidFill>
              <a:latin typeface="Verdana" panose="020B0604030504040204" pitchFamily="34" charset="0"/>
            </a:endParaRPr>
          </a:p>
        </p:txBody>
      </p:sp>
      <p:sp>
        <p:nvSpPr>
          <p:cNvPr id="6199" name="Rectangle 55"/>
          <p:cNvSpPr>
            <a:spLocks noChangeArrowheads="1"/>
          </p:cNvSpPr>
          <p:nvPr/>
        </p:nvSpPr>
        <p:spPr bwMode="auto">
          <a:xfrm>
            <a:off x="6003925" y="4087813"/>
            <a:ext cx="1304925" cy="273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200" name="Rectangle 56"/>
          <p:cNvSpPr>
            <a:spLocks noChangeArrowheads="1"/>
          </p:cNvSpPr>
          <p:nvPr/>
        </p:nvSpPr>
        <p:spPr bwMode="auto">
          <a:xfrm>
            <a:off x="6003925" y="4087813"/>
            <a:ext cx="1304925" cy="273050"/>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201" name="Rectangle 57"/>
          <p:cNvSpPr>
            <a:spLocks noChangeArrowheads="1"/>
          </p:cNvSpPr>
          <p:nvPr/>
        </p:nvSpPr>
        <p:spPr bwMode="auto">
          <a:xfrm>
            <a:off x="6356350" y="4143375"/>
            <a:ext cx="609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组织制度</a:t>
            </a:r>
            <a:endParaRPr lang="zh-CN" altLang="en-US" sz="2400" b="0">
              <a:solidFill>
                <a:schemeClr val="bg1"/>
              </a:solidFill>
              <a:latin typeface="Verdana" panose="020B0604030504040204" pitchFamily="34" charset="0"/>
            </a:endParaRPr>
          </a:p>
        </p:txBody>
      </p:sp>
      <p:sp>
        <p:nvSpPr>
          <p:cNvPr id="6202" name="Rectangle 58"/>
          <p:cNvSpPr>
            <a:spLocks noChangeArrowheads="1"/>
          </p:cNvSpPr>
          <p:nvPr/>
        </p:nvSpPr>
        <p:spPr bwMode="auto">
          <a:xfrm>
            <a:off x="6003925" y="4486275"/>
            <a:ext cx="1304925"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203" name="Rectangle 59"/>
          <p:cNvSpPr>
            <a:spLocks noChangeArrowheads="1"/>
          </p:cNvSpPr>
          <p:nvPr/>
        </p:nvSpPr>
        <p:spPr bwMode="auto">
          <a:xfrm>
            <a:off x="6003925" y="4486275"/>
            <a:ext cx="1304925" cy="260350"/>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204" name="Rectangle 60"/>
          <p:cNvSpPr>
            <a:spLocks noChangeArrowheads="1"/>
          </p:cNvSpPr>
          <p:nvPr/>
        </p:nvSpPr>
        <p:spPr bwMode="auto">
          <a:xfrm>
            <a:off x="6356350" y="4533900"/>
            <a:ext cx="609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程序制度</a:t>
            </a:r>
            <a:endParaRPr lang="zh-CN" altLang="en-US" sz="2400" b="0">
              <a:solidFill>
                <a:schemeClr val="bg1"/>
              </a:solidFill>
              <a:latin typeface="Verdana" panose="020B0604030504040204" pitchFamily="34" charset="0"/>
            </a:endParaRPr>
          </a:p>
        </p:txBody>
      </p:sp>
      <p:sp>
        <p:nvSpPr>
          <p:cNvPr id="6205" name="Rectangle 61"/>
          <p:cNvSpPr>
            <a:spLocks noChangeArrowheads="1"/>
          </p:cNvSpPr>
          <p:nvPr/>
        </p:nvSpPr>
        <p:spPr bwMode="auto">
          <a:xfrm>
            <a:off x="6003925" y="5008563"/>
            <a:ext cx="1304925"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206" name="Rectangle 62"/>
          <p:cNvSpPr>
            <a:spLocks noChangeArrowheads="1"/>
          </p:cNvSpPr>
          <p:nvPr/>
        </p:nvSpPr>
        <p:spPr bwMode="auto">
          <a:xfrm>
            <a:off x="6003925" y="5008563"/>
            <a:ext cx="1304925" cy="260350"/>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207" name="Rectangle 63"/>
          <p:cNvSpPr>
            <a:spLocks noChangeArrowheads="1"/>
          </p:cNvSpPr>
          <p:nvPr/>
        </p:nvSpPr>
        <p:spPr bwMode="auto">
          <a:xfrm>
            <a:off x="6356350" y="5056188"/>
            <a:ext cx="609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识别技术</a:t>
            </a:r>
            <a:endParaRPr lang="zh-CN" altLang="en-US" sz="2400" b="0">
              <a:solidFill>
                <a:schemeClr val="bg1"/>
              </a:solidFill>
              <a:latin typeface="Verdana" panose="020B0604030504040204" pitchFamily="34" charset="0"/>
            </a:endParaRPr>
          </a:p>
        </p:txBody>
      </p:sp>
      <p:sp>
        <p:nvSpPr>
          <p:cNvPr id="6208" name="Rectangle 64"/>
          <p:cNvSpPr>
            <a:spLocks noChangeArrowheads="1"/>
          </p:cNvSpPr>
          <p:nvPr/>
        </p:nvSpPr>
        <p:spPr bwMode="auto">
          <a:xfrm>
            <a:off x="6003925" y="5399088"/>
            <a:ext cx="1304925"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209" name="Rectangle 65"/>
          <p:cNvSpPr>
            <a:spLocks noChangeArrowheads="1"/>
          </p:cNvSpPr>
          <p:nvPr/>
        </p:nvSpPr>
        <p:spPr bwMode="auto">
          <a:xfrm>
            <a:off x="6003925" y="5399088"/>
            <a:ext cx="1304925" cy="260350"/>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210" name="Rectangle 66"/>
          <p:cNvSpPr>
            <a:spLocks noChangeArrowheads="1"/>
          </p:cNvSpPr>
          <p:nvPr/>
        </p:nvSpPr>
        <p:spPr bwMode="auto">
          <a:xfrm>
            <a:off x="6356350" y="5446713"/>
            <a:ext cx="609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度量技术</a:t>
            </a:r>
            <a:endParaRPr lang="zh-CN" altLang="en-US" sz="2400" b="0">
              <a:solidFill>
                <a:schemeClr val="bg1"/>
              </a:solidFill>
              <a:latin typeface="Verdana" panose="020B0604030504040204" pitchFamily="34" charset="0"/>
            </a:endParaRPr>
          </a:p>
        </p:txBody>
      </p:sp>
      <p:sp>
        <p:nvSpPr>
          <p:cNvPr id="6211" name="Rectangle 67"/>
          <p:cNvSpPr>
            <a:spLocks noChangeArrowheads="1"/>
          </p:cNvSpPr>
          <p:nvPr/>
        </p:nvSpPr>
        <p:spPr bwMode="auto">
          <a:xfrm>
            <a:off x="6003925" y="5791200"/>
            <a:ext cx="1304925"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212" name="Rectangle 68"/>
          <p:cNvSpPr>
            <a:spLocks noChangeArrowheads="1"/>
          </p:cNvSpPr>
          <p:nvPr/>
        </p:nvSpPr>
        <p:spPr bwMode="auto">
          <a:xfrm>
            <a:off x="6003925" y="5791200"/>
            <a:ext cx="1304925" cy="260350"/>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6213" name="Rectangle 69"/>
          <p:cNvSpPr>
            <a:spLocks noChangeArrowheads="1"/>
          </p:cNvSpPr>
          <p:nvPr/>
        </p:nvSpPr>
        <p:spPr bwMode="auto">
          <a:xfrm>
            <a:off x="6356350" y="5838825"/>
            <a:ext cx="6096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solidFill>
                  <a:schemeClr val="bg1"/>
                </a:solidFill>
                <a:latin typeface="ËÎÌå" charset="0"/>
              </a:rPr>
              <a:t>管理技术</a:t>
            </a:r>
            <a:endParaRPr lang="zh-CN" altLang="en-US" sz="2400" b="0">
              <a:solidFill>
                <a:schemeClr val="bg1"/>
              </a:solidFill>
              <a:latin typeface="Verdana" panose="020B0604030504040204" pitchFamily="34" charset="0"/>
            </a:endParaRPr>
          </a:p>
        </p:txBody>
      </p:sp>
      <p:sp>
        <p:nvSpPr>
          <p:cNvPr id="6214" name="Line 70"/>
          <p:cNvSpPr>
            <a:spLocks noChangeShapeType="1"/>
          </p:cNvSpPr>
          <p:nvPr/>
        </p:nvSpPr>
        <p:spPr bwMode="auto">
          <a:xfrm>
            <a:off x="1577975" y="827088"/>
            <a:ext cx="1588" cy="39243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 name="Line 71"/>
          <p:cNvSpPr>
            <a:spLocks noChangeShapeType="1"/>
          </p:cNvSpPr>
          <p:nvPr/>
        </p:nvSpPr>
        <p:spPr bwMode="auto">
          <a:xfrm flipV="1">
            <a:off x="1568450" y="701675"/>
            <a:ext cx="260350" cy="131763"/>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 name="Line 72"/>
          <p:cNvSpPr>
            <a:spLocks noChangeShapeType="1"/>
          </p:cNvSpPr>
          <p:nvPr/>
        </p:nvSpPr>
        <p:spPr bwMode="auto">
          <a:xfrm>
            <a:off x="1308100" y="2789238"/>
            <a:ext cx="520700" cy="63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7" name="Line 73"/>
          <p:cNvSpPr>
            <a:spLocks noChangeShapeType="1"/>
          </p:cNvSpPr>
          <p:nvPr/>
        </p:nvSpPr>
        <p:spPr bwMode="auto">
          <a:xfrm>
            <a:off x="1568450" y="4746625"/>
            <a:ext cx="260350" cy="130175"/>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8" name="Line 74"/>
          <p:cNvSpPr>
            <a:spLocks noChangeShapeType="1"/>
          </p:cNvSpPr>
          <p:nvPr/>
        </p:nvSpPr>
        <p:spPr bwMode="auto">
          <a:xfrm flipV="1">
            <a:off x="3916363" y="153988"/>
            <a:ext cx="261937" cy="52387"/>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9" name="Line 75"/>
          <p:cNvSpPr>
            <a:spLocks noChangeShapeType="1"/>
          </p:cNvSpPr>
          <p:nvPr/>
        </p:nvSpPr>
        <p:spPr bwMode="auto">
          <a:xfrm>
            <a:off x="3921125" y="1184275"/>
            <a:ext cx="257175" cy="92075"/>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0" name="Line 76"/>
          <p:cNvSpPr>
            <a:spLocks noChangeShapeType="1"/>
          </p:cNvSpPr>
          <p:nvPr/>
        </p:nvSpPr>
        <p:spPr bwMode="auto">
          <a:xfrm>
            <a:off x="3919538" y="909638"/>
            <a:ext cx="258762" cy="1587"/>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1" name="Line 77"/>
          <p:cNvSpPr>
            <a:spLocks noChangeShapeType="1"/>
          </p:cNvSpPr>
          <p:nvPr/>
        </p:nvSpPr>
        <p:spPr bwMode="auto">
          <a:xfrm>
            <a:off x="3916363" y="206375"/>
            <a:ext cx="4762" cy="9779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2" name="Line 78"/>
          <p:cNvSpPr>
            <a:spLocks noChangeShapeType="1"/>
          </p:cNvSpPr>
          <p:nvPr/>
        </p:nvSpPr>
        <p:spPr bwMode="auto">
          <a:xfrm flipH="1">
            <a:off x="3916363" y="2135188"/>
            <a:ext cx="4762" cy="13065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3" name="Line 79"/>
          <p:cNvSpPr>
            <a:spLocks noChangeShapeType="1"/>
          </p:cNvSpPr>
          <p:nvPr/>
        </p:nvSpPr>
        <p:spPr bwMode="auto">
          <a:xfrm flipH="1">
            <a:off x="3916363" y="2006600"/>
            <a:ext cx="261937" cy="130175"/>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4" name="Line 80"/>
          <p:cNvSpPr>
            <a:spLocks noChangeShapeType="1"/>
          </p:cNvSpPr>
          <p:nvPr/>
        </p:nvSpPr>
        <p:spPr bwMode="auto">
          <a:xfrm flipH="1" flipV="1">
            <a:off x="3916363" y="3441700"/>
            <a:ext cx="261937" cy="130175"/>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5" name="Line 81"/>
          <p:cNvSpPr>
            <a:spLocks noChangeShapeType="1"/>
          </p:cNvSpPr>
          <p:nvPr/>
        </p:nvSpPr>
        <p:spPr bwMode="auto">
          <a:xfrm flipH="1">
            <a:off x="3916363" y="2398713"/>
            <a:ext cx="261937" cy="1587"/>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6" name="Line 82"/>
          <p:cNvSpPr>
            <a:spLocks noChangeShapeType="1"/>
          </p:cNvSpPr>
          <p:nvPr/>
        </p:nvSpPr>
        <p:spPr bwMode="auto">
          <a:xfrm flipH="1">
            <a:off x="3656013" y="2789238"/>
            <a:ext cx="522287" cy="63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7" name="Line 83"/>
          <p:cNvSpPr>
            <a:spLocks noChangeShapeType="1"/>
          </p:cNvSpPr>
          <p:nvPr/>
        </p:nvSpPr>
        <p:spPr bwMode="auto">
          <a:xfrm flipH="1">
            <a:off x="3916363" y="3181350"/>
            <a:ext cx="261937" cy="158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8" name="Line 85"/>
          <p:cNvSpPr>
            <a:spLocks noChangeShapeType="1"/>
          </p:cNvSpPr>
          <p:nvPr/>
        </p:nvSpPr>
        <p:spPr bwMode="auto">
          <a:xfrm>
            <a:off x="5481638" y="4224338"/>
            <a:ext cx="522287" cy="1587"/>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9" name="Line 86"/>
          <p:cNvSpPr>
            <a:spLocks noChangeShapeType="1"/>
          </p:cNvSpPr>
          <p:nvPr/>
        </p:nvSpPr>
        <p:spPr bwMode="auto">
          <a:xfrm flipH="1">
            <a:off x="5749925" y="3833813"/>
            <a:ext cx="254000" cy="1889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0" name="Line 87"/>
          <p:cNvSpPr>
            <a:spLocks noChangeShapeType="1"/>
          </p:cNvSpPr>
          <p:nvPr/>
        </p:nvSpPr>
        <p:spPr bwMode="auto">
          <a:xfrm flipH="1" flipV="1">
            <a:off x="5756275" y="4432300"/>
            <a:ext cx="247650" cy="18415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1" name="Line 88"/>
          <p:cNvSpPr>
            <a:spLocks noChangeShapeType="1"/>
          </p:cNvSpPr>
          <p:nvPr/>
        </p:nvSpPr>
        <p:spPr bwMode="auto">
          <a:xfrm>
            <a:off x="5749925" y="4022725"/>
            <a:ext cx="6350" cy="409575"/>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2" name="Line 89"/>
          <p:cNvSpPr>
            <a:spLocks noChangeShapeType="1"/>
          </p:cNvSpPr>
          <p:nvPr/>
        </p:nvSpPr>
        <p:spPr bwMode="auto">
          <a:xfrm flipH="1">
            <a:off x="5743575" y="5138738"/>
            <a:ext cx="260350" cy="18256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3" name="Line 90"/>
          <p:cNvSpPr>
            <a:spLocks noChangeShapeType="1"/>
          </p:cNvSpPr>
          <p:nvPr/>
        </p:nvSpPr>
        <p:spPr bwMode="auto">
          <a:xfrm flipH="1" flipV="1">
            <a:off x="5743575" y="5791200"/>
            <a:ext cx="260350" cy="130175"/>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4" name="Line 91"/>
          <p:cNvSpPr>
            <a:spLocks noChangeShapeType="1"/>
          </p:cNvSpPr>
          <p:nvPr/>
        </p:nvSpPr>
        <p:spPr bwMode="auto">
          <a:xfrm>
            <a:off x="5743575" y="5321300"/>
            <a:ext cx="1588" cy="4699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5" name="Line 92"/>
          <p:cNvSpPr>
            <a:spLocks noChangeShapeType="1"/>
          </p:cNvSpPr>
          <p:nvPr/>
        </p:nvSpPr>
        <p:spPr bwMode="auto">
          <a:xfrm>
            <a:off x="5481638" y="5529263"/>
            <a:ext cx="522287" cy="1587"/>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6" name="Line 93"/>
          <p:cNvSpPr>
            <a:spLocks noChangeShapeType="1"/>
          </p:cNvSpPr>
          <p:nvPr/>
        </p:nvSpPr>
        <p:spPr bwMode="auto">
          <a:xfrm>
            <a:off x="3656013" y="4889500"/>
            <a:ext cx="260350" cy="158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7" name="Line 94"/>
          <p:cNvSpPr>
            <a:spLocks noChangeShapeType="1"/>
          </p:cNvSpPr>
          <p:nvPr/>
        </p:nvSpPr>
        <p:spPr bwMode="auto">
          <a:xfrm>
            <a:off x="3657600" y="701675"/>
            <a:ext cx="260350" cy="158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8" name="Line 95"/>
          <p:cNvSpPr>
            <a:spLocks noChangeShapeType="1"/>
          </p:cNvSpPr>
          <p:nvPr/>
        </p:nvSpPr>
        <p:spPr bwMode="auto">
          <a:xfrm>
            <a:off x="3917950" y="519113"/>
            <a:ext cx="260350" cy="1587"/>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9" name="Rectangle 96"/>
          <p:cNvSpPr>
            <a:spLocks noChangeArrowheads="1"/>
          </p:cNvSpPr>
          <p:nvPr/>
        </p:nvSpPr>
        <p:spPr bwMode="auto">
          <a:xfrm>
            <a:off x="2246313" y="6237288"/>
            <a:ext cx="268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latin typeface="ËÎÌå" charset="0"/>
              </a:rPr>
              <a:t>图</a:t>
            </a:r>
            <a:r>
              <a:rPr lang="en-US" altLang="zh-CN" sz="1600">
                <a:latin typeface="ËÎÌå" charset="0"/>
              </a:rPr>
              <a:t>4-1   </a:t>
            </a:r>
            <a:r>
              <a:rPr lang="zh-CN" altLang="en-US" sz="1600">
                <a:latin typeface="ËÎÌå" charset="0"/>
              </a:rPr>
              <a:t>金融风险管理的框架</a:t>
            </a:r>
            <a:endParaRPr lang="zh-CN" altLang="en-US" sz="1600" b="0">
              <a:latin typeface="Verdana" panose="020B0604030504040204" pitchFamily="34" charset="0"/>
            </a:endParaRPr>
          </a:p>
        </p:txBody>
      </p:sp>
      <p:sp>
        <p:nvSpPr>
          <p:cNvPr id="6240" name="Rectangle 97"/>
          <p:cNvSpPr>
            <a:spLocks noChangeArrowheads="1"/>
          </p:cNvSpPr>
          <p:nvPr/>
        </p:nvSpPr>
        <p:spPr bwMode="auto">
          <a:xfrm>
            <a:off x="866775" y="3946525"/>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600">
                <a:solidFill>
                  <a:schemeClr val="bg1"/>
                </a:solidFill>
                <a:latin typeface="ËÎÌå" charset="0"/>
              </a:rPr>
              <a:t>理</a:t>
            </a:r>
            <a:endParaRPr lang="zh-CN" altLang="en-US" sz="2400" b="0">
              <a:solidFill>
                <a:schemeClr val="bg1"/>
              </a:solidFill>
              <a:latin typeface="Verdana" panose="020B0604030504040204" pitchFamily="34" charset="0"/>
            </a:endParaRPr>
          </a:p>
        </p:txBody>
      </p:sp>
      <p:sp>
        <p:nvSpPr>
          <p:cNvPr id="6241" name="Rectangle 98"/>
          <p:cNvSpPr>
            <a:spLocks noChangeArrowheads="1"/>
          </p:cNvSpPr>
          <p:nvPr/>
        </p:nvSpPr>
        <p:spPr bwMode="auto">
          <a:xfrm>
            <a:off x="885825" y="1243013"/>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600">
                <a:solidFill>
                  <a:schemeClr val="bg1"/>
                </a:solidFill>
                <a:latin typeface="ËÎÌå" charset="0"/>
              </a:rPr>
              <a:t>金</a:t>
            </a:r>
            <a:endParaRPr lang="zh-CN" altLang="en-US" sz="2400" b="0">
              <a:solidFill>
                <a:schemeClr val="bg1"/>
              </a:solidFill>
              <a:latin typeface="Verdana" panose="020B0604030504040204" pitchFamily="34" charset="0"/>
            </a:endParaRPr>
          </a:p>
        </p:txBody>
      </p:sp>
      <p:sp>
        <p:nvSpPr>
          <p:cNvPr id="6242" name="Line 99"/>
          <p:cNvSpPr>
            <a:spLocks noChangeShapeType="1"/>
          </p:cNvSpPr>
          <p:nvPr/>
        </p:nvSpPr>
        <p:spPr bwMode="auto">
          <a:xfrm>
            <a:off x="3962400" y="4419600"/>
            <a:ext cx="4763" cy="977900"/>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3" name="Line 100"/>
          <p:cNvSpPr>
            <a:spLocks noChangeShapeType="1"/>
          </p:cNvSpPr>
          <p:nvPr/>
        </p:nvSpPr>
        <p:spPr bwMode="auto">
          <a:xfrm flipH="1">
            <a:off x="3962400" y="4267200"/>
            <a:ext cx="261938" cy="130175"/>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4" name="Line 101"/>
          <p:cNvSpPr>
            <a:spLocks noChangeShapeType="1"/>
          </p:cNvSpPr>
          <p:nvPr/>
        </p:nvSpPr>
        <p:spPr bwMode="auto">
          <a:xfrm flipH="1" flipV="1">
            <a:off x="3962400" y="5410200"/>
            <a:ext cx="261938" cy="130175"/>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532434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549275"/>
            <a:ext cx="8229600" cy="606425"/>
          </a:xfrm>
        </p:spPr>
        <p:txBody>
          <a:bodyPr/>
          <a:lstStyle/>
          <a:p>
            <a:pPr eaLnBrk="1" hangingPunct="1">
              <a:defRPr/>
            </a:pPr>
            <a:r>
              <a:rPr lang="en-US" altLang="zh-CN" smtClean="0">
                <a:latin typeface="隶书" pitchFamily="49" charset="-122"/>
                <a:ea typeface="隶书" pitchFamily="49" charset="-122"/>
              </a:rPr>
              <a:t>4</a:t>
            </a:r>
            <a:r>
              <a:rPr lang="zh-CN" altLang="en-US" smtClean="0">
                <a:latin typeface="隶书" pitchFamily="49" charset="-122"/>
                <a:ea typeface="隶书" pitchFamily="49" charset="-122"/>
              </a:rPr>
              <a:t>．</a:t>
            </a:r>
            <a:r>
              <a:rPr lang="en-US" altLang="zh-CN" smtClean="0">
                <a:latin typeface="隶书" pitchFamily="49" charset="-122"/>
                <a:ea typeface="隶书" pitchFamily="49" charset="-122"/>
              </a:rPr>
              <a:t>2 </a:t>
            </a:r>
            <a:r>
              <a:rPr lang="zh-CN" altLang="en-US" smtClean="0">
                <a:latin typeface="隶书" pitchFamily="49" charset="-122"/>
                <a:ea typeface="隶书" pitchFamily="49" charset="-122"/>
              </a:rPr>
              <a:t>金融风险基本概念</a:t>
            </a:r>
          </a:p>
        </p:txBody>
      </p:sp>
      <p:sp>
        <p:nvSpPr>
          <p:cNvPr id="31747" name="Rectangle 3"/>
          <p:cNvSpPr>
            <a:spLocks noGrp="1" noChangeArrowheads="1"/>
          </p:cNvSpPr>
          <p:nvPr>
            <p:ph type="body" idx="1"/>
          </p:nvPr>
        </p:nvSpPr>
        <p:spPr>
          <a:xfrm>
            <a:off x="611188" y="1484313"/>
            <a:ext cx="8137525" cy="4681537"/>
          </a:xfrm>
        </p:spPr>
        <p:txBody>
          <a:bodyPr/>
          <a:lstStyle/>
          <a:p>
            <a:pPr eaLnBrk="1" hangingPunct="1">
              <a:lnSpc>
                <a:spcPct val="120000"/>
              </a:lnSpc>
              <a:defRPr/>
            </a:pPr>
            <a:r>
              <a:rPr lang="zh-CN" altLang="en-US" sz="2800" dirty="0" smtClean="0">
                <a:latin typeface="宋体" pitchFamily="2" charset="-122"/>
              </a:rPr>
              <a:t>要</a:t>
            </a:r>
            <a:r>
              <a:rPr lang="zh-CN" altLang="en-US" sz="2800" b="1" dirty="0" smtClean="0">
                <a:latin typeface="宋体" pitchFamily="2" charset="-122"/>
              </a:rPr>
              <a:t>回答</a:t>
            </a:r>
            <a:r>
              <a:rPr lang="zh-CN" altLang="en-US" sz="2800" dirty="0" smtClean="0">
                <a:latin typeface="宋体" pitchFamily="2" charset="-122"/>
              </a:rPr>
              <a:t>什么是金融风险，首先要回答什么是风险和风险源。风险是一个人们常用但又十分模糊的概念，学术界对风险的定义可谓是众说纷纭。美国经济学家、芝加哥学派创始人奈特（</a:t>
            </a:r>
            <a:r>
              <a:rPr lang="en-US" altLang="zh-CN" sz="2800" dirty="0" smtClean="0">
                <a:cs typeface="Times New Roman" pitchFamily="18" charset="0"/>
              </a:rPr>
              <a:t>Knight</a:t>
            </a:r>
            <a:r>
              <a:rPr lang="zh-CN" altLang="en-US" sz="2800" dirty="0" smtClean="0">
                <a:latin typeface="宋体" pitchFamily="2" charset="-122"/>
              </a:rPr>
              <a:t>）在其１</a:t>
            </a:r>
            <a:r>
              <a:rPr lang="en-US" altLang="zh-CN" sz="2800" dirty="0" smtClean="0">
                <a:cs typeface="Times New Roman" pitchFamily="18" charset="0"/>
              </a:rPr>
              <a:t>92</a:t>
            </a:r>
            <a:r>
              <a:rPr lang="zh-CN" altLang="en-US" sz="2800" dirty="0" smtClean="0">
                <a:latin typeface="宋体" pitchFamily="2" charset="-122"/>
              </a:rPr>
              <a:t>１年出版的名著</a:t>
            </a:r>
            <a:r>
              <a:rPr lang="en-US" altLang="zh-CN" sz="2800" dirty="0" smtClean="0">
                <a:latin typeface="宋体" pitchFamily="2" charset="-122"/>
              </a:rPr>
              <a:t>《</a:t>
            </a:r>
            <a:r>
              <a:rPr lang="zh-CN" altLang="en-US" sz="2800" dirty="0" smtClean="0">
                <a:latin typeface="宋体" pitchFamily="2" charset="-122"/>
              </a:rPr>
              <a:t>风险、不确定性及利润</a:t>
            </a:r>
            <a:r>
              <a:rPr lang="en-US" altLang="zh-CN" sz="2800" dirty="0" smtClean="0">
                <a:latin typeface="宋体" pitchFamily="2" charset="-122"/>
              </a:rPr>
              <a:t>》</a:t>
            </a:r>
            <a:r>
              <a:rPr lang="zh-CN" altLang="en-US" sz="2800" dirty="0" smtClean="0">
                <a:latin typeface="宋体" pitchFamily="2" charset="-122"/>
              </a:rPr>
              <a:t>中，较全面地分析了风险与不确定性的关系。</a:t>
            </a:r>
            <a:r>
              <a:rPr lang="zh-CN" altLang="en-US" sz="2800" dirty="0" smtClean="0"/>
              <a:t> </a:t>
            </a:r>
            <a:endParaRPr lang="en-US" altLang="zh-CN" sz="2800" dirty="0" smtClean="0"/>
          </a:p>
          <a:p>
            <a:pPr eaLnBrk="1" hangingPunct="1">
              <a:lnSpc>
                <a:spcPct val="120000"/>
              </a:lnSpc>
              <a:defRPr/>
            </a:pPr>
            <a:r>
              <a:rPr lang="zh-CN" altLang="en-US" sz="2800" dirty="0">
                <a:latin typeface="宋体" pitchFamily="2" charset="-122"/>
              </a:rPr>
              <a:t>金融风险是指相对于某主体，未来某些风险源变化的不确定性可能给主体带来</a:t>
            </a:r>
            <a:r>
              <a:rPr lang="zh-CN" altLang="en-US" sz="2800" dirty="0" smtClean="0">
                <a:latin typeface="宋体" pitchFamily="2" charset="-122"/>
              </a:rPr>
              <a:t>损失</a:t>
            </a:r>
            <a:r>
              <a:rPr lang="zh-CN" altLang="en-US" sz="280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ChangeArrowheads="1"/>
          </p:cNvSpPr>
          <p:nvPr>
            <p:ph type="title"/>
          </p:nvPr>
        </p:nvSpPr>
        <p:spPr>
          <a:xfrm>
            <a:off x="762000" y="762000"/>
            <a:ext cx="7772400" cy="608013"/>
          </a:xfrm>
        </p:spPr>
        <p:txBody>
          <a:bodyPr/>
          <a:lstStyle/>
          <a:p>
            <a:pPr eaLnBrk="1" hangingPunct="1">
              <a:defRPr/>
            </a:pPr>
            <a:r>
              <a:rPr lang="en-US" altLang="zh-CN" smtClean="0">
                <a:latin typeface="隶书" pitchFamily="49" charset="-122"/>
                <a:ea typeface="隶书" pitchFamily="49" charset="-122"/>
                <a:cs typeface="Times New Roman" pitchFamily="18" charset="0"/>
              </a:rPr>
              <a:t>4</a:t>
            </a:r>
            <a:r>
              <a:rPr lang="zh-CN" altLang="en-US" smtClean="0">
                <a:latin typeface="隶书" pitchFamily="49" charset="-122"/>
                <a:ea typeface="隶书" pitchFamily="49" charset="-122"/>
                <a:cs typeface="Times New Roman" pitchFamily="18" charset="0"/>
              </a:rPr>
              <a:t>．</a:t>
            </a:r>
            <a:r>
              <a:rPr lang="en-US" altLang="zh-CN" smtClean="0">
                <a:latin typeface="隶书" pitchFamily="49" charset="-122"/>
                <a:ea typeface="隶书" pitchFamily="49" charset="-122"/>
                <a:cs typeface="Times New Roman" pitchFamily="18" charset="0"/>
              </a:rPr>
              <a:t>3</a:t>
            </a:r>
            <a:r>
              <a:rPr lang="zh-CN" altLang="en-US" smtClean="0">
                <a:latin typeface="隶书" pitchFamily="49" charset="-122"/>
                <a:ea typeface="隶书" pitchFamily="49" charset="-122"/>
                <a:cs typeface="Times New Roman" pitchFamily="18" charset="0"/>
              </a:rPr>
              <a:t>金融风险的分类</a:t>
            </a:r>
            <a:r>
              <a:rPr lang="zh-CN" altLang="en-US" smtClean="0">
                <a:ea typeface="隶书" pitchFamily="49" charset="-122"/>
                <a:cs typeface="Times New Roman" pitchFamily="18" charset="0"/>
              </a:rPr>
              <a:t> </a:t>
            </a:r>
          </a:p>
        </p:txBody>
      </p:sp>
      <p:sp>
        <p:nvSpPr>
          <p:cNvPr id="55299" name="Rectangle 1027"/>
          <p:cNvSpPr>
            <a:spLocks noGrp="1" noChangeArrowheads="1"/>
          </p:cNvSpPr>
          <p:nvPr>
            <p:ph type="body" idx="1"/>
          </p:nvPr>
        </p:nvSpPr>
        <p:spPr>
          <a:xfrm>
            <a:off x="539750" y="1700213"/>
            <a:ext cx="8110538" cy="4191000"/>
          </a:xfrm>
        </p:spPr>
        <p:txBody>
          <a:bodyPr/>
          <a:lstStyle/>
          <a:p>
            <a:pPr eaLnBrk="1" hangingPunct="1">
              <a:lnSpc>
                <a:spcPct val="120000"/>
              </a:lnSpc>
              <a:defRPr/>
            </a:pPr>
            <a:r>
              <a:rPr lang="zh-CN" altLang="en-US" b="1" smtClean="0">
                <a:latin typeface="宋体" pitchFamily="2" charset="-122"/>
              </a:rPr>
              <a:t>国内外理论界和实务部门对金融风险种类的归纳并不完全一致。金融风险种类的划分方法或标准很多。本文把金融风险分为市场风险、信用风险、流动性风险、操作风险和其他风险，而且最为重要、最难把握和最为普遍的金融风险是市场风险和信用风险。</a:t>
            </a:r>
            <a:r>
              <a:rPr lang="zh-CN" altLang="en-US" b="1" smtClean="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811213"/>
            <a:ext cx="8229600" cy="606425"/>
          </a:xfrm>
        </p:spPr>
        <p:txBody>
          <a:bodyPr/>
          <a:lstStyle/>
          <a:p>
            <a:pPr eaLnBrk="1" hangingPunct="1">
              <a:defRPr/>
            </a:pPr>
            <a:r>
              <a:rPr lang="zh-CN" altLang="en-US" dirty="0" smtClean="0">
                <a:latin typeface="隶书" pitchFamily="49" charset="-122"/>
                <a:ea typeface="隶书" pitchFamily="49" charset="-122"/>
              </a:rPr>
              <a:t>市场风险</a:t>
            </a:r>
          </a:p>
        </p:txBody>
      </p:sp>
      <p:sp>
        <p:nvSpPr>
          <p:cNvPr id="7171" name="Rectangle 3"/>
          <p:cNvSpPr>
            <a:spLocks noGrp="1" noChangeArrowheads="1"/>
          </p:cNvSpPr>
          <p:nvPr>
            <p:ph type="body" idx="1"/>
          </p:nvPr>
        </p:nvSpPr>
        <p:spPr>
          <a:xfrm>
            <a:off x="395288" y="1628775"/>
            <a:ext cx="8110537" cy="4800600"/>
          </a:xfrm>
        </p:spPr>
        <p:txBody>
          <a:bodyPr/>
          <a:lstStyle/>
          <a:p>
            <a:pPr algn="just" eaLnBrk="1" hangingPunct="1">
              <a:lnSpc>
                <a:spcPct val="120000"/>
              </a:lnSpc>
              <a:defRPr/>
            </a:pPr>
            <a:r>
              <a:rPr lang="en-US" altLang="zh-CN" sz="2800" smtClean="0">
                <a:latin typeface="宋体" pitchFamily="2" charset="-122"/>
              </a:rPr>
              <a:t> </a:t>
            </a:r>
            <a:r>
              <a:rPr lang="zh-CN" altLang="en-US" sz="2800" b="1" smtClean="0">
                <a:latin typeface="宋体" pitchFamily="2" charset="-122"/>
              </a:rPr>
              <a:t>市场风险（</a:t>
            </a:r>
            <a:r>
              <a:rPr lang="en-US" altLang="zh-CN" sz="2800" b="1" smtClean="0">
                <a:latin typeface="宋体" pitchFamily="2" charset="-122"/>
              </a:rPr>
              <a:t>market risk</a:t>
            </a:r>
            <a:r>
              <a:rPr lang="zh-CN" altLang="en-US" sz="2800" b="1" smtClean="0">
                <a:latin typeface="宋体" pitchFamily="2" charset="-122"/>
              </a:rPr>
              <a:t>）是指因为市场价格变化而可能给投资者带来的损失，这是金融市场中最普遍、最常见的风险，广泛存在于股票市场、外汇市场、债券市场、期货市场、票据市场和基金市场之中，可以说，如果所有的商品价格、证券价格、利率和汇率都永远不变，那么市场风险也就不存在了。这种风险使得投资者在投资到期时可能得不到投资决策时所预期的收益。</a:t>
            </a:r>
            <a:endParaRPr lang="zh-CN" altLang="en-US" sz="2800" b="1"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68313" y="476250"/>
            <a:ext cx="8229600" cy="606425"/>
          </a:xfrm>
        </p:spPr>
        <p:txBody>
          <a:bodyPr/>
          <a:lstStyle/>
          <a:p>
            <a:pPr eaLnBrk="1" hangingPunct="1">
              <a:defRPr/>
            </a:pPr>
            <a:r>
              <a:rPr lang="zh-CN" altLang="en-US" dirty="0" smtClean="0">
                <a:latin typeface="隶书" pitchFamily="49" charset="-122"/>
                <a:ea typeface="隶书" pitchFamily="49" charset="-122"/>
              </a:rPr>
              <a:t>信用风险</a:t>
            </a:r>
          </a:p>
        </p:txBody>
      </p:sp>
      <p:sp>
        <p:nvSpPr>
          <p:cNvPr id="63491" name="Rectangle 3"/>
          <p:cNvSpPr>
            <a:spLocks noGrp="1" noChangeArrowheads="1"/>
          </p:cNvSpPr>
          <p:nvPr>
            <p:ph type="body" idx="1"/>
          </p:nvPr>
        </p:nvSpPr>
        <p:spPr>
          <a:xfrm>
            <a:off x="468313" y="1557338"/>
            <a:ext cx="8110537" cy="4191000"/>
          </a:xfrm>
        </p:spPr>
        <p:txBody>
          <a:bodyPr/>
          <a:lstStyle/>
          <a:p>
            <a:pPr algn="just" eaLnBrk="1" hangingPunct="1">
              <a:lnSpc>
                <a:spcPct val="140000"/>
              </a:lnSpc>
              <a:defRPr/>
            </a:pPr>
            <a:r>
              <a:rPr lang="en-US" altLang="zh-CN" smtClean="0">
                <a:latin typeface="宋体" pitchFamily="2" charset="-122"/>
              </a:rPr>
              <a:t> </a:t>
            </a:r>
            <a:r>
              <a:rPr lang="zh-CN" altLang="en-US" b="1" smtClean="0">
                <a:latin typeface="宋体" pitchFamily="2" charset="-122"/>
              </a:rPr>
              <a:t>对于信用风险（</a:t>
            </a:r>
            <a:r>
              <a:rPr lang="en-US" altLang="zh-CN" b="1" smtClean="0">
                <a:latin typeface="宋体" pitchFamily="2" charset="-122"/>
              </a:rPr>
              <a:t>credit  risk</a:t>
            </a:r>
            <a:r>
              <a:rPr lang="zh-CN" altLang="en-US" b="1" smtClean="0">
                <a:latin typeface="宋体" pitchFamily="2" charset="-122"/>
              </a:rPr>
              <a:t>）的理解，有许多不同的观点。传统的观点认为，它是指交易对象无力履约的风险，也即债务人未能如期偿还其债务造成违约，而给债权人经营带来的风险。</a:t>
            </a:r>
            <a:endParaRPr lang="zh-CN" altLang="en-US" b="1"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533400" y="836613"/>
            <a:ext cx="8110538" cy="5487987"/>
          </a:xfrm>
        </p:spPr>
        <p:txBody>
          <a:bodyPr/>
          <a:lstStyle/>
          <a:p>
            <a:pPr eaLnBrk="1" hangingPunct="1">
              <a:lnSpc>
                <a:spcPct val="140000"/>
              </a:lnSpc>
              <a:defRPr/>
            </a:pPr>
            <a:r>
              <a:rPr lang="zh-CN" altLang="en-US" sz="2800" b="1" smtClean="0">
                <a:latin typeface="宋体" pitchFamily="2" charset="-122"/>
              </a:rPr>
              <a:t>另一种观点认为，信用风险有广义和狭义之分。广义的信用风险指所有因客户违约（不守信）所引起的风险。如资产业务中的借款人不按时还本付息引起的资产质量恶化；负债业务中的存款人大量提前取款形成挤兑，加剧支付困难；表外业务中的交易对手违约引致或有负债转化为表内负债等等。狭义的信用风险通常是指信贷风险。</a:t>
            </a:r>
            <a:r>
              <a:rPr lang="zh-CN" altLang="en-US" sz="2800" b="1" smtClean="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354013"/>
            <a:ext cx="8229600" cy="835025"/>
          </a:xfrm>
        </p:spPr>
        <p:txBody>
          <a:bodyPr/>
          <a:lstStyle/>
          <a:p>
            <a:pPr eaLnBrk="1" hangingPunct="1">
              <a:defRPr/>
            </a:pPr>
            <a:r>
              <a:rPr lang="zh-CN" altLang="en-US" dirty="0" smtClean="0">
                <a:latin typeface="隶书" pitchFamily="49" charset="-122"/>
                <a:ea typeface="隶书" pitchFamily="49" charset="-122"/>
              </a:rPr>
              <a:t>流动性风险</a:t>
            </a:r>
          </a:p>
        </p:txBody>
      </p:sp>
      <p:sp>
        <p:nvSpPr>
          <p:cNvPr id="67587" name="Rectangle 3"/>
          <p:cNvSpPr>
            <a:spLocks noGrp="1" noChangeArrowheads="1"/>
          </p:cNvSpPr>
          <p:nvPr>
            <p:ph type="body" idx="1"/>
          </p:nvPr>
        </p:nvSpPr>
        <p:spPr>
          <a:xfrm>
            <a:off x="539750" y="1412875"/>
            <a:ext cx="8110538" cy="4876800"/>
          </a:xfrm>
        </p:spPr>
        <p:txBody>
          <a:bodyPr/>
          <a:lstStyle/>
          <a:p>
            <a:pPr algn="just" eaLnBrk="1" hangingPunct="1">
              <a:lnSpc>
                <a:spcPct val="110000"/>
              </a:lnSpc>
              <a:defRPr/>
            </a:pPr>
            <a:r>
              <a:rPr lang="en-US" altLang="zh-CN" smtClean="0">
                <a:latin typeface="宋体" pitchFamily="2" charset="-122"/>
              </a:rPr>
              <a:t> </a:t>
            </a:r>
            <a:r>
              <a:rPr lang="zh-CN" altLang="en-US" b="1" smtClean="0">
                <a:latin typeface="宋体" pitchFamily="2" charset="-122"/>
              </a:rPr>
              <a:t>流动性包括资产／市场流动性和公司流动性：资产／市场流动性是指市场中资产与现金之间相互转换的能力，在一个流动性好的市场中，参与者可以迅速地执行大规模的交易指令，并且不会对资产价格产生很大影响；公司流动性是指公司履行到期现金支付义务的能力，流动性好的公司可以很容易完成现金支付。</a:t>
            </a:r>
          </a:p>
          <a:p>
            <a:pPr eaLnBrk="1" hangingPunct="1">
              <a:lnSpc>
                <a:spcPct val="110000"/>
              </a:lnSpc>
              <a:defRPr/>
            </a:pPr>
            <a:endParaRPr lang="en-US" altLang="zh-CN" b="1"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endParaRPr lang="zh-CN" altLang="zh-CN" smtClean="0">
              <a:latin typeface="隶书" pitchFamily="49" charset="-122"/>
              <a:ea typeface="隶书" pitchFamily="49" charset="-122"/>
            </a:endParaRPr>
          </a:p>
        </p:txBody>
      </p:sp>
      <p:sp>
        <p:nvSpPr>
          <p:cNvPr id="68611" name="Rectangle 3"/>
          <p:cNvSpPr>
            <a:spLocks noGrp="1" noChangeArrowheads="1"/>
          </p:cNvSpPr>
          <p:nvPr>
            <p:ph type="body" idx="1"/>
          </p:nvPr>
        </p:nvSpPr>
        <p:spPr>
          <a:xfrm>
            <a:off x="539750" y="1557338"/>
            <a:ext cx="8110538" cy="4572000"/>
          </a:xfrm>
        </p:spPr>
        <p:txBody>
          <a:bodyPr/>
          <a:lstStyle/>
          <a:p>
            <a:pPr eaLnBrk="1" hangingPunct="1">
              <a:lnSpc>
                <a:spcPct val="110000"/>
              </a:lnSpc>
              <a:defRPr/>
            </a:pPr>
            <a:r>
              <a:rPr lang="zh-CN" altLang="en-US" b="1" smtClean="0">
                <a:latin typeface="宋体" pitchFamily="2" charset="-122"/>
              </a:rPr>
              <a:t>流动性风险（</a:t>
            </a:r>
            <a:r>
              <a:rPr lang="en-US" altLang="zh-CN" b="1" smtClean="0">
                <a:cs typeface="Times New Roman" pitchFamily="18" charset="0"/>
              </a:rPr>
              <a:t>liquidity  risk</a:t>
            </a:r>
            <a:r>
              <a:rPr lang="zh-CN" altLang="en-US" b="1" smtClean="0">
                <a:latin typeface="宋体" pitchFamily="2" charset="-122"/>
              </a:rPr>
              <a:t>）是指由于缺乏流动性而给经济主体造成损失的可能性。对于一个企业来说，保持流动性是很重要的，流动性的好坏关系到企业生产经营能否正常进行，关系到企业能否生存下去。对国家或家庭来说，流动性风险也是不能忽视的。当然，保持流动性对金融机构特别是商业银行来说至关重要。</a:t>
            </a:r>
            <a:r>
              <a:rPr lang="zh-CN" altLang="en-US" b="1"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AF903C8C-EA6B-410F-A690-34B43A1A8040}" type="slidenum">
              <a:rPr kumimoji="0" lang="en-US" altLang="zh-CN" sz="1400" b="0"/>
              <a:pPr algn="r" eaLnBrk="1" hangingPunct="1">
                <a:spcBef>
                  <a:spcPct val="0"/>
                </a:spcBef>
                <a:buClrTx/>
                <a:buSzTx/>
                <a:buFontTx/>
                <a:buNone/>
              </a:pPr>
              <a:t>6</a:t>
            </a:fld>
            <a:endParaRPr kumimoji="0" lang="en-US" altLang="zh-CN" sz="1400" b="0"/>
          </a:p>
        </p:txBody>
      </p:sp>
      <p:sp>
        <p:nvSpPr>
          <p:cNvPr id="392195" name="Rectangle 2"/>
          <p:cNvSpPr>
            <a:spLocks noGrp="1" noChangeArrowheads="1"/>
          </p:cNvSpPr>
          <p:nvPr>
            <p:ph type="title" idx="4294967295"/>
          </p:nvPr>
        </p:nvSpPr>
        <p:spPr/>
        <p:txBody>
          <a:bodyPr anchorCtr="0"/>
          <a:lstStyle/>
          <a:p>
            <a:pPr eaLnBrk="1" hangingPunct="1">
              <a:defRPr/>
            </a:pPr>
            <a:endParaRPr lang="zh-CN" altLang="zh-CN" smtClean="0"/>
          </a:p>
        </p:txBody>
      </p:sp>
      <p:sp>
        <p:nvSpPr>
          <p:cNvPr id="392196" name="Rectangle 3"/>
          <p:cNvSpPr>
            <a:spLocks noGrp="1" noChangeArrowheads="1"/>
          </p:cNvSpPr>
          <p:nvPr>
            <p:ph type="body" idx="4294967295"/>
          </p:nvPr>
        </p:nvSpPr>
        <p:spPr/>
        <p:txBody>
          <a:bodyPr/>
          <a:lstStyle/>
          <a:p>
            <a:pPr eaLnBrk="1" hangingPunct="1">
              <a:defRPr/>
            </a:pPr>
            <a:endParaRPr lang="zh-CN" altLang="zh-CN" smtClean="0"/>
          </a:p>
        </p:txBody>
      </p:sp>
      <p:graphicFrame>
        <p:nvGraphicFramePr>
          <p:cNvPr id="6" name="图表 5"/>
          <p:cNvGraphicFramePr/>
          <p:nvPr/>
        </p:nvGraphicFramePr>
        <p:xfrm>
          <a:off x="-285784" y="0"/>
          <a:ext cx="9429784" cy="6858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endParaRPr lang="zh-CN" altLang="zh-CN" smtClean="0"/>
          </a:p>
        </p:txBody>
      </p:sp>
      <p:sp>
        <p:nvSpPr>
          <p:cNvPr id="69635" name="Rectangle 3"/>
          <p:cNvSpPr>
            <a:spLocks noGrp="1" noChangeArrowheads="1"/>
          </p:cNvSpPr>
          <p:nvPr>
            <p:ph type="body" idx="1"/>
          </p:nvPr>
        </p:nvSpPr>
        <p:spPr>
          <a:xfrm>
            <a:off x="395288" y="1484313"/>
            <a:ext cx="8110537" cy="4648200"/>
          </a:xfrm>
        </p:spPr>
        <p:txBody>
          <a:bodyPr/>
          <a:lstStyle/>
          <a:p>
            <a:pPr algn="just" eaLnBrk="1" hangingPunct="1">
              <a:defRPr/>
            </a:pPr>
            <a:r>
              <a:rPr lang="en-US" altLang="zh-CN" smtClean="0">
                <a:latin typeface="宋体" pitchFamily="2" charset="-122"/>
              </a:rPr>
              <a:t> </a:t>
            </a:r>
            <a:r>
              <a:rPr lang="zh-CN" altLang="en-US" b="1" smtClean="0">
                <a:latin typeface="宋体" pitchFamily="2" charset="-122"/>
              </a:rPr>
              <a:t>保持良好的流动性，是银行和企业经营管理的一项基本原则，但这并不是说流动性越高越好，也不是说流动性资产越多越好，因为流动性和盈利性经常存在矛盾，流动性越高，往往盈利性越低。因此，银行和企业必须保持流动性与盈利性的平衡。但流动性需求具有很大的不确定性，从而使得企业特别是银行面临很大的流动性风险。</a:t>
            </a:r>
            <a:endParaRPr lang="zh-CN" altLang="en-US" b="1"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4213" y="333375"/>
            <a:ext cx="7772400" cy="863600"/>
          </a:xfrm>
        </p:spPr>
        <p:txBody>
          <a:bodyPr/>
          <a:lstStyle/>
          <a:p>
            <a:pPr eaLnBrk="1" hangingPunct="1">
              <a:defRPr/>
            </a:pPr>
            <a:r>
              <a:rPr lang="zh-CN" altLang="en-US" dirty="0" smtClean="0">
                <a:latin typeface="隶书" pitchFamily="49" charset="-122"/>
                <a:ea typeface="隶书" pitchFamily="49" charset="-122"/>
              </a:rPr>
              <a:t>操作风险</a:t>
            </a:r>
          </a:p>
        </p:txBody>
      </p:sp>
      <p:sp>
        <p:nvSpPr>
          <p:cNvPr id="70659" name="Rectangle 3"/>
          <p:cNvSpPr>
            <a:spLocks noGrp="1" noChangeArrowheads="1"/>
          </p:cNvSpPr>
          <p:nvPr>
            <p:ph type="body" idx="1"/>
          </p:nvPr>
        </p:nvSpPr>
        <p:spPr>
          <a:xfrm>
            <a:off x="539750" y="1341438"/>
            <a:ext cx="8110538" cy="5140325"/>
          </a:xfrm>
        </p:spPr>
        <p:txBody>
          <a:bodyPr/>
          <a:lstStyle/>
          <a:p>
            <a:pPr eaLnBrk="1" hangingPunct="1">
              <a:defRPr/>
            </a:pPr>
            <a:r>
              <a:rPr lang="zh-CN" altLang="en-US" sz="2800" b="1" smtClean="0">
                <a:latin typeface="宋体" pitchFamily="2" charset="-122"/>
              </a:rPr>
              <a:t>操作风险（</a:t>
            </a:r>
            <a:r>
              <a:rPr lang="en-US" altLang="zh-CN" sz="2800" b="1" smtClean="0">
                <a:cs typeface="Times New Roman" pitchFamily="18" charset="0"/>
              </a:rPr>
              <a:t>operation risk</a:t>
            </a:r>
            <a:r>
              <a:rPr lang="zh-CN" altLang="en-US" sz="2800" b="1" smtClean="0">
                <a:latin typeface="宋体" pitchFamily="2" charset="-122"/>
              </a:rPr>
              <a:t>）又称运营风险，指由于企业或金融机构内部控制不健全或失效、操作失误等原因导致的风险。操作风险的主要表现有：一是政策执行不当，可能由于有关信息没有及时传达给操作人员，或在信息传递过程中出现偏差，或者是操作人员没有正确领会上司的意图等原因造成损失；二是操作不当甚至违规操作，可能是由于操作人员业务技能不高或偶然失误等原因造成损失；三是交易系统或清算系统发生故障。操作风险造成的后果也可能是非常严重的，甚至是致命的。</a:t>
            </a:r>
            <a:r>
              <a:rPr lang="zh-CN" altLang="en-US" sz="2800" b="1" smtClean="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骑士资本乌龙事件</a:t>
            </a:r>
            <a:endParaRPr lang="zh-CN" altLang="en-US" dirty="0"/>
          </a:p>
        </p:txBody>
      </p:sp>
      <p:sp>
        <p:nvSpPr>
          <p:cNvPr id="3" name="内容占位符 2"/>
          <p:cNvSpPr>
            <a:spLocks noGrp="1"/>
          </p:cNvSpPr>
          <p:nvPr>
            <p:ph idx="1"/>
          </p:nvPr>
        </p:nvSpPr>
        <p:spPr/>
        <p:txBody>
          <a:bodyPr/>
          <a:lstStyle/>
          <a:p>
            <a:pPr>
              <a:defRPr/>
            </a:pPr>
            <a:r>
              <a:rPr lang="en-US" altLang="zh-CN" sz="2800" dirty="0" smtClean="0"/>
              <a:t>2012</a:t>
            </a:r>
            <a:r>
              <a:rPr lang="zh-CN" altLang="en-US" sz="2800" dirty="0" smtClean="0"/>
              <a:t>年</a:t>
            </a:r>
            <a:r>
              <a:rPr lang="en-US" altLang="zh-CN" sz="2800" dirty="0" smtClean="0"/>
              <a:t>8</a:t>
            </a:r>
            <a:r>
              <a:rPr lang="zh-CN" altLang="en-US" sz="2800" dirty="0" smtClean="0"/>
              <a:t>月</a:t>
            </a:r>
            <a:r>
              <a:rPr lang="en-US" altLang="zh-CN" sz="2800" dirty="0" smtClean="0"/>
              <a:t>1 </a:t>
            </a:r>
            <a:r>
              <a:rPr lang="zh-CN" altLang="en-US" sz="2800" dirty="0" smtClean="0"/>
              <a:t>日，美国股市开盘</a:t>
            </a:r>
            <a:r>
              <a:rPr lang="en-US" altLang="zh-CN" sz="2800" dirty="0" smtClean="0"/>
              <a:t>1</a:t>
            </a:r>
            <a:r>
              <a:rPr lang="zh-CN" altLang="en-US" sz="2800" dirty="0" smtClean="0"/>
              <a:t>小时期间，纽交所的交易员感觉股票走势异常，部分股票的价格出现异常剧烈波动。</a:t>
            </a:r>
            <a:endParaRPr lang="en-US" altLang="zh-CN" sz="2800" dirty="0" smtClean="0"/>
          </a:p>
          <a:p>
            <a:pPr>
              <a:defRPr/>
            </a:pPr>
            <a:r>
              <a:rPr lang="zh-CN" altLang="en-US" sz="2800" dirty="0" smtClean="0"/>
              <a:t>当在美国上市的中国脐带血库开盘就暴涨超过</a:t>
            </a:r>
            <a:r>
              <a:rPr lang="en-US" altLang="zh-CN" sz="2800" dirty="0" smtClean="0"/>
              <a:t>80%</a:t>
            </a:r>
            <a:r>
              <a:rPr lang="zh-CN" altLang="en-US" sz="2800" dirty="0" smtClean="0"/>
              <a:t>时，某美股研究员不禁在网上大呼，公司难道要被私有化了吗？ 据报道，周三在纽约股票交易所开盘不到一小时的时间里，大约有</a:t>
            </a:r>
            <a:r>
              <a:rPr lang="en-US" altLang="zh-CN" sz="2800" dirty="0" smtClean="0"/>
              <a:t>150</a:t>
            </a:r>
            <a:r>
              <a:rPr lang="zh-CN" altLang="en-US" sz="2800" dirty="0" smtClean="0"/>
              <a:t>只股票价格在无重大消息的情况下出现异常波动。一些股票在大量买单推动下飙升，而另一 些则出现暴跌，同时交易量超乎寻常地放大。</a:t>
            </a:r>
            <a:endParaRPr lang="zh-CN" altLang="en-US" sz="2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323850" y="1341438"/>
            <a:ext cx="8351838" cy="4924425"/>
          </a:xfrm>
        </p:spPr>
        <p:txBody>
          <a:bodyPr/>
          <a:lstStyle/>
          <a:p>
            <a:pPr>
              <a:defRPr/>
            </a:pPr>
            <a:r>
              <a:rPr lang="zh-CN" altLang="en-US" sz="2800" dirty="0" smtClean="0"/>
              <a:t>做市商骑士资本不久后发表声明，称其做市部门出现交易技术问题，影响了纽交所约</a:t>
            </a:r>
            <a:r>
              <a:rPr lang="en-US" altLang="zh-CN" sz="2800" dirty="0" smtClean="0"/>
              <a:t>150 </a:t>
            </a:r>
            <a:r>
              <a:rPr lang="zh-CN" altLang="en-US" sz="2800" dirty="0" smtClean="0"/>
              <a:t>只股票。骑士资本在</a:t>
            </a:r>
            <a:r>
              <a:rPr lang="en-US" altLang="zh-CN" sz="2800" dirty="0" smtClean="0"/>
              <a:t>8 </a:t>
            </a:r>
            <a:r>
              <a:rPr lang="zh-CN" altLang="en-US" sz="2800" dirty="0" smtClean="0"/>
              <a:t>月</a:t>
            </a:r>
            <a:r>
              <a:rPr lang="en-US" altLang="zh-CN" sz="2800" dirty="0" smtClean="0"/>
              <a:t>2 </a:t>
            </a:r>
            <a:r>
              <a:rPr lang="zh-CN" altLang="en-US" sz="2800" dirty="0" smtClean="0"/>
              <a:t>日发布声明，称周三的交易故障导致税前亏损</a:t>
            </a:r>
            <a:r>
              <a:rPr lang="en-US" altLang="zh-CN" sz="2800" dirty="0" smtClean="0"/>
              <a:t>4.4 </a:t>
            </a:r>
            <a:r>
              <a:rPr lang="zh-CN" altLang="en-US" sz="2800" dirty="0" smtClean="0"/>
              <a:t>亿美元。</a:t>
            </a:r>
            <a:endParaRPr lang="en-US" altLang="zh-CN" sz="2800" dirty="0" smtClean="0"/>
          </a:p>
          <a:p>
            <a:pPr>
              <a:defRPr/>
            </a:pPr>
            <a:r>
              <a:rPr lang="zh-CN" altLang="en-US" sz="2800" dirty="0" smtClean="0"/>
              <a:t>骑士资本是全美最大的金融电子经纪交易商，其一家公司的交易量占纽交所的</a:t>
            </a:r>
            <a:r>
              <a:rPr lang="en-US" altLang="zh-CN" sz="2800" dirty="0" smtClean="0"/>
              <a:t>17.3%</a:t>
            </a:r>
            <a:r>
              <a:rPr lang="zh-CN" altLang="en-US" sz="2800" dirty="0" smtClean="0"/>
              <a:t>，占纳斯达克的</a:t>
            </a:r>
            <a:r>
              <a:rPr lang="en-US" altLang="zh-CN" sz="2800" dirty="0" smtClean="0"/>
              <a:t>16.9%</a:t>
            </a:r>
            <a:r>
              <a:rPr lang="zh-CN" altLang="en-US" sz="2800" dirty="0" smtClean="0"/>
              <a:t>。</a:t>
            </a:r>
            <a:endParaRPr lang="en-US" altLang="zh-CN" sz="2800" dirty="0" smtClean="0"/>
          </a:p>
          <a:p>
            <a:pPr>
              <a:defRPr/>
            </a:pPr>
            <a:r>
              <a:rPr lang="zh-CN" altLang="en-US" sz="2800" dirty="0" smtClean="0"/>
              <a:t>事故的起因是当日纽交所</a:t>
            </a:r>
            <a:r>
              <a:rPr lang="en-US" altLang="zh-CN" sz="2800" dirty="0" smtClean="0"/>
              <a:t>NYSE </a:t>
            </a:r>
            <a:r>
              <a:rPr lang="zh-CN" altLang="en-US" sz="2800" dirty="0" smtClean="0"/>
              <a:t>对交易系统升级，启动了</a:t>
            </a:r>
            <a:r>
              <a:rPr lang="en-US" altLang="zh-CN" sz="2800" dirty="0" smtClean="0"/>
              <a:t>Retail Liquidity Program </a:t>
            </a:r>
            <a:r>
              <a:rPr lang="zh-CN" altLang="en-US" sz="2800" dirty="0" smtClean="0"/>
              <a:t>新交易系统。在收到通知后，骑士资本的开发部门更新了执行系统的相关代码，但在上线前并没有通过全面测试。</a:t>
            </a:r>
            <a:endParaRPr lang="en-US" altLang="zh-CN" sz="2800"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smtClean="0"/>
              <a:t>当开盘后，做市系统按照预设程序下单，却无法从交易所获取订单的确认信息，根本不知道已经发出有效订单，反而认为下单失败、没有成交，因此继续追加补单。由于同样的原因，补单也均“失败”，系统不停发单，由此造成的连锁反应使实际发出的订单量呈几何数量上升，最终导致市场不可避免地向不利的方向移动。</a:t>
            </a:r>
            <a:endParaRPr lang="en-US" altLang="zh-CN"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smtClean="0"/>
              <a:t>值得注意的是，异常情况出现后不久即被监控人员发现，但正常的管理操作却无法停止交易程序，最后只能通过切断网络等物理方法才停止了交易。</a:t>
            </a:r>
            <a:endParaRPr lang="en-US" altLang="zh-CN" dirty="0" smtClean="0"/>
          </a:p>
          <a:p>
            <a:pPr>
              <a:defRPr/>
            </a:pPr>
            <a:r>
              <a:rPr lang="zh-CN" altLang="en-US" dirty="0" smtClean="0"/>
              <a:t>纽约证券交易所周三称，该交易所将取消</a:t>
            </a:r>
            <a:r>
              <a:rPr lang="en-US" altLang="zh-CN" dirty="0" smtClean="0"/>
              <a:t>6</a:t>
            </a:r>
            <a:r>
              <a:rPr lang="zh-CN" altLang="en-US" dirty="0" smtClean="0"/>
              <a:t>只股票当日的错误交易，原因是这些交易受到了今天早些时候骑士资本交易故障的影响。</a:t>
            </a:r>
          </a:p>
          <a:p>
            <a:pPr>
              <a:defRPr/>
            </a:pP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755650" y="404813"/>
            <a:ext cx="7772400" cy="608012"/>
          </a:xfrm>
        </p:spPr>
        <p:txBody>
          <a:bodyPr/>
          <a:lstStyle/>
          <a:p>
            <a:pPr eaLnBrk="1" hangingPunct="1">
              <a:defRPr/>
            </a:pPr>
            <a:r>
              <a:rPr lang="zh-CN" altLang="en-US" dirty="0" smtClean="0">
                <a:latin typeface="隶书" pitchFamily="49" charset="-122"/>
                <a:ea typeface="隶书" pitchFamily="49" charset="-122"/>
              </a:rPr>
              <a:t>其他风险</a:t>
            </a:r>
          </a:p>
        </p:txBody>
      </p:sp>
      <p:sp>
        <p:nvSpPr>
          <p:cNvPr id="71683" name="Rectangle 3"/>
          <p:cNvSpPr>
            <a:spLocks noGrp="1" noChangeArrowheads="1"/>
          </p:cNvSpPr>
          <p:nvPr>
            <p:ph type="body" idx="1"/>
          </p:nvPr>
        </p:nvSpPr>
        <p:spPr>
          <a:xfrm>
            <a:off x="539750" y="1341438"/>
            <a:ext cx="8110538" cy="5105400"/>
          </a:xfrm>
        </p:spPr>
        <p:txBody>
          <a:bodyPr/>
          <a:lstStyle/>
          <a:p>
            <a:pPr eaLnBrk="1" hangingPunct="1">
              <a:lnSpc>
                <a:spcPct val="110000"/>
              </a:lnSpc>
              <a:defRPr/>
            </a:pPr>
            <a:r>
              <a:rPr lang="zh-CN" altLang="en-US" sz="2800" b="1" smtClean="0">
                <a:latin typeface="宋体" pitchFamily="2" charset="-122"/>
              </a:rPr>
              <a:t>其他风险可以包括除上述风险以外的所有风险，例如突发事件风险、法律风险等就是其中经常遇到的风险。事件风险指金融活动的参与者面临的自然、政治、军事、社会和环境的突然变化而带来的风险。环境变化给金融活动参与者带来的损失可能是直接的，也可能是间接的。如自然灾难、意外事故可能给借款人造成直接的财产损失和人身伤害，致使借款人无法按期归还贷款，进而间接地给发放贷款的银行造成损失。</a:t>
            </a:r>
            <a:r>
              <a:rPr lang="zh-CN" altLang="en-US" sz="2800" b="1" smtClean="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277813"/>
            <a:ext cx="8229600" cy="379412"/>
          </a:xfrm>
        </p:spPr>
        <p:txBody>
          <a:bodyPr/>
          <a:lstStyle/>
          <a:p>
            <a:pPr eaLnBrk="1" hangingPunct="1">
              <a:defRPr/>
            </a:pPr>
            <a:endParaRPr lang="zh-CN" altLang="zh-CN" smtClean="0"/>
          </a:p>
        </p:txBody>
      </p:sp>
      <p:sp>
        <p:nvSpPr>
          <p:cNvPr id="72707" name="Rectangle 3"/>
          <p:cNvSpPr>
            <a:spLocks noGrp="1" noChangeArrowheads="1"/>
          </p:cNvSpPr>
          <p:nvPr>
            <p:ph type="body" idx="1"/>
          </p:nvPr>
        </p:nvSpPr>
        <p:spPr>
          <a:xfrm>
            <a:off x="533400" y="1219200"/>
            <a:ext cx="8110538" cy="5257800"/>
          </a:xfrm>
        </p:spPr>
        <p:txBody>
          <a:bodyPr/>
          <a:lstStyle/>
          <a:p>
            <a:pPr eaLnBrk="1" hangingPunct="1">
              <a:defRPr/>
            </a:pPr>
            <a:r>
              <a:rPr lang="zh-CN" altLang="en-US" b="1" smtClean="0">
                <a:latin typeface="宋体" pitchFamily="2" charset="-122"/>
              </a:rPr>
              <a:t>例如导致墨西哥金融危机的突发事件是墨西哥总统遇刺身亡，这就可以认为是政治事件，</a:t>
            </a:r>
            <a:r>
              <a:rPr lang="zh-CN" altLang="en-US" b="1" smtClean="0"/>
              <a:t>“</a:t>
            </a:r>
            <a:r>
              <a:rPr lang="en-US" altLang="zh-CN" b="1" smtClean="0">
                <a:cs typeface="Times New Roman" pitchFamily="18" charset="0"/>
              </a:rPr>
              <a:t>9.11</a:t>
            </a:r>
            <a:r>
              <a:rPr lang="en-US" altLang="zh-CN" b="1" smtClean="0"/>
              <a:t>”</a:t>
            </a:r>
            <a:r>
              <a:rPr lang="zh-CN" altLang="en-US" b="1" smtClean="0">
                <a:latin typeface="宋体" pitchFamily="2" charset="-122"/>
              </a:rPr>
              <a:t>恐怖袭击是由于美国在中东推行的一系列政策引起了极端恐怖组织的报复，也可以认为是与政治有关的事件风险；例如１</a:t>
            </a:r>
            <a:r>
              <a:rPr lang="en-US" altLang="zh-CN" b="1" smtClean="0">
                <a:cs typeface="Times New Roman" pitchFamily="18" charset="0"/>
              </a:rPr>
              <a:t>995 </a:t>
            </a:r>
            <a:r>
              <a:rPr lang="zh-CN" altLang="en-US" b="1" smtClean="0">
                <a:latin typeface="宋体" pitchFamily="2" charset="-122"/>
              </a:rPr>
              <a:t>年</a:t>
            </a:r>
            <a:r>
              <a:rPr lang="en-US" altLang="zh-CN" b="1" smtClean="0">
                <a:cs typeface="Times New Roman" pitchFamily="18" charset="0"/>
              </a:rPr>
              <a:t>2 </a:t>
            </a:r>
            <a:r>
              <a:rPr lang="zh-CN" altLang="en-US" b="1" smtClean="0">
                <a:latin typeface="宋体" pitchFamily="2" charset="-122"/>
              </a:rPr>
              <a:t>月日本神户大地震和</a:t>
            </a:r>
            <a:r>
              <a:rPr lang="en-US" altLang="zh-CN" b="1" smtClean="0">
                <a:cs typeface="Times New Roman" pitchFamily="18" charset="0"/>
              </a:rPr>
              <a:t>2</a:t>
            </a:r>
            <a:r>
              <a:rPr lang="zh-CN" altLang="en-US" b="1" smtClean="0">
                <a:latin typeface="宋体" pitchFamily="2" charset="-122"/>
              </a:rPr>
              <a:t>００</a:t>
            </a:r>
            <a:r>
              <a:rPr lang="en-US" altLang="zh-CN" b="1" smtClean="0">
                <a:cs typeface="Times New Roman" pitchFamily="18" charset="0"/>
              </a:rPr>
              <a:t>3 </a:t>
            </a:r>
            <a:r>
              <a:rPr lang="zh-CN" altLang="en-US" b="1" smtClean="0">
                <a:latin typeface="宋体" pitchFamily="2" charset="-122"/>
              </a:rPr>
              <a:t>年</a:t>
            </a:r>
            <a:r>
              <a:rPr lang="en-US" altLang="zh-CN" b="1" smtClean="0">
                <a:cs typeface="Times New Roman" pitchFamily="18" charset="0"/>
              </a:rPr>
              <a:t>4 </a:t>
            </a:r>
            <a:r>
              <a:rPr lang="zh-CN" altLang="en-US" b="1" smtClean="0">
                <a:latin typeface="宋体" pitchFamily="2" charset="-122"/>
              </a:rPr>
              <a:t>月我国爆发</a:t>
            </a:r>
            <a:r>
              <a:rPr lang="en-US" altLang="zh-CN" b="1" smtClean="0">
                <a:cs typeface="Times New Roman" pitchFamily="18" charset="0"/>
              </a:rPr>
              <a:t>SARS </a:t>
            </a:r>
            <a:r>
              <a:rPr lang="zh-CN" altLang="en-US" b="1" smtClean="0">
                <a:latin typeface="宋体" pitchFamily="2" charset="-122"/>
              </a:rPr>
              <a:t>疫情可以分别被认为是自然灾害和公共卫生事件，它们也导致股票市场的一定反应。</a:t>
            </a:r>
            <a:r>
              <a:rPr lang="zh-CN" altLang="en-US" b="1" smtClean="0"/>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277813"/>
            <a:ext cx="8229600" cy="836612"/>
          </a:xfrm>
        </p:spPr>
        <p:txBody>
          <a:bodyPr/>
          <a:lstStyle/>
          <a:p>
            <a:pPr eaLnBrk="1" hangingPunct="1">
              <a:defRPr/>
            </a:pPr>
            <a:r>
              <a:rPr lang="en-US" altLang="zh-CN" smtClean="0">
                <a:latin typeface="隶书" pitchFamily="49" charset="-122"/>
                <a:ea typeface="隶书" pitchFamily="49" charset="-122"/>
              </a:rPr>
              <a:t>4</a:t>
            </a:r>
            <a:r>
              <a:rPr lang="zh-CN" altLang="en-US" smtClean="0">
                <a:latin typeface="隶书" pitchFamily="49" charset="-122"/>
                <a:ea typeface="隶书" pitchFamily="49" charset="-122"/>
              </a:rPr>
              <a:t>．</a:t>
            </a:r>
            <a:r>
              <a:rPr lang="en-US" altLang="zh-CN" smtClean="0">
                <a:latin typeface="隶书" pitchFamily="49" charset="-122"/>
                <a:ea typeface="隶书" pitchFamily="49" charset="-122"/>
              </a:rPr>
              <a:t>4  </a:t>
            </a:r>
            <a:r>
              <a:rPr lang="zh-CN" altLang="en-US" smtClean="0">
                <a:latin typeface="隶书" pitchFamily="49" charset="-122"/>
                <a:ea typeface="隶书" pitchFamily="49" charset="-122"/>
              </a:rPr>
              <a:t>金融风险的管理</a:t>
            </a:r>
          </a:p>
        </p:txBody>
      </p:sp>
      <p:sp>
        <p:nvSpPr>
          <p:cNvPr id="73731" name="Rectangle 3"/>
          <p:cNvSpPr>
            <a:spLocks noGrp="1" noChangeArrowheads="1"/>
          </p:cNvSpPr>
          <p:nvPr>
            <p:ph type="body" idx="1"/>
          </p:nvPr>
        </p:nvSpPr>
        <p:spPr>
          <a:xfrm>
            <a:off x="395288" y="1196975"/>
            <a:ext cx="8110537" cy="4953000"/>
          </a:xfrm>
        </p:spPr>
        <p:txBody>
          <a:bodyPr/>
          <a:lstStyle/>
          <a:p>
            <a:pPr algn="just" eaLnBrk="1" hangingPunct="1">
              <a:lnSpc>
                <a:spcPct val="90000"/>
              </a:lnSpc>
              <a:defRPr/>
            </a:pPr>
            <a:r>
              <a:rPr lang="en-US" altLang="zh-CN" dirty="0" smtClean="0">
                <a:latin typeface="宋体" pitchFamily="2" charset="-122"/>
              </a:rPr>
              <a:t> </a:t>
            </a:r>
            <a:r>
              <a:rPr lang="zh-CN" altLang="en-US" b="1" dirty="0" smtClean="0">
                <a:latin typeface="宋体" pitchFamily="2" charset="-122"/>
              </a:rPr>
              <a:t>金融风险管理是指人们通过实施一系列的政策和措施来控制金融风险以消除或减少其不利影响的行为。金融风险管理的具体内涵是多重的，对金融风险管理的含义应从不同角度和不同层面来加以理解，我们认为金融风险管理包括制度性措施和技术性措施，制度性措施主要是指法律制度、组织制度和程序制度，本书不展开讨论。下面从总体上讨论技术性措施，本书后面几章将具体介绍。技术性措施是指风险识别技术、度量技术和管理技术。</a:t>
            </a:r>
            <a:endParaRPr lang="zh-CN" alt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277813"/>
            <a:ext cx="8229600" cy="836612"/>
          </a:xfrm>
        </p:spPr>
        <p:txBody>
          <a:bodyPr/>
          <a:lstStyle/>
          <a:p>
            <a:pPr eaLnBrk="1" hangingPunct="1">
              <a:defRPr/>
            </a:pPr>
            <a:r>
              <a:rPr lang="zh-CN" altLang="en-US" dirty="0" smtClean="0">
                <a:latin typeface="隶书" pitchFamily="49" charset="-122"/>
                <a:ea typeface="隶书" pitchFamily="49" charset="-122"/>
              </a:rPr>
              <a:t>风险识别</a:t>
            </a:r>
          </a:p>
        </p:txBody>
      </p:sp>
      <p:sp>
        <p:nvSpPr>
          <p:cNvPr id="73731" name="Rectangle 3"/>
          <p:cNvSpPr>
            <a:spLocks noGrp="1" noChangeArrowheads="1"/>
          </p:cNvSpPr>
          <p:nvPr>
            <p:ph type="body" idx="1"/>
          </p:nvPr>
        </p:nvSpPr>
        <p:spPr>
          <a:xfrm>
            <a:off x="395288" y="1196975"/>
            <a:ext cx="8110537" cy="4953000"/>
          </a:xfrm>
        </p:spPr>
        <p:txBody>
          <a:bodyPr/>
          <a:lstStyle/>
          <a:p>
            <a:pPr algn="just" eaLnBrk="1" hangingPunct="1">
              <a:lnSpc>
                <a:spcPct val="90000"/>
              </a:lnSpc>
              <a:defRPr/>
            </a:pPr>
            <a:r>
              <a:rPr lang="zh-CN" altLang="en-US" dirty="0" smtClean="0"/>
              <a:t>企业面临的金融风险通过企业经营中的现金流表现出来，分析影响现金流变化的因素：原材料？利率？汇率？股票价格？</a:t>
            </a:r>
            <a:endParaRPr lang="en-US" altLang="zh-CN" dirty="0" smtClean="0"/>
          </a:p>
          <a:p>
            <a:pPr algn="just" eaLnBrk="1" hangingPunct="1">
              <a:lnSpc>
                <a:spcPct val="90000"/>
              </a:lnSpc>
              <a:defRPr/>
            </a:pPr>
            <a:r>
              <a:rPr lang="zh-CN" altLang="en-US" dirty="0" smtClean="0"/>
              <a:t>把企业具体的风险暴露分解为相对较少的风险因子。</a:t>
            </a:r>
            <a:endParaRPr lang="en-US" altLang="zh-CN" dirty="0" smtClean="0"/>
          </a:p>
        </p:txBody>
      </p:sp>
    </p:spTree>
    <p:extLst>
      <p:ext uri="{BB962C8B-B14F-4D97-AF65-F5344CB8AC3E}">
        <p14:creationId xmlns:p14="http://schemas.microsoft.com/office/powerpoint/2010/main" val="2315318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468313" y="188913"/>
            <a:ext cx="8229600" cy="414337"/>
          </a:xfrm>
        </p:spPr>
        <p:txBody>
          <a:bodyPr/>
          <a:lstStyle/>
          <a:p>
            <a:pPr eaLnBrk="1" hangingPunct="1">
              <a:defRPr/>
            </a:pPr>
            <a:r>
              <a:rPr lang="zh-CN" altLang="en-US" sz="3600" b="1" dirty="0"/>
              <a:t>几</a:t>
            </a:r>
            <a:r>
              <a:rPr lang="zh-CN" altLang="en-US" sz="3600" b="1" dirty="0" smtClean="0"/>
              <a:t>个经典的风险例子</a:t>
            </a:r>
          </a:p>
        </p:txBody>
      </p:sp>
      <p:sp>
        <p:nvSpPr>
          <p:cNvPr id="388099" name="Rectangle 3"/>
          <p:cNvSpPr>
            <a:spLocks noGrp="1" noChangeArrowheads="1"/>
          </p:cNvSpPr>
          <p:nvPr>
            <p:ph type="body" idx="1"/>
          </p:nvPr>
        </p:nvSpPr>
        <p:spPr>
          <a:xfrm>
            <a:off x="323850" y="765175"/>
            <a:ext cx="8496300" cy="5759450"/>
          </a:xfrm>
        </p:spPr>
        <p:txBody>
          <a:bodyPr/>
          <a:lstStyle/>
          <a:p>
            <a:pPr eaLnBrk="1" hangingPunct="1">
              <a:defRPr/>
            </a:pPr>
            <a:r>
              <a:rPr lang="en-US" altLang="zh-CN" sz="2000" smtClean="0"/>
              <a:t>  </a:t>
            </a:r>
            <a:r>
              <a:rPr lang="en-US" altLang="zh-CN" sz="2400" b="1" smtClean="0"/>
              <a:t>2008</a:t>
            </a:r>
            <a:r>
              <a:rPr lang="zh-CN" altLang="en-US" sz="2400" b="1" smtClean="0"/>
              <a:t>年</a:t>
            </a:r>
            <a:r>
              <a:rPr lang="en-US" altLang="zh-CN" sz="2400" b="1" smtClean="0"/>
              <a:t>10</a:t>
            </a:r>
            <a:r>
              <a:rPr lang="zh-CN" altLang="en-US" sz="2400" b="1" smtClean="0"/>
              <a:t>月</a:t>
            </a:r>
            <a:r>
              <a:rPr lang="en-US" altLang="zh-CN" sz="2400" b="1" smtClean="0"/>
              <a:t>20</a:t>
            </a:r>
            <a:r>
              <a:rPr lang="zh-CN" altLang="en-US" sz="2400" b="1" smtClean="0"/>
              <a:t>日，中信集团旗下的中信泰富召开新闻发布会。会上中信集团主席荣智健表示，由于中信泰富的财务董事越权与香港数家著名的银行签订了金额巨大的澳元杠杆式远期合约导致已经产生</a:t>
            </a:r>
            <a:r>
              <a:rPr lang="en-US" altLang="zh-CN" sz="2400" b="1" smtClean="0"/>
              <a:t>8</a:t>
            </a:r>
            <a:r>
              <a:rPr lang="zh-CN" altLang="en-US" sz="2400" b="1" smtClean="0"/>
              <a:t>亿港元的损失，他说，如果以目前的汇率市价估计，这次外汇杠杆交易可能带来高达</a:t>
            </a:r>
            <a:r>
              <a:rPr lang="en-US" altLang="zh-CN" sz="2400" b="1" smtClean="0"/>
              <a:t>147</a:t>
            </a:r>
            <a:r>
              <a:rPr lang="zh-CN" altLang="en-US" sz="2400" b="1" smtClean="0"/>
              <a:t>亿港元的损失。</a:t>
            </a:r>
          </a:p>
          <a:p>
            <a:pPr eaLnBrk="1" hangingPunct="1">
              <a:defRPr/>
            </a:pPr>
            <a:r>
              <a:rPr lang="zh-CN" altLang="en-US" sz="2400" b="1" smtClean="0"/>
              <a:t>　　这起外汇杠杆交易可能是因为由于澳元的走高而引起的。中信泰富在澳大利亚有一个名为</a:t>
            </a:r>
            <a:r>
              <a:rPr lang="en-US" altLang="zh-CN" sz="2400" b="1" smtClean="0"/>
              <a:t>SINO-IRON</a:t>
            </a:r>
            <a:r>
              <a:rPr lang="zh-CN" altLang="en-US" sz="2400" b="1" smtClean="0"/>
              <a:t>的铁矿项目，该项目是西澳最大的磁铁矿项目。这个项目总投资约</a:t>
            </a:r>
            <a:r>
              <a:rPr lang="en-US" altLang="zh-CN" sz="2400" b="1" smtClean="0"/>
              <a:t>42</a:t>
            </a:r>
            <a:r>
              <a:rPr lang="zh-CN" altLang="en-US" sz="2400" b="1" smtClean="0"/>
              <a:t>亿美元，很多设备和投入都必须以澳元来支付。中信泰富直至</a:t>
            </a:r>
            <a:r>
              <a:rPr lang="en-US" altLang="zh-CN" sz="2400" b="1" smtClean="0"/>
              <a:t>2010</a:t>
            </a:r>
            <a:r>
              <a:rPr lang="zh-CN" altLang="en-US" sz="2400" b="1" smtClean="0"/>
              <a:t>年对澳元的需求都很大。整个投资项目的资本开支，除目前的</a:t>
            </a:r>
            <a:r>
              <a:rPr lang="en-US" altLang="zh-CN" sz="2400" b="1" smtClean="0"/>
              <a:t>16</a:t>
            </a:r>
            <a:r>
              <a:rPr lang="zh-CN" altLang="en-US" sz="2400" b="1" smtClean="0"/>
              <a:t>亿澳元之外，在项目进行的</a:t>
            </a:r>
            <a:r>
              <a:rPr lang="en-US" altLang="zh-CN" sz="2400" b="1" smtClean="0"/>
              <a:t>25</a:t>
            </a:r>
            <a:r>
              <a:rPr lang="zh-CN" altLang="en-US" sz="2400" b="1" smtClean="0"/>
              <a:t>年期内，还将在全面营运的每年度投入至少</a:t>
            </a:r>
            <a:r>
              <a:rPr lang="en-US" altLang="zh-CN" sz="2400" b="1" smtClean="0"/>
              <a:t>10</a:t>
            </a:r>
            <a:r>
              <a:rPr lang="zh-CN" altLang="en-US" sz="2400" b="1" smtClean="0"/>
              <a:t>亿澳元，为了减低项目面对的货币风险，因此签订若干杠杆式外汇买卖合约。</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381000"/>
            <a:ext cx="7772400" cy="608013"/>
          </a:xfrm>
        </p:spPr>
        <p:txBody>
          <a:bodyPr/>
          <a:lstStyle/>
          <a:p>
            <a:pPr eaLnBrk="1" hangingPunct="1">
              <a:defRPr/>
            </a:pPr>
            <a:r>
              <a:rPr lang="zh-CN" altLang="en-US" dirty="0" smtClean="0">
                <a:latin typeface="隶书" pitchFamily="49" charset="-122"/>
                <a:ea typeface="隶书" pitchFamily="49" charset="-122"/>
              </a:rPr>
              <a:t>金融风险的度量</a:t>
            </a:r>
          </a:p>
        </p:txBody>
      </p:sp>
      <p:sp>
        <p:nvSpPr>
          <p:cNvPr id="75779" name="Rectangle 3"/>
          <p:cNvSpPr>
            <a:spLocks noGrp="1" noChangeArrowheads="1"/>
          </p:cNvSpPr>
          <p:nvPr>
            <p:ph type="body" idx="1"/>
          </p:nvPr>
        </p:nvSpPr>
        <p:spPr>
          <a:xfrm>
            <a:off x="395288" y="1341438"/>
            <a:ext cx="8110537" cy="5257800"/>
          </a:xfrm>
        </p:spPr>
        <p:txBody>
          <a:bodyPr/>
          <a:lstStyle/>
          <a:p>
            <a:pPr eaLnBrk="1" hangingPunct="1">
              <a:lnSpc>
                <a:spcPct val="110000"/>
              </a:lnSpc>
              <a:defRPr/>
            </a:pPr>
            <a:r>
              <a:rPr lang="en-US" altLang="zh-CN" sz="2800" b="1" dirty="0" smtClean="0">
                <a:cs typeface="Times New Roman" pitchFamily="18" charset="0"/>
              </a:rPr>
              <a:t>Markowitz</a:t>
            </a:r>
            <a:r>
              <a:rPr lang="zh-CN" altLang="en-US" sz="2800" b="1" dirty="0" smtClean="0">
                <a:latin typeface="宋体" pitchFamily="2" charset="-122"/>
              </a:rPr>
              <a:t>提出用标准差来衡量资产风险，后来又衍生出半方差和离差（又称极差）等量化指标来度量风险。</a:t>
            </a:r>
            <a:endParaRPr lang="en-US" altLang="zh-CN" sz="2800" b="1" dirty="0" smtClean="0">
              <a:latin typeface="宋体" pitchFamily="2" charset="-122"/>
            </a:endParaRPr>
          </a:p>
          <a:p>
            <a:pPr eaLnBrk="1" hangingPunct="1">
              <a:lnSpc>
                <a:spcPct val="110000"/>
              </a:lnSpc>
              <a:defRPr/>
            </a:pPr>
            <a:r>
              <a:rPr lang="zh-CN" altLang="en-US" sz="2800" b="1" dirty="0" smtClean="0">
                <a:latin typeface="宋体" pitchFamily="2" charset="-122"/>
              </a:rPr>
              <a:t>在资产负债管理中，利率久期（</a:t>
            </a:r>
            <a:r>
              <a:rPr lang="en-US" altLang="zh-CN" sz="2800" b="1" dirty="0" smtClean="0">
                <a:cs typeface="Times New Roman" pitchFamily="18" charset="0"/>
              </a:rPr>
              <a:t>Duration</a:t>
            </a:r>
            <a:r>
              <a:rPr lang="zh-CN" altLang="en-US" sz="2800" b="1" dirty="0" smtClean="0">
                <a:latin typeface="宋体" pitchFamily="2" charset="-122"/>
              </a:rPr>
              <a:t>）和各种形式的修正久期成为度量利率风险的重要方法。</a:t>
            </a:r>
            <a:endParaRPr lang="en-US" altLang="zh-CN" sz="2800" b="1" dirty="0" smtClean="0">
              <a:latin typeface="宋体" pitchFamily="2" charset="-122"/>
            </a:endParaRPr>
          </a:p>
          <a:p>
            <a:pPr eaLnBrk="1" hangingPunct="1">
              <a:lnSpc>
                <a:spcPct val="110000"/>
              </a:lnSpc>
              <a:defRPr/>
            </a:pPr>
            <a:r>
              <a:rPr lang="zh-CN" altLang="en-US" sz="2800" b="1" dirty="0" smtClean="0">
                <a:latin typeface="宋体" pitchFamily="2" charset="-122"/>
              </a:rPr>
              <a:t>目前，比较流行的是基于损失的风险度量方</a:t>
            </a:r>
            <a:r>
              <a:rPr lang="zh-CN" altLang="en-US" sz="2800" b="1" dirty="0">
                <a:latin typeface="宋体" pitchFamily="2" charset="-122"/>
              </a:rPr>
              <a:t>法</a:t>
            </a:r>
            <a:r>
              <a:rPr lang="en-US" altLang="zh-CN" sz="2800" b="1" dirty="0" smtClean="0">
                <a:latin typeface="宋体" pitchFamily="2" charset="-122"/>
              </a:rPr>
              <a:t>,</a:t>
            </a:r>
            <a:r>
              <a:rPr lang="zh-CN" altLang="en-US" sz="2800" b="1" dirty="0">
                <a:latin typeface="宋体" pitchFamily="2" charset="-122"/>
              </a:rPr>
              <a:t>如</a:t>
            </a:r>
            <a:r>
              <a:rPr lang="en-US" altLang="zh-CN" sz="2800" b="1" dirty="0" err="1" smtClean="0">
                <a:cs typeface="Times New Roman" pitchFamily="18" charset="0"/>
              </a:rPr>
              <a:t>VaR</a:t>
            </a:r>
            <a:r>
              <a:rPr lang="zh-CN" altLang="en-US" sz="2800" b="1" dirty="0" smtClean="0">
                <a:latin typeface="宋体" pitchFamily="2" charset="-122"/>
              </a:rPr>
              <a:t>方法和</a:t>
            </a:r>
            <a:r>
              <a:rPr lang="en-US" altLang="zh-CN" sz="2800" b="1" dirty="0" err="1" smtClean="0">
                <a:latin typeface="宋体" pitchFamily="2" charset="-122"/>
              </a:rPr>
              <a:t>CVaR</a:t>
            </a:r>
            <a:r>
              <a:rPr lang="zh-CN" altLang="en-US" sz="2800" b="1" dirty="0" smtClean="0">
                <a:latin typeface="宋体" pitchFamily="2" charset="-122"/>
              </a:rPr>
              <a:t>（或称作</a:t>
            </a:r>
            <a:r>
              <a:rPr lang="en-US" altLang="zh-CN" sz="2800" b="1" dirty="0" smtClean="0">
                <a:latin typeface="宋体" pitchFamily="2" charset="-122"/>
              </a:rPr>
              <a:t>ES</a:t>
            </a:r>
            <a:r>
              <a:rPr lang="zh-CN" altLang="en-US" sz="2800" b="1" dirty="0" smtClean="0">
                <a:latin typeface="宋体" pitchFamily="2" charset="-122"/>
              </a:rPr>
              <a:t>，</a:t>
            </a:r>
            <a:r>
              <a:rPr lang="en-US" altLang="zh-CN" sz="2800" b="1" dirty="0" smtClean="0">
                <a:latin typeface="宋体" pitchFamily="2" charset="-122"/>
              </a:rPr>
              <a:t>Expected Shortfall</a:t>
            </a:r>
            <a:r>
              <a:rPr lang="zh-CN" altLang="en-US" sz="2800" b="1" dirty="0" smtClean="0">
                <a:latin typeface="宋体" pitchFamily="2" charset="-122"/>
              </a:rPr>
              <a:t>）方法。</a:t>
            </a:r>
            <a:endParaRPr lang="zh-CN" altLang="en-US" sz="2800" b="1"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风险的处理</a:t>
            </a:r>
            <a:endParaRPr lang="zh-CN" altLang="en-US" dirty="0"/>
          </a:p>
        </p:txBody>
      </p:sp>
      <p:sp>
        <p:nvSpPr>
          <p:cNvPr id="3" name="内容占位符 2"/>
          <p:cNvSpPr>
            <a:spLocks noGrp="1"/>
          </p:cNvSpPr>
          <p:nvPr>
            <p:ph idx="1"/>
          </p:nvPr>
        </p:nvSpPr>
        <p:spPr/>
        <p:txBody>
          <a:bodyPr/>
          <a:lstStyle/>
          <a:p>
            <a:r>
              <a:rPr lang="zh-CN" altLang="en-US" dirty="0" smtClean="0"/>
              <a:t>风险分散</a:t>
            </a:r>
            <a:endParaRPr lang="en-US" altLang="zh-CN" dirty="0" smtClean="0"/>
          </a:p>
          <a:p>
            <a:r>
              <a:rPr lang="zh-CN" altLang="en-US" dirty="0" smtClean="0"/>
              <a:t>风险对冲</a:t>
            </a:r>
            <a:endParaRPr lang="en-US" altLang="zh-CN" dirty="0" smtClean="0"/>
          </a:p>
          <a:p>
            <a:r>
              <a:rPr lang="zh-CN" altLang="en-US" dirty="0"/>
              <a:t>保险</a:t>
            </a:r>
          </a:p>
        </p:txBody>
      </p:sp>
    </p:spTree>
    <p:extLst>
      <p:ext uri="{BB962C8B-B14F-4D97-AF65-F5344CB8AC3E}">
        <p14:creationId xmlns:p14="http://schemas.microsoft.com/office/powerpoint/2010/main" val="16464742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57200" y="277813"/>
            <a:ext cx="8229600" cy="774700"/>
          </a:xfrm>
        </p:spPr>
        <p:txBody>
          <a:bodyPr/>
          <a:lstStyle/>
          <a:p>
            <a:pPr eaLnBrk="1" hangingPunct="1">
              <a:defRPr/>
            </a:pPr>
            <a:r>
              <a:rPr lang="en-US" altLang="zh-CN" smtClean="0">
                <a:latin typeface="隶书" pitchFamily="49" charset="-122"/>
                <a:ea typeface="隶书" pitchFamily="49" charset="-122"/>
              </a:rPr>
              <a:t>4</a:t>
            </a:r>
            <a:r>
              <a:rPr lang="zh-CN" altLang="en-US" smtClean="0">
                <a:latin typeface="隶书" pitchFamily="49" charset="-122"/>
                <a:ea typeface="隶书" pitchFamily="49" charset="-122"/>
              </a:rPr>
              <a:t>．</a:t>
            </a:r>
            <a:r>
              <a:rPr lang="en-US" altLang="zh-CN" smtClean="0">
                <a:latin typeface="隶书" pitchFamily="49" charset="-122"/>
                <a:ea typeface="隶书" pitchFamily="49" charset="-122"/>
              </a:rPr>
              <a:t>5 </a:t>
            </a:r>
            <a:r>
              <a:rPr lang="zh-CN" altLang="en-US" smtClean="0">
                <a:latin typeface="隶书" pitchFamily="49" charset="-122"/>
                <a:ea typeface="隶书" pitchFamily="49" charset="-122"/>
              </a:rPr>
              <a:t>市场风险管理的</a:t>
            </a:r>
            <a:r>
              <a:rPr lang="en-US" altLang="zh-CN" smtClean="0">
                <a:latin typeface="隶书" pitchFamily="49" charset="-122"/>
                <a:ea typeface="隶书" pitchFamily="49" charset="-122"/>
              </a:rPr>
              <a:t>VaR</a:t>
            </a:r>
            <a:r>
              <a:rPr lang="zh-CN" altLang="en-US" smtClean="0">
                <a:latin typeface="隶书" pitchFamily="49" charset="-122"/>
                <a:ea typeface="隶书" pitchFamily="49" charset="-122"/>
              </a:rPr>
              <a:t>方法</a:t>
            </a:r>
          </a:p>
        </p:txBody>
      </p:sp>
      <p:sp>
        <p:nvSpPr>
          <p:cNvPr id="273411" name="Rectangle 3"/>
          <p:cNvSpPr>
            <a:spLocks noGrp="1" noChangeArrowheads="1"/>
          </p:cNvSpPr>
          <p:nvPr>
            <p:ph type="body" idx="1"/>
          </p:nvPr>
        </p:nvSpPr>
        <p:spPr>
          <a:xfrm>
            <a:off x="609600" y="1295400"/>
            <a:ext cx="8110538" cy="5257800"/>
          </a:xfrm>
        </p:spPr>
        <p:txBody>
          <a:bodyPr/>
          <a:lstStyle/>
          <a:p>
            <a:r>
              <a:rPr lang="zh-CN" altLang="en-US" dirty="0"/>
              <a:t>什么是</a:t>
            </a:r>
            <a:r>
              <a:rPr lang="en-US" altLang="zh-CN" dirty="0" err="1"/>
              <a:t>VaR</a:t>
            </a:r>
            <a:r>
              <a:rPr lang="zh-CN" altLang="en-US" dirty="0"/>
              <a:t>（</a:t>
            </a:r>
            <a:r>
              <a:rPr lang="en-US" altLang="zh-CN" dirty="0"/>
              <a:t>Value at Risk</a:t>
            </a:r>
            <a:r>
              <a:rPr lang="zh-CN" altLang="en-US" dirty="0"/>
              <a:t>）？</a:t>
            </a:r>
            <a:endParaRPr lang="en-US" altLang="zh-CN" dirty="0"/>
          </a:p>
          <a:p>
            <a:r>
              <a:rPr lang="en-US" altLang="zh-CN" dirty="0" err="1"/>
              <a:t>VaR</a:t>
            </a:r>
            <a:r>
              <a:rPr lang="zh-CN" altLang="en-US" dirty="0"/>
              <a:t>如何计算？</a:t>
            </a:r>
            <a:endParaRPr lang="en-US" altLang="zh-CN" dirty="0"/>
          </a:p>
          <a:p>
            <a:r>
              <a:rPr lang="en-US" altLang="zh-CN" dirty="0" err="1"/>
              <a:t>VaR</a:t>
            </a:r>
            <a:r>
              <a:rPr lang="zh-CN" altLang="en-US" dirty="0"/>
              <a:t>模型如何检验？</a:t>
            </a:r>
            <a:endParaRPr lang="en-US" altLang="zh-CN" dirty="0"/>
          </a:p>
          <a:p>
            <a:r>
              <a:rPr lang="zh-CN" altLang="en-US" dirty="0"/>
              <a:t>成分</a:t>
            </a:r>
            <a:r>
              <a:rPr lang="en-US" altLang="zh-CN" dirty="0" err="1"/>
              <a:t>VaR</a:t>
            </a:r>
            <a:r>
              <a:rPr lang="zh-CN" altLang="en-US" dirty="0"/>
              <a:t>和增量</a:t>
            </a:r>
            <a:r>
              <a:rPr lang="en-US" altLang="zh-CN" dirty="0" err="1" smtClean="0"/>
              <a:t>VaR</a:t>
            </a:r>
            <a:endParaRPr lang="en-US" altLang="zh-CN" dirty="0" smtClean="0"/>
          </a:p>
          <a:p>
            <a:r>
              <a:rPr lang="en-US" altLang="zh-CN" dirty="0" err="1">
                <a:effectLst/>
              </a:rPr>
              <a:t>CVaR（ES</a:t>
            </a:r>
            <a:r>
              <a:rPr lang="en-US" altLang="zh-CN" dirty="0">
                <a:effectLst/>
              </a:rPr>
              <a:t>）</a:t>
            </a:r>
            <a:endParaRPr lang="zh-CN" altLang="en-US" dirty="0"/>
          </a:p>
          <a:p>
            <a:pPr marL="0" indent="0" eaLnBrk="1" hangingPunct="1">
              <a:buNone/>
              <a:defRPr/>
            </a:pPr>
            <a:endParaRPr lang="zh-CN" altLang="en-US" b="1"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09600" y="533400"/>
            <a:ext cx="8162925" cy="701675"/>
          </a:xfrm>
        </p:spPr>
        <p:txBody>
          <a:bodyPr/>
          <a:lstStyle/>
          <a:p>
            <a:pPr eaLnBrk="1" hangingPunct="1">
              <a:defRPr/>
            </a:pPr>
            <a:r>
              <a:rPr lang="en-US" altLang="zh-CN" smtClean="0">
                <a:latin typeface="隶书" pitchFamily="49" charset="-122"/>
                <a:ea typeface="隶书" pitchFamily="49" charset="-122"/>
              </a:rPr>
              <a:t> VaR</a:t>
            </a:r>
            <a:r>
              <a:rPr lang="zh-CN" altLang="en-US" smtClean="0">
                <a:latin typeface="隶书" pitchFamily="49" charset="-122"/>
                <a:ea typeface="隶书" pitchFamily="49" charset="-122"/>
              </a:rPr>
              <a:t>（</a:t>
            </a:r>
            <a:r>
              <a:rPr lang="en-US" altLang="zh-CN" smtClean="0">
                <a:latin typeface="隶书" pitchFamily="49" charset="-122"/>
                <a:ea typeface="隶书" pitchFamily="49" charset="-122"/>
              </a:rPr>
              <a:t>Value-at-Risk</a:t>
            </a:r>
            <a:r>
              <a:rPr lang="zh-CN" altLang="en-US" smtClean="0">
                <a:latin typeface="隶书" pitchFamily="49" charset="-122"/>
                <a:ea typeface="隶书" pitchFamily="49" charset="-122"/>
              </a:rPr>
              <a:t>）方法</a:t>
            </a:r>
          </a:p>
        </p:txBody>
      </p:sp>
      <p:sp>
        <p:nvSpPr>
          <p:cNvPr id="92163" name="Rectangle 3"/>
          <p:cNvSpPr>
            <a:spLocks noGrp="1" noChangeArrowheads="1"/>
          </p:cNvSpPr>
          <p:nvPr>
            <p:ph type="body" idx="1"/>
          </p:nvPr>
        </p:nvSpPr>
        <p:spPr>
          <a:xfrm>
            <a:off x="323528" y="1268760"/>
            <a:ext cx="8110538" cy="5105400"/>
          </a:xfrm>
        </p:spPr>
        <p:txBody>
          <a:bodyPr/>
          <a:lstStyle/>
          <a:p>
            <a:pPr algn="just" eaLnBrk="1" hangingPunct="1">
              <a:defRPr/>
            </a:pPr>
            <a:r>
              <a:rPr lang="en-US" altLang="zh-CN" b="1" dirty="0" err="1" smtClean="0">
                <a:latin typeface="宋体" pitchFamily="2" charset="-122"/>
              </a:rPr>
              <a:t>VaR</a:t>
            </a:r>
            <a:r>
              <a:rPr lang="zh-CN" altLang="en-US" b="1" dirty="0" smtClean="0">
                <a:latin typeface="宋体" pitchFamily="2" charset="-122"/>
              </a:rPr>
              <a:t>是</a:t>
            </a:r>
            <a:r>
              <a:rPr lang="zh-CN" altLang="en-US" b="1" dirty="0" smtClean="0">
                <a:latin typeface="宋体" pitchFamily="2" charset="-122"/>
              </a:rPr>
              <a:t>指在</a:t>
            </a:r>
            <a:r>
              <a:rPr lang="zh-CN" altLang="en-US" b="1" dirty="0" smtClean="0">
                <a:solidFill>
                  <a:srgbClr val="FFFF00"/>
                </a:solidFill>
                <a:latin typeface="宋体" pitchFamily="2" charset="-122"/>
              </a:rPr>
              <a:t>给定的置信水平</a:t>
            </a:r>
            <a:r>
              <a:rPr lang="zh-CN" altLang="en-US" b="1" dirty="0" smtClean="0">
                <a:latin typeface="宋体" pitchFamily="2" charset="-122"/>
              </a:rPr>
              <a:t>上，估算出</a:t>
            </a:r>
            <a:r>
              <a:rPr lang="zh-CN" altLang="en-US" b="1" dirty="0" smtClean="0">
                <a:solidFill>
                  <a:srgbClr val="FFFF00"/>
                </a:solidFill>
                <a:latin typeface="宋体" pitchFamily="2" charset="-122"/>
              </a:rPr>
              <a:t>给定时间内</a:t>
            </a:r>
            <a:r>
              <a:rPr lang="zh-CN" altLang="en-US" b="1" dirty="0" smtClean="0">
                <a:latin typeface="宋体" pitchFamily="2" charset="-122"/>
              </a:rPr>
              <a:t>可能产生的最大损失值。</a:t>
            </a:r>
            <a:endParaRPr lang="en-US" altLang="zh-CN" b="1" dirty="0">
              <a:latin typeface="宋体" pitchFamily="2" charset="-122"/>
            </a:endParaRPr>
          </a:p>
          <a:p>
            <a:pPr algn="just" eaLnBrk="1" hangingPunct="1">
              <a:defRPr/>
            </a:pPr>
            <a:r>
              <a:rPr lang="en-US" altLang="zh-CN" b="1" dirty="0" err="1" smtClean="0">
                <a:latin typeface="宋体" pitchFamily="2" charset="-122"/>
              </a:rPr>
              <a:t>VaR</a:t>
            </a:r>
            <a:r>
              <a:rPr lang="zh-CN" altLang="en-US" b="1" dirty="0" smtClean="0">
                <a:latin typeface="宋体" pitchFamily="2" charset="-122"/>
              </a:rPr>
              <a:t>的两个参数：置信水平和持有期</a:t>
            </a:r>
          </a:p>
          <a:p>
            <a:pPr algn="just" eaLnBrk="1" hangingPunct="1">
              <a:defRPr/>
            </a:pPr>
            <a:r>
              <a:rPr lang="zh-CN" altLang="en-US" b="1" dirty="0" smtClean="0">
                <a:latin typeface="宋体" pitchFamily="2" charset="-122"/>
              </a:rPr>
              <a:t> 虽然描述资产未来价格不确定性程度的常用方法是利用资产未来价格或收益的标准差（即离散程度），但标准差并未直接给出金融资产在未来可能发生的损失数额，而恰恰正是这种可能发生的损失数额将提供了关于市场风险的更加有价值的信息。</a:t>
            </a:r>
            <a:endParaRPr lang="zh-CN" altLang="en-US" b="1" dirty="0" smtClean="0"/>
          </a:p>
        </p:txBody>
      </p:sp>
    </p:spTree>
    <p:extLst>
      <p:ext uri="{BB962C8B-B14F-4D97-AF65-F5344CB8AC3E}">
        <p14:creationId xmlns:p14="http://schemas.microsoft.com/office/powerpoint/2010/main" val="30442339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277813"/>
            <a:ext cx="8229600" cy="303212"/>
          </a:xfrm>
        </p:spPr>
        <p:txBody>
          <a:bodyPr/>
          <a:lstStyle/>
          <a:p>
            <a:pPr eaLnBrk="1" hangingPunct="1">
              <a:defRPr/>
            </a:pPr>
            <a:endParaRPr lang="zh-CN" altLang="zh-CN" smtClean="0"/>
          </a:p>
        </p:txBody>
      </p:sp>
      <p:sp>
        <p:nvSpPr>
          <p:cNvPr id="96259" name="Rectangle 3"/>
          <p:cNvSpPr>
            <a:spLocks noGrp="1" noChangeArrowheads="1"/>
          </p:cNvSpPr>
          <p:nvPr>
            <p:ph type="body" idx="1"/>
          </p:nvPr>
        </p:nvSpPr>
        <p:spPr>
          <a:xfrm>
            <a:off x="395288" y="981075"/>
            <a:ext cx="8110537" cy="5029200"/>
          </a:xfrm>
        </p:spPr>
        <p:txBody>
          <a:bodyPr/>
          <a:lstStyle/>
          <a:p>
            <a:pPr algn="just" eaLnBrk="1" hangingPunct="1">
              <a:lnSpc>
                <a:spcPct val="140000"/>
              </a:lnSpc>
              <a:buFont typeface="Wingdings" panose="05000000000000000000" pitchFamily="2" charset="2"/>
              <a:buNone/>
              <a:defRPr/>
            </a:pPr>
            <a:r>
              <a:rPr lang="en-US" altLang="zh-CN" b="1" dirty="0" smtClean="0">
                <a:latin typeface="宋体" pitchFamily="2" charset="-122"/>
              </a:rPr>
              <a:t> Value-at-Risk</a:t>
            </a:r>
            <a:r>
              <a:rPr lang="zh-CN" altLang="en-US" b="1" dirty="0" smtClean="0">
                <a:latin typeface="宋体" pitchFamily="2" charset="-122"/>
              </a:rPr>
              <a:t>（简称</a:t>
            </a:r>
            <a:r>
              <a:rPr lang="en-US" altLang="zh-CN" b="1" dirty="0" err="1" smtClean="0">
                <a:latin typeface="宋体" pitchFamily="2" charset="-122"/>
              </a:rPr>
              <a:t>VaR</a:t>
            </a:r>
            <a:r>
              <a:rPr lang="zh-CN" altLang="en-US" b="1" dirty="0" smtClean="0">
                <a:latin typeface="宋体" pitchFamily="2" charset="-122"/>
              </a:rPr>
              <a:t>）损失：</a:t>
            </a:r>
            <a:r>
              <a:rPr lang="en-US" altLang="zh-CN" b="1" dirty="0" err="1" smtClean="0">
                <a:latin typeface="宋体" pitchFamily="2" charset="-122"/>
              </a:rPr>
              <a:t>VaR</a:t>
            </a:r>
            <a:r>
              <a:rPr lang="zh-CN" altLang="en-US" b="1" dirty="0" smtClean="0">
                <a:latin typeface="宋体" pitchFamily="2" charset="-122"/>
              </a:rPr>
              <a:t>损失基于概率置信水平对未来时刻资产可能发生的损失额度加以描述，是指一定概率置信水平下资产在未来某一时刻可能发生的最大损失数额，其最大特点是将损失与一定的概率置信水平相联系。</a:t>
            </a:r>
          </a:p>
          <a:p>
            <a:pPr eaLnBrk="1" hangingPunct="1">
              <a:lnSpc>
                <a:spcPct val="140000"/>
              </a:lnSpc>
              <a:defRPr/>
            </a:pPr>
            <a:endParaRPr lang="en-US" altLang="zh-CN" b="1" dirty="0" smtClean="0"/>
          </a:p>
        </p:txBody>
      </p:sp>
    </p:spTree>
    <p:extLst>
      <p:ext uri="{BB962C8B-B14F-4D97-AF65-F5344CB8AC3E}">
        <p14:creationId xmlns:p14="http://schemas.microsoft.com/office/powerpoint/2010/main" val="3844622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57200" y="277813"/>
            <a:ext cx="8229600" cy="774700"/>
          </a:xfrm>
        </p:spPr>
        <p:txBody>
          <a:bodyPr/>
          <a:lstStyle/>
          <a:p>
            <a:pPr eaLnBrk="1" hangingPunct="1">
              <a:defRPr/>
            </a:pPr>
            <a:endParaRPr lang="zh-CN" altLang="en-US" dirty="0" smtClean="0">
              <a:latin typeface="隶书" pitchFamily="49" charset="-122"/>
              <a:ea typeface="隶书" pitchFamily="49" charset="-122"/>
            </a:endParaRPr>
          </a:p>
        </p:txBody>
      </p:sp>
      <p:sp>
        <p:nvSpPr>
          <p:cNvPr id="273411" name="Rectangle 3"/>
          <p:cNvSpPr>
            <a:spLocks noGrp="1" noChangeArrowheads="1"/>
          </p:cNvSpPr>
          <p:nvPr>
            <p:ph type="body" idx="1"/>
          </p:nvPr>
        </p:nvSpPr>
        <p:spPr>
          <a:xfrm>
            <a:off x="609600" y="1295400"/>
            <a:ext cx="8110538" cy="5257800"/>
          </a:xfrm>
        </p:spPr>
        <p:txBody>
          <a:bodyPr/>
          <a:lstStyle/>
          <a:p>
            <a:pPr eaLnBrk="1" hangingPunct="1">
              <a:defRPr/>
            </a:pPr>
            <a:r>
              <a:rPr lang="en-US" altLang="zh-CN" b="1" smtClean="0">
                <a:cs typeface="Times New Roman" pitchFamily="18" charset="0"/>
              </a:rPr>
              <a:t>3</a:t>
            </a:r>
            <a:r>
              <a:rPr lang="zh-CN" altLang="en-US" b="1" smtClean="0">
                <a:latin typeface="宋体" pitchFamily="2" charset="-122"/>
              </a:rPr>
              <a:t>０集团１</a:t>
            </a:r>
            <a:r>
              <a:rPr lang="en-US" altLang="zh-CN" b="1" smtClean="0">
                <a:cs typeface="Times New Roman" pitchFamily="18" charset="0"/>
              </a:rPr>
              <a:t>993</a:t>
            </a:r>
            <a:r>
              <a:rPr lang="zh-CN" altLang="en-US" b="1" smtClean="0">
                <a:latin typeface="宋体" pitchFamily="2" charset="-122"/>
              </a:rPr>
              <a:t>年提出基于</a:t>
            </a:r>
            <a:r>
              <a:rPr lang="en-US" altLang="zh-CN" b="1" smtClean="0">
                <a:cs typeface="Times New Roman" pitchFamily="18" charset="0"/>
              </a:rPr>
              <a:t>VaR</a:t>
            </a:r>
            <a:r>
              <a:rPr lang="zh-CN" altLang="en-US" b="1" smtClean="0">
                <a:latin typeface="宋体" pitchFamily="2" charset="-122"/>
              </a:rPr>
              <a:t>损失的风险度量和风险管理思想，但当时这种思想还处于十分初步的概念性阶段。投资银行</a:t>
            </a:r>
            <a:r>
              <a:rPr lang="en-US" altLang="zh-CN" b="1" smtClean="0">
                <a:cs typeface="Times New Roman" pitchFamily="18" charset="0"/>
              </a:rPr>
              <a:t>J</a:t>
            </a:r>
            <a:r>
              <a:rPr lang="zh-CN" altLang="en-US" b="1" smtClean="0">
                <a:latin typeface="宋体" pitchFamily="2" charset="-122"/>
              </a:rPr>
              <a:t>．</a:t>
            </a:r>
            <a:r>
              <a:rPr lang="en-US" altLang="zh-CN" b="1" smtClean="0">
                <a:cs typeface="Times New Roman" pitchFamily="18" charset="0"/>
              </a:rPr>
              <a:t>P</a:t>
            </a:r>
            <a:r>
              <a:rPr lang="zh-CN" altLang="en-US" b="1" smtClean="0">
                <a:latin typeface="宋体" pitchFamily="2" charset="-122"/>
              </a:rPr>
              <a:t>．</a:t>
            </a:r>
            <a:r>
              <a:rPr lang="en-US" altLang="zh-CN" b="1" smtClean="0">
                <a:cs typeface="Times New Roman" pitchFamily="18" charset="0"/>
              </a:rPr>
              <a:t>Morgan</a:t>
            </a:r>
            <a:r>
              <a:rPr lang="zh-CN" altLang="en-US" b="1" smtClean="0">
                <a:latin typeface="宋体" pitchFamily="2" charset="-122"/>
              </a:rPr>
              <a:t>将这一风险管理思想逐步实现于它的分析软件工具</a:t>
            </a:r>
            <a:r>
              <a:rPr lang="en-US" altLang="zh-CN" b="1" smtClean="0">
                <a:cs typeface="Times New Roman" pitchFamily="18" charset="0"/>
              </a:rPr>
              <a:t>RiskMetricsTM</a:t>
            </a:r>
            <a:r>
              <a:rPr lang="zh-CN" altLang="en-US" b="1" smtClean="0">
                <a:latin typeface="宋体" pitchFamily="2" charset="-122"/>
              </a:rPr>
              <a:t>中，并于１</a:t>
            </a:r>
            <a:r>
              <a:rPr lang="en-US" altLang="zh-CN" b="1" smtClean="0">
                <a:cs typeface="Times New Roman" pitchFamily="18" charset="0"/>
              </a:rPr>
              <a:t>994</a:t>
            </a:r>
            <a:r>
              <a:rPr lang="zh-CN" altLang="en-US" b="1" smtClean="0">
                <a:latin typeface="宋体" pitchFamily="2" charset="-122"/>
              </a:rPr>
              <a:t>年１０月将其核心计算方法向全球公开，从此引起了金融监管部门和商业银行、证券投资公司等金融机构的极大关注。</a:t>
            </a:r>
            <a:r>
              <a:rPr lang="zh-CN" altLang="en-US" b="1" smtClean="0"/>
              <a:t> </a:t>
            </a:r>
          </a:p>
        </p:txBody>
      </p:sp>
    </p:spTree>
    <p:extLst>
      <p:ext uri="{BB962C8B-B14F-4D97-AF65-F5344CB8AC3E}">
        <p14:creationId xmlns:p14="http://schemas.microsoft.com/office/powerpoint/2010/main" val="27094396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type="body" idx="1"/>
          </p:nvPr>
        </p:nvSpPr>
        <p:spPr>
          <a:xfrm>
            <a:off x="493713" y="1125538"/>
            <a:ext cx="8110537" cy="5059362"/>
          </a:xfrm>
        </p:spPr>
        <p:txBody>
          <a:bodyPr/>
          <a:lstStyle/>
          <a:p>
            <a:pPr eaLnBrk="1" hangingPunct="1">
              <a:lnSpc>
                <a:spcPct val="110000"/>
              </a:lnSpc>
              <a:defRPr/>
            </a:pPr>
            <a:r>
              <a:rPr lang="zh-CN" altLang="en-US" b="1" smtClean="0">
                <a:latin typeface="宋体" pitchFamily="2" charset="-122"/>
              </a:rPr>
              <a:t>短短的几年里，众多的学术研究和金融机构在</a:t>
            </a:r>
            <a:r>
              <a:rPr lang="en-US" altLang="zh-CN" b="1" smtClean="0">
                <a:cs typeface="Times New Roman" pitchFamily="18" charset="0"/>
              </a:rPr>
              <a:t>RiskMetricsTM</a:t>
            </a:r>
            <a:r>
              <a:rPr lang="zh-CN" altLang="en-US" b="1" smtClean="0">
                <a:latin typeface="宋体" pitchFamily="2" charset="-122"/>
              </a:rPr>
              <a:t>思想方法的基础上针对不同金融资产的特点推出了一系列不同的数学计算方法，不同程度地满足了金融机构和其他各类投资者对金融资产市场风险管理所提出的要求，同时也极大地丰富了以风险管理为主要内容之一的金融工程学的研究内容。</a:t>
            </a:r>
            <a:r>
              <a:rPr lang="zh-CN" altLang="en-US" b="1" smtClean="0"/>
              <a:t> </a:t>
            </a:r>
          </a:p>
        </p:txBody>
      </p:sp>
    </p:spTree>
    <p:extLst>
      <p:ext uri="{BB962C8B-B14F-4D97-AF65-F5344CB8AC3E}">
        <p14:creationId xmlns:p14="http://schemas.microsoft.com/office/powerpoint/2010/main" val="31652865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type="body" idx="1"/>
          </p:nvPr>
        </p:nvSpPr>
        <p:spPr>
          <a:xfrm>
            <a:off x="539750" y="908050"/>
            <a:ext cx="8110538" cy="5284788"/>
          </a:xfrm>
        </p:spPr>
        <p:txBody>
          <a:bodyPr/>
          <a:lstStyle/>
          <a:p>
            <a:pPr eaLnBrk="1" hangingPunct="1">
              <a:lnSpc>
                <a:spcPct val="130000"/>
              </a:lnSpc>
              <a:defRPr/>
            </a:pPr>
            <a:r>
              <a:rPr lang="en-US" altLang="zh-CN" sz="2800" b="1" smtClean="0">
                <a:cs typeface="Times New Roman" pitchFamily="18" charset="0"/>
              </a:rPr>
              <a:t>VaR</a:t>
            </a:r>
            <a:r>
              <a:rPr lang="zh-CN" altLang="en-US" sz="2800" b="1" smtClean="0">
                <a:latin typeface="宋体" pitchFamily="2" charset="-122"/>
              </a:rPr>
              <a:t>方法不仅是银行度量风险的重要工具，而且对任何涉及未来现金流动的公司和投资者都是度量风险最佳方法之一，那么</a:t>
            </a:r>
            <a:r>
              <a:rPr lang="en-US" altLang="zh-CN" sz="2800" b="1" smtClean="0">
                <a:cs typeface="Times New Roman" pitchFamily="18" charset="0"/>
              </a:rPr>
              <a:t>VaR</a:t>
            </a:r>
            <a:r>
              <a:rPr lang="zh-CN" altLang="en-US" sz="2800" b="1" smtClean="0">
                <a:latin typeface="宋体" pitchFamily="2" charset="-122"/>
              </a:rPr>
              <a:t>方法在风险管理中作用如何呢。事实上，资产／负债、未来的现金流都存在不确定性，这种不确定性的原发因素是风险源。对于面临潜在风险的主体而言，不仅要有预期的收益目标，更要估计自己所能承担的最大损失，然后计算未来现金流可能带来的收益和损失。</a:t>
            </a:r>
            <a:r>
              <a:rPr lang="zh-CN" altLang="en-US" sz="2800" b="1" smtClean="0"/>
              <a:t> </a:t>
            </a:r>
          </a:p>
        </p:txBody>
      </p:sp>
    </p:spTree>
    <p:extLst>
      <p:ext uri="{BB962C8B-B14F-4D97-AF65-F5344CB8AC3E}">
        <p14:creationId xmlns:p14="http://schemas.microsoft.com/office/powerpoint/2010/main" val="37917304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1779" y="4653136"/>
            <a:ext cx="8485146" cy="1139825"/>
          </a:xfrm>
        </p:spPr>
        <p:txBody>
          <a:bodyPr/>
          <a:lstStyle/>
          <a:p>
            <a:r>
              <a:rPr lang="en-US" altLang="zh-CN" sz="3200" dirty="0"/>
              <a:t>https://www.msci.com/documents/10199/5915b101-4206-4ba0-aee2-3449d5c7e95a</a:t>
            </a:r>
            <a:endParaRPr lang="zh-CN" altLang="en-US" sz="3200" dirty="0"/>
          </a:p>
        </p:txBody>
      </p:sp>
      <p:pic>
        <p:nvPicPr>
          <p:cNvPr id="4" name="内容占位符 3"/>
          <p:cNvPicPr>
            <a:picLocks noGrp="1" noChangeAspect="1"/>
          </p:cNvPicPr>
          <p:nvPr>
            <p:ph idx="1"/>
          </p:nvPr>
        </p:nvPicPr>
        <p:blipFill>
          <a:blip r:embed="rId2"/>
          <a:stretch>
            <a:fillRect/>
          </a:stretch>
        </p:blipFill>
        <p:spPr>
          <a:xfrm>
            <a:off x="539552" y="720438"/>
            <a:ext cx="8229600" cy="3500650"/>
          </a:xfrm>
          <a:prstGeom prst="rect">
            <a:avLst/>
          </a:prstGeom>
        </p:spPr>
      </p:pic>
    </p:spTree>
    <p:extLst>
      <p:ext uri="{BB962C8B-B14F-4D97-AF65-F5344CB8AC3E}">
        <p14:creationId xmlns:p14="http://schemas.microsoft.com/office/powerpoint/2010/main" val="3933102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77813"/>
            <a:ext cx="8229600" cy="455612"/>
          </a:xfrm>
        </p:spPr>
        <p:txBody>
          <a:bodyPr/>
          <a:lstStyle/>
          <a:p>
            <a:pPr eaLnBrk="1" hangingPunct="1">
              <a:defRPr/>
            </a:pPr>
            <a:endParaRPr lang="zh-CN" altLang="zh-CN" smtClean="0"/>
          </a:p>
        </p:txBody>
      </p:sp>
      <p:sp>
        <p:nvSpPr>
          <p:cNvPr id="98307" name="Rectangle 3"/>
          <p:cNvSpPr>
            <a:spLocks noGrp="1" noChangeArrowheads="1"/>
          </p:cNvSpPr>
          <p:nvPr>
            <p:ph type="body" idx="1"/>
          </p:nvPr>
        </p:nvSpPr>
        <p:spPr>
          <a:xfrm>
            <a:off x="371475" y="980728"/>
            <a:ext cx="8110538" cy="5181600"/>
          </a:xfrm>
        </p:spPr>
        <p:txBody>
          <a:bodyPr/>
          <a:lstStyle/>
          <a:p>
            <a:pPr algn="just" eaLnBrk="1" hangingPunct="1">
              <a:lnSpc>
                <a:spcPct val="150000"/>
              </a:lnSpc>
              <a:defRPr/>
            </a:pPr>
            <a:r>
              <a:rPr lang="en-US" altLang="zh-CN" b="1" dirty="0" smtClean="0">
                <a:latin typeface="宋体" pitchFamily="2" charset="-122"/>
              </a:rPr>
              <a:t> </a:t>
            </a:r>
            <a:r>
              <a:rPr lang="zh-CN" altLang="en-US" b="1" dirty="0" smtClean="0">
                <a:latin typeface="宋体" pitchFamily="2" charset="-122"/>
              </a:rPr>
              <a:t>现在用数学模型来描述</a:t>
            </a:r>
            <a:r>
              <a:rPr lang="en-US" altLang="zh-CN" b="1" dirty="0" err="1" smtClean="0">
                <a:latin typeface="宋体" pitchFamily="2" charset="-122"/>
              </a:rPr>
              <a:t>VaR</a:t>
            </a:r>
            <a:r>
              <a:rPr lang="zh-CN" altLang="en-US" b="1" dirty="0" smtClean="0">
                <a:latin typeface="宋体" pitchFamily="2" charset="-122"/>
              </a:rPr>
              <a:t>损失。假设</a:t>
            </a:r>
            <a:r>
              <a:rPr lang="en-US" altLang="zh-CN" b="1" dirty="0">
                <a:latin typeface="宋体" pitchFamily="2" charset="-122"/>
              </a:rPr>
              <a:t>t</a:t>
            </a:r>
            <a:r>
              <a:rPr lang="zh-CN" altLang="en-US" b="1" dirty="0">
                <a:latin typeface="宋体" pitchFamily="2" charset="-122"/>
              </a:rPr>
              <a:t>时刻资产的市场价格</a:t>
            </a:r>
            <a:r>
              <a:rPr lang="en-US" altLang="zh-CN" b="1" dirty="0">
                <a:latin typeface="宋体" pitchFamily="2" charset="-122"/>
              </a:rPr>
              <a:t>V(t</a:t>
            </a:r>
            <a:r>
              <a:rPr lang="en-US" altLang="zh-CN" b="1" dirty="0" smtClean="0">
                <a:latin typeface="宋体" pitchFamily="2" charset="-122"/>
              </a:rPr>
              <a:t>)</a:t>
            </a:r>
            <a:r>
              <a:rPr lang="zh-CN" altLang="en-US" b="1" dirty="0" smtClean="0">
                <a:latin typeface="宋体" pitchFamily="2" charset="-122"/>
              </a:rPr>
              <a:t>。在</a:t>
            </a:r>
            <a:r>
              <a:rPr lang="en-US" altLang="zh-CN" b="1" dirty="0">
                <a:cs typeface="Times New Roman" pitchFamily="18" charset="0"/>
              </a:rPr>
              <a:t>t</a:t>
            </a:r>
            <a:r>
              <a:rPr lang="zh-CN" altLang="en-US" b="1" dirty="0">
                <a:latin typeface="宋体" pitchFamily="2" charset="-122"/>
              </a:rPr>
              <a:t>时刻如果投资者持有资产并保持资产的结构和数量不变</a:t>
            </a:r>
            <a:r>
              <a:rPr lang="zh-CN" altLang="en-US" b="1" dirty="0" smtClean="0">
                <a:latin typeface="宋体" pitchFamily="2" charset="-122"/>
              </a:rPr>
              <a:t>，到</a:t>
            </a:r>
            <a:r>
              <a:rPr lang="zh-CN" altLang="en-US" b="1" dirty="0">
                <a:latin typeface="宋体" pitchFamily="2" charset="-122"/>
              </a:rPr>
              <a:t>了</a:t>
            </a:r>
            <a:r>
              <a:rPr lang="en-US" altLang="zh-CN" b="1" dirty="0">
                <a:cs typeface="Times New Roman" pitchFamily="18" charset="0"/>
              </a:rPr>
              <a:t>t</a:t>
            </a:r>
            <a:r>
              <a:rPr lang="zh-CN" altLang="en-US" b="1" dirty="0" smtClean="0">
                <a:latin typeface="宋体" pitchFamily="2" charset="-122"/>
              </a:rPr>
              <a:t>＋</a:t>
            </a:r>
            <a:r>
              <a:rPr lang="en-US" altLang="zh-CN" b="1" dirty="0" smtClean="0">
                <a:latin typeface="宋体" pitchFamily="2" charset="-122"/>
              </a:rPr>
              <a:t>1</a:t>
            </a:r>
            <a:r>
              <a:rPr lang="zh-CN" altLang="en-US" b="1" dirty="0" smtClean="0">
                <a:latin typeface="宋体" pitchFamily="2" charset="-122"/>
              </a:rPr>
              <a:t>时刻，</a:t>
            </a:r>
            <a:r>
              <a:rPr lang="zh-CN" altLang="en-US" b="1" dirty="0">
                <a:latin typeface="宋体" pitchFamily="2" charset="-122"/>
              </a:rPr>
              <a:t>资产的价格</a:t>
            </a:r>
            <a:r>
              <a:rPr lang="zh-CN" altLang="en-US" b="1" dirty="0" smtClean="0">
                <a:latin typeface="宋体" pitchFamily="2" charset="-122"/>
              </a:rPr>
              <a:t>为</a:t>
            </a:r>
            <a:r>
              <a:rPr lang="en-US" altLang="zh-CN" b="1" dirty="0">
                <a:latin typeface="宋体" pitchFamily="2" charset="-122"/>
              </a:rPr>
              <a:t>V(t+1</a:t>
            </a:r>
            <a:r>
              <a:rPr lang="en-US" altLang="zh-CN" b="1" dirty="0" smtClean="0">
                <a:latin typeface="宋体" pitchFamily="2" charset="-122"/>
              </a:rPr>
              <a:t>)</a:t>
            </a:r>
            <a:r>
              <a:rPr lang="zh-CN" altLang="en-US" b="1" dirty="0" smtClean="0">
                <a:latin typeface="宋体" pitchFamily="2" charset="-122"/>
              </a:rPr>
              <a:t>。持有资产发生</a:t>
            </a:r>
            <a:r>
              <a:rPr lang="zh-CN" altLang="en-US" b="1" dirty="0">
                <a:latin typeface="宋体" pitchFamily="2" charset="-122"/>
              </a:rPr>
              <a:t>的损失</a:t>
            </a:r>
            <a:r>
              <a:rPr lang="zh-CN" altLang="en-US" b="1" dirty="0" smtClean="0">
                <a:latin typeface="宋体" pitchFamily="2" charset="-122"/>
              </a:rPr>
              <a:t>为</a:t>
            </a:r>
            <a:r>
              <a:rPr lang="zh-CN" altLang="en-US" b="1" dirty="0">
                <a:latin typeface="宋体" pitchFamily="2" charset="-122"/>
              </a:rPr>
              <a:t> </a:t>
            </a:r>
            <a:r>
              <a:rPr lang="en-US" altLang="zh-CN" b="1" dirty="0" smtClean="0">
                <a:latin typeface="宋体" pitchFamily="2" charset="-122"/>
              </a:rPr>
              <a:t>L(t)=V(t)-V(t+1) </a:t>
            </a:r>
            <a:r>
              <a:rPr lang="zh-CN" altLang="en-US" b="1" dirty="0" smtClean="0">
                <a:latin typeface="宋体" pitchFamily="2" charset="-122"/>
              </a:rPr>
              <a:t>。</a:t>
            </a:r>
            <a:endParaRPr lang="en-US" altLang="zh-CN" b="1" dirty="0" smtClean="0">
              <a:latin typeface="宋体" pitchFamily="2" charset="-122"/>
            </a:endParaRPr>
          </a:p>
          <a:p>
            <a:pPr algn="just" eaLnBrk="1" hangingPunct="1">
              <a:lnSpc>
                <a:spcPct val="150000"/>
              </a:lnSpc>
              <a:defRPr/>
            </a:pPr>
            <a:r>
              <a:rPr lang="zh-CN" altLang="en-US" b="1" dirty="0" smtClean="0">
                <a:latin typeface="宋体" pitchFamily="2" charset="-122"/>
              </a:rPr>
              <a:t>如果</a:t>
            </a:r>
            <a:r>
              <a:rPr lang="en-US" altLang="zh-CN" b="1" dirty="0">
                <a:latin typeface="宋体" pitchFamily="2" charset="-122"/>
              </a:rPr>
              <a:t>L(t)</a:t>
            </a:r>
            <a:r>
              <a:rPr lang="zh-CN" altLang="en-US" b="1" dirty="0" smtClean="0">
                <a:latin typeface="宋体" pitchFamily="2" charset="-122"/>
              </a:rPr>
              <a:t>＜</a:t>
            </a:r>
            <a:r>
              <a:rPr lang="zh-CN" altLang="en-US" b="1" dirty="0">
                <a:latin typeface="宋体" pitchFamily="2" charset="-122"/>
              </a:rPr>
              <a:t>０，则表示持有该资产不是发生损失，而是获得收益（负损失）。</a:t>
            </a:r>
            <a:endParaRPr lang="en-US" altLang="zh-CN" b="1" dirty="0" smtClean="0">
              <a:latin typeface="宋体" pitchFamily="2" charset="-122"/>
            </a:endParaRPr>
          </a:p>
          <a:p>
            <a:pPr algn="just" eaLnBrk="1" hangingPunct="1">
              <a:lnSpc>
                <a:spcPct val="150000"/>
              </a:lnSpc>
              <a:defRPr/>
            </a:pPr>
            <a:endParaRPr lang="zh-CN" altLang="en-US" b="1" dirty="0" smtClean="0">
              <a:latin typeface="宋体" pitchFamily="2" charset="-122"/>
            </a:endParaRPr>
          </a:p>
          <a:p>
            <a:pPr eaLnBrk="1" hangingPunct="1">
              <a:lnSpc>
                <a:spcPct val="130000"/>
              </a:lnSpc>
              <a:defRPr/>
            </a:pPr>
            <a:endParaRPr lang="en-US" altLang="zh-CN" b="1" dirty="0" smtClean="0"/>
          </a:p>
        </p:txBody>
      </p:sp>
      <p:sp>
        <p:nvSpPr>
          <p:cNvPr id="77828" name="Rectangle 5"/>
          <p:cNvSpPr>
            <a:spLocks noChangeArrowheads="1"/>
          </p:cNvSpPr>
          <p:nvPr/>
        </p:nvSpPr>
        <p:spPr bwMode="auto">
          <a:xfrm>
            <a:off x="391001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
        <p:nvSpPr>
          <p:cNvPr id="77829" name="Rectangle 7"/>
          <p:cNvSpPr>
            <a:spLocks noChangeArrowheads="1"/>
          </p:cNvSpPr>
          <p:nvPr/>
        </p:nvSpPr>
        <p:spPr bwMode="auto">
          <a:xfrm>
            <a:off x="367665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spTree>
    <p:extLst>
      <p:ext uri="{BB962C8B-B14F-4D97-AF65-F5344CB8AC3E}">
        <p14:creationId xmlns:p14="http://schemas.microsoft.com/office/powerpoint/2010/main" val="2158180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AUD"/>
          <p:cNvPicPr>
            <a:picLocks noChangeAspect="1" noChangeArrowheads="1"/>
          </p:cNvPicPr>
          <p:nvPr/>
        </p:nvPicPr>
        <p:blipFill>
          <a:blip r:embed="rId2">
            <a:lum bright="100000" contrast="100000"/>
            <a:extLst>
              <a:ext uri="{28A0092B-C50C-407E-A947-70E740481C1C}">
                <a14:useLocalDpi xmlns:a14="http://schemas.microsoft.com/office/drawing/2010/main" val="0"/>
              </a:ext>
            </a:extLst>
          </a:blip>
          <a:srcRect/>
          <a:stretch>
            <a:fillRect/>
          </a:stretch>
        </p:blipFill>
        <p:spPr bwMode="auto">
          <a:xfrm>
            <a:off x="34925" y="476250"/>
            <a:ext cx="9036050" cy="6048375"/>
          </a:xfrm>
          <a:prstGeom prst="rect">
            <a:avLst/>
          </a:prstGeom>
          <a:solidFill>
            <a:schemeClr val="accent1"/>
          </a:solid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endParaRPr lang="zh-CN" altLang="zh-CN" smtClean="0"/>
          </a:p>
        </p:txBody>
      </p:sp>
      <p:sp>
        <p:nvSpPr>
          <p:cNvPr id="101379" name="Rectangle 3"/>
          <p:cNvSpPr>
            <a:spLocks noGrp="1" noChangeArrowheads="1"/>
          </p:cNvSpPr>
          <p:nvPr>
            <p:ph type="body" idx="1"/>
          </p:nvPr>
        </p:nvSpPr>
        <p:spPr>
          <a:xfrm>
            <a:off x="533400" y="1905000"/>
            <a:ext cx="8110538" cy="4191000"/>
          </a:xfrm>
        </p:spPr>
        <p:txBody>
          <a:bodyPr/>
          <a:lstStyle/>
          <a:p>
            <a:pPr algn="just" eaLnBrk="1" hangingPunct="1">
              <a:buFont typeface="Wingdings" panose="05000000000000000000" pitchFamily="2" charset="2"/>
              <a:buNone/>
              <a:defRPr/>
            </a:pPr>
            <a:endParaRPr lang="zh-CN" altLang="en-US" dirty="0" smtClean="0">
              <a:latin typeface="宋体" pitchFamily="2" charset="-122"/>
            </a:endParaRPr>
          </a:p>
          <a:p>
            <a:pPr eaLnBrk="1" hangingPunct="1">
              <a:defRPr/>
            </a:pPr>
            <a:r>
              <a:rPr lang="zh-CN" altLang="en-US" dirty="0" smtClean="0">
                <a:latin typeface="宋体" pitchFamily="2" charset="-122"/>
              </a:rPr>
              <a:t>在</a:t>
            </a:r>
            <a:r>
              <a:rPr lang="en-US" altLang="zh-CN" dirty="0" smtClean="0">
                <a:cs typeface="Times New Roman" pitchFamily="18" charset="0"/>
              </a:rPr>
              <a:t>t</a:t>
            </a:r>
            <a:r>
              <a:rPr lang="zh-CN" altLang="en-US" dirty="0" smtClean="0">
                <a:latin typeface="宋体" pitchFamily="2" charset="-122"/>
              </a:rPr>
              <a:t>时刻，假定损失变量</a:t>
            </a:r>
            <a:r>
              <a:rPr lang="en-US" altLang="zh-CN" b="1" dirty="0" smtClean="0">
                <a:latin typeface="宋体" pitchFamily="2" charset="-122"/>
              </a:rPr>
              <a:t>L(t</a:t>
            </a:r>
            <a:r>
              <a:rPr lang="en-US" altLang="zh-CN" b="1" dirty="0">
                <a:latin typeface="宋体" pitchFamily="2" charset="-122"/>
              </a:rPr>
              <a:t>)</a:t>
            </a:r>
            <a:r>
              <a:rPr lang="zh-CN" altLang="en-US" dirty="0" smtClean="0">
                <a:latin typeface="宋体" pitchFamily="2" charset="-122"/>
              </a:rPr>
              <a:t>服从的概率密度函数为</a:t>
            </a:r>
            <a:r>
              <a:rPr lang="en-US" altLang="zh-CN" dirty="0" err="1" smtClean="0">
                <a:cs typeface="Times New Roman" pitchFamily="18" charset="0"/>
              </a:rPr>
              <a:t>f</a:t>
            </a:r>
            <a:r>
              <a:rPr lang="en-US" altLang="zh-CN" baseline="-30000" dirty="0" err="1" smtClean="0">
                <a:cs typeface="Times New Roman" pitchFamily="18" charset="0"/>
              </a:rPr>
              <a:t>t</a:t>
            </a:r>
            <a:r>
              <a:rPr lang="zh-CN" altLang="en-US" dirty="0" smtClean="0">
                <a:latin typeface="宋体" pitchFamily="2" charset="-122"/>
              </a:rPr>
              <a:t>（</a:t>
            </a:r>
            <a:r>
              <a:rPr lang="en-US" altLang="zh-CN" dirty="0" smtClean="0">
                <a:cs typeface="Times New Roman" pitchFamily="18" charset="0"/>
              </a:rPr>
              <a:t>x</a:t>
            </a:r>
            <a:r>
              <a:rPr lang="zh-CN" altLang="en-US" dirty="0" smtClean="0">
                <a:latin typeface="宋体" pitchFamily="2" charset="-122"/>
              </a:rPr>
              <a:t>），累计分布函数为</a:t>
            </a:r>
            <a:r>
              <a:rPr lang="en-US" altLang="zh-CN" dirty="0" smtClean="0">
                <a:cs typeface="Times New Roman" pitchFamily="18" charset="0"/>
              </a:rPr>
              <a:t>F</a:t>
            </a:r>
            <a:r>
              <a:rPr lang="en-US" altLang="zh-CN" baseline="-30000" dirty="0" smtClean="0">
                <a:cs typeface="Times New Roman" pitchFamily="18" charset="0"/>
              </a:rPr>
              <a:t>t</a:t>
            </a:r>
            <a:r>
              <a:rPr lang="zh-CN" altLang="en-US" dirty="0" smtClean="0">
                <a:latin typeface="宋体" pitchFamily="2" charset="-122"/>
              </a:rPr>
              <a:t>（</a:t>
            </a:r>
            <a:r>
              <a:rPr lang="en-US" altLang="zh-CN" dirty="0" smtClean="0">
                <a:cs typeface="Times New Roman" pitchFamily="18" charset="0"/>
              </a:rPr>
              <a:t>x</a:t>
            </a:r>
            <a:r>
              <a:rPr lang="zh-CN" altLang="en-US" dirty="0" smtClean="0">
                <a:latin typeface="宋体" pitchFamily="2" charset="-122"/>
              </a:rPr>
              <a:t>），那么在给定概率</a:t>
            </a:r>
            <a:r>
              <a:rPr lang="en-US" altLang="zh-CN" dirty="0" smtClean="0">
                <a:cs typeface="Times New Roman" pitchFamily="18" charset="0"/>
              </a:rPr>
              <a:t>p</a:t>
            </a:r>
            <a:r>
              <a:rPr lang="zh-CN" altLang="en-US" dirty="0" smtClean="0">
                <a:latin typeface="宋体" pitchFamily="2" charset="-122"/>
              </a:rPr>
              <a:t>（例如</a:t>
            </a:r>
            <a:r>
              <a:rPr lang="en-US" altLang="zh-CN" dirty="0" smtClean="0">
                <a:cs typeface="Times New Roman" pitchFamily="18" charset="0"/>
              </a:rPr>
              <a:t>p</a:t>
            </a:r>
            <a:r>
              <a:rPr lang="zh-CN" altLang="en-US" dirty="0" smtClean="0">
                <a:latin typeface="宋体" pitchFamily="2" charset="-122"/>
              </a:rPr>
              <a:t>＝</a:t>
            </a:r>
            <a:r>
              <a:rPr lang="en-US" altLang="zh-CN" dirty="0" smtClean="0">
                <a:cs typeface="Times New Roman" pitchFamily="18" charset="0"/>
              </a:rPr>
              <a:t>95</a:t>
            </a:r>
            <a:r>
              <a:rPr lang="zh-CN" altLang="en-US" dirty="0" smtClean="0">
                <a:latin typeface="宋体" pitchFamily="2" charset="-122"/>
              </a:rPr>
              <a:t>％）的情况下，资产的</a:t>
            </a:r>
            <a:r>
              <a:rPr lang="en-US" altLang="zh-CN" dirty="0" err="1" smtClean="0">
                <a:cs typeface="Times New Roman" pitchFamily="18" charset="0"/>
              </a:rPr>
              <a:t>VaR</a:t>
            </a:r>
            <a:r>
              <a:rPr lang="zh-CN" altLang="en-US" dirty="0" smtClean="0">
                <a:latin typeface="宋体" pitchFamily="2" charset="-122"/>
              </a:rPr>
              <a:t>损失（记为</a:t>
            </a:r>
            <a:r>
              <a:rPr lang="en-US" altLang="zh-CN" dirty="0" err="1" smtClean="0">
                <a:cs typeface="Times New Roman" pitchFamily="18" charset="0"/>
              </a:rPr>
              <a:t>VaR</a:t>
            </a:r>
            <a:r>
              <a:rPr lang="zh-CN" altLang="en-US" dirty="0" smtClean="0">
                <a:latin typeface="宋体" pitchFamily="2" charset="-122"/>
              </a:rPr>
              <a:t>（</a:t>
            </a:r>
            <a:r>
              <a:rPr lang="en-US" altLang="zh-CN" dirty="0" smtClean="0">
                <a:cs typeface="Times New Roman" pitchFamily="18" charset="0"/>
              </a:rPr>
              <a:t>t, p</a:t>
            </a:r>
            <a:r>
              <a:rPr lang="zh-CN" altLang="en-US" dirty="0" smtClean="0">
                <a:latin typeface="宋体" pitchFamily="2" charset="-122"/>
              </a:rPr>
              <a:t>））由下式定义：</a:t>
            </a:r>
            <a:r>
              <a:rPr lang="zh-CN" altLang="en-US" dirty="0" smtClean="0"/>
              <a:t> </a:t>
            </a:r>
          </a:p>
        </p:txBody>
      </p:sp>
    </p:spTree>
    <p:extLst>
      <p:ext uri="{BB962C8B-B14F-4D97-AF65-F5344CB8AC3E}">
        <p14:creationId xmlns:p14="http://schemas.microsoft.com/office/powerpoint/2010/main" val="313275858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endParaRPr lang="zh-CN" altLang="zh-CN" smtClean="0"/>
          </a:p>
        </p:txBody>
      </p:sp>
      <p:sp>
        <p:nvSpPr>
          <p:cNvPr id="102403" name="Rectangle 3"/>
          <p:cNvSpPr>
            <a:spLocks noGrp="1" noChangeArrowheads="1"/>
          </p:cNvSpPr>
          <p:nvPr>
            <p:ph type="body" idx="1"/>
          </p:nvPr>
        </p:nvSpPr>
        <p:spPr>
          <a:xfrm>
            <a:off x="685800" y="3429000"/>
            <a:ext cx="8110538" cy="1828800"/>
          </a:xfrm>
        </p:spPr>
        <p:txBody>
          <a:bodyPr/>
          <a:lstStyle/>
          <a:p>
            <a:pPr algn="just" eaLnBrk="1" hangingPunct="1">
              <a:buFont typeface="Wingdings" panose="05000000000000000000" pitchFamily="2" charset="2"/>
              <a:buNone/>
              <a:defRPr/>
            </a:pPr>
            <a:r>
              <a:rPr lang="zh-CN" altLang="en-US" smtClean="0">
                <a:latin typeface="宋体" pitchFamily="2" charset="-122"/>
              </a:rPr>
              <a:t>其中      为      的反函数。上式意味着：</a:t>
            </a:r>
          </a:p>
          <a:p>
            <a:pPr eaLnBrk="1" hangingPunct="1">
              <a:defRPr/>
            </a:pPr>
            <a:endParaRPr lang="en-US" altLang="zh-CN" smtClean="0"/>
          </a:p>
        </p:txBody>
      </p:sp>
      <p:graphicFrame>
        <p:nvGraphicFramePr>
          <p:cNvPr id="81924" name="Object 4"/>
          <p:cNvGraphicFramePr>
            <a:graphicFrameLocks noChangeAspect="1"/>
          </p:cNvGraphicFramePr>
          <p:nvPr/>
        </p:nvGraphicFramePr>
        <p:xfrm>
          <a:off x="990600" y="1905000"/>
          <a:ext cx="2743200" cy="1279525"/>
        </p:xfrm>
        <a:graphic>
          <a:graphicData uri="http://schemas.openxmlformats.org/presentationml/2006/ole">
            <mc:AlternateContent xmlns:mc="http://schemas.openxmlformats.org/markup-compatibility/2006">
              <mc:Choice xmlns:v="urn:schemas-microsoft-com:vml" Requires="v">
                <p:oleObj spid="_x0000_s159040" r:id="rId4" imgW="1002865" imgH="469696" progId="Equation.DSMT4">
                  <p:embed/>
                </p:oleObj>
              </mc:Choice>
              <mc:Fallback>
                <p:oleObj r:id="rId4" imgW="1002865" imgH="46969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905000"/>
                        <a:ext cx="2743200" cy="12795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5" name="Object 6"/>
          <p:cNvGraphicFramePr>
            <a:graphicFrameLocks noChangeAspect="1"/>
          </p:cNvGraphicFramePr>
          <p:nvPr/>
        </p:nvGraphicFramePr>
        <p:xfrm>
          <a:off x="5181600" y="2209800"/>
          <a:ext cx="3276600" cy="639763"/>
        </p:xfrm>
        <a:graphic>
          <a:graphicData uri="http://schemas.openxmlformats.org/presentationml/2006/ole">
            <mc:AlternateContent xmlns:mc="http://schemas.openxmlformats.org/markup-compatibility/2006">
              <mc:Choice xmlns:v="urn:schemas-microsoft-com:vml" Requires="v">
                <p:oleObj spid="_x0000_s159041" r:id="rId6" imgW="1219200" imgH="241300" progId="Equation.DSMT4">
                  <p:embed/>
                </p:oleObj>
              </mc:Choice>
              <mc:Fallback>
                <p:oleObj r:id="rId6" imgW="1219200" imgH="2413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2209800"/>
                        <a:ext cx="3276600" cy="6397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6" name="Text Box 8"/>
          <p:cNvSpPr txBox="1">
            <a:spLocks noChangeArrowheads="1"/>
          </p:cNvSpPr>
          <p:nvPr/>
        </p:nvSpPr>
        <p:spPr bwMode="auto">
          <a:xfrm>
            <a:off x="4038600" y="22860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a:latin typeface="Verdana" panose="020B0604030504040204" pitchFamily="34" charset="0"/>
              </a:rPr>
              <a:t>，即</a:t>
            </a:r>
          </a:p>
        </p:txBody>
      </p:sp>
      <p:sp>
        <p:nvSpPr>
          <p:cNvPr id="81927" name="Rectangle 10"/>
          <p:cNvSpPr>
            <a:spLocks noChangeArrowheads="1"/>
          </p:cNvSpPr>
          <p:nvPr/>
        </p:nvSpPr>
        <p:spPr bwMode="auto">
          <a:xfrm>
            <a:off x="43386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aphicFrame>
        <p:nvGraphicFramePr>
          <p:cNvPr id="81928" name="Object 9"/>
          <p:cNvGraphicFramePr>
            <a:graphicFrameLocks noChangeAspect="1"/>
          </p:cNvGraphicFramePr>
          <p:nvPr/>
        </p:nvGraphicFramePr>
        <p:xfrm>
          <a:off x="1835150" y="3500438"/>
          <a:ext cx="1066800" cy="542925"/>
        </p:xfrm>
        <a:graphic>
          <a:graphicData uri="http://schemas.openxmlformats.org/presentationml/2006/ole">
            <mc:AlternateContent xmlns:mc="http://schemas.openxmlformats.org/markup-compatibility/2006">
              <mc:Choice xmlns:v="urn:schemas-microsoft-com:vml" Requires="v">
                <p:oleObj spid="_x0000_s159042" r:id="rId8" imgW="469696" imgH="241195" progId="Equation.DSMT4">
                  <p:embed/>
                </p:oleObj>
              </mc:Choice>
              <mc:Fallback>
                <p:oleObj r:id="rId8" imgW="469696" imgH="24119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3500438"/>
                        <a:ext cx="1066800" cy="5429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9" name="Rectangle 12"/>
          <p:cNvSpPr>
            <a:spLocks noChangeArrowheads="1"/>
          </p:cNvSpPr>
          <p:nvPr/>
        </p:nvSpPr>
        <p:spPr bwMode="auto">
          <a:xfrm>
            <a:off x="43815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aphicFrame>
        <p:nvGraphicFramePr>
          <p:cNvPr id="81930" name="Object 11"/>
          <p:cNvGraphicFramePr>
            <a:graphicFrameLocks noChangeAspect="1"/>
          </p:cNvGraphicFramePr>
          <p:nvPr/>
        </p:nvGraphicFramePr>
        <p:xfrm>
          <a:off x="3492500" y="3500438"/>
          <a:ext cx="952500" cy="573087"/>
        </p:xfrm>
        <a:graphic>
          <a:graphicData uri="http://schemas.openxmlformats.org/presentationml/2006/ole">
            <mc:AlternateContent xmlns:mc="http://schemas.openxmlformats.org/markup-compatibility/2006">
              <mc:Choice xmlns:v="urn:schemas-microsoft-com:vml" Requires="v">
                <p:oleObj spid="_x0000_s159043" name="Equation" r:id="rId10" imgW="381000" imgH="228600" progId="Equation.DSMT4">
                  <p:embed/>
                </p:oleObj>
              </mc:Choice>
              <mc:Fallback>
                <p:oleObj name="Equation" r:id="rId10" imgW="3810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92500" y="3500438"/>
                        <a:ext cx="952500" cy="5730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1" name="Rectangle 14"/>
          <p:cNvSpPr>
            <a:spLocks noChangeArrowheads="1"/>
          </p:cNvSpPr>
          <p:nvPr/>
        </p:nvSpPr>
        <p:spPr bwMode="auto">
          <a:xfrm>
            <a:off x="373380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aphicFrame>
        <p:nvGraphicFramePr>
          <p:cNvPr id="81932" name="Object 13"/>
          <p:cNvGraphicFramePr>
            <a:graphicFrameLocks noChangeAspect="1"/>
          </p:cNvGraphicFramePr>
          <p:nvPr/>
        </p:nvGraphicFramePr>
        <p:xfrm>
          <a:off x="685800" y="4598988"/>
          <a:ext cx="5029200" cy="658812"/>
        </p:xfrm>
        <a:graphic>
          <a:graphicData uri="http://schemas.openxmlformats.org/presentationml/2006/ole">
            <mc:AlternateContent xmlns:mc="http://schemas.openxmlformats.org/markup-compatibility/2006">
              <mc:Choice xmlns:v="urn:schemas-microsoft-com:vml" Requires="v">
                <p:oleObj spid="_x0000_s159044" r:id="rId12" imgW="1676400" imgH="215900" progId="Equation.DSMT4">
                  <p:embed/>
                </p:oleObj>
              </mc:Choice>
              <mc:Fallback>
                <p:oleObj r:id="rId12" imgW="1676400" imgH="2159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4598988"/>
                        <a:ext cx="5029200" cy="6588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3" name="Text Box 15"/>
          <p:cNvSpPr txBox="1">
            <a:spLocks noChangeArrowheads="1"/>
          </p:cNvSpPr>
          <p:nvPr/>
        </p:nvSpPr>
        <p:spPr bwMode="auto">
          <a:xfrm>
            <a:off x="5715000" y="47244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a:latin typeface="Verdana" panose="020B0604030504040204" pitchFamily="34" charset="0"/>
              </a:rPr>
              <a:t>和</a:t>
            </a:r>
          </a:p>
        </p:txBody>
      </p:sp>
      <p:graphicFrame>
        <p:nvGraphicFramePr>
          <p:cNvPr id="81934" name="Object 16"/>
          <p:cNvGraphicFramePr>
            <a:graphicFrameLocks noChangeAspect="1"/>
          </p:cNvGraphicFramePr>
          <p:nvPr/>
        </p:nvGraphicFramePr>
        <p:xfrm>
          <a:off x="3352800" y="5486400"/>
          <a:ext cx="5257800" cy="615950"/>
        </p:xfrm>
        <a:graphic>
          <a:graphicData uri="http://schemas.openxmlformats.org/presentationml/2006/ole">
            <mc:AlternateContent xmlns:mc="http://schemas.openxmlformats.org/markup-compatibility/2006">
              <mc:Choice xmlns:v="urn:schemas-microsoft-com:vml" Requires="v">
                <p:oleObj spid="_x0000_s159045" r:id="rId14" imgW="1866900" imgH="215900" progId="Equation.DSMT4">
                  <p:embed/>
                </p:oleObj>
              </mc:Choice>
              <mc:Fallback>
                <p:oleObj r:id="rId14" imgW="1866900" imgH="2159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52800" y="5486400"/>
                        <a:ext cx="5257800" cy="6159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577846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609600" y="304800"/>
            <a:ext cx="8110538" cy="1371600"/>
          </a:xfrm>
        </p:spPr>
        <p:txBody>
          <a:bodyPr/>
          <a:lstStyle/>
          <a:p>
            <a:pPr algn="just" eaLnBrk="1" hangingPunct="1">
              <a:lnSpc>
                <a:spcPct val="130000"/>
              </a:lnSpc>
              <a:buFont typeface="Wingdings" panose="05000000000000000000" pitchFamily="2" charset="2"/>
              <a:buNone/>
              <a:defRPr/>
            </a:pPr>
            <a:r>
              <a:rPr lang="zh-CN" altLang="en-US" sz="2800" smtClean="0">
                <a:latin typeface="宋体" pitchFamily="2" charset="-122"/>
              </a:rPr>
              <a:t>其中</a:t>
            </a:r>
            <a:r>
              <a:rPr lang="en-US" altLang="zh-CN" sz="2800" smtClean="0">
                <a:latin typeface="宋体" pitchFamily="2" charset="-122"/>
              </a:rPr>
              <a:t>prob</a:t>
            </a:r>
            <a:r>
              <a:rPr lang="zh-CN" altLang="en-US" sz="2800" smtClean="0">
                <a:latin typeface="宋体" pitchFamily="2" charset="-122"/>
              </a:rPr>
              <a:t>（</a:t>
            </a:r>
            <a:r>
              <a:rPr lang="en-US" altLang="zh-CN" sz="2800" smtClean="0">
                <a:latin typeface="宋体" pitchFamily="2" charset="-122"/>
              </a:rPr>
              <a:t>·</a:t>
            </a:r>
            <a:r>
              <a:rPr lang="zh-CN" altLang="en-US" sz="2800" smtClean="0">
                <a:latin typeface="宋体" pitchFamily="2" charset="-122"/>
              </a:rPr>
              <a:t>）表示概率。</a:t>
            </a:r>
            <a:r>
              <a:rPr lang="en-US" altLang="zh-CN" sz="2800" smtClean="0">
                <a:latin typeface="宋体" pitchFamily="2" charset="-122"/>
              </a:rPr>
              <a:t>VaR</a:t>
            </a:r>
            <a:r>
              <a:rPr lang="zh-CN" altLang="en-US" sz="2800" smtClean="0">
                <a:latin typeface="宋体" pitchFamily="2" charset="-122"/>
              </a:rPr>
              <a:t>损失如图</a:t>
            </a:r>
            <a:r>
              <a:rPr lang="en-US" altLang="zh-CN" sz="2800" smtClean="0">
                <a:latin typeface="宋体" pitchFamily="2" charset="-122"/>
              </a:rPr>
              <a:t>4-11</a:t>
            </a:r>
            <a:r>
              <a:rPr lang="zh-CN" altLang="en-US" sz="2800" smtClean="0">
                <a:latin typeface="宋体" pitchFamily="2" charset="-122"/>
              </a:rPr>
              <a:t>所示。</a:t>
            </a:r>
            <a:r>
              <a:rPr lang="en-US" altLang="zh-CN" sz="2800" smtClean="0">
                <a:latin typeface="宋体" pitchFamily="2" charset="-122"/>
              </a:rPr>
              <a:t>VaR</a:t>
            </a:r>
            <a:r>
              <a:rPr lang="zh-CN" altLang="en-US" sz="2800" smtClean="0">
                <a:latin typeface="宋体" pitchFamily="2" charset="-122"/>
              </a:rPr>
              <a:t>方法的优点是具有科学性、灵活性和实用性。</a:t>
            </a:r>
            <a:endParaRPr lang="zh-CN" altLang="en-US" sz="2800" smtClean="0"/>
          </a:p>
        </p:txBody>
      </p:sp>
      <p:grpSp>
        <p:nvGrpSpPr>
          <p:cNvPr id="83971" name="Group 4"/>
          <p:cNvGrpSpPr>
            <a:grpSpLocks/>
          </p:cNvGrpSpPr>
          <p:nvPr/>
        </p:nvGrpSpPr>
        <p:grpSpPr bwMode="auto">
          <a:xfrm>
            <a:off x="684213" y="1700213"/>
            <a:ext cx="7772400" cy="4672012"/>
            <a:chOff x="1954" y="6260"/>
            <a:chExt cx="8489" cy="5717"/>
          </a:xfrm>
        </p:grpSpPr>
        <p:graphicFrame>
          <p:nvGraphicFramePr>
            <p:cNvPr id="83973" name="Object 5"/>
            <p:cNvGraphicFramePr>
              <a:graphicFrameLocks noChangeAspect="1"/>
            </p:cNvGraphicFramePr>
            <p:nvPr/>
          </p:nvGraphicFramePr>
          <p:xfrm>
            <a:off x="1954" y="6260"/>
            <a:ext cx="8489" cy="5717"/>
          </p:xfrm>
          <a:graphic>
            <a:graphicData uri="http://schemas.openxmlformats.org/presentationml/2006/ole">
              <mc:AlternateContent xmlns:mc="http://schemas.openxmlformats.org/markup-compatibility/2006">
                <mc:Choice xmlns:v="urn:schemas-microsoft-com:vml" Requires="v">
                  <p:oleObj spid="_x0000_s159799" r:id="rId3" imgW="60598050" imgH="45386625" progId="">
                    <p:embed/>
                  </p:oleObj>
                </mc:Choice>
                <mc:Fallback>
                  <p:oleObj r:id="rId3" imgW="60598050" imgH="4538662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 y="6260"/>
                          <a:ext cx="8489" cy="5717"/>
                        </a:xfrm>
                        <a:prstGeom prst="rect">
                          <a:avLst/>
                        </a:prstGeom>
                        <a:solidFill>
                          <a:schemeClr val="tx1"/>
                        </a:solidFill>
                        <a:ln w="9525">
                          <a:solidFill>
                            <a:schemeClr val="tx1"/>
                          </a:solidFill>
                          <a:miter lim="800000"/>
                          <a:headEnd/>
                          <a:tailEnd/>
                        </a:ln>
                      </p:spPr>
                    </p:pic>
                  </p:oleObj>
                </mc:Fallback>
              </mc:AlternateContent>
            </a:graphicData>
          </a:graphic>
        </p:graphicFrame>
        <p:sp>
          <p:nvSpPr>
            <p:cNvPr id="83974" name="Text Box 6"/>
            <p:cNvSpPr txBox="1">
              <a:spLocks noChangeArrowheads="1"/>
            </p:cNvSpPr>
            <p:nvPr/>
          </p:nvSpPr>
          <p:spPr bwMode="auto">
            <a:xfrm>
              <a:off x="3064" y="9263"/>
              <a:ext cx="2670" cy="468"/>
            </a:xfrm>
            <a:prstGeom prst="rect">
              <a:avLst/>
            </a:prstGeom>
            <a:solidFill>
              <a:schemeClr val="tx1"/>
            </a:solidFill>
            <a:ln w="9525">
              <a:solidFill>
                <a:schemeClr val="tx1"/>
              </a:solidFill>
              <a:miter lim="800000"/>
              <a:headEnd/>
              <a:tailEnd/>
            </a:ln>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kumimoji="0" lang="zh-CN" altLang="en-US" sz="1400" b="0">
                  <a:latin typeface="Times New Roman" panose="02020603050405020304" pitchFamily="18" charset="0"/>
                </a:rPr>
                <a:t>资产损失的累积分布函数</a:t>
              </a:r>
            </a:p>
          </p:txBody>
        </p:sp>
        <p:sp>
          <p:nvSpPr>
            <p:cNvPr id="83975" name="Text Box 7"/>
            <p:cNvSpPr txBox="1">
              <a:spLocks noChangeArrowheads="1"/>
            </p:cNvSpPr>
            <p:nvPr/>
          </p:nvSpPr>
          <p:spPr bwMode="auto">
            <a:xfrm>
              <a:off x="3109" y="8132"/>
              <a:ext cx="2625" cy="468"/>
            </a:xfrm>
            <a:prstGeom prst="rect">
              <a:avLst/>
            </a:prstGeom>
            <a:solidFill>
              <a:schemeClr val="tx1"/>
            </a:solidFill>
            <a:ln w="9525">
              <a:solidFill>
                <a:schemeClr val="tx1"/>
              </a:solidFill>
              <a:miter lim="800000"/>
              <a:headEnd/>
              <a:tailEnd/>
            </a:ln>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kumimoji="0" lang="zh-CN" altLang="en-US" sz="1400" b="0">
                  <a:latin typeface="Times New Roman" panose="02020603050405020304" pitchFamily="18" charset="0"/>
                </a:rPr>
                <a:t>资产损失的概率密度函数</a:t>
              </a:r>
            </a:p>
          </p:txBody>
        </p:sp>
      </p:grpSp>
      <p:sp>
        <p:nvSpPr>
          <p:cNvPr id="83972" name="Text Box 8"/>
          <p:cNvSpPr txBox="1">
            <a:spLocks noChangeArrowheads="1"/>
          </p:cNvSpPr>
          <p:nvPr/>
        </p:nvSpPr>
        <p:spPr bwMode="auto">
          <a:xfrm>
            <a:off x="2590800" y="6019800"/>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a:latin typeface="宋体" panose="02010600030101010101" pitchFamily="2" charset="-122"/>
              </a:rPr>
              <a:t>图４</a:t>
            </a:r>
            <a:r>
              <a:rPr lang="en-US" altLang="zh-CN" sz="2400" b="0">
                <a:latin typeface="Times New Roman" panose="02020603050405020304" pitchFamily="18" charset="0"/>
                <a:cs typeface="Times New Roman" panose="02020603050405020304" pitchFamily="18" charset="0"/>
              </a:rPr>
              <a:t>-11  VaR</a:t>
            </a:r>
            <a:r>
              <a:rPr lang="zh-CN" altLang="en-US" sz="2400" b="0">
                <a:latin typeface="宋体" panose="02010600030101010101" pitchFamily="2" charset="-122"/>
              </a:rPr>
              <a:t>损失示意图</a:t>
            </a:r>
            <a:r>
              <a:rPr lang="zh-CN" altLang="en-US" sz="2400" b="0">
                <a:latin typeface="Verdana" panose="020B0604030504040204" pitchFamily="34" charset="0"/>
              </a:rPr>
              <a:t> </a:t>
            </a:r>
          </a:p>
        </p:txBody>
      </p:sp>
    </p:spTree>
    <p:extLst>
      <p:ext uri="{BB962C8B-B14F-4D97-AF65-F5344CB8AC3E}">
        <p14:creationId xmlns:p14="http://schemas.microsoft.com/office/powerpoint/2010/main" val="4959690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defRPr/>
            </a:pPr>
            <a:r>
              <a:rPr lang="zh-CN" altLang="en-US" b="1" smtClean="0">
                <a:latin typeface="宋体" pitchFamily="2" charset="-122"/>
              </a:rPr>
              <a:t>计算方法</a:t>
            </a:r>
          </a:p>
        </p:txBody>
      </p:sp>
      <p:sp>
        <p:nvSpPr>
          <p:cNvPr id="113667" name="Rectangle 3"/>
          <p:cNvSpPr>
            <a:spLocks noGrp="1" noChangeArrowheads="1"/>
          </p:cNvSpPr>
          <p:nvPr>
            <p:ph type="body" idx="1"/>
          </p:nvPr>
        </p:nvSpPr>
        <p:spPr>
          <a:xfrm>
            <a:off x="468313" y="1412875"/>
            <a:ext cx="8110537" cy="4495800"/>
          </a:xfrm>
        </p:spPr>
        <p:txBody>
          <a:bodyPr/>
          <a:lstStyle/>
          <a:p>
            <a:pPr algn="just" eaLnBrk="1" hangingPunct="1">
              <a:lnSpc>
                <a:spcPct val="120000"/>
              </a:lnSpc>
              <a:buFont typeface="Wingdings" panose="05000000000000000000" pitchFamily="2" charset="2"/>
              <a:buNone/>
              <a:defRPr/>
            </a:pPr>
            <a:r>
              <a:rPr lang="en-US" altLang="zh-CN" b="1" smtClean="0">
                <a:latin typeface="宋体" pitchFamily="2" charset="-122"/>
              </a:rPr>
              <a:t>    </a:t>
            </a:r>
            <a:r>
              <a:rPr lang="zh-CN" altLang="en-US" b="1" smtClean="0">
                <a:latin typeface="宋体" pitchFamily="2" charset="-122"/>
              </a:rPr>
              <a:t>正态求解与方差协方差方法、历史模拟法和 </a:t>
            </a:r>
            <a:r>
              <a:rPr lang="en-US" altLang="zh-CN" b="1" smtClean="0">
                <a:latin typeface="宋体" pitchFamily="2" charset="-122"/>
              </a:rPr>
              <a:t>Monte Carlo </a:t>
            </a:r>
            <a:r>
              <a:rPr lang="zh-CN" altLang="en-US" b="1" smtClean="0">
                <a:latin typeface="宋体" pitchFamily="2" charset="-122"/>
              </a:rPr>
              <a:t>模拟法。</a:t>
            </a:r>
          </a:p>
          <a:p>
            <a:pPr eaLnBrk="1" hangingPunct="1">
              <a:lnSpc>
                <a:spcPct val="120000"/>
              </a:lnSpc>
              <a:defRPr/>
            </a:pPr>
            <a:r>
              <a:rPr lang="zh-CN" altLang="en-US" b="1" smtClean="0">
                <a:latin typeface="宋体" pitchFamily="2" charset="-122"/>
              </a:rPr>
              <a:t>正态求解与方差协方差方法首先以资产损失呈正态分布为求解</a:t>
            </a:r>
            <a:r>
              <a:rPr lang="en-US" altLang="zh-CN" b="1" smtClean="0">
                <a:cs typeface="Times New Roman" pitchFamily="18" charset="0"/>
              </a:rPr>
              <a:t>VaR</a:t>
            </a:r>
            <a:r>
              <a:rPr lang="zh-CN" altLang="en-US" b="1" smtClean="0">
                <a:latin typeface="宋体" pitchFamily="2" charset="-122"/>
              </a:rPr>
              <a:t>的前提假设。资产损失的正态化假设具有一定程度的合理性，其优点在于能大大简化</a:t>
            </a:r>
            <a:r>
              <a:rPr lang="en-US" altLang="zh-CN" b="1" smtClean="0">
                <a:cs typeface="Times New Roman" pitchFamily="18" charset="0"/>
              </a:rPr>
              <a:t>VaR</a:t>
            </a:r>
            <a:r>
              <a:rPr lang="zh-CN" altLang="en-US" b="1" smtClean="0">
                <a:latin typeface="宋体" pitchFamily="2" charset="-122"/>
              </a:rPr>
              <a:t>的计算过程，是一种参数化的求解方法。</a:t>
            </a:r>
            <a:r>
              <a:rPr lang="zh-CN" altLang="en-US" smtClean="0"/>
              <a:t>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277813"/>
            <a:ext cx="8229600" cy="379412"/>
          </a:xfrm>
        </p:spPr>
        <p:txBody>
          <a:bodyPr/>
          <a:lstStyle/>
          <a:p>
            <a:pPr eaLnBrk="1" hangingPunct="1">
              <a:defRPr/>
            </a:pPr>
            <a:endParaRPr lang="zh-CN" altLang="zh-CN" smtClean="0"/>
          </a:p>
        </p:txBody>
      </p:sp>
      <p:sp>
        <p:nvSpPr>
          <p:cNvPr id="114691" name="Rectangle 3"/>
          <p:cNvSpPr>
            <a:spLocks noGrp="1" noChangeArrowheads="1"/>
          </p:cNvSpPr>
          <p:nvPr>
            <p:ph type="body" idx="1"/>
          </p:nvPr>
        </p:nvSpPr>
        <p:spPr>
          <a:xfrm>
            <a:off x="468313" y="981075"/>
            <a:ext cx="8110537" cy="5410200"/>
          </a:xfrm>
        </p:spPr>
        <p:txBody>
          <a:bodyPr/>
          <a:lstStyle/>
          <a:p>
            <a:pPr eaLnBrk="1" hangingPunct="1">
              <a:lnSpc>
                <a:spcPct val="120000"/>
              </a:lnSpc>
              <a:defRPr/>
            </a:pPr>
            <a:r>
              <a:rPr lang="zh-CN" altLang="en-US" sz="2800" b="1" smtClean="0">
                <a:latin typeface="宋体" pitchFamily="2" charset="-122"/>
              </a:rPr>
              <a:t>历史模拟法不对资产损失的历史数据所服从的统计分布作出任何模型假设，而是利用求解次序统计量的方法对资产的</a:t>
            </a:r>
            <a:r>
              <a:rPr lang="en-US" altLang="zh-CN" sz="2800" b="1" smtClean="0">
                <a:cs typeface="Times New Roman" pitchFamily="18" charset="0"/>
              </a:rPr>
              <a:t>VaR</a:t>
            </a:r>
            <a:r>
              <a:rPr lang="zh-CN" altLang="en-US" sz="2800" b="1" smtClean="0">
                <a:latin typeface="宋体" pitchFamily="2" charset="-122"/>
              </a:rPr>
              <a:t>损失作出估计，历史模拟法不依赖于任何描述历史数据变化规律的计量模型，因此它是模型独立（</a:t>
            </a:r>
            <a:r>
              <a:rPr lang="en-US" altLang="zh-CN" sz="2800" b="1" smtClean="0">
                <a:cs typeface="Times New Roman" pitchFamily="18" charset="0"/>
              </a:rPr>
              <a:t>model independent</a:t>
            </a:r>
            <a:r>
              <a:rPr lang="zh-CN" altLang="en-US" sz="2800" b="1" smtClean="0">
                <a:latin typeface="宋体" pitchFamily="2" charset="-122"/>
              </a:rPr>
              <a:t>）的一种方法，是非参数化的方法。而</a:t>
            </a:r>
            <a:r>
              <a:rPr lang="en-US" altLang="zh-CN" sz="2800" b="1" smtClean="0">
                <a:cs typeface="Times New Roman" pitchFamily="18" charset="0"/>
              </a:rPr>
              <a:t>Monte Carlo</a:t>
            </a:r>
            <a:r>
              <a:rPr lang="zh-CN" altLang="en-US" sz="2800" b="1" smtClean="0">
                <a:latin typeface="宋体" pitchFamily="2" charset="-122"/>
              </a:rPr>
              <a:t>模拟法则是参数化与非参数化相结合的一种方法。</a:t>
            </a:r>
            <a:r>
              <a:rPr lang="en-US" altLang="zh-CN" sz="2800" b="1" smtClean="0">
                <a:cs typeface="Times New Roman" pitchFamily="18" charset="0"/>
              </a:rPr>
              <a:t>Monte Carlo</a:t>
            </a:r>
            <a:r>
              <a:rPr lang="zh-CN" altLang="en-US" sz="2800" b="1" smtClean="0">
                <a:latin typeface="宋体" pitchFamily="2" charset="-122"/>
              </a:rPr>
              <a:t>模拟法是建立在金融资产价格的相关统计或数学模型的基础之上。</a:t>
            </a:r>
            <a:r>
              <a:rPr lang="zh-CN" altLang="en-US" sz="2800" b="1" smtClean="0"/>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277813"/>
            <a:ext cx="8229600" cy="455612"/>
          </a:xfrm>
        </p:spPr>
        <p:txBody>
          <a:bodyPr/>
          <a:lstStyle/>
          <a:p>
            <a:pPr eaLnBrk="1" hangingPunct="1">
              <a:defRPr/>
            </a:pPr>
            <a:endParaRPr lang="zh-CN" altLang="zh-CN" smtClean="0"/>
          </a:p>
        </p:txBody>
      </p:sp>
      <p:sp>
        <p:nvSpPr>
          <p:cNvPr id="115715" name="Rectangle 3"/>
          <p:cNvSpPr>
            <a:spLocks noGrp="1" noChangeArrowheads="1"/>
          </p:cNvSpPr>
          <p:nvPr>
            <p:ph type="body" idx="1"/>
          </p:nvPr>
        </p:nvSpPr>
        <p:spPr>
          <a:xfrm>
            <a:off x="395288" y="981075"/>
            <a:ext cx="8110537" cy="5257800"/>
          </a:xfrm>
        </p:spPr>
        <p:txBody>
          <a:bodyPr/>
          <a:lstStyle/>
          <a:p>
            <a:pPr algn="just" eaLnBrk="1" hangingPunct="1">
              <a:lnSpc>
                <a:spcPct val="120000"/>
              </a:lnSpc>
              <a:defRPr/>
            </a:pPr>
            <a:r>
              <a:rPr lang="en-US" altLang="zh-CN" sz="2800" smtClean="0">
                <a:latin typeface="宋体" pitchFamily="2" charset="-122"/>
              </a:rPr>
              <a:t> </a:t>
            </a:r>
            <a:r>
              <a:rPr lang="zh-CN" altLang="en-US" sz="2800" b="1" smtClean="0">
                <a:latin typeface="宋体" pitchFamily="2" charset="-122"/>
              </a:rPr>
              <a:t>虽然许多金融资产的价格规律无法用已知的概率分布加以简单地描述，但是许多实证研究的结果发现它们的时间序列却能够用相关的方程加以刻画，利用这种描述时间序列规律的方程进行计算机模拟可以推知资产损失的近似分布，从而获得金融资产的</a:t>
            </a:r>
            <a:r>
              <a:rPr lang="en-US" altLang="zh-CN" sz="2800" b="1" smtClean="0">
                <a:latin typeface="宋体" pitchFamily="2" charset="-122"/>
              </a:rPr>
              <a:t>VaR</a:t>
            </a:r>
            <a:r>
              <a:rPr lang="zh-CN" altLang="en-US" sz="2800" b="1" smtClean="0">
                <a:latin typeface="宋体" pitchFamily="2" charset="-122"/>
              </a:rPr>
              <a:t>损失额。股票、期货市场中的自回归条件异方差模型以及衍生交易市场中的定价模型是</a:t>
            </a:r>
            <a:r>
              <a:rPr lang="en-US" altLang="zh-CN" sz="2800" b="1" smtClean="0">
                <a:latin typeface="宋体" pitchFamily="2" charset="-122"/>
              </a:rPr>
              <a:t>Monte Carlo</a:t>
            </a:r>
            <a:r>
              <a:rPr lang="zh-CN" altLang="en-US" sz="2800" b="1" smtClean="0">
                <a:latin typeface="宋体" pitchFamily="2" charset="-122"/>
              </a:rPr>
              <a:t>模拟法运用的典型例子。表</a:t>
            </a:r>
            <a:r>
              <a:rPr lang="en-US" altLang="zh-CN" sz="2800" b="1" smtClean="0">
                <a:latin typeface="宋体" pitchFamily="2" charset="-122"/>
              </a:rPr>
              <a:t>4-4</a:t>
            </a:r>
            <a:r>
              <a:rPr lang="zh-CN" altLang="en-US" sz="2800" b="1" smtClean="0">
                <a:latin typeface="宋体" pitchFamily="2" charset="-122"/>
              </a:rPr>
              <a:t>给出了三种计算方法的比较。</a:t>
            </a:r>
            <a:endParaRPr lang="zh-CN" altLang="en-US" sz="2800" b="1"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84213" y="0"/>
            <a:ext cx="8162925" cy="381000"/>
          </a:xfrm>
        </p:spPr>
        <p:txBody>
          <a:bodyPr/>
          <a:lstStyle/>
          <a:p>
            <a:pPr eaLnBrk="1" hangingPunct="1">
              <a:defRPr/>
            </a:pPr>
            <a:r>
              <a:rPr lang="zh-CN" altLang="en-US" sz="2000" b="1" smtClean="0">
                <a:latin typeface="宋体" pitchFamily="2" charset="-122"/>
              </a:rPr>
              <a:t>表</a:t>
            </a:r>
            <a:r>
              <a:rPr lang="en-US" altLang="zh-CN" sz="2000" b="1" smtClean="0">
                <a:latin typeface="Times New Roman" pitchFamily="18" charset="0"/>
                <a:cs typeface="Times New Roman" pitchFamily="18" charset="0"/>
              </a:rPr>
              <a:t>4-4   </a:t>
            </a:r>
            <a:r>
              <a:rPr lang="zh-CN" altLang="en-US" sz="2000" b="1" smtClean="0">
                <a:latin typeface="宋体" pitchFamily="2" charset="-122"/>
              </a:rPr>
              <a:t>三大类主要的计算方法比较</a:t>
            </a:r>
            <a:r>
              <a:rPr lang="zh-CN" altLang="en-US" sz="1400" b="1" smtClean="0"/>
              <a:t> </a:t>
            </a:r>
          </a:p>
        </p:txBody>
      </p:sp>
      <p:grpSp>
        <p:nvGrpSpPr>
          <p:cNvPr id="93187" name="Group 120"/>
          <p:cNvGrpSpPr>
            <a:grpSpLocks/>
          </p:cNvGrpSpPr>
          <p:nvPr/>
        </p:nvGrpSpPr>
        <p:grpSpPr bwMode="auto">
          <a:xfrm>
            <a:off x="250825" y="476250"/>
            <a:ext cx="8534400" cy="5638800"/>
            <a:chOff x="-3" y="-3"/>
            <a:chExt cx="3936" cy="2598"/>
          </a:xfrm>
        </p:grpSpPr>
        <p:grpSp>
          <p:nvGrpSpPr>
            <p:cNvPr id="93188" name="Group 118"/>
            <p:cNvGrpSpPr>
              <a:grpSpLocks/>
            </p:cNvGrpSpPr>
            <p:nvPr/>
          </p:nvGrpSpPr>
          <p:grpSpPr bwMode="auto">
            <a:xfrm>
              <a:off x="0" y="0"/>
              <a:ext cx="3930" cy="2592"/>
              <a:chOff x="0" y="0"/>
              <a:chExt cx="3930" cy="2592"/>
            </a:xfrm>
          </p:grpSpPr>
          <p:grpSp>
            <p:nvGrpSpPr>
              <p:cNvPr id="93190" name="Group 95"/>
              <p:cNvGrpSpPr>
                <a:grpSpLocks/>
              </p:cNvGrpSpPr>
              <p:nvPr/>
            </p:nvGrpSpPr>
            <p:grpSpPr bwMode="auto">
              <a:xfrm>
                <a:off x="0" y="0"/>
                <a:ext cx="590" cy="384"/>
                <a:chOff x="0" y="0"/>
                <a:chExt cx="590" cy="384"/>
              </a:xfrm>
            </p:grpSpPr>
            <p:sp>
              <p:nvSpPr>
                <p:cNvPr id="93224" name="Rectangle 82"/>
                <p:cNvSpPr>
                  <a:spLocks noChangeArrowheads="1"/>
                </p:cNvSpPr>
                <p:nvPr/>
              </p:nvSpPr>
              <p:spPr bwMode="auto">
                <a:xfrm>
                  <a:off x="43" y="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latin typeface="Times New Roman" panose="02020603050405020304" pitchFamily="18" charset="0"/>
                    </a:rPr>
                    <a:t>方</a:t>
                  </a:r>
                  <a:r>
                    <a:rPr lang="zh-CN" altLang="en-US" sz="1600">
                      <a:latin typeface="Verdana" panose="020B0604030504040204" pitchFamily="34" charset="0"/>
                    </a:rPr>
                    <a:t>  </a:t>
                  </a:r>
                  <a:r>
                    <a:rPr lang="zh-CN" altLang="en-US" sz="1600">
                      <a:latin typeface="Times New Roman" panose="02020603050405020304" pitchFamily="18" charset="0"/>
                    </a:rPr>
                    <a:t>法</a:t>
                  </a:r>
                  <a:endParaRPr lang="zh-CN" altLang="en-US" sz="1600">
                    <a:latin typeface="Verdana" panose="020B0604030504040204" pitchFamily="34" charset="0"/>
                  </a:endParaRPr>
                </a:p>
                <a:p>
                  <a:pPr algn="ctr">
                    <a:spcBef>
                      <a:spcPct val="0"/>
                    </a:spcBef>
                    <a:buClrTx/>
                    <a:buSzTx/>
                    <a:buFontTx/>
                    <a:buNone/>
                  </a:pPr>
                  <a:endParaRPr lang="en-US" altLang="zh-CN" sz="1600">
                    <a:latin typeface="Times New Roman" panose="02020603050405020304" pitchFamily="18" charset="0"/>
                  </a:endParaRPr>
                </a:p>
              </p:txBody>
            </p:sp>
            <p:sp>
              <p:nvSpPr>
                <p:cNvPr id="93225" name="Rectangle 94"/>
                <p:cNvSpPr>
                  <a:spLocks noChangeArrowheads="1"/>
                </p:cNvSpPr>
                <p:nvPr/>
              </p:nvSpPr>
              <p:spPr bwMode="auto">
                <a:xfrm>
                  <a:off x="0" y="0"/>
                  <a:ext cx="59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93191" name="Group 97"/>
              <p:cNvGrpSpPr>
                <a:grpSpLocks/>
              </p:cNvGrpSpPr>
              <p:nvPr/>
            </p:nvGrpSpPr>
            <p:grpSpPr bwMode="auto">
              <a:xfrm>
                <a:off x="590" y="0"/>
                <a:ext cx="1526" cy="384"/>
                <a:chOff x="590" y="0"/>
                <a:chExt cx="1526" cy="384"/>
              </a:xfrm>
            </p:grpSpPr>
            <p:sp>
              <p:nvSpPr>
                <p:cNvPr id="93222" name="Rectangle 83"/>
                <p:cNvSpPr>
                  <a:spLocks noChangeArrowheads="1"/>
                </p:cNvSpPr>
                <p:nvPr/>
              </p:nvSpPr>
              <p:spPr bwMode="auto">
                <a:xfrm>
                  <a:off x="633" y="0"/>
                  <a:ext cx="14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latin typeface="Times New Roman" panose="02020603050405020304" pitchFamily="18" charset="0"/>
                    </a:rPr>
                    <a:t>特</a:t>
                  </a:r>
                  <a:r>
                    <a:rPr lang="zh-CN" altLang="en-US" sz="1600">
                      <a:latin typeface="Verdana" panose="020B0604030504040204" pitchFamily="34" charset="0"/>
                    </a:rPr>
                    <a:t> </a:t>
                  </a:r>
                  <a:r>
                    <a:rPr lang="zh-CN" altLang="en-US" sz="1600">
                      <a:latin typeface="Times New Roman" panose="02020603050405020304" pitchFamily="18" charset="0"/>
                    </a:rPr>
                    <a:t>点</a:t>
                  </a:r>
                  <a:endParaRPr lang="zh-CN" altLang="en-US" sz="1600">
                    <a:latin typeface="Verdana" panose="020B0604030504040204" pitchFamily="34" charset="0"/>
                  </a:endParaRPr>
                </a:p>
                <a:p>
                  <a:pPr algn="ctr">
                    <a:spcBef>
                      <a:spcPct val="0"/>
                    </a:spcBef>
                    <a:buClrTx/>
                    <a:buSzTx/>
                    <a:buFontTx/>
                    <a:buNone/>
                  </a:pPr>
                  <a:endParaRPr lang="en-US" altLang="zh-CN" sz="1600">
                    <a:latin typeface="Times New Roman" panose="02020603050405020304" pitchFamily="18" charset="0"/>
                  </a:endParaRPr>
                </a:p>
              </p:txBody>
            </p:sp>
            <p:sp>
              <p:nvSpPr>
                <p:cNvPr id="93223" name="Rectangle 96"/>
                <p:cNvSpPr>
                  <a:spLocks noChangeArrowheads="1"/>
                </p:cNvSpPr>
                <p:nvPr/>
              </p:nvSpPr>
              <p:spPr bwMode="auto">
                <a:xfrm>
                  <a:off x="590" y="0"/>
                  <a:ext cx="152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93192" name="Group 99"/>
              <p:cNvGrpSpPr>
                <a:grpSpLocks/>
              </p:cNvGrpSpPr>
              <p:nvPr/>
            </p:nvGrpSpPr>
            <p:grpSpPr bwMode="auto">
              <a:xfrm>
                <a:off x="2116" y="0"/>
                <a:ext cx="1814" cy="384"/>
                <a:chOff x="2116" y="0"/>
                <a:chExt cx="1814" cy="384"/>
              </a:xfrm>
            </p:grpSpPr>
            <p:sp>
              <p:nvSpPr>
                <p:cNvPr id="93220" name="Rectangle 84"/>
                <p:cNvSpPr>
                  <a:spLocks noChangeArrowheads="1"/>
                </p:cNvSpPr>
                <p:nvPr/>
              </p:nvSpPr>
              <p:spPr bwMode="auto">
                <a:xfrm>
                  <a:off x="2159" y="0"/>
                  <a:ext cx="17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a:latin typeface="Times New Roman" panose="02020603050405020304" pitchFamily="18" charset="0"/>
                    </a:rPr>
                    <a:t>不足之处</a:t>
                  </a:r>
                  <a:endParaRPr lang="zh-CN" altLang="en-US" sz="1600">
                    <a:latin typeface="Verdana" panose="020B0604030504040204" pitchFamily="34" charset="0"/>
                  </a:endParaRPr>
                </a:p>
                <a:p>
                  <a:pPr algn="ctr">
                    <a:spcBef>
                      <a:spcPct val="0"/>
                    </a:spcBef>
                    <a:buClrTx/>
                    <a:buSzTx/>
                    <a:buFontTx/>
                    <a:buNone/>
                  </a:pPr>
                  <a:endParaRPr lang="en-US" altLang="zh-CN" sz="1600">
                    <a:latin typeface="Times New Roman" panose="02020603050405020304" pitchFamily="18" charset="0"/>
                  </a:endParaRPr>
                </a:p>
              </p:txBody>
            </p:sp>
            <p:sp>
              <p:nvSpPr>
                <p:cNvPr id="93221" name="Rectangle 98"/>
                <p:cNvSpPr>
                  <a:spLocks noChangeArrowheads="1"/>
                </p:cNvSpPr>
                <p:nvPr/>
              </p:nvSpPr>
              <p:spPr bwMode="auto">
                <a:xfrm>
                  <a:off x="2116" y="0"/>
                  <a:ext cx="181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93193" name="Group 101"/>
              <p:cNvGrpSpPr>
                <a:grpSpLocks/>
              </p:cNvGrpSpPr>
              <p:nvPr/>
            </p:nvGrpSpPr>
            <p:grpSpPr bwMode="auto">
              <a:xfrm>
                <a:off x="0" y="384"/>
                <a:ext cx="590" cy="768"/>
                <a:chOff x="0" y="384"/>
                <a:chExt cx="590" cy="768"/>
              </a:xfrm>
            </p:grpSpPr>
            <p:sp>
              <p:nvSpPr>
                <p:cNvPr id="93218" name="Rectangle 85"/>
                <p:cNvSpPr>
                  <a:spLocks noChangeArrowheads="1"/>
                </p:cNvSpPr>
                <p:nvPr/>
              </p:nvSpPr>
              <p:spPr bwMode="auto">
                <a:xfrm>
                  <a:off x="43" y="384"/>
                  <a:ext cx="504"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a:latin typeface="Times New Roman" panose="02020603050405020304" pitchFamily="18" charset="0"/>
                    </a:rPr>
                    <a:t>正态求解与方差－协方差方法</a:t>
                  </a:r>
                  <a:endParaRPr lang="zh-CN" altLang="en-US" sz="1600">
                    <a:latin typeface="Verdana" panose="020B0604030504040204" pitchFamily="34" charset="0"/>
                  </a:endParaRPr>
                </a:p>
                <a:p>
                  <a:pPr algn="just">
                    <a:spcBef>
                      <a:spcPct val="0"/>
                    </a:spcBef>
                    <a:buClrTx/>
                    <a:buSzTx/>
                    <a:buFontTx/>
                    <a:buNone/>
                  </a:pPr>
                  <a:endParaRPr lang="en-US" altLang="zh-CN" sz="1600">
                    <a:latin typeface="Times New Roman" panose="02020603050405020304" pitchFamily="18" charset="0"/>
                  </a:endParaRPr>
                </a:p>
              </p:txBody>
            </p:sp>
            <p:sp>
              <p:nvSpPr>
                <p:cNvPr id="93219" name="Rectangle 100"/>
                <p:cNvSpPr>
                  <a:spLocks noChangeArrowheads="1"/>
                </p:cNvSpPr>
                <p:nvPr/>
              </p:nvSpPr>
              <p:spPr bwMode="auto">
                <a:xfrm>
                  <a:off x="0" y="384"/>
                  <a:ext cx="590"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93194" name="Group 103"/>
              <p:cNvGrpSpPr>
                <a:grpSpLocks/>
              </p:cNvGrpSpPr>
              <p:nvPr/>
            </p:nvGrpSpPr>
            <p:grpSpPr bwMode="auto">
              <a:xfrm>
                <a:off x="590" y="384"/>
                <a:ext cx="1526" cy="768"/>
                <a:chOff x="590" y="384"/>
                <a:chExt cx="1526" cy="768"/>
              </a:xfrm>
            </p:grpSpPr>
            <p:sp>
              <p:nvSpPr>
                <p:cNvPr id="93216" name="Rectangle 86"/>
                <p:cNvSpPr>
                  <a:spLocks noChangeArrowheads="1"/>
                </p:cNvSpPr>
                <p:nvPr/>
              </p:nvSpPr>
              <p:spPr bwMode="auto">
                <a:xfrm>
                  <a:off x="633" y="384"/>
                  <a:ext cx="1440"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00025">
                    <a:spcBef>
                      <a:spcPct val="20000"/>
                    </a:spcBef>
                    <a:buClr>
                      <a:schemeClr val="hlink"/>
                    </a:buClr>
                    <a:buSzPct val="80000"/>
                    <a:buFont typeface="Wingdings" panose="05000000000000000000" pitchFamily="2" charset="2"/>
                    <a:buChar char="Ø"/>
                    <a:tabLst>
                      <a:tab pos="20002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20002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20002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20002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20002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20002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20002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20002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200025" algn="l"/>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  1</a:t>
                  </a:r>
                  <a:r>
                    <a:rPr lang="zh-CN" altLang="en-US" sz="1600">
                      <a:latin typeface="Times New Roman" panose="02020603050405020304" pitchFamily="18" charset="0"/>
                    </a:rPr>
                    <a:t>）直观，易于处理；</a:t>
                  </a:r>
                  <a:endParaRPr lang="zh-CN" altLang="en-US" sz="1600">
                    <a:latin typeface="Verdana" panose="020B0604030504040204" pitchFamily="34" charset="0"/>
                  </a:endParaRPr>
                </a:p>
                <a:p>
                  <a:pPr algn="just">
                    <a:spcBef>
                      <a:spcPct val="0"/>
                    </a:spcBef>
                    <a:buClrTx/>
                    <a:buSzTx/>
                    <a:buFontTx/>
                    <a:buNone/>
                  </a:pPr>
                  <a:r>
                    <a:rPr lang="zh-CN" altLang="en-US" sz="1600">
                      <a:latin typeface="Times New Roman" panose="02020603050405020304" pitchFamily="18" charset="0"/>
                    </a:rPr>
                    <a:t>  </a:t>
                  </a:r>
                  <a:r>
                    <a:rPr lang="en-US" altLang="zh-CN" sz="1600">
                      <a:latin typeface="Times New Roman" panose="02020603050405020304" pitchFamily="18" charset="0"/>
                    </a:rPr>
                    <a:t>2</a:t>
                  </a:r>
                  <a:r>
                    <a:rPr lang="zh-CN" altLang="en-US" sz="1600">
                      <a:latin typeface="Times New Roman" panose="02020603050405020304" pitchFamily="18" charset="0"/>
                    </a:rPr>
                    <a:t>）当市场因子为正态变量且资产头寸与市场因子之间为线性关系时，这种方法最为理想</a:t>
                  </a:r>
                  <a:endParaRPr lang="zh-CN" altLang="en-US" sz="1600">
                    <a:latin typeface="Verdana" panose="020B0604030504040204" pitchFamily="34" charset="0"/>
                  </a:endParaRPr>
                </a:p>
                <a:p>
                  <a:pPr algn="just">
                    <a:spcBef>
                      <a:spcPct val="0"/>
                    </a:spcBef>
                    <a:buClrTx/>
                    <a:buSzTx/>
                    <a:buFontTx/>
                    <a:buNone/>
                  </a:pPr>
                  <a:endParaRPr lang="en-US" altLang="zh-CN" sz="1600">
                    <a:latin typeface="Times New Roman" panose="02020603050405020304" pitchFamily="18" charset="0"/>
                  </a:endParaRPr>
                </a:p>
              </p:txBody>
            </p:sp>
            <p:sp>
              <p:nvSpPr>
                <p:cNvPr id="93217" name="Rectangle 102"/>
                <p:cNvSpPr>
                  <a:spLocks noChangeArrowheads="1"/>
                </p:cNvSpPr>
                <p:nvPr/>
              </p:nvSpPr>
              <p:spPr bwMode="auto">
                <a:xfrm>
                  <a:off x="590" y="384"/>
                  <a:ext cx="1526"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93195" name="Group 105"/>
              <p:cNvGrpSpPr>
                <a:grpSpLocks/>
              </p:cNvGrpSpPr>
              <p:nvPr/>
            </p:nvGrpSpPr>
            <p:grpSpPr bwMode="auto">
              <a:xfrm>
                <a:off x="2116" y="384"/>
                <a:ext cx="1814" cy="768"/>
                <a:chOff x="2116" y="384"/>
                <a:chExt cx="1814" cy="768"/>
              </a:xfrm>
            </p:grpSpPr>
            <p:sp>
              <p:nvSpPr>
                <p:cNvPr id="93214" name="Rectangle 87"/>
                <p:cNvSpPr>
                  <a:spLocks noChangeArrowheads="1"/>
                </p:cNvSpPr>
                <p:nvPr/>
              </p:nvSpPr>
              <p:spPr bwMode="auto">
                <a:xfrm>
                  <a:off x="2159" y="384"/>
                  <a:ext cx="1728"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09550">
                    <a:spcBef>
                      <a:spcPct val="20000"/>
                    </a:spcBef>
                    <a:buClr>
                      <a:schemeClr val="hlink"/>
                    </a:buClr>
                    <a:buSzPct val="80000"/>
                    <a:buFont typeface="Wingdings" panose="05000000000000000000" pitchFamily="2" charset="2"/>
                    <a:buChar char="Ø"/>
                    <a:tabLst>
                      <a:tab pos="20955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20955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20955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20955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20955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20955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20955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20955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209550" algn="l"/>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  1</a:t>
                  </a:r>
                  <a:r>
                    <a:rPr lang="zh-CN" altLang="en-US" sz="1600">
                      <a:latin typeface="Times New Roman" panose="02020603050405020304" pitchFamily="18" charset="0"/>
                    </a:rPr>
                    <a:t>）依赖于资产收益（或损失）的正态分布假设，当该假设不满足时，误差可能很大</a:t>
                  </a:r>
                  <a:endParaRPr lang="zh-CN" altLang="en-US" sz="1600">
                    <a:latin typeface="Verdana" panose="020B0604030504040204" pitchFamily="34" charset="0"/>
                  </a:endParaRPr>
                </a:p>
                <a:p>
                  <a:pPr algn="just">
                    <a:spcBef>
                      <a:spcPct val="0"/>
                    </a:spcBef>
                    <a:buClrTx/>
                    <a:buSzTx/>
                    <a:buFontTx/>
                    <a:buNone/>
                  </a:pPr>
                  <a:r>
                    <a:rPr lang="zh-CN" altLang="en-US" sz="1600">
                      <a:latin typeface="Times New Roman" panose="02020603050405020304" pitchFamily="18" charset="0"/>
                    </a:rPr>
                    <a:t>  </a:t>
                  </a:r>
                  <a:r>
                    <a:rPr lang="en-US" altLang="zh-CN" sz="1600">
                      <a:latin typeface="Times New Roman" panose="02020603050405020304" pitchFamily="18" charset="0"/>
                    </a:rPr>
                    <a:t>2</a:t>
                  </a:r>
                  <a:r>
                    <a:rPr lang="zh-CN" altLang="en-US" sz="1600">
                      <a:latin typeface="Times New Roman" panose="02020603050405020304" pitchFamily="18" charset="0"/>
                    </a:rPr>
                    <a:t>）当资产组合中包含有期权等非线性资产时，这种方法不适合使用</a:t>
                  </a:r>
                  <a:endParaRPr lang="zh-CN" altLang="en-US" sz="1600">
                    <a:latin typeface="Verdana" panose="020B0604030504040204" pitchFamily="34" charset="0"/>
                  </a:endParaRPr>
                </a:p>
                <a:p>
                  <a:pPr algn="just">
                    <a:spcBef>
                      <a:spcPct val="0"/>
                    </a:spcBef>
                    <a:buClrTx/>
                    <a:buSzTx/>
                    <a:buFontTx/>
                    <a:buNone/>
                  </a:pPr>
                  <a:r>
                    <a:rPr lang="zh-CN" altLang="en-US" sz="1600">
                      <a:latin typeface="Times New Roman" panose="02020603050405020304" pitchFamily="18" charset="0"/>
                    </a:rPr>
                    <a:t>  </a:t>
                  </a:r>
                  <a:r>
                    <a:rPr lang="en-US" altLang="zh-CN" sz="1600">
                      <a:latin typeface="Times New Roman" panose="02020603050405020304" pitchFamily="18" charset="0"/>
                    </a:rPr>
                    <a:t>3</a:t>
                  </a:r>
                  <a:r>
                    <a:rPr lang="zh-CN" altLang="en-US" sz="1600">
                      <a:latin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rPr>
                    <a:t>需要采用一定的方法作风险因子分析</a:t>
                  </a:r>
                  <a:endParaRPr lang="zh-CN" altLang="en-US" sz="1600">
                    <a:latin typeface="Verdana" panose="020B0604030504040204" pitchFamily="34" charset="0"/>
                  </a:endParaRPr>
                </a:p>
                <a:p>
                  <a:pPr algn="just">
                    <a:spcBef>
                      <a:spcPct val="0"/>
                    </a:spcBef>
                    <a:buClrTx/>
                    <a:buSzTx/>
                    <a:buFontTx/>
                    <a:buNone/>
                  </a:pPr>
                  <a:endParaRPr lang="en-US" altLang="zh-CN" sz="1600">
                    <a:latin typeface="Times New Roman" panose="02020603050405020304" pitchFamily="18" charset="0"/>
                  </a:endParaRPr>
                </a:p>
              </p:txBody>
            </p:sp>
            <p:sp>
              <p:nvSpPr>
                <p:cNvPr id="93215" name="Rectangle 104"/>
                <p:cNvSpPr>
                  <a:spLocks noChangeArrowheads="1"/>
                </p:cNvSpPr>
                <p:nvPr/>
              </p:nvSpPr>
              <p:spPr bwMode="auto">
                <a:xfrm>
                  <a:off x="2116" y="384"/>
                  <a:ext cx="1814"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93196" name="Group 107"/>
              <p:cNvGrpSpPr>
                <a:grpSpLocks/>
              </p:cNvGrpSpPr>
              <p:nvPr/>
            </p:nvGrpSpPr>
            <p:grpSpPr bwMode="auto">
              <a:xfrm>
                <a:off x="0" y="1152"/>
                <a:ext cx="590" cy="768"/>
                <a:chOff x="0" y="1152"/>
                <a:chExt cx="590" cy="768"/>
              </a:xfrm>
            </p:grpSpPr>
            <p:sp>
              <p:nvSpPr>
                <p:cNvPr id="93212" name="Rectangle 88"/>
                <p:cNvSpPr>
                  <a:spLocks noChangeArrowheads="1"/>
                </p:cNvSpPr>
                <p:nvPr/>
              </p:nvSpPr>
              <p:spPr bwMode="auto">
                <a:xfrm>
                  <a:off x="43" y="1152"/>
                  <a:ext cx="504"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1600">
                      <a:latin typeface="Times New Roman" panose="02020603050405020304" pitchFamily="18" charset="0"/>
                    </a:rPr>
                    <a:t>历史模拟法</a:t>
                  </a:r>
                  <a:endParaRPr lang="zh-CN" altLang="en-US" sz="1600">
                    <a:latin typeface="Verdana" panose="020B0604030504040204" pitchFamily="34" charset="0"/>
                  </a:endParaRPr>
                </a:p>
                <a:p>
                  <a:pPr algn="just">
                    <a:spcBef>
                      <a:spcPct val="0"/>
                    </a:spcBef>
                    <a:buClrTx/>
                    <a:buSzTx/>
                    <a:buFontTx/>
                    <a:buNone/>
                  </a:pPr>
                  <a:endParaRPr lang="en-US" altLang="zh-CN" sz="1600">
                    <a:latin typeface="Times New Roman" panose="02020603050405020304" pitchFamily="18" charset="0"/>
                  </a:endParaRPr>
                </a:p>
              </p:txBody>
            </p:sp>
            <p:sp>
              <p:nvSpPr>
                <p:cNvPr id="93213" name="Rectangle 106"/>
                <p:cNvSpPr>
                  <a:spLocks noChangeArrowheads="1"/>
                </p:cNvSpPr>
                <p:nvPr/>
              </p:nvSpPr>
              <p:spPr bwMode="auto">
                <a:xfrm>
                  <a:off x="0" y="1152"/>
                  <a:ext cx="590"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93197" name="Group 109"/>
              <p:cNvGrpSpPr>
                <a:grpSpLocks/>
              </p:cNvGrpSpPr>
              <p:nvPr/>
            </p:nvGrpSpPr>
            <p:grpSpPr bwMode="auto">
              <a:xfrm>
                <a:off x="590" y="1152"/>
                <a:ext cx="1526" cy="768"/>
                <a:chOff x="590" y="1152"/>
                <a:chExt cx="1526" cy="768"/>
              </a:xfrm>
            </p:grpSpPr>
            <p:sp>
              <p:nvSpPr>
                <p:cNvPr id="93210" name="Rectangle 89"/>
                <p:cNvSpPr>
                  <a:spLocks noChangeArrowheads="1"/>
                </p:cNvSpPr>
                <p:nvPr/>
              </p:nvSpPr>
              <p:spPr bwMode="auto">
                <a:xfrm>
                  <a:off x="633" y="1152"/>
                  <a:ext cx="1440"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00025">
                    <a:spcBef>
                      <a:spcPct val="20000"/>
                    </a:spcBef>
                    <a:buClr>
                      <a:schemeClr val="hlink"/>
                    </a:buClr>
                    <a:buSzPct val="80000"/>
                    <a:buFont typeface="Wingdings" panose="05000000000000000000" pitchFamily="2" charset="2"/>
                    <a:buChar char="Ø"/>
                    <a:tabLst>
                      <a:tab pos="20002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20002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20002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20002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20002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20002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20002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20002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200025" algn="l"/>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  1</a:t>
                  </a:r>
                  <a:r>
                    <a:rPr lang="zh-CN" altLang="en-US" sz="1600">
                      <a:latin typeface="Times New Roman" panose="02020603050405020304" pitchFamily="18" charset="0"/>
                    </a:rPr>
                    <a:t>）直观，易于解释；</a:t>
                  </a:r>
                  <a:endParaRPr lang="zh-CN" altLang="en-US" sz="1600">
                    <a:latin typeface="Verdana" panose="020B0604030504040204" pitchFamily="34" charset="0"/>
                  </a:endParaRPr>
                </a:p>
                <a:p>
                  <a:pPr algn="just">
                    <a:spcBef>
                      <a:spcPct val="0"/>
                    </a:spcBef>
                    <a:buClrTx/>
                    <a:buSzTx/>
                    <a:buFontTx/>
                    <a:buNone/>
                  </a:pPr>
                  <a:r>
                    <a:rPr lang="zh-CN" altLang="en-US" sz="1600">
                      <a:latin typeface="Times New Roman" panose="02020603050405020304" pitchFamily="18" charset="0"/>
                    </a:rPr>
                    <a:t>  </a:t>
                  </a:r>
                  <a:r>
                    <a:rPr lang="en-US" altLang="zh-CN" sz="1600">
                      <a:latin typeface="Times New Roman" panose="02020603050405020304" pitchFamily="18" charset="0"/>
                    </a:rPr>
                    <a:t>2</a:t>
                  </a:r>
                  <a:r>
                    <a:rPr lang="zh-CN" altLang="en-US" sz="1600">
                      <a:latin typeface="Times New Roman" panose="02020603050405020304" pitchFamily="18" charset="0"/>
                    </a:rPr>
                    <a:t>）是一种非参数方法，不依赖于任何关于资产收益的统计分布假设，不需要估计均值、相关系数等参数</a:t>
                  </a:r>
                  <a:endParaRPr lang="zh-CN" altLang="en-US" sz="1600">
                    <a:latin typeface="Verdana" panose="020B0604030504040204" pitchFamily="34" charset="0"/>
                  </a:endParaRPr>
                </a:p>
                <a:p>
                  <a:pPr algn="just">
                    <a:spcBef>
                      <a:spcPct val="0"/>
                    </a:spcBef>
                    <a:buClrTx/>
                    <a:buSzTx/>
                    <a:buFontTx/>
                    <a:buNone/>
                  </a:pPr>
                  <a:endParaRPr lang="en-US" altLang="zh-CN" sz="1600">
                    <a:latin typeface="Times New Roman" panose="02020603050405020304" pitchFamily="18" charset="0"/>
                  </a:endParaRPr>
                </a:p>
              </p:txBody>
            </p:sp>
            <p:sp>
              <p:nvSpPr>
                <p:cNvPr id="93211" name="Rectangle 108"/>
                <p:cNvSpPr>
                  <a:spLocks noChangeArrowheads="1"/>
                </p:cNvSpPr>
                <p:nvPr/>
              </p:nvSpPr>
              <p:spPr bwMode="auto">
                <a:xfrm>
                  <a:off x="590" y="1152"/>
                  <a:ext cx="1526"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93198" name="Group 111"/>
              <p:cNvGrpSpPr>
                <a:grpSpLocks/>
              </p:cNvGrpSpPr>
              <p:nvPr/>
            </p:nvGrpSpPr>
            <p:grpSpPr bwMode="auto">
              <a:xfrm>
                <a:off x="2116" y="1152"/>
                <a:ext cx="1814" cy="768"/>
                <a:chOff x="2116" y="1152"/>
                <a:chExt cx="1814" cy="768"/>
              </a:xfrm>
            </p:grpSpPr>
            <p:sp>
              <p:nvSpPr>
                <p:cNvPr id="93208" name="Rectangle 90"/>
                <p:cNvSpPr>
                  <a:spLocks noChangeArrowheads="1"/>
                </p:cNvSpPr>
                <p:nvPr/>
              </p:nvSpPr>
              <p:spPr bwMode="auto">
                <a:xfrm>
                  <a:off x="2159" y="1152"/>
                  <a:ext cx="1728"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09550">
                    <a:spcBef>
                      <a:spcPct val="20000"/>
                    </a:spcBef>
                    <a:buClr>
                      <a:schemeClr val="hlink"/>
                    </a:buClr>
                    <a:buSzPct val="80000"/>
                    <a:buFont typeface="Wingdings" panose="05000000000000000000" pitchFamily="2" charset="2"/>
                    <a:buChar char="Ø"/>
                    <a:tabLst>
                      <a:tab pos="20955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20955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20955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20955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20955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20955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20955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20955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209550" algn="l"/>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  1</a:t>
                  </a:r>
                  <a:r>
                    <a:rPr lang="zh-CN" altLang="en-US" sz="1600">
                      <a:latin typeface="Times New Roman" panose="02020603050405020304" pitchFamily="18" charset="0"/>
                    </a:rPr>
                    <a:t>）当历史样本数据量较小时，估计的结果并不一定可靠</a:t>
                  </a:r>
                  <a:endParaRPr lang="zh-CN" altLang="en-US" sz="1600">
                    <a:latin typeface="Verdana" panose="020B0604030504040204" pitchFamily="34" charset="0"/>
                  </a:endParaRPr>
                </a:p>
                <a:p>
                  <a:pPr algn="just">
                    <a:spcBef>
                      <a:spcPct val="0"/>
                    </a:spcBef>
                    <a:buClrTx/>
                    <a:buSzTx/>
                    <a:buFontTx/>
                    <a:buNone/>
                  </a:pPr>
                  <a:r>
                    <a:rPr lang="zh-CN" altLang="en-US" sz="1600">
                      <a:latin typeface="Times New Roman" panose="02020603050405020304" pitchFamily="18" charset="0"/>
                    </a:rPr>
                    <a:t>  </a:t>
                  </a:r>
                  <a:r>
                    <a:rPr lang="en-US" altLang="zh-CN" sz="1600">
                      <a:latin typeface="Times New Roman" panose="02020603050405020304" pitchFamily="18" charset="0"/>
                    </a:rPr>
                    <a:t>2</a:t>
                  </a:r>
                  <a:r>
                    <a:rPr lang="zh-CN" altLang="en-US" sz="1600">
                      <a:latin typeface="Times New Roman" panose="02020603050405020304" pitchFamily="18" charset="0"/>
                    </a:rPr>
                    <a:t>）当历史样本数据量较大时，估计的结果并不一定精确</a:t>
                  </a:r>
                  <a:endParaRPr lang="zh-CN" altLang="en-US" sz="1600">
                    <a:latin typeface="Verdana" panose="020B0604030504040204" pitchFamily="34" charset="0"/>
                  </a:endParaRPr>
                </a:p>
                <a:p>
                  <a:pPr algn="just">
                    <a:spcBef>
                      <a:spcPct val="0"/>
                    </a:spcBef>
                    <a:buClrTx/>
                    <a:buSzTx/>
                    <a:buFontTx/>
                    <a:buNone/>
                  </a:pPr>
                  <a:r>
                    <a:rPr lang="zh-CN" altLang="en-US" sz="1600">
                      <a:latin typeface="Times New Roman" panose="02020603050405020304" pitchFamily="18" charset="0"/>
                    </a:rPr>
                    <a:t> </a:t>
                  </a:r>
                </a:p>
                <a:p>
                  <a:pPr algn="just">
                    <a:spcBef>
                      <a:spcPct val="0"/>
                    </a:spcBef>
                    <a:buClrTx/>
                    <a:buSzTx/>
                    <a:buFontTx/>
                    <a:buNone/>
                  </a:pPr>
                  <a:endParaRPr lang="en-US" altLang="zh-CN" sz="1600">
                    <a:latin typeface="Times New Roman" panose="02020603050405020304" pitchFamily="18" charset="0"/>
                  </a:endParaRPr>
                </a:p>
              </p:txBody>
            </p:sp>
            <p:sp>
              <p:nvSpPr>
                <p:cNvPr id="93209" name="Rectangle 110"/>
                <p:cNvSpPr>
                  <a:spLocks noChangeArrowheads="1"/>
                </p:cNvSpPr>
                <p:nvPr/>
              </p:nvSpPr>
              <p:spPr bwMode="auto">
                <a:xfrm>
                  <a:off x="2116" y="1152"/>
                  <a:ext cx="1814"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93199" name="Group 113"/>
              <p:cNvGrpSpPr>
                <a:grpSpLocks/>
              </p:cNvGrpSpPr>
              <p:nvPr/>
            </p:nvGrpSpPr>
            <p:grpSpPr bwMode="auto">
              <a:xfrm>
                <a:off x="0" y="1920"/>
                <a:ext cx="590" cy="672"/>
                <a:chOff x="0" y="1920"/>
                <a:chExt cx="590" cy="672"/>
              </a:xfrm>
            </p:grpSpPr>
            <p:sp>
              <p:nvSpPr>
                <p:cNvPr id="93206" name="Rectangle 91"/>
                <p:cNvSpPr>
                  <a:spLocks noChangeArrowheads="1"/>
                </p:cNvSpPr>
                <p:nvPr/>
              </p:nvSpPr>
              <p:spPr bwMode="auto">
                <a:xfrm>
                  <a:off x="43" y="1920"/>
                  <a:ext cx="50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Monte-Carlo</a:t>
                  </a:r>
                  <a:r>
                    <a:rPr lang="zh-CN" altLang="en-US" sz="1600">
                      <a:latin typeface="Times New Roman" panose="02020603050405020304" pitchFamily="18" charset="0"/>
                    </a:rPr>
                    <a:t>模拟法</a:t>
                  </a:r>
                  <a:endParaRPr lang="zh-CN" altLang="en-US" sz="1600">
                    <a:latin typeface="Verdana" panose="020B0604030504040204" pitchFamily="34" charset="0"/>
                  </a:endParaRPr>
                </a:p>
                <a:p>
                  <a:pPr algn="just">
                    <a:spcBef>
                      <a:spcPct val="0"/>
                    </a:spcBef>
                    <a:buClrTx/>
                    <a:buSzTx/>
                    <a:buFontTx/>
                    <a:buNone/>
                  </a:pPr>
                  <a:endParaRPr lang="en-US" altLang="zh-CN" sz="1600">
                    <a:latin typeface="Times New Roman" panose="02020603050405020304" pitchFamily="18" charset="0"/>
                  </a:endParaRPr>
                </a:p>
              </p:txBody>
            </p:sp>
            <p:sp>
              <p:nvSpPr>
                <p:cNvPr id="93207" name="Rectangle 112"/>
                <p:cNvSpPr>
                  <a:spLocks noChangeArrowheads="1"/>
                </p:cNvSpPr>
                <p:nvPr/>
              </p:nvSpPr>
              <p:spPr bwMode="auto">
                <a:xfrm>
                  <a:off x="0" y="1920"/>
                  <a:ext cx="590"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93200" name="Group 115"/>
              <p:cNvGrpSpPr>
                <a:grpSpLocks/>
              </p:cNvGrpSpPr>
              <p:nvPr/>
            </p:nvGrpSpPr>
            <p:grpSpPr bwMode="auto">
              <a:xfrm>
                <a:off x="590" y="1920"/>
                <a:ext cx="1526" cy="672"/>
                <a:chOff x="590" y="1920"/>
                <a:chExt cx="1526" cy="672"/>
              </a:xfrm>
            </p:grpSpPr>
            <p:sp>
              <p:nvSpPr>
                <p:cNvPr id="93204" name="Rectangle 92"/>
                <p:cNvSpPr>
                  <a:spLocks noChangeArrowheads="1"/>
                </p:cNvSpPr>
                <p:nvPr/>
              </p:nvSpPr>
              <p:spPr bwMode="auto">
                <a:xfrm>
                  <a:off x="633" y="1920"/>
                  <a:ext cx="1440"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00025">
                    <a:spcBef>
                      <a:spcPct val="20000"/>
                    </a:spcBef>
                    <a:buClr>
                      <a:schemeClr val="hlink"/>
                    </a:buClr>
                    <a:buSzPct val="80000"/>
                    <a:buFont typeface="Wingdings" panose="05000000000000000000" pitchFamily="2" charset="2"/>
                    <a:buChar char="Ø"/>
                    <a:tabLst>
                      <a:tab pos="20002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20002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20002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20002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20002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20002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20002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20002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200025" algn="l"/>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  1</a:t>
                  </a:r>
                  <a:r>
                    <a:rPr lang="zh-CN" altLang="en-US" sz="1600">
                      <a:latin typeface="Times New Roman" panose="02020603050405020304" pitchFamily="18" charset="0"/>
                    </a:rPr>
                    <a:t>）具有较强的灵活性，对于头寸结构复杂的资产组合的计算特别有用</a:t>
                  </a:r>
                </a:p>
                <a:p>
                  <a:pPr algn="just" eaLnBrk="1" hangingPunct="1">
                    <a:spcBef>
                      <a:spcPct val="0"/>
                    </a:spcBef>
                    <a:buClrTx/>
                    <a:buSzTx/>
                    <a:buFontTx/>
                    <a:buNone/>
                  </a:pPr>
                  <a:r>
                    <a:rPr lang="zh-CN" altLang="en-US" sz="1600">
                      <a:latin typeface="Times New Roman" panose="02020603050405020304" pitchFamily="18" charset="0"/>
                    </a:rPr>
                    <a:t>  </a:t>
                  </a:r>
                  <a:r>
                    <a:rPr lang="en-US" altLang="zh-CN" sz="1600">
                      <a:latin typeface="Times New Roman" panose="02020603050405020304" pitchFamily="18" charset="0"/>
                    </a:rPr>
                    <a:t>2</a:t>
                  </a:r>
                  <a:r>
                    <a:rPr lang="zh-CN" altLang="en-US" sz="1600">
                      <a:latin typeface="Times New Roman" panose="02020603050405020304" pitchFamily="18" charset="0"/>
                    </a:rPr>
                    <a:t>）采用相应的技术可以减少模拟次数但不降低精度</a:t>
                  </a:r>
                  <a:endParaRPr lang="zh-CN" altLang="en-US" sz="1600">
                    <a:latin typeface="Verdana" panose="020B0604030504040204" pitchFamily="34" charset="0"/>
                  </a:endParaRPr>
                </a:p>
                <a:p>
                  <a:pPr algn="just">
                    <a:spcBef>
                      <a:spcPct val="0"/>
                    </a:spcBef>
                    <a:buClrTx/>
                    <a:buSzTx/>
                    <a:buFontTx/>
                    <a:buNone/>
                  </a:pPr>
                  <a:endParaRPr lang="en-US" altLang="zh-CN" sz="1600">
                    <a:latin typeface="Times New Roman" panose="02020603050405020304" pitchFamily="18" charset="0"/>
                  </a:endParaRPr>
                </a:p>
              </p:txBody>
            </p:sp>
            <p:sp>
              <p:nvSpPr>
                <p:cNvPr id="93205" name="Rectangle 114"/>
                <p:cNvSpPr>
                  <a:spLocks noChangeArrowheads="1"/>
                </p:cNvSpPr>
                <p:nvPr/>
              </p:nvSpPr>
              <p:spPr bwMode="auto">
                <a:xfrm>
                  <a:off x="590" y="1920"/>
                  <a:ext cx="1526"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nvGrpSpPr>
              <p:cNvPr id="93201" name="Group 117"/>
              <p:cNvGrpSpPr>
                <a:grpSpLocks/>
              </p:cNvGrpSpPr>
              <p:nvPr/>
            </p:nvGrpSpPr>
            <p:grpSpPr bwMode="auto">
              <a:xfrm>
                <a:off x="2116" y="1920"/>
                <a:ext cx="1814" cy="672"/>
                <a:chOff x="2116" y="1920"/>
                <a:chExt cx="1814" cy="672"/>
              </a:xfrm>
            </p:grpSpPr>
            <p:sp>
              <p:nvSpPr>
                <p:cNvPr id="93202" name="Rectangle 93"/>
                <p:cNvSpPr>
                  <a:spLocks noChangeArrowheads="1"/>
                </p:cNvSpPr>
                <p:nvPr/>
              </p:nvSpPr>
              <p:spPr bwMode="auto">
                <a:xfrm>
                  <a:off x="2159" y="1920"/>
                  <a:ext cx="172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19075">
                    <a:spcBef>
                      <a:spcPct val="20000"/>
                    </a:spcBef>
                    <a:buClr>
                      <a:schemeClr val="hlink"/>
                    </a:buClr>
                    <a:buSzPct val="80000"/>
                    <a:buFont typeface="Wingdings" panose="05000000000000000000" pitchFamily="2" charset="2"/>
                    <a:buChar char="Ø"/>
                    <a:tabLst>
                      <a:tab pos="2190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tabLst>
                      <a:tab pos="2190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tabLst>
                      <a:tab pos="2190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tabLst>
                      <a:tab pos="2190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tabLst>
                      <a:tab pos="2190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tabLst>
                      <a:tab pos="2190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tabLst>
                      <a:tab pos="2190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tabLst>
                      <a:tab pos="2190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tabLst>
                      <a:tab pos="219075" algn="l"/>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Times New Roman" panose="02020603050405020304" pitchFamily="18" charset="0"/>
                    </a:rPr>
                    <a:t> 1</a:t>
                  </a:r>
                  <a:r>
                    <a:rPr lang="zh-CN" altLang="en-US" sz="1600">
                      <a:latin typeface="Times New Roman" panose="02020603050405020304" pitchFamily="18" charset="0"/>
                    </a:rPr>
                    <a:t>）需要对资产收益作出一定的统计分布假设</a:t>
                  </a:r>
                  <a:endParaRPr lang="zh-CN" altLang="en-US" sz="1600">
                    <a:latin typeface="Verdana" panose="020B0604030504040204" pitchFamily="34" charset="0"/>
                  </a:endParaRPr>
                </a:p>
                <a:p>
                  <a:pPr algn="just">
                    <a:spcBef>
                      <a:spcPct val="0"/>
                    </a:spcBef>
                    <a:buClrTx/>
                    <a:buSzTx/>
                    <a:buFontTx/>
                    <a:buNone/>
                  </a:pPr>
                  <a:r>
                    <a:rPr lang="zh-CN" altLang="en-US" sz="1600">
                      <a:latin typeface="Times New Roman" panose="02020603050405020304" pitchFamily="18" charset="0"/>
                    </a:rPr>
                    <a:t>  </a:t>
                  </a:r>
                  <a:r>
                    <a:rPr lang="en-US" altLang="zh-CN" sz="1600">
                      <a:latin typeface="Times New Roman" panose="02020603050405020304" pitchFamily="18" charset="0"/>
                    </a:rPr>
                    <a:t>2</a:t>
                  </a:r>
                  <a:r>
                    <a:rPr lang="zh-CN" altLang="en-US" sz="1600">
                      <a:latin typeface="Times New Roman" panose="02020603050405020304" pitchFamily="18" charset="0"/>
                    </a:rPr>
                    <a:t>）计算精度和速度依赖于模拟所采用的算法，对使用者要求较高</a:t>
                  </a:r>
                  <a:endParaRPr lang="zh-CN" altLang="en-US" sz="1600">
                    <a:latin typeface="Verdana" panose="020B0604030504040204" pitchFamily="34" charset="0"/>
                  </a:endParaRPr>
                </a:p>
                <a:p>
                  <a:pPr algn="just">
                    <a:spcBef>
                      <a:spcPct val="0"/>
                    </a:spcBef>
                    <a:buClrTx/>
                    <a:buSzTx/>
                    <a:buFontTx/>
                    <a:buNone/>
                  </a:pPr>
                  <a:endParaRPr lang="en-US" altLang="zh-CN" sz="1600">
                    <a:latin typeface="Times New Roman" panose="02020603050405020304" pitchFamily="18" charset="0"/>
                  </a:endParaRPr>
                </a:p>
              </p:txBody>
            </p:sp>
            <p:sp>
              <p:nvSpPr>
                <p:cNvPr id="93203" name="Rectangle 116"/>
                <p:cNvSpPr>
                  <a:spLocks noChangeArrowheads="1"/>
                </p:cNvSpPr>
                <p:nvPr/>
              </p:nvSpPr>
              <p:spPr bwMode="auto">
                <a:xfrm>
                  <a:off x="2116" y="1920"/>
                  <a:ext cx="1814"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grpSp>
        <p:sp>
          <p:nvSpPr>
            <p:cNvPr id="93189" name="Rectangle 119"/>
            <p:cNvSpPr>
              <a:spLocks noChangeArrowheads="1"/>
            </p:cNvSpPr>
            <p:nvPr/>
          </p:nvSpPr>
          <p:spPr bwMode="auto">
            <a:xfrm>
              <a:off x="-3" y="-3"/>
              <a:ext cx="3936" cy="259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en-US" altLang="zh-CN" dirty="0" smtClean="0">
                <a:latin typeface="隶书" pitchFamily="49" charset="-122"/>
                <a:ea typeface="隶书" pitchFamily="49" charset="-122"/>
              </a:rPr>
              <a:t>1&gt; </a:t>
            </a:r>
            <a:r>
              <a:rPr lang="zh-CN" altLang="en-US" dirty="0" smtClean="0">
                <a:latin typeface="隶书" pitchFamily="49" charset="-122"/>
                <a:ea typeface="隶书" pitchFamily="49" charset="-122"/>
              </a:rPr>
              <a:t>正态求解与方差－协方差方法</a:t>
            </a:r>
            <a:r>
              <a:rPr lang="zh-CN" altLang="en-US" dirty="0" smtClean="0"/>
              <a:t> </a:t>
            </a:r>
          </a:p>
        </p:txBody>
      </p:sp>
      <p:sp>
        <p:nvSpPr>
          <p:cNvPr id="190467" name="Rectangle 3"/>
          <p:cNvSpPr>
            <a:spLocks noGrp="1" noChangeArrowheads="1"/>
          </p:cNvSpPr>
          <p:nvPr>
            <p:ph type="body" idx="1"/>
          </p:nvPr>
        </p:nvSpPr>
        <p:spPr/>
        <p:txBody>
          <a:bodyPr/>
          <a:lstStyle/>
          <a:p>
            <a:pPr eaLnBrk="1" hangingPunct="1">
              <a:defRPr/>
            </a:pPr>
            <a:endParaRPr lang="zh-CN" altLang="zh-CN" smtClean="0">
              <a:latin typeface="宋体" pitchFamily="2" charset="-122"/>
              <a:sym typeface="cajcd fnta1" pitchFamily="18" charset="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altLang="zh-CN" dirty="0">
                <a:latin typeface="隶书" pitchFamily="49" charset="-122"/>
                <a:ea typeface="隶书" pitchFamily="49" charset="-122"/>
              </a:rPr>
              <a:t>[1] </a:t>
            </a:r>
            <a:r>
              <a:rPr lang="zh-CN" altLang="en-US" dirty="0">
                <a:latin typeface="隶书" pitchFamily="49" charset="-122"/>
                <a:ea typeface="隶书" pitchFamily="49" charset="-122"/>
              </a:rPr>
              <a:t>正态求解</a:t>
            </a:r>
            <a:endParaRPr lang="zh-CN" altLang="en-US" dirty="0" smtClean="0">
              <a:latin typeface="隶书" pitchFamily="49" charset="-122"/>
              <a:ea typeface="隶书" pitchFamily="49" charset="-122"/>
            </a:endParaRPr>
          </a:p>
        </p:txBody>
      </p:sp>
      <p:sp>
        <p:nvSpPr>
          <p:cNvPr id="191491" name="Rectangle 3"/>
          <p:cNvSpPr>
            <a:spLocks noGrp="1" noChangeArrowheads="1"/>
          </p:cNvSpPr>
          <p:nvPr>
            <p:ph type="body" idx="1"/>
          </p:nvPr>
        </p:nvSpPr>
        <p:spPr>
          <a:xfrm>
            <a:off x="914400" y="1752600"/>
            <a:ext cx="7467600" cy="4114800"/>
          </a:xfrm>
        </p:spPr>
        <p:txBody>
          <a:bodyPr/>
          <a:lstStyle/>
          <a:p>
            <a:pPr eaLnBrk="1" hangingPunct="1">
              <a:lnSpc>
                <a:spcPct val="110000"/>
              </a:lnSpc>
              <a:defRPr/>
            </a:pPr>
            <a:r>
              <a:rPr lang="zh-CN" altLang="en-US" sz="2400" dirty="0" smtClean="0">
                <a:latin typeface="宋体" pitchFamily="2" charset="-122"/>
              </a:rPr>
              <a:t>假设前提</a:t>
            </a:r>
            <a:r>
              <a:rPr lang="en-US" altLang="zh-CN" sz="2400" dirty="0" smtClean="0">
                <a:latin typeface="宋体" pitchFamily="2" charset="-122"/>
              </a:rPr>
              <a:t>:</a:t>
            </a:r>
            <a:r>
              <a:rPr lang="zh-CN" altLang="en-US" sz="2400" dirty="0" smtClean="0">
                <a:latin typeface="宋体" pitchFamily="2" charset="-122"/>
              </a:rPr>
              <a:t>资产收益率呈正态分布。</a:t>
            </a:r>
          </a:p>
          <a:p>
            <a:pPr eaLnBrk="1" hangingPunct="1">
              <a:lnSpc>
                <a:spcPct val="110000"/>
              </a:lnSpc>
              <a:defRPr/>
            </a:pPr>
            <a:r>
              <a:rPr lang="zh-CN" altLang="en-US" sz="2400" dirty="0" smtClean="0">
                <a:latin typeface="宋体" pitchFamily="2" charset="-122"/>
              </a:rPr>
              <a:t>该假设具有一定程度的合理性，优点在于能大大简化</a:t>
            </a:r>
            <a:r>
              <a:rPr lang="en-US" altLang="zh-CN" sz="2400" dirty="0" err="1" smtClean="0">
                <a:latin typeface="宋体" pitchFamily="2" charset="-122"/>
              </a:rPr>
              <a:t>VaR</a:t>
            </a:r>
            <a:r>
              <a:rPr lang="zh-CN" altLang="en-US" sz="2400" dirty="0" smtClean="0">
                <a:latin typeface="宋体" pitchFamily="2" charset="-122"/>
              </a:rPr>
              <a:t>的计算过程。因为在该假设下，仅需估计资产</a:t>
            </a:r>
            <a:r>
              <a:rPr lang="zh-CN" altLang="en-US" sz="2400" dirty="0">
                <a:latin typeface="宋体" pitchFamily="2" charset="-122"/>
              </a:rPr>
              <a:t>收益率</a:t>
            </a:r>
            <a:r>
              <a:rPr lang="zh-CN" altLang="en-US" sz="2400" dirty="0" smtClean="0">
                <a:latin typeface="宋体" pitchFamily="2" charset="-122"/>
              </a:rPr>
              <a:t>所服从的正态分布的参数（均值  和标准</a:t>
            </a:r>
          </a:p>
          <a:p>
            <a:pPr eaLnBrk="1" hangingPunct="1">
              <a:lnSpc>
                <a:spcPct val="110000"/>
              </a:lnSpc>
              <a:buFont typeface="Wingdings" panose="05000000000000000000" pitchFamily="2" charset="2"/>
              <a:buNone/>
              <a:defRPr/>
            </a:pPr>
            <a:r>
              <a:rPr lang="zh-CN" altLang="en-US" sz="2400" dirty="0" smtClean="0">
                <a:latin typeface="宋体" pitchFamily="2" charset="-122"/>
              </a:rPr>
              <a:t>   差  </a:t>
            </a:r>
            <a:r>
              <a:rPr lang="en-US" altLang="zh-CN" sz="2400" dirty="0" smtClean="0">
                <a:latin typeface="宋体" pitchFamily="2" charset="-122"/>
              </a:rPr>
              <a:t>)</a:t>
            </a:r>
            <a:r>
              <a:rPr lang="zh-CN" altLang="en-US" sz="2400" dirty="0" smtClean="0">
                <a:latin typeface="宋体" pitchFamily="2" charset="-122"/>
              </a:rPr>
              <a:t>。</a:t>
            </a:r>
            <a:endParaRPr lang="en-US" altLang="zh-CN" sz="2400" dirty="0" smtClean="0">
              <a:latin typeface="宋体" pitchFamily="2" charset="-122"/>
            </a:endParaRPr>
          </a:p>
          <a:p>
            <a:pPr eaLnBrk="1" hangingPunct="1">
              <a:lnSpc>
                <a:spcPct val="110000"/>
              </a:lnSpc>
              <a:defRPr/>
            </a:pPr>
            <a:r>
              <a:rPr lang="zh-CN" altLang="en-US" sz="2400" dirty="0" smtClean="0">
                <a:latin typeface="宋体" pitchFamily="2" charset="-122"/>
              </a:rPr>
              <a:t>令   代表初始资产额。均值和标准差的估计值为          </a:t>
            </a:r>
            <a:r>
              <a:rPr lang="en-US" altLang="zh-CN" sz="2400" dirty="0" smtClean="0">
                <a:latin typeface="宋体" pitchFamily="2" charset="-122"/>
              </a:rPr>
              <a:t>	 </a:t>
            </a:r>
            <a:r>
              <a:rPr lang="zh-CN" altLang="en-US" sz="2400" dirty="0" smtClean="0">
                <a:latin typeface="宋体" pitchFamily="2" charset="-122"/>
              </a:rPr>
              <a:t>和   </a:t>
            </a:r>
            <a:r>
              <a:rPr lang="en-US" altLang="zh-CN" sz="2400" dirty="0" smtClean="0">
                <a:latin typeface="宋体" pitchFamily="2" charset="-122"/>
              </a:rPr>
              <a:t>)</a:t>
            </a:r>
            <a:r>
              <a:rPr lang="zh-CN" altLang="en-US" sz="2400" dirty="0" smtClean="0">
                <a:latin typeface="宋体" pitchFamily="2" charset="-122"/>
              </a:rPr>
              <a:t>。     是标准正态分布函数的逆函数。</a:t>
            </a:r>
          </a:p>
          <a:p>
            <a:pPr eaLnBrk="1" hangingPunct="1">
              <a:lnSpc>
                <a:spcPct val="110000"/>
              </a:lnSpc>
              <a:buFont typeface="Wingdings" panose="05000000000000000000" pitchFamily="2" charset="2"/>
              <a:buNone/>
              <a:defRPr/>
            </a:pPr>
            <a:endParaRPr lang="en-US" altLang="zh-CN" sz="2400" dirty="0" smtClean="0">
              <a:latin typeface="宋体" pitchFamily="2" charset="-122"/>
            </a:endParaRPr>
          </a:p>
        </p:txBody>
      </p:sp>
      <p:graphicFrame>
        <p:nvGraphicFramePr>
          <p:cNvPr id="95236" name="Object 4"/>
          <p:cNvGraphicFramePr>
            <a:graphicFrameLocks noChangeAspect="1"/>
          </p:cNvGraphicFramePr>
          <p:nvPr>
            <p:extLst>
              <p:ext uri="{D42A27DB-BD31-4B8C-83A1-F6EECF244321}">
                <p14:modId xmlns:p14="http://schemas.microsoft.com/office/powerpoint/2010/main" val="1580762300"/>
              </p:ext>
            </p:extLst>
          </p:nvPr>
        </p:nvGraphicFramePr>
        <p:xfrm>
          <a:off x="1691680" y="4029695"/>
          <a:ext cx="422275" cy="479425"/>
        </p:xfrm>
        <a:graphic>
          <a:graphicData uri="http://schemas.openxmlformats.org/presentationml/2006/ole">
            <mc:AlternateContent xmlns:mc="http://schemas.openxmlformats.org/markup-compatibility/2006">
              <mc:Choice xmlns:v="urn:schemas-microsoft-com:vml" Requires="v">
                <p:oleObj spid="_x0000_s95710" name="Equation" r:id="rId3" imgW="203040" imgH="228600" progId="Equation.DSMT4">
                  <p:embed/>
                </p:oleObj>
              </mc:Choice>
              <mc:Fallback>
                <p:oleObj name="Equation" r:id="rId3" imgW="203040" imgH="228600" progId="Equation.DSMT4">
                  <p:embed/>
                  <p:pic>
                    <p:nvPicPr>
                      <p:cNvPr id="0" name="Object 4"/>
                      <p:cNvPicPr>
                        <a:picLocks noChangeAspect="1" noChangeArrowheads="1"/>
                      </p:cNvPicPr>
                      <p:nvPr/>
                    </p:nvPicPr>
                    <p:blipFill>
                      <a:blip r:embed="rId4"/>
                      <a:srcRect/>
                      <a:stretch>
                        <a:fillRect/>
                      </a:stretch>
                    </p:blipFill>
                    <p:spPr bwMode="auto">
                      <a:xfrm>
                        <a:off x="1691680" y="4029695"/>
                        <a:ext cx="4222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38" name="Object 6"/>
          <p:cNvGraphicFramePr>
            <a:graphicFrameLocks noChangeAspect="1"/>
          </p:cNvGraphicFramePr>
          <p:nvPr>
            <p:extLst>
              <p:ext uri="{D42A27DB-BD31-4B8C-83A1-F6EECF244321}">
                <p14:modId xmlns:p14="http://schemas.microsoft.com/office/powerpoint/2010/main" val="2745249181"/>
              </p:ext>
            </p:extLst>
          </p:nvPr>
        </p:nvGraphicFramePr>
        <p:xfrm>
          <a:off x="1639625" y="4427796"/>
          <a:ext cx="317500" cy="400050"/>
        </p:xfrm>
        <a:graphic>
          <a:graphicData uri="http://schemas.openxmlformats.org/presentationml/2006/ole">
            <mc:AlternateContent xmlns:mc="http://schemas.openxmlformats.org/markup-compatibility/2006">
              <mc:Choice xmlns:v="urn:schemas-microsoft-com:vml" Requires="v">
                <p:oleObj spid="_x0000_s95711" name="公式" r:id="rId5" imgW="152334" imgH="190417" progId="Equation.3">
                  <p:embed/>
                </p:oleObj>
              </mc:Choice>
              <mc:Fallback>
                <p:oleObj name="公式" r:id="rId5" imgW="152334" imgH="19041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9625" y="4427796"/>
                        <a:ext cx="317500" cy="400050"/>
                      </a:xfrm>
                      <a:prstGeom prst="rect">
                        <a:avLst/>
                      </a:prstGeom>
                      <a:solidFill>
                        <a:schemeClr val="tx1"/>
                      </a:solidFill>
                      <a:ln>
                        <a:noFill/>
                      </a:ln>
                      <a:effectLst/>
                      <a:extLst/>
                    </p:spPr>
                  </p:pic>
                </p:oleObj>
              </mc:Fallback>
            </mc:AlternateContent>
          </a:graphicData>
        </a:graphic>
      </p:graphicFrame>
      <p:graphicFrame>
        <p:nvGraphicFramePr>
          <p:cNvPr id="95239" name="Object 7"/>
          <p:cNvGraphicFramePr>
            <a:graphicFrameLocks noChangeAspect="1"/>
          </p:cNvGraphicFramePr>
          <p:nvPr>
            <p:extLst>
              <p:ext uri="{D42A27DB-BD31-4B8C-83A1-F6EECF244321}">
                <p14:modId xmlns:p14="http://schemas.microsoft.com/office/powerpoint/2010/main" val="3077992160"/>
              </p:ext>
            </p:extLst>
          </p:nvPr>
        </p:nvGraphicFramePr>
        <p:xfrm>
          <a:off x="2483768" y="4427796"/>
          <a:ext cx="342900" cy="400050"/>
        </p:xfrm>
        <a:graphic>
          <a:graphicData uri="http://schemas.openxmlformats.org/presentationml/2006/ole">
            <mc:AlternateContent xmlns:mc="http://schemas.openxmlformats.org/markup-compatibility/2006">
              <mc:Choice xmlns:v="urn:schemas-microsoft-com:vml" Requires="v">
                <p:oleObj spid="_x0000_s95712" name="公式" r:id="rId7" imgW="164957" imgH="190335" progId="Equation.3">
                  <p:embed/>
                </p:oleObj>
              </mc:Choice>
              <mc:Fallback>
                <p:oleObj name="公式" r:id="rId7" imgW="164957" imgH="19033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3768" y="4427796"/>
                        <a:ext cx="342900" cy="4000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43" name="Object 11"/>
          <p:cNvGraphicFramePr>
            <a:graphicFrameLocks noChangeAspect="1"/>
          </p:cNvGraphicFramePr>
          <p:nvPr>
            <p:extLst>
              <p:ext uri="{D42A27DB-BD31-4B8C-83A1-F6EECF244321}">
                <p14:modId xmlns:p14="http://schemas.microsoft.com/office/powerpoint/2010/main" val="469192821"/>
              </p:ext>
            </p:extLst>
          </p:nvPr>
        </p:nvGraphicFramePr>
        <p:xfrm>
          <a:off x="3131840" y="4365089"/>
          <a:ext cx="876300" cy="525463"/>
        </p:xfrm>
        <a:graphic>
          <a:graphicData uri="http://schemas.openxmlformats.org/presentationml/2006/ole">
            <mc:AlternateContent xmlns:mc="http://schemas.openxmlformats.org/markup-compatibility/2006">
              <mc:Choice xmlns:v="urn:schemas-microsoft-com:vml" Requires="v">
                <p:oleObj spid="_x0000_s95713" name="公式" r:id="rId9" imgW="381000" imgH="228600" progId="Equation.3">
                  <p:embed/>
                </p:oleObj>
              </mc:Choice>
              <mc:Fallback>
                <p:oleObj name="公式" r:id="rId9" imgW="38100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1840" y="4365089"/>
                        <a:ext cx="876300" cy="52546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225407084"/>
              </p:ext>
            </p:extLst>
          </p:nvPr>
        </p:nvGraphicFramePr>
        <p:xfrm>
          <a:off x="1753841" y="3525639"/>
          <a:ext cx="369887" cy="479425"/>
        </p:xfrm>
        <a:graphic>
          <a:graphicData uri="http://schemas.openxmlformats.org/presentationml/2006/ole">
            <mc:AlternateContent xmlns:mc="http://schemas.openxmlformats.org/markup-compatibility/2006">
              <mc:Choice xmlns:v="urn:schemas-microsoft-com:vml" Requires="v">
                <p:oleObj spid="_x0000_s95714" name="Equation" r:id="rId11" imgW="177480" imgH="228600" progId="Equation.DSMT4">
                  <p:embed/>
                </p:oleObj>
              </mc:Choice>
              <mc:Fallback>
                <p:oleObj name="Equation" r:id="rId11" imgW="177480" imgH="228600" progId="Equation.DSMT4">
                  <p:embed/>
                  <p:pic>
                    <p:nvPicPr>
                      <p:cNvPr id="0" name=""/>
                      <p:cNvPicPr>
                        <a:picLocks noChangeAspect="1" noChangeArrowheads="1"/>
                      </p:cNvPicPr>
                      <p:nvPr/>
                    </p:nvPicPr>
                    <p:blipFill>
                      <a:blip r:embed="rId12"/>
                      <a:srcRect/>
                      <a:stretch>
                        <a:fillRect/>
                      </a:stretch>
                    </p:blipFill>
                    <p:spPr bwMode="auto">
                      <a:xfrm>
                        <a:off x="1753841" y="3525639"/>
                        <a:ext cx="369887" cy="479425"/>
                      </a:xfrm>
                      <a:prstGeom prst="rect">
                        <a:avLst/>
                      </a:prstGeom>
                      <a:noFill/>
                      <a:ln>
                        <a:noFill/>
                      </a:ln>
                      <a:effectLst/>
                      <a:extLst/>
                    </p:spPr>
                  </p:pic>
                </p:oleObj>
              </mc:Fallback>
            </mc:AlternateContent>
          </a:graphicData>
        </a:graphic>
      </p:graphicFrame>
      <p:graphicFrame>
        <p:nvGraphicFramePr>
          <p:cNvPr id="16" name="Object 4"/>
          <p:cNvGraphicFramePr>
            <a:graphicFrameLocks noChangeAspect="1"/>
          </p:cNvGraphicFramePr>
          <p:nvPr>
            <p:extLst>
              <p:ext uri="{D42A27DB-BD31-4B8C-83A1-F6EECF244321}">
                <p14:modId xmlns:p14="http://schemas.microsoft.com/office/powerpoint/2010/main" val="3830009438"/>
              </p:ext>
            </p:extLst>
          </p:nvPr>
        </p:nvGraphicFramePr>
        <p:xfrm>
          <a:off x="6574284" y="3010189"/>
          <a:ext cx="315912" cy="479425"/>
        </p:xfrm>
        <a:graphic>
          <a:graphicData uri="http://schemas.openxmlformats.org/presentationml/2006/ole">
            <mc:AlternateContent xmlns:mc="http://schemas.openxmlformats.org/markup-compatibility/2006">
              <mc:Choice xmlns:v="urn:schemas-microsoft-com:vml" Requires="v">
                <p:oleObj spid="_x0000_s95715" name="Equation" r:id="rId13" imgW="152280" imgH="228600" progId="Equation.DSMT4">
                  <p:embed/>
                </p:oleObj>
              </mc:Choice>
              <mc:Fallback>
                <p:oleObj name="Equation" r:id="rId13" imgW="152280" imgH="228600" progId="Equation.DSMT4">
                  <p:embed/>
                  <p:pic>
                    <p:nvPicPr>
                      <p:cNvPr id="0" name=""/>
                      <p:cNvPicPr>
                        <a:picLocks noChangeAspect="1" noChangeArrowheads="1"/>
                      </p:cNvPicPr>
                      <p:nvPr/>
                    </p:nvPicPr>
                    <p:blipFill>
                      <a:blip r:embed="rId14"/>
                      <a:srcRect/>
                      <a:stretch>
                        <a:fillRect/>
                      </a:stretch>
                    </p:blipFill>
                    <p:spPr bwMode="auto">
                      <a:xfrm>
                        <a:off x="6574284" y="3010189"/>
                        <a:ext cx="315912" cy="479425"/>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endParaRPr lang="zh-CN" altLang="zh-CN" dirty="0" smtClean="0"/>
          </a:p>
        </p:txBody>
      </p:sp>
      <p:sp>
        <p:nvSpPr>
          <p:cNvPr id="192515" name="Rectangle 3"/>
          <p:cNvSpPr>
            <a:spLocks noGrp="1" noChangeArrowheads="1"/>
          </p:cNvSpPr>
          <p:nvPr>
            <p:ph type="body" idx="1"/>
          </p:nvPr>
        </p:nvSpPr>
        <p:spPr/>
        <p:txBody>
          <a:bodyPr/>
          <a:lstStyle/>
          <a:p>
            <a:pPr algn="just" eaLnBrk="1" hangingPunct="1">
              <a:defRPr/>
            </a:pPr>
            <a:r>
              <a:rPr lang="zh-CN" altLang="en-US" sz="2800" dirty="0"/>
              <a:t>绝对</a:t>
            </a:r>
            <a:r>
              <a:rPr lang="zh-CN" altLang="en-US" sz="2800" dirty="0" smtClean="0"/>
              <a:t>损失</a:t>
            </a:r>
            <a:r>
              <a:rPr lang="en-US" altLang="zh-CN" sz="2800" dirty="0" smtClean="0"/>
              <a:t>:</a:t>
            </a:r>
            <a:endParaRPr lang="en-US" altLang="zh-CN" sz="2800" dirty="0" smtClean="0">
              <a:latin typeface="宋体" pitchFamily="2" charset="-122"/>
            </a:endParaRPr>
          </a:p>
          <a:p>
            <a:pPr algn="just" eaLnBrk="1" hangingPunct="1">
              <a:defRPr/>
            </a:pPr>
            <a:endParaRPr lang="en-US" altLang="zh-CN" sz="2800" dirty="0" smtClean="0">
              <a:latin typeface="宋体" pitchFamily="2" charset="-122"/>
            </a:endParaRPr>
          </a:p>
          <a:p>
            <a:pPr algn="just" eaLnBrk="1" hangingPunct="1">
              <a:defRPr/>
            </a:pPr>
            <a:r>
              <a:rPr lang="zh-CN" altLang="en-US" sz="2800" dirty="0" smtClean="0">
                <a:latin typeface="宋体" pitchFamily="2" charset="-122"/>
              </a:rPr>
              <a:t>对应的</a:t>
            </a:r>
            <a:r>
              <a:rPr lang="en-US" altLang="zh-CN" sz="2800" dirty="0" err="1" smtClean="0">
                <a:latin typeface="宋体" pitchFamily="2" charset="-122"/>
              </a:rPr>
              <a:t>VaR</a:t>
            </a:r>
            <a:r>
              <a:rPr lang="zh-CN" altLang="en-US" sz="2800" dirty="0" smtClean="0">
                <a:latin typeface="宋体" pitchFamily="2" charset="-122"/>
              </a:rPr>
              <a:t>：</a:t>
            </a:r>
            <a:endParaRPr lang="en-US" altLang="zh-CN" sz="2800" dirty="0">
              <a:latin typeface="宋体" pitchFamily="2" charset="-122"/>
            </a:endParaRPr>
          </a:p>
          <a:p>
            <a:pPr algn="just" eaLnBrk="1" hangingPunct="1">
              <a:defRPr/>
            </a:pPr>
            <a:endParaRPr lang="en-US" altLang="zh-CN" sz="2800" dirty="0" smtClean="0">
              <a:latin typeface="宋体" pitchFamily="2" charset="-122"/>
            </a:endParaRPr>
          </a:p>
          <a:p>
            <a:pPr algn="just" eaLnBrk="1" hangingPunct="1">
              <a:defRPr/>
            </a:pPr>
            <a:r>
              <a:rPr lang="zh-CN" altLang="en-US" sz="2800" dirty="0" smtClean="0">
                <a:latin typeface="宋体" pitchFamily="2" charset="-122"/>
              </a:rPr>
              <a:t>相对均值的损失：</a:t>
            </a:r>
            <a:endParaRPr lang="en-US" altLang="zh-CN" sz="2800" dirty="0" smtClean="0">
              <a:latin typeface="宋体" pitchFamily="2" charset="-122"/>
            </a:endParaRPr>
          </a:p>
          <a:p>
            <a:pPr algn="just" eaLnBrk="1" hangingPunct="1">
              <a:defRPr/>
            </a:pPr>
            <a:endParaRPr lang="en-US" altLang="zh-CN" sz="2800" dirty="0">
              <a:latin typeface="宋体" pitchFamily="2" charset="-122"/>
            </a:endParaRPr>
          </a:p>
          <a:p>
            <a:pPr algn="just" eaLnBrk="1" hangingPunct="1">
              <a:defRPr/>
            </a:pPr>
            <a:endParaRPr lang="en-US" altLang="zh-CN" sz="2800" dirty="0" smtClean="0">
              <a:latin typeface="宋体" pitchFamily="2" charset="-122"/>
            </a:endParaRPr>
          </a:p>
          <a:p>
            <a:pPr algn="just" eaLnBrk="1" hangingPunct="1">
              <a:defRPr/>
            </a:pPr>
            <a:r>
              <a:rPr lang="zh-CN" altLang="en-US" sz="2800" dirty="0" smtClean="0">
                <a:latin typeface="宋体" pitchFamily="2" charset="-122"/>
              </a:rPr>
              <a:t>对应的</a:t>
            </a:r>
            <a:r>
              <a:rPr lang="en-US" altLang="zh-CN" sz="2800" dirty="0" err="1" smtClean="0">
                <a:latin typeface="宋体" pitchFamily="2" charset="-122"/>
              </a:rPr>
              <a:t>VaR</a:t>
            </a:r>
            <a:r>
              <a:rPr lang="zh-CN" altLang="en-US" sz="2800" dirty="0" smtClean="0">
                <a:latin typeface="宋体" pitchFamily="2" charset="-122"/>
              </a:rPr>
              <a:t>：</a:t>
            </a:r>
          </a:p>
        </p:txBody>
      </p:sp>
      <p:graphicFrame>
        <p:nvGraphicFramePr>
          <p:cNvPr id="8" name="对象 9"/>
          <p:cNvGraphicFramePr>
            <a:graphicFrameLocks noChangeAspect="1"/>
          </p:cNvGraphicFramePr>
          <p:nvPr>
            <p:extLst>
              <p:ext uri="{D42A27DB-BD31-4B8C-83A1-F6EECF244321}">
                <p14:modId xmlns:p14="http://schemas.microsoft.com/office/powerpoint/2010/main" val="3793326543"/>
              </p:ext>
            </p:extLst>
          </p:nvPr>
        </p:nvGraphicFramePr>
        <p:xfrm>
          <a:off x="2843807" y="1600200"/>
          <a:ext cx="4824537" cy="604664"/>
        </p:xfrm>
        <a:graphic>
          <a:graphicData uri="http://schemas.openxmlformats.org/presentationml/2006/ole">
            <mc:AlternateContent xmlns:mc="http://schemas.openxmlformats.org/markup-compatibility/2006">
              <mc:Choice xmlns:v="urn:schemas-microsoft-com:vml" Requires="v">
                <p:oleObj spid="_x0000_s96524" name="Equation" r:id="rId3" imgW="1714500" imgH="254000" progId="Equation.DSMT4">
                  <p:embed/>
                </p:oleObj>
              </mc:Choice>
              <mc:Fallback>
                <p:oleObj name="Equation" r:id="rId3" imgW="17145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7" y="1600200"/>
                        <a:ext cx="4824537" cy="604664"/>
                      </a:xfrm>
                      <a:prstGeom prst="rect">
                        <a:avLst/>
                      </a:prstGeom>
                      <a:solidFill>
                        <a:schemeClr val="tx1"/>
                      </a:solidFill>
                      <a:ln>
                        <a:noFill/>
                      </a:ln>
                      <a:extLst/>
                    </p:spPr>
                  </p:pic>
                </p:oleObj>
              </mc:Fallback>
            </mc:AlternateContent>
          </a:graphicData>
        </a:graphic>
      </p:graphicFrame>
      <p:graphicFrame>
        <p:nvGraphicFramePr>
          <p:cNvPr id="9" name="对象 7"/>
          <p:cNvGraphicFramePr>
            <a:graphicFrameLocks noChangeAspect="1"/>
          </p:cNvGraphicFramePr>
          <p:nvPr>
            <p:extLst>
              <p:ext uri="{D42A27DB-BD31-4B8C-83A1-F6EECF244321}">
                <p14:modId xmlns:p14="http://schemas.microsoft.com/office/powerpoint/2010/main" val="2843313125"/>
              </p:ext>
            </p:extLst>
          </p:nvPr>
        </p:nvGraphicFramePr>
        <p:xfrm>
          <a:off x="2843808" y="2564904"/>
          <a:ext cx="4896544" cy="673477"/>
        </p:xfrm>
        <a:graphic>
          <a:graphicData uri="http://schemas.openxmlformats.org/presentationml/2006/ole">
            <mc:AlternateContent xmlns:mc="http://schemas.openxmlformats.org/markup-compatibility/2006">
              <mc:Choice xmlns:v="urn:schemas-microsoft-com:vml" Requires="v">
                <p:oleObj spid="_x0000_s96525" name="Equation" r:id="rId5" imgW="2031840" imgH="279360" progId="Equation.DSMT4">
                  <p:embed/>
                </p:oleObj>
              </mc:Choice>
              <mc:Fallback>
                <p:oleObj name="Equation" r:id="rId5" imgW="2031840" imgH="279360" progId="Equation.DSMT4">
                  <p:embed/>
                  <p:pic>
                    <p:nvPicPr>
                      <p:cNvPr id="0" name=""/>
                      <p:cNvPicPr>
                        <a:picLocks noChangeAspect="1" noChangeArrowheads="1"/>
                      </p:cNvPicPr>
                      <p:nvPr/>
                    </p:nvPicPr>
                    <p:blipFill>
                      <a:blip r:embed="rId6"/>
                      <a:srcRect/>
                      <a:stretch>
                        <a:fillRect/>
                      </a:stretch>
                    </p:blipFill>
                    <p:spPr bwMode="auto">
                      <a:xfrm>
                        <a:off x="2843808" y="2564904"/>
                        <a:ext cx="4896544" cy="673477"/>
                      </a:xfrm>
                      <a:prstGeom prst="rect">
                        <a:avLst/>
                      </a:prstGeom>
                      <a:solidFill>
                        <a:schemeClr val="tx1"/>
                      </a:solidFill>
                      <a:ln>
                        <a:noFill/>
                      </a:ln>
                      <a:extLst/>
                    </p:spPr>
                  </p:pic>
                </p:oleObj>
              </mc:Fallback>
            </mc:AlternateContent>
          </a:graphicData>
        </a:graphic>
      </p:graphicFrame>
      <p:graphicFrame>
        <p:nvGraphicFramePr>
          <p:cNvPr id="10" name="对象 10"/>
          <p:cNvGraphicFramePr>
            <a:graphicFrameLocks noChangeAspect="1"/>
          </p:cNvGraphicFramePr>
          <p:nvPr>
            <p:extLst>
              <p:ext uri="{D42A27DB-BD31-4B8C-83A1-F6EECF244321}">
                <p14:modId xmlns:p14="http://schemas.microsoft.com/office/powerpoint/2010/main" val="612348013"/>
              </p:ext>
            </p:extLst>
          </p:nvPr>
        </p:nvGraphicFramePr>
        <p:xfrm>
          <a:off x="2483768" y="4353740"/>
          <a:ext cx="6094412" cy="604838"/>
        </p:xfrm>
        <a:graphic>
          <a:graphicData uri="http://schemas.openxmlformats.org/presentationml/2006/ole">
            <mc:AlternateContent xmlns:mc="http://schemas.openxmlformats.org/markup-compatibility/2006">
              <mc:Choice xmlns:v="urn:schemas-microsoft-com:vml" Requires="v">
                <p:oleObj spid="_x0000_s96526" name="Equation" r:id="rId7" imgW="2565400" imgH="254000" progId="Equation.DSMT4">
                  <p:embed/>
                </p:oleObj>
              </mc:Choice>
              <mc:Fallback>
                <p:oleObj name="Equation" r:id="rId7" imgW="2565400" imgH="254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3768" y="4353740"/>
                        <a:ext cx="6094412" cy="6048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1"/>
          <p:cNvGraphicFramePr>
            <a:graphicFrameLocks noChangeAspect="1"/>
          </p:cNvGraphicFramePr>
          <p:nvPr>
            <p:extLst>
              <p:ext uri="{D42A27DB-BD31-4B8C-83A1-F6EECF244321}">
                <p14:modId xmlns:p14="http://schemas.microsoft.com/office/powerpoint/2010/main" val="1590406883"/>
              </p:ext>
            </p:extLst>
          </p:nvPr>
        </p:nvGraphicFramePr>
        <p:xfrm>
          <a:off x="2987824" y="5164440"/>
          <a:ext cx="4104457" cy="668133"/>
        </p:xfrm>
        <a:graphic>
          <a:graphicData uri="http://schemas.openxmlformats.org/presentationml/2006/ole">
            <mc:AlternateContent xmlns:mc="http://schemas.openxmlformats.org/markup-compatibility/2006">
              <mc:Choice xmlns:v="urn:schemas-microsoft-com:vml" Requires="v">
                <p:oleObj spid="_x0000_s96527" name="Equation" r:id="rId9" imgW="1562100" imgH="254000" progId="Equation.DSMT4">
                  <p:embed/>
                </p:oleObj>
              </mc:Choice>
              <mc:Fallback>
                <p:oleObj name="Equation" r:id="rId9" imgW="1562100" imgH="254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824" y="5164440"/>
                        <a:ext cx="4104457" cy="668133"/>
                      </a:xfrm>
                      <a:prstGeom prst="rect">
                        <a:avLst/>
                      </a:prstGeom>
                      <a:solidFill>
                        <a:schemeClr val="tx1"/>
                      </a:solidFill>
                      <a:ln>
                        <a:noFill/>
                      </a:ln>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body" idx="1"/>
          </p:nvPr>
        </p:nvSpPr>
        <p:spPr>
          <a:xfrm>
            <a:off x="457200" y="404813"/>
            <a:ext cx="8229600" cy="5721350"/>
          </a:xfrm>
        </p:spPr>
        <p:txBody>
          <a:bodyPr/>
          <a:lstStyle/>
          <a:p>
            <a:pPr eaLnBrk="1" hangingPunct="1">
              <a:lnSpc>
                <a:spcPct val="90000"/>
              </a:lnSpc>
              <a:defRPr/>
            </a:pPr>
            <a:r>
              <a:rPr lang="zh-CN" altLang="en-US" sz="2800" b="1" smtClean="0"/>
              <a:t>虽然这起外汇杠杆交易是在澳元突然走高的时候启动的，但是自</a:t>
            </a:r>
            <a:r>
              <a:rPr lang="en-US" altLang="zh-CN" sz="2800" b="1" smtClean="0"/>
              <a:t>2008</a:t>
            </a:r>
            <a:r>
              <a:rPr lang="zh-CN" altLang="en-US" sz="2800" b="1" smtClean="0"/>
              <a:t>年</a:t>
            </a:r>
            <a:r>
              <a:rPr lang="en-US" altLang="zh-CN" sz="2800" b="1" smtClean="0"/>
              <a:t>7</a:t>
            </a:r>
            <a:r>
              <a:rPr lang="zh-CN" altLang="en-US" sz="2800" b="1" smtClean="0"/>
              <a:t>月份以来，澳元汇率波动加大。从</a:t>
            </a:r>
            <a:r>
              <a:rPr lang="en-US" altLang="zh-CN" sz="2800" b="1" smtClean="0"/>
              <a:t>7</a:t>
            </a:r>
            <a:r>
              <a:rPr lang="zh-CN" altLang="en-US" sz="2800" b="1" smtClean="0"/>
              <a:t>月中旬到</a:t>
            </a:r>
            <a:r>
              <a:rPr lang="en-US" altLang="zh-CN" sz="2800" b="1" smtClean="0"/>
              <a:t>8</a:t>
            </a:r>
            <a:r>
              <a:rPr lang="zh-CN" altLang="en-US" sz="2800" b="1" smtClean="0"/>
              <a:t>月短短一个月间，澳元开始出现持续贬值。</a:t>
            </a:r>
          </a:p>
          <a:p>
            <a:pPr eaLnBrk="1" hangingPunct="1">
              <a:lnSpc>
                <a:spcPct val="90000"/>
              </a:lnSpc>
              <a:defRPr/>
            </a:pPr>
            <a:r>
              <a:rPr lang="zh-CN" altLang="en-US" sz="2800" b="1" smtClean="0"/>
              <a:t>　　中信泰富的公告表示，有关外汇合同的签订并没有经过恰当的审批，其潜在风险也没有得到评估。管理层表示，会考虑以三种方案处理手头未结清的外汇杠杆合同，包括平仓、重组合约等多种手段。</a:t>
            </a:r>
          </a:p>
          <a:p>
            <a:pPr eaLnBrk="1" hangingPunct="1">
              <a:lnSpc>
                <a:spcPct val="90000"/>
              </a:lnSpc>
              <a:defRPr/>
            </a:pPr>
            <a:r>
              <a:rPr lang="zh-CN" altLang="en-US" sz="2800" b="1" smtClean="0"/>
              <a:t>　　荣智健在发布会上称该事件中集团财务总监没有尽到应尽的职责。他同时宣布，财务董事张立宪及财务总监周志贤已提请辞职，并获董事会接受，而与事件相关的人员将会受到纪律处分。自即日起，中信集团将委任莫伟龙为财务董事。</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zh-CN" altLang="en-US" dirty="0" smtClean="0"/>
              <a:t>参数估计</a:t>
            </a:r>
            <a:endParaRPr lang="zh-CN" altLang="zh-CN" dirty="0" smtClean="0"/>
          </a:p>
        </p:txBody>
      </p:sp>
      <p:sp>
        <p:nvSpPr>
          <p:cNvPr id="192515" name="Rectangle 3"/>
          <p:cNvSpPr>
            <a:spLocks noGrp="1" noChangeArrowheads="1"/>
          </p:cNvSpPr>
          <p:nvPr>
            <p:ph type="body" idx="1"/>
          </p:nvPr>
        </p:nvSpPr>
        <p:spPr/>
        <p:txBody>
          <a:bodyPr/>
          <a:lstStyle/>
          <a:p>
            <a:pPr algn="just" eaLnBrk="1" hangingPunct="1">
              <a:defRPr/>
            </a:pPr>
            <a:r>
              <a:rPr lang="zh-CN" altLang="en-US" sz="2800" dirty="0" smtClean="0">
                <a:latin typeface="宋体" pitchFamily="2" charset="-122"/>
              </a:rPr>
              <a:t>通常   的估计   具有如下简单的形式：</a:t>
            </a:r>
          </a:p>
          <a:p>
            <a:pPr algn="just" eaLnBrk="1" hangingPunct="1">
              <a:defRPr/>
            </a:pPr>
            <a:endParaRPr lang="zh-CN" altLang="en-US" sz="2800" dirty="0" smtClean="0">
              <a:latin typeface="宋体" pitchFamily="2" charset="-122"/>
            </a:endParaRPr>
          </a:p>
          <a:p>
            <a:pPr algn="just" eaLnBrk="1" hangingPunct="1">
              <a:defRPr/>
            </a:pPr>
            <a:endParaRPr lang="zh-CN" altLang="en-US" sz="2800" dirty="0" smtClean="0">
              <a:latin typeface="宋体" pitchFamily="2" charset="-122"/>
            </a:endParaRPr>
          </a:p>
          <a:p>
            <a:pPr algn="just" eaLnBrk="1" hangingPunct="1">
              <a:defRPr/>
            </a:pPr>
            <a:endParaRPr lang="zh-CN" altLang="en-US" sz="2800" dirty="0" smtClean="0">
              <a:latin typeface="宋体" pitchFamily="2" charset="-122"/>
            </a:endParaRPr>
          </a:p>
          <a:p>
            <a:pPr algn="just" eaLnBrk="1" hangingPunct="1">
              <a:buFont typeface="Wingdings" panose="05000000000000000000" pitchFamily="2" charset="2"/>
              <a:buNone/>
              <a:defRPr/>
            </a:pPr>
            <a:r>
              <a:rPr lang="zh-CN" altLang="en-US" sz="2800" dirty="0" smtClean="0">
                <a:latin typeface="宋体" pitchFamily="2" charset="-122"/>
              </a:rPr>
              <a:t>      为利用资产的历史价格数据所求得的收益率。</a:t>
            </a:r>
            <a:endParaRPr lang="en-US" altLang="zh-CN" sz="2800" dirty="0" smtClean="0">
              <a:latin typeface="宋体" pitchFamily="2" charset="-122"/>
            </a:endParaRPr>
          </a:p>
          <a:p>
            <a:pPr algn="just" eaLnBrk="1" hangingPunct="1">
              <a:defRPr/>
            </a:pPr>
            <a:endParaRPr lang="en-US" altLang="zh-CN" sz="2800" dirty="0" smtClean="0">
              <a:latin typeface="宋体" pitchFamily="2" charset="-122"/>
            </a:endParaRPr>
          </a:p>
          <a:p>
            <a:pPr algn="just" eaLnBrk="1" hangingPunct="1">
              <a:defRPr/>
            </a:pPr>
            <a:r>
              <a:rPr lang="zh-CN" altLang="en-US" sz="2800" dirty="0" smtClean="0">
                <a:latin typeface="宋体" pitchFamily="2" charset="-122"/>
              </a:rPr>
              <a:t>通常假设</a:t>
            </a:r>
          </a:p>
        </p:txBody>
      </p:sp>
      <p:graphicFrame>
        <p:nvGraphicFramePr>
          <p:cNvPr id="96260" name="Object 4"/>
          <p:cNvGraphicFramePr>
            <a:graphicFrameLocks noChangeAspect="1"/>
          </p:cNvGraphicFramePr>
          <p:nvPr>
            <p:extLst>
              <p:ext uri="{D42A27DB-BD31-4B8C-83A1-F6EECF244321}">
                <p14:modId xmlns:p14="http://schemas.microsoft.com/office/powerpoint/2010/main" val="4185320275"/>
              </p:ext>
            </p:extLst>
          </p:nvPr>
        </p:nvGraphicFramePr>
        <p:xfrm>
          <a:off x="1619672" y="1600200"/>
          <a:ext cx="377825" cy="476250"/>
        </p:xfrm>
        <a:graphic>
          <a:graphicData uri="http://schemas.openxmlformats.org/presentationml/2006/ole">
            <mc:AlternateContent xmlns:mc="http://schemas.openxmlformats.org/markup-compatibility/2006">
              <mc:Choice xmlns:v="urn:schemas-microsoft-com:vml" Requires="v">
                <p:oleObj spid="_x0000_s161967" name="公式" r:id="rId3" imgW="152334" imgH="190417" progId="Equation.3">
                  <p:embed/>
                </p:oleObj>
              </mc:Choice>
              <mc:Fallback>
                <p:oleObj name="公式" r:id="rId3" imgW="152334"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600200"/>
                        <a:ext cx="377825" cy="4762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1" name="Object 5"/>
          <p:cNvGraphicFramePr>
            <a:graphicFrameLocks noChangeAspect="1"/>
          </p:cNvGraphicFramePr>
          <p:nvPr>
            <p:extLst>
              <p:ext uri="{D42A27DB-BD31-4B8C-83A1-F6EECF244321}">
                <p14:modId xmlns:p14="http://schemas.microsoft.com/office/powerpoint/2010/main" val="3650152493"/>
              </p:ext>
            </p:extLst>
          </p:nvPr>
        </p:nvGraphicFramePr>
        <p:xfrm>
          <a:off x="3275856" y="1611552"/>
          <a:ext cx="377825" cy="476250"/>
        </p:xfrm>
        <a:graphic>
          <a:graphicData uri="http://schemas.openxmlformats.org/presentationml/2006/ole">
            <mc:AlternateContent xmlns:mc="http://schemas.openxmlformats.org/markup-compatibility/2006">
              <mc:Choice xmlns:v="urn:schemas-microsoft-com:vml" Requires="v">
                <p:oleObj spid="_x0000_s161968" name="公式" r:id="rId5" imgW="152334" imgH="190417" progId="Equation.3">
                  <p:embed/>
                </p:oleObj>
              </mc:Choice>
              <mc:Fallback>
                <p:oleObj name="公式" r:id="rId5" imgW="152334" imgH="1904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1611552"/>
                        <a:ext cx="377825" cy="4762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2" name="Object 6"/>
          <p:cNvGraphicFramePr>
            <a:graphicFrameLocks noChangeAspect="1"/>
          </p:cNvGraphicFramePr>
          <p:nvPr>
            <p:extLst>
              <p:ext uri="{D42A27DB-BD31-4B8C-83A1-F6EECF244321}">
                <p14:modId xmlns:p14="http://schemas.microsoft.com/office/powerpoint/2010/main" val="1659658246"/>
              </p:ext>
            </p:extLst>
          </p:nvPr>
        </p:nvGraphicFramePr>
        <p:xfrm>
          <a:off x="2605088" y="2314575"/>
          <a:ext cx="3346450" cy="1122363"/>
        </p:xfrm>
        <a:graphic>
          <a:graphicData uri="http://schemas.openxmlformats.org/presentationml/2006/ole">
            <mc:AlternateContent xmlns:mc="http://schemas.openxmlformats.org/markup-compatibility/2006">
              <mc:Choice xmlns:v="urn:schemas-microsoft-com:vml" Requires="v">
                <p:oleObj spid="_x0000_s161969" name="Equation" r:id="rId7" imgW="927000" imgH="431640" progId="Equation.DSMT4">
                  <p:embed/>
                </p:oleObj>
              </mc:Choice>
              <mc:Fallback>
                <p:oleObj name="Equation" r:id="rId7" imgW="927000" imgH="431640" progId="Equation.DSMT4">
                  <p:embed/>
                  <p:pic>
                    <p:nvPicPr>
                      <p:cNvPr id="0" name=""/>
                      <p:cNvPicPr>
                        <a:picLocks noChangeAspect="1" noChangeArrowheads="1"/>
                      </p:cNvPicPr>
                      <p:nvPr/>
                    </p:nvPicPr>
                    <p:blipFill>
                      <a:blip r:embed="rId8"/>
                      <a:srcRect/>
                      <a:stretch>
                        <a:fillRect/>
                      </a:stretch>
                    </p:blipFill>
                    <p:spPr bwMode="auto">
                      <a:xfrm>
                        <a:off x="2605088" y="2314575"/>
                        <a:ext cx="3346450" cy="1122363"/>
                      </a:xfrm>
                      <a:prstGeom prst="rect">
                        <a:avLst/>
                      </a:prstGeom>
                      <a:solidFill>
                        <a:schemeClr val="tx1"/>
                      </a:solidFill>
                      <a:ln>
                        <a:noFill/>
                      </a:ln>
                      <a:effectLst/>
                    </p:spPr>
                  </p:pic>
                </p:oleObj>
              </mc:Fallback>
            </mc:AlternateContent>
          </a:graphicData>
        </a:graphic>
      </p:graphicFrame>
      <p:graphicFrame>
        <p:nvGraphicFramePr>
          <p:cNvPr id="96263" name="Object 7"/>
          <p:cNvGraphicFramePr>
            <a:graphicFrameLocks noChangeAspect="1"/>
          </p:cNvGraphicFramePr>
          <p:nvPr>
            <p:extLst>
              <p:ext uri="{D42A27DB-BD31-4B8C-83A1-F6EECF244321}">
                <p14:modId xmlns:p14="http://schemas.microsoft.com/office/powerpoint/2010/main" val="2983651045"/>
              </p:ext>
            </p:extLst>
          </p:nvPr>
        </p:nvGraphicFramePr>
        <p:xfrm>
          <a:off x="827584" y="3716338"/>
          <a:ext cx="727075" cy="485775"/>
        </p:xfrm>
        <a:graphic>
          <a:graphicData uri="http://schemas.openxmlformats.org/presentationml/2006/ole">
            <mc:AlternateContent xmlns:mc="http://schemas.openxmlformats.org/markup-compatibility/2006">
              <mc:Choice xmlns:v="urn:schemas-microsoft-com:vml" Requires="v">
                <p:oleObj spid="_x0000_s161970" name="Equation" r:id="rId9" imgW="304560" imgH="203040" progId="Equation.DSMT4">
                  <p:embed/>
                </p:oleObj>
              </mc:Choice>
              <mc:Fallback>
                <p:oleObj name="Equation" r:id="rId9" imgW="304560" imgH="203040" progId="Equation.DSMT4">
                  <p:embed/>
                  <p:pic>
                    <p:nvPicPr>
                      <p:cNvPr id="0" name=""/>
                      <p:cNvPicPr>
                        <a:picLocks noChangeAspect="1" noChangeArrowheads="1"/>
                      </p:cNvPicPr>
                      <p:nvPr/>
                    </p:nvPicPr>
                    <p:blipFill>
                      <a:blip r:embed="rId10"/>
                      <a:srcRect/>
                      <a:stretch>
                        <a:fillRect/>
                      </a:stretch>
                    </p:blipFill>
                    <p:spPr bwMode="auto">
                      <a:xfrm>
                        <a:off x="827584" y="3716338"/>
                        <a:ext cx="727075" cy="485775"/>
                      </a:xfrm>
                      <a:prstGeom prst="rect">
                        <a:avLst/>
                      </a:prstGeom>
                      <a:solidFill>
                        <a:schemeClr val="tx1"/>
                      </a:solid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061211130"/>
              </p:ext>
            </p:extLst>
          </p:nvPr>
        </p:nvGraphicFramePr>
        <p:xfrm>
          <a:off x="2405906" y="4707930"/>
          <a:ext cx="869950" cy="449262"/>
        </p:xfrm>
        <a:graphic>
          <a:graphicData uri="http://schemas.openxmlformats.org/presentationml/2006/ole">
            <mc:AlternateContent xmlns:mc="http://schemas.openxmlformats.org/markup-compatibility/2006">
              <mc:Choice xmlns:v="urn:schemas-microsoft-com:vml" Requires="v">
                <p:oleObj spid="_x0000_s161971" name="公式" r:id="rId11" imgW="368300" imgH="190500" progId="Equation.3">
                  <p:embed/>
                </p:oleObj>
              </mc:Choice>
              <mc:Fallback>
                <p:oleObj name="公式" r:id="rId11" imgW="368300" imgH="190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5906" y="4707930"/>
                        <a:ext cx="869950" cy="44926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670591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76263" y="368300"/>
            <a:ext cx="8066087" cy="908050"/>
          </a:xfrm>
        </p:spPr>
        <p:txBody>
          <a:bodyPr/>
          <a:lstStyle/>
          <a:p>
            <a:pPr eaLnBrk="1" hangingPunct="1">
              <a:lnSpc>
                <a:spcPct val="105000"/>
              </a:lnSpc>
              <a:defRPr/>
            </a:pPr>
            <a:r>
              <a:rPr lang="zh-CN" altLang="en-US" sz="2800" smtClean="0">
                <a:latin typeface="宋体" pitchFamily="2" charset="-122"/>
              </a:rPr>
              <a:t>多数情况下     ，估计量   的形式</a:t>
            </a:r>
            <a:br>
              <a:rPr lang="zh-CN" altLang="en-US" sz="2800" smtClean="0">
                <a:latin typeface="宋体" pitchFamily="2" charset="-122"/>
              </a:rPr>
            </a:br>
            <a:r>
              <a:rPr lang="zh-CN" altLang="en-US" sz="2800" smtClean="0">
                <a:latin typeface="宋体" pitchFamily="2" charset="-122"/>
              </a:rPr>
              <a:t>    一般有如下两种形式：</a:t>
            </a:r>
            <a:endParaRPr lang="zh-CN" altLang="en-US" sz="2800" smtClean="0"/>
          </a:p>
        </p:txBody>
      </p:sp>
      <p:sp>
        <p:nvSpPr>
          <p:cNvPr id="193539" name="Rectangle 3"/>
          <p:cNvSpPr>
            <a:spLocks noGrp="1" noChangeArrowheads="1"/>
          </p:cNvSpPr>
          <p:nvPr>
            <p:ph type="body" idx="1"/>
          </p:nvPr>
        </p:nvSpPr>
        <p:spPr>
          <a:xfrm>
            <a:off x="684213" y="1341438"/>
            <a:ext cx="7772400" cy="4800600"/>
          </a:xfrm>
        </p:spPr>
        <p:txBody>
          <a:bodyPr/>
          <a:lstStyle/>
          <a:p>
            <a:pPr eaLnBrk="1" hangingPunct="1">
              <a:lnSpc>
                <a:spcPct val="110000"/>
              </a:lnSpc>
              <a:buFont typeface="Wingdings" panose="05000000000000000000" pitchFamily="2" charset="2"/>
              <a:buNone/>
              <a:defRPr/>
            </a:pPr>
            <a:r>
              <a:rPr lang="en-US" altLang="zh-CN" sz="2800" smtClean="0">
                <a:latin typeface="宋体" pitchFamily="2" charset="-122"/>
                <a:sym typeface="cajcd fnta1" pitchFamily="18" charset="2"/>
              </a:rPr>
              <a:t> </a:t>
            </a:r>
            <a:r>
              <a:rPr lang="zh-CN" altLang="en-US" sz="2800" smtClean="0">
                <a:latin typeface="宋体" pitchFamily="2" charset="-122"/>
              </a:rPr>
              <a:t>移动平均法</a:t>
            </a:r>
          </a:p>
          <a:p>
            <a:pPr algn="just" eaLnBrk="1" hangingPunct="1">
              <a:lnSpc>
                <a:spcPct val="110000"/>
              </a:lnSpc>
              <a:defRPr/>
            </a:pPr>
            <a:r>
              <a:rPr lang="zh-CN" altLang="en-US" sz="2800" smtClean="0">
                <a:latin typeface="宋体" pitchFamily="2" charset="-122"/>
              </a:rPr>
              <a:t>认为历史样本数据中较前的数据对估计没有意义，只有较近的数据才对的估计有意义，因此历史较早的数据点被抛弃，仅利用较近的数据样本</a:t>
            </a:r>
          </a:p>
          <a:p>
            <a:pPr algn="just" eaLnBrk="1" hangingPunct="1">
              <a:lnSpc>
                <a:spcPct val="110000"/>
              </a:lnSpc>
              <a:defRPr/>
            </a:pPr>
            <a:r>
              <a:rPr lang="zh-CN" altLang="en-US" sz="2800" smtClean="0">
                <a:latin typeface="宋体" pitchFamily="2" charset="-122"/>
              </a:rPr>
              <a:t>该方法把这些数据对估计的影响作用看作是等同的，用相同的权重加以表示如下：</a:t>
            </a:r>
          </a:p>
        </p:txBody>
      </p:sp>
      <p:graphicFrame>
        <p:nvGraphicFramePr>
          <p:cNvPr id="97284" name="Object 4"/>
          <p:cNvGraphicFramePr>
            <a:graphicFrameLocks noChangeAspect="1"/>
          </p:cNvGraphicFramePr>
          <p:nvPr/>
        </p:nvGraphicFramePr>
        <p:xfrm>
          <a:off x="3563938" y="404813"/>
          <a:ext cx="869950" cy="449262"/>
        </p:xfrm>
        <a:graphic>
          <a:graphicData uri="http://schemas.openxmlformats.org/presentationml/2006/ole">
            <mc:AlternateContent xmlns:mc="http://schemas.openxmlformats.org/markup-compatibility/2006">
              <mc:Choice xmlns:v="urn:schemas-microsoft-com:vml" Requires="v">
                <p:oleObj spid="_x0000_s97482" name="公式" r:id="rId3" imgW="368300" imgH="190500" progId="Equation.3">
                  <p:embed/>
                </p:oleObj>
              </mc:Choice>
              <mc:Fallback>
                <p:oleObj name="公式" r:id="rId3" imgW="368300" imgH="190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404813"/>
                        <a:ext cx="869950" cy="44926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5" name="Object 5"/>
          <p:cNvGraphicFramePr>
            <a:graphicFrameLocks noChangeAspect="1"/>
          </p:cNvGraphicFramePr>
          <p:nvPr/>
        </p:nvGraphicFramePr>
        <p:xfrm>
          <a:off x="5940425" y="404813"/>
          <a:ext cx="344488" cy="400050"/>
        </p:xfrm>
        <a:graphic>
          <a:graphicData uri="http://schemas.openxmlformats.org/presentationml/2006/ole">
            <mc:AlternateContent xmlns:mc="http://schemas.openxmlformats.org/markup-compatibility/2006">
              <mc:Choice xmlns:v="urn:schemas-microsoft-com:vml" Requires="v">
                <p:oleObj spid="_x0000_s97483" name="公式" r:id="rId5" imgW="164957" imgH="190335" progId="Equation.3">
                  <p:embed/>
                </p:oleObj>
              </mc:Choice>
              <mc:Fallback>
                <p:oleObj name="公式" r:id="rId5" imgW="164957" imgH="19033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404813"/>
                        <a:ext cx="344488" cy="4000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6" name="Object 6"/>
          <p:cNvGraphicFramePr>
            <a:graphicFrameLocks noChangeAspect="1"/>
          </p:cNvGraphicFramePr>
          <p:nvPr>
            <p:extLst>
              <p:ext uri="{D42A27DB-BD31-4B8C-83A1-F6EECF244321}">
                <p14:modId xmlns:p14="http://schemas.microsoft.com/office/powerpoint/2010/main" val="685766280"/>
              </p:ext>
            </p:extLst>
          </p:nvPr>
        </p:nvGraphicFramePr>
        <p:xfrm>
          <a:off x="2111375" y="4976813"/>
          <a:ext cx="3913188" cy="1044475"/>
        </p:xfrm>
        <a:graphic>
          <a:graphicData uri="http://schemas.openxmlformats.org/presentationml/2006/ole">
            <mc:AlternateContent xmlns:mc="http://schemas.openxmlformats.org/markup-compatibility/2006">
              <mc:Choice xmlns:v="urn:schemas-microsoft-com:vml" Requires="v">
                <p:oleObj spid="_x0000_s97484" name="Equation" r:id="rId7" imgW="1587240" imgH="482400" progId="Equation.DSMT4">
                  <p:embed/>
                </p:oleObj>
              </mc:Choice>
              <mc:Fallback>
                <p:oleObj name="Equation" r:id="rId7" imgW="1587240" imgH="482400" progId="Equation.DSMT4">
                  <p:embed/>
                  <p:pic>
                    <p:nvPicPr>
                      <p:cNvPr id="0" name="Object 6"/>
                      <p:cNvPicPr>
                        <a:picLocks noChangeAspect="1" noChangeArrowheads="1"/>
                      </p:cNvPicPr>
                      <p:nvPr/>
                    </p:nvPicPr>
                    <p:blipFill>
                      <a:blip r:embed="rId8"/>
                      <a:srcRect/>
                      <a:stretch>
                        <a:fillRect/>
                      </a:stretch>
                    </p:blipFill>
                    <p:spPr bwMode="auto">
                      <a:xfrm>
                        <a:off x="2111375" y="4976813"/>
                        <a:ext cx="3913188" cy="1044475"/>
                      </a:xfrm>
                      <a:prstGeom prst="rect">
                        <a:avLst/>
                      </a:prstGeom>
                      <a:solidFill>
                        <a:schemeClr val="tx1"/>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68313" y="692150"/>
            <a:ext cx="3489325" cy="685800"/>
          </a:xfrm>
        </p:spPr>
        <p:txBody>
          <a:bodyPr/>
          <a:lstStyle/>
          <a:p>
            <a:pPr eaLnBrk="1" hangingPunct="1">
              <a:defRPr/>
            </a:pPr>
            <a:r>
              <a:rPr lang="en-US" altLang="zh-CN" sz="2800" b="1" smtClean="0">
                <a:latin typeface="宋体" pitchFamily="2" charset="-122"/>
                <a:sym typeface="cajcd fnta1" pitchFamily="18" charset="2"/>
              </a:rPr>
              <a:t> </a:t>
            </a:r>
            <a:r>
              <a:rPr lang="en-US" altLang="zh-CN" sz="2800" b="1" smtClean="0">
                <a:sym typeface="cajcd fnta1" pitchFamily="18" charset="2"/>
              </a:rPr>
              <a:t> </a:t>
            </a:r>
            <a:r>
              <a:rPr lang="zh-CN" altLang="en-US" sz="2800" b="1" smtClean="0">
                <a:solidFill>
                  <a:schemeClr val="tx1"/>
                </a:solidFill>
                <a:latin typeface="宋体" pitchFamily="2" charset="-122"/>
              </a:rPr>
              <a:t>指数加权法</a:t>
            </a:r>
          </a:p>
        </p:txBody>
      </p:sp>
      <p:sp>
        <p:nvSpPr>
          <p:cNvPr id="194563" name="Rectangle 3"/>
          <p:cNvSpPr>
            <a:spLocks noGrp="1" noChangeArrowheads="1"/>
          </p:cNvSpPr>
          <p:nvPr>
            <p:ph type="body" idx="1"/>
          </p:nvPr>
        </p:nvSpPr>
        <p:spPr>
          <a:xfrm>
            <a:off x="914400" y="1600200"/>
            <a:ext cx="7543800" cy="4648200"/>
          </a:xfrm>
        </p:spPr>
        <p:txBody>
          <a:bodyPr/>
          <a:lstStyle/>
          <a:p>
            <a:pPr marL="193675" indent="-193675" algn="just" eaLnBrk="1" hangingPunct="1">
              <a:lnSpc>
                <a:spcPct val="95000"/>
              </a:lnSpc>
              <a:defRPr/>
            </a:pPr>
            <a:r>
              <a:rPr lang="zh-CN" altLang="en-US" sz="2800" b="1" dirty="0" smtClean="0">
                <a:latin typeface="宋体" pitchFamily="2" charset="-122"/>
              </a:rPr>
              <a:t>对过去的所有的损失样本数据全部加以利用，充分利用数据所内含的市场信息。</a:t>
            </a:r>
          </a:p>
          <a:p>
            <a:pPr marL="193675" indent="-193675" algn="just" eaLnBrk="1" hangingPunct="1">
              <a:lnSpc>
                <a:spcPct val="95000"/>
              </a:lnSpc>
              <a:defRPr/>
            </a:pPr>
            <a:r>
              <a:rPr lang="zh-CN" altLang="en-US" sz="2800" b="1" dirty="0" smtClean="0">
                <a:latin typeface="宋体" pitchFamily="2" charset="-122"/>
              </a:rPr>
              <a:t>对不同时期的数据加以区别对待，以不同的权重因子加以表示，较近的数据被赋予较大的权重因子，以强调其对未来损失估计的影响。</a:t>
            </a:r>
            <a:endParaRPr lang="en-US" altLang="zh-CN" sz="2800" b="1" dirty="0" smtClean="0">
              <a:latin typeface="宋体" pitchFamily="2" charset="-122"/>
            </a:endParaRPr>
          </a:p>
          <a:p>
            <a:pPr marL="193675" indent="-193675" algn="just" eaLnBrk="1" hangingPunct="1">
              <a:lnSpc>
                <a:spcPct val="95000"/>
              </a:lnSpc>
              <a:defRPr/>
            </a:pPr>
            <a:endParaRPr lang="en-US" altLang="zh-CN" sz="2800" b="1" dirty="0">
              <a:latin typeface="宋体" pitchFamily="2" charset="-122"/>
            </a:endParaRPr>
          </a:p>
          <a:p>
            <a:pPr marL="193675" indent="-193675" algn="just" eaLnBrk="1" hangingPunct="1">
              <a:lnSpc>
                <a:spcPct val="95000"/>
              </a:lnSpc>
              <a:defRPr/>
            </a:pPr>
            <a:endParaRPr lang="en-US" altLang="zh-CN" sz="2800" b="1" dirty="0" smtClean="0">
              <a:latin typeface="宋体" pitchFamily="2" charset="-122"/>
            </a:endParaRPr>
          </a:p>
          <a:p>
            <a:pPr marL="193675" indent="-193675" algn="just" eaLnBrk="1" hangingPunct="1">
              <a:lnSpc>
                <a:spcPct val="95000"/>
              </a:lnSpc>
              <a:defRPr/>
            </a:pPr>
            <a:r>
              <a:rPr lang="en-US" altLang="zh-CN" sz="2800" b="1" dirty="0" err="1" smtClean="0">
                <a:latin typeface="宋体" pitchFamily="2" charset="-122"/>
              </a:rPr>
              <a:t>Riskmetrics做法：日数据</a:t>
            </a:r>
            <a:r>
              <a:rPr lang="zh-CN" altLang="en-US" sz="2800" b="1" dirty="0" smtClean="0">
                <a:latin typeface="宋体" pitchFamily="2" charset="-122"/>
              </a:rPr>
              <a:t>采用        ，月度数据采用</a:t>
            </a:r>
            <a:endParaRPr lang="en-US" altLang="zh-CN" sz="2800" b="1" dirty="0" smtClean="0">
              <a:latin typeface="宋体" pitchFamily="2" charset="-122"/>
            </a:endParaRPr>
          </a:p>
          <a:p>
            <a:pPr marL="193675" indent="-193675" algn="just" eaLnBrk="1" hangingPunct="1">
              <a:lnSpc>
                <a:spcPct val="95000"/>
              </a:lnSpc>
              <a:defRPr/>
            </a:pPr>
            <a:endParaRPr lang="zh-CN" altLang="en-US" sz="2800" b="1" dirty="0" smtClean="0">
              <a:latin typeface="宋体" pitchFamily="2" charset="-122"/>
            </a:endParaRPr>
          </a:p>
          <a:p>
            <a:pPr marL="193675" indent="-193675" algn="just" eaLnBrk="1" hangingPunct="1">
              <a:lnSpc>
                <a:spcPct val="95000"/>
              </a:lnSpc>
              <a:defRPr/>
            </a:pPr>
            <a:endParaRPr lang="en-US" altLang="zh-CN" sz="2400" dirty="0" smtClean="0">
              <a:latin typeface="宋体" pitchFamily="2" charset="-122"/>
            </a:endParaRPr>
          </a:p>
        </p:txBody>
      </p:sp>
      <p:graphicFrame>
        <p:nvGraphicFramePr>
          <p:cNvPr id="98308" name="对象 1"/>
          <p:cNvGraphicFramePr>
            <a:graphicFrameLocks noChangeAspect="1"/>
          </p:cNvGraphicFramePr>
          <p:nvPr>
            <p:extLst>
              <p:ext uri="{D42A27DB-BD31-4B8C-83A1-F6EECF244321}">
                <p14:modId xmlns:p14="http://schemas.microsoft.com/office/powerpoint/2010/main" val="3099834890"/>
              </p:ext>
            </p:extLst>
          </p:nvPr>
        </p:nvGraphicFramePr>
        <p:xfrm>
          <a:off x="2613025" y="3924300"/>
          <a:ext cx="4756150" cy="633413"/>
        </p:xfrm>
        <a:graphic>
          <a:graphicData uri="http://schemas.openxmlformats.org/presentationml/2006/ole">
            <mc:AlternateContent xmlns:mc="http://schemas.openxmlformats.org/markup-compatibility/2006">
              <mc:Choice xmlns:v="urn:schemas-microsoft-com:vml" Requires="v">
                <p:oleObj spid="_x0000_s98414" name="Equation" r:id="rId4" imgW="2095200" imgH="279360" progId="Equation.DSMT4">
                  <p:embed/>
                </p:oleObj>
              </mc:Choice>
              <mc:Fallback>
                <p:oleObj name="Equation" r:id="rId4" imgW="2095200" imgH="279360" progId="Equation.DSMT4">
                  <p:embed/>
                  <p:pic>
                    <p:nvPicPr>
                      <p:cNvPr id="0" name="对象 1"/>
                      <p:cNvPicPr>
                        <a:picLocks noChangeAspect="1" noChangeArrowheads="1"/>
                      </p:cNvPicPr>
                      <p:nvPr/>
                    </p:nvPicPr>
                    <p:blipFill>
                      <a:blip r:embed="rId5"/>
                      <a:srcRect/>
                      <a:stretch>
                        <a:fillRect/>
                      </a:stretch>
                    </p:blipFill>
                    <p:spPr bwMode="auto">
                      <a:xfrm>
                        <a:off x="2613025" y="3924300"/>
                        <a:ext cx="4756150" cy="6334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1"/>
          <p:cNvGraphicFramePr>
            <a:graphicFrameLocks noChangeAspect="1"/>
          </p:cNvGraphicFramePr>
          <p:nvPr>
            <p:extLst>
              <p:ext uri="{D42A27DB-BD31-4B8C-83A1-F6EECF244321}">
                <p14:modId xmlns:p14="http://schemas.microsoft.com/office/powerpoint/2010/main" val="938483337"/>
              </p:ext>
            </p:extLst>
          </p:nvPr>
        </p:nvGraphicFramePr>
        <p:xfrm>
          <a:off x="6300192" y="4815499"/>
          <a:ext cx="1268413" cy="403225"/>
        </p:xfrm>
        <a:graphic>
          <a:graphicData uri="http://schemas.openxmlformats.org/presentationml/2006/ole">
            <mc:AlternateContent xmlns:mc="http://schemas.openxmlformats.org/markup-compatibility/2006">
              <mc:Choice xmlns:v="urn:schemas-microsoft-com:vml" Requires="v">
                <p:oleObj spid="_x0000_s98415" name="Equation" r:id="rId6" imgW="558720" imgH="177480" progId="Equation.DSMT4">
                  <p:embed/>
                </p:oleObj>
              </mc:Choice>
              <mc:Fallback>
                <p:oleObj name="Equation" r:id="rId6" imgW="558720" imgH="177480" progId="Equation.DSMT4">
                  <p:embed/>
                  <p:pic>
                    <p:nvPicPr>
                      <p:cNvPr id="0" name=""/>
                      <p:cNvPicPr>
                        <a:picLocks noChangeAspect="1" noChangeArrowheads="1"/>
                      </p:cNvPicPr>
                      <p:nvPr/>
                    </p:nvPicPr>
                    <p:blipFill>
                      <a:blip r:embed="rId7"/>
                      <a:srcRect/>
                      <a:stretch>
                        <a:fillRect/>
                      </a:stretch>
                    </p:blipFill>
                    <p:spPr bwMode="auto">
                      <a:xfrm>
                        <a:off x="6300192" y="4815499"/>
                        <a:ext cx="1268413" cy="4032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1"/>
          <p:cNvGraphicFramePr>
            <a:graphicFrameLocks noChangeAspect="1"/>
          </p:cNvGraphicFramePr>
          <p:nvPr>
            <p:extLst>
              <p:ext uri="{D42A27DB-BD31-4B8C-83A1-F6EECF244321}">
                <p14:modId xmlns:p14="http://schemas.microsoft.com/office/powerpoint/2010/main" val="722667538"/>
              </p:ext>
            </p:extLst>
          </p:nvPr>
        </p:nvGraphicFramePr>
        <p:xfrm>
          <a:off x="3087563" y="5258023"/>
          <a:ext cx="1268413" cy="403225"/>
        </p:xfrm>
        <a:graphic>
          <a:graphicData uri="http://schemas.openxmlformats.org/presentationml/2006/ole">
            <mc:AlternateContent xmlns:mc="http://schemas.openxmlformats.org/markup-compatibility/2006">
              <mc:Choice xmlns:v="urn:schemas-microsoft-com:vml" Requires="v">
                <p:oleObj spid="_x0000_s98416" name="Equation" r:id="rId8" imgW="558720" imgH="177480" progId="Equation.DSMT4">
                  <p:embed/>
                </p:oleObj>
              </mc:Choice>
              <mc:Fallback>
                <p:oleObj name="Equation" r:id="rId8" imgW="558720" imgH="177480" progId="Equation.DSMT4">
                  <p:embed/>
                  <p:pic>
                    <p:nvPicPr>
                      <p:cNvPr id="0" name=""/>
                      <p:cNvPicPr>
                        <a:picLocks noChangeAspect="1" noChangeArrowheads="1"/>
                      </p:cNvPicPr>
                      <p:nvPr/>
                    </p:nvPicPr>
                    <p:blipFill>
                      <a:blip r:embed="rId9"/>
                      <a:srcRect/>
                      <a:stretch>
                        <a:fillRect/>
                      </a:stretch>
                    </p:blipFill>
                    <p:spPr bwMode="auto">
                      <a:xfrm>
                        <a:off x="3087563" y="5258023"/>
                        <a:ext cx="1268413" cy="4032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持有期为多期的</a:t>
            </a:r>
            <a:r>
              <a:rPr lang="en-US" altLang="zh-CN" dirty="0" err="1" smtClean="0"/>
              <a:t>VaR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Square root of time rule</a:t>
                </a:r>
              </a:p>
              <a:p>
                <a:pPr marL="0" indent="0">
                  <a:buNone/>
                </a:pPr>
                <a:r>
                  <a:rPr lang="en-US" altLang="zh-CN" dirty="0" smtClean="0"/>
                  <a:t>      T</a:t>
                </a:r>
                <a:r>
                  <a:rPr lang="zh-CN" altLang="en-US" dirty="0" smtClean="0"/>
                  <a:t>日的</a:t>
                </a:r>
                <a:r>
                  <a:rPr lang="en-US" altLang="zh-CN" dirty="0" err="1" smtClean="0"/>
                  <a:t>VaR</a:t>
                </a:r>
                <a:r>
                  <a:rPr lang="en-US" altLang="zh-CN" dirty="0" smtClean="0"/>
                  <a:t>=1</a:t>
                </a:r>
                <a:r>
                  <a:rPr lang="zh-CN" altLang="en-US" dirty="0" smtClean="0"/>
                  <a:t>日的</a:t>
                </a:r>
                <a:r>
                  <a:rPr lang="en-US" altLang="zh-CN" dirty="0" err="1" smtClean="0"/>
                  <a:t>VaR</a:t>
                </a:r>
                <a:r>
                  <a:rPr lang="en-US" altLang="zh-CN" dirty="0" smtClean="0"/>
                  <a:t> </a:t>
                </a:r>
                <a14:m>
                  <m:oMath xmlns:m="http://schemas.openxmlformats.org/officeDocument/2006/math">
                    <m:r>
                      <a:rPr lang="en-US" altLang="zh-CN"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𝑇</m:t>
                        </m:r>
                      </m:e>
                    </m:ra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85" t="-20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58323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err="1" smtClean="0"/>
              <a:t>VaR</a:t>
            </a:r>
            <a:r>
              <a:rPr lang="zh-CN" altLang="en-US" sz="3600" dirty="0" smtClean="0"/>
              <a:t>模型的回测检验（</a:t>
            </a:r>
            <a:r>
              <a:rPr lang="en-US" altLang="zh-CN" sz="3600" dirty="0" err="1" smtClean="0"/>
              <a:t>backtesting</a:t>
            </a:r>
            <a:r>
              <a:rPr lang="zh-CN" altLang="en-US" sz="3600" dirty="0" smtClean="0"/>
              <a:t>）</a:t>
            </a:r>
            <a:endParaRPr lang="zh-CN" altLang="en-US" sz="3600"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79512" y="1484785"/>
            <a:ext cx="8791104" cy="4641378"/>
          </a:xfrm>
          <a:prstGeom prst="rect">
            <a:avLst/>
          </a:prstGeom>
        </p:spPr>
      </p:pic>
    </p:spTree>
    <p:extLst>
      <p:ext uri="{BB962C8B-B14F-4D97-AF65-F5344CB8AC3E}">
        <p14:creationId xmlns:p14="http://schemas.microsoft.com/office/powerpoint/2010/main" val="11980876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隶书" pitchFamily="49" charset="-122"/>
                <a:ea typeface="隶书" pitchFamily="49" charset="-122"/>
              </a:rPr>
              <a:t>[2]</a:t>
            </a:r>
            <a:r>
              <a:rPr lang="zh-CN" altLang="en-US" dirty="0">
                <a:latin typeface="隶书" pitchFamily="49" charset="-122"/>
                <a:ea typeface="隶书" pitchFamily="49" charset="-122"/>
              </a:rPr>
              <a:t>方差</a:t>
            </a:r>
            <a:r>
              <a:rPr lang="en-US" altLang="zh-CN" dirty="0">
                <a:latin typeface="隶书" pitchFamily="49" charset="-122"/>
                <a:ea typeface="隶书" pitchFamily="49" charset="-122"/>
              </a:rPr>
              <a:t>-</a:t>
            </a:r>
            <a:r>
              <a:rPr lang="zh-CN" altLang="en-US" dirty="0">
                <a:latin typeface="隶书" pitchFamily="49" charset="-122"/>
                <a:ea typeface="隶书" pitchFamily="49" charset="-122"/>
              </a:rPr>
              <a:t>协方差方法</a:t>
            </a:r>
            <a:endParaRPr lang="zh-CN" altLang="en-US" dirty="0"/>
          </a:p>
        </p:txBody>
      </p:sp>
      <p:sp>
        <p:nvSpPr>
          <p:cNvPr id="3" name="内容占位符 2"/>
          <p:cNvSpPr>
            <a:spLocks noGrp="1"/>
          </p:cNvSpPr>
          <p:nvPr>
            <p:ph idx="1"/>
          </p:nvPr>
        </p:nvSpPr>
        <p:spPr/>
        <p:txBody>
          <a:bodyPr/>
          <a:lstStyle/>
          <a:p>
            <a:r>
              <a:rPr lang="zh-CN" altLang="en-US" dirty="0" smtClean="0"/>
              <a:t>资产组合中用资产组合中有      个资产</a:t>
            </a:r>
            <a:endParaRPr lang="en-US" altLang="zh-CN" dirty="0" smtClean="0"/>
          </a:p>
          <a:p>
            <a:r>
              <a:rPr lang="zh-CN" altLang="en-US" dirty="0" smtClean="0"/>
              <a:t>各个资产的权重向量为</a:t>
            </a:r>
            <a:endParaRPr lang="en-US" altLang="zh-CN" dirty="0" smtClean="0"/>
          </a:p>
          <a:p>
            <a:endParaRPr lang="en-US" altLang="zh-CN" dirty="0" smtClean="0"/>
          </a:p>
          <a:p>
            <a:r>
              <a:rPr lang="zh-CN" altLang="en-US" dirty="0" smtClean="0"/>
              <a:t>资产的收益率向量为</a:t>
            </a:r>
            <a:endParaRPr lang="en-US" altLang="zh-CN" dirty="0" smtClean="0"/>
          </a:p>
          <a:p>
            <a:endParaRPr lang="en-US" altLang="zh-CN" dirty="0"/>
          </a:p>
          <a:p>
            <a:r>
              <a:rPr lang="zh-CN" altLang="en-US" dirty="0" smtClean="0"/>
              <a:t>资产组合收益率为</a:t>
            </a:r>
            <a:endParaRPr lang="en-US" altLang="zh-CN" dirty="0"/>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311625268"/>
              </p:ext>
            </p:extLst>
          </p:nvPr>
        </p:nvGraphicFramePr>
        <p:xfrm>
          <a:off x="2643187" y="2789237"/>
          <a:ext cx="2438400" cy="555625"/>
        </p:xfrm>
        <a:graphic>
          <a:graphicData uri="http://schemas.openxmlformats.org/presentationml/2006/ole">
            <mc:AlternateContent xmlns:mc="http://schemas.openxmlformats.org/markup-compatibility/2006">
              <mc:Choice xmlns:v="urn:schemas-microsoft-com:vml" Requires="v">
                <p:oleObj spid="_x0000_s162934" name="Equation" r:id="rId3" imgW="1244520" imgH="279360" progId="Equation.DSMT4">
                  <p:embed/>
                </p:oleObj>
              </mc:Choice>
              <mc:Fallback>
                <p:oleObj name="Equation" r:id="rId3" imgW="1244520" imgH="279360" progId="Equation.DSMT4">
                  <p:embed/>
                  <p:pic>
                    <p:nvPicPr>
                      <p:cNvPr id="0" name=""/>
                      <p:cNvPicPr>
                        <a:picLocks noChangeAspect="1" noChangeArrowheads="1"/>
                      </p:cNvPicPr>
                      <p:nvPr/>
                    </p:nvPicPr>
                    <p:blipFill>
                      <a:blip r:embed="rId4"/>
                      <a:srcRect/>
                      <a:stretch>
                        <a:fillRect/>
                      </a:stretch>
                    </p:blipFill>
                    <p:spPr bwMode="auto">
                      <a:xfrm>
                        <a:off x="2643187" y="2789237"/>
                        <a:ext cx="2438400" cy="555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294912504"/>
              </p:ext>
            </p:extLst>
          </p:nvPr>
        </p:nvGraphicFramePr>
        <p:xfrm>
          <a:off x="5868144" y="1700808"/>
          <a:ext cx="432048" cy="372454"/>
        </p:xfrm>
        <a:graphic>
          <a:graphicData uri="http://schemas.openxmlformats.org/presentationml/2006/ole">
            <mc:AlternateContent xmlns:mc="http://schemas.openxmlformats.org/markup-compatibility/2006">
              <mc:Choice xmlns:v="urn:schemas-microsoft-com:vml" Requires="v">
                <p:oleObj spid="_x0000_s162935" name="Equation" r:id="rId5" imgW="164880" imgH="139680" progId="Equation.DSMT4">
                  <p:embed/>
                </p:oleObj>
              </mc:Choice>
              <mc:Fallback>
                <p:oleObj name="Equation" r:id="rId5" imgW="164880" imgH="139680" progId="Equation.DSMT4">
                  <p:embed/>
                  <p:pic>
                    <p:nvPicPr>
                      <p:cNvPr id="0" name=""/>
                      <p:cNvPicPr>
                        <a:picLocks noChangeAspect="1" noChangeArrowheads="1"/>
                      </p:cNvPicPr>
                      <p:nvPr/>
                    </p:nvPicPr>
                    <p:blipFill>
                      <a:blip r:embed="rId6"/>
                      <a:srcRect/>
                      <a:stretch>
                        <a:fillRect/>
                      </a:stretch>
                    </p:blipFill>
                    <p:spPr bwMode="auto">
                      <a:xfrm>
                        <a:off x="5868144" y="1700808"/>
                        <a:ext cx="432048" cy="372454"/>
                      </a:xfrm>
                      <a:prstGeom prst="rect">
                        <a:avLst/>
                      </a:prstGeom>
                      <a:solidFill>
                        <a:schemeClr val="tx1"/>
                      </a:solidFill>
                      <a:ln>
                        <a:noFill/>
                      </a:ln>
                      <a:extLst/>
                    </p:spPr>
                  </p:pic>
                </p:oleObj>
              </mc:Fallback>
            </mc:AlternateContent>
          </a:graphicData>
        </a:graphic>
      </p:graphicFrame>
      <p:graphicFrame>
        <p:nvGraphicFramePr>
          <p:cNvPr id="7" name="对象 2"/>
          <p:cNvGraphicFramePr>
            <a:graphicFrameLocks noChangeAspect="1"/>
          </p:cNvGraphicFramePr>
          <p:nvPr>
            <p:extLst>
              <p:ext uri="{D42A27DB-BD31-4B8C-83A1-F6EECF244321}">
                <p14:modId xmlns:p14="http://schemas.microsoft.com/office/powerpoint/2010/main" val="2993950586"/>
              </p:ext>
            </p:extLst>
          </p:nvPr>
        </p:nvGraphicFramePr>
        <p:xfrm>
          <a:off x="2637538" y="3863181"/>
          <a:ext cx="2709863" cy="569338"/>
        </p:xfrm>
        <a:graphic>
          <a:graphicData uri="http://schemas.openxmlformats.org/presentationml/2006/ole">
            <mc:AlternateContent xmlns:mc="http://schemas.openxmlformats.org/markup-compatibility/2006">
              <mc:Choice xmlns:v="urn:schemas-microsoft-com:vml" Requires="v">
                <p:oleObj spid="_x0000_s162936" name="Equation" r:id="rId7" imgW="1447560" imgH="304560" progId="Equation.DSMT4">
                  <p:embed/>
                </p:oleObj>
              </mc:Choice>
              <mc:Fallback>
                <p:oleObj name="Equation" r:id="rId7" imgW="1447560" imgH="304560" progId="Equation.DSMT4">
                  <p:embed/>
                  <p:pic>
                    <p:nvPicPr>
                      <p:cNvPr id="0" name=""/>
                      <p:cNvPicPr>
                        <a:picLocks noChangeAspect="1" noChangeArrowheads="1"/>
                      </p:cNvPicPr>
                      <p:nvPr/>
                    </p:nvPicPr>
                    <p:blipFill>
                      <a:blip r:embed="rId8"/>
                      <a:srcRect/>
                      <a:stretch>
                        <a:fillRect/>
                      </a:stretch>
                    </p:blipFill>
                    <p:spPr bwMode="auto">
                      <a:xfrm>
                        <a:off x="2637538" y="3863181"/>
                        <a:ext cx="2709863" cy="569338"/>
                      </a:xfrm>
                      <a:prstGeom prst="rect">
                        <a:avLst/>
                      </a:prstGeom>
                      <a:solidFill>
                        <a:schemeClr val="tx1"/>
                      </a:solidFill>
                      <a:ln>
                        <a:noFill/>
                      </a:ln>
                      <a:extLst/>
                    </p:spPr>
                  </p:pic>
                </p:oleObj>
              </mc:Fallback>
            </mc:AlternateContent>
          </a:graphicData>
        </a:graphic>
      </p:graphicFrame>
      <p:graphicFrame>
        <p:nvGraphicFramePr>
          <p:cNvPr id="8" name="对象 10"/>
          <p:cNvGraphicFramePr>
            <a:graphicFrameLocks noChangeAspect="1"/>
          </p:cNvGraphicFramePr>
          <p:nvPr>
            <p:extLst>
              <p:ext uri="{D42A27DB-BD31-4B8C-83A1-F6EECF244321}">
                <p14:modId xmlns:p14="http://schemas.microsoft.com/office/powerpoint/2010/main" val="3159331234"/>
              </p:ext>
            </p:extLst>
          </p:nvPr>
        </p:nvGraphicFramePr>
        <p:xfrm>
          <a:off x="2666834" y="5157192"/>
          <a:ext cx="2014537" cy="750887"/>
        </p:xfrm>
        <a:graphic>
          <a:graphicData uri="http://schemas.openxmlformats.org/presentationml/2006/ole">
            <mc:AlternateContent xmlns:mc="http://schemas.openxmlformats.org/markup-compatibility/2006">
              <mc:Choice xmlns:v="urn:schemas-microsoft-com:vml" Requires="v">
                <p:oleObj spid="_x0000_s162937" name="Equation" r:id="rId9" imgW="1193760" imgH="444240" progId="Equation.DSMT4">
                  <p:embed/>
                </p:oleObj>
              </mc:Choice>
              <mc:Fallback>
                <p:oleObj name="Equation" r:id="rId9" imgW="1193760" imgH="444240" progId="Equation.DSMT4">
                  <p:embed/>
                  <p:pic>
                    <p:nvPicPr>
                      <p:cNvPr id="0" name=""/>
                      <p:cNvPicPr>
                        <a:picLocks noChangeAspect="1" noChangeArrowheads="1"/>
                      </p:cNvPicPr>
                      <p:nvPr/>
                    </p:nvPicPr>
                    <p:blipFill>
                      <a:blip r:embed="rId10"/>
                      <a:srcRect/>
                      <a:stretch>
                        <a:fillRect/>
                      </a:stretch>
                    </p:blipFill>
                    <p:spPr bwMode="auto">
                      <a:xfrm>
                        <a:off x="2666834" y="5157192"/>
                        <a:ext cx="2014537" cy="750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392146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57200" y="277813"/>
            <a:ext cx="8229600" cy="303212"/>
          </a:xfrm>
        </p:spPr>
        <p:txBody>
          <a:bodyPr/>
          <a:lstStyle/>
          <a:p>
            <a:pPr eaLnBrk="1" hangingPunct="1">
              <a:defRPr/>
            </a:pPr>
            <a:endParaRPr lang="zh-CN" altLang="zh-CN" smtClean="0"/>
          </a:p>
        </p:txBody>
      </p:sp>
      <p:sp>
        <p:nvSpPr>
          <p:cNvPr id="197635" name="Rectangle 3"/>
          <p:cNvSpPr>
            <a:spLocks noGrp="1" noChangeArrowheads="1"/>
          </p:cNvSpPr>
          <p:nvPr>
            <p:ph type="body" idx="1"/>
          </p:nvPr>
        </p:nvSpPr>
        <p:spPr>
          <a:xfrm>
            <a:off x="1066800" y="1600200"/>
            <a:ext cx="7537450" cy="4492625"/>
          </a:xfrm>
        </p:spPr>
        <p:txBody>
          <a:bodyPr/>
          <a:lstStyle/>
          <a:p>
            <a:pPr eaLnBrk="1" hangingPunct="1">
              <a:defRPr/>
            </a:pPr>
            <a:r>
              <a:rPr lang="zh-CN" altLang="en-US" sz="2800" dirty="0" smtClean="0">
                <a:latin typeface="宋体" pitchFamily="2" charset="-122"/>
              </a:rPr>
              <a:t>假定                服从均值为   ，协方差矩阵为   的多元正态分布</a:t>
            </a:r>
            <a:endParaRPr lang="en-US" altLang="zh-CN" sz="2800" dirty="0" smtClean="0">
              <a:latin typeface="宋体" pitchFamily="2" charset="-122"/>
            </a:endParaRPr>
          </a:p>
          <a:p>
            <a:pPr eaLnBrk="1" hangingPunct="1">
              <a:buFont typeface="Wingdings" panose="05000000000000000000" pitchFamily="2" charset="2"/>
              <a:buNone/>
              <a:defRPr/>
            </a:pPr>
            <a:r>
              <a:rPr lang="zh-CN" altLang="en-US" sz="2800" dirty="0" smtClean="0">
                <a:latin typeface="宋体" pitchFamily="2" charset="-122"/>
              </a:rPr>
              <a:t>                     </a:t>
            </a:r>
          </a:p>
          <a:p>
            <a:pPr eaLnBrk="1" hangingPunct="1">
              <a:defRPr/>
            </a:pPr>
            <a:r>
              <a:rPr lang="zh-CN" altLang="en-US" sz="2800" dirty="0" smtClean="0">
                <a:latin typeface="宋体" pitchFamily="2" charset="-122"/>
              </a:rPr>
              <a:t>则    的均值和方差分别为：</a:t>
            </a:r>
          </a:p>
          <a:p>
            <a:pPr eaLnBrk="1" hangingPunct="1">
              <a:buFont typeface="Wingdings" panose="05000000000000000000" pitchFamily="2" charset="2"/>
              <a:buNone/>
              <a:defRPr/>
            </a:pPr>
            <a:endParaRPr lang="zh-CN" altLang="en-US" sz="2800" dirty="0" smtClean="0">
              <a:latin typeface="宋体" pitchFamily="2" charset="-122"/>
            </a:endParaRPr>
          </a:p>
          <a:p>
            <a:pPr eaLnBrk="1" hangingPunct="1">
              <a:buFont typeface="Wingdings" panose="05000000000000000000" pitchFamily="2" charset="2"/>
              <a:buNone/>
              <a:defRPr/>
            </a:pPr>
            <a:endParaRPr lang="zh-CN" altLang="en-US" sz="2800" dirty="0" smtClean="0">
              <a:latin typeface="宋体" pitchFamily="2" charset="-122"/>
            </a:endParaRPr>
          </a:p>
          <a:p>
            <a:pPr eaLnBrk="1" hangingPunct="1">
              <a:buFont typeface="Wingdings" panose="05000000000000000000" pitchFamily="2" charset="2"/>
              <a:buNone/>
              <a:defRPr/>
            </a:pPr>
            <a:r>
              <a:rPr lang="zh-CN" altLang="en-US" sz="2800" dirty="0" smtClean="0">
                <a:latin typeface="宋体" pitchFamily="2" charset="-122"/>
              </a:rPr>
              <a:t>  </a:t>
            </a:r>
          </a:p>
        </p:txBody>
      </p:sp>
      <p:graphicFrame>
        <p:nvGraphicFramePr>
          <p:cNvPr id="102404" name="Object 12"/>
          <p:cNvGraphicFramePr>
            <a:graphicFrameLocks noChangeAspect="1"/>
          </p:cNvGraphicFramePr>
          <p:nvPr/>
        </p:nvGraphicFramePr>
        <p:xfrm>
          <a:off x="6900863" y="1762125"/>
          <a:ext cx="287337" cy="317500"/>
        </p:xfrm>
        <a:graphic>
          <a:graphicData uri="http://schemas.openxmlformats.org/presentationml/2006/ole">
            <mc:AlternateContent xmlns:mc="http://schemas.openxmlformats.org/markup-compatibility/2006">
              <mc:Choice xmlns:v="urn:schemas-microsoft-com:vml" Requires="v">
                <p:oleObj spid="_x0000_s102837" name="Equation" r:id="rId3" imgW="126835" imgH="139518" progId="Equation.DSMT4">
                  <p:embed/>
                </p:oleObj>
              </mc:Choice>
              <mc:Fallback>
                <p:oleObj name="Equation" r:id="rId3" imgW="126835" imgH="139518"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0863" y="1762125"/>
                        <a:ext cx="287337" cy="3175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5" name="对象 1"/>
          <p:cNvGraphicFramePr>
            <a:graphicFrameLocks noChangeAspect="1"/>
          </p:cNvGraphicFramePr>
          <p:nvPr/>
        </p:nvGraphicFramePr>
        <p:xfrm>
          <a:off x="3059113" y="2205038"/>
          <a:ext cx="250825" cy="273050"/>
        </p:xfrm>
        <a:graphic>
          <a:graphicData uri="http://schemas.openxmlformats.org/presentationml/2006/ole">
            <mc:AlternateContent xmlns:mc="http://schemas.openxmlformats.org/markup-compatibility/2006">
              <mc:Choice xmlns:v="urn:schemas-microsoft-com:vml" Requires="v">
                <p:oleObj spid="_x0000_s102838" name="Equation" r:id="rId5" imgW="139639" imgH="152334" progId="Equation.DSMT4">
                  <p:embed/>
                </p:oleObj>
              </mc:Choice>
              <mc:Fallback>
                <p:oleObj name="Equation" r:id="rId5" imgW="139639" imgH="152334"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2205038"/>
                        <a:ext cx="250825" cy="273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06" name="对象 2"/>
          <p:cNvGraphicFramePr>
            <a:graphicFrameLocks noChangeAspect="1"/>
          </p:cNvGraphicFramePr>
          <p:nvPr/>
        </p:nvGraphicFramePr>
        <p:xfrm>
          <a:off x="4814888" y="3808413"/>
          <a:ext cx="3729037" cy="733425"/>
        </p:xfrm>
        <a:graphic>
          <a:graphicData uri="http://schemas.openxmlformats.org/presentationml/2006/ole">
            <mc:AlternateContent xmlns:mc="http://schemas.openxmlformats.org/markup-compatibility/2006">
              <mc:Choice xmlns:v="urn:schemas-microsoft-com:vml" Requires="v">
                <p:oleObj spid="_x0000_s102839" name="Equation" r:id="rId7" imgW="1422400" imgH="279400" progId="Equation.DSMT4">
                  <p:embed/>
                </p:oleObj>
              </mc:Choice>
              <mc:Fallback>
                <p:oleObj name="Equation" r:id="rId7" imgW="1422400" imgH="279400" progId="Equation.DSMT4">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4888" y="3808413"/>
                        <a:ext cx="3729037" cy="733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08" name="对象 2"/>
          <p:cNvGraphicFramePr>
            <a:graphicFrameLocks noChangeAspect="1"/>
          </p:cNvGraphicFramePr>
          <p:nvPr>
            <p:extLst>
              <p:ext uri="{D42A27DB-BD31-4B8C-83A1-F6EECF244321}">
                <p14:modId xmlns:p14="http://schemas.microsoft.com/office/powerpoint/2010/main" val="13634743"/>
              </p:ext>
            </p:extLst>
          </p:nvPr>
        </p:nvGraphicFramePr>
        <p:xfrm>
          <a:off x="2220913" y="1616652"/>
          <a:ext cx="2614612" cy="527050"/>
        </p:xfrm>
        <a:graphic>
          <a:graphicData uri="http://schemas.openxmlformats.org/presentationml/2006/ole">
            <mc:AlternateContent xmlns:mc="http://schemas.openxmlformats.org/markup-compatibility/2006">
              <mc:Choice xmlns:v="urn:schemas-microsoft-com:vml" Requires="v">
                <p:oleObj spid="_x0000_s102840" name="Equation" r:id="rId9" imgW="1384300" imgH="279400" progId="Equation.DSMT4">
                  <p:embed/>
                </p:oleObj>
              </mc:Choice>
              <mc:Fallback>
                <p:oleObj name="Equation" r:id="rId9" imgW="1384300" imgH="279400" progId="Equation.DSMT4">
                  <p:embed/>
                  <p:pic>
                    <p:nvPicPr>
                      <p:cNvPr id="0" name="对象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0913" y="1616652"/>
                        <a:ext cx="2614612" cy="527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09" name="对象 3"/>
          <p:cNvGraphicFramePr>
            <a:graphicFrameLocks noChangeAspect="1"/>
          </p:cNvGraphicFramePr>
          <p:nvPr/>
        </p:nvGraphicFramePr>
        <p:xfrm>
          <a:off x="1922463" y="3832225"/>
          <a:ext cx="2601912" cy="622300"/>
        </p:xfrm>
        <a:graphic>
          <a:graphicData uri="http://schemas.openxmlformats.org/presentationml/2006/ole">
            <mc:AlternateContent xmlns:mc="http://schemas.openxmlformats.org/markup-compatibility/2006">
              <mc:Choice xmlns:v="urn:schemas-microsoft-com:vml" Requires="v">
                <p:oleObj spid="_x0000_s102841" name="Equation" r:id="rId11" imgW="1168400" imgH="279400" progId="Equation.DSMT4">
                  <p:embed/>
                </p:oleObj>
              </mc:Choice>
              <mc:Fallback>
                <p:oleObj name="Equation" r:id="rId11" imgW="1168400" imgH="279400" progId="Equation.DSMT4">
                  <p:embed/>
                  <p:pic>
                    <p:nvPicPr>
                      <p:cNvPr id="0" name="对象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2463" y="3832225"/>
                        <a:ext cx="2601912" cy="6223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10" name="对象 4"/>
          <p:cNvGraphicFramePr>
            <a:graphicFrameLocks noChangeAspect="1"/>
          </p:cNvGraphicFramePr>
          <p:nvPr/>
        </p:nvGraphicFramePr>
        <p:xfrm>
          <a:off x="1979613" y="3068638"/>
          <a:ext cx="431800" cy="512762"/>
        </p:xfrm>
        <a:graphic>
          <a:graphicData uri="http://schemas.openxmlformats.org/presentationml/2006/ole">
            <mc:AlternateContent xmlns:mc="http://schemas.openxmlformats.org/markup-compatibility/2006">
              <mc:Choice xmlns:v="urn:schemas-microsoft-com:vml" Requires="v">
                <p:oleObj spid="_x0000_s102842" name="Equation" r:id="rId13" imgW="203112" imgH="241195" progId="Equation.DSMT4">
                  <p:embed/>
                </p:oleObj>
              </mc:Choice>
              <mc:Fallback>
                <p:oleObj name="Equation" r:id="rId13" imgW="203112" imgH="241195" progId="Equation.DSMT4">
                  <p:embed/>
                  <p:pic>
                    <p:nvPicPr>
                      <p:cNvPr id="0" name="对象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9613" y="3068638"/>
                        <a:ext cx="431800" cy="5127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zh-CN" altLang="en-US" dirty="0" smtClean="0">
                <a:effectLst/>
              </a:rPr>
              <a:t>组合风险的分解</a:t>
            </a:r>
          </a:p>
        </p:txBody>
      </p:sp>
      <p:sp>
        <p:nvSpPr>
          <p:cNvPr id="3" name="内容占位符 2"/>
          <p:cNvSpPr>
            <a:spLocks noGrp="1"/>
          </p:cNvSpPr>
          <p:nvPr>
            <p:ph idx="1"/>
          </p:nvPr>
        </p:nvSpPr>
        <p:spPr/>
        <p:txBody>
          <a:bodyPr/>
          <a:lstStyle/>
          <a:p>
            <a:pPr eaLnBrk="1" hangingPunct="1">
              <a:buFontTx/>
              <a:buNone/>
              <a:defRPr/>
            </a:pPr>
            <a:r>
              <a:rPr lang="zh-CN" altLang="en-US" b="1" dirty="0" smtClean="0"/>
              <a:t>边际</a:t>
            </a:r>
            <a:r>
              <a:rPr lang="en-US" altLang="zh-CN" b="1" dirty="0" err="1" smtClean="0"/>
              <a:t>VaR</a:t>
            </a:r>
            <a:r>
              <a:rPr lang="zh-CN" altLang="en-US" dirty="0" smtClean="0"/>
              <a:t>：组合中增加一单位某资产，</a:t>
            </a:r>
            <a:r>
              <a:rPr lang="en-US" altLang="zh-CN" dirty="0" err="1" smtClean="0"/>
              <a:t>VaR</a:t>
            </a:r>
            <a:r>
              <a:rPr lang="zh-CN" altLang="en-US" dirty="0" smtClean="0"/>
              <a:t>的改变量</a:t>
            </a:r>
          </a:p>
          <a:p>
            <a:pPr eaLnBrk="1" hangingPunct="1">
              <a:defRPr/>
            </a:pPr>
            <a:endParaRPr lang="zh-CN" altLang="en-US" dirty="0" smtClean="0"/>
          </a:p>
          <a:p>
            <a:pPr eaLnBrk="1" hangingPunct="1">
              <a:buFontTx/>
              <a:buNone/>
              <a:defRPr/>
            </a:pPr>
            <a:r>
              <a:rPr lang="zh-CN" altLang="en-US" b="1" dirty="0" smtClean="0"/>
              <a:t>成分</a:t>
            </a:r>
            <a:r>
              <a:rPr lang="en-US" altLang="zh-CN" b="1" dirty="0" err="1" smtClean="0"/>
              <a:t>VaR</a:t>
            </a:r>
            <a:r>
              <a:rPr lang="zh-CN" altLang="en-US" dirty="0" smtClean="0"/>
              <a:t>：资产组合中每个资产贡献的风险。</a:t>
            </a:r>
          </a:p>
          <a:p>
            <a:pPr eaLnBrk="1" hangingPunct="1">
              <a:defRPr/>
            </a:pPr>
            <a:endParaRPr lang="en-US" altLang="zh-CN" dirty="0" smtClean="0"/>
          </a:p>
          <a:p>
            <a:pPr marL="0" indent="0">
              <a:buFont typeface="Wingdings" panose="05000000000000000000" pitchFamily="2" charset="2"/>
              <a:buNone/>
              <a:defRPr/>
            </a:pPr>
            <a:endParaRPr lang="en-US" altLang="zh-CN" dirty="0" smtClean="0"/>
          </a:p>
          <a:p>
            <a:pPr marL="0" indent="0">
              <a:buFont typeface="Wingdings" panose="05000000000000000000" pitchFamily="2" charset="2"/>
              <a:buNone/>
              <a:defRPr/>
            </a:pPr>
            <a:r>
              <a:rPr lang="zh-CN" altLang="en-US" dirty="0" smtClean="0"/>
              <a:t>其中 </a:t>
            </a:r>
            <a:endParaRPr lang="zh-CN" altLang="en-US" dirty="0"/>
          </a:p>
        </p:txBody>
      </p:sp>
      <p:graphicFrame>
        <p:nvGraphicFramePr>
          <p:cNvPr id="103428" name="对象 1"/>
          <p:cNvGraphicFramePr>
            <a:graphicFrameLocks noChangeAspect="1"/>
          </p:cNvGraphicFramePr>
          <p:nvPr/>
        </p:nvGraphicFramePr>
        <p:xfrm>
          <a:off x="2916238" y="4076700"/>
          <a:ext cx="2592387" cy="576263"/>
        </p:xfrm>
        <a:graphic>
          <a:graphicData uri="http://schemas.openxmlformats.org/presentationml/2006/ole">
            <mc:AlternateContent xmlns:mc="http://schemas.openxmlformats.org/markup-compatibility/2006">
              <mc:Choice xmlns:v="urn:schemas-microsoft-com:vml" Requires="v">
                <p:oleObj spid="_x0000_s103562" name="Equation" r:id="rId3" imgW="1143000" imgH="254000" progId="Equation.DSMT4">
                  <p:embed/>
                </p:oleObj>
              </mc:Choice>
              <mc:Fallback>
                <p:oleObj name="Equation" r:id="rId3" imgW="1143000" imgH="2540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4076700"/>
                        <a:ext cx="2592387" cy="576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29" name="对象 3"/>
          <p:cNvGraphicFramePr>
            <a:graphicFrameLocks noChangeAspect="1"/>
          </p:cNvGraphicFramePr>
          <p:nvPr/>
        </p:nvGraphicFramePr>
        <p:xfrm>
          <a:off x="1849438" y="4870450"/>
          <a:ext cx="2419350" cy="1152525"/>
        </p:xfrm>
        <a:graphic>
          <a:graphicData uri="http://schemas.openxmlformats.org/presentationml/2006/ole">
            <mc:AlternateContent xmlns:mc="http://schemas.openxmlformats.org/markup-compatibility/2006">
              <mc:Choice xmlns:v="urn:schemas-microsoft-com:vml" Requires="v">
                <p:oleObj spid="_x0000_s103563" name="Equation" r:id="rId5" imgW="1066800" imgH="508000" progId="Equation.DSMT4">
                  <p:embed/>
                </p:oleObj>
              </mc:Choice>
              <mc:Fallback>
                <p:oleObj name="Equation" r:id="rId5" imgW="1066800" imgH="5080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9438" y="4870450"/>
                        <a:ext cx="2419350" cy="11525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en-US" altLang="zh-CN" dirty="0" err="1" smtClean="0">
                <a:effectLst/>
              </a:rPr>
              <a:t>CVaR（ES</a:t>
            </a:r>
            <a:r>
              <a:rPr lang="en-US" altLang="zh-CN" dirty="0" smtClean="0">
                <a:effectLst/>
              </a:rPr>
              <a:t>）</a:t>
            </a:r>
            <a:endParaRPr lang="zh-CN" altLang="en-US" dirty="0" smtClean="0">
              <a:effectLst/>
            </a:endParaRPr>
          </a:p>
        </p:txBody>
      </p:sp>
      <p:sp>
        <p:nvSpPr>
          <p:cNvPr id="3" name="内容占位符 2"/>
          <p:cNvSpPr>
            <a:spLocks noGrp="1"/>
          </p:cNvSpPr>
          <p:nvPr>
            <p:ph idx="1"/>
          </p:nvPr>
        </p:nvSpPr>
        <p:spPr>
          <a:xfrm>
            <a:off x="457200" y="1417638"/>
            <a:ext cx="8229600" cy="4708525"/>
          </a:xfrm>
        </p:spPr>
        <p:txBody>
          <a:bodyPr/>
          <a:lstStyle/>
          <a:p>
            <a:pPr eaLnBrk="1" hangingPunct="1">
              <a:defRPr/>
            </a:pPr>
            <a:r>
              <a:rPr lang="zh-CN" altLang="en-US" b="1" dirty="0" smtClean="0"/>
              <a:t>对于某些分布，</a:t>
            </a:r>
            <a:r>
              <a:rPr lang="en-US" altLang="zh-CN" b="1" dirty="0" err="1" smtClean="0"/>
              <a:t>VaR不满足次可加性，即投资组合的风险大于单个资产风险的和</a:t>
            </a:r>
            <a:r>
              <a:rPr lang="en-US" altLang="zh-CN" b="1" dirty="0" smtClean="0"/>
              <a:t>。</a:t>
            </a:r>
          </a:p>
          <a:p>
            <a:pPr eaLnBrk="1" hangingPunct="1">
              <a:defRPr/>
            </a:pPr>
            <a:endParaRPr lang="en-US" altLang="zh-CN" b="1" dirty="0" smtClean="0"/>
          </a:p>
          <a:p>
            <a:pPr eaLnBrk="1" hangingPunct="1">
              <a:defRPr/>
            </a:pPr>
            <a:r>
              <a:rPr lang="en-US" altLang="zh-CN" b="1" dirty="0" err="1" smtClean="0"/>
              <a:t>CVaR</a:t>
            </a:r>
            <a:r>
              <a:rPr lang="en-US" altLang="zh-CN" b="1" dirty="0" smtClean="0"/>
              <a:t> </a:t>
            </a:r>
            <a:r>
              <a:rPr lang="en-US" altLang="zh-CN" b="1" dirty="0"/>
              <a:t>(ES) </a:t>
            </a:r>
            <a:r>
              <a:rPr lang="en-US" altLang="zh-CN" b="1" dirty="0" err="1"/>
              <a:t>定义为损失超过</a:t>
            </a:r>
            <a:r>
              <a:rPr lang="en-US" altLang="zh-CN" b="1" dirty="0" err="1" smtClean="0"/>
              <a:t>VaR值</a:t>
            </a:r>
            <a:r>
              <a:rPr lang="zh-CN" altLang="en-US" b="1" dirty="0" smtClean="0"/>
              <a:t>的条件期望，即</a:t>
            </a:r>
            <a:endParaRPr lang="en-US" altLang="zh-CN" b="1" dirty="0"/>
          </a:p>
          <a:p>
            <a:pPr eaLnBrk="1" hangingPunct="1">
              <a:defRPr/>
            </a:pPr>
            <a:endParaRPr lang="en-US" altLang="zh-CN" b="1" dirty="0"/>
          </a:p>
          <a:p>
            <a:pPr eaLnBrk="1" hangingPunct="1">
              <a:defRPr/>
            </a:pPr>
            <a:r>
              <a:rPr lang="en-US" altLang="zh-CN" b="1" dirty="0" err="1" smtClean="0"/>
              <a:t>CVaR</a:t>
            </a:r>
            <a:r>
              <a:rPr lang="en-US" altLang="zh-CN" b="1" dirty="0" smtClean="0"/>
              <a:t> </a:t>
            </a:r>
            <a:r>
              <a:rPr lang="en-US" altLang="zh-CN" b="1" dirty="0" smtClean="0"/>
              <a:t>(ES)</a:t>
            </a:r>
            <a:r>
              <a:rPr lang="en-US" altLang="zh-CN" b="1" dirty="0" err="1" smtClean="0"/>
              <a:t>满足次可加性</a:t>
            </a:r>
            <a:r>
              <a:rPr lang="en-US" altLang="zh-CN" b="1" dirty="0" smtClean="0"/>
              <a:t>。</a:t>
            </a:r>
          </a:p>
          <a:p>
            <a:pPr eaLnBrk="1" hangingPunct="1">
              <a:defRPr/>
            </a:pPr>
            <a:endParaRPr lang="en-US" altLang="zh-CN" b="1" dirty="0" smtClean="0"/>
          </a:p>
        </p:txBody>
      </p:sp>
      <p:graphicFrame>
        <p:nvGraphicFramePr>
          <p:cNvPr id="103428" name="对象 1"/>
          <p:cNvGraphicFramePr>
            <a:graphicFrameLocks noChangeAspect="1"/>
          </p:cNvGraphicFramePr>
          <p:nvPr>
            <p:extLst>
              <p:ext uri="{D42A27DB-BD31-4B8C-83A1-F6EECF244321}">
                <p14:modId xmlns:p14="http://schemas.microsoft.com/office/powerpoint/2010/main" val="493048057"/>
              </p:ext>
            </p:extLst>
          </p:nvPr>
        </p:nvGraphicFramePr>
        <p:xfrm>
          <a:off x="1907382" y="2564705"/>
          <a:ext cx="4722812" cy="576263"/>
        </p:xfrm>
        <a:graphic>
          <a:graphicData uri="http://schemas.openxmlformats.org/presentationml/2006/ole">
            <mc:AlternateContent xmlns:mc="http://schemas.openxmlformats.org/markup-compatibility/2006">
              <mc:Choice xmlns:v="urn:schemas-microsoft-com:vml" Requires="v">
                <p:oleObj spid="_x0000_s163878" name="Equation" r:id="rId4" imgW="2082600" imgH="253800" progId="Equation.DSMT4">
                  <p:embed/>
                </p:oleObj>
              </mc:Choice>
              <mc:Fallback>
                <p:oleObj name="Equation" r:id="rId4" imgW="2082600" imgH="253800" progId="Equation.DSMT4">
                  <p:embed/>
                  <p:pic>
                    <p:nvPicPr>
                      <p:cNvPr id="0" name=""/>
                      <p:cNvPicPr>
                        <a:picLocks noChangeAspect="1" noChangeArrowheads="1"/>
                      </p:cNvPicPr>
                      <p:nvPr/>
                    </p:nvPicPr>
                    <p:blipFill>
                      <a:blip r:embed="rId5"/>
                      <a:srcRect/>
                      <a:stretch>
                        <a:fillRect/>
                      </a:stretch>
                    </p:blipFill>
                    <p:spPr bwMode="auto">
                      <a:xfrm>
                        <a:off x="1907382" y="2564705"/>
                        <a:ext cx="4722812" cy="576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29" name="对象 3"/>
          <p:cNvGraphicFramePr>
            <a:graphicFrameLocks noChangeAspect="1"/>
          </p:cNvGraphicFramePr>
          <p:nvPr>
            <p:extLst>
              <p:ext uri="{D42A27DB-BD31-4B8C-83A1-F6EECF244321}">
                <p14:modId xmlns:p14="http://schemas.microsoft.com/office/powerpoint/2010/main" val="1627483504"/>
              </p:ext>
            </p:extLst>
          </p:nvPr>
        </p:nvGraphicFramePr>
        <p:xfrm>
          <a:off x="2627313" y="4119563"/>
          <a:ext cx="3657600" cy="635000"/>
        </p:xfrm>
        <a:graphic>
          <a:graphicData uri="http://schemas.openxmlformats.org/presentationml/2006/ole">
            <mc:AlternateContent xmlns:mc="http://schemas.openxmlformats.org/markup-compatibility/2006">
              <mc:Choice xmlns:v="urn:schemas-microsoft-com:vml" Requires="v">
                <p:oleObj spid="_x0000_s163879" name="Equation" r:id="rId6" imgW="1612800" imgH="279360" progId="Equation.DSMT4">
                  <p:embed/>
                </p:oleObj>
              </mc:Choice>
              <mc:Fallback>
                <p:oleObj name="Equation" r:id="rId6" imgW="1612800" imgH="279360" progId="Equation.DSMT4">
                  <p:embed/>
                  <p:pic>
                    <p:nvPicPr>
                      <p:cNvPr id="0" name=""/>
                      <p:cNvPicPr>
                        <a:picLocks noChangeAspect="1" noChangeArrowheads="1"/>
                      </p:cNvPicPr>
                      <p:nvPr/>
                    </p:nvPicPr>
                    <p:blipFill>
                      <a:blip r:embed="rId7"/>
                      <a:srcRect/>
                      <a:stretch>
                        <a:fillRect/>
                      </a:stretch>
                    </p:blipFill>
                    <p:spPr bwMode="auto">
                      <a:xfrm>
                        <a:off x="2627313" y="4119563"/>
                        <a:ext cx="3657600" cy="635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132926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403350" y="476250"/>
            <a:ext cx="5872163" cy="760413"/>
          </a:xfrm>
        </p:spPr>
        <p:txBody>
          <a:bodyPr/>
          <a:lstStyle/>
          <a:p>
            <a:pPr eaLnBrk="1" hangingPunct="1">
              <a:defRPr/>
            </a:pPr>
            <a:r>
              <a:rPr lang="en-US" altLang="zh-CN" smtClean="0">
                <a:latin typeface="隶书" pitchFamily="49" charset="-122"/>
                <a:ea typeface="隶书" pitchFamily="49" charset="-122"/>
              </a:rPr>
              <a:t>VaR</a:t>
            </a:r>
            <a:r>
              <a:rPr lang="zh-CN" altLang="en-US" smtClean="0">
                <a:latin typeface="隶书" pitchFamily="49" charset="-122"/>
                <a:ea typeface="隶书" pitchFamily="49" charset="-122"/>
              </a:rPr>
              <a:t>损失模型的应用</a:t>
            </a:r>
          </a:p>
        </p:txBody>
      </p:sp>
      <p:sp>
        <p:nvSpPr>
          <p:cNvPr id="221187" name="Rectangle 3"/>
          <p:cNvSpPr>
            <a:spLocks noGrp="1" noChangeArrowheads="1"/>
          </p:cNvSpPr>
          <p:nvPr>
            <p:ph type="body" idx="1"/>
          </p:nvPr>
        </p:nvSpPr>
        <p:spPr>
          <a:xfrm>
            <a:off x="2771775" y="1412875"/>
            <a:ext cx="3429000" cy="4724400"/>
          </a:xfrm>
        </p:spPr>
        <p:txBody>
          <a:bodyPr/>
          <a:lstStyle/>
          <a:p>
            <a:pPr eaLnBrk="1" hangingPunct="1">
              <a:lnSpc>
                <a:spcPct val="90000"/>
              </a:lnSpc>
              <a:defRPr/>
            </a:pPr>
            <a:r>
              <a:rPr lang="zh-CN" altLang="en-US" sz="2800" b="1" smtClean="0">
                <a:latin typeface="宋体" pitchFamily="2" charset="-122"/>
              </a:rPr>
              <a:t>公司信用评级</a:t>
            </a:r>
          </a:p>
          <a:p>
            <a:pPr eaLnBrk="1" hangingPunct="1">
              <a:lnSpc>
                <a:spcPct val="90000"/>
              </a:lnSpc>
              <a:defRPr/>
            </a:pPr>
            <a:r>
              <a:rPr lang="zh-CN" altLang="en-US" sz="2800" b="1" smtClean="0">
                <a:latin typeface="宋体" pitchFamily="2" charset="-122"/>
              </a:rPr>
              <a:t>信用风险管理</a:t>
            </a:r>
          </a:p>
          <a:p>
            <a:pPr eaLnBrk="1" hangingPunct="1">
              <a:lnSpc>
                <a:spcPct val="90000"/>
              </a:lnSpc>
              <a:defRPr/>
            </a:pPr>
            <a:r>
              <a:rPr lang="zh-CN" altLang="en-US" sz="2800" b="1" smtClean="0">
                <a:latin typeface="宋体" pitchFamily="2" charset="-122"/>
              </a:rPr>
              <a:t>流动性风险度量</a:t>
            </a:r>
          </a:p>
          <a:p>
            <a:pPr eaLnBrk="1" hangingPunct="1">
              <a:lnSpc>
                <a:spcPct val="90000"/>
              </a:lnSpc>
              <a:defRPr/>
            </a:pPr>
            <a:r>
              <a:rPr lang="zh-CN" altLang="en-US" sz="2800" b="1" smtClean="0">
                <a:latin typeface="宋体" pitchFamily="2" charset="-122"/>
              </a:rPr>
              <a:t>最优套期保值</a:t>
            </a:r>
          </a:p>
          <a:p>
            <a:pPr eaLnBrk="1" hangingPunct="1">
              <a:lnSpc>
                <a:spcPct val="90000"/>
              </a:lnSpc>
              <a:defRPr/>
            </a:pPr>
            <a:r>
              <a:rPr lang="zh-CN" altLang="en-US" sz="2800" b="1" smtClean="0">
                <a:latin typeface="宋体" pitchFamily="2" charset="-122"/>
              </a:rPr>
              <a:t>资产负债管理</a:t>
            </a:r>
          </a:p>
          <a:p>
            <a:pPr eaLnBrk="1" hangingPunct="1">
              <a:lnSpc>
                <a:spcPct val="90000"/>
              </a:lnSpc>
              <a:defRPr/>
            </a:pPr>
            <a:r>
              <a:rPr lang="zh-CN" altLang="en-US" sz="2800" b="1" smtClean="0">
                <a:latin typeface="宋体" pitchFamily="2" charset="-122"/>
              </a:rPr>
              <a:t>公司资产评估</a:t>
            </a:r>
          </a:p>
          <a:p>
            <a:pPr eaLnBrk="1" hangingPunct="1">
              <a:lnSpc>
                <a:spcPct val="90000"/>
              </a:lnSpc>
              <a:defRPr/>
            </a:pPr>
            <a:r>
              <a:rPr lang="zh-CN" altLang="en-US" sz="2800" b="1" smtClean="0">
                <a:latin typeface="宋体" pitchFamily="2" charset="-122"/>
              </a:rPr>
              <a:t>投资管理</a:t>
            </a:r>
          </a:p>
          <a:p>
            <a:pPr eaLnBrk="1" hangingPunct="1">
              <a:lnSpc>
                <a:spcPct val="90000"/>
              </a:lnSpc>
              <a:defRPr/>
            </a:pPr>
            <a:r>
              <a:rPr lang="zh-CN" altLang="en-US" sz="2800" b="1" smtClean="0">
                <a:latin typeface="宋体" pitchFamily="2" charset="-122"/>
              </a:rPr>
              <a:t>保险</a:t>
            </a:r>
          </a:p>
          <a:p>
            <a:pPr eaLnBrk="1" hangingPunct="1">
              <a:lnSpc>
                <a:spcPct val="90000"/>
              </a:lnSpc>
              <a:defRPr/>
            </a:pPr>
            <a:r>
              <a:rPr lang="zh-CN" altLang="en-US" sz="2800" b="1" smtClean="0">
                <a:latin typeface="宋体" pitchFamily="2" charset="-122"/>
              </a:rPr>
              <a:t>银行资本监管</a:t>
            </a:r>
            <a:r>
              <a:rPr lang="zh-CN" altLang="en-US" sz="2800" smtClean="0">
                <a:latin typeface="宋体" pitchFamily="2" charset="-122"/>
              </a:rPr>
              <a:t>等</a:t>
            </a:r>
            <a:br>
              <a:rPr lang="zh-CN" altLang="en-US" sz="2800" smtClean="0">
                <a:latin typeface="宋体" pitchFamily="2" charset="-122"/>
              </a:rPr>
            </a:br>
            <a:r>
              <a:rPr lang="zh-CN" altLang="en-US" sz="2800" smtClean="0">
                <a:latin typeface="宋体" pitchFamily="2" charset="-122"/>
              </a:rPr>
              <a:t/>
            </a:r>
            <a:br>
              <a:rPr lang="zh-CN" altLang="en-US" sz="2800" smtClean="0">
                <a:latin typeface="宋体" pitchFamily="2" charset="-122"/>
              </a:rPr>
            </a:br>
            <a:endParaRPr lang="zh-CN" altLang="en-US" sz="2800" smtClean="0">
              <a:latin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5524</TotalTime>
  <Words>10410</Words>
  <Application>Microsoft Office PowerPoint</Application>
  <PresentationFormat>全屏显示(4:3)</PresentationFormat>
  <Paragraphs>673</Paragraphs>
  <Slides>146</Slides>
  <Notes>9</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8</vt:i4>
      </vt:variant>
      <vt:variant>
        <vt:lpstr>幻灯片标题</vt:lpstr>
      </vt:variant>
      <vt:variant>
        <vt:i4>146</vt:i4>
      </vt:variant>
    </vt:vector>
  </HeadingPairs>
  <TitlesOfParts>
    <vt:vector size="169" baseType="lpstr">
      <vt:lpstr>cajcd fnta1</vt:lpstr>
      <vt:lpstr>cajcd fntdg</vt:lpstr>
      <vt:lpstr>ËÎÌå</vt:lpstr>
      <vt:lpstr>Gulim</vt:lpstr>
      <vt:lpstr>仿宋_GB2312</vt:lpstr>
      <vt:lpstr>隶书</vt:lpstr>
      <vt:lpstr>宋体</vt:lpstr>
      <vt:lpstr>Arial</vt:lpstr>
      <vt:lpstr>Calibri</vt:lpstr>
      <vt:lpstr>Cambria Math</vt:lpstr>
      <vt:lpstr>Monotype Sorts</vt:lpstr>
      <vt:lpstr>Times New Roman</vt:lpstr>
      <vt:lpstr>Verdana</vt:lpstr>
      <vt:lpstr>Wingdings</vt:lpstr>
      <vt:lpstr>Ripple</vt:lpstr>
      <vt:lpstr>位图图像</vt:lpstr>
      <vt:lpstr>Photo Editor 照片</vt:lpstr>
      <vt:lpstr>MathType 6.0 Equation</vt:lpstr>
      <vt:lpstr>Equation</vt:lpstr>
      <vt:lpstr>公式</vt:lpstr>
      <vt:lpstr>VISIO</vt:lpstr>
      <vt:lpstr>图片</vt:lpstr>
      <vt:lpstr>文档</vt:lpstr>
      <vt:lpstr>金 融 工 程 学  第４章 金融风险管理原理  开课单位：金融工程课程组 主讲：吴冲锋教授等 </vt:lpstr>
      <vt:lpstr>目录</vt:lpstr>
      <vt:lpstr>其他参考文献</vt:lpstr>
      <vt:lpstr>4.1  金融风险的几个例子</vt:lpstr>
      <vt:lpstr>2008年亏损最大的5个美国企业</vt:lpstr>
      <vt:lpstr>PowerPoint 演示文稿</vt:lpstr>
      <vt:lpstr>几个经典的风险例子</vt:lpstr>
      <vt:lpstr>PowerPoint 演示文稿</vt:lpstr>
      <vt:lpstr>PowerPoint 演示文稿</vt:lpstr>
      <vt:lpstr>几个经典的风险例子</vt:lpstr>
      <vt:lpstr>PowerPoint 演示文稿</vt:lpstr>
      <vt:lpstr>PowerPoint 演示文稿</vt:lpstr>
      <vt:lpstr>例 LTCM</vt:lpstr>
      <vt:lpstr>PowerPoint 演示文稿</vt:lpstr>
      <vt:lpstr>PowerPoint 演示文稿</vt:lpstr>
      <vt:lpstr>表4-１  长期资本管理公司在不同交易品种上的损失</vt:lpstr>
      <vt:lpstr>下面是几个典型案例： </vt:lpstr>
      <vt:lpstr>PowerPoint 演示文稿</vt:lpstr>
      <vt:lpstr>PowerPoint 演示文稿</vt:lpstr>
      <vt:lpstr>例 株洲冶炼厂套期保值</vt:lpstr>
      <vt:lpstr>PowerPoint 演示文稿</vt:lpstr>
      <vt:lpstr>PowerPoint 演示文稿</vt:lpstr>
      <vt:lpstr>例  储备局期铜事件?</vt:lpstr>
      <vt:lpstr>LME3月期铜价格走势</vt:lpstr>
      <vt:lpstr>7-12</vt:lpstr>
      <vt:lpstr>上海期铜0512合约价格走势</vt:lpstr>
      <vt:lpstr>0602合约7-12</vt:lpstr>
      <vt:lpstr>LME库存05.01.31-05.12.19</vt:lpstr>
      <vt:lpstr>LME 库存05.07-06.06</vt:lpstr>
      <vt:lpstr>PowerPoint 演示文稿</vt:lpstr>
      <vt:lpstr>PowerPoint 演示文稿</vt:lpstr>
      <vt:lpstr>PowerPoint 演示文稿</vt:lpstr>
      <vt:lpstr>PowerPoint 演示文稿</vt:lpstr>
      <vt:lpstr>PowerPoint 演示文稿</vt:lpstr>
      <vt:lpstr>PowerPoint 演示文稿</vt:lpstr>
      <vt:lpstr>事件可能演化过程 </vt:lpstr>
      <vt:lpstr>PowerPoint 演示文稿</vt:lpstr>
      <vt:lpstr>PowerPoint 演示文稿</vt:lpstr>
      <vt:lpstr>PowerPoint 演示文稿</vt:lpstr>
      <vt:lpstr>PowerPoint 演示文稿</vt:lpstr>
      <vt:lpstr>PowerPoint 演示文稿</vt:lpstr>
      <vt:lpstr>PowerPoint 演示文稿</vt:lpstr>
      <vt:lpstr>两交割库神秘增仓</vt:lpstr>
      <vt:lpstr>PowerPoint 演示文稿</vt:lpstr>
      <vt:lpstr>展期有序进行</vt:lpstr>
      <vt:lpstr>PowerPoint 演示文稿</vt:lpstr>
      <vt:lpstr>PowerPoint 演示文稿</vt:lpstr>
      <vt:lpstr>博弈在继续?</vt:lpstr>
      <vt:lpstr>釜山和新加坡库存增加情况表</vt:lpstr>
      <vt:lpstr>LME (3m)  2005.08-2006.09</vt:lpstr>
      <vt:lpstr> </vt:lpstr>
      <vt:lpstr>PowerPoint 演示文稿</vt:lpstr>
      <vt:lpstr>4．2 金融风险基本概念</vt:lpstr>
      <vt:lpstr>4．3金融风险的分类 </vt:lpstr>
      <vt:lpstr>市场风险</vt:lpstr>
      <vt:lpstr>信用风险</vt:lpstr>
      <vt:lpstr>PowerPoint 演示文稿</vt:lpstr>
      <vt:lpstr>流动性风险</vt:lpstr>
      <vt:lpstr>PowerPoint 演示文稿</vt:lpstr>
      <vt:lpstr>PowerPoint 演示文稿</vt:lpstr>
      <vt:lpstr>操作风险</vt:lpstr>
      <vt:lpstr>骑士资本乌龙事件</vt:lpstr>
      <vt:lpstr>PowerPoint 演示文稿</vt:lpstr>
      <vt:lpstr>PowerPoint 演示文稿</vt:lpstr>
      <vt:lpstr>PowerPoint 演示文稿</vt:lpstr>
      <vt:lpstr>其他风险</vt:lpstr>
      <vt:lpstr>PowerPoint 演示文稿</vt:lpstr>
      <vt:lpstr>4．4  金融风险的管理</vt:lpstr>
      <vt:lpstr>风险识别</vt:lpstr>
      <vt:lpstr>金融风险的度量</vt:lpstr>
      <vt:lpstr>风险的处理</vt:lpstr>
      <vt:lpstr>4．5 市场风险管理的VaR方法</vt:lpstr>
      <vt:lpstr> VaR（Value-at-Risk）方法</vt:lpstr>
      <vt:lpstr>PowerPoint 演示文稿</vt:lpstr>
      <vt:lpstr>PowerPoint 演示文稿</vt:lpstr>
      <vt:lpstr>PowerPoint 演示文稿</vt:lpstr>
      <vt:lpstr>PowerPoint 演示文稿</vt:lpstr>
      <vt:lpstr>https://www.msci.com/documents/10199/5915b101-4206-4ba0-aee2-3449d5c7e95a</vt:lpstr>
      <vt:lpstr>PowerPoint 演示文稿</vt:lpstr>
      <vt:lpstr>PowerPoint 演示文稿</vt:lpstr>
      <vt:lpstr>PowerPoint 演示文稿</vt:lpstr>
      <vt:lpstr>PowerPoint 演示文稿</vt:lpstr>
      <vt:lpstr>计算方法</vt:lpstr>
      <vt:lpstr>PowerPoint 演示文稿</vt:lpstr>
      <vt:lpstr>PowerPoint 演示文稿</vt:lpstr>
      <vt:lpstr>表4-4   三大类主要的计算方法比较 </vt:lpstr>
      <vt:lpstr>1&gt; 正态求解与方差－协方差方法 </vt:lpstr>
      <vt:lpstr>[1] 正态求解</vt:lpstr>
      <vt:lpstr>PowerPoint 演示文稿</vt:lpstr>
      <vt:lpstr>参数估计</vt:lpstr>
      <vt:lpstr>多数情况下     ，估计量   的形式     一般有如下两种形式：</vt:lpstr>
      <vt:lpstr>  指数加权法</vt:lpstr>
      <vt:lpstr>持有期为多期的VaR</vt:lpstr>
      <vt:lpstr>VaR模型的回测检验（backtesting）</vt:lpstr>
      <vt:lpstr>[2]方差-协方差方法</vt:lpstr>
      <vt:lpstr>PowerPoint 演示文稿</vt:lpstr>
      <vt:lpstr>组合风险的分解</vt:lpstr>
      <vt:lpstr>CVaR（ES）</vt:lpstr>
      <vt:lpstr>VaR损失模型的应用</vt:lpstr>
      <vt:lpstr>4.6  VaR的应用</vt:lpstr>
      <vt:lpstr> 资本充足性监管方法</vt:lpstr>
      <vt:lpstr>对市场风险的资本充足性监管：</vt:lpstr>
      <vt:lpstr>“标准”方法</vt:lpstr>
      <vt:lpstr>PowerPoint 演示文稿</vt:lpstr>
      <vt:lpstr>基于Value-at-Risk损失模型的内部模型法</vt:lpstr>
      <vt:lpstr>IMA方法和约束机制</vt:lpstr>
      <vt:lpstr>PowerPoint 演示文稿</vt:lpstr>
      <vt:lpstr>PowerPoint 演示文稿</vt:lpstr>
      <vt:lpstr>IMA方法资本保证金设置过程示意图</vt:lpstr>
      <vt:lpstr>PowerPoint 演示文稿</vt:lpstr>
      <vt:lpstr>SA方法和IMA方法的相近之处：</vt:lpstr>
      <vt:lpstr>有效验证VaR计算模型的准确性是很困难的</vt:lpstr>
      <vt:lpstr>“预先承诺方法”（PCA）</vt:lpstr>
      <vt:lpstr>在PCA监管框架下</vt:lpstr>
      <vt:lpstr>以VaR损失模型为核心风险度量的 市场交易控制流程基本框架 </vt:lpstr>
      <vt:lpstr> 4.7 应用实例分析</vt:lpstr>
      <vt:lpstr>[实例一]预知投资风险再做决策</vt:lpstr>
      <vt:lpstr>4月6日的总资金风险状况</vt:lpstr>
      <vt:lpstr>从上图投资者可以知道：</vt:lpstr>
      <vt:lpstr>PowerPoint 演示文稿</vt:lpstr>
      <vt:lpstr>PowerPoint 演示文稿</vt:lpstr>
      <vt:lpstr>4．8  信用风险度量方法</vt:lpstr>
      <vt:lpstr>基本概念</vt:lpstr>
      <vt:lpstr>组合效应和违约相关性</vt:lpstr>
      <vt:lpstr>违约概率的估计方法</vt:lpstr>
      <vt:lpstr>PowerPoint 演示文稿</vt:lpstr>
      <vt:lpstr>国际上流行的四种信用风险度量方法</vt:lpstr>
      <vt:lpstr> 信用度量模型（CreditMetrics）方法</vt:lpstr>
      <vt:lpstr>PowerPoint 演示文稿</vt:lpstr>
      <vt:lpstr>表4-5  信用等级转移矩阵 </vt:lpstr>
      <vt:lpstr>从表４-５可以看出 </vt:lpstr>
      <vt:lpstr>表4-6  债券利率期限结构 </vt:lpstr>
      <vt:lpstr>设债券本金Ｆ＝１００，年息Ｃ＝6，如果一年后债券仍为BBB等级，其价值为：</vt:lpstr>
      <vt:lpstr>表4-7  期末债券估价 </vt:lpstr>
      <vt:lpstr>由表４-７并结合信用等级变化的概率，就得出年末债券的加权平均值m和方差σ：</vt:lpstr>
      <vt:lpstr>PowerPoint 演示文稿</vt:lpstr>
      <vt:lpstr>PowerPoint 演示文稿</vt:lpstr>
      <vt:lpstr>PowerPoint 演示文稿</vt:lpstr>
      <vt:lpstr>巴塞尔协议</vt:lpstr>
      <vt:lpstr>新巴塞尔协议三大支柱 新资本协议的三大支柱:   最低资本要求、监管部门的监督检查和市场约束</vt:lpstr>
      <vt:lpstr>PowerPoint 演示文稿</vt:lpstr>
      <vt:lpstr>PowerPoint 演示文稿</vt:lpstr>
      <vt:lpstr>PowerPoint 演示文稿</vt:lpstr>
      <vt:lpstr>PowerPoint 演示文稿</vt:lpstr>
      <vt:lpstr>国内现状</vt:lpstr>
      <vt:lpstr>PowerPoint 演示文稿</vt:lpstr>
    </vt:vector>
  </TitlesOfParts>
  <Company>sjtu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第４章</dc:title>
  <dc:creator>zhengchun</dc:creator>
  <cp:lastModifiedBy>magic</cp:lastModifiedBy>
  <cp:revision>220</cp:revision>
  <dcterms:created xsi:type="dcterms:W3CDTF">2005-09-20T01:59:58Z</dcterms:created>
  <dcterms:modified xsi:type="dcterms:W3CDTF">2018-03-11T06:38:07Z</dcterms:modified>
</cp:coreProperties>
</file>