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2"/>
  </p:notesMasterIdLst>
  <p:sldIdLst>
    <p:sldId id="422" r:id="rId2"/>
    <p:sldId id="464" r:id="rId3"/>
    <p:sldId id="465" r:id="rId4"/>
    <p:sldId id="257" r:id="rId5"/>
    <p:sldId id="446" r:id="rId6"/>
    <p:sldId id="445" r:id="rId7"/>
    <p:sldId id="444" r:id="rId8"/>
    <p:sldId id="352" r:id="rId9"/>
    <p:sldId id="353" r:id="rId10"/>
    <p:sldId id="432" r:id="rId11"/>
    <p:sldId id="448" r:id="rId12"/>
    <p:sldId id="449" r:id="rId13"/>
    <p:sldId id="450" r:id="rId14"/>
    <p:sldId id="258" r:id="rId15"/>
    <p:sldId id="259"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348" r:id="rId33"/>
    <p:sldId id="277" r:id="rId34"/>
    <p:sldId id="278" r:id="rId35"/>
    <p:sldId id="279" r:id="rId36"/>
    <p:sldId id="287" r:id="rId37"/>
    <p:sldId id="457" r:id="rId38"/>
    <p:sldId id="289" r:id="rId39"/>
    <p:sldId id="466" r:id="rId40"/>
    <p:sldId id="290" r:id="rId41"/>
    <p:sldId id="291" r:id="rId42"/>
    <p:sldId id="292" r:id="rId43"/>
    <p:sldId id="490" r:id="rId44"/>
    <p:sldId id="293" r:id="rId45"/>
    <p:sldId id="294" r:id="rId46"/>
    <p:sldId id="295" r:id="rId47"/>
    <p:sldId id="296" r:id="rId48"/>
    <p:sldId id="297" r:id="rId49"/>
    <p:sldId id="298" r:id="rId50"/>
    <p:sldId id="299" r:id="rId51"/>
    <p:sldId id="300" r:id="rId52"/>
    <p:sldId id="301" r:id="rId53"/>
    <p:sldId id="302" r:id="rId54"/>
    <p:sldId id="467" r:id="rId55"/>
    <p:sldId id="468" r:id="rId56"/>
    <p:sldId id="469" r:id="rId57"/>
    <p:sldId id="470" r:id="rId58"/>
    <p:sldId id="471" r:id="rId59"/>
    <p:sldId id="472" r:id="rId60"/>
    <p:sldId id="473" r:id="rId61"/>
    <p:sldId id="474" r:id="rId62"/>
    <p:sldId id="475" r:id="rId63"/>
    <p:sldId id="476" r:id="rId64"/>
    <p:sldId id="477" r:id="rId65"/>
    <p:sldId id="357" r:id="rId66"/>
    <p:sldId id="478" r:id="rId67"/>
    <p:sldId id="491" r:id="rId68"/>
    <p:sldId id="359" r:id="rId69"/>
    <p:sldId id="360" r:id="rId70"/>
    <p:sldId id="361" r:id="rId71"/>
    <p:sldId id="479" r:id="rId72"/>
    <p:sldId id="362" r:id="rId73"/>
    <p:sldId id="363" r:id="rId74"/>
    <p:sldId id="419" r:id="rId75"/>
    <p:sldId id="480" r:id="rId76"/>
    <p:sldId id="393" r:id="rId77"/>
    <p:sldId id="481" r:id="rId78"/>
    <p:sldId id="482" r:id="rId79"/>
    <p:sldId id="483" r:id="rId80"/>
    <p:sldId id="397" r:id="rId81"/>
    <p:sldId id="398" r:id="rId82"/>
    <p:sldId id="399" r:id="rId83"/>
    <p:sldId id="400" r:id="rId84"/>
    <p:sldId id="401" r:id="rId85"/>
    <p:sldId id="402" r:id="rId86"/>
    <p:sldId id="421" r:id="rId87"/>
    <p:sldId id="403" r:id="rId88"/>
    <p:sldId id="404" r:id="rId89"/>
    <p:sldId id="405" r:id="rId90"/>
    <p:sldId id="406" r:id="rId91"/>
    <p:sldId id="407" r:id="rId92"/>
    <p:sldId id="489" r:id="rId93"/>
    <p:sldId id="410" r:id="rId94"/>
    <p:sldId id="411" r:id="rId95"/>
    <p:sldId id="412" r:id="rId96"/>
    <p:sldId id="484" r:id="rId97"/>
    <p:sldId id="485" r:id="rId98"/>
    <p:sldId id="486" r:id="rId99"/>
    <p:sldId id="487" r:id="rId100"/>
    <p:sldId id="423" r:id="rId10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8420DA48-A8D5-4B1A-B661-6EAC1F62217D}">
          <p14:sldIdLst>
            <p14:sldId id="422"/>
            <p14:sldId id="464"/>
            <p14:sldId id="465"/>
            <p14:sldId id="257"/>
            <p14:sldId id="446"/>
            <p14:sldId id="445"/>
            <p14:sldId id="444"/>
            <p14:sldId id="352"/>
            <p14:sldId id="353"/>
            <p14:sldId id="432"/>
            <p14:sldId id="448"/>
            <p14:sldId id="449"/>
            <p14:sldId id="450"/>
            <p14:sldId id="258"/>
            <p14:sldId id="259"/>
            <p14:sldId id="261"/>
            <p14:sldId id="262"/>
            <p14:sldId id="263"/>
            <p14:sldId id="264"/>
            <p14:sldId id="265"/>
            <p14:sldId id="266"/>
            <p14:sldId id="267"/>
            <p14:sldId id="268"/>
            <p14:sldId id="269"/>
            <p14:sldId id="270"/>
            <p14:sldId id="271"/>
            <p14:sldId id="272"/>
            <p14:sldId id="273"/>
            <p14:sldId id="274"/>
            <p14:sldId id="275"/>
            <p14:sldId id="276"/>
            <p14:sldId id="348"/>
            <p14:sldId id="277"/>
            <p14:sldId id="278"/>
            <p14:sldId id="279"/>
            <p14:sldId id="287"/>
            <p14:sldId id="457"/>
            <p14:sldId id="289"/>
            <p14:sldId id="466"/>
            <p14:sldId id="290"/>
            <p14:sldId id="291"/>
            <p14:sldId id="292"/>
            <p14:sldId id="490"/>
            <p14:sldId id="293"/>
            <p14:sldId id="294"/>
            <p14:sldId id="295"/>
            <p14:sldId id="296"/>
            <p14:sldId id="297"/>
            <p14:sldId id="298"/>
            <p14:sldId id="299"/>
            <p14:sldId id="300"/>
            <p14:sldId id="301"/>
            <p14:sldId id="302"/>
            <p14:sldId id="467"/>
            <p14:sldId id="468"/>
            <p14:sldId id="469"/>
            <p14:sldId id="470"/>
            <p14:sldId id="471"/>
            <p14:sldId id="472"/>
            <p14:sldId id="473"/>
            <p14:sldId id="474"/>
            <p14:sldId id="475"/>
            <p14:sldId id="476"/>
          </p14:sldIdLst>
        </p14:section>
        <p14:section name="无标题节" id="{42635BC3-929A-43A5-8F77-21F7AE68C1D1}">
          <p14:sldIdLst>
            <p14:sldId id="477"/>
            <p14:sldId id="357"/>
            <p14:sldId id="478"/>
            <p14:sldId id="491"/>
            <p14:sldId id="359"/>
            <p14:sldId id="360"/>
            <p14:sldId id="361"/>
            <p14:sldId id="479"/>
            <p14:sldId id="362"/>
            <p14:sldId id="363"/>
            <p14:sldId id="419"/>
            <p14:sldId id="480"/>
            <p14:sldId id="393"/>
            <p14:sldId id="481"/>
            <p14:sldId id="482"/>
            <p14:sldId id="483"/>
            <p14:sldId id="397"/>
            <p14:sldId id="398"/>
            <p14:sldId id="399"/>
            <p14:sldId id="400"/>
            <p14:sldId id="401"/>
            <p14:sldId id="402"/>
            <p14:sldId id="421"/>
            <p14:sldId id="403"/>
            <p14:sldId id="404"/>
            <p14:sldId id="405"/>
            <p14:sldId id="406"/>
            <p14:sldId id="407"/>
            <p14:sldId id="489"/>
            <p14:sldId id="410"/>
            <p14:sldId id="411"/>
            <p14:sldId id="412"/>
            <p14:sldId id="484"/>
            <p14:sldId id="485"/>
            <p14:sldId id="486"/>
            <p14:sldId id="487"/>
            <p14:sldId id="4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a:srgbClr val="FFFF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41" autoAdjust="0"/>
  </p:normalViewPr>
  <p:slideViewPr>
    <p:cSldViewPr>
      <p:cViewPr varScale="1">
        <p:scale>
          <a:sx n="96" d="100"/>
          <a:sy n="96" d="100"/>
        </p:scale>
        <p:origin x="203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5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0445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2F8A849-6D40-4A13-880F-DBE329E35850}" type="slidenum">
              <a:rPr lang="en-US" altLang="zh-CN"/>
              <a:pPr/>
              <a:t>‹#›</a:t>
            </a:fld>
            <a:endParaRPr lang="en-US" altLang="zh-CN"/>
          </a:p>
        </p:txBody>
      </p:sp>
    </p:spTree>
    <p:extLst>
      <p:ext uri="{BB962C8B-B14F-4D97-AF65-F5344CB8AC3E}">
        <p14:creationId xmlns:p14="http://schemas.microsoft.com/office/powerpoint/2010/main" val="2031587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F8A849-6D40-4A13-880F-DBE329E35850}" type="slidenum">
              <a:rPr lang="en-US" altLang="zh-CN" smtClean="0"/>
              <a:pPr/>
              <a:t>3</a:t>
            </a:fld>
            <a:endParaRPr lang="en-US" altLang="zh-CN"/>
          </a:p>
        </p:txBody>
      </p:sp>
    </p:spTree>
    <p:extLst>
      <p:ext uri="{BB962C8B-B14F-4D97-AF65-F5344CB8AC3E}">
        <p14:creationId xmlns:p14="http://schemas.microsoft.com/office/powerpoint/2010/main" val="2483637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B53C7F3F-9395-4F33-BDE9-354C43DF52D0}" type="slidenum">
              <a:rPr lang="en-US" altLang="zh-CN" sz="1200">
                <a:solidFill>
                  <a:schemeClr val="bg1"/>
                </a:solidFill>
                <a:ea typeface="楷体_GB2312" pitchFamily="1" charset="-122"/>
              </a:rPr>
              <a:pPr eaLnBrk="1" hangingPunct="1"/>
              <a:t>58</a:t>
            </a:fld>
            <a:endParaRPr lang="en-US" altLang="zh-CN" sz="1200">
              <a:solidFill>
                <a:schemeClr val="bg1"/>
              </a:solidFill>
              <a:ea typeface="楷体_GB2312" pitchFamily="1" charset="-122"/>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6225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2DEBDA90-DE70-4873-BE6F-102CBEA50D12}" type="slidenum">
              <a:rPr lang="en-US" altLang="zh-CN" sz="1200">
                <a:solidFill>
                  <a:schemeClr val="bg1"/>
                </a:solidFill>
                <a:ea typeface="楷体_GB2312" pitchFamily="1" charset="-122"/>
              </a:rPr>
              <a:pPr eaLnBrk="1" hangingPunct="1"/>
              <a:t>59</a:t>
            </a:fld>
            <a:endParaRPr lang="en-US" altLang="zh-CN" sz="1200">
              <a:solidFill>
                <a:schemeClr val="bg1"/>
              </a:solidFill>
              <a:ea typeface="楷体_GB2312" pitchFamily="1" charset="-122"/>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06757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E322637E-BCD7-423F-8A13-3FEC1DDE9661}" type="slidenum">
              <a:rPr lang="en-US" altLang="zh-CN" sz="1200">
                <a:solidFill>
                  <a:schemeClr val="bg1"/>
                </a:solidFill>
                <a:ea typeface="楷体_GB2312" pitchFamily="1" charset="-122"/>
              </a:rPr>
              <a:pPr eaLnBrk="1" hangingPunct="1"/>
              <a:t>60</a:t>
            </a:fld>
            <a:endParaRPr lang="en-US" altLang="zh-CN" sz="1200">
              <a:solidFill>
                <a:schemeClr val="bg1"/>
              </a:solidFill>
              <a:ea typeface="楷体_GB2312" pitchFamily="1" charset="-122"/>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59872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64DD9DBE-7B75-41F8-B0E9-4A8DE51DA0F1}" type="slidenum">
              <a:rPr lang="en-US" altLang="zh-CN" sz="1200">
                <a:solidFill>
                  <a:schemeClr val="bg1"/>
                </a:solidFill>
                <a:ea typeface="楷体_GB2312" pitchFamily="1" charset="-122"/>
              </a:rPr>
              <a:pPr eaLnBrk="1" hangingPunct="1"/>
              <a:t>61</a:t>
            </a:fld>
            <a:endParaRPr lang="en-US" altLang="zh-CN" sz="1200">
              <a:solidFill>
                <a:schemeClr val="bg1"/>
              </a:solidFill>
              <a:ea typeface="楷体_GB2312" pitchFamily="1" charset="-122"/>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610195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F982CCFC-C780-4EEC-B5C9-32166BB39B9E}" type="slidenum">
              <a:rPr lang="en-US" altLang="zh-CN" sz="1200">
                <a:solidFill>
                  <a:schemeClr val="bg1"/>
                </a:solidFill>
                <a:ea typeface="楷体_GB2312" pitchFamily="1" charset="-122"/>
              </a:rPr>
              <a:pPr eaLnBrk="1" hangingPunct="1"/>
              <a:t>62</a:t>
            </a:fld>
            <a:endParaRPr lang="en-US" altLang="zh-CN" sz="1200">
              <a:solidFill>
                <a:schemeClr val="bg1"/>
              </a:solidFill>
              <a:ea typeface="楷体_GB2312" pitchFamily="1" charset="-122"/>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711959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03C29600-1AA6-46BD-A3DE-7DC62770AF1A}" type="slidenum">
              <a:rPr lang="en-US" altLang="zh-CN" sz="1200">
                <a:solidFill>
                  <a:schemeClr val="bg1"/>
                </a:solidFill>
                <a:ea typeface="楷体_GB2312" pitchFamily="1" charset="-122"/>
              </a:rPr>
              <a:pPr eaLnBrk="1" hangingPunct="1"/>
              <a:t>63</a:t>
            </a:fld>
            <a:endParaRPr lang="en-US" altLang="zh-CN" sz="1200">
              <a:solidFill>
                <a:schemeClr val="bg1"/>
              </a:solidFill>
              <a:ea typeface="楷体_GB2312" pitchFamily="1" charset="-122"/>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726712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FFA7996E-9029-47D5-8B21-786C2700AEC8}" type="slidenum">
              <a:rPr lang="en-US" altLang="zh-CN" sz="1200">
                <a:solidFill>
                  <a:schemeClr val="bg1"/>
                </a:solidFill>
                <a:ea typeface="楷体_GB2312" pitchFamily="1" charset="-122"/>
              </a:rPr>
              <a:pPr eaLnBrk="1" hangingPunct="1"/>
              <a:t>64</a:t>
            </a:fld>
            <a:endParaRPr lang="en-US" altLang="zh-CN" sz="1200">
              <a:solidFill>
                <a:schemeClr val="bg1"/>
              </a:solidFill>
              <a:ea typeface="楷体_GB2312" pitchFamily="1" charset="-122"/>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62178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A82CE402-406C-4FA4-920B-C33490BF6765}" type="slidenum">
              <a:rPr lang="en-US" altLang="zh-CN" sz="1200">
                <a:solidFill>
                  <a:schemeClr val="bg1"/>
                </a:solidFill>
                <a:ea typeface="楷体_GB2312" pitchFamily="1" charset="-122"/>
              </a:rPr>
              <a:pPr eaLnBrk="1" hangingPunct="1"/>
              <a:t>66</a:t>
            </a:fld>
            <a:endParaRPr lang="en-US" altLang="zh-CN" sz="1200">
              <a:solidFill>
                <a:schemeClr val="bg1"/>
              </a:solidFill>
              <a:ea typeface="楷体_GB2312" pitchFamily="1" charset="-122"/>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9019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84D5A9B2-920D-4838-A28D-A2BF1E9EDE51}" type="slidenum">
              <a:rPr lang="en-US" altLang="zh-CN" sz="1200">
                <a:solidFill>
                  <a:schemeClr val="bg1"/>
                </a:solidFill>
                <a:ea typeface="楷体_GB2312" pitchFamily="1" charset="-122"/>
              </a:rPr>
              <a:pPr eaLnBrk="1" hangingPunct="1"/>
              <a:t>71</a:t>
            </a:fld>
            <a:endParaRPr lang="en-US" altLang="zh-CN" sz="1200">
              <a:solidFill>
                <a:schemeClr val="bg1"/>
              </a:solidFill>
              <a:ea typeface="楷体_GB2312" pitchFamily="1" charset="-122"/>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763579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0541A302-37F6-4E5D-93F2-7E7A288F7FFB}" type="slidenum">
              <a:rPr lang="en-US" altLang="zh-CN" sz="1200">
                <a:solidFill>
                  <a:schemeClr val="bg1"/>
                </a:solidFill>
                <a:ea typeface="楷体_GB2312" pitchFamily="1" charset="-122"/>
              </a:rPr>
              <a:pPr eaLnBrk="1" hangingPunct="1"/>
              <a:t>75</a:t>
            </a:fld>
            <a:endParaRPr lang="en-US" altLang="zh-CN" sz="1200">
              <a:solidFill>
                <a:schemeClr val="bg1"/>
              </a:solidFill>
              <a:ea typeface="楷体_GB2312" pitchFamily="1" charset="-122"/>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93494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中国铝业</a:t>
            </a:r>
            <a:r>
              <a:rPr lang="en-US" altLang="zh-CN" smtClean="0"/>
              <a:t>(601600)</a:t>
            </a:r>
            <a:r>
              <a:rPr lang="zh-CN" altLang="en-US" smtClean="0"/>
              <a:t>是包头铝业</a:t>
            </a:r>
            <a:r>
              <a:rPr lang="en-US" altLang="zh-CN" smtClean="0"/>
              <a:t>(600472)</a:t>
            </a:r>
            <a:r>
              <a:rPr lang="zh-CN" altLang="en-US" smtClean="0"/>
              <a:t>的母公司</a:t>
            </a:r>
          </a:p>
          <a:p>
            <a:r>
              <a:rPr lang="zh-CN" altLang="en-US" smtClean="0"/>
              <a:t>为避免同业竞争和兑现上市时候的承诺，中国铝业采用换股方式吸收合并包头铝业</a:t>
            </a:r>
          </a:p>
          <a:p>
            <a:r>
              <a:rPr lang="en-US" altLang="zh-CN" smtClean="0"/>
              <a:t>2007.6.11</a:t>
            </a:r>
            <a:r>
              <a:rPr lang="zh-CN" altLang="en-US" smtClean="0"/>
              <a:t>停牌，</a:t>
            </a:r>
            <a:r>
              <a:rPr lang="en-US" altLang="zh-CN" smtClean="0"/>
              <a:t>2007.7.3</a:t>
            </a:r>
            <a:r>
              <a:rPr lang="zh-CN" altLang="en-US" smtClean="0"/>
              <a:t>发布吸收合并公告，并恢复交易</a:t>
            </a:r>
            <a:endParaRPr lang="en-US" altLang="zh-CN" smtClean="0"/>
          </a:p>
          <a:p>
            <a:endParaRPr lang="en-US" altLang="zh-CN" smtClean="0"/>
          </a:p>
          <a:p>
            <a:r>
              <a:rPr lang="zh-CN" altLang="en-US" smtClean="0"/>
              <a:t>同时向包头铝业股东提供现金选择权</a:t>
            </a:r>
          </a:p>
          <a:p>
            <a:r>
              <a:rPr lang="zh-CN" altLang="en-US" smtClean="0"/>
              <a:t>包头铝业的股东有权以其持有的包头铝业股份按照</a:t>
            </a:r>
            <a:r>
              <a:rPr lang="en-US" altLang="zh-CN" smtClean="0"/>
              <a:t>21.67</a:t>
            </a:r>
            <a:r>
              <a:rPr lang="zh-CN" altLang="en-US" smtClean="0"/>
              <a:t>元</a:t>
            </a:r>
            <a:r>
              <a:rPr lang="en-US" altLang="zh-CN" smtClean="0"/>
              <a:t>/</a:t>
            </a:r>
            <a:r>
              <a:rPr lang="zh-CN" altLang="en-US" smtClean="0"/>
              <a:t>股的价格申报行使该现金选择权</a:t>
            </a:r>
          </a:p>
          <a:p>
            <a:endParaRPr lang="zh-CN" altLang="en-US" smtClean="0"/>
          </a:p>
          <a:p>
            <a:endParaRPr lang="zh-CN" altLang="en-US" smtClean="0"/>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4FE6BBD-7B5C-41DE-83C1-DCDA3B50260D}" type="slidenum">
              <a:rPr lang="en-US" altLang="zh-CN">
                <a:latin typeface="Arial" panose="020B0604020202020204" pitchFamily="34" charset="0"/>
              </a:rPr>
              <a:pPr eaLnBrk="1" hangingPunct="1">
                <a:spcBef>
                  <a:spcPct val="0"/>
                </a:spcBef>
              </a:pPr>
              <a:t>7</a:t>
            </a:fld>
            <a:endParaRPr lang="en-US" altLang="zh-CN">
              <a:latin typeface="Arial" panose="020B0604020202020204" pitchFamily="34" charset="0"/>
            </a:endParaRPr>
          </a:p>
        </p:txBody>
      </p:sp>
    </p:spTree>
    <p:extLst>
      <p:ext uri="{BB962C8B-B14F-4D97-AF65-F5344CB8AC3E}">
        <p14:creationId xmlns:p14="http://schemas.microsoft.com/office/powerpoint/2010/main" val="4202032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107CFBFF-76EA-4B29-A68B-1A694CEBA7B2}" type="slidenum">
              <a:rPr lang="en-US" altLang="zh-CN" sz="1200">
                <a:solidFill>
                  <a:schemeClr val="bg1"/>
                </a:solidFill>
                <a:ea typeface="楷体_GB2312" pitchFamily="1" charset="-122"/>
              </a:rPr>
              <a:pPr eaLnBrk="1" hangingPunct="1"/>
              <a:t>77</a:t>
            </a:fld>
            <a:endParaRPr lang="en-US" altLang="zh-CN" sz="1200">
              <a:solidFill>
                <a:schemeClr val="bg1"/>
              </a:solidFill>
              <a:ea typeface="楷体_GB2312" pitchFamily="1" charset="-122"/>
            </a:endParaRPr>
          </a:p>
        </p:txBody>
      </p:sp>
      <p:sp>
        <p:nvSpPr>
          <p:cNvPr id="306179" name="Rectangle 1026"/>
          <p:cNvSpPr>
            <a:spLocks noGrp="1" noRot="1" noChangeAspect="1" noChangeArrowheads="1" noTextEdit="1"/>
          </p:cNvSpPr>
          <p:nvPr>
            <p:ph type="sldImg"/>
          </p:nvPr>
        </p:nvSpPr>
        <p:spPr>
          <a:ln/>
        </p:spPr>
      </p:sp>
      <p:sp>
        <p:nvSpPr>
          <p:cNvPr id="306180" name="Rectangle 1027"/>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9917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6CEC5614-363F-4CF4-B088-2465A7FA40F0}" type="slidenum">
              <a:rPr lang="en-US" altLang="zh-CN" sz="1200">
                <a:solidFill>
                  <a:schemeClr val="bg1"/>
                </a:solidFill>
                <a:ea typeface="楷体_GB2312" pitchFamily="1" charset="-122"/>
              </a:rPr>
              <a:pPr eaLnBrk="1" hangingPunct="1"/>
              <a:t>78</a:t>
            </a:fld>
            <a:endParaRPr lang="en-US" altLang="zh-CN" sz="1200">
              <a:solidFill>
                <a:schemeClr val="bg1"/>
              </a:solidFill>
              <a:ea typeface="楷体_GB2312" pitchFamily="1" charset="-122"/>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37425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6EB54D93-A8C7-4AFE-A958-E759338E61AF}" type="slidenum">
              <a:rPr lang="en-US" altLang="zh-CN" sz="1200">
                <a:solidFill>
                  <a:schemeClr val="bg1"/>
                </a:solidFill>
                <a:ea typeface="楷体_GB2312" pitchFamily="1" charset="-122"/>
              </a:rPr>
              <a:pPr eaLnBrk="1" hangingPunct="1"/>
              <a:t>79</a:t>
            </a:fld>
            <a:endParaRPr lang="en-US" altLang="zh-CN" sz="1200">
              <a:solidFill>
                <a:schemeClr val="bg1"/>
              </a:solidFill>
              <a:ea typeface="楷体_GB2312" pitchFamily="1" charset="-122"/>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49181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7CF07A86-41D1-4626-875E-8AAD5878A2F0}" type="slidenum">
              <a:rPr lang="en-US" altLang="zh-CN" sz="1200">
                <a:solidFill>
                  <a:schemeClr val="bg1"/>
                </a:solidFill>
                <a:ea typeface="楷体_GB2312" pitchFamily="1" charset="-122"/>
              </a:rPr>
              <a:pPr eaLnBrk="1" hangingPunct="1"/>
              <a:t>92</a:t>
            </a:fld>
            <a:endParaRPr lang="en-US" altLang="zh-CN" sz="1200">
              <a:solidFill>
                <a:schemeClr val="bg1"/>
              </a:solidFill>
              <a:ea typeface="楷体_GB2312" pitchFamily="1" charset="-122"/>
            </a:endParaRPr>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79291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DE63EFD7-76AF-4AF7-B06F-6A567BC243EA}" type="slidenum">
              <a:rPr lang="en-US" altLang="zh-CN" sz="1200">
                <a:solidFill>
                  <a:schemeClr val="bg1"/>
                </a:solidFill>
                <a:ea typeface="楷体_GB2312" pitchFamily="1" charset="-122"/>
              </a:rPr>
              <a:pPr eaLnBrk="1" hangingPunct="1"/>
              <a:t>96</a:t>
            </a:fld>
            <a:endParaRPr lang="en-US" altLang="zh-CN" sz="1200">
              <a:solidFill>
                <a:schemeClr val="bg1"/>
              </a:solidFill>
              <a:ea typeface="楷体_GB2312" pitchFamily="1" charset="-122"/>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929169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D46E9885-9AD4-4E7C-9007-8AA3CE02C2EA}" type="slidenum">
              <a:rPr lang="en-US" altLang="zh-CN" sz="1200">
                <a:solidFill>
                  <a:schemeClr val="bg1"/>
                </a:solidFill>
                <a:ea typeface="楷体_GB2312" pitchFamily="1" charset="-122"/>
              </a:rPr>
              <a:pPr eaLnBrk="1" hangingPunct="1"/>
              <a:t>97</a:t>
            </a:fld>
            <a:endParaRPr lang="en-US" altLang="zh-CN" sz="1200">
              <a:solidFill>
                <a:schemeClr val="bg1"/>
              </a:solidFill>
              <a:ea typeface="楷体_GB2312" pitchFamily="1" charset="-122"/>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229364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5EE4F599-FC4B-4155-9950-D4FC6EC8D7D6}" type="slidenum">
              <a:rPr lang="en-US" altLang="zh-CN" sz="1200">
                <a:solidFill>
                  <a:schemeClr val="bg1"/>
                </a:solidFill>
                <a:ea typeface="楷体_GB2312" pitchFamily="1" charset="-122"/>
              </a:rPr>
              <a:pPr eaLnBrk="1" hangingPunct="1"/>
              <a:t>98</a:t>
            </a:fld>
            <a:endParaRPr lang="en-US" altLang="zh-CN" sz="1200">
              <a:solidFill>
                <a:schemeClr val="bg1"/>
              </a:solidFill>
              <a:ea typeface="楷体_GB2312" pitchFamily="1" charset="-122"/>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902010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F08D0085-812B-4DDD-994C-DB55D29EBE0B}" type="slidenum">
              <a:rPr lang="en-US" altLang="zh-CN" sz="1200">
                <a:solidFill>
                  <a:schemeClr val="bg1"/>
                </a:solidFill>
                <a:ea typeface="楷体_GB2312" pitchFamily="1" charset="-122"/>
              </a:rPr>
              <a:pPr eaLnBrk="1" hangingPunct="1"/>
              <a:t>99</a:t>
            </a:fld>
            <a:endParaRPr lang="en-US" altLang="zh-CN" sz="1200">
              <a:solidFill>
                <a:schemeClr val="bg1"/>
              </a:solidFill>
              <a:ea typeface="楷体_GB2312" pitchFamily="1" charset="-122"/>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92957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F8A849-6D40-4A13-880F-DBE329E35850}" type="slidenum">
              <a:rPr lang="en-US" altLang="zh-CN" smtClean="0"/>
              <a:pPr/>
              <a:t>18</a:t>
            </a:fld>
            <a:endParaRPr lang="en-US" altLang="zh-CN"/>
          </a:p>
        </p:txBody>
      </p:sp>
    </p:spTree>
    <p:extLst>
      <p:ext uri="{BB962C8B-B14F-4D97-AF65-F5344CB8AC3E}">
        <p14:creationId xmlns:p14="http://schemas.microsoft.com/office/powerpoint/2010/main" val="137085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49F49E1-010E-406D-A1CC-00FE1B885036}" type="slidenum">
              <a:rPr lang="en-US" altLang="zh-CN">
                <a:latin typeface="Arial" panose="020B0604020202020204" pitchFamily="34" charset="0"/>
              </a:rPr>
              <a:pPr eaLnBrk="1" hangingPunct="1">
                <a:spcBef>
                  <a:spcPct val="0"/>
                </a:spcBef>
              </a:pPr>
              <a:t>38</a:t>
            </a:fld>
            <a:endParaRPr lang="en-US" altLang="zh-CN">
              <a:latin typeface="Arial" panose="020B0604020202020204" pitchFamily="34" charset="0"/>
            </a:endParaRPr>
          </a:p>
        </p:txBody>
      </p:sp>
    </p:spTree>
    <p:extLst>
      <p:ext uri="{BB962C8B-B14F-4D97-AF65-F5344CB8AC3E}">
        <p14:creationId xmlns:p14="http://schemas.microsoft.com/office/powerpoint/2010/main" val="157698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17B49A53-B460-4F0B-A386-D0827BE53768}" type="slidenum">
              <a:rPr lang="en-US" altLang="zh-CN" sz="1200">
                <a:solidFill>
                  <a:schemeClr val="bg1"/>
                </a:solidFill>
                <a:ea typeface="楷体_GB2312" pitchFamily="1" charset="-122"/>
              </a:rPr>
              <a:pPr eaLnBrk="1" hangingPunct="1"/>
              <a:t>39</a:t>
            </a:fld>
            <a:endParaRPr lang="en-US" altLang="zh-CN" sz="1200">
              <a:solidFill>
                <a:schemeClr val="bg1"/>
              </a:solidFill>
              <a:ea typeface="楷体_GB2312" pitchFamily="1" charset="-122"/>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4076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4471D7C0-744C-45B2-888E-C081C0F2E81D}" type="slidenum">
              <a:rPr lang="en-US" altLang="zh-CN" sz="1200">
                <a:solidFill>
                  <a:schemeClr val="bg1"/>
                </a:solidFill>
                <a:ea typeface="楷体_GB2312" pitchFamily="1" charset="-122"/>
              </a:rPr>
              <a:pPr eaLnBrk="1" hangingPunct="1"/>
              <a:t>54</a:t>
            </a:fld>
            <a:endParaRPr lang="en-US" altLang="zh-CN" sz="1200">
              <a:solidFill>
                <a:schemeClr val="bg1"/>
              </a:solidFill>
              <a:ea typeface="楷体_GB2312" pitchFamily="1" charset="-122"/>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336197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91C65D93-FD30-4EB8-9BB8-436C6129C0E9}" type="slidenum">
              <a:rPr lang="en-US" altLang="zh-CN" sz="1200">
                <a:solidFill>
                  <a:schemeClr val="bg1"/>
                </a:solidFill>
                <a:ea typeface="楷体_GB2312" pitchFamily="1" charset="-122"/>
              </a:rPr>
              <a:pPr eaLnBrk="1" hangingPunct="1"/>
              <a:t>55</a:t>
            </a:fld>
            <a:endParaRPr lang="en-US" altLang="zh-CN" sz="1200">
              <a:solidFill>
                <a:schemeClr val="bg1"/>
              </a:solidFill>
              <a:ea typeface="楷体_GB2312" pitchFamily="1" charset="-122"/>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90197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45926098-2265-4426-9BA0-8F8434032B17}" type="slidenum">
              <a:rPr lang="en-US" altLang="zh-CN" sz="1200">
                <a:solidFill>
                  <a:schemeClr val="bg1"/>
                </a:solidFill>
                <a:ea typeface="楷体_GB2312" pitchFamily="1" charset="-122"/>
              </a:rPr>
              <a:pPr eaLnBrk="1" hangingPunct="1"/>
              <a:t>56</a:t>
            </a:fld>
            <a:endParaRPr lang="en-US" altLang="zh-CN" sz="1200">
              <a:solidFill>
                <a:schemeClr val="bg1"/>
              </a:solidFill>
              <a:ea typeface="楷体_GB2312" pitchFamily="1" charset="-122"/>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70333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lvl1pPr defTabSz="888045" eaLnBrk="0" hangingPunct="0">
              <a:defRPr kumimoji="1" sz="3000">
                <a:solidFill>
                  <a:schemeClr val="tx2"/>
                </a:solidFill>
                <a:latin typeface="Times New Roman" pitchFamily="18" charset="0"/>
                <a:ea typeface="隶书" pitchFamily="49" charset="-122"/>
              </a:defRPr>
            </a:lvl1pPr>
            <a:lvl2pPr marL="685817" indent="-263776" defTabSz="888045" eaLnBrk="0" hangingPunct="0">
              <a:defRPr kumimoji="1" sz="3000">
                <a:solidFill>
                  <a:schemeClr val="tx2"/>
                </a:solidFill>
                <a:latin typeface="Times New Roman" pitchFamily="18" charset="0"/>
                <a:ea typeface="隶书" pitchFamily="49" charset="-122"/>
              </a:defRPr>
            </a:lvl2pPr>
            <a:lvl3pPr marL="1055103" indent="-211021" defTabSz="888045" eaLnBrk="0" hangingPunct="0">
              <a:defRPr kumimoji="1" sz="3000">
                <a:solidFill>
                  <a:schemeClr val="tx2"/>
                </a:solidFill>
                <a:latin typeface="Times New Roman" pitchFamily="18" charset="0"/>
                <a:ea typeface="隶书" pitchFamily="49" charset="-122"/>
              </a:defRPr>
            </a:lvl3pPr>
            <a:lvl4pPr marL="1477145" indent="-211021" defTabSz="888045" eaLnBrk="0" hangingPunct="0">
              <a:defRPr kumimoji="1" sz="3000">
                <a:solidFill>
                  <a:schemeClr val="tx2"/>
                </a:solidFill>
                <a:latin typeface="Times New Roman" pitchFamily="18" charset="0"/>
                <a:ea typeface="隶书" pitchFamily="49" charset="-122"/>
              </a:defRPr>
            </a:lvl4pPr>
            <a:lvl5pPr marL="1899186" indent="-211021" defTabSz="888045" eaLnBrk="0" hangingPunct="0">
              <a:defRPr kumimoji="1" sz="3000">
                <a:solidFill>
                  <a:schemeClr val="tx2"/>
                </a:solidFill>
                <a:latin typeface="Times New Roman" pitchFamily="18" charset="0"/>
                <a:ea typeface="隶书" pitchFamily="49" charset="-122"/>
              </a:defRPr>
            </a:lvl5pPr>
            <a:lvl6pPr marL="2321227"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6pPr>
            <a:lvl7pPr marL="2743269"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7pPr>
            <a:lvl8pPr marL="3165310"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8pPr>
            <a:lvl9pPr marL="3587351" indent="-211021" algn="ctr" defTabSz="888045" eaLnBrk="0" fontAlgn="base" hangingPunct="0">
              <a:spcBef>
                <a:spcPct val="0"/>
              </a:spcBef>
              <a:spcAft>
                <a:spcPct val="0"/>
              </a:spcAft>
              <a:defRPr kumimoji="1" sz="3000">
                <a:solidFill>
                  <a:schemeClr val="tx2"/>
                </a:solidFill>
                <a:latin typeface="Times New Roman" pitchFamily="18" charset="0"/>
                <a:ea typeface="隶书" pitchFamily="49" charset="-122"/>
              </a:defRPr>
            </a:lvl9pPr>
          </a:lstStyle>
          <a:p>
            <a:pPr eaLnBrk="1" hangingPunct="1"/>
            <a:fld id="{1E6CB50F-E9C7-47A3-AB89-69D861DBFBDE}" type="slidenum">
              <a:rPr lang="en-US" altLang="zh-CN" sz="1200">
                <a:solidFill>
                  <a:schemeClr val="bg1"/>
                </a:solidFill>
                <a:ea typeface="楷体_GB2312" pitchFamily="1" charset="-122"/>
              </a:rPr>
              <a:pPr eaLnBrk="1" hangingPunct="1"/>
              <a:t>57</a:t>
            </a:fld>
            <a:endParaRPr lang="en-US" altLang="zh-CN" sz="1200">
              <a:solidFill>
                <a:schemeClr val="bg1"/>
              </a:solidFill>
              <a:ea typeface="楷体_GB2312" pitchFamily="1" charset="-122"/>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179292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2"/>
          <p:cNvGrpSpPr>
            <a:grpSpLocks/>
          </p:cNvGrpSpPr>
          <p:nvPr/>
        </p:nvGrpSpPr>
        <p:grpSpPr bwMode="auto">
          <a:xfrm>
            <a:off x="3175" y="4267200"/>
            <a:ext cx="9140825" cy="2590800"/>
            <a:chOff x="0" y="0"/>
            <a:chExt cx="5758" cy="1632"/>
          </a:xfrm>
        </p:grpSpPr>
        <p:sp>
          <p:nvSpPr>
            <p:cNvPr id="4" name="未知"/>
            <p:cNvSpPr>
              <a:spLocks/>
            </p:cNvSpPr>
            <p:nvPr/>
          </p:nvSpPr>
          <p:spPr bwMode="auto">
            <a:xfrm>
              <a:off x="0" y="0"/>
              <a:ext cx="5758" cy="1632"/>
            </a:xfrm>
            <a:custGeom>
              <a:avLst/>
              <a:gdLst>
                <a:gd name="T0" fmla="*/ 5812 w 5740"/>
                <a:gd name="T1" fmla="*/ 88 h 4316"/>
                <a:gd name="T2" fmla="*/ 0 w 5740"/>
                <a:gd name="T3" fmla="*/ 88 h 4316"/>
                <a:gd name="T4" fmla="*/ 0 w 5740"/>
                <a:gd name="T5" fmla="*/ 0 h 4316"/>
                <a:gd name="T6" fmla="*/ 5812 w 5740"/>
                <a:gd name="T7" fmla="*/ 0 h 4316"/>
                <a:gd name="T8" fmla="*/ 5812 w 5740"/>
                <a:gd name="T9" fmla="*/ 88 h 4316"/>
                <a:gd name="T10" fmla="*/ 5812 w 5740"/>
                <a:gd name="T11" fmla="*/ 88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 name="Group 4"/>
            <p:cNvGrpSpPr>
              <a:grpSpLocks/>
            </p:cNvGrpSpPr>
            <p:nvPr userDrawn="1"/>
          </p:nvGrpSpPr>
          <p:grpSpPr bwMode="auto">
            <a:xfrm>
              <a:off x="3526" y="1027"/>
              <a:ext cx="792" cy="521"/>
              <a:chOff x="0" y="0"/>
              <a:chExt cx="792" cy="521"/>
            </a:xfrm>
          </p:grpSpPr>
          <p:sp>
            <p:nvSpPr>
              <p:cNvPr id="56" name="Oval 5"/>
              <p:cNvSpPr>
                <a:spLocks noChangeArrowheads="1"/>
              </p:cNvSpPr>
              <p:nvPr/>
            </p:nvSpPr>
            <p:spPr bwMode="auto">
              <a:xfrm>
                <a:off x="159" y="95"/>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zh-CN" altLang="en-US">
                  <a:latin typeface="Arial" charset="0"/>
                </a:endParaRPr>
              </a:p>
            </p:txBody>
          </p:sp>
          <p:sp>
            <p:nvSpPr>
              <p:cNvPr id="57" name="Oval 6"/>
              <p:cNvSpPr>
                <a:spLocks noChangeArrowheads="1"/>
              </p:cNvSpPr>
              <p:nvPr/>
            </p:nvSpPr>
            <p:spPr bwMode="auto">
              <a:xfrm>
                <a:off x="199" y="125"/>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58" name="Oval 7"/>
              <p:cNvSpPr>
                <a:spLocks noChangeArrowheads="1"/>
              </p:cNvSpPr>
              <p:nvPr/>
            </p:nvSpPr>
            <p:spPr bwMode="auto">
              <a:xfrm>
                <a:off x="255" y="157"/>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59" name="Oval 8"/>
              <p:cNvSpPr>
                <a:spLocks noChangeArrowheads="1"/>
              </p:cNvSpPr>
              <p:nvPr/>
            </p:nvSpPr>
            <p:spPr bwMode="auto">
              <a:xfrm>
                <a:off x="295" y="181"/>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60" name="Oval 9"/>
              <p:cNvSpPr>
                <a:spLocks noChangeArrowheads="1"/>
              </p:cNvSpPr>
              <p:nvPr/>
            </p:nvSpPr>
            <p:spPr bwMode="auto">
              <a:xfrm>
                <a:off x="329" y="207"/>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61" name="未知"/>
              <p:cNvSpPr>
                <a:spLocks/>
              </p:cNvSpPr>
              <p:nvPr/>
            </p:nvSpPr>
            <p:spPr bwMode="auto">
              <a:xfrm>
                <a:off x="48" y="0"/>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62" name="未知"/>
              <p:cNvSpPr>
                <a:spLocks/>
              </p:cNvSpPr>
              <p:nvPr/>
            </p:nvSpPr>
            <p:spPr bwMode="auto">
              <a:xfrm>
                <a:off x="168" y="455"/>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zh-CN" altLang="en-US">
                  <a:latin typeface="Arial" charset="0"/>
                </a:endParaRPr>
              </a:p>
            </p:txBody>
          </p:sp>
          <p:sp>
            <p:nvSpPr>
              <p:cNvPr id="63" name="未知"/>
              <p:cNvSpPr>
                <a:spLocks/>
              </p:cNvSpPr>
              <p:nvPr/>
            </p:nvSpPr>
            <p:spPr bwMode="auto">
              <a:xfrm>
                <a:off x="0" y="191"/>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64" name="未知"/>
              <p:cNvSpPr>
                <a:spLocks/>
              </p:cNvSpPr>
              <p:nvPr/>
            </p:nvSpPr>
            <p:spPr bwMode="auto">
              <a:xfrm>
                <a:off x="42" y="30"/>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zh-CN" altLang="en-US">
                  <a:latin typeface="Arial" charset="0"/>
                </a:endParaRPr>
              </a:p>
            </p:txBody>
          </p:sp>
          <p:sp>
            <p:nvSpPr>
              <p:cNvPr id="65" name="未知"/>
              <p:cNvSpPr>
                <a:spLocks/>
              </p:cNvSpPr>
              <p:nvPr/>
            </p:nvSpPr>
            <p:spPr bwMode="auto">
              <a:xfrm>
                <a:off x="510" y="6"/>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zh-CN" altLang="en-US">
                  <a:latin typeface="Arial" charset="0"/>
                </a:endParaRPr>
              </a:p>
            </p:txBody>
          </p:sp>
          <p:sp>
            <p:nvSpPr>
              <p:cNvPr id="66" name="Oval 15"/>
              <p:cNvSpPr>
                <a:spLocks noChangeArrowheads="1"/>
              </p:cNvSpPr>
              <p:nvPr/>
            </p:nvSpPr>
            <p:spPr bwMode="auto">
              <a:xfrm>
                <a:off x="383" y="233"/>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grpSp>
        <p:grpSp>
          <p:nvGrpSpPr>
            <p:cNvPr id="6" name="Group 16"/>
            <p:cNvGrpSpPr>
              <a:grpSpLocks/>
            </p:cNvGrpSpPr>
            <p:nvPr userDrawn="1"/>
          </p:nvGrpSpPr>
          <p:grpSpPr bwMode="auto">
            <a:xfrm>
              <a:off x="1774" y="943"/>
              <a:ext cx="1626" cy="683"/>
              <a:chOff x="0" y="0"/>
              <a:chExt cx="1626" cy="683"/>
            </a:xfrm>
          </p:grpSpPr>
          <p:sp>
            <p:nvSpPr>
              <p:cNvPr id="38" name="Oval 17"/>
              <p:cNvSpPr>
                <a:spLocks noChangeArrowheads="1"/>
              </p:cNvSpPr>
              <p:nvPr/>
            </p:nvSpPr>
            <p:spPr bwMode="auto">
              <a:xfrm>
                <a:off x="492" y="303"/>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zh-CN" altLang="en-US">
                  <a:latin typeface="Arial" charset="0"/>
                </a:endParaRPr>
              </a:p>
            </p:txBody>
          </p:sp>
          <p:sp>
            <p:nvSpPr>
              <p:cNvPr id="39" name="Oval 18"/>
              <p:cNvSpPr>
                <a:spLocks noChangeArrowheads="1"/>
              </p:cNvSpPr>
              <p:nvPr/>
            </p:nvSpPr>
            <p:spPr bwMode="auto">
              <a:xfrm>
                <a:off x="538" y="327"/>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zh-CN" altLang="en-US">
                  <a:latin typeface="Arial" charset="0"/>
                </a:endParaRPr>
              </a:p>
            </p:txBody>
          </p:sp>
          <p:sp>
            <p:nvSpPr>
              <p:cNvPr id="40" name="Oval 19"/>
              <p:cNvSpPr>
                <a:spLocks noChangeArrowheads="1"/>
              </p:cNvSpPr>
              <p:nvPr/>
            </p:nvSpPr>
            <p:spPr bwMode="auto">
              <a:xfrm>
                <a:off x="565" y="348"/>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zh-CN" altLang="en-US">
                  <a:latin typeface="Arial" charset="0"/>
                </a:endParaRPr>
              </a:p>
            </p:txBody>
          </p:sp>
          <p:sp>
            <p:nvSpPr>
              <p:cNvPr id="41" name="Oval 20"/>
              <p:cNvSpPr>
                <a:spLocks noChangeArrowheads="1"/>
              </p:cNvSpPr>
              <p:nvPr/>
            </p:nvSpPr>
            <p:spPr bwMode="auto">
              <a:xfrm>
                <a:off x="592" y="366"/>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42" name="Oval 21"/>
              <p:cNvSpPr>
                <a:spLocks noChangeArrowheads="1"/>
              </p:cNvSpPr>
              <p:nvPr/>
            </p:nvSpPr>
            <p:spPr bwMode="auto">
              <a:xfrm>
                <a:off x="609" y="374"/>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43" name="Oval 22"/>
              <p:cNvSpPr>
                <a:spLocks noChangeArrowheads="1"/>
              </p:cNvSpPr>
              <p:nvPr/>
            </p:nvSpPr>
            <p:spPr bwMode="auto">
              <a:xfrm>
                <a:off x="661" y="395"/>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44" name="Oval 23"/>
              <p:cNvSpPr>
                <a:spLocks noChangeArrowheads="1"/>
              </p:cNvSpPr>
              <p:nvPr/>
            </p:nvSpPr>
            <p:spPr bwMode="auto">
              <a:xfrm>
                <a:off x="700" y="425"/>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zh-CN" altLang="en-US">
                  <a:latin typeface="Arial" charset="0"/>
                </a:endParaRPr>
              </a:p>
            </p:txBody>
          </p:sp>
          <p:sp>
            <p:nvSpPr>
              <p:cNvPr id="45" name="Oval 24"/>
              <p:cNvSpPr>
                <a:spLocks noChangeArrowheads="1"/>
              </p:cNvSpPr>
              <p:nvPr/>
            </p:nvSpPr>
            <p:spPr bwMode="auto">
              <a:xfrm>
                <a:off x="766" y="466"/>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zh-CN" altLang="en-US">
                  <a:latin typeface="Arial" charset="0"/>
                </a:endParaRPr>
              </a:p>
            </p:txBody>
          </p:sp>
          <p:sp>
            <p:nvSpPr>
              <p:cNvPr id="46" name="未知"/>
              <p:cNvSpPr>
                <a:spLocks/>
              </p:cNvSpPr>
              <p:nvPr/>
            </p:nvSpPr>
            <p:spPr bwMode="auto">
              <a:xfrm>
                <a:off x="809" y="191"/>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47" name="未知"/>
              <p:cNvSpPr>
                <a:spLocks/>
              </p:cNvSpPr>
              <p:nvPr/>
            </p:nvSpPr>
            <p:spPr bwMode="auto">
              <a:xfrm>
                <a:off x="366" y="221"/>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zh-CN" altLang="en-US">
                  <a:latin typeface="Arial" charset="0"/>
                </a:endParaRPr>
              </a:p>
            </p:txBody>
          </p:sp>
          <p:sp>
            <p:nvSpPr>
              <p:cNvPr id="48" name="未知"/>
              <p:cNvSpPr>
                <a:spLocks/>
              </p:cNvSpPr>
              <p:nvPr/>
            </p:nvSpPr>
            <p:spPr bwMode="auto">
              <a:xfrm>
                <a:off x="306" y="197"/>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zh-CN" altLang="en-US">
                  <a:latin typeface="Arial" charset="0"/>
                </a:endParaRPr>
              </a:p>
            </p:txBody>
          </p:sp>
          <p:sp>
            <p:nvSpPr>
              <p:cNvPr id="49" name="未知"/>
              <p:cNvSpPr>
                <a:spLocks/>
              </p:cNvSpPr>
              <p:nvPr/>
            </p:nvSpPr>
            <p:spPr bwMode="auto">
              <a:xfrm>
                <a:off x="1211" y="413"/>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zh-CN" altLang="en-US">
                  <a:latin typeface="Arial" charset="0"/>
                </a:endParaRPr>
              </a:p>
            </p:txBody>
          </p:sp>
          <p:sp>
            <p:nvSpPr>
              <p:cNvPr id="50" name="未知"/>
              <p:cNvSpPr>
                <a:spLocks/>
              </p:cNvSpPr>
              <p:nvPr/>
            </p:nvSpPr>
            <p:spPr bwMode="auto">
              <a:xfrm>
                <a:off x="292" y="54"/>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未知"/>
              <p:cNvSpPr>
                <a:spLocks/>
              </p:cNvSpPr>
              <p:nvPr/>
            </p:nvSpPr>
            <p:spPr bwMode="auto">
              <a:xfrm>
                <a:off x="91" y="222"/>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未知"/>
              <p:cNvSpPr>
                <a:spLocks/>
              </p:cNvSpPr>
              <p:nvPr/>
            </p:nvSpPr>
            <p:spPr bwMode="auto">
              <a:xfrm>
                <a:off x="1175" y="120"/>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53" name="未知"/>
              <p:cNvSpPr>
                <a:spLocks/>
              </p:cNvSpPr>
              <p:nvPr/>
            </p:nvSpPr>
            <p:spPr bwMode="auto">
              <a:xfrm>
                <a:off x="542" y="0"/>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54" name="未知"/>
              <p:cNvSpPr>
                <a:spLocks/>
              </p:cNvSpPr>
              <p:nvPr/>
            </p:nvSpPr>
            <p:spPr bwMode="auto">
              <a:xfrm>
                <a:off x="1528" y="449"/>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55" name="未知"/>
              <p:cNvSpPr>
                <a:spLocks/>
              </p:cNvSpPr>
              <p:nvPr/>
            </p:nvSpPr>
            <p:spPr bwMode="auto">
              <a:xfrm>
                <a:off x="0" y="42"/>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 name="Group 35"/>
            <p:cNvGrpSpPr>
              <a:grpSpLocks/>
            </p:cNvGrpSpPr>
            <p:nvPr userDrawn="1"/>
          </p:nvGrpSpPr>
          <p:grpSpPr bwMode="auto">
            <a:xfrm>
              <a:off x="4126" y="672"/>
              <a:ext cx="1351" cy="821"/>
              <a:chOff x="0" y="0"/>
              <a:chExt cx="1351" cy="821"/>
            </a:xfrm>
          </p:grpSpPr>
          <p:sp>
            <p:nvSpPr>
              <p:cNvPr id="21" name="未知"/>
              <p:cNvSpPr>
                <a:spLocks noEditPoints="1"/>
              </p:cNvSpPr>
              <p:nvPr/>
            </p:nvSpPr>
            <p:spPr bwMode="auto">
              <a:xfrm>
                <a:off x="72" y="4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22" name="未知"/>
              <p:cNvSpPr>
                <a:spLocks/>
              </p:cNvSpPr>
              <p:nvPr/>
            </p:nvSpPr>
            <p:spPr bwMode="auto">
              <a:xfrm>
                <a:off x="0" y="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23" name="未知"/>
              <p:cNvSpPr>
                <a:spLocks/>
              </p:cNvSpPr>
              <p:nvPr/>
            </p:nvSpPr>
            <p:spPr bwMode="auto">
              <a:xfrm>
                <a:off x="664" y="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24" name="未知"/>
              <p:cNvSpPr>
                <a:spLocks/>
              </p:cNvSpPr>
              <p:nvPr/>
            </p:nvSpPr>
            <p:spPr bwMode="auto">
              <a:xfrm>
                <a:off x="1118" y="64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25" name="未知"/>
              <p:cNvSpPr>
                <a:spLocks/>
              </p:cNvSpPr>
              <p:nvPr/>
            </p:nvSpPr>
            <p:spPr bwMode="auto">
              <a:xfrm>
                <a:off x="377" y="71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26" name="未知"/>
              <p:cNvSpPr>
                <a:spLocks/>
              </p:cNvSpPr>
              <p:nvPr/>
            </p:nvSpPr>
            <p:spPr bwMode="auto">
              <a:xfrm>
                <a:off x="1208" y="29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27" name="未知"/>
              <p:cNvSpPr>
                <a:spLocks/>
              </p:cNvSpPr>
              <p:nvPr/>
            </p:nvSpPr>
            <p:spPr bwMode="auto">
              <a:xfrm>
                <a:off x="933" y="26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28" name="未知"/>
              <p:cNvSpPr>
                <a:spLocks/>
              </p:cNvSpPr>
              <p:nvPr/>
            </p:nvSpPr>
            <p:spPr bwMode="auto">
              <a:xfrm>
                <a:off x="317" y="19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未知"/>
              <p:cNvSpPr>
                <a:spLocks/>
              </p:cNvSpPr>
              <p:nvPr/>
            </p:nvSpPr>
            <p:spPr bwMode="auto">
              <a:xfrm>
                <a:off x="221" y="15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zh-CN" altLang="en-US">
                  <a:latin typeface="Arial" charset="0"/>
                </a:endParaRPr>
              </a:p>
            </p:txBody>
          </p:sp>
          <p:sp>
            <p:nvSpPr>
              <p:cNvPr id="30" name="未知"/>
              <p:cNvSpPr>
                <a:spLocks/>
              </p:cNvSpPr>
              <p:nvPr/>
            </p:nvSpPr>
            <p:spPr bwMode="auto">
              <a:xfrm>
                <a:off x="436" y="13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31" name="未知"/>
              <p:cNvSpPr>
                <a:spLocks/>
              </p:cNvSpPr>
              <p:nvPr/>
            </p:nvSpPr>
            <p:spPr bwMode="auto">
              <a:xfrm>
                <a:off x="335" y="19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32" name="Oval 47"/>
              <p:cNvSpPr>
                <a:spLocks noChangeArrowheads="1"/>
              </p:cNvSpPr>
              <p:nvPr/>
            </p:nvSpPr>
            <p:spPr bwMode="auto">
              <a:xfrm>
                <a:off x="418" y="24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zh-CN" altLang="en-US">
                  <a:latin typeface="Arial" charset="0"/>
                </a:endParaRPr>
              </a:p>
            </p:txBody>
          </p:sp>
          <p:sp>
            <p:nvSpPr>
              <p:cNvPr id="33" name="Oval 48"/>
              <p:cNvSpPr>
                <a:spLocks noChangeArrowheads="1"/>
              </p:cNvSpPr>
              <p:nvPr/>
            </p:nvSpPr>
            <p:spPr bwMode="auto">
              <a:xfrm>
                <a:off x="450" y="27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34" name="Oval 49"/>
              <p:cNvSpPr>
                <a:spLocks noChangeArrowheads="1"/>
              </p:cNvSpPr>
              <p:nvPr/>
            </p:nvSpPr>
            <p:spPr bwMode="auto">
              <a:xfrm>
                <a:off x="482" y="29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35" name="Oval 50"/>
              <p:cNvSpPr>
                <a:spLocks noChangeArrowheads="1"/>
              </p:cNvSpPr>
              <p:nvPr/>
            </p:nvSpPr>
            <p:spPr bwMode="auto">
              <a:xfrm>
                <a:off x="526" y="31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36" name="Oval 51"/>
              <p:cNvSpPr>
                <a:spLocks noChangeArrowheads="1"/>
              </p:cNvSpPr>
              <p:nvPr/>
            </p:nvSpPr>
            <p:spPr bwMode="auto">
              <a:xfrm>
                <a:off x="562" y="33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37" name="Oval 52"/>
              <p:cNvSpPr>
                <a:spLocks noChangeArrowheads="1"/>
              </p:cNvSpPr>
              <p:nvPr/>
            </p:nvSpPr>
            <p:spPr bwMode="auto">
              <a:xfrm>
                <a:off x="610" y="36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grpSp>
        <p:grpSp>
          <p:nvGrpSpPr>
            <p:cNvPr id="8" name="Group 53"/>
            <p:cNvGrpSpPr>
              <a:grpSpLocks/>
            </p:cNvGrpSpPr>
            <p:nvPr userDrawn="1"/>
          </p:nvGrpSpPr>
          <p:grpSpPr bwMode="auto">
            <a:xfrm>
              <a:off x="5278" y="336"/>
              <a:ext cx="425" cy="258"/>
              <a:chOff x="0" y="0"/>
              <a:chExt cx="425" cy="258"/>
            </a:xfrm>
          </p:grpSpPr>
          <p:sp>
            <p:nvSpPr>
              <p:cNvPr id="9" name="未知"/>
              <p:cNvSpPr>
                <a:spLocks/>
              </p:cNvSpPr>
              <p:nvPr/>
            </p:nvSpPr>
            <p:spPr bwMode="auto">
              <a:xfrm>
                <a:off x="0" y="162"/>
                <a:ext cx="383" cy="96"/>
              </a:xfrm>
              <a:custGeom>
                <a:avLst/>
                <a:gdLst>
                  <a:gd name="T0" fmla="*/ 213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3 w 382"/>
                  <a:gd name="T19" fmla="*/ 96 h 96"/>
                  <a:gd name="T20" fmla="*/ 267 w 382"/>
                  <a:gd name="T21" fmla="*/ 90 h 96"/>
                  <a:gd name="T22" fmla="*/ 315 w 382"/>
                  <a:gd name="T23" fmla="*/ 84 h 96"/>
                  <a:gd name="T24" fmla="*/ 356 w 382"/>
                  <a:gd name="T25" fmla="*/ 66 h 96"/>
                  <a:gd name="T26" fmla="*/ 386 w 382"/>
                  <a:gd name="T27" fmla="*/ 42 h 96"/>
                  <a:gd name="T28" fmla="*/ 380 w 382"/>
                  <a:gd name="T29" fmla="*/ 42 h 96"/>
                  <a:gd name="T30" fmla="*/ 350 w 382"/>
                  <a:gd name="T31" fmla="*/ 66 h 96"/>
                  <a:gd name="T32" fmla="*/ 309 w 382"/>
                  <a:gd name="T33" fmla="*/ 78 h 96"/>
                  <a:gd name="T34" fmla="*/ 267 w 382"/>
                  <a:gd name="T35" fmla="*/ 90 h 96"/>
                  <a:gd name="T36" fmla="*/ 213 w 382"/>
                  <a:gd name="T37" fmla="*/ 96 h 96"/>
                  <a:gd name="T38" fmla="*/ 213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未知"/>
              <p:cNvSpPr>
                <a:spLocks/>
              </p:cNvSpPr>
              <p:nvPr/>
            </p:nvSpPr>
            <p:spPr bwMode="auto">
              <a:xfrm>
                <a:off x="35" y="0"/>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未知"/>
              <p:cNvSpPr>
                <a:spLocks/>
              </p:cNvSpPr>
              <p:nvPr/>
            </p:nvSpPr>
            <p:spPr bwMode="auto">
              <a:xfrm>
                <a:off x="365" y="42"/>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未知"/>
              <p:cNvSpPr>
                <a:spLocks/>
              </p:cNvSpPr>
              <p:nvPr/>
            </p:nvSpPr>
            <p:spPr bwMode="auto">
              <a:xfrm>
                <a:off x="95" y="222"/>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未知"/>
              <p:cNvSpPr>
                <a:spLocks/>
              </p:cNvSpPr>
              <p:nvPr/>
            </p:nvSpPr>
            <p:spPr bwMode="auto">
              <a:xfrm>
                <a:off x="24" y="18"/>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未知"/>
              <p:cNvSpPr>
                <a:spLocks/>
              </p:cNvSpPr>
              <p:nvPr/>
            </p:nvSpPr>
            <p:spPr bwMode="auto">
              <a:xfrm>
                <a:off x="209" y="18"/>
                <a:ext cx="186" cy="210"/>
              </a:xfrm>
              <a:custGeom>
                <a:avLst/>
                <a:gdLst>
                  <a:gd name="T0" fmla="*/ 0 w 185"/>
                  <a:gd name="T1" fmla="*/ 6 h 210"/>
                  <a:gd name="T2" fmla="*/ 66 w 185"/>
                  <a:gd name="T3" fmla="*/ 12 h 210"/>
                  <a:gd name="T4" fmla="*/ 123 w 185"/>
                  <a:gd name="T5" fmla="*/ 36 h 210"/>
                  <a:gd name="T6" fmla="*/ 159 w 185"/>
                  <a:gd name="T7" fmla="*/ 72 h 210"/>
                  <a:gd name="T8" fmla="*/ 165 w 185"/>
                  <a:gd name="T9" fmla="*/ 90 h 210"/>
                  <a:gd name="T10" fmla="*/ 171 w 185"/>
                  <a:gd name="T11" fmla="*/ 114 h 210"/>
                  <a:gd name="T12" fmla="*/ 165 w 185"/>
                  <a:gd name="T13" fmla="*/ 138 h 210"/>
                  <a:gd name="T14" fmla="*/ 153 w 185"/>
                  <a:gd name="T15" fmla="*/ 162 h 210"/>
                  <a:gd name="T16" fmla="*/ 123 w 185"/>
                  <a:gd name="T17" fmla="*/ 180 h 210"/>
                  <a:gd name="T18" fmla="*/ 90 w 185"/>
                  <a:gd name="T19" fmla="*/ 198 h 210"/>
                  <a:gd name="T20" fmla="*/ 100 w 185"/>
                  <a:gd name="T21" fmla="*/ 210 h 210"/>
                  <a:gd name="T22" fmla="*/ 135 w 185"/>
                  <a:gd name="T23" fmla="*/ 192 h 210"/>
                  <a:gd name="T24" fmla="*/ 165 w 185"/>
                  <a:gd name="T25" fmla="*/ 168 h 210"/>
                  <a:gd name="T26" fmla="*/ 183 w 185"/>
                  <a:gd name="T27" fmla="*/ 144 h 210"/>
                  <a:gd name="T28" fmla="*/ 189 w 185"/>
                  <a:gd name="T29" fmla="*/ 114 h 210"/>
                  <a:gd name="T30" fmla="*/ 183 w 185"/>
                  <a:gd name="T31" fmla="*/ 90 h 210"/>
                  <a:gd name="T32" fmla="*/ 177 w 185"/>
                  <a:gd name="T33" fmla="*/ 66 h 210"/>
                  <a:gd name="T34" fmla="*/ 159 w 185"/>
                  <a:gd name="T35" fmla="*/ 48 h 210"/>
                  <a:gd name="T36" fmla="*/ 135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未知"/>
              <p:cNvSpPr>
                <a:spLocks noEditPoints="1"/>
              </p:cNvSpPr>
              <p:nvPr/>
            </p:nvSpPr>
            <p:spPr bwMode="auto">
              <a:xfrm>
                <a:off x="65" y="34"/>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Group 61"/>
              <p:cNvGrpSpPr>
                <a:grpSpLocks/>
              </p:cNvGrpSpPr>
              <p:nvPr/>
            </p:nvGrpSpPr>
            <p:grpSpPr bwMode="auto">
              <a:xfrm>
                <a:off x="101" y="61"/>
                <a:ext cx="227" cy="132"/>
                <a:chOff x="0" y="0"/>
                <a:chExt cx="227" cy="132"/>
              </a:xfrm>
            </p:grpSpPr>
            <p:sp>
              <p:nvSpPr>
                <p:cNvPr id="17" name="Oval 62"/>
                <p:cNvSpPr>
                  <a:spLocks noChangeArrowheads="1"/>
                </p:cNvSpPr>
                <p:nvPr userDrawn="1"/>
              </p:nvSpPr>
              <p:spPr bwMode="auto">
                <a:xfrm>
                  <a:off x="0" y="0"/>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18" name="Oval 63"/>
                <p:cNvSpPr>
                  <a:spLocks noChangeArrowheads="1"/>
                </p:cNvSpPr>
                <p:nvPr userDrawn="1"/>
              </p:nvSpPr>
              <p:spPr bwMode="auto">
                <a:xfrm>
                  <a:off x="22" y="14"/>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19" name="Oval 64"/>
                <p:cNvSpPr>
                  <a:spLocks noChangeArrowheads="1"/>
                </p:cNvSpPr>
                <p:nvPr userDrawn="1"/>
              </p:nvSpPr>
              <p:spPr bwMode="auto">
                <a:xfrm>
                  <a:off x="50" y="24"/>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20" name="Oval 65"/>
                <p:cNvSpPr>
                  <a:spLocks noChangeArrowheads="1"/>
                </p:cNvSpPr>
                <p:nvPr userDrawn="1"/>
              </p:nvSpPr>
              <p:spPr bwMode="auto">
                <a:xfrm>
                  <a:off x="77" y="40"/>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grpSp>
        </p:grpSp>
      </p:grpSp>
      <p:pic>
        <p:nvPicPr>
          <p:cNvPr id="67" name="Picture 67"/>
          <p:cNvPicPr>
            <a:picLocks noChangeAspect="1" noChangeArrowheads="1"/>
          </p:cNvPicPr>
          <p:nvPr userDrawn="1"/>
        </p:nvPicPr>
        <p:blipFill>
          <a:blip r:embed="rId2">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2700338" y="5445125"/>
            <a:ext cx="41052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4" name="Rectangle 66"/>
          <p:cNvSpPr>
            <a:spLocks noGrp="1" noChangeArrowheads="1"/>
          </p:cNvSpPr>
          <p:nvPr>
            <p:ph type="ctrTitle" sz="quarter"/>
          </p:nvPr>
        </p:nvSpPr>
        <p:spPr>
          <a:xfrm>
            <a:off x="684213" y="1700213"/>
            <a:ext cx="7772400" cy="1736725"/>
          </a:xfrm>
        </p:spPr>
        <p:txBody>
          <a:bodyPr anchor="b"/>
          <a:lstStyle>
            <a:lvl1pPr>
              <a:defRPr sz="4800"/>
            </a:lvl1pPr>
          </a:lstStyle>
          <a:p>
            <a:r>
              <a:rPr lang="zh-CN" altLang="en-US"/>
              <a:t>单击此处编辑母版标题样式</a:t>
            </a:r>
          </a:p>
        </p:txBody>
      </p:sp>
    </p:spTree>
    <p:extLst>
      <p:ext uri="{BB962C8B-B14F-4D97-AF65-F5344CB8AC3E}">
        <p14:creationId xmlns:p14="http://schemas.microsoft.com/office/powerpoint/2010/main" val="195746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51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8374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5023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281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0130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050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9343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9147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8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5701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2051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未知"/>
          <p:cNvSpPr>
            <a:spLocks/>
          </p:cNvSpPr>
          <p:nvPr/>
        </p:nvSpPr>
        <p:spPr bwMode="auto">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defRPr/>
            </a:pPr>
            <a:endParaRPr lang="zh-CN" altLang="en-US">
              <a:latin typeface="Arial" charset="0"/>
            </a:endParaRPr>
          </a:p>
        </p:txBody>
      </p:sp>
      <p:grpSp>
        <p:nvGrpSpPr>
          <p:cNvPr id="1027" name="Group 3"/>
          <p:cNvGrpSpPr>
            <a:grpSpLocks/>
          </p:cNvGrpSpPr>
          <p:nvPr/>
        </p:nvGrpSpPr>
        <p:grpSpPr bwMode="auto">
          <a:xfrm>
            <a:off x="3175" y="4267200"/>
            <a:ext cx="9140825" cy="2590800"/>
            <a:chOff x="0" y="0"/>
            <a:chExt cx="5758" cy="1632"/>
          </a:xfrm>
        </p:grpSpPr>
        <p:sp>
          <p:nvSpPr>
            <p:cNvPr id="1032" name="未知"/>
            <p:cNvSpPr>
              <a:spLocks/>
            </p:cNvSpPr>
            <p:nvPr/>
          </p:nvSpPr>
          <p:spPr bwMode="auto">
            <a:xfrm>
              <a:off x="0" y="0"/>
              <a:ext cx="5758" cy="1632"/>
            </a:xfrm>
            <a:custGeom>
              <a:avLst/>
              <a:gdLst>
                <a:gd name="T0" fmla="*/ 5812 w 5740"/>
                <a:gd name="T1" fmla="*/ 88 h 4316"/>
                <a:gd name="T2" fmla="*/ 0 w 5740"/>
                <a:gd name="T3" fmla="*/ 88 h 4316"/>
                <a:gd name="T4" fmla="*/ 0 w 5740"/>
                <a:gd name="T5" fmla="*/ 0 h 4316"/>
                <a:gd name="T6" fmla="*/ 5812 w 5740"/>
                <a:gd name="T7" fmla="*/ 0 h 4316"/>
                <a:gd name="T8" fmla="*/ 5812 w 5740"/>
                <a:gd name="T9" fmla="*/ 88 h 4316"/>
                <a:gd name="T10" fmla="*/ 5812 w 5740"/>
                <a:gd name="T11" fmla="*/ 88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5"/>
            <p:cNvGrpSpPr>
              <a:grpSpLocks/>
            </p:cNvGrpSpPr>
            <p:nvPr userDrawn="1"/>
          </p:nvGrpSpPr>
          <p:grpSpPr bwMode="auto">
            <a:xfrm>
              <a:off x="3526" y="1027"/>
              <a:ext cx="792" cy="521"/>
              <a:chOff x="0" y="0"/>
              <a:chExt cx="792" cy="521"/>
            </a:xfrm>
          </p:grpSpPr>
          <p:sp>
            <p:nvSpPr>
              <p:cNvPr id="2" name="Oval 6"/>
              <p:cNvSpPr>
                <a:spLocks noChangeArrowheads="1"/>
              </p:cNvSpPr>
              <p:nvPr/>
            </p:nvSpPr>
            <p:spPr bwMode="auto">
              <a:xfrm>
                <a:off x="159" y="95"/>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zh-CN" altLang="en-US">
                  <a:latin typeface="Arial" charset="0"/>
                </a:endParaRPr>
              </a:p>
            </p:txBody>
          </p:sp>
          <p:sp>
            <p:nvSpPr>
              <p:cNvPr id="3" name="Oval 7"/>
              <p:cNvSpPr>
                <a:spLocks noChangeArrowheads="1"/>
              </p:cNvSpPr>
              <p:nvPr/>
            </p:nvSpPr>
            <p:spPr bwMode="auto">
              <a:xfrm>
                <a:off x="199" y="125"/>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4" name="Oval 8"/>
              <p:cNvSpPr>
                <a:spLocks noChangeArrowheads="1"/>
              </p:cNvSpPr>
              <p:nvPr/>
            </p:nvSpPr>
            <p:spPr bwMode="auto">
              <a:xfrm>
                <a:off x="255" y="157"/>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5" name="Oval 9"/>
              <p:cNvSpPr>
                <a:spLocks noChangeArrowheads="1"/>
              </p:cNvSpPr>
              <p:nvPr/>
            </p:nvSpPr>
            <p:spPr bwMode="auto">
              <a:xfrm>
                <a:off x="295" y="181"/>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6" name="Oval 10"/>
              <p:cNvSpPr>
                <a:spLocks noChangeArrowheads="1"/>
              </p:cNvSpPr>
              <p:nvPr/>
            </p:nvSpPr>
            <p:spPr bwMode="auto">
              <a:xfrm>
                <a:off x="329" y="207"/>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7" name="未知"/>
              <p:cNvSpPr>
                <a:spLocks/>
              </p:cNvSpPr>
              <p:nvPr/>
            </p:nvSpPr>
            <p:spPr bwMode="auto">
              <a:xfrm>
                <a:off x="48" y="0"/>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8" name="未知"/>
              <p:cNvSpPr>
                <a:spLocks/>
              </p:cNvSpPr>
              <p:nvPr/>
            </p:nvSpPr>
            <p:spPr bwMode="auto">
              <a:xfrm>
                <a:off x="168" y="455"/>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zh-CN" altLang="en-US">
                  <a:latin typeface="Arial" charset="0"/>
                </a:endParaRPr>
              </a:p>
            </p:txBody>
          </p:sp>
          <p:sp>
            <p:nvSpPr>
              <p:cNvPr id="9" name="未知"/>
              <p:cNvSpPr>
                <a:spLocks/>
              </p:cNvSpPr>
              <p:nvPr/>
            </p:nvSpPr>
            <p:spPr bwMode="auto">
              <a:xfrm>
                <a:off x="0" y="191"/>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10" name="未知"/>
              <p:cNvSpPr>
                <a:spLocks/>
              </p:cNvSpPr>
              <p:nvPr/>
            </p:nvSpPr>
            <p:spPr bwMode="auto">
              <a:xfrm>
                <a:off x="42" y="30"/>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zh-CN" altLang="en-US">
                  <a:latin typeface="Arial" charset="0"/>
                </a:endParaRPr>
              </a:p>
            </p:txBody>
          </p:sp>
          <p:sp>
            <p:nvSpPr>
              <p:cNvPr id="11" name="未知"/>
              <p:cNvSpPr>
                <a:spLocks/>
              </p:cNvSpPr>
              <p:nvPr/>
            </p:nvSpPr>
            <p:spPr bwMode="auto">
              <a:xfrm>
                <a:off x="510" y="6"/>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zh-CN" altLang="en-US">
                  <a:latin typeface="Arial" charset="0"/>
                </a:endParaRPr>
              </a:p>
            </p:txBody>
          </p:sp>
          <p:sp>
            <p:nvSpPr>
              <p:cNvPr id="12" name="Oval 16"/>
              <p:cNvSpPr>
                <a:spLocks noChangeArrowheads="1"/>
              </p:cNvSpPr>
              <p:nvPr/>
            </p:nvSpPr>
            <p:spPr bwMode="auto">
              <a:xfrm>
                <a:off x="383" y="233"/>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grpSp>
        <p:grpSp>
          <p:nvGrpSpPr>
            <p:cNvPr id="1034" name="Group 17"/>
            <p:cNvGrpSpPr>
              <a:grpSpLocks/>
            </p:cNvGrpSpPr>
            <p:nvPr userDrawn="1"/>
          </p:nvGrpSpPr>
          <p:grpSpPr bwMode="auto">
            <a:xfrm>
              <a:off x="1774" y="943"/>
              <a:ext cx="1626" cy="683"/>
              <a:chOff x="0" y="0"/>
              <a:chExt cx="1626" cy="683"/>
            </a:xfrm>
          </p:grpSpPr>
          <p:sp>
            <p:nvSpPr>
              <p:cNvPr id="13" name="Oval 18"/>
              <p:cNvSpPr>
                <a:spLocks noChangeArrowheads="1"/>
              </p:cNvSpPr>
              <p:nvPr/>
            </p:nvSpPr>
            <p:spPr bwMode="auto">
              <a:xfrm>
                <a:off x="492" y="303"/>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zh-CN" altLang="en-US">
                  <a:latin typeface="Arial" charset="0"/>
                </a:endParaRPr>
              </a:p>
            </p:txBody>
          </p:sp>
          <p:sp>
            <p:nvSpPr>
              <p:cNvPr id="14" name="Oval 19"/>
              <p:cNvSpPr>
                <a:spLocks noChangeArrowheads="1"/>
              </p:cNvSpPr>
              <p:nvPr/>
            </p:nvSpPr>
            <p:spPr bwMode="auto">
              <a:xfrm>
                <a:off x="538" y="327"/>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zh-CN" altLang="en-US">
                  <a:latin typeface="Arial" charset="0"/>
                </a:endParaRPr>
              </a:p>
            </p:txBody>
          </p:sp>
          <p:sp>
            <p:nvSpPr>
              <p:cNvPr id="15" name="Oval 20"/>
              <p:cNvSpPr>
                <a:spLocks noChangeArrowheads="1"/>
              </p:cNvSpPr>
              <p:nvPr/>
            </p:nvSpPr>
            <p:spPr bwMode="auto">
              <a:xfrm>
                <a:off x="565" y="348"/>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zh-CN" altLang="en-US">
                  <a:latin typeface="Arial" charset="0"/>
                </a:endParaRPr>
              </a:p>
            </p:txBody>
          </p:sp>
          <p:sp>
            <p:nvSpPr>
              <p:cNvPr id="16" name="Oval 21"/>
              <p:cNvSpPr>
                <a:spLocks noChangeArrowheads="1"/>
              </p:cNvSpPr>
              <p:nvPr/>
            </p:nvSpPr>
            <p:spPr bwMode="auto">
              <a:xfrm>
                <a:off x="592" y="366"/>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17" name="Oval 22"/>
              <p:cNvSpPr>
                <a:spLocks noChangeArrowheads="1"/>
              </p:cNvSpPr>
              <p:nvPr/>
            </p:nvSpPr>
            <p:spPr bwMode="auto">
              <a:xfrm>
                <a:off x="609" y="374"/>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18" name="Oval 23"/>
              <p:cNvSpPr>
                <a:spLocks noChangeArrowheads="1"/>
              </p:cNvSpPr>
              <p:nvPr/>
            </p:nvSpPr>
            <p:spPr bwMode="auto">
              <a:xfrm>
                <a:off x="661" y="395"/>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19" name="Oval 24"/>
              <p:cNvSpPr>
                <a:spLocks noChangeArrowheads="1"/>
              </p:cNvSpPr>
              <p:nvPr/>
            </p:nvSpPr>
            <p:spPr bwMode="auto">
              <a:xfrm>
                <a:off x="700" y="425"/>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zh-CN" altLang="en-US">
                  <a:latin typeface="Arial" charset="0"/>
                </a:endParaRPr>
              </a:p>
            </p:txBody>
          </p:sp>
          <p:sp>
            <p:nvSpPr>
              <p:cNvPr id="1049" name="Oval 25"/>
              <p:cNvSpPr>
                <a:spLocks noChangeArrowheads="1"/>
              </p:cNvSpPr>
              <p:nvPr/>
            </p:nvSpPr>
            <p:spPr bwMode="auto">
              <a:xfrm>
                <a:off x="766" y="466"/>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zh-CN" altLang="en-US">
                  <a:latin typeface="Arial" charset="0"/>
                </a:endParaRPr>
              </a:p>
            </p:txBody>
          </p:sp>
          <p:sp>
            <p:nvSpPr>
              <p:cNvPr id="1050" name="未知"/>
              <p:cNvSpPr>
                <a:spLocks/>
              </p:cNvSpPr>
              <p:nvPr/>
            </p:nvSpPr>
            <p:spPr bwMode="auto">
              <a:xfrm>
                <a:off x="809" y="191"/>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1051" name="未知"/>
              <p:cNvSpPr>
                <a:spLocks/>
              </p:cNvSpPr>
              <p:nvPr/>
            </p:nvSpPr>
            <p:spPr bwMode="auto">
              <a:xfrm>
                <a:off x="366" y="221"/>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zh-CN" altLang="en-US">
                  <a:latin typeface="Arial" charset="0"/>
                </a:endParaRPr>
              </a:p>
            </p:txBody>
          </p:sp>
          <p:sp>
            <p:nvSpPr>
              <p:cNvPr id="1052" name="未知"/>
              <p:cNvSpPr>
                <a:spLocks/>
              </p:cNvSpPr>
              <p:nvPr/>
            </p:nvSpPr>
            <p:spPr bwMode="auto">
              <a:xfrm>
                <a:off x="306" y="197"/>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zh-CN" altLang="en-US">
                  <a:latin typeface="Arial" charset="0"/>
                </a:endParaRPr>
              </a:p>
            </p:txBody>
          </p:sp>
          <p:sp>
            <p:nvSpPr>
              <p:cNvPr id="1053" name="未知"/>
              <p:cNvSpPr>
                <a:spLocks/>
              </p:cNvSpPr>
              <p:nvPr/>
            </p:nvSpPr>
            <p:spPr bwMode="auto">
              <a:xfrm>
                <a:off x="1211" y="413"/>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zh-CN" altLang="en-US">
                  <a:latin typeface="Arial" charset="0"/>
                </a:endParaRPr>
              </a:p>
            </p:txBody>
          </p:sp>
          <p:sp>
            <p:nvSpPr>
              <p:cNvPr id="1078" name="未知"/>
              <p:cNvSpPr>
                <a:spLocks/>
              </p:cNvSpPr>
              <p:nvPr/>
            </p:nvSpPr>
            <p:spPr bwMode="auto">
              <a:xfrm>
                <a:off x="292" y="54"/>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 name="未知"/>
              <p:cNvSpPr>
                <a:spLocks/>
              </p:cNvSpPr>
              <p:nvPr/>
            </p:nvSpPr>
            <p:spPr bwMode="auto">
              <a:xfrm>
                <a:off x="91" y="222"/>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未知"/>
              <p:cNvSpPr>
                <a:spLocks/>
              </p:cNvSpPr>
              <p:nvPr/>
            </p:nvSpPr>
            <p:spPr bwMode="auto">
              <a:xfrm>
                <a:off x="1175" y="120"/>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1057" name="未知"/>
              <p:cNvSpPr>
                <a:spLocks/>
              </p:cNvSpPr>
              <p:nvPr/>
            </p:nvSpPr>
            <p:spPr bwMode="auto">
              <a:xfrm>
                <a:off x="542" y="0"/>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1058" name="未知"/>
              <p:cNvSpPr>
                <a:spLocks/>
              </p:cNvSpPr>
              <p:nvPr/>
            </p:nvSpPr>
            <p:spPr bwMode="auto">
              <a:xfrm>
                <a:off x="1528" y="449"/>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1083" name="未知"/>
              <p:cNvSpPr>
                <a:spLocks/>
              </p:cNvSpPr>
              <p:nvPr/>
            </p:nvSpPr>
            <p:spPr bwMode="auto">
              <a:xfrm>
                <a:off x="0" y="42"/>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5" name="Group 36"/>
            <p:cNvGrpSpPr>
              <a:grpSpLocks/>
            </p:cNvGrpSpPr>
            <p:nvPr userDrawn="1"/>
          </p:nvGrpSpPr>
          <p:grpSpPr bwMode="auto">
            <a:xfrm>
              <a:off x="4126" y="672"/>
              <a:ext cx="1351" cy="821"/>
              <a:chOff x="0" y="0"/>
              <a:chExt cx="1351" cy="821"/>
            </a:xfrm>
          </p:grpSpPr>
          <p:sp>
            <p:nvSpPr>
              <p:cNvPr id="1061" name="未知"/>
              <p:cNvSpPr>
                <a:spLocks noEditPoints="1"/>
              </p:cNvSpPr>
              <p:nvPr/>
            </p:nvSpPr>
            <p:spPr bwMode="auto">
              <a:xfrm>
                <a:off x="72" y="4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1062" name="未知"/>
              <p:cNvSpPr>
                <a:spLocks/>
              </p:cNvSpPr>
              <p:nvPr/>
            </p:nvSpPr>
            <p:spPr bwMode="auto">
              <a:xfrm>
                <a:off x="0" y="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1063" name="未知"/>
              <p:cNvSpPr>
                <a:spLocks/>
              </p:cNvSpPr>
              <p:nvPr/>
            </p:nvSpPr>
            <p:spPr bwMode="auto">
              <a:xfrm>
                <a:off x="664" y="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1064" name="未知"/>
              <p:cNvSpPr>
                <a:spLocks/>
              </p:cNvSpPr>
              <p:nvPr/>
            </p:nvSpPr>
            <p:spPr bwMode="auto">
              <a:xfrm>
                <a:off x="1118" y="64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1065" name="未知"/>
              <p:cNvSpPr>
                <a:spLocks/>
              </p:cNvSpPr>
              <p:nvPr/>
            </p:nvSpPr>
            <p:spPr bwMode="auto">
              <a:xfrm>
                <a:off x="377" y="71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1066" name="未知"/>
              <p:cNvSpPr>
                <a:spLocks/>
              </p:cNvSpPr>
              <p:nvPr/>
            </p:nvSpPr>
            <p:spPr bwMode="auto">
              <a:xfrm>
                <a:off x="1208" y="29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1067" name="未知"/>
              <p:cNvSpPr>
                <a:spLocks/>
              </p:cNvSpPr>
              <p:nvPr/>
            </p:nvSpPr>
            <p:spPr bwMode="auto">
              <a:xfrm>
                <a:off x="933" y="26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1056" name="未知"/>
              <p:cNvSpPr>
                <a:spLocks/>
              </p:cNvSpPr>
              <p:nvPr/>
            </p:nvSpPr>
            <p:spPr bwMode="auto">
              <a:xfrm>
                <a:off x="317" y="19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未知"/>
              <p:cNvSpPr>
                <a:spLocks/>
              </p:cNvSpPr>
              <p:nvPr/>
            </p:nvSpPr>
            <p:spPr bwMode="auto">
              <a:xfrm>
                <a:off x="221" y="15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zh-CN" altLang="en-US">
                  <a:latin typeface="Arial" charset="0"/>
                </a:endParaRPr>
              </a:p>
            </p:txBody>
          </p:sp>
          <p:sp>
            <p:nvSpPr>
              <p:cNvPr id="1070" name="未知"/>
              <p:cNvSpPr>
                <a:spLocks/>
              </p:cNvSpPr>
              <p:nvPr/>
            </p:nvSpPr>
            <p:spPr bwMode="auto">
              <a:xfrm>
                <a:off x="436" y="13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1071" name="未知"/>
              <p:cNvSpPr>
                <a:spLocks/>
              </p:cNvSpPr>
              <p:nvPr/>
            </p:nvSpPr>
            <p:spPr bwMode="auto">
              <a:xfrm>
                <a:off x="335" y="19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1072" name="Oval 48"/>
              <p:cNvSpPr>
                <a:spLocks noChangeArrowheads="1"/>
              </p:cNvSpPr>
              <p:nvPr/>
            </p:nvSpPr>
            <p:spPr bwMode="auto">
              <a:xfrm>
                <a:off x="418" y="24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zh-CN" altLang="en-US">
                  <a:latin typeface="Arial" charset="0"/>
                </a:endParaRPr>
              </a:p>
            </p:txBody>
          </p:sp>
          <p:sp>
            <p:nvSpPr>
              <p:cNvPr id="1073" name="Oval 49"/>
              <p:cNvSpPr>
                <a:spLocks noChangeArrowheads="1"/>
              </p:cNvSpPr>
              <p:nvPr/>
            </p:nvSpPr>
            <p:spPr bwMode="auto">
              <a:xfrm>
                <a:off x="450" y="27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1074" name="Oval 50"/>
              <p:cNvSpPr>
                <a:spLocks noChangeArrowheads="1"/>
              </p:cNvSpPr>
              <p:nvPr/>
            </p:nvSpPr>
            <p:spPr bwMode="auto">
              <a:xfrm>
                <a:off x="482" y="29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1075" name="Oval 51"/>
              <p:cNvSpPr>
                <a:spLocks noChangeArrowheads="1"/>
              </p:cNvSpPr>
              <p:nvPr/>
            </p:nvSpPr>
            <p:spPr bwMode="auto">
              <a:xfrm>
                <a:off x="526" y="31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1076" name="Oval 52"/>
              <p:cNvSpPr>
                <a:spLocks noChangeArrowheads="1"/>
              </p:cNvSpPr>
              <p:nvPr/>
            </p:nvSpPr>
            <p:spPr bwMode="auto">
              <a:xfrm>
                <a:off x="562" y="33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1077" name="Oval 53"/>
              <p:cNvSpPr>
                <a:spLocks noChangeArrowheads="1"/>
              </p:cNvSpPr>
              <p:nvPr/>
            </p:nvSpPr>
            <p:spPr bwMode="auto">
              <a:xfrm>
                <a:off x="610" y="36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grpSp>
        <p:grpSp>
          <p:nvGrpSpPr>
            <p:cNvPr id="1036" name="Group 54"/>
            <p:cNvGrpSpPr>
              <a:grpSpLocks/>
            </p:cNvGrpSpPr>
            <p:nvPr userDrawn="1"/>
          </p:nvGrpSpPr>
          <p:grpSpPr bwMode="auto">
            <a:xfrm>
              <a:off x="5278" y="336"/>
              <a:ext cx="425" cy="258"/>
              <a:chOff x="0" y="0"/>
              <a:chExt cx="425" cy="258"/>
            </a:xfrm>
          </p:grpSpPr>
          <p:sp>
            <p:nvSpPr>
              <p:cNvPr id="1037" name="未知"/>
              <p:cNvSpPr>
                <a:spLocks/>
              </p:cNvSpPr>
              <p:nvPr/>
            </p:nvSpPr>
            <p:spPr bwMode="auto">
              <a:xfrm>
                <a:off x="0" y="162"/>
                <a:ext cx="383" cy="96"/>
              </a:xfrm>
              <a:custGeom>
                <a:avLst/>
                <a:gdLst>
                  <a:gd name="T0" fmla="*/ 213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3 w 382"/>
                  <a:gd name="T19" fmla="*/ 96 h 96"/>
                  <a:gd name="T20" fmla="*/ 267 w 382"/>
                  <a:gd name="T21" fmla="*/ 90 h 96"/>
                  <a:gd name="T22" fmla="*/ 315 w 382"/>
                  <a:gd name="T23" fmla="*/ 84 h 96"/>
                  <a:gd name="T24" fmla="*/ 356 w 382"/>
                  <a:gd name="T25" fmla="*/ 66 h 96"/>
                  <a:gd name="T26" fmla="*/ 386 w 382"/>
                  <a:gd name="T27" fmla="*/ 42 h 96"/>
                  <a:gd name="T28" fmla="*/ 380 w 382"/>
                  <a:gd name="T29" fmla="*/ 42 h 96"/>
                  <a:gd name="T30" fmla="*/ 350 w 382"/>
                  <a:gd name="T31" fmla="*/ 66 h 96"/>
                  <a:gd name="T32" fmla="*/ 309 w 382"/>
                  <a:gd name="T33" fmla="*/ 78 h 96"/>
                  <a:gd name="T34" fmla="*/ 267 w 382"/>
                  <a:gd name="T35" fmla="*/ 90 h 96"/>
                  <a:gd name="T36" fmla="*/ 213 w 382"/>
                  <a:gd name="T37" fmla="*/ 96 h 96"/>
                  <a:gd name="T38" fmla="*/ 213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未知"/>
              <p:cNvSpPr>
                <a:spLocks/>
              </p:cNvSpPr>
              <p:nvPr/>
            </p:nvSpPr>
            <p:spPr bwMode="auto">
              <a:xfrm>
                <a:off x="35" y="0"/>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未知"/>
              <p:cNvSpPr>
                <a:spLocks/>
              </p:cNvSpPr>
              <p:nvPr/>
            </p:nvSpPr>
            <p:spPr bwMode="auto">
              <a:xfrm>
                <a:off x="365" y="42"/>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未知"/>
              <p:cNvSpPr>
                <a:spLocks/>
              </p:cNvSpPr>
              <p:nvPr/>
            </p:nvSpPr>
            <p:spPr bwMode="auto">
              <a:xfrm>
                <a:off x="95" y="222"/>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未知"/>
              <p:cNvSpPr>
                <a:spLocks/>
              </p:cNvSpPr>
              <p:nvPr/>
            </p:nvSpPr>
            <p:spPr bwMode="auto">
              <a:xfrm>
                <a:off x="24" y="18"/>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未知"/>
              <p:cNvSpPr>
                <a:spLocks/>
              </p:cNvSpPr>
              <p:nvPr/>
            </p:nvSpPr>
            <p:spPr bwMode="auto">
              <a:xfrm>
                <a:off x="209" y="18"/>
                <a:ext cx="186" cy="210"/>
              </a:xfrm>
              <a:custGeom>
                <a:avLst/>
                <a:gdLst>
                  <a:gd name="T0" fmla="*/ 0 w 185"/>
                  <a:gd name="T1" fmla="*/ 6 h 210"/>
                  <a:gd name="T2" fmla="*/ 66 w 185"/>
                  <a:gd name="T3" fmla="*/ 12 h 210"/>
                  <a:gd name="T4" fmla="*/ 123 w 185"/>
                  <a:gd name="T5" fmla="*/ 36 h 210"/>
                  <a:gd name="T6" fmla="*/ 159 w 185"/>
                  <a:gd name="T7" fmla="*/ 72 h 210"/>
                  <a:gd name="T8" fmla="*/ 165 w 185"/>
                  <a:gd name="T9" fmla="*/ 90 h 210"/>
                  <a:gd name="T10" fmla="*/ 171 w 185"/>
                  <a:gd name="T11" fmla="*/ 114 h 210"/>
                  <a:gd name="T12" fmla="*/ 165 w 185"/>
                  <a:gd name="T13" fmla="*/ 138 h 210"/>
                  <a:gd name="T14" fmla="*/ 153 w 185"/>
                  <a:gd name="T15" fmla="*/ 162 h 210"/>
                  <a:gd name="T16" fmla="*/ 123 w 185"/>
                  <a:gd name="T17" fmla="*/ 180 h 210"/>
                  <a:gd name="T18" fmla="*/ 90 w 185"/>
                  <a:gd name="T19" fmla="*/ 198 h 210"/>
                  <a:gd name="T20" fmla="*/ 100 w 185"/>
                  <a:gd name="T21" fmla="*/ 210 h 210"/>
                  <a:gd name="T22" fmla="*/ 135 w 185"/>
                  <a:gd name="T23" fmla="*/ 192 h 210"/>
                  <a:gd name="T24" fmla="*/ 165 w 185"/>
                  <a:gd name="T25" fmla="*/ 168 h 210"/>
                  <a:gd name="T26" fmla="*/ 183 w 185"/>
                  <a:gd name="T27" fmla="*/ 144 h 210"/>
                  <a:gd name="T28" fmla="*/ 189 w 185"/>
                  <a:gd name="T29" fmla="*/ 114 h 210"/>
                  <a:gd name="T30" fmla="*/ 183 w 185"/>
                  <a:gd name="T31" fmla="*/ 90 h 210"/>
                  <a:gd name="T32" fmla="*/ 177 w 185"/>
                  <a:gd name="T33" fmla="*/ 66 h 210"/>
                  <a:gd name="T34" fmla="*/ 159 w 185"/>
                  <a:gd name="T35" fmla="*/ 48 h 210"/>
                  <a:gd name="T36" fmla="*/ 135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未知"/>
              <p:cNvSpPr>
                <a:spLocks noEditPoints="1"/>
              </p:cNvSpPr>
              <p:nvPr/>
            </p:nvSpPr>
            <p:spPr bwMode="auto">
              <a:xfrm>
                <a:off x="65" y="34"/>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4" name="Group 62"/>
              <p:cNvGrpSpPr>
                <a:grpSpLocks/>
              </p:cNvGrpSpPr>
              <p:nvPr/>
            </p:nvGrpSpPr>
            <p:grpSpPr bwMode="auto">
              <a:xfrm>
                <a:off x="101" y="61"/>
                <a:ext cx="227" cy="132"/>
                <a:chOff x="0" y="0"/>
                <a:chExt cx="227" cy="132"/>
              </a:xfrm>
            </p:grpSpPr>
            <p:sp>
              <p:nvSpPr>
                <p:cNvPr id="1045" name="Oval 63"/>
                <p:cNvSpPr>
                  <a:spLocks noChangeArrowheads="1"/>
                </p:cNvSpPr>
                <p:nvPr userDrawn="1"/>
              </p:nvSpPr>
              <p:spPr bwMode="auto">
                <a:xfrm>
                  <a:off x="0" y="0"/>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1046" name="Oval 64"/>
                <p:cNvSpPr>
                  <a:spLocks noChangeArrowheads="1"/>
                </p:cNvSpPr>
                <p:nvPr userDrawn="1"/>
              </p:nvSpPr>
              <p:spPr bwMode="auto">
                <a:xfrm>
                  <a:off x="22" y="14"/>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1047" name="Oval 65"/>
                <p:cNvSpPr>
                  <a:spLocks noChangeArrowheads="1"/>
                </p:cNvSpPr>
                <p:nvPr userDrawn="1"/>
              </p:nvSpPr>
              <p:spPr bwMode="auto">
                <a:xfrm>
                  <a:off x="50" y="24"/>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1048" name="Oval 66"/>
                <p:cNvSpPr>
                  <a:spLocks noChangeArrowheads="1"/>
                </p:cNvSpPr>
                <p:nvPr userDrawn="1"/>
              </p:nvSpPr>
              <p:spPr bwMode="auto">
                <a:xfrm>
                  <a:off x="77" y="40"/>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grpSp>
        </p:grpSp>
      </p:grpSp>
      <p:sp>
        <p:nvSpPr>
          <p:cNvPr id="1091"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1092"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9"/>
          <p:cNvPicPr>
            <a:picLocks noChangeAspect="1" noChangeArrowheads="1"/>
          </p:cNvPicPr>
          <p:nvPr userDrawn="1"/>
        </p:nvPicPr>
        <p:blipFill>
          <a:blip r:embed="rId14">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4763" y="6203950"/>
            <a:ext cx="1903412"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0"/>
          <p:cNvSpPr>
            <a:spLocks noChangeArrowheads="1"/>
          </p:cNvSpPr>
          <p:nvPr userDrawn="1"/>
        </p:nvSpPr>
        <p:spPr bwMode="auto">
          <a:xfrm>
            <a:off x="1979613" y="6503988"/>
            <a:ext cx="71643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200" b="1">
                <a:solidFill>
                  <a:schemeClr val="bg1"/>
                </a:solidFill>
                <a:latin typeface="Verdana" panose="020B0604030504040204" pitchFamily="34" charset="0"/>
                <a:ea typeface="Gulim" panose="020B0600000101010101" pitchFamily="34" charset="-127"/>
              </a:rPr>
              <a:t>                     </a:t>
            </a:r>
            <a:r>
              <a:rPr lang="en-US" altLang="zh-CN" sz="1400" b="1">
                <a:latin typeface="宋体" panose="02010600030101010101" pitchFamily="2" charset="-122"/>
              </a:rPr>
              <a:t>《</a:t>
            </a:r>
            <a:r>
              <a:rPr lang="zh-CN" altLang="zh-CN" sz="1400" b="1">
                <a:latin typeface="宋体" panose="02010600030101010101" pitchFamily="2" charset="-122"/>
              </a:rPr>
              <a:t>金融工程</a:t>
            </a:r>
            <a:r>
              <a:rPr lang="en-US" altLang="zh-CN" sz="1400" b="1">
                <a:latin typeface="宋体" panose="02010600030101010101" pitchFamily="2" charset="-122"/>
              </a:rPr>
              <a:t>》</a:t>
            </a:r>
            <a:r>
              <a:rPr lang="zh-CN" altLang="zh-CN" sz="1400" b="1">
                <a:latin typeface="宋体" panose="02010600030101010101" pitchFamily="2" charset="-122"/>
              </a:rPr>
              <a:t>讲义，吴冲锋、吴文锋等</a:t>
            </a:r>
            <a:r>
              <a:rPr lang="en-US" altLang="zh-CN" sz="1400" b="1">
                <a:latin typeface="宋体" panose="02010600030101010101" pitchFamily="2" charset="-122"/>
              </a:rPr>
              <a:t>,</a:t>
            </a:r>
            <a:r>
              <a:rPr lang="en-US" altLang="zh-CN" sz="1400" b="1">
                <a:latin typeface="Verdana" panose="020B0604030504040204" pitchFamily="34" charset="0"/>
                <a:ea typeface="Gulim" panose="020B0600000101010101" pitchFamily="34" charset="-127"/>
              </a:rPr>
              <a:t> 2006             </a:t>
            </a:r>
            <a:fld id="{22BE952A-AF4F-40D4-9740-8719DBFB74AC}" type="slidenum">
              <a:rPr lang="en-US" altLang="zh-CN" sz="1400" b="1">
                <a:latin typeface="Verdana" panose="020B0604030504040204" pitchFamily="34" charset="0"/>
                <a:ea typeface="Gulim" panose="020B0600000101010101" pitchFamily="34" charset="-127"/>
              </a:rPr>
              <a:pPr eaLnBrk="1" hangingPunct="1"/>
              <a:t>‹#›</a:t>
            </a:fld>
            <a:endParaRPr lang="en-US" altLang="zh-CN" sz="1400" b="1">
              <a:latin typeface="Verdana" panose="020B0604030504040204" pitchFamily="34" charset="0"/>
              <a:ea typeface="Gulim" panose="020B0600000101010101" pitchFamily="34" charset="-127"/>
            </a:endParaRPr>
          </a:p>
          <a:p>
            <a:pPr eaLnBrk="1" hangingPunct="1"/>
            <a:endParaRPr lang="en-US" altLang="zh-CN" sz="1200" b="1">
              <a:latin typeface="Verdana" panose="020B0604030504040204" pitchFamily="34" charset="0"/>
              <a:ea typeface="Gulim" panose="020B0600000101010101" pitchFamily="34" charset="-127"/>
            </a:endParaRPr>
          </a:p>
        </p:txBody>
      </p:sp>
    </p:spTree>
  </p:cSld>
  <p:clrMap bg1="dk2" tx1="lt1" bg2="dk1" tx2="lt2" accent1="accent1" accent2="accent2" accent3="accent3" accent4="accent4" accent5="accent5" accent6="accent6" hlink="hlink" folHlink="folHlink"/>
  <p:sldLayoutIdLst>
    <p:sldLayoutId id="2147483754"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7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s>
</file>

<file path=ppt/slides/_rels/slide74.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4.emf"/><Relationship Id="rId5" Type="http://schemas.openxmlformats.org/officeDocument/2006/relationships/oleObject" Target="../embeddings/oleObject20.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22.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8.wmf"/><Relationship Id="rId4" Type="http://schemas.openxmlformats.org/officeDocument/2006/relationships/oleObject" Target="../embeddings/oleObject2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9.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0.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2.wmf"/><Relationship Id="rId5" Type="http://schemas.openxmlformats.org/officeDocument/2006/relationships/oleObject" Target="../embeddings/oleObject28.bin"/><Relationship Id="rId4" Type="http://schemas.openxmlformats.org/officeDocument/2006/relationships/image" Target="../media/image31.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3.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4.wmf"/></Relationships>
</file>

<file path=ppt/slides/_rels/slide86.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6.emf"/><Relationship Id="rId5" Type="http://schemas.openxmlformats.org/officeDocument/2006/relationships/oleObject" Target="../embeddings/oleObject32.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4.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0.wmf"/><Relationship Id="rId5" Type="http://schemas.openxmlformats.org/officeDocument/2006/relationships/oleObject" Target="../embeddings/oleObject36.bin"/><Relationship Id="rId4" Type="http://schemas.openxmlformats.org/officeDocument/2006/relationships/image" Target="../media/image3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1.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3.wmf"/><Relationship Id="rId5" Type="http://schemas.openxmlformats.org/officeDocument/2006/relationships/oleObject" Target="../embeddings/oleObject39.bin"/><Relationship Id="rId4" Type="http://schemas.openxmlformats.org/officeDocument/2006/relationships/image" Target="../media/image42.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43.bin"/><Relationship Id="rId5" Type="http://schemas.openxmlformats.org/officeDocument/2006/relationships/image" Target="../media/image46.wmf"/><Relationship Id="rId4" Type="http://schemas.openxmlformats.org/officeDocument/2006/relationships/oleObject" Target="../embeddings/oleObject42.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48.wmf"/><Relationship Id="rId4" Type="http://schemas.openxmlformats.org/officeDocument/2006/relationships/oleObject" Target="../embeddings/oleObject44.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27.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46.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5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79388" y="981075"/>
            <a:ext cx="8785225" cy="4464050"/>
          </a:xfrm>
        </p:spPr>
        <p:txBody>
          <a:bodyPr/>
          <a:lstStyle/>
          <a:p>
            <a:pPr eaLnBrk="1" hangingPunct="1">
              <a:defRPr/>
            </a:pPr>
            <a:r>
              <a:rPr lang="zh-CN" sz="4400" dirty="0" smtClean="0">
                <a:latin typeface="隶书" pitchFamily="49" charset="-122"/>
              </a:rPr>
              <a:t>金 融 工 程 学</a:t>
            </a:r>
            <a:br>
              <a:rPr lang="zh-CN" sz="4400" dirty="0" smtClean="0">
                <a:latin typeface="隶书" pitchFamily="49" charset="-122"/>
              </a:rPr>
            </a:br>
            <a:r>
              <a:rPr lang="zh-CN" sz="4400" dirty="0" smtClean="0">
                <a:latin typeface="隶书" pitchFamily="49" charset="-122"/>
              </a:rPr>
              <a:t/>
            </a:r>
            <a:br>
              <a:rPr lang="zh-CN" sz="4400" dirty="0" smtClean="0">
                <a:latin typeface="隶书" pitchFamily="49" charset="-122"/>
              </a:rPr>
            </a:br>
            <a:r>
              <a:rPr lang="zh-CN" sz="4400" dirty="0" smtClean="0">
                <a:latin typeface="隶书" pitchFamily="49" charset="-122"/>
              </a:rPr>
              <a:t>第</a:t>
            </a:r>
            <a:r>
              <a:rPr lang="en-US" altLang="zh-CN" sz="4400" dirty="0" smtClean="0">
                <a:latin typeface="隶书" pitchFamily="49" charset="-122"/>
              </a:rPr>
              <a:t>2</a:t>
            </a:r>
            <a:r>
              <a:rPr lang="zh-CN" sz="4400" dirty="0" smtClean="0">
                <a:latin typeface="隶书" pitchFamily="49" charset="-122"/>
              </a:rPr>
              <a:t>章 </a:t>
            </a:r>
            <a:r>
              <a:rPr lang="zh-CN" sz="4400" dirty="0" smtClean="0"/>
              <a:t>无套利定价原理</a:t>
            </a:r>
            <a:r>
              <a:rPr lang="zh-CN" sz="4400" b="1" dirty="0" smtClean="0"/>
              <a:t> </a:t>
            </a:r>
            <a:br>
              <a:rPr lang="zh-CN" sz="4400" b="1" dirty="0" smtClean="0"/>
            </a:br>
            <a:r>
              <a:rPr lang="zh-CN" sz="4400" b="1" dirty="0" smtClean="0"/>
              <a:t/>
            </a:r>
            <a:br>
              <a:rPr lang="zh-CN" sz="4400" b="1" dirty="0" smtClean="0"/>
            </a:br>
            <a:r>
              <a:rPr lang="zh-CN" sz="2800" b="1" dirty="0" smtClean="0"/>
              <a:t>开课单位：</a:t>
            </a:r>
            <a:r>
              <a:rPr lang="zh-CN" sz="2800" b="1" dirty="0" smtClean="0">
                <a:ea typeface="仿宋_GB2312" pitchFamily="49" charset="-122"/>
              </a:rPr>
              <a:t>金融工程课程组</a:t>
            </a:r>
            <a:r>
              <a:rPr lang="zh-CN" altLang="en-US" sz="3600" b="1" dirty="0" smtClean="0"/>
              <a:t/>
            </a:r>
            <a:br>
              <a:rPr lang="zh-CN" altLang="en-US" sz="3600" b="1" dirty="0" smtClean="0"/>
            </a:br>
            <a:r>
              <a:rPr lang="zh-CN" sz="3600" b="1" dirty="0" smtClean="0"/>
              <a:t>主讲：</a:t>
            </a:r>
            <a:r>
              <a:rPr lang="zh-CN" sz="3600" b="1" dirty="0" smtClean="0">
                <a:ea typeface="仿宋_GB2312" pitchFamily="49" charset="-122"/>
              </a:rPr>
              <a:t>吴冲锋</a:t>
            </a:r>
            <a:r>
              <a:rPr lang="en-US" altLang="zh-CN" sz="3600" b="1" dirty="0">
                <a:ea typeface="仿宋_GB2312" pitchFamily="49" charset="-122"/>
              </a:rPr>
              <a:t>,</a:t>
            </a:r>
            <a:r>
              <a:rPr lang="en-US" altLang="zh-CN" sz="3600" b="1" dirty="0" smtClean="0">
                <a:ea typeface="仿宋_GB2312" pitchFamily="49" charset="-122"/>
              </a:rPr>
              <a:t> </a:t>
            </a:r>
            <a:r>
              <a:rPr lang="zh-CN" altLang="en-US" sz="3600" b="1" dirty="0" smtClean="0">
                <a:ea typeface="仿宋_GB2312" pitchFamily="49" charset="-122"/>
              </a:rPr>
              <a:t>周春阳</a:t>
            </a:r>
            <a:r>
              <a:rPr lang="zh-CN" altLang="en-US" sz="3600" b="1" dirty="0" smtClean="0"/>
              <a:t/>
            </a:r>
            <a:br>
              <a:rPr lang="zh-CN" altLang="en-US" sz="3600" b="1" dirty="0" smtClean="0"/>
            </a:br>
            <a:r>
              <a:rPr lang="zh-CN" sz="2800" dirty="0" smtClean="0">
                <a:latin typeface="隶书" pitchFamily="49" charset="-122"/>
              </a:rPr>
              <a:t/>
            </a:r>
            <a:br>
              <a:rPr lang="zh-CN" sz="2800" dirty="0" smtClean="0">
                <a:latin typeface="隶书" pitchFamily="49" charset="-122"/>
              </a:rPr>
            </a:br>
            <a:endParaRPr lang="zh-CN" sz="2800" dirty="0" smtClean="0">
              <a:latin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7813"/>
            <a:ext cx="8229600" cy="628650"/>
          </a:xfrm>
        </p:spPr>
        <p:txBody>
          <a:bodyPr/>
          <a:lstStyle/>
          <a:p>
            <a:pPr eaLnBrk="1" hangingPunct="1">
              <a:defRPr/>
            </a:pPr>
            <a:r>
              <a:rPr lang="zh-CN" altLang="en-US" sz="3600" smtClean="0"/>
              <a:t>江西铜业</a:t>
            </a:r>
            <a:r>
              <a:rPr lang="zh-CN" sz="3600" smtClean="0"/>
              <a:t>权证中的套利问题</a:t>
            </a:r>
            <a:r>
              <a:rPr lang="en-US" altLang="zh-CN" sz="3600" smtClean="0"/>
              <a:t>?</a:t>
            </a:r>
          </a:p>
        </p:txBody>
      </p:sp>
      <p:sp>
        <p:nvSpPr>
          <p:cNvPr id="11267" name="Rectangle 3"/>
          <p:cNvSpPr>
            <a:spLocks noGrp="1" noChangeArrowheads="1"/>
          </p:cNvSpPr>
          <p:nvPr>
            <p:ph type="body" idx="1"/>
          </p:nvPr>
        </p:nvSpPr>
        <p:spPr>
          <a:xfrm>
            <a:off x="457200" y="1125538"/>
            <a:ext cx="8229600" cy="5000625"/>
          </a:xfrm>
        </p:spPr>
        <p:txBody>
          <a:bodyPr/>
          <a:lstStyle/>
          <a:p>
            <a:pPr eaLnBrk="1" hangingPunct="1">
              <a:defRPr/>
            </a:pPr>
            <a:r>
              <a:rPr lang="en-US" altLang="zh-CN" dirty="0" smtClean="0"/>
              <a:t>2010</a:t>
            </a:r>
            <a:r>
              <a:rPr lang="zh-CN" altLang="en-US" dirty="0" smtClean="0"/>
              <a:t>年</a:t>
            </a:r>
            <a:r>
              <a:rPr lang="en-US" altLang="zh-CN" dirty="0" smtClean="0"/>
              <a:t>4</a:t>
            </a:r>
            <a:r>
              <a:rPr lang="zh-CN" dirty="0" smtClean="0"/>
              <a:t>月</a:t>
            </a:r>
            <a:r>
              <a:rPr lang="en-US" altLang="zh-CN" dirty="0" smtClean="0"/>
              <a:t>21</a:t>
            </a:r>
            <a:r>
              <a:rPr lang="zh-CN" dirty="0" smtClean="0"/>
              <a:t>日</a:t>
            </a:r>
          </a:p>
          <a:p>
            <a:pPr eaLnBrk="1" hangingPunct="1">
              <a:defRPr/>
            </a:pPr>
            <a:r>
              <a:rPr lang="zh-CN" dirty="0" smtClean="0"/>
              <a:t>权证价为</a:t>
            </a:r>
            <a:r>
              <a:rPr lang="en-US" altLang="zh-CN" dirty="0" smtClean="0"/>
              <a:t>4.198</a:t>
            </a:r>
          </a:p>
          <a:p>
            <a:pPr eaLnBrk="1" hangingPunct="1">
              <a:defRPr/>
            </a:pPr>
            <a:r>
              <a:rPr lang="zh-CN" dirty="0" smtClean="0"/>
              <a:t>股票价为</a:t>
            </a:r>
            <a:r>
              <a:rPr lang="en-US" altLang="zh-CN" dirty="0" smtClean="0"/>
              <a:t>35.78</a:t>
            </a:r>
          </a:p>
          <a:p>
            <a:pPr eaLnBrk="1" hangingPunct="1">
              <a:defRPr/>
            </a:pPr>
            <a:r>
              <a:rPr lang="zh-CN" dirty="0" smtClean="0"/>
              <a:t>执行价为</a:t>
            </a:r>
            <a:r>
              <a:rPr lang="en-US" altLang="zh-CN" dirty="0" smtClean="0"/>
              <a:t>15.4</a:t>
            </a:r>
          </a:p>
          <a:p>
            <a:pPr eaLnBrk="1" hangingPunct="1">
              <a:defRPr/>
            </a:pPr>
            <a:r>
              <a:rPr lang="zh-CN" altLang="en-US" dirty="0" smtClean="0"/>
              <a:t>执行比例</a:t>
            </a:r>
            <a:r>
              <a:rPr lang="en-US" altLang="zh-CN" dirty="0" smtClean="0"/>
              <a:t>4:1</a:t>
            </a:r>
          </a:p>
          <a:p>
            <a:pPr eaLnBrk="1" hangingPunct="1">
              <a:defRPr/>
            </a:pPr>
            <a:r>
              <a:rPr lang="en-US" altLang="zh-CN" dirty="0" smtClean="0"/>
              <a:t>15.4+4.198*4=32.192(</a:t>
            </a:r>
            <a:r>
              <a:rPr lang="zh-CN" dirty="0" smtClean="0"/>
              <a:t>不考虑时间价值</a:t>
            </a:r>
            <a:r>
              <a:rPr lang="en-US" altLang="zh-CN" dirty="0" smtClean="0"/>
              <a:t>)</a:t>
            </a:r>
          </a:p>
          <a:p>
            <a:pPr eaLnBrk="1" hangingPunct="1">
              <a:defRPr/>
            </a:pPr>
            <a:r>
              <a:rPr lang="en-US" altLang="zh-CN" dirty="0" smtClean="0"/>
              <a:t>35.78-32.192=3.588(</a:t>
            </a:r>
            <a:r>
              <a:rPr lang="zh-CN" dirty="0" smtClean="0"/>
              <a:t>不考虑</a:t>
            </a:r>
            <a:r>
              <a:rPr lang="zh-CN" altLang="en-US" dirty="0" smtClean="0"/>
              <a:t>融券成本</a:t>
            </a:r>
            <a:r>
              <a:rPr lang="en-US" altLang="zh-CN" dirty="0" smtClean="0"/>
              <a:t>)</a:t>
            </a:r>
          </a:p>
          <a:p>
            <a:pPr eaLnBrk="1" hangingPunct="1">
              <a:defRPr/>
            </a:pPr>
            <a:r>
              <a:rPr lang="en-US" altLang="zh-CN" dirty="0" smtClean="0"/>
              <a:t>3.588/16.792=21%</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1619250" y="1628775"/>
            <a:ext cx="6130925" cy="2179638"/>
          </a:xfrm>
        </p:spPr>
        <p:txBody>
          <a:bodyPr/>
          <a:lstStyle/>
          <a:p>
            <a:pPr eaLnBrk="1" hangingPunct="1">
              <a:buFont typeface="Wingdings" panose="05000000000000000000" pitchFamily="2" charset="2"/>
              <a:buNone/>
              <a:defRPr/>
            </a:pPr>
            <a:r>
              <a:rPr lang="zh-CN" altLang="en-US" sz="8000" b="1" smtClean="0"/>
              <a:t>    谢    谢！</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277813"/>
            <a:ext cx="8229600" cy="630237"/>
          </a:xfrm>
        </p:spPr>
        <p:txBody>
          <a:bodyPr/>
          <a:lstStyle/>
          <a:p>
            <a:pPr eaLnBrk="1" hangingPunct="1">
              <a:defRPr/>
            </a:pPr>
            <a:r>
              <a:rPr lang="zh-CN" altLang="en-US" sz="3600" smtClean="0"/>
              <a:t>江西铜业权证中的套利问题</a:t>
            </a:r>
            <a:r>
              <a:rPr lang="en-US" altLang="zh-CN" sz="3600" smtClean="0"/>
              <a:t>?(</a:t>
            </a:r>
            <a:r>
              <a:rPr lang="zh-CN" altLang="en-US" sz="3600" smtClean="0"/>
              <a:t>续</a:t>
            </a:r>
            <a:r>
              <a:rPr lang="en-US" altLang="zh-CN" sz="3600" smtClean="0"/>
              <a:t>)</a:t>
            </a:r>
          </a:p>
        </p:txBody>
      </p:sp>
      <p:sp>
        <p:nvSpPr>
          <p:cNvPr id="107523" name="Rectangle 3"/>
          <p:cNvSpPr>
            <a:spLocks noGrp="1" noChangeArrowheads="1"/>
          </p:cNvSpPr>
          <p:nvPr>
            <p:ph type="body" idx="1"/>
          </p:nvPr>
        </p:nvSpPr>
        <p:spPr>
          <a:xfrm>
            <a:off x="457200" y="1125538"/>
            <a:ext cx="8229600" cy="5000625"/>
          </a:xfrm>
        </p:spPr>
        <p:txBody>
          <a:bodyPr/>
          <a:lstStyle/>
          <a:p>
            <a:pPr eaLnBrk="1" hangingPunct="1">
              <a:defRPr/>
            </a:pPr>
            <a:r>
              <a:rPr lang="en-US" altLang="zh-CN" smtClean="0"/>
              <a:t>2010</a:t>
            </a:r>
            <a:r>
              <a:rPr lang="zh-CN" altLang="en-US" smtClean="0"/>
              <a:t>年</a:t>
            </a:r>
            <a:r>
              <a:rPr lang="en-US" altLang="zh-CN" smtClean="0"/>
              <a:t>9</a:t>
            </a:r>
            <a:r>
              <a:rPr lang="zh-CN" altLang="en-US" smtClean="0"/>
              <a:t>月</a:t>
            </a:r>
            <a:r>
              <a:rPr lang="en-US" altLang="zh-CN" smtClean="0"/>
              <a:t>21</a:t>
            </a:r>
            <a:r>
              <a:rPr lang="zh-CN" altLang="en-US" smtClean="0"/>
              <a:t>日</a:t>
            </a:r>
          </a:p>
          <a:p>
            <a:pPr eaLnBrk="1" hangingPunct="1">
              <a:defRPr/>
            </a:pPr>
            <a:r>
              <a:rPr lang="zh-CN" altLang="en-US" smtClean="0"/>
              <a:t>权证价为</a:t>
            </a:r>
            <a:r>
              <a:rPr lang="en-US" altLang="zh-CN" smtClean="0"/>
              <a:t>2.776</a:t>
            </a:r>
          </a:p>
          <a:p>
            <a:pPr eaLnBrk="1" hangingPunct="1">
              <a:defRPr/>
            </a:pPr>
            <a:r>
              <a:rPr lang="zh-CN" altLang="en-US" smtClean="0"/>
              <a:t>股票价为</a:t>
            </a:r>
            <a:r>
              <a:rPr lang="en-US" altLang="zh-CN" smtClean="0"/>
              <a:t>29.49</a:t>
            </a:r>
          </a:p>
          <a:p>
            <a:pPr eaLnBrk="1" hangingPunct="1">
              <a:defRPr/>
            </a:pPr>
            <a:r>
              <a:rPr lang="zh-CN" altLang="en-US" smtClean="0"/>
              <a:t>执行价为</a:t>
            </a:r>
            <a:r>
              <a:rPr lang="en-US" altLang="zh-CN" smtClean="0"/>
              <a:t>15.33</a:t>
            </a:r>
          </a:p>
          <a:p>
            <a:pPr eaLnBrk="1" hangingPunct="1">
              <a:defRPr/>
            </a:pPr>
            <a:r>
              <a:rPr lang="en-US" altLang="zh-CN" smtClean="0"/>
              <a:t>15.33+2.776*4=26.434(</a:t>
            </a:r>
            <a:r>
              <a:rPr lang="zh-CN" altLang="en-US" smtClean="0"/>
              <a:t>不考虑时间价值</a:t>
            </a:r>
            <a:r>
              <a:rPr lang="en-US" altLang="zh-CN" smtClean="0"/>
              <a:t>)</a:t>
            </a:r>
          </a:p>
          <a:p>
            <a:pPr eaLnBrk="1" hangingPunct="1">
              <a:defRPr/>
            </a:pPr>
            <a:r>
              <a:rPr lang="en-US" altLang="zh-CN" smtClean="0"/>
              <a:t>29.49-26.43=3.06</a:t>
            </a:r>
          </a:p>
          <a:p>
            <a:pPr eaLnBrk="1" hangingPunct="1">
              <a:defRPr/>
            </a:pPr>
            <a:r>
              <a:rPr lang="en-US" altLang="zh-CN" smtClean="0"/>
              <a:t>3.06/4/2.776=27%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77813"/>
            <a:ext cx="8229600" cy="774700"/>
          </a:xfrm>
        </p:spPr>
        <p:txBody>
          <a:bodyPr/>
          <a:lstStyle/>
          <a:p>
            <a:pPr eaLnBrk="1" hangingPunct="1">
              <a:defRPr/>
            </a:pPr>
            <a:r>
              <a:rPr lang="zh-CN" altLang="en-US" smtClean="0"/>
              <a:t>江西铜业 </a:t>
            </a:r>
            <a:r>
              <a:rPr lang="en-US" altLang="zh-CN" smtClean="0"/>
              <a:t>2010.09.03-11.05</a:t>
            </a:r>
          </a:p>
        </p:txBody>
      </p:sp>
      <p:sp>
        <p:nvSpPr>
          <p:cNvPr id="108547" name="Rectangle 3"/>
          <p:cNvSpPr>
            <a:spLocks noGrp="1" noChangeArrowheads="1"/>
          </p:cNvSpPr>
          <p:nvPr>
            <p:ph type="body" idx="1"/>
          </p:nvPr>
        </p:nvSpPr>
        <p:spPr/>
        <p:txBody>
          <a:bodyPr/>
          <a:lstStyle/>
          <a:p>
            <a:pPr eaLnBrk="1" hangingPunct="1">
              <a:defRPr/>
            </a:pPr>
            <a:endParaRPr lang="zh-CN"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43000"/>
            <a:ext cx="8713788" cy="552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5"/>
          <p:cNvSpPr>
            <a:spLocks noGrp="1" noChangeArrowheads="1"/>
          </p:cNvSpPr>
          <p:nvPr>
            <p:ph type="title"/>
          </p:nvPr>
        </p:nvSpPr>
        <p:spPr>
          <a:xfrm>
            <a:off x="457200" y="277813"/>
            <a:ext cx="8435975" cy="487362"/>
          </a:xfrm>
        </p:spPr>
        <p:txBody>
          <a:bodyPr/>
          <a:lstStyle/>
          <a:p>
            <a:pPr eaLnBrk="1" hangingPunct="1">
              <a:defRPr/>
            </a:pPr>
            <a:r>
              <a:rPr lang="en-US" altLang="zh-CN" sz="2400" smtClean="0"/>
              <a:t>2010.4.16-11.05</a:t>
            </a:r>
            <a:br>
              <a:rPr lang="en-US" altLang="zh-CN" sz="2400" smtClean="0"/>
            </a:br>
            <a:r>
              <a:rPr lang="zh-CN" altLang="en-US" sz="3200" smtClean="0"/>
              <a:t>沪深</a:t>
            </a:r>
            <a:r>
              <a:rPr lang="en-US" altLang="zh-CN" sz="3200" smtClean="0"/>
              <a:t>300</a:t>
            </a:r>
            <a:r>
              <a:rPr lang="zh-CN" altLang="en-US" sz="3200" smtClean="0"/>
              <a:t>即期期货指数</a:t>
            </a:r>
            <a:r>
              <a:rPr lang="en-US" altLang="zh-CN" sz="3200" smtClean="0"/>
              <a:t>-</a:t>
            </a:r>
            <a:r>
              <a:rPr lang="zh-CN" altLang="en-US" sz="3200" smtClean="0"/>
              <a:t>现货指数</a:t>
            </a:r>
          </a:p>
        </p:txBody>
      </p:sp>
      <p:graphicFrame>
        <p:nvGraphicFramePr>
          <p:cNvPr id="14339" name="Object 4"/>
          <p:cNvGraphicFramePr>
            <a:graphicFrameLocks noGrp="1" noChangeAspect="1"/>
          </p:cNvGraphicFramePr>
          <p:nvPr>
            <p:ph sz="half" idx="1"/>
          </p:nvPr>
        </p:nvGraphicFramePr>
        <p:xfrm>
          <a:off x="-323850" y="981075"/>
          <a:ext cx="5508625" cy="5780088"/>
        </p:xfrm>
        <a:graphic>
          <a:graphicData uri="http://schemas.openxmlformats.org/presentationml/2006/ole">
            <mc:AlternateContent xmlns:mc="http://schemas.openxmlformats.org/markup-compatibility/2006">
              <mc:Choice xmlns:v="urn:schemas-microsoft-com:vml" Requires="v">
                <p:oleObj spid="_x0000_s14425" name="图表" r:id="rId3" imgW="9372645" imgH="5467435" progId="Excel.Chart.8">
                  <p:embed/>
                </p:oleObj>
              </mc:Choice>
              <mc:Fallback>
                <p:oleObj name="图表" r:id="rId3" imgW="9372645" imgH="5467435"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5508625" cy="578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7"/>
          <p:cNvGraphicFramePr>
            <a:graphicFrameLocks noGrp="1" noChangeAspect="1"/>
          </p:cNvGraphicFramePr>
          <p:nvPr>
            <p:ph sz="half" idx="2"/>
          </p:nvPr>
        </p:nvGraphicFramePr>
        <p:xfrm>
          <a:off x="5219700" y="1052513"/>
          <a:ext cx="3708400" cy="5589587"/>
        </p:xfrm>
        <a:graphic>
          <a:graphicData uri="http://schemas.openxmlformats.org/presentationml/2006/ole">
            <mc:AlternateContent xmlns:mc="http://schemas.openxmlformats.org/markup-compatibility/2006">
              <mc:Choice xmlns:v="urn:schemas-microsoft-com:vml" Requires="v">
                <p:oleObj spid="_x0000_s14426" name="图表" r:id="rId5" imgW="9372645" imgH="5743425" progId="Excel.Chart.8">
                  <p:embed/>
                </p:oleObj>
              </mc:Choice>
              <mc:Fallback>
                <p:oleObj name="图表" r:id="rId5" imgW="9372645" imgH="5743425" progId="Excel.Char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1052513"/>
                        <a:ext cx="37084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7813"/>
            <a:ext cx="8229600" cy="846137"/>
          </a:xfrm>
        </p:spPr>
        <p:txBody>
          <a:bodyPr/>
          <a:lstStyle/>
          <a:p>
            <a:pPr eaLnBrk="1" hangingPunct="1">
              <a:defRPr/>
            </a:pPr>
            <a:r>
              <a:rPr lang="zh-CN" altLang="en-US" smtClean="0"/>
              <a:t>无风险套利的定义</a:t>
            </a:r>
            <a:r>
              <a:rPr lang="zh-CN" altLang="en-US" b="1" smtClean="0"/>
              <a:t> </a:t>
            </a:r>
          </a:p>
        </p:txBody>
      </p:sp>
      <p:sp>
        <p:nvSpPr>
          <p:cNvPr id="17411" name="Rectangle 3"/>
          <p:cNvSpPr>
            <a:spLocks noGrp="1" noChangeArrowheads="1"/>
          </p:cNvSpPr>
          <p:nvPr>
            <p:ph type="body" idx="1"/>
          </p:nvPr>
        </p:nvSpPr>
        <p:spPr/>
        <p:txBody>
          <a:bodyPr/>
          <a:lstStyle/>
          <a:p>
            <a:pPr eaLnBrk="1" hangingPunct="1">
              <a:lnSpc>
                <a:spcPct val="160000"/>
              </a:lnSpc>
              <a:defRPr/>
            </a:pPr>
            <a:r>
              <a:rPr lang="zh-CN" altLang="en-US" b="1" smtClean="0">
                <a:latin typeface="宋体" pitchFamily="2" charset="-122"/>
              </a:rPr>
              <a:t>在金融理论中，套利指一个能产生无风险盈利的交易策略。</a:t>
            </a:r>
            <a:r>
              <a:rPr lang="zh-CN" altLang="en-US" b="1" smtClean="0"/>
              <a:t>这种套利是指纯粹的无风险套利。但在实际市场中，套利一般指的是一个预期能产生很低风险的盈利策略，即可能会承担一定的低风险。</a:t>
            </a:r>
            <a:r>
              <a:rPr lang="zh-CN" altLang="en-US"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258763"/>
            <a:ext cx="7772400" cy="647700"/>
          </a:xfrm>
        </p:spPr>
        <p:txBody>
          <a:bodyPr/>
          <a:lstStyle/>
          <a:p>
            <a:pPr eaLnBrk="1" hangingPunct="1">
              <a:defRPr/>
            </a:pPr>
            <a:r>
              <a:rPr lang="zh-CN" altLang="en-US" sz="3600" smtClean="0"/>
              <a:t>无套利定价原理</a:t>
            </a:r>
          </a:p>
        </p:txBody>
      </p:sp>
      <p:sp>
        <p:nvSpPr>
          <p:cNvPr id="18435" name="Rectangle 3"/>
          <p:cNvSpPr>
            <a:spLocks noGrp="1" noChangeArrowheads="1"/>
          </p:cNvSpPr>
          <p:nvPr>
            <p:ph type="body" idx="1"/>
          </p:nvPr>
        </p:nvSpPr>
        <p:spPr>
          <a:xfrm>
            <a:off x="381000" y="981075"/>
            <a:ext cx="8229600" cy="5343525"/>
          </a:xfrm>
        </p:spPr>
        <p:txBody>
          <a:bodyPr/>
          <a:lstStyle/>
          <a:p>
            <a:pPr algn="just" eaLnBrk="1" hangingPunct="1">
              <a:defRPr/>
            </a:pPr>
            <a:r>
              <a:rPr lang="zh-CN" altLang="en-US" sz="2800" b="1" smtClean="0">
                <a:latin typeface="宋体" pitchFamily="2" charset="-122"/>
              </a:rPr>
              <a:t>金融市场上实施套利行为变得非常的方便和快速。这种套利的便捷性也使得金融市场的套利机会的存在总是暂时的，因为一旦有套利机会，投资者就会很快实施套利而使得市场又回到无套利机会的均衡中。</a:t>
            </a:r>
          </a:p>
          <a:p>
            <a:pPr algn="just" eaLnBrk="1" hangingPunct="1">
              <a:defRPr/>
            </a:pPr>
            <a:r>
              <a:rPr lang="zh-CN" altLang="en-US" sz="2800" b="1" smtClean="0">
                <a:latin typeface="宋体" pitchFamily="2" charset="-122"/>
              </a:rPr>
              <a:t>因此，无套利均衡被用于对金融产品进行定价。金融产品在市场的合理价格是这个价格使得市场不存在无风险套利机会，这就是</a:t>
            </a:r>
            <a:r>
              <a:rPr lang="zh-CN" altLang="en-US" sz="2800" b="1" smtClean="0"/>
              <a:t>“</a:t>
            </a:r>
            <a:r>
              <a:rPr lang="zh-CN" altLang="en-US" sz="2800" b="1" smtClean="0">
                <a:latin typeface="宋体" pitchFamily="2" charset="-122"/>
              </a:rPr>
              <a:t>无风险套利定价</a:t>
            </a:r>
            <a:r>
              <a:rPr lang="zh-CN" altLang="en-US" sz="2800" b="1" smtClean="0"/>
              <a:t>”</a:t>
            </a:r>
            <a:r>
              <a:rPr lang="zh-CN" altLang="en-US" sz="2800" b="1" smtClean="0">
                <a:latin typeface="宋体" pitchFamily="2" charset="-122"/>
              </a:rPr>
              <a:t>原理或者简称为</a:t>
            </a:r>
            <a:r>
              <a:rPr lang="zh-CN" altLang="en-US" sz="2800" b="1" smtClean="0"/>
              <a:t>“</a:t>
            </a:r>
            <a:r>
              <a:rPr lang="zh-CN" altLang="en-US" sz="2800" b="1" smtClean="0">
                <a:latin typeface="宋体" pitchFamily="2" charset="-122"/>
              </a:rPr>
              <a:t>无套利定价</a:t>
            </a:r>
            <a:r>
              <a:rPr lang="zh-CN" altLang="en-US" sz="2800" b="1" smtClean="0"/>
              <a:t>”</a:t>
            </a:r>
            <a:r>
              <a:rPr lang="zh-CN" altLang="en-US" sz="2800" b="1" smtClean="0">
                <a:latin typeface="宋体" pitchFamily="2" charset="-122"/>
              </a:rPr>
              <a:t>原理。</a:t>
            </a:r>
          </a:p>
          <a:p>
            <a:pPr algn="just" eaLnBrk="1" hangingPunct="1">
              <a:defRPr/>
            </a:pPr>
            <a:r>
              <a:rPr lang="zh-CN" altLang="en-US" sz="2800" b="1" smtClean="0">
                <a:latin typeface="宋体" pitchFamily="2" charset="-122"/>
              </a:rPr>
              <a:t>什么情况下市场不存在套利机会呢？我们先看一下无风险套利机会存在的等价条件：</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7813"/>
            <a:ext cx="8229600" cy="835025"/>
          </a:xfrm>
        </p:spPr>
        <p:txBody>
          <a:bodyPr/>
          <a:lstStyle/>
          <a:p>
            <a:pPr eaLnBrk="1" hangingPunct="1">
              <a:defRPr/>
            </a:pPr>
            <a:r>
              <a:rPr lang="zh-CN" altLang="en-US" smtClean="0"/>
              <a:t>无风险套利机会存在的等价条件</a:t>
            </a:r>
            <a:r>
              <a:rPr lang="zh-CN" altLang="en-US" b="1" smtClean="0"/>
              <a:t> </a:t>
            </a:r>
          </a:p>
        </p:txBody>
      </p:sp>
      <p:sp>
        <p:nvSpPr>
          <p:cNvPr id="19459" name="Rectangle 3"/>
          <p:cNvSpPr>
            <a:spLocks noGrp="1" noChangeArrowheads="1"/>
          </p:cNvSpPr>
          <p:nvPr>
            <p:ph type="body" idx="1"/>
          </p:nvPr>
        </p:nvSpPr>
        <p:spPr>
          <a:xfrm>
            <a:off x="685800" y="1308100"/>
            <a:ext cx="7772400" cy="4929188"/>
          </a:xfrm>
        </p:spPr>
        <p:txBody>
          <a:bodyPr/>
          <a:lstStyle/>
          <a:p>
            <a:pPr algn="just" eaLnBrk="1" hangingPunct="1">
              <a:lnSpc>
                <a:spcPct val="120000"/>
              </a:lnSpc>
              <a:defRPr/>
            </a:pPr>
            <a:r>
              <a:rPr lang="zh-CN" b="1" dirty="0" smtClean="0">
                <a:latin typeface="宋体" pitchFamily="2" charset="-122"/>
              </a:rPr>
              <a:t>（1）存在两个不同的资产组合，它们的未来损益（</a:t>
            </a:r>
            <a:r>
              <a:rPr lang="en-US" altLang="zh-CN" b="1" dirty="0" smtClean="0">
                <a:latin typeface="宋体" pitchFamily="2" charset="-122"/>
              </a:rPr>
              <a:t>payoff</a:t>
            </a:r>
            <a:r>
              <a:rPr lang="zh-CN" altLang="en-US" b="1" dirty="0" smtClean="0">
                <a:latin typeface="宋体" pitchFamily="2" charset="-122"/>
              </a:rPr>
              <a:t>）</a:t>
            </a:r>
            <a:r>
              <a:rPr lang="zh-CN" b="1" dirty="0" smtClean="0">
                <a:latin typeface="宋体" pitchFamily="2" charset="-122"/>
              </a:rPr>
              <a:t>相同，但它们的成本却不同；在这里，可以简单把损益理解成是现金流。如果现金流是确定的，则相同的损益指相同的现金流。如果现金流是不确定的，即未来存在多种可能性（或者说存在多种状态），则相同的损益指在相同状态下现金流是一样的。</a:t>
            </a:r>
            <a:endParaRPr lang="zh-CN"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533400" y="533400"/>
            <a:ext cx="7772400" cy="5715000"/>
          </a:xfrm>
        </p:spPr>
        <p:txBody>
          <a:bodyPr/>
          <a:lstStyle/>
          <a:p>
            <a:pPr algn="just" eaLnBrk="1" hangingPunct="1">
              <a:lnSpc>
                <a:spcPct val="120000"/>
              </a:lnSpc>
              <a:defRPr/>
            </a:pPr>
            <a:r>
              <a:rPr lang="zh-CN" altLang="en-US" b="1" dirty="0" smtClean="0">
                <a:latin typeface="宋体" pitchFamily="2" charset="-122"/>
              </a:rPr>
              <a:t>（</a:t>
            </a:r>
            <a:r>
              <a:rPr lang="en-US" altLang="zh-CN" b="1" dirty="0" smtClean="0">
                <a:latin typeface="宋体" pitchFamily="2" charset="-122"/>
              </a:rPr>
              <a:t>2</a:t>
            </a:r>
            <a:r>
              <a:rPr lang="zh-CN" altLang="en-US" b="1" dirty="0" smtClean="0">
                <a:latin typeface="宋体" pitchFamily="2" charset="-122"/>
              </a:rPr>
              <a:t>）存在两个相同成本的资产组合，但是第一个组合在所有的可能状态下的损益都不低于第二个组合，而且至少存在一种状态，在此状态下第一个组合的损益要大于第二个组合的损益。</a:t>
            </a:r>
          </a:p>
          <a:p>
            <a:pPr algn="just" eaLnBrk="1" hangingPunct="1">
              <a:lnSpc>
                <a:spcPct val="120000"/>
              </a:lnSpc>
              <a:defRPr/>
            </a:pPr>
            <a:r>
              <a:rPr lang="zh-CN" altLang="en-US" b="1" dirty="0" smtClean="0">
                <a:latin typeface="宋体" pitchFamily="2" charset="-122"/>
              </a:rPr>
              <a:t>（</a:t>
            </a:r>
            <a:r>
              <a:rPr lang="en-US" altLang="zh-CN" b="1" dirty="0" smtClean="0">
                <a:latin typeface="宋体" pitchFamily="2" charset="-122"/>
              </a:rPr>
              <a:t>3</a:t>
            </a:r>
            <a:r>
              <a:rPr lang="zh-CN" altLang="en-US" b="1" dirty="0" smtClean="0">
                <a:latin typeface="宋体" pitchFamily="2" charset="-122"/>
              </a:rPr>
              <a:t>）一个组合其构建的成本为零，但在所有可能状态下，这个组合的损益都不小于零，而且至少存在一种状态，在此状态下这个组合的损益要大于零。 </a:t>
            </a:r>
            <a:endParaRPr lang="zh-CN" altLang="en-US"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zh-CN" altLang="en-US" smtClean="0"/>
              <a:t>无套利机会的等价性推论</a:t>
            </a:r>
            <a:r>
              <a:rPr lang="zh-CN" altLang="en-US" b="1" smtClean="0"/>
              <a:t> </a:t>
            </a:r>
          </a:p>
        </p:txBody>
      </p:sp>
      <p:sp>
        <p:nvSpPr>
          <p:cNvPr id="21507" name="Rectangle 3"/>
          <p:cNvSpPr>
            <a:spLocks noGrp="1" noChangeArrowheads="1"/>
          </p:cNvSpPr>
          <p:nvPr>
            <p:ph type="body" idx="1"/>
          </p:nvPr>
        </p:nvSpPr>
        <p:spPr/>
        <p:txBody>
          <a:bodyPr/>
          <a:lstStyle/>
          <a:p>
            <a:pPr algn="just" eaLnBrk="1" hangingPunct="1">
              <a:defRPr/>
            </a:pPr>
            <a:r>
              <a:rPr lang="zh-CN" altLang="en-US" b="1" smtClean="0">
                <a:solidFill>
                  <a:srgbClr val="FFFF00"/>
                </a:solidFill>
                <a:latin typeface="宋体" pitchFamily="2" charset="-122"/>
              </a:rPr>
              <a:t>在无摩擦市场条件下</a:t>
            </a:r>
            <a:endParaRPr lang="en-US" altLang="zh-CN" b="1" dirty="0" smtClean="0">
              <a:solidFill>
                <a:srgbClr val="FFFF00"/>
              </a:solidFill>
              <a:latin typeface="宋体" pitchFamily="2" charset="-122"/>
            </a:endParaRPr>
          </a:p>
          <a:p>
            <a:pPr algn="just" eaLnBrk="1" hangingPunct="1">
              <a:defRPr/>
            </a:pPr>
            <a:r>
              <a:rPr lang="zh-CN" b="1" dirty="0" smtClean="0">
                <a:latin typeface="宋体" pitchFamily="2" charset="-122"/>
              </a:rPr>
              <a:t>（1）同损益同价格：如果两种证券具有相同的损益，则这两种证券具有相同的价格。</a:t>
            </a:r>
          </a:p>
          <a:p>
            <a:pPr algn="just" eaLnBrk="1" hangingPunct="1">
              <a:defRPr/>
            </a:pPr>
            <a:r>
              <a:rPr lang="zh-CN" b="1" dirty="0" smtClean="0">
                <a:latin typeface="宋体" pitchFamily="2" charset="-122"/>
              </a:rPr>
              <a:t>（2）静态组合复制定价：如果一个资产组合的损益等同于一个证券，那么这个资产组合的价格等于证券的价格。这个资产组合称为证券的</a:t>
            </a:r>
            <a:r>
              <a:rPr lang="zh-CN" b="1" dirty="0" smtClean="0"/>
              <a:t>“</a:t>
            </a:r>
            <a:r>
              <a:rPr lang="zh-CN" b="1" dirty="0" smtClean="0">
                <a:latin typeface="宋体" pitchFamily="2" charset="-122"/>
              </a:rPr>
              <a:t>复制组合</a:t>
            </a:r>
            <a:r>
              <a:rPr lang="zh-CN" b="1" dirty="0" smtClean="0"/>
              <a:t>”</a:t>
            </a:r>
            <a:r>
              <a:rPr lang="zh-CN" b="1" dirty="0" smtClean="0">
                <a:latin typeface="宋体" pitchFamily="2" charset="-122"/>
              </a:rPr>
              <a:t>（</a:t>
            </a:r>
            <a:r>
              <a:rPr lang="en-US" altLang="zh-CN" b="1" dirty="0" smtClean="0">
                <a:latin typeface="宋体" pitchFamily="2" charset="-122"/>
              </a:rPr>
              <a:t>replicating portfolio</a:t>
            </a:r>
            <a:r>
              <a:rPr lang="zh-CN" altLang="en-US" b="1" dirty="0" smtClean="0">
                <a:latin typeface="宋体" pitchFamily="2"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533400" y="609600"/>
            <a:ext cx="7924800" cy="5791200"/>
          </a:xfrm>
        </p:spPr>
        <p:txBody>
          <a:bodyPr/>
          <a:lstStyle/>
          <a:p>
            <a:pPr algn="just" eaLnBrk="1" hangingPunct="1">
              <a:defRPr/>
            </a:pPr>
            <a:r>
              <a:rPr lang="zh-CN" altLang="en-US" b="1" smtClean="0">
                <a:latin typeface="宋体" pitchFamily="2" charset="-122"/>
              </a:rPr>
              <a:t>（</a:t>
            </a:r>
            <a:r>
              <a:rPr lang="en-US" altLang="zh-CN" b="1" smtClean="0">
                <a:latin typeface="宋体" pitchFamily="2" charset="-122"/>
              </a:rPr>
              <a:t>3</a:t>
            </a:r>
            <a:r>
              <a:rPr lang="zh-CN" altLang="en-US" b="1" smtClean="0">
                <a:latin typeface="宋体" pitchFamily="2" charset="-122"/>
              </a:rPr>
              <a:t>）</a:t>
            </a:r>
            <a:r>
              <a:rPr lang="zh-CN" altLang="zh-CN" b="1" smtClean="0">
                <a:latin typeface="宋体" pitchFamily="2" charset="-122"/>
              </a:rPr>
              <a:t>动态组合复制定价：如果一个自融资（</a:t>
            </a:r>
            <a:r>
              <a:rPr lang="en-US" altLang="zh-CN" b="1" smtClean="0">
                <a:latin typeface="宋体" pitchFamily="2" charset="-122"/>
              </a:rPr>
              <a:t>self-financing</a:t>
            </a:r>
            <a:r>
              <a:rPr lang="zh-CN" altLang="en-US" b="1" smtClean="0">
                <a:latin typeface="宋体" pitchFamily="2" charset="-122"/>
              </a:rPr>
              <a:t>）</a:t>
            </a:r>
            <a:r>
              <a:rPr lang="zh-CN" altLang="zh-CN" b="1" smtClean="0">
                <a:latin typeface="宋体" pitchFamily="2" charset="-122"/>
              </a:rPr>
              <a:t>交易策略最后具有和一个证券相同的损益，那么这个证券的价格等于自融资交易策略的成本。这称为动态套期保值策略（</a:t>
            </a:r>
            <a:r>
              <a:rPr lang="en-US" altLang="zh-CN" b="1" smtClean="0">
                <a:latin typeface="宋体" pitchFamily="2" charset="-122"/>
              </a:rPr>
              <a:t>dynamic hedging strategy</a:t>
            </a:r>
            <a:r>
              <a:rPr lang="zh-CN" altLang="en-US" b="1" smtClean="0">
                <a:latin typeface="宋体" pitchFamily="2" charset="-122"/>
              </a:rPr>
              <a:t>）。</a:t>
            </a:r>
            <a:r>
              <a:rPr lang="zh-CN" altLang="zh-CN" b="1" smtClean="0">
                <a:latin typeface="宋体" pitchFamily="2" charset="-122"/>
              </a:rPr>
              <a:t>所谓自融资交易策略简单地说，就是交易策略所产生的资产组合的价值变化完全是由于交易的盈亏引起的，而不是另外增加现金投入或现金取出。一个</a:t>
            </a:r>
            <a:r>
              <a:rPr lang="zh-CN" altLang="en-US" b="1" smtClean="0">
                <a:latin typeface="宋体" pitchFamily="2" charset="-122"/>
              </a:rPr>
              <a:t>最</a:t>
            </a:r>
            <a:r>
              <a:rPr lang="zh-CN" altLang="zh-CN" b="1" smtClean="0">
                <a:latin typeface="宋体" pitchFamily="2" charset="-122"/>
              </a:rPr>
              <a:t>简单的例子就是购买并持有(</a:t>
            </a:r>
            <a:r>
              <a:rPr lang="en-US" altLang="zh-CN" b="1" smtClean="0">
                <a:latin typeface="宋体" pitchFamily="2" charset="-122"/>
              </a:rPr>
              <a:t>buy and hold)</a:t>
            </a:r>
            <a:r>
              <a:rPr lang="zh-CN" altLang="zh-CN" b="1" smtClean="0">
                <a:latin typeface="宋体" pitchFamily="2" charset="-122"/>
              </a:rPr>
              <a:t>策略。</a:t>
            </a:r>
            <a:endParaRPr lang="zh-CN" altLang="zh-CN" b="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什么是套利？</a:t>
            </a:r>
            <a:endParaRPr lang="en-US" altLang="zh-CN" dirty="0" smtClean="0"/>
          </a:p>
          <a:p>
            <a:r>
              <a:rPr lang="zh-CN" altLang="en-US" dirty="0" smtClean="0"/>
              <a:t>无套利定价原理</a:t>
            </a:r>
            <a:endParaRPr lang="en-US" altLang="zh-CN" dirty="0" smtClean="0"/>
          </a:p>
          <a:p>
            <a:r>
              <a:rPr lang="zh-CN" altLang="en-US" dirty="0" smtClean="0"/>
              <a:t>确定状态下无套利定价原理的应用举例</a:t>
            </a:r>
            <a:r>
              <a:rPr lang="zh-CN" altLang="en-US" b="1" dirty="0" smtClean="0"/>
              <a:t> </a:t>
            </a:r>
            <a:endParaRPr lang="en-US" altLang="zh-CN" b="1" dirty="0" smtClean="0"/>
          </a:p>
          <a:p>
            <a:r>
              <a:rPr lang="zh-CN" altLang="en-US" dirty="0" smtClean="0"/>
              <a:t>不确定状态下无套利定价原理的应用举例</a:t>
            </a:r>
            <a:endParaRPr lang="en-US" altLang="zh-CN" dirty="0" smtClean="0"/>
          </a:p>
          <a:p>
            <a:r>
              <a:rPr lang="zh-CN" altLang="en-US" dirty="0" smtClean="0"/>
              <a:t>不确定状态下无套利定价的一般理论：</a:t>
            </a:r>
            <a:r>
              <a:rPr lang="en-US" altLang="zh-CN" b="1" dirty="0" smtClean="0"/>
              <a:t>Arrow-Debreu</a:t>
            </a:r>
            <a:r>
              <a:rPr lang="zh-CN" altLang="zh-CN" b="1" dirty="0" smtClean="0">
                <a:latin typeface="宋体" pitchFamily="2" charset="-122"/>
              </a:rPr>
              <a:t>模型</a:t>
            </a:r>
            <a:r>
              <a:rPr lang="zh-CN" altLang="zh-CN" b="1" dirty="0" smtClean="0"/>
              <a:t> </a:t>
            </a:r>
          </a:p>
          <a:p>
            <a:r>
              <a:rPr lang="zh-CN" altLang="en-US" dirty="0" smtClean="0"/>
              <a:t>无套利定价定理</a:t>
            </a:r>
            <a:r>
              <a:rPr lang="zh-CN" altLang="en-US" b="1" dirty="0" smtClean="0"/>
              <a:t> </a:t>
            </a:r>
            <a:r>
              <a:rPr lang="en-US" altLang="zh-CN" b="1" dirty="0" smtClean="0"/>
              <a:t>1和定理2</a:t>
            </a:r>
            <a:endParaRPr lang="zh-CN" altLang="en-US" dirty="0"/>
          </a:p>
        </p:txBody>
      </p:sp>
    </p:spTree>
    <p:extLst>
      <p:ext uri="{BB962C8B-B14F-4D97-AF65-F5344CB8AC3E}">
        <p14:creationId xmlns:p14="http://schemas.microsoft.com/office/powerpoint/2010/main" val="400046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9750" y="228600"/>
            <a:ext cx="8062913" cy="762000"/>
          </a:xfrm>
        </p:spPr>
        <p:txBody>
          <a:bodyPr/>
          <a:lstStyle/>
          <a:p>
            <a:pPr eaLnBrk="1" hangingPunct="1">
              <a:defRPr/>
            </a:pPr>
            <a:r>
              <a:rPr lang="zh-CN" altLang="en-US" dirty="0" smtClean="0"/>
              <a:t>确定状态下无套利定价原理的应用</a:t>
            </a:r>
            <a:r>
              <a:rPr lang="zh-CN" altLang="en-US" b="1" dirty="0" smtClean="0"/>
              <a:t> </a:t>
            </a:r>
          </a:p>
        </p:txBody>
      </p:sp>
      <p:sp>
        <p:nvSpPr>
          <p:cNvPr id="23555" name="Rectangle 3"/>
          <p:cNvSpPr>
            <a:spLocks noGrp="1" noChangeArrowheads="1"/>
          </p:cNvSpPr>
          <p:nvPr>
            <p:ph type="body" idx="1"/>
          </p:nvPr>
        </p:nvSpPr>
        <p:spPr>
          <a:xfrm>
            <a:off x="611188" y="1125538"/>
            <a:ext cx="8062912" cy="4800600"/>
          </a:xfrm>
        </p:spPr>
        <p:txBody>
          <a:bodyPr/>
          <a:lstStyle/>
          <a:p>
            <a:pPr algn="just" eaLnBrk="1" hangingPunct="1">
              <a:lnSpc>
                <a:spcPct val="110000"/>
              </a:lnSpc>
              <a:defRPr/>
            </a:pPr>
            <a:r>
              <a:rPr lang="zh-CN" b="1" dirty="0" smtClean="0">
                <a:latin typeface="宋体" pitchFamily="2" charset="-122"/>
              </a:rPr>
              <a:t>1、同损益同价格 （例子</a:t>
            </a:r>
            <a:r>
              <a:rPr lang="en-US" altLang="zh-CN" b="1" dirty="0" smtClean="0">
                <a:latin typeface="宋体" pitchFamily="2" charset="-122"/>
              </a:rPr>
              <a:t>2</a:t>
            </a:r>
            <a:r>
              <a:rPr lang="zh-CN" b="1" dirty="0" smtClean="0">
                <a:latin typeface="宋体" pitchFamily="2" charset="-122"/>
              </a:rPr>
              <a:t>）</a:t>
            </a:r>
          </a:p>
          <a:p>
            <a:pPr algn="just" eaLnBrk="1" hangingPunct="1">
              <a:lnSpc>
                <a:spcPct val="110000"/>
              </a:lnSpc>
              <a:defRPr/>
            </a:pPr>
            <a:r>
              <a:rPr lang="zh-CN" sz="2800" b="1" dirty="0" smtClean="0">
                <a:latin typeface="宋体" pitchFamily="2" charset="-122"/>
              </a:rPr>
              <a:t>假设两个零息票债券</a:t>
            </a:r>
            <a:r>
              <a:rPr lang="en-US" altLang="zh-CN" sz="2800" b="1" dirty="0" smtClean="0">
                <a:latin typeface="宋体" pitchFamily="2" charset="-122"/>
              </a:rPr>
              <a:t>A</a:t>
            </a:r>
            <a:r>
              <a:rPr lang="zh-CN" sz="2800" b="1" dirty="0" smtClean="0">
                <a:latin typeface="宋体" pitchFamily="2" charset="-122"/>
              </a:rPr>
              <a:t>和</a:t>
            </a:r>
            <a:r>
              <a:rPr lang="en-US" altLang="zh-CN" sz="2800" b="1" dirty="0" smtClean="0">
                <a:latin typeface="宋体" pitchFamily="2" charset="-122"/>
              </a:rPr>
              <a:t>B</a:t>
            </a:r>
            <a:r>
              <a:rPr lang="zh-CN" altLang="en-US" sz="2800" b="1" dirty="0" smtClean="0">
                <a:latin typeface="宋体" pitchFamily="2" charset="-122"/>
              </a:rPr>
              <a:t>，</a:t>
            </a:r>
            <a:r>
              <a:rPr lang="zh-CN" sz="2800" b="1" dirty="0" smtClean="0">
                <a:latin typeface="宋体" pitchFamily="2" charset="-122"/>
              </a:rPr>
              <a:t>两者都是在1年后的同一天到期，其面值为100元（到期时都获得100元现金流，即到期时具有相同的损益）。如果债券</a:t>
            </a:r>
            <a:r>
              <a:rPr lang="en-US" altLang="zh-CN" sz="2800" b="1" dirty="0" smtClean="0">
                <a:latin typeface="宋体" pitchFamily="2" charset="-122"/>
              </a:rPr>
              <a:t>A</a:t>
            </a:r>
            <a:r>
              <a:rPr lang="zh-CN" sz="2800" b="1" dirty="0" smtClean="0">
                <a:latin typeface="宋体" pitchFamily="2" charset="-122"/>
              </a:rPr>
              <a:t>的当前价格为98元，并假设不考虑交易成本和违约情况。</a:t>
            </a:r>
          </a:p>
          <a:p>
            <a:pPr algn="just" eaLnBrk="1" hangingPunct="1">
              <a:lnSpc>
                <a:spcPct val="110000"/>
              </a:lnSpc>
              <a:defRPr/>
            </a:pPr>
            <a:r>
              <a:rPr lang="zh-CN" sz="2800" b="1" dirty="0" smtClean="0">
                <a:latin typeface="宋体" pitchFamily="2" charset="-122"/>
              </a:rPr>
              <a:t>问题：（1）债券</a:t>
            </a:r>
            <a:r>
              <a:rPr lang="en-US" altLang="zh-CN" sz="2800" b="1" dirty="0" smtClean="0">
                <a:latin typeface="宋体" pitchFamily="2" charset="-122"/>
              </a:rPr>
              <a:t>B</a:t>
            </a:r>
            <a:r>
              <a:rPr lang="zh-CN" sz="2800" b="1" dirty="0" smtClean="0">
                <a:latin typeface="宋体" pitchFamily="2" charset="-122"/>
              </a:rPr>
              <a:t>的当前价格应该为多少呢？</a:t>
            </a:r>
          </a:p>
          <a:p>
            <a:pPr algn="just" eaLnBrk="1" hangingPunct="1">
              <a:lnSpc>
                <a:spcPct val="110000"/>
              </a:lnSpc>
              <a:defRPr/>
            </a:pPr>
            <a:r>
              <a:rPr lang="zh-CN" sz="2800" b="1" dirty="0" smtClean="0">
                <a:latin typeface="宋体" pitchFamily="2" charset="-122"/>
              </a:rPr>
              <a:t>      （2）如果债券</a:t>
            </a:r>
            <a:r>
              <a:rPr lang="en-US" altLang="zh-CN" sz="2800" b="1" dirty="0" smtClean="0">
                <a:latin typeface="宋体" pitchFamily="2" charset="-122"/>
              </a:rPr>
              <a:t>B</a:t>
            </a:r>
            <a:r>
              <a:rPr lang="zh-CN" sz="2800" b="1" dirty="0" smtClean="0">
                <a:latin typeface="宋体" pitchFamily="2" charset="-122"/>
              </a:rPr>
              <a:t>的当前价格只有97.5元，问是否存在套利机会？如果有，如何套利？</a:t>
            </a:r>
            <a:endParaRPr lang="zh-CN" sz="28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95288" y="457200"/>
            <a:ext cx="8280400" cy="5867400"/>
          </a:xfrm>
        </p:spPr>
        <p:txBody>
          <a:bodyPr/>
          <a:lstStyle/>
          <a:p>
            <a:pPr algn="just" eaLnBrk="1" hangingPunct="1">
              <a:lnSpc>
                <a:spcPct val="110000"/>
              </a:lnSpc>
              <a:defRPr/>
            </a:pPr>
            <a:r>
              <a:rPr lang="zh-CN" sz="2800" b="1" smtClean="0">
                <a:latin typeface="宋体" pitchFamily="2" charset="-122"/>
              </a:rPr>
              <a:t>（1）按照无套利定价原理，债券</a:t>
            </a:r>
            <a:r>
              <a:rPr lang="en-US" altLang="zh-CN" sz="2800" b="1" smtClean="0">
                <a:latin typeface="宋体" pitchFamily="2" charset="-122"/>
              </a:rPr>
              <a:t>B</a:t>
            </a:r>
            <a:r>
              <a:rPr lang="zh-CN" sz="2800" b="1" smtClean="0">
                <a:latin typeface="宋体" pitchFamily="2" charset="-122"/>
              </a:rPr>
              <a:t>与债券</a:t>
            </a:r>
            <a:r>
              <a:rPr lang="en-US" altLang="zh-CN" sz="2800" b="1" smtClean="0">
                <a:latin typeface="宋体" pitchFamily="2" charset="-122"/>
              </a:rPr>
              <a:t>A</a:t>
            </a:r>
            <a:r>
              <a:rPr lang="zh-CN" sz="2800" b="1" smtClean="0">
                <a:latin typeface="宋体" pitchFamily="2" charset="-122"/>
              </a:rPr>
              <a:t>具有一样的损益（现金流），所以债券</a:t>
            </a:r>
            <a:r>
              <a:rPr lang="en-US" altLang="zh-CN" sz="2800" b="1" smtClean="0">
                <a:latin typeface="宋体" pitchFamily="2" charset="-122"/>
              </a:rPr>
              <a:t>B</a:t>
            </a:r>
            <a:r>
              <a:rPr lang="zh-CN" sz="2800" b="1" smtClean="0">
                <a:latin typeface="宋体" pitchFamily="2" charset="-122"/>
              </a:rPr>
              <a:t>的合理价格也应该为98元。</a:t>
            </a:r>
          </a:p>
          <a:p>
            <a:pPr algn="just" eaLnBrk="1" hangingPunct="1">
              <a:lnSpc>
                <a:spcPct val="110000"/>
              </a:lnSpc>
              <a:defRPr/>
            </a:pPr>
            <a:r>
              <a:rPr lang="zh-CN" sz="2800" b="1" smtClean="0">
                <a:latin typeface="宋体" pitchFamily="2" charset="-122"/>
              </a:rPr>
              <a:t>（2）当债券</a:t>
            </a:r>
            <a:r>
              <a:rPr lang="en-US" altLang="zh-CN" sz="2800" b="1" smtClean="0">
                <a:latin typeface="宋体" pitchFamily="2" charset="-122"/>
              </a:rPr>
              <a:t>B</a:t>
            </a:r>
            <a:r>
              <a:rPr lang="zh-CN" sz="2800" b="1" smtClean="0">
                <a:latin typeface="宋体" pitchFamily="2" charset="-122"/>
              </a:rPr>
              <a:t>的价格为97.5元时，说明债券</a:t>
            </a:r>
            <a:r>
              <a:rPr lang="en-US" altLang="zh-CN" sz="2800" b="1" smtClean="0">
                <a:latin typeface="宋体" pitchFamily="2" charset="-122"/>
              </a:rPr>
              <a:t>B</a:t>
            </a:r>
            <a:r>
              <a:rPr lang="zh-CN" sz="2800" b="1" smtClean="0">
                <a:latin typeface="宋体" pitchFamily="2" charset="-122"/>
              </a:rPr>
              <a:t>的价值被市场低估了。那么债券</a:t>
            </a:r>
            <a:r>
              <a:rPr lang="en-US" altLang="zh-CN" sz="2800" b="1" smtClean="0">
                <a:latin typeface="宋体" pitchFamily="2" charset="-122"/>
              </a:rPr>
              <a:t>B</a:t>
            </a:r>
            <a:r>
              <a:rPr lang="zh-CN" sz="2800" b="1" smtClean="0">
                <a:latin typeface="宋体" pitchFamily="2" charset="-122"/>
              </a:rPr>
              <a:t>与债券</a:t>
            </a:r>
            <a:r>
              <a:rPr lang="en-US" altLang="zh-CN" sz="2800" b="1" smtClean="0">
                <a:latin typeface="宋体" pitchFamily="2" charset="-122"/>
              </a:rPr>
              <a:t>A</a:t>
            </a:r>
            <a:r>
              <a:rPr lang="zh-CN" sz="2800" b="1" smtClean="0">
                <a:latin typeface="宋体" pitchFamily="2" charset="-122"/>
              </a:rPr>
              <a:t>之间存在套利机会。</a:t>
            </a:r>
          </a:p>
          <a:p>
            <a:pPr algn="just" eaLnBrk="1" hangingPunct="1">
              <a:lnSpc>
                <a:spcPct val="110000"/>
              </a:lnSpc>
              <a:defRPr/>
            </a:pPr>
            <a:r>
              <a:rPr lang="zh-CN" sz="2800" b="1" smtClean="0">
                <a:latin typeface="宋体" pitchFamily="2" charset="-122"/>
              </a:rPr>
              <a:t>实现套利的方法很简单，买进价值低估的资产</a:t>
            </a:r>
            <a:r>
              <a:rPr lang="en-US" altLang="zh-CN" sz="2800" b="1" smtClean="0">
                <a:latin typeface="宋体" pitchFamily="2" charset="-122"/>
              </a:rPr>
              <a:t>-</a:t>
            </a:r>
            <a:r>
              <a:rPr lang="zh-CN" sz="2800" b="1" smtClean="0">
                <a:latin typeface="宋体" pitchFamily="2" charset="-122"/>
              </a:rPr>
              <a:t>债券</a:t>
            </a:r>
            <a:r>
              <a:rPr lang="en-US" altLang="zh-CN" sz="2800" b="1" smtClean="0">
                <a:latin typeface="宋体" pitchFamily="2" charset="-122"/>
              </a:rPr>
              <a:t>B</a:t>
            </a:r>
            <a:r>
              <a:rPr lang="zh-CN" altLang="en-US" sz="2800" b="1" smtClean="0">
                <a:latin typeface="宋体" pitchFamily="2" charset="-122"/>
              </a:rPr>
              <a:t>，</a:t>
            </a:r>
            <a:r>
              <a:rPr lang="zh-CN" sz="2800" b="1" smtClean="0">
                <a:latin typeface="宋体" pitchFamily="2" charset="-122"/>
              </a:rPr>
              <a:t>卖出价值高估的资产</a:t>
            </a:r>
            <a:r>
              <a:rPr lang="en-US" altLang="zh-CN" sz="2800" b="1" smtClean="0">
                <a:latin typeface="宋体" pitchFamily="2" charset="-122"/>
              </a:rPr>
              <a:t>-</a:t>
            </a:r>
            <a:r>
              <a:rPr lang="zh-CN" sz="2800" b="1" smtClean="0">
                <a:latin typeface="宋体" pitchFamily="2" charset="-122"/>
              </a:rPr>
              <a:t>债券</a:t>
            </a:r>
            <a:r>
              <a:rPr lang="en-US" altLang="zh-CN" sz="2800" b="1" smtClean="0">
                <a:latin typeface="宋体" pitchFamily="2" charset="-122"/>
              </a:rPr>
              <a:t>A</a:t>
            </a:r>
            <a:r>
              <a:rPr lang="zh-CN" altLang="en-US" sz="2800" b="1" smtClean="0">
                <a:latin typeface="宋体" pitchFamily="2" charset="-122"/>
              </a:rPr>
              <a:t>。</a:t>
            </a:r>
            <a:r>
              <a:rPr lang="zh-CN" sz="2800" b="1" smtClean="0">
                <a:latin typeface="宋体" pitchFamily="2" charset="-122"/>
              </a:rPr>
              <a:t>所以，套利的策略就是：卖空债券</a:t>
            </a:r>
            <a:r>
              <a:rPr lang="en-US" altLang="zh-CN" sz="2800" b="1" smtClean="0">
                <a:latin typeface="宋体" pitchFamily="2" charset="-122"/>
              </a:rPr>
              <a:t>A</a:t>
            </a:r>
            <a:r>
              <a:rPr lang="zh-CN" altLang="en-US" sz="2800" b="1" smtClean="0">
                <a:latin typeface="宋体" pitchFamily="2" charset="-122"/>
              </a:rPr>
              <a:t>，</a:t>
            </a:r>
            <a:r>
              <a:rPr lang="zh-CN" sz="2800" b="1" smtClean="0">
                <a:latin typeface="宋体" pitchFamily="2" charset="-122"/>
              </a:rPr>
              <a:t>获得98元，用其中的97.5元买进债券</a:t>
            </a:r>
            <a:r>
              <a:rPr lang="en-US" altLang="zh-CN" sz="2800" b="1" smtClean="0">
                <a:latin typeface="宋体" pitchFamily="2" charset="-122"/>
              </a:rPr>
              <a:t>B</a:t>
            </a:r>
            <a:r>
              <a:rPr lang="zh-CN" altLang="en-US" sz="2800" b="1" smtClean="0">
                <a:latin typeface="宋体" pitchFamily="2" charset="-122"/>
              </a:rPr>
              <a:t>，</a:t>
            </a:r>
            <a:r>
              <a:rPr lang="zh-CN" sz="2800" b="1" smtClean="0">
                <a:latin typeface="宋体" pitchFamily="2" charset="-122"/>
              </a:rPr>
              <a:t>这样套利的盈利为0.5元。因为，在1年后到期日，债券</a:t>
            </a:r>
            <a:r>
              <a:rPr lang="en-US" altLang="zh-CN" sz="2800" b="1" smtClean="0">
                <a:latin typeface="宋体" pitchFamily="2" charset="-122"/>
              </a:rPr>
              <a:t>B</a:t>
            </a:r>
            <a:r>
              <a:rPr lang="zh-CN" sz="2800" b="1" smtClean="0">
                <a:latin typeface="宋体" pitchFamily="2" charset="-122"/>
              </a:rPr>
              <a:t>的面值刚好用于支付卖空债券</a:t>
            </a:r>
            <a:r>
              <a:rPr lang="en-US" altLang="zh-CN" sz="2800" b="1" smtClean="0">
                <a:latin typeface="宋体" pitchFamily="2" charset="-122"/>
              </a:rPr>
              <a:t>A</a:t>
            </a:r>
            <a:r>
              <a:rPr lang="zh-CN" sz="2800" b="1" smtClean="0">
                <a:latin typeface="宋体" pitchFamily="2" charset="-122"/>
              </a:rPr>
              <a:t>的面值。</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79413"/>
            <a:ext cx="7772400" cy="762000"/>
          </a:xfrm>
        </p:spPr>
        <p:txBody>
          <a:bodyPr/>
          <a:lstStyle/>
          <a:p>
            <a:pPr eaLnBrk="1" hangingPunct="1">
              <a:defRPr/>
            </a:pPr>
            <a:r>
              <a:rPr lang="en-US" altLang="zh-CN" smtClean="0"/>
              <a:t>2</a:t>
            </a:r>
            <a:r>
              <a:rPr lang="zh-CN" altLang="en-US" smtClean="0"/>
              <a:t>、静态组合复制定价（例子</a:t>
            </a:r>
            <a:r>
              <a:rPr lang="en-US" altLang="zh-CN" smtClean="0"/>
              <a:t>3</a:t>
            </a:r>
            <a:r>
              <a:rPr lang="zh-CN" altLang="en-US" smtClean="0"/>
              <a:t>）</a:t>
            </a:r>
          </a:p>
        </p:txBody>
      </p:sp>
      <p:sp>
        <p:nvSpPr>
          <p:cNvPr id="25603" name="Rectangle 3"/>
          <p:cNvSpPr>
            <a:spLocks noGrp="1" noChangeArrowheads="1"/>
          </p:cNvSpPr>
          <p:nvPr>
            <p:ph type="body" idx="1"/>
          </p:nvPr>
        </p:nvSpPr>
        <p:spPr>
          <a:xfrm>
            <a:off x="685800" y="1143000"/>
            <a:ext cx="8001000" cy="5486400"/>
          </a:xfrm>
        </p:spPr>
        <p:txBody>
          <a:bodyPr/>
          <a:lstStyle/>
          <a:p>
            <a:pPr algn="just" eaLnBrk="1" hangingPunct="1">
              <a:lnSpc>
                <a:spcPct val="120000"/>
              </a:lnSpc>
              <a:defRPr/>
            </a:pPr>
            <a:r>
              <a:rPr lang="zh-CN" altLang="zh-CN" sz="2400" b="1" dirty="0" smtClean="0">
                <a:latin typeface="宋体" pitchFamily="2" charset="-122"/>
              </a:rPr>
              <a:t>假设3种零息票的债券面值都为100元，它们的当前市场价格分别为：</a:t>
            </a:r>
          </a:p>
          <a:p>
            <a:pPr algn="just" eaLnBrk="1" hangingPunct="1">
              <a:lnSpc>
                <a:spcPct val="120000"/>
              </a:lnSpc>
              <a:defRPr/>
            </a:pPr>
            <a:r>
              <a:rPr lang="zh-CN" altLang="zh-CN" sz="2400" b="1" dirty="0" smtClean="0">
                <a:latin typeface="宋体" pitchFamily="2" charset="-122"/>
              </a:rPr>
              <a:t>① 1年后到期的零息票债券的当前价格为9</a:t>
            </a:r>
            <a:r>
              <a:rPr lang="zh-CN" altLang="en-US" sz="2400" b="1" dirty="0" smtClean="0">
                <a:latin typeface="宋体" pitchFamily="2" charset="-122"/>
              </a:rPr>
              <a:t>7</a:t>
            </a:r>
            <a:r>
              <a:rPr lang="zh-CN" altLang="zh-CN" sz="2400" b="1" dirty="0" smtClean="0">
                <a:latin typeface="宋体" pitchFamily="2" charset="-122"/>
              </a:rPr>
              <a:t>元；</a:t>
            </a:r>
          </a:p>
          <a:p>
            <a:pPr algn="just" eaLnBrk="1" hangingPunct="1">
              <a:lnSpc>
                <a:spcPct val="120000"/>
              </a:lnSpc>
              <a:defRPr/>
            </a:pPr>
            <a:r>
              <a:rPr lang="zh-CN" altLang="zh-CN" sz="2400" b="1" dirty="0" smtClean="0">
                <a:latin typeface="宋体" pitchFamily="2" charset="-122"/>
              </a:rPr>
              <a:t>② 2年后到期的零息票债券的当前价格为9</a:t>
            </a:r>
            <a:r>
              <a:rPr lang="zh-CN" altLang="en-US" sz="2400" b="1" dirty="0" smtClean="0">
                <a:latin typeface="宋体" pitchFamily="2" charset="-122"/>
              </a:rPr>
              <a:t>4</a:t>
            </a:r>
            <a:r>
              <a:rPr lang="zh-CN" altLang="zh-CN" sz="2400" b="1" dirty="0" smtClean="0">
                <a:latin typeface="宋体" pitchFamily="2" charset="-122"/>
              </a:rPr>
              <a:t>元；</a:t>
            </a:r>
          </a:p>
          <a:p>
            <a:pPr algn="just" eaLnBrk="1" hangingPunct="1">
              <a:lnSpc>
                <a:spcPct val="120000"/>
              </a:lnSpc>
              <a:defRPr/>
            </a:pPr>
            <a:r>
              <a:rPr lang="zh-CN" altLang="zh-CN" sz="2400" b="1" dirty="0" smtClean="0">
                <a:latin typeface="宋体" pitchFamily="2" charset="-122"/>
              </a:rPr>
              <a:t>③ 3年后到期的零息票债券的当前价格为9</a:t>
            </a:r>
            <a:r>
              <a:rPr lang="zh-CN" altLang="en-US" sz="2400" b="1" dirty="0" smtClean="0">
                <a:latin typeface="宋体" pitchFamily="2" charset="-122"/>
              </a:rPr>
              <a:t>0</a:t>
            </a:r>
            <a:r>
              <a:rPr lang="zh-CN" altLang="zh-CN" sz="2400" b="1" dirty="0" smtClean="0">
                <a:latin typeface="宋体" pitchFamily="2" charset="-122"/>
              </a:rPr>
              <a:t>元；</a:t>
            </a:r>
          </a:p>
          <a:p>
            <a:pPr algn="just" eaLnBrk="1" hangingPunct="1">
              <a:lnSpc>
                <a:spcPct val="120000"/>
              </a:lnSpc>
              <a:defRPr/>
            </a:pPr>
            <a:r>
              <a:rPr lang="zh-CN" altLang="zh-CN" sz="2400" b="1" dirty="0" smtClean="0">
                <a:latin typeface="宋体" pitchFamily="2" charset="-122"/>
              </a:rPr>
              <a:t>并假设不考虑交易成本和违约。</a:t>
            </a:r>
          </a:p>
          <a:p>
            <a:pPr algn="just" eaLnBrk="1" hangingPunct="1">
              <a:lnSpc>
                <a:spcPct val="120000"/>
              </a:lnSpc>
              <a:defRPr/>
            </a:pPr>
            <a:r>
              <a:rPr lang="zh-CN" altLang="zh-CN" sz="2400" b="1" dirty="0" smtClean="0">
                <a:latin typeface="宋体" pitchFamily="2" charset="-122"/>
              </a:rPr>
              <a:t>问题：（1）如果息票率为10％，1年支付1次利息的三年后到期的债券</a:t>
            </a:r>
            <a:r>
              <a:rPr lang="en-US" altLang="zh-CN" sz="2400" b="1" dirty="0" smtClean="0">
                <a:latin typeface="宋体" pitchFamily="2" charset="-122"/>
              </a:rPr>
              <a:t>A</a:t>
            </a:r>
            <a:r>
              <a:rPr lang="zh-CN" altLang="zh-CN" sz="2400" b="1" dirty="0" smtClean="0">
                <a:latin typeface="宋体" pitchFamily="2" charset="-122"/>
              </a:rPr>
              <a:t>的当前价格应该为多少？</a:t>
            </a:r>
          </a:p>
          <a:p>
            <a:pPr algn="just" eaLnBrk="1" hangingPunct="1">
              <a:lnSpc>
                <a:spcPct val="120000"/>
              </a:lnSpc>
              <a:defRPr/>
            </a:pPr>
            <a:r>
              <a:rPr lang="zh-CN" altLang="zh-CN" sz="2400" b="1" dirty="0" smtClean="0">
                <a:latin typeface="宋体" pitchFamily="2" charset="-122"/>
              </a:rPr>
              <a:t>      （2）如果息票率为10％，1年支付1次利息的三年后到期的债券</a:t>
            </a:r>
            <a:r>
              <a:rPr lang="en-US" altLang="zh-CN" sz="2400" b="1" dirty="0" smtClean="0">
                <a:latin typeface="宋体" pitchFamily="2" charset="-122"/>
              </a:rPr>
              <a:t>A</a:t>
            </a:r>
            <a:r>
              <a:rPr lang="zh-CN" altLang="zh-CN" sz="2400" b="1" dirty="0" smtClean="0">
                <a:latin typeface="宋体" pitchFamily="2" charset="-122"/>
              </a:rPr>
              <a:t>的当前价格为120元，问是否存在套利机会？如果有，如何套利？</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85800" y="685800"/>
            <a:ext cx="7772400" cy="5410200"/>
          </a:xfrm>
        </p:spPr>
        <p:txBody>
          <a:bodyPr/>
          <a:lstStyle/>
          <a:p>
            <a:pPr algn="just" eaLnBrk="1" hangingPunct="1">
              <a:defRPr/>
            </a:pPr>
            <a:r>
              <a:rPr lang="zh-CN" altLang="en-US" b="1" smtClean="0">
                <a:latin typeface="宋体" pitchFamily="2" charset="-122"/>
              </a:rPr>
              <a:t>对于第一个问题，我们只要按照无套利定价原理的推论（</a:t>
            </a:r>
            <a:r>
              <a:rPr lang="en-US" altLang="zh-CN" b="1" smtClean="0">
                <a:latin typeface="宋体" pitchFamily="2" charset="-122"/>
              </a:rPr>
              <a:t>2</a:t>
            </a:r>
            <a:r>
              <a:rPr lang="zh-CN" altLang="en-US" b="1" smtClean="0">
                <a:latin typeface="宋体" pitchFamily="2" charset="-122"/>
              </a:rPr>
              <a:t>），去构造一个</a:t>
            </a:r>
            <a:r>
              <a:rPr lang="zh-CN" altLang="en-US" b="1" smtClean="0"/>
              <a:t>“</a:t>
            </a:r>
            <a:r>
              <a:rPr lang="zh-CN" altLang="en-US" b="1" smtClean="0">
                <a:latin typeface="宋体" pitchFamily="2" charset="-122"/>
              </a:rPr>
              <a:t>复制组合</a:t>
            </a:r>
            <a:r>
              <a:rPr lang="zh-CN" altLang="en-US" b="1" smtClean="0"/>
              <a:t>”</a:t>
            </a:r>
            <a:r>
              <a:rPr lang="zh-CN" altLang="en-US" b="1" smtClean="0">
                <a:latin typeface="宋体" pitchFamily="2" charset="-122"/>
              </a:rPr>
              <a:t>就可以了。先看一个息票率为</a:t>
            </a:r>
            <a:r>
              <a:rPr lang="en-US" altLang="zh-CN" b="1" smtClean="0">
                <a:latin typeface="宋体" pitchFamily="2" charset="-122"/>
              </a:rPr>
              <a:t>10</a:t>
            </a:r>
            <a:r>
              <a:rPr lang="zh-CN" altLang="en-US" b="1" smtClean="0">
                <a:latin typeface="宋体" pitchFamily="2" charset="-122"/>
              </a:rPr>
              <a:t>％，</a:t>
            </a:r>
            <a:r>
              <a:rPr lang="en-US" altLang="zh-CN" b="1" smtClean="0">
                <a:latin typeface="宋体" pitchFamily="2" charset="-122"/>
              </a:rPr>
              <a:t>1</a:t>
            </a:r>
            <a:r>
              <a:rPr lang="zh-CN" altLang="en-US" b="1" smtClean="0">
                <a:latin typeface="宋体" pitchFamily="2" charset="-122"/>
              </a:rPr>
              <a:t>年支付</a:t>
            </a:r>
            <a:r>
              <a:rPr lang="en-US" altLang="zh-CN" b="1" smtClean="0">
                <a:latin typeface="宋体" pitchFamily="2" charset="-122"/>
              </a:rPr>
              <a:t>1</a:t>
            </a:r>
            <a:r>
              <a:rPr lang="zh-CN" altLang="en-US" b="1" smtClean="0">
                <a:latin typeface="宋体" pitchFamily="2" charset="-122"/>
              </a:rPr>
              <a:t>次利息的三年后到期的债券的损益情况。面值为</a:t>
            </a:r>
            <a:r>
              <a:rPr lang="en-US" altLang="zh-CN" b="1" smtClean="0">
                <a:latin typeface="宋体" pitchFamily="2" charset="-122"/>
              </a:rPr>
              <a:t>100</a:t>
            </a:r>
            <a:r>
              <a:rPr lang="zh-CN" altLang="en-US" b="1" smtClean="0">
                <a:latin typeface="宋体" pitchFamily="2" charset="-122"/>
              </a:rPr>
              <a:t>元，息票率为</a:t>
            </a:r>
            <a:r>
              <a:rPr lang="en-US" altLang="zh-CN" b="1" smtClean="0">
                <a:latin typeface="宋体" pitchFamily="2" charset="-122"/>
              </a:rPr>
              <a:t>10</a:t>
            </a:r>
            <a:r>
              <a:rPr lang="zh-CN" altLang="en-US" b="1" smtClean="0">
                <a:latin typeface="宋体" pitchFamily="2" charset="-122"/>
              </a:rPr>
              <a:t>％，所以在第</a:t>
            </a:r>
            <a:r>
              <a:rPr lang="en-US" altLang="zh-CN" b="1" smtClean="0">
                <a:latin typeface="宋体" pitchFamily="2" charset="-122"/>
              </a:rPr>
              <a:t>1</a:t>
            </a:r>
            <a:r>
              <a:rPr lang="zh-CN" altLang="en-US" b="1" smtClean="0">
                <a:latin typeface="宋体" pitchFamily="2" charset="-122"/>
              </a:rPr>
              <a:t>年末、第</a:t>
            </a:r>
            <a:r>
              <a:rPr lang="en-US" altLang="zh-CN" b="1" smtClean="0">
                <a:latin typeface="宋体" pitchFamily="2" charset="-122"/>
              </a:rPr>
              <a:t>2</a:t>
            </a:r>
            <a:r>
              <a:rPr lang="zh-CN" altLang="en-US" b="1" smtClean="0">
                <a:latin typeface="宋体" pitchFamily="2" charset="-122"/>
              </a:rPr>
              <a:t>年末和第</a:t>
            </a:r>
            <a:r>
              <a:rPr lang="en-US" altLang="zh-CN" b="1" smtClean="0">
                <a:latin typeface="宋体" pitchFamily="2" charset="-122"/>
              </a:rPr>
              <a:t>3</a:t>
            </a:r>
            <a:r>
              <a:rPr lang="zh-CN" altLang="en-US" b="1" smtClean="0">
                <a:latin typeface="宋体" pitchFamily="2" charset="-122"/>
              </a:rPr>
              <a:t>年末的利息为</a:t>
            </a:r>
            <a:r>
              <a:rPr lang="en-US" altLang="zh-CN" b="1" smtClean="0">
                <a:latin typeface="宋体" pitchFamily="2" charset="-122"/>
              </a:rPr>
              <a:t>100×10</a:t>
            </a:r>
            <a:r>
              <a:rPr lang="zh-CN" altLang="en-US" b="1" smtClean="0">
                <a:latin typeface="宋体" pitchFamily="2" charset="-122"/>
              </a:rPr>
              <a:t>％＝</a:t>
            </a:r>
            <a:r>
              <a:rPr lang="en-US" altLang="zh-CN" b="1" smtClean="0">
                <a:latin typeface="宋体" pitchFamily="2" charset="-122"/>
              </a:rPr>
              <a:t>10</a:t>
            </a:r>
            <a:r>
              <a:rPr lang="zh-CN" altLang="en-US" b="1" smtClean="0">
                <a:latin typeface="宋体" pitchFamily="2" charset="-122"/>
              </a:rPr>
              <a:t>元，在第</a:t>
            </a:r>
            <a:r>
              <a:rPr lang="en-US" altLang="zh-CN" b="1" smtClean="0">
                <a:latin typeface="宋体" pitchFamily="2" charset="-122"/>
              </a:rPr>
              <a:t>3</a:t>
            </a:r>
            <a:r>
              <a:rPr lang="zh-CN" altLang="en-US" b="1" smtClean="0">
                <a:latin typeface="宋体" pitchFamily="2" charset="-122"/>
              </a:rPr>
              <a:t>年末另外还支付本金面值</a:t>
            </a:r>
            <a:r>
              <a:rPr lang="en-US" altLang="zh-CN" b="1" smtClean="0">
                <a:latin typeface="宋体" pitchFamily="2" charset="-122"/>
              </a:rPr>
              <a:t>100</a:t>
            </a:r>
            <a:r>
              <a:rPr lang="zh-CN" altLang="en-US" b="1" smtClean="0">
                <a:latin typeface="宋体" pitchFamily="2" charset="-122"/>
              </a:rPr>
              <a:t>元。如图所示：</a:t>
            </a:r>
          </a:p>
          <a:p>
            <a:pPr algn="just" eaLnBrk="1" hangingPunct="1">
              <a:buFont typeface="Wingdings" panose="05000000000000000000" pitchFamily="2" charset="2"/>
              <a:buNone/>
              <a:defRPr/>
            </a:pPr>
            <a:r>
              <a:rPr lang="zh-CN" altLang="en-US" b="1" smtClean="0"/>
              <a:t> </a:t>
            </a:r>
            <a:endParaRPr lang="zh-CN" altLang="en-US" b="1" smtClean="0">
              <a:latin typeface="宋体" pitchFamily="2" charset="-122"/>
            </a:endParaRPr>
          </a:p>
        </p:txBody>
      </p:sp>
      <p:grpSp>
        <p:nvGrpSpPr>
          <p:cNvPr id="24579" name="Group 3"/>
          <p:cNvGrpSpPr>
            <a:grpSpLocks/>
          </p:cNvGrpSpPr>
          <p:nvPr/>
        </p:nvGrpSpPr>
        <p:grpSpPr bwMode="auto">
          <a:xfrm>
            <a:off x="1476375" y="5229225"/>
            <a:ext cx="6858000" cy="1066800"/>
            <a:chOff x="0" y="0"/>
            <a:chExt cx="4323" cy="938"/>
          </a:xfrm>
        </p:grpSpPr>
        <p:sp>
          <p:nvSpPr>
            <p:cNvPr id="24580" name="Line 4"/>
            <p:cNvSpPr>
              <a:spLocks noChangeShapeType="1"/>
            </p:cNvSpPr>
            <p:nvPr/>
          </p:nvSpPr>
          <p:spPr bwMode="auto">
            <a:xfrm>
              <a:off x="3" y="457"/>
              <a:ext cx="39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1" name="Text Box 5"/>
            <p:cNvSpPr txBox="1">
              <a:spLocks noChangeArrowheads="1"/>
            </p:cNvSpPr>
            <p:nvPr/>
          </p:nvSpPr>
          <p:spPr bwMode="auto">
            <a:xfrm>
              <a:off x="1114" y="650"/>
              <a:ext cx="574"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1年末</a:t>
              </a:r>
            </a:p>
          </p:txBody>
        </p:sp>
        <p:sp>
          <p:nvSpPr>
            <p:cNvPr id="24582" name="Line 6"/>
            <p:cNvSpPr>
              <a:spLocks noChangeShapeType="1"/>
            </p:cNvSpPr>
            <p:nvPr/>
          </p:nvSpPr>
          <p:spPr bwMode="auto">
            <a:xfrm flipH="1">
              <a:off x="0" y="299"/>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3" name="Line 7"/>
            <p:cNvSpPr>
              <a:spLocks noChangeShapeType="1"/>
            </p:cNvSpPr>
            <p:nvPr/>
          </p:nvSpPr>
          <p:spPr bwMode="auto">
            <a:xfrm flipH="1">
              <a:off x="1400" y="312"/>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4" name="Line 8"/>
            <p:cNvSpPr>
              <a:spLocks noChangeShapeType="1"/>
            </p:cNvSpPr>
            <p:nvPr/>
          </p:nvSpPr>
          <p:spPr bwMode="auto">
            <a:xfrm flipH="1">
              <a:off x="2713" y="312"/>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5" name="Line 9"/>
            <p:cNvSpPr>
              <a:spLocks noChangeShapeType="1"/>
            </p:cNvSpPr>
            <p:nvPr/>
          </p:nvSpPr>
          <p:spPr bwMode="auto">
            <a:xfrm flipH="1">
              <a:off x="3960" y="312"/>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Text Box 10"/>
            <p:cNvSpPr txBox="1">
              <a:spLocks noChangeArrowheads="1"/>
            </p:cNvSpPr>
            <p:nvPr/>
          </p:nvSpPr>
          <p:spPr bwMode="auto">
            <a:xfrm>
              <a:off x="2523" y="663"/>
              <a:ext cx="574"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2年末</a:t>
              </a:r>
            </a:p>
          </p:txBody>
        </p:sp>
        <p:sp>
          <p:nvSpPr>
            <p:cNvPr id="24587" name="Text Box 11"/>
            <p:cNvSpPr txBox="1">
              <a:spLocks noChangeArrowheads="1"/>
            </p:cNvSpPr>
            <p:nvPr/>
          </p:nvSpPr>
          <p:spPr bwMode="auto">
            <a:xfrm>
              <a:off x="3749" y="663"/>
              <a:ext cx="574"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3年末</a:t>
              </a:r>
            </a:p>
          </p:txBody>
        </p:sp>
        <p:sp>
          <p:nvSpPr>
            <p:cNvPr id="24588" name="Text Box 12"/>
            <p:cNvSpPr txBox="1">
              <a:spLocks noChangeArrowheads="1"/>
            </p:cNvSpPr>
            <p:nvPr/>
          </p:nvSpPr>
          <p:spPr bwMode="auto">
            <a:xfrm>
              <a:off x="1236" y="13"/>
              <a:ext cx="378"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10</a:t>
              </a:r>
            </a:p>
          </p:txBody>
        </p:sp>
        <p:sp>
          <p:nvSpPr>
            <p:cNvPr id="24589" name="Text Box 13"/>
            <p:cNvSpPr txBox="1">
              <a:spLocks noChangeArrowheads="1"/>
            </p:cNvSpPr>
            <p:nvPr/>
          </p:nvSpPr>
          <p:spPr bwMode="auto">
            <a:xfrm>
              <a:off x="2520" y="0"/>
              <a:ext cx="378"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10</a:t>
              </a:r>
            </a:p>
          </p:txBody>
        </p:sp>
        <p:sp>
          <p:nvSpPr>
            <p:cNvPr id="24590" name="Text Box 14"/>
            <p:cNvSpPr txBox="1">
              <a:spLocks noChangeArrowheads="1"/>
            </p:cNvSpPr>
            <p:nvPr/>
          </p:nvSpPr>
          <p:spPr bwMode="auto">
            <a:xfrm>
              <a:off x="3762" y="0"/>
              <a:ext cx="378"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110</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762000" y="457200"/>
            <a:ext cx="7772400" cy="5791200"/>
          </a:xfrm>
        </p:spPr>
        <p:txBody>
          <a:bodyPr/>
          <a:lstStyle/>
          <a:p>
            <a:pPr algn="just" eaLnBrk="1" hangingPunct="1">
              <a:lnSpc>
                <a:spcPct val="110000"/>
              </a:lnSpc>
              <a:defRPr/>
            </a:pPr>
            <a:r>
              <a:rPr lang="zh-CN" altLang="en-US" sz="2400" b="1" smtClean="0">
                <a:latin typeface="宋体" pitchFamily="2" charset="-122"/>
              </a:rPr>
              <a:t>构造相同损益的复制组合为：</a:t>
            </a:r>
          </a:p>
          <a:p>
            <a:pPr algn="just" eaLnBrk="1" hangingPunct="1">
              <a:lnSpc>
                <a:spcPct val="110000"/>
              </a:lnSpc>
              <a:defRPr/>
            </a:pPr>
            <a:r>
              <a:rPr lang="zh-CN" altLang="en-US" sz="2400" b="1" smtClean="0">
                <a:latin typeface="宋体" pitchFamily="2" charset="-122"/>
              </a:rPr>
              <a:t>（</a:t>
            </a:r>
            <a:r>
              <a:rPr lang="en-US" altLang="zh-CN" sz="2400" b="1" smtClean="0">
                <a:latin typeface="宋体" pitchFamily="2" charset="-122"/>
              </a:rPr>
              <a:t>1</a:t>
            </a:r>
            <a:r>
              <a:rPr lang="zh-CN" altLang="en-US" sz="2400" b="1" smtClean="0">
                <a:latin typeface="宋体" pitchFamily="2" charset="-122"/>
              </a:rPr>
              <a:t>）购买</a:t>
            </a:r>
            <a:r>
              <a:rPr lang="en-US" altLang="zh-CN" sz="2400" b="1" smtClean="0">
                <a:latin typeface="宋体" pitchFamily="2" charset="-122"/>
              </a:rPr>
              <a:t>0.1</a:t>
            </a:r>
            <a:r>
              <a:rPr lang="zh-CN" altLang="en-US" sz="2400" b="1" smtClean="0">
                <a:latin typeface="宋体" pitchFamily="2" charset="-122"/>
              </a:rPr>
              <a:t>张的</a:t>
            </a:r>
            <a:r>
              <a:rPr lang="en-US" altLang="zh-CN" sz="2400" b="1" smtClean="0">
                <a:latin typeface="宋体" pitchFamily="2" charset="-122"/>
              </a:rPr>
              <a:t>1</a:t>
            </a:r>
            <a:r>
              <a:rPr lang="zh-CN" altLang="en-US" sz="2400" b="1" smtClean="0">
                <a:latin typeface="宋体" pitchFamily="2" charset="-122"/>
              </a:rPr>
              <a:t>年后到期的零息票债券，其损益刚好为</a:t>
            </a:r>
            <a:r>
              <a:rPr lang="en-US" altLang="zh-CN" sz="2400" b="1" smtClean="0">
                <a:latin typeface="宋体" pitchFamily="2" charset="-122"/>
              </a:rPr>
              <a:t>100×0.1</a:t>
            </a:r>
            <a:r>
              <a:rPr lang="zh-CN" altLang="en-US" sz="2400" b="1" smtClean="0">
                <a:latin typeface="宋体" pitchFamily="2" charset="-122"/>
              </a:rPr>
              <a:t>＝</a:t>
            </a:r>
            <a:r>
              <a:rPr lang="en-US" altLang="zh-CN" sz="2400" b="1" smtClean="0">
                <a:latin typeface="宋体" pitchFamily="2" charset="-122"/>
              </a:rPr>
              <a:t>10</a:t>
            </a:r>
            <a:r>
              <a:rPr lang="zh-CN" altLang="en-US" sz="2400" b="1" smtClean="0">
                <a:latin typeface="宋体" pitchFamily="2" charset="-122"/>
              </a:rPr>
              <a:t>元；</a:t>
            </a:r>
          </a:p>
          <a:p>
            <a:pPr algn="just" eaLnBrk="1" hangingPunct="1">
              <a:lnSpc>
                <a:spcPct val="110000"/>
              </a:lnSpc>
              <a:defRPr/>
            </a:pPr>
            <a:r>
              <a:rPr lang="zh-CN" altLang="en-US" sz="2400" b="1" smtClean="0">
                <a:latin typeface="宋体" pitchFamily="2" charset="-122"/>
              </a:rPr>
              <a:t>（</a:t>
            </a:r>
            <a:r>
              <a:rPr lang="en-US" altLang="zh-CN" sz="2400" b="1" smtClean="0">
                <a:latin typeface="宋体" pitchFamily="2" charset="-122"/>
              </a:rPr>
              <a:t>2</a:t>
            </a:r>
            <a:r>
              <a:rPr lang="zh-CN" altLang="en-US" sz="2400" b="1" smtClean="0">
                <a:latin typeface="宋体" pitchFamily="2" charset="-122"/>
              </a:rPr>
              <a:t>）购买</a:t>
            </a:r>
            <a:r>
              <a:rPr lang="en-US" altLang="zh-CN" sz="2400" b="1" smtClean="0">
                <a:latin typeface="宋体" pitchFamily="2" charset="-122"/>
              </a:rPr>
              <a:t>0.1</a:t>
            </a:r>
            <a:r>
              <a:rPr lang="zh-CN" altLang="en-US" sz="2400" b="1" smtClean="0">
                <a:latin typeface="宋体" pitchFamily="2" charset="-122"/>
              </a:rPr>
              <a:t>张的</a:t>
            </a:r>
            <a:r>
              <a:rPr lang="en-US" altLang="zh-CN" sz="2400" b="1" smtClean="0">
                <a:latin typeface="宋体" pitchFamily="2" charset="-122"/>
              </a:rPr>
              <a:t>2</a:t>
            </a:r>
            <a:r>
              <a:rPr lang="zh-CN" altLang="en-US" sz="2400" b="1" smtClean="0">
                <a:latin typeface="宋体" pitchFamily="2" charset="-122"/>
              </a:rPr>
              <a:t>年后到期的零息票债券，其损益刚好为</a:t>
            </a:r>
            <a:r>
              <a:rPr lang="en-US" altLang="zh-CN" sz="2400" b="1" smtClean="0">
                <a:latin typeface="宋体" pitchFamily="2" charset="-122"/>
              </a:rPr>
              <a:t>100×0.1</a:t>
            </a:r>
            <a:r>
              <a:rPr lang="zh-CN" altLang="en-US" sz="2400" b="1" smtClean="0">
                <a:latin typeface="宋体" pitchFamily="2" charset="-122"/>
              </a:rPr>
              <a:t>＝</a:t>
            </a:r>
            <a:r>
              <a:rPr lang="en-US" altLang="zh-CN" sz="2400" b="1" smtClean="0">
                <a:latin typeface="宋体" pitchFamily="2" charset="-122"/>
              </a:rPr>
              <a:t>10</a:t>
            </a:r>
            <a:r>
              <a:rPr lang="zh-CN" altLang="en-US" sz="2400" b="1" smtClean="0">
                <a:latin typeface="宋体" pitchFamily="2" charset="-122"/>
              </a:rPr>
              <a:t>元；</a:t>
            </a:r>
          </a:p>
          <a:p>
            <a:pPr algn="just" eaLnBrk="1" hangingPunct="1">
              <a:lnSpc>
                <a:spcPct val="110000"/>
              </a:lnSpc>
              <a:defRPr/>
            </a:pPr>
            <a:r>
              <a:rPr lang="zh-CN" altLang="en-US" sz="2400" b="1" smtClean="0">
                <a:latin typeface="宋体" pitchFamily="2" charset="-122"/>
              </a:rPr>
              <a:t>（</a:t>
            </a:r>
            <a:r>
              <a:rPr lang="en-US" altLang="zh-CN" sz="2400" b="1" smtClean="0">
                <a:latin typeface="宋体" pitchFamily="2" charset="-122"/>
              </a:rPr>
              <a:t>3</a:t>
            </a:r>
            <a:r>
              <a:rPr lang="zh-CN" altLang="en-US" sz="2400" b="1" smtClean="0">
                <a:latin typeface="宋体" pitchFamily="2" charset="-122"/>
              </a:rPr>
              <a:t>）购买</a:t>
            </a:r>
            <a:r>
              <a:rPr lang="en-US" altLang="zh-CN" sz="2400" b="1" smtClean="0">
                <a:latin typeface="宋体" pitchFamily="2" charset="-122"/>
              </a:rPr>
              <a:t>1.1</a:t>
            </a:r>
            <a:r>
              <a:rPr lang="zh-CN" altLang="en-US" sz="2400" b="1" smtClean="0">
                <a:latin typeface="宋体" pitchFamily="2" charset="-122"/>
              </a:rPr>
              <a:t>张的</a:t>
            </a:r>
            <a:r>
              <a:rPr lang="en-US" altLang="zh-CN" sz="2400" b="1" smtClean="0">
                <a:latin typeface="宋体" pitchFamily="2" charset="-122"/>
              </a:rPr>
              <a:t>3</a:t>
            </a:r>
            <a:r>
              <a:rPr lang="zh-CN" altLang="en-US" sz="2400" b="1" smtClean="0">
                <a:latin typeface="宋体" pitchFamily="2" charset="-122"/>
              </a:rPr>
              <a:t>年后到期的零息票债券，其损益刚好为</a:t>
            </a:r>
            <a:r>
              <a:rPr lang="en-US" altLang="zh-CN" sz="2400" b="1" smtClean="0">
                <a:latin typeface="宋体" pitchFamily="2" charset="-122"/>
              </a:rPr>
              <a:t>100×1.1</a:t>
            </a:r>
            <a:r>
              <a:rPr lang="zh-CN" altLang="en-US" sz="2400" b="1" smtClean="0">
                <a:latin typeface="宋体" pitchFamily="2" charset="-122"/>
              </a:rPr>
              <a:t>＝</a:t>
            </a:r>
            <a:r>
              <a:rPr lang="en-US" altLang="zh-CN" sz="2400" b="1" smtClean="0">
                <a:latin typeface="宋体" pitchFamily="2" charset="-122"/>
              </a:rPr>
              <a:t>110</a:t>
            </a:r>
            <a:r>
              <a:rPr lang="zh-CN" altLang="en-US" sz="2400" b="1" smtClean="0">
                <a:latin typeface="宋体" pitchFamily="2" charset="-122"/>
              </a:rPr>
              <a:t>元；</a:t>
            </a:r>
          </a:p>
          <a:p>
            <a:pPr algn="just" eaLnBrk="1" hangingPunct="1">
              <a:lnSpc>
                <a:spcPct val="110000"/>
              </a:lnSpc>
              <a:defRPr/>
            </a:pPr>
            <a:r>
              <a:rPr lang="zh-CN" altLang="en-US" sz="2400" b="1" smtClean="0">
                <a:latin typeface="宋体" pitchFamily="2" charset="-122"/>
              </a:rPr>
              <a:t>所以上面的复制组合的损益就与图所示的损益一样，因此根据无套利定价原理的推论（</a:t>
            </a:r>
            <a:r>
              <a:rPr lang="en-US" altLang="zh-CN" sz="2400" b="1" smtClean="0">
                <a:latin typeface="宋体" pitchFamily="2" charset="-122"/>
              </a:rPr>
              <a:t>2</a:t>
            </a:r>
            <a:r>
              <a:rPr lang="zh-CN" altLang="en-US" sz="2400" b="1" smtClean="0">
                <a:latin typeface="宋体" pitchFamily="2" charset="-122"/>
              </a:rPr>
              <a:t>），具有相同损益情况下证券的价格就是复制组合的价格，所以息票率为</a:t>
            </a:r>
            <a:r>
              <a:rPr lang="en-US" altLang="zh-CN" sz="2400" b="1" smtClean="0">
                <a:latin typeface="宋体" pitchFamily="2" charset="-122"/>
              </a:rPr>
              <a:t>10</a:t>
            </a:r>
            <a:r>
              <a:rPr lang="zh-CN" altLang="en-US" sz="2400" b="1" smtClean="0">
                <a:latin typeface="宋体" pitchFamily="2" charset="-122"/>
              </a:rPr>
              <a:t>％，</a:t>
            </a:r>
            <a:r>
              <a:rPr lang="en-US" altLang="zh-CN" sz="2400" b="1" smtClean="0">
                <a:latin typeface="宋体" pitchFamily="2" charset="-122"/>
              </a:rPr>
              <a:t>1</a:t>
            </a:r>
            <a:r>
              <a:rPr lang="zh-CN" altLang="en-US" sz="2400" b="1" smtClean="0">
                <a:latin typeface="宋体" pitchFamily="2" charset="-122"/>
              </a:rPr>
              <a:t>年支付</a:t>
            </a:r>
            <a:r>
              <a:rPr lang="en-US" altLang="zh-CN" sz="2400" b="1" smtClean="0">
                <a:latin typeface="宋体" pitchFamily="2" charset="-122"/>
              </a:rPr>
              <a:t>1</a:t>
            </a:r>
            <a:r>
              <a:rPr lang="zh-CN" altLang="en-US" sz="2400" b="1" smtClean="0">
                <a:latin typeface="宋体" pitchFamily="2" charset="-122"/>
              </a:rPr>
              <a:t>次利息的三年后到期的债券的当前价格应该为：</a:t>
            </a:r>
          </a:p>
          <a:p>
            <a:pPr algn="just" eaLnBrk="1" hangingPunct="1">
              <a:lnSpc>
                <a:spcPct val="110000"/>
              </a:lnSpc>
              <a:defRPr/>
            </a:pPr>
            <a:r>
              <a:rPr lang="en-US" altLang="zh-CN" sz="2400" b="1" smtClean="0">
                <a:latin typeface="宋体" pitchFamily="2" charset="-122"/>
              </a:rPr>
              <a:t>0.1×97</a:t>
            </a:r>
            <a:r>
              <a:rPr lang="zh-CN" altLang="en-US" sz="2400" b="1" smtClean="0">
                <a:latin typeface="宋体" pitchFamily="2" charset="-122"/>
              </a:rPr>
              <a:t>＋</a:t>
            </a:r>
            <a:r>
              <a:rPr lang="en-US" altLang="zh-CN" sz="2400" b="1" smtClean="0">
                <a:latin typeface="宋体" pitchFamily="2" charset="-122"/>
              </a:rPr>
              <a:t>0.1×94</a:t>
            </a:r>
            <a:r>
              <a:rPr lang="zh-CN" altLang="en-US" sz="2400" b="1" smtClean="0">
                <a:latin typeface="宋体" pitchFamily="2" charset="-122"/>
              </a:rPr>
              <a:t>＋</a:t>
            </a:r>
            <a:r>
              <a:rPr lang="en-US" altLang="zh-CN" sz="2400" b="1" smtClean="0">
                <a:latin typeface="宋体" pitchFamily="2" charset="-122"/>
              </a:rPr>
              <a:t>1.1×90</a:t>
            </a:r>
            <a:r>
              <a:rPr lang="zh-CN" altLang="en-US" sz="2400" b="1" smtClean="0">
                <a:latin typeface="宋体" pitchFamily="2" charset="-122"/>
              </a:rPr>
              <a:t>＝</a:t>
            </a:r>
            <a:r>
              <a:rPr lang="en-US" altLang="zh-CN" sz="2400" b="1" smtClean="0">
                <a:latin typeface="宋体" pitchFamily="2" charset="-122"/>
              </a:rPr>
              <a:t>118.1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381000" y="381000"/>
            <a:ext cx="8229600" cy="6019800"/>
          </a:xfrm>
        </p:spPr>
        <p:txBody>
          <a:bodyPr/>
          <a:lstStyle/>
          <a:p>
            <a:pPr algn="just" eaLnBrk="1" hangingPunct="1">
              <a:lnSpc>
                <a:spcPct val="140000"/>
              </a:lnSpc>
              <a:defRPr/>
            </a:pPr>
            <a:r>
              <a:rPr lang="zh-CN" altLang="zh-CN" sz="2400" b="1" smtClean="0">
                <a:latin typeface="宋体" pitchFamily="2" charset="-122"/>
              </a:rPr>
              <a:t>对于第二个问题，其原理与</a:t>
            </a:r>
            <a:r>
              <a:rPr lang="zh-CN" altLang="zh-CN" sz="2400" b="1" smtClean="0">
                <a:latin typeface="宋体" pitchFamily="2" charset="-122"/>
                <a:ea typeface="楷体_GB2312" pitchFamily="49" charset="-122"/>
              </a:rPr>
              <a:t>例子</a:t>
            </a:r>
            <a:r>
              <a:rPr lang="zh-CN" altLang="zh-CN" sz="2400" b="1" smtClean="0">
                <a:latin typeface="宋体" pitchFamily="2" charset="-122"/>
              </a:rPr>
              <a:t>2类似，债券</a:t>
            </a:r>
            <a:r>
              <a:rPr lang="en-US" altLang="zh-CN" sz="2400" b="1" smtClean="0">
                <a:latin typeface="宋体" pitchFamily="2" charset="-122"/>
              </a:rPr>
              <a:t>A</a:t>
            </a:r>
            <a:r>
              <a:rPr lang="zh-CN" altLang="zh-CN" sz="2400" b="1" smtClean="0">
                <a:latin typeface="宋体" pitchFamily="2" charset="-122"/>
              </a:rPr>
              <a:t>的当前价格为120元，</a:t>
            </a:r>
            <a:r>
              <a:rPr lang="zh-CN" altLang="en-US" sz="2400" b="1" smtClean="0">
                <a:latin typeface="宋体" pitchFamily="2" charset="-122"/>
              </a:rPr>
              <a:t>大</a:t>
            </a:r>
            <a:r>
              <a:rPr lang="zh-CN" altLang="zh-CN" sz="2400" b="1" smtClean="0">
                <a:latin typeface="宋体" pitchFamily="2" charset="-122"/>
              </a:rPr>
              <a:t>于应该价格1</a:t>
            </a:r>
            <a:r>
              <a:rPr lang="zh-CN" altLang="en-US" sz="2400" b="1" smtClean="0">
                <a:latin typeface="宋体" pitchFamily="2" charset="-122"/>
              </a:rPr>
              <a:t>1</a:t>
            </a:r>
            <a:r>
              <a:rPr lang="en-US" altLang="zh-CN" sz="2400" b="1" smtClean="0">
                <a:latin typeface="宋体" pitchFamily="2" charset="-122"/>
              </a:rPr>
              <a:t>8.1</a:t>
            </a:r>
            <a:r>
              <a:rPr lang="zh-CN" altLang="zh-CN" sz="2400" b="1" smtClean="0">
                <a:latin typeface="宋体" pitchFamily="2" charset="-122"/>
              </a:rPr>
              <a:t>元，因此根据无套利定价原理，存在套利机会。当前市场价格为120元，而无套利定价的价格为1</a:t>
            </a:r>
            <a:r>
              <a:rPr lang="zh-CN" altLang="en-US" sz="2400" b="1" smtClean="0">
                <a:latin typeface="宋体" pitchFamily="2" charset="-122"/>
              </a:rPr>
              <a:t>1</a:t>
            </a:r>
            <a:r>
              <a:rPr lang="en-US" altLang="zh-CN" sz="2400" b="1" smtClean="0">
                <a:latin typeface="宋体" pitchFamily="2" charset="-122"/>
              </a:rPr>
              <a:t>8.1</a:t>
            </a:r>
            <a:r>
              <a:rPr lang="zh-CN" altLang="zh-CN" sz="2400" b="1" smtClean="0">
                <a:latin typeface="宋体" pitchFamily="2" charset="-122"/>
              </a:rPr>
              <a:t>元，所以市场</a:t>
            </a:r>
            <a:r>
              <a:rPr lang="zh-CN" altLang="en-US" sz="2400" b="1" smtClean="0">
                <a:latin typeface="宋体" pitchFamily="2" charset="-122"/>
              </a:rPr>
              <a:t>高</a:t>
            </a:r>
            <a:r>
              <a:rPr lang="zh-CN" altLang="zh-CN" sz="2400" b="1" smtClean="0">
                <a:latin typeface="宋体" pitchFamily="2" charset="-122"/>
              </a:rPr>
              <a:t>估了这个债券的价值，则应该</a:t>
            </a:r>
            <a:r>
              <a:rPr lang="zh-CN" altLang="en-US" sz="2400" b="1" smtClean="0">
                <a:latin typeface="宋体" pitchFamily="2" charset="-122"/>
              </a:rPr>
              <a:t>卖出</a:t>
            </a:r>
            <a:r>
              <a:rPr lang="zh-CN" altLang="zh-CN" sz="2400" b="1" smtClean="0">
                <a:latin typeface="宋体" pitchFamily="2" charset="-122"/>
              </a:rPr>
              <a:t>这个债券，然后</a:t>
            </a:r>
            <a:r>
              <a:rPr lang="zh-CN" altLang="en-US" sz="2400" b="1" smtClean="0">
                <a:latin typeface="宋体" pitchFamily="2" charset="-122"/>
              </a:rPr>
              <a:t>买进</a:t>
            </a:r>
            <a:r>
              <a:rPr lang="zh-CN" altLang="zh-CN" sz="2400" b="1" smtClean="0">
                <a:latin typeface="宋体" pitchFamily="2" charset="-122"/>
              </a:rPr>
              <a:t>复制组合。即基本的套利策略为：</a:t>
            </a:r>
          </a:p>
          <a:p>
            <a:pPr algn="just" eaLnBrk="1" hangingPunct="1">
              <a:lnSpc>
                <a:spcPct val="140000"/>
              </a:lnSpc>
              <a:defRPr/>
            </a:pPr>
            <a:r>
              <a:rPr lang="zh-CN" altLang="zh-CN" sz="2400" b="1" smtClean="0">
                <a:latin typeface="宋体" pitchFamily="2" charset="-122"/>
              </a:rPr>
              <a:t>（1）</a:t>
            </a:r>
            <a:r>
              <a:rPr lang="zh-CN" altLang="en-US" sz="2400" b="1" smtClean="0">
                <a:latin typeface="宋体" pitchFamily="2" charset="-122"/>
              </a:rPr>
              <a:t>卖出</a:t>
            </a:r>
            <a:r>
              <a:rPr lang="zh-CN" altLang="zh-CN" sz="2400" b="1" smtClean="0">
                <a:latin typeface="宋体" pitchFamily="2" charset="-122"/>
              </a:rPr>
              <a:t>1张息票率为10％，1年支付1次利息的三年后到期的债券</a:t>
            </a:r>
            <a:r>
              <a:rPr lang="en-US" altLang="zh-CN" sz="2400" b="1" smtClean="0">
                <a:latin typeface="宋体" pitchFamily="2" charset="-122"/>
              </a:rPr>
              <a:t>A</a:t>
            </a:r>
            <a:r>
              <a:rPr lang="zh-CN" altLang="en-US" sz="2400" b="1" smtClean="0">
                <a:latin typeface="宋体" pitchFamily="2" charset="-122"/>
              </a:rPr>
              <a:t>；</a:t>
            </a:r>
          </a:p>
          <a:p>
            <a:pPr algn="just" eaLnBrk="1" hangingPunct="1">
              <a:lnSpc>
                <a:spcPct val="140000"/>
              </a:lnSpc>
              <a:defRPr/>
            </a:pPr>
            <a:r>
              <a:rPr lang="zh-CN" altLang="en-US" sz="2400" b="1" smtClean="0">
                <a:latin typeface="宋体" pitchFamily="2" charset="-122"/>
              </a:rPr>
              <a:t>（</a:t>
            </a:r>
            <a:r>
              <a:rPr lang="en-US" altLang="zh-CN" sz="2400" b="1" smtClean="0">
                <a:latin typeface="宋体" pitchFamily="2" charset="-122"/>
              </a:rPr>
              <a:t>2</a:t>
            </a:r>
            <a:r>
              <a:rPr lang="zh-CN" altLang="en-US" sz="2400" b="1" smtClean="0">
                <a:latin typeface="宋体" pitchFamily="2" charset="-122"/>
              </a:rPr>
              <a:t>）买进</a:t>
            </a:r>
            <a:r>
              <a:rPr lang="zh-CN" altLang="zh-CN" sz="2400" b="1" smtClean="0">
                <a:latin typeface="宋体" pitchFamily="2" charset="-122"/>
              </a:rPr>
              <a:t>0.1张的1年后到期的零息票债券；</a:t>
            </a:r>
          </a:p>
          <a:p>
            <a:pPr algn="just" eaLnBrk="1" hangingPunct="1">
              <a:lnSpc>
                <a:spcPct val="140000"/>
              </a:lnSpc>
              <a:defRPr/>
            </a:pPr>
            <a:r>
              <a:rPr lang="zh-CN" altLang="zh-CN" sz="2400" b="1" smtClean="0">
                <a:latin typeface="宋体" pitchFamily="2" charset="-122"/>
              </a:rPr>
              <a:t>（3）</a:t>
            </a:r>
            <a:r>
              <a:rPr lang="zh-CN" altLang="en-US" sz="2400" b="1" smtClean="0">
                <a:latin typeface="宋体" pitchFamily="2" charset="-122"/>
              </a:rPr>
              <a:t>买进</a:t>
            </a:r>
            <a:r>
              <a:rPr lang="zh-CN" altLang="zh-CN" sz="2400" b="1" smtClean="0">
                <a:latin typeface="宋体" pitchFamily="2" charset="-122"/>
              </a:rPr>
              <a:t>0.1张的2年后到期的零息票债券；</a:t>
            </a:r>
          </a:p>
          <a:p>
            <a:pPr algn="just" eaLnBrk="1" hangingPunct="1">
              <a:lnSpc>
                <a:spcPct val="140000"/>
              </a:lnSpc>
              <a:defRPr/>
            </a:pPr>
            <a:r>
              <a:rPr lang="zh-CN" altLang="zh-CN" sz="2400" b="1" smtClean="0">
                <a:latin typeface="宋体" pitchFamily="2" charset="-122"/>
              </a:rPr>
              <a:t>（4）</a:t>
            </a:r>
            <a:r>
              <a:rPr lang="zh-CN" altLang="en-US" sz="2400" b="1" smtClean="0">
                <a:latin typeface="宋体" pitchFamily="2" charset="-122"/>
              </a:rPr>
              <a:t>买进</a:t>
            </a:r>
            <a:r>
              <a:rPr lang="zh-CN" altLang="zh-CN" sz="2400" b="1" smtClean="0">
                <a:latin typeface="宋体" pitchFamily="2" charset="-122"/>
              </a:rPr>
              <a:t>1.1张的3年后到期的零息票债券；</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533400"/>
            <a:ext cx="7772400" cy="1143000"/>
          </a:xfrm>
        </p:spPr>
        <p:txBody>
          <a:bodyPr/>
          <a:lstStyle/>
          <a:p>
            <a:pPr eaLnBrk="1" hangingPunct="1">
              <a:defRPr/>
            </a:pPr>
            <a:r>
              <a:rPr lang="en-US" altLang="zh-CN" smtClean="0"/>
              <a:t>3</a:t>
            </a:r>
            <a:r>
              <a:rPr lang="zh-CN" altLang="en-US" smtClean="0"/>
              <a:t>、动态组合复制定价（例子</a:t>
            </a:r>
            <a:r>
              <a:rPr lang="en-US" altLang="zh-CN" smtClean="0"/>
              <a:t>4</a:t>
            </a:r>
            <a:r>
              <a:rPr lang="zh-CN" altLang="en-US" smtClean="0"/>
              <a:t>）</a:t>
            </a:r>
          </a:p>
        </p:txBody>
      </p:sp>
      <p:sp>
        <p:nvSpPr>
          <p:cNvPr id="29699" name="Rectangle 3"/>
          <p:cNvSpPr>
            <a:spLocks noGrp="1" noChangeArrowheads="1"/>
          </p:cNvSpPr>
          <p:nvPr>
            <p:ph type="body" idx="1"/>
          </p:nvPr>
        </p:nvSpPr>
        <p:spPr>
          <a:xfrm>
            <a:off x="685800" y="1600200"/>
            <a:ext cx="7772400" cy="4800600"/>
          </a:xfrm>
        </p:spPr>
        <p:txBody>
          <a:bodyPr/>
          <a:lstStyle/>
          <a:p>
            <a:pPr algn="just" eaLnBrk="1" hangingPunct="1">
              <a:lnSpc>
                <a:spcPct val="110000"/>
              </a:lnSpc>
              <a:defRPr/>
            </a:pPr>
            <a:r>
              <a:rPr lang="zh-CN" sz="2800" b="1" dirty="0" smtClean="0">
                <a:latin typeface="宋体" pitchFamily="2" charset="-122"/>
              </a:rPr>
              <a:t>假设从现在开始1年后到期的零息票债券的价格为98元。从1年后开始，在2年后到期的零息票债券的价格也为98元。并且假设不考虑交易成本和违约情况。</a:t>
            </a:r>
          </a:p>
          <a:p>
            <a:pPr algn="just" eaLnBrk="1" hangingPunct="1">
              <a:lnSpc>
                <a:spcPct val="110000"/>
              </a:lnSpc>
              <a:defRPr/>
            </a:pPr>
            <a:r>
              <a:rPr lang="zh-CN" sz="2800" b="1" dirty="0" smtClean="0">
                <a:latin typeface="宋体" pitchFamily="2" charset="-122"/>
              </a:rPr>
              <a:t>问题：（1）从现在开始2年后到期的零息票债券的价格为多少呢？</a:t>
            </a:r>
          </a:p>
          <a:p>
            <a:pPr algn="just" eaLnBrk="1" hangingPunct="1">
              <a:lnSpc>
                <a:spcPct val="110000"/>
              </a:lnSpc>
              <a:defRPr/>
            </a:pPr>
            <a:r>
              <a:rPr lang="zh-CN" sz="2800" b="1" dirty="0" smtClean="0">
                <a:latin typeface="宋体" pitchFamily="2" charset="-122"/>
              </a:rPr>
              <a:t>      （2）如果现在开始2年后到期的零息票债券价格为9</a:t>
            </a:r>
            <a:r>
              <a:rPr lang="en-US" altLang="zh-CN" sz="2800" b="1" dirty="0" smtClean="0">
                <a:latin typeface="宋体" pitchFamily="2" charset="-122"/>
              </a:rPr>
              <a:t>7</a:t>
            </a:r>
            <a:r>
              <a:rPr lang="zh-CN" sz="2800" b="1" dirty="0" smtClean="0">
                <a:latin typeface="宋体" pitchFamily="2" charset="-122"/>
              </a:rPr>
              <a:t>元，问是否存在套利机会？如果有，如何套利？</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685800" y="838200"/>
            <a:ext cx="7772400" cy="4535488"/>
          </a:xfrm>
        </p:spPr>
        <p:txBody>
          <a:bodyPr/>
          <a:lstStyle/>
          <a:p>
            <a:pPr algn="just" eaLnBrk="1" hangingPunct="1">
              <a:lnSpc>
                <a:spcPct val="140000"/>
              </a:lnSpc>
              <a:defRPr/>
            </a:pPr>
            <a:r>
              <a:rPr lang="zh-CN" altLang="en-US" b="1" smtClean="0">
                <a:latin typeface="宋体" pitchFamily="2" charset="-122"/>
              </a:rPr>
              <a:t>与</a:t>
            </a:r>
            <a:r>
              <a:rPr lang="zh-CN" altLang="en-US" b="1" smtClean="0">
                <a:latin typeface="宋体" pitchFamily="2" charset="-122"/>
                <a:ea typeface="楷体_GB2312" pitchFamily="49" charset="-122"/>
              </a:rPr>
              <a:t>例子</a:t>
            </a:r>
            <a:r>
              <a:rPr lang="en-US" altLang="zh-CN" b="1" smtClean="0">
                <a:latin typeface="宋体" pitchFamily="2" charset="-122"/>
              </a:rPr>
              <a:t>3</a:t>
            </a:r>
            <a:r>
              <a:rPr lang="zh-CN" altLang="en-US" b="1" smtClean="0">
                <a:latin typeface="宋体" pitchFamily="2" charset="-122"/>
              </a:rPr>
              <a:t>不同的是，在这个例子中我们不能简单地在当前时刻就构造好一个复制组合，而必须进行动态地交易来构造复制组合。我们要运用无套利定价原理的第三个推论。现在看一下如何进行动态地构造套利组合呢？</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1219200" y="609600"/>
            <a:ext cx="7239000" cy="5486400"/>
            <a:chOff x="0" y="0"/>
            <a:chExt cx="4140" cy="4888"/>
          </a:xfrm>
        </p:grpSpPr>
        <p:sp>
          <p:nvSpPr>
            <p:cNvPr id="35843" name="Text Box 3"/>
            <p:cNvSpPr txBox="1">
              <a:spLocks noChangeArrowheads="1"/>
            </p:cNvSpPr>
            <p:nvPr/>
          </p:nvSpPr>
          <p:spPr bwMode="auto">
            <a:xfrm>
              <a:off x="0" y="0"/>
              <a:ext cx="3060" cy="312"/>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(1) 从现在开始1年后到期的债券</a:t>
              </a:r>
              <a:r>
                <a:rPr lang="en-US" altLang="zh-CN" sz="2000" b="1">
                  <a:latin typeface="Times New Roman" panose="02020603050405020304" pitchFamily="18" charset="0"/>
                </a:rPr>
                <a:t>Z</a:t>
              </a:r>
              <a:r>
                <a:rPr lang="en-US" altLang="zh-CN" sz="2000" b="1" baseline="-25000">
                  <a:latin typeface="Times New Roman" panose="02020603050405020304" pitchFamily="18" charset="0"/>
                </a:rPr>
                <a:t>0×1</a:t>
              </a:r>
              <a:endParaRPr lang="en-US" altLang="zh-CN" sz="2000" b="1">
                <a:latin typeface="Times New Roman" panose="02020603050405020304" pitchFamily="18" charset="0"/>
              </a:endParaRPr>
            </a:p>
          </p:txBody>
        </p:sp>
        <p:sp>
          <p:nvSpPr>
            <p:cNvPr id="35844" name="Line 4"/>
            <p:cNvSpPr>
              <a:spLocks noChangeShapeType="1"/>
            </p:cNvSpPr>
            <p:nvPr/>
          </p:nvSpPr>
          <p:spPr bwMode="auto">
            <a:xfrm>
              <a:off x="723" y="860"/>
              <a:ext cx="14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Line 5"/>
            <p:cNvSpPr>
              <a:spLocks noChangeShapeType="1"/>
            </p:cNvSpPr>
            <p:nvPr/>
          </p:nvSpPr>
          <p:spPr bwMode="auto">
            <a:xfrm flipH="1">
              <a:off x="720" y="702"/>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6" name="Line 6"/>
            <p:cNvSpPr>
              <a:spLocks noChangeShapeType="1"/>
            </p:cNvSpPr>
            <p:nvPr/>
          </p:nvSpPr>
          <p:spPr bwMode="auto">
            <a:xfrm flipH="1">
              <a:off x="2120" y="715"/>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Text Box 7"/>
            <p:cNvSpPr txBox="1">
              <a:spLocks noChangeArrowheads="1"/>
            </p:cNvSpPr>
            <p:nvPr/>
          </p:nvSpPr>
          <p:spPr bwMode="auto">
            <a:xfrm>
              <a:off x="1946" y="1066"/>
              <a:ext cx="934"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第1年末</a:t>
              </a:r>
            </a:p>
          </p:txBody>
        </p:sp>
        <p:sp>
          <p:nvSpPr>
            <p:cNvPr id="35848" name="Text Box 8"/>
            <p:cNvSpPr txBox="1">
              <a:spLocks noChangeArrowheads="1"/>
            </p:cNvSpPr>
            <p:nvPr/>
          </p:nvSpPr>
          <p:spPr bwMode="auto">
            <a:xfrm>
              <a:off x="1956" y="416"/>
              <a:ext cx="924"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损益:100</a:t>
              </a:r>
            </a:p>
          </p:txBody>
        </p:sp>
        <p:sp>
          <p:nvSpPr>
            <p:cNvPr id="35849" name="Line 9"/>
            <p:cNvSpPr>
              <a:spLocks noChangeShapeType="1"/>
            </p:cNvSpPr>
            <p:nvPr/>
          </p:nvSpPr>
          <p:spPr bwMode="auto">
            <a:xfrm>
              <a:off x="2131" y="858"/>
              <a:ext cx="141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10"/>
            <p:cNvSpPr>
              <a:spLocks noChangeShapeType="1"/>
            </p:cNvSpPr>
            <p:nvPr/>
          </p:nvSpPr>
          <p:spPr bwMode="auto">
            <a:xfrm flipH="1">
              <a:off x="3558" y="728"/>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Text Box 11"/>
            <p:cNvSpPr txBox="1">
              <a:spLocks noChangeArrowheads="1"/>
            </p:cNvSpPr>
            <p:nvPr/>
          </p:nvSpPr>
          <p:spPr bwMode="auto">
            <a:xfrm>
              <a:off x="540" y="1077"/>
              <a:ext cx="720"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价格:98</a:t>
              </a:r>
            </a:p>
          </p:txBody>
        </p:sp>
        <p:sp>
          <p:nvSpPr>
            <p:cNvPr id="35852" name="Text Box 12"/>
            <p:cNvSpPr txBox="1">
              <a:spLocks noChangeArrowheads="1"/>
            </p:cNvSpPr>
            <p:nvPr/>
          </p:nvSpPr>
          <p:spPr bwMode="auto">
            <a:xfrm>
              <a:off x="0" y="1839"/>
              <a:ext cx="3060" cy="312"/>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(2) 1年后开始2年后到期的债券</a:t>
              </a:r>
              <a:r>
                <a:rPr lang="en-US" altLang="zh-CN" sz="2000" b="1">
                  <a:latin typeface="Times New Roman" panose="02020603050405020304" pitchFamily="18" charset="0"/>
                </a:rPr>
                <a:t>Z</a:t>
              </a:r>
              <a:r>
                <a:rPr lang="en-US" altLang="zh-CN" sz="2000" b="1" baseline="-25000">
                  <a:latin typeface="Times New Roman" panose="02020603050405020304" pitchFamily="18" charset="0"/>
                </a:rPr>
                <a:t>1×2</a:t>
              </a:r>
              <a:endParaRPr lang="en-US" altLang="zh-CN" sz="2000" b="1">
                <a:latin typeface="Times New Roman" panose="02020603050405020304" pitchFamily="18" charset="0"/>
              </a:endParaRPr>
            </a:p>
          </p:txBody>
        </p:sp>
        <p:sp>
          <p:nvSpPr>
            <p:cNvPr id="35853" name="Line 13"/>
            <p:cNvSpPr>
              <a:spLocks noChangeShapeType="1"/>
            </p:cNvSpPr>
            <p:nvPr/>
          </p:nvSpPr>
          <p:spPr bwMode="auto">
            <a:xfrm>
              <a:off x="723" y="2698"/>
              <a:ext cx="141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14"/>
            <p:cNvSpPr>
              <a:spLocks noChangeShapeType="1"/>
            </p:cNvSpPr>
            <p:nvPr/>
          </p:nvSpPr>
          <p:spPr bwMode="auto">
            <a:xfrm flipH="1">
              <a:off x="720" y="2540"/>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Line 15"/>
            <p:cNvSpPr>
              <a:spLocks noChangeShapeType="1"/>
            </p:cNvSpPr>
            <p:nvPr/>
          </p:nvSpPr>
          <p:spPr bwMode="auto">
            <a:xfrm flipH="1">
              <a:off x="2120" y="2553"/>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Text Box 16"/>
            <p:cNvSpPr txBox="1">
              <a:spLocks noChangeArrowheads="1"/>
            </p:cNvSpPr>
            <p:nvPr/>
          </p:nvSpPr>
          <p:spPr bwMode="auto">
            <a:xfrm>
              <a:off x="3206" y="2904"/>
              <a:ext cx="934"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第2年末</a:t>
              </a:r>
            </a:p>
          </p:txBody>
        </p:sp>
        <p:sp>
          <p:nvSpPr>
            <p:cNvPr id="35857" name="Text Box 17"/>
            <p:cNvSpPr txBox="1">
              <a:spLocks noChangeArrowheads="1"/>
            </p:cNvSpPr>
            <p:nvPr/>
          </p:nvSpPr>
          <p:spPr bwMode="auto">
            <a:xfrm>
              <a:off x="3060" y="2254"/>
              <a:ext cx="924"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损益:100</a:t>
              </a:r>
            </a:p>
          </p:txBody>
        </p:sp>
        <p:sp>
          <p:nvSpPr>
            <p:cNvPr id="35858" name="Line 18"/>
            <p:cNvSpPr>
              <a:spLocks noChangeShapeType="1"/>
            </p:cNvSpPr>
            <p:nvPr/>
          </p:nvSpPr>
          <p:spPr bwMode="auto">
            <a:xfrm>
              <a:off x="2131" y="2698"/>
              <a:ext cx="14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19"/>
            <p:cNvSpPr>
              <a:spLocks noChangeShapeType="1"/>
            </p:cNvSpPr>
            <p:nvPr/>
          </p:nvSpPr>
          <p:spPr bwMode="auto">
            <a:xfrm flipH="1">
              <a:off x="3558" y="2566"/>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Text Box 20"/>
            <p:cNvSpPr txBox="1">
              <a:spLocks noChangeArrowheads="1"/>
            </p:cNvSpPr>
            <p:nvPr/>
          </p:nvSpPr>
          <p:spPr bwMode="auto">
            <a:xfrm>
              <a:off x="1800" y="2916"/>
              <a:ext cx="720"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价格:98</a:t>
              </a:r>
            </a:p>
          </p:txBody>
        </p:sp>
        <p:sp>
          <p:nvSpPr>
            <p:cNvPr id="35861" name="Text Box 21"/>
            <p:cNvSpPr txBox="1">
              <a:spLocks noChangeArrowheads="1"/>
            </p:cNvSpPr>
            <p:nvPr/>
          </p:nvSpPr>
          <p:spPr bwMode="auto">
            <a:xfrm>
              <a:off x="0" y="3536"/>
              <a:ext cx="3060" cy="312"/>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(3) 从现在开始2年后到期的债券</a:t>
              </a:r>
              <a:r>
                <a:rPr lang="en-US" altLang="zh-CN" sz="2000" b="1">
                  <a:latin typeface="Times New Roman" panose="02020603050405020304" pitchFamily="18" charset="0"/>
                </a:rPr>
                <a:t>Z</a:t>
              </a:r>
              <a:r>
                <a:rPr lang="en-US" altLang="zh-CN" sz="2000" b="1" baseline="-25000">
                  <a:latin typeface="Times New Roman" panose="02020603050405020304" pitchFamily="18" charset="0"/>
                </a:rPr>
                <a:t>0×2</a:t>
              </a:r>
              <a:endParaRPr lang="en-US" altLang="zh-CN" sz="2000" b="1">
                <a:latin typeface="Times New Roman" panose="02020603050405020304" pitchFamily="18" charset="0"/>
              </a:endParaRPr>
            </a:p>
          </p:txBody>
        </p:sp>
        <p:sp>
          <p:nvSpPr>
            <p:cNvPr id="35862" name="Line 22"/>
            <p:cNvSpPr>
              <a:spLocks noChangeShapeType="1"/>
            </p:cNvSpPr>
            <p:nvPr/>
          </p:nvSpPr>
          <p:spPr bwMode="auto">
            <a:xfrm>
              <a:off x="723" y="4395"/>
              <a:ext cx="14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23"/>
            <p:cNvSpPr>
              <a:spLocks noChangeShapeType="1"/>
            </p:cNvSpPr>
            <p:nvPr/>
          </p:nvSpPr>
          <p:spPr bwMode="auto">
            <a:xfrm flipH="1">
              <a:off x="720" y="4237"/>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Line 24"/>
            <p:cNvSpPr>
              <a:spLocks noChangeShapeType="1"/>
            </p:cNvSpPr>
            <p:nvPr/>
          </p:nvSpPr>
          <p:spPr bwMode="auto">
            <a:xfrm flipH="1">
              <a:off x="2120" y="4250"/>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Text Box 25"/>
            <p:cNvSpPr txBox="1">
              <a:spLocks noChangeArrowheads="1"/>
            </p:cNvSpPr>
            <p:nvPr/>
          </p:nvSpPr>
          <p:spPr bwMode="auto">
            <a:xfrm>
              <a:off x="3206" y="4601"/>
              <a:ext cx="934"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第2年末</a:t>
              </a:r>
            </a:p>
          </p:txBody>
        </p:sp>
        <p:sp>
          <p:nvSpPr>
            <p:cNvPr id="35866" name="Text Box 26"/>
            <p:cNvSpPr txBox="1">
              <a:spLocks noChangeArrowheads="1"/>
            </p:cNvSpPr>
            <p:nvPr/>
          </p:nvSpPr>
          <p:spPr bwMode="auto">
            <a:xfrm>
              <a:off x="3060" y="3951"/>
              <a:ext cx="924"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损益:100</a:t>
              </a:r>
            </a:p>
          </p:txBody>
        </p:sp>
        <p:sp>
          <p:nvSpPr>
            <p:cNvPr id="35867" name="Line 27"/>
            <p:cNvSpPr>
              <a:spLocks noChangeShapeType="1"/>
            </p:cNvSpPr>
            <p:nvPr/>
          </p:nvSpPr>
          <p:spPr bwMode="auto">
            <a:xfrm>
              <a:off x="2131" y="4395"/>
              <a:ext cx="14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Line 28"/>
            <p:cNvSpPr>
              <a:spLocks noChangeShapeType="1"/>
            </p:cNvSpPr>
            <p:nvPr/>
          </p:nvSpPr>
          <p:spPr bwMode="auto">
            <a:xfrm flipH="1">
              <a:off x="3558" y="4263"/>
              <a:ext cx="3"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Text Box 29"/>
            <p:cNvSpPr txBox="1">
              <a:spLocks noChangeArrowheads="1"/>
            </p:cNvSpPr>
            <p:nvPr/>
          </p:nvSpPr>
          <p:spPr bwMode="auto">
            <a:xfrm>
              <a:off x="540" y="4613"/>
              <a:ext cx="720" cy="275"/>
            </a:xfrm>
            <a:prstGeom prst="rect">
              <a:avLst/>
            </a:prstGeom>
            <a:solidFill>
              <a:schemeClr val="accent1"/>
            </a:solidFill>
            <a:ln w="9525">
              <a:solidFill>
                <a:schemeClr val="tx1"/>
              </a:solidFill>
              <a:miter lim="800000"/>
              <a:headEnd/>
              <a:tailEnd/>
            </a:ln>
          </p:spPr>
          <p:txBody>
            <a:bodyPr lIns="0" tIns="0" rIns="0" bIns="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2000" b="1">
                  <a:latin typeface="Times New Roman" panose="02020603050405020304" pitchFamily="18" charset="0"/>
                </a:rPr>
                <a:t>价格:？</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57200" y="333375"/>
            <a:ext cx="8229600" cy="6119813"/>
          </a:xfrm>
        </p:spPr>
        <p:txBody>
          <a:bodyPr/>
          <a:lstStyle/>
          <a:p>
            <a:pPr algn="just" eaLnBrk="1" hangingPunct="1">
              <a:defRPr/>
            </a:pPr>
            <a:r>
              <a:rPr lang="zh-CN" b="1" smtClean="0">
                <a:latin typeface="宋体" pitchFamily="2" charset="-122"/>
              </a:rPr>
              <a:t>按照无套利定价原理的第三个推论，自融资交易策略的损益等同于一个证券的损益时，这个证券的价格就等于自融资交易策略的成本。这个自融资交易策略就是：</a:t>
            </a:r>
          </a:p>
          <a:p>
            <a:pPr algn="just" eaLnBrk="1" hangingPunct="1">
              <a:defRPr/>
            </a:pPr>
            <a:r>
              <a:rPr lang="zh-CN" b="1" smtClean="0">
                <a:latin typeface="宋体" pitchFamily="2" charset="-122"/>
              </a:rPr>
              <a:t>（1）先在当前购买0.98份的债券</a:t>
            </a:r>
            <a:r>
              <a:rPr lang="en-US" altLang="zh-CN" b="1" smtClean="0">
                <a:latin typeface="宋体" pitchFamily="2" charset="-122"/>
              </a:rPr>
              <a:t>Z</a:t>
            </a:r>
            <a:r>
              <a:rPr lang="en-US" altLang="zh-CN" b="1" baseline="-30000" smtClean="0">
                <a:latin typeface="宋体" pitchFamily="2" charset="-122"/>
              </a:rPr>
              <a:t>0×1</a:t>
            </a:r>
            <a:r>
              <a:rPr lang="zh-CN" altLang="en-US" b="1" smtClean="0">
                <a:latin typeface="宋体" pitchFamily="2" charset="-122"/>
              </a:rPr>
              <a:t>；</a:t>
            </a:r>
          </a:p>
          <a:p>
            <a:pPr algn="just" eaLnBrk="1" hangingPunct="1">
              <a:defRPr/>
            </a:pPr>
            <a:r>
              <a:rPr lang="zh-CN" altLang="en-US" b="1" smtClean="0">
                <a:latin typeface="宋体" pitchFamily="2" charset="-122"/>
              </a:rPr>
              <a:t>（</a:t>
            </a:r>
            <a:r>
              <a:rPr lang="en-US" altLang="zh-CN" b="1" smtClean="0">
                <a:latin typeface="宋体" pitchFamily="2" charset="-122"/>
              </a:rPr>
              <a:t>2</a:t>
            </a:r>
            <a:r>
              <a:rPr lang="zh-CN" altLang="en-US" b="1" smtClean="0">
                <a:latin typeface="宋体" pitchFamily="2" charset="-122"/>
              </a:rPr>
              <a:t>）</a:t>
            </a:r>
            <a:r>
              <a:rPr lang="zh-CN" b="1" smtClean="0">
                <a:latin typeface="宋体" pitchFamily="2" charset="-122"/>
              </a:rPr>
              <a:t>在第1年末0.98份债券</a:t>
            </a:r>
            <a:r>
              <a:rPr lang="en-US" altLang="zh-CN" b="1" smtClean="0">
                <a:latin typeface="宋体" pitchFamily="2" charset="-122"/>
              </a:rPr>
              <a:t>Z</a:t>
            </a:r>
            <a:r>
              <a:rPr lang="en-US" altLang="zh-CN" b="1" baseline="-30000" smtClean="0">
                <a:latin typeface="宋体" pitchFamily="2" charset="-122"/>
              </a:rPr>
              <a:t>0×1</a:t>
            </a:r>
            <a:r>
              <a:rPr lang="zh-CN" b="1" smtClean="0">
                <a:latin typeface="宋体" pitchFamily="2" charset="-122"/>
              </a:rPr>
              <a:t>到期，获得0.98×100＝98元；</a:t>
            </a:r>
          </a:p>
          <a:p>
            <a:pPr algn="just" eaLnBrk="1" hangingPunct="1">
              <a:defRPr/>
            </a:pPr>
            <a:r>
              <a:rPr lang="zh-CN" b="1" smtClean="0">
                <a:latin typeface="宋体" pitchFamily="2" charset="-122"/>
              </a:rPr>
              <a:t>（3）在第1年末再用获得的98元去购买1份债券</a:t>
            </a:r>
            <a:r>
              <a:rPr lang="en-US" altLang="zh-CN" b="1" smtClean="0">
                <a:latin typeface="宋体" pitchFamily="2" charset="-122"/>
              </a:rPr>
              <a:t>Z</a:t>
            </a:r>
            <a:r>
              <a:rPr lang="en-US" altLang="zh-CN" b="1" baseline="-30000" smtClean="0">
                <a:latin typeface="宋体" pitchFamily="2" charset="-122"/>
              </a:rPr>
              <a:t>1×2</a:t>
            </a:r>
            <a:r>
              <a:rPr lang="zh-CN" altLang="en-US" b="1" smtClean="0">
                <a:latin typeface="宋体" pitchFamily="2" charset="-122"/>
              </a:rPr>
              <a:t>；</a:t>
            </a:r>
          </a:p>
          <a:p>
            <a:pPr algn="just" eaLnBrk="1" hangingPunct="1">
              <a:defRPr/>
            </a:pPr>
            <a:r>
              <a:rPr lang="zh-CN" b="1" smtClean="0">
                <a:latin typeface="宋体" pitchFamily="2" charset="-122"/>
                <a:cs typeface="Times New Roman" pitchFamily="18" charset="0"/>
              </a:rPr>
              <a:t>这个自融资交易策略的成本为：</a:t>
            </a:r>
          </a:p>
          <a:p>
            <a:pPr algn="just" eaLnBrk="1" hangingPunct="1">
              <a:defRPr/>
            </a:pPr>
            <a:r>
              <a:rPr lang="zh-CN" b="1" smtClean="0">
                <a:latin typeface="宋体" pitchFamily="2" charset="-122"/>
                <a:cs typeface="Times New Roman" pitchFamily="18" charset="0"/>
              </a:rPr>
              <a:t>98×0.98＝96.04</a:t>
            </a:r>
            <a:endParaRPr lang="zh-CN"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什么是套利？</a:t>
            </a:r>
            <a:endParaRPr lang="zh-CN" altLang="en-US" dirty="0"/>
          </a:p>
        </p:txBody>
      </p:sp>
      <p:sp>
        <p:nvSpPr>
          <p:cNvPr id="3" name="内容占位符 2"/>
          <p:cNvSpPr>
            <a:spLocks noGrp="1"/>
          </p:cNvSpPr>
          <p:nvPr>
            <p:ph idx="1"/>
          </p:nvPr>
        </p:nvSpPr>
        <p:spPr/>
        <p:txBody>
          <a:bodyPr/>
          <a:lstStyle/>
          <a:p>
            <a:pPr algn="just" eaLnBrk="1" hangingPunct="1">
              <a:lnSpc>
                <a:spcPct val="130000"/>
              </a:lnSpc>
              <a:defRPr/>
            </a:pPr>
            <a:r>
              <a:rPr lang="zh-CN" altLang="zh-CN" sz="2800" b="1" dirty="0">
                <a:ea typeface="黑体" pitchFamily="2" charset="-122"/>
              </a:rPr>
              <a:t>商业贸易中的</a:t>
            </a:r>
            <a:r>
              <a:rPr lang="zh-CN" altLang="zh-CN" sz="2800" b="1" dirty="0">
                <a:cs typeface="Times New Roman" pitchFamily="18" charset="0"/>
              </a:rPr>
              <a:t>”</a:t>
            </a:r>
            <a:r>
              <a:rPr lang="zh-CN" altLang="zh-CN" sz="2800" b="1" dirty="0">
                <a:ea typeface="黑体" pitchFamily="2" charset="-122"/>
              </a:rPr>
              <a:t>套利</a:t>
            </a:r>
            <a:r>
              <a:rPr lang="zh-CN" altLang="zh-CN" sz="2800" b="1" dirty="0">
                <a:cs typeface="Times New Roman" pitchFamily="18" charset="0"/>
              </a:rPr>
              <a:t>”</a:t>
            </a:r>
            <a:r>
              <a:rPr lang="zh-CN" altLang="zh-CN" sz="2800" b="1" dirty="0">
                <a:ea typeface="黑体" pitchFamily="2" charset="-122"/>
              </a:rPr>
              <a:t>行为？</a:t>
            </a:r>
          </a:p>
          <a:p>
            <a:pPr eaLnBrk="1" hangingPunct="1">
              <a:lnSpc>
                <a:spcPct val="130000"/>
              </a:lnSpc>
              <a:buNone/>
              <a:defRPr/>
            </a:pPr>
            <a:r>
              <a:rPr lang="zh-CN" altLang="zh-CN" sz="2400" b="1" dirty="0">
                <a:latin typeface="宋体" pitchFamily="2" charset="-122"/>
              </a:rPr>
              <a:t>      例如</a:t>
            </a:r>
            <a:r>
              <a:rPr lang="en-US" altLang="zh-CN" sz="2400" b="1" dirty="0">
                <a:latin typeface="宋体" pitchFamily="2" charset="-122"/>
              </a:rPr>
              <a:t>1</a:t>
            </a:r>
            <a:r>
              <a:rPr lang="zh-CN" altLang="zh-CN" sz="2400" b="1" dirty="0">
                <a:latin typeface="宋体" pitchFamily="2" charset="-122"/>
              </a:rPr>
              <a:t>：一个贸易公司在与生产商甲签订一笔买进</a:t>
            </a:r>
            <a:r>
              <a:rPr lang="zh-CN" altLang="zh-CN" sz="2400" b="1" dirty="0"/>
              <a:t>10</a:t>
            </a:r>
            <a:r>
              <a:rPr lang="zh-CN" altLang="zh-CN" sz="2400" b="1" dirty="0">
                <a:latin typeface="宋体" pitchFamily="2" charset="-122"/>
              </a:rPr>
              <a:t>吨铜合同的同时，与需求商</a:t>
            </a:r>
            <a:r>
              <a:rPr lang="zh-CN" altLang="zh-CN" sz="2400" b="1" dirty="0"/>
              <a:t> </a:t>
            </a:r>
            <a:r>
              <a:rPr lang="zh-CN" altLang="zh-CN" sz="2400" b="1" dirty="0">
                <a:latin typeface="宋体" pitchFamily="2" charset="-122"/>
              </a:rPr>
              <a:t>乙</a:t>
            </a:r>
            <a:r>
              <a:rPr lang="zh-CN" altLang="zh-CN" sz="2400" b="1" dirty="0"/>
              <a:t> </a:t>
            </a:r>
            <a:r>
              <a:rPr lang="zh-CN" altLang="zh-CN" sz="2400" b="1" dirty="0">
                <a:latin typeface="宋体" pitchFamily="2" charset="-122"/>
              </a:rPr>
              <a:t>签订一笔卖出</a:t>
            </a:r>
            <a:r>
              <a:rPr lang="en-US" altLang="zh-CN" sz="2400" b="1" dirty="0"/>
              <a:t>10</a:t>
            </a:r>
            <a:r>
              <a:rPr lang="zh-CN" altLang="zh-CN" sz="2400" b="1" dirty="0">
                <a:latin typeface="宋体" pitchFamily="2" charset="-122"/>
              </a:rPr>
              <a:t>吨铜合同：即贸易公司与生产商甲约定以</a:t>
            </a:r>
            <a:r>
              <a:rPr lang="en-US" altLang="zh-CN" sz="2400" b="1" dirty="0"/>
              <a:t>55,000</a:t>
            </a:r>
            <a:r>
              <a:rPr lang="zh-CN" altLang="zh-CN" sz="2400" b="1" dirty="0"/>
              <a:t>元/吨的价格从甲那里买进10吨铜，同时与需求商乙约定把这买进的10吨铜以</a:t>
            </a:r>
            <a:r>
              <a:rPr lang="en-US" altLang="zh-CN" sz="2400" b="1" dirty="0"/>
              <a:t>57,000</a:t>
            </a:r>
            <a:r>
              <a:rPr lang="zh-CN" altLang="zh-CN" sz="2400" b="1" dirty="0"/>
              <a:t>元/吨的价格卖给乙，并</a:t>
            </a:r>
            <a:r>
              <a:rPr lang="zh-CN" altLang="zh-CN" sz="2400" b="1" dirty="0">
                <a:latin typeface="宋体" pitchFamily="2" charset="-122"/>
              </a:rPr>
              <a:t>且交货时间相同。这样，</a:t>
            </a:r>
            <a:r>
              <a:rPr lang="zh-CN" altLang="zh-CN" sz="2400" b="1" dirty="0"/>
              <a:t>1</a:t>
            </a:r>
            <a:r>
              <a:rPr lang="zh-CN" altLang="zh-CN" sz="2400" b="1" dirty="0">
                <a:latin typeface="宋体" pitchFamily="2" charset="-122"/>
              </a:rPr>
              <a:t>吨铜赚取差价</a:t>
            </a:r>
            <a:r>
              <a:rPr lang="zh-CN" altLang="zh-CN" sz="2400" b="1" dirty="0"/>
              <a:t>2,000</a:t>
            </a:r>
            <a:r>
              <a:rPr lang="zh-CN" altLang="zh-CN" sz="2400" b="1" dirty="0">
                <a:latin typeface="宋体" pitchFamily="2" charset="-122"/>
              </a:rPr>
              <a:t>元</a:t>
            </a:r>
            <a:r>
              <a:rPr lang="zh-CN" altLang="zh-CN" sz="2400" b="1" dirty="0"/>
              <a:t>/</a:t>
            </a:r>
            <a:r>
              <a:rPr lang="zh-CN" altLang="zh-CN" sz="2400" b="1" dirty="0">
                <a:latin typeface="宋体" pitchFamily="2" charset="-122"/>
              </a:rPr>
              <a:t>吨。</a:t>
            </a:r>
          </a:p>
          <a:p>
            <a:pPr eaLnBrk="1" hangingPunct="1">
              <a:lnSpc>
                <a:spcPct val="130000"/>
              </a:lnSpc>
              <a:buNone/>
              <a:defRPr/>
            </a:pPr>
            <a:r>
              <a:rPr lang="zh-CN" altLang="zh-CN" sz="2400" b="1" dirty="0"/>
              <a:t>    这是套利行为吗</a:t>
            </a:r>
            <a:r>
              <a:rPr lang="zh-CN" altLang="zh-CN" sz="2400" b="1" dirty="0" smtClean="0"/>
              <a:t>？</a:t>
            </a:r>
            <a:endParaRPr lang="zh-CN" altLang="en-US" sz="2400" b="1" dirty="0"/>
          </a:p>
        </p:txBody>
      </p:sp>
    </p:spTree>
    <p:extLst>
      <p:ext uri="{BB962C8B-B14F-4D97-AF65-F5344CB8AC3E}">
        <p14:creationId xmlns:p14="http://schemas.microsoft.com/office/powerpoint/2010/main" val="279470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755650" y="1341438"/>
            <a:ext cx="7620000" cy="3919537"/>
            <a:chOff x="0" y="0"/>
            <a:chExt cx="2991" cy="2058"/>
          </a:xfrm>
        </p:grpSpPr>
        <p:grpSp>
          <p:nvGrpSpPr>
            <p:cNvPr id="37891" name="Group 3"/>
            <p:cNvGrpSpPr>
              <a:grpSpLocks/>
            </p:cNvGrpSpPr>
            <p:nvPr/>
          </p:nvGrpSpPr>
          <p:grpSpPr bwMode="auto">
            <a:xfrm>
              <a:off x="3" y="3"/>
              <a:ext cx="2985" cy="2052"/>
              <a:chOff x="0" y="0"/>
              <a:chExt cx="2985" cy="2052"/>
            </a:xfrm>
          </p:grpSpPr>
          <p:grpSp>
            <p:nvGrpSpPr>
              <p:cNvPr id="37893" name="Group 4"/>
              <p:cNvGrpSpPr>
                <a:grpSpLocks/>
              </p:cNvGrpSpPr>
              <p:nvPr/>
            </p:nvGrpSpPr>
            <p:grpSpPr bwMode="auto">
              <a:xfrm>
                <a:off x="0" y="0"/>
                <a:ext cx="939" cy="748"/>
                <a:chOff x="0" y="0"/>
                <a:chExt cx="939" cy="748"/>
              </a:xfrm>
            </p:grpSpPr>
            <p:sp>
              <p:nvSpPr>
                <p:cNvPr id="37950" name="Rectangle 5"/>
                <p:cNvSpPr>
                  <a:spLocks noChangeArrowheads="1"/>
                </p:cNvSpPr>
                <p:nvPr/>
              </p:nvSpPr>
              <p:spPr bwMode="auto">
                <a:xfrm>
                  <a:off x="0" y="0"/>
                  <a:ext cx="93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37951" name="Group 6"/>
                <p:cNvGrpSpPr>
                  <a:grpSpLocks/>
                </p:cNvGrpSpPr>
                <p:nvPr/>
              </p:nvGrpSpPr>
              <p:grpSpPr bwMode="auto">
                <a:xfrm>
                  <a:off x="0" y="0"/>
                  <a:ext cx="939" cy="748"/>
                  <a:chOff x="0" y="0"/>
                  <a:chExt cx="939" cy="748"/>
                </a:xfrm>
              </p:grpSpPr>
              <p:sp>
                <p:nvSpPr>
                  <p:cNvPr id="37952" name="Rectangle 7"/>
                  <p:cNvSpPr>
                    <a:spLocks noChangeArrowheads="1"/>
                  </p:cNvSpPr>
                  <p:nvPr/>
                </p:nvSpPr>
                <p:spPr bwMode="auto">
                  <a:xfrm>
                    <a:off x="43" y="0"/>
                    <a:ext cx="85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   交易策略</a:t>
                    </a:r>
                  </a:p>
                  <a:p>
                    <a:pPr algn="just">
                      <a:spcBef>
                        <a:spcPct val="0"/>
                      </a:spcBef>
                      <a:buClrTx/>
                      <a:buSzTx/>
                      <a:buFontTx/>
                      <a:buNone/>
                    </a:pPr>
                    <a:endParaRPr lang="zh-CN" altLang="zh-CN" sz="2000" b="1">
                      <a:latin typeface="Times New Roman" panose="02020603050405020304" pitchFamily="18" charset="0"/>
                    </a:endParaRPr>
                  </a:p>
                </p:txBody>
              </p:sp>
              <p:sp>
                <p:nvSpPr>
                  <p:cNvPr id="37953" name="Rectangle 8"/>
                  <p:cNvSpPr>
                    <a:spLocks noChangeArrowheads="1"/>
                  </p:cNvSpPr>
                  <p:nvPr/>
                </p:nvSpPr>
                <p:spPr bwMode="auto">
                  <a:xfrm>
                    <a:off x="0" y="0"/>
                    <a:ext cx="939"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37894" name="Group 9"/>
              <p:cNvGrpSpPr>
                <a:grpSpLocks/>
              </p:cNvGrpSpPr>
              <p:nvPr/>
            </p:nvGrpSpPr>
            <p:grpSpPr bwMode="auto">
              <a:xfrm>
                <a:off x="939" y="0"/>
                <a:ext cx="2046" cy="374"/>
                <a:chOff x="0" y="0"/>
                <a:chExt cx="2046" cy="374"/>
              </a:xfrm>
            </p:grpSpPr>
            <p:sp>
              <p:nvSpPr>
                <p:cNvPr id="37946" name="Rectangle 10"/>
                <p:cNvSpPr>
                  <a:spLocks noChangeArrowheads="1"/>
                </p:cNvSpPr>
                <p:nvPr/>
              </p:nvSpPr>
              <p:spPr bwMode="auto">
                <a:xfrm>
                  <a:off x="0" y="0"/>
                  <a:ext cx="204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37947" name="Group 11"/>
                <p:cNvGrpSpPr>
                  <a:grpSpLocks/>
                </p:cNvGrpSpPr>
                <p:nvPr/>
              </p:nvGrpSpPr>
              <p:grpSpPr bwMode="auto">
                <a:xfrm>
                  <a:off x="0" y="0"/>
                  <a:ext cx="2046" cy="374"/>
                  <a:chOff x="0" y="0"/>
                  <a:chExt cx="2046" cy="374"/>
                </a:xfrm>
              </p:grpSpPr>
              <p:sp>
                <p:nvSpPr>
                  <p:cNvPr id="37948" name="Rectangle 12"/>
                  <p:cNvSpPr>
                    <a:spLocks noChangeArrowheads="1"/>
                  </p:cNvSpPr>
                  <p:nvPr/>
                </p:nvSpPr>
                <p:spPr bwMode="auto">
                  <a:xfrm>
                    <a:off x="43" y="0"/>
                    <a:ext cx="196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现金流</a:t>
                    </a:r>
                  </a:p>
                  <a:p>
                    <a:pPr algn="ctr">
                      <a:spcBef>
                        <a:spcPct val="0"/>
                      </a:spcBef>
                      <a:buClrTx/>
                      <a:buSzTx/>
                      <a:buFontTx/>
                      <a:buNone/>
                    </a:pPr>
                    <a:endParaRPr lang="zh-CN" altLang="zh-CN" sz="2000" b="1">
                      <a:latin typeface="Times New Roman" panose="02020603050405020304" pitchFamily="18" charset="0"/>
                    </a:endParaRPr>
                  </a:p>
                </p:txBody>
              </p:sp>
              <p:sp>
                <p:nvSpPr>
                  <p:cNvPr id="37949" name="Rectangle 13"/>
                  <p:cNvSpPr>
                    <a:spLocks noChangeArrowheads="1"/>
                  </p:cNvSpPr>
                  <p:nvPr/>
                </p:nvSpPr>
                <p:spPr bwMode="auto">
                  <a:xfrm>
                    <a:off x="0" y="0"/>
                    <a:ext cx="204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37895" name="Group 14"/>
              <p:cNvGrpSpPr>
                <a:grpSpLocks/>
              </p:cNvGrpSpPr>
              <p:nvPr/>
            </p:nvGrpSpPr>
            <p:grpSpPr bwMode="auto">
              <a:xfrm>
                <a:off x="939" y="374"/>
                <a:ext cx="682" cy="374"/>
                <a:chOff x="0" y="0"/>
                <a:chExt cx="682" cy="374"/>
              </a:xfrm>
            </p:grpSpPr>
            <p:sp>
              <p:nvSpPr>
                <p:cNvPr id="37942" name="Rectangle 15"/>
                <p:cNvSpPr>
                  <a:spLocks noChangeArrowheads="1"/>
                </p:cNvSpPr>
                <p:nvPr/>
              </p:nvSpPr>
              <p:spPr bwMode="auto">
                <a:xfrm>
                  <a:off x="0" y="0"/>
                  <a:ext cx="6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37943" name="Group 16"/>
                <p:cNvGrpSpPr>
                  <a:grpSpLocks/>
                </p:cNvGrpSpPr>
                <p:nvPr/>
              </p:nvGrpSpPr>
              <p:grpSpPr bwMode="auto">
                <a:xfrm>
                  <a:off x="0" y="0"/>
                  <a:ext cx="682" cy="374"/>
                  <a:chOff x="0" y="0"/>
                  <a:chExt cx="682" cy="374"/>
                </a:xfrm>
              </p:grpSpPr>
              <p:sp>
                <p:nvSpPr>
                  <p:cNvPr id="37944" name="Rectangle 17"/>
                  <p:cNvSpPr>
                    <a:spLocks noChangeArrowheads="1"/>
                  </p:cNvSpPr>
                  <p:nvPr/>
                </p:nvSpPr>
                <p:spPr bwMode="auto">
                  <a:xfrm>
                    <a:off x="43" y="0"/>
                    <a:ext cx="59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   当前</a:t>
                    </a:r>
                  </a:p>
                  <a:p>
                    <a:pPr algn="just">
                      <a:spcBef>
                        <a:spcPct val="0"/>
                      </a:spcBef>
                      <a:buClrTx/>
                      <a:buSzTx/>
                      <a:buFontTx/>
                      <a:buNone/>
                    </a:pPr>
                    <a:endParaRPr lang="zh-CN" altLang="zh-CN" sz="2000" b="1">
                      <a:latin typeface="Times New Roman" panose="02020603050405020304" pitchFamily="18" charset="0"/>
                    </a:endParaRPr>
                  </a:p>
                </p:txBody>
              </p:sp>
              <p:sp>
                <p:nvSpPr>
                  <p:cNvPr id="37945" name="Rectangle 18"/>
                  <p:cNvSpPr>
                    <a:spLocks noChangeArrowheads="1"/>
                  </p:cNvSpPr>
                  <p:nvPr/>
                </p:nvSpPr>
                <p:spPr bwMode="auto">
                  <a:xfrm>
                    <a:off x="0" y="0"/>
                    <a:ext cx="68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37896" name="Group 19"/>
              <p:cNvGrpSpPr>
                <a:grpSpLocks/>
              </p:cNvGrpSpPr>
              <p:nvPr/>
            </p:nvGrpSpPr>
            <p:grpSpPr bwMode="auto">
              <a:xfrm>
                <a:off x="1621" y="374"/>
                <a:ext cx="682" cy="374"/>
                <a:chOff x="0" y="0"/>
                <a:chExt cx="682" cy="374"/>
              </a:xfrm>
            </p:grpSpPr>
            <p:sp>
              <p:nvSpPr>
                <p:cNvPr id="37938" name="Rectangle 20"/>
                <p:cNvSpPr>
                  <a:spLocks noChangeArrowheads="1"/>
                </p:cNvSpPr>
                <p:nvPr/>
              </p:nvSpPr>
              <p:spPr bwMode="auto">
                <a:xfrm>
                  <a:off x="0" y="0"/>
                  <a:ext cx="6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37939" name="Group 21"/>
                <p:cNvGrpSpPr>
                  <a:grpSpLocks/>
                </p:cNvGrpSpPr>
                <p:nvPr/>
              </p:nvGrpSpPr>
              <p:grpSpPr bwMode="auto">
                <a:xfrm>
                  <a:off x="0" y="0"/>
                  <a:ext cx="682" cy="374"/>
                  <a:chOff x="0" y="0"/>
                  <a:chExt cx="682" cy="374"/>
                </a:xfrm>
              </p:grpSpPr>
              <p:sp>
                <p:nvSpPr>
                  <p:cNvPr id="37940" name="Rectangle 22"/>
                  <p:cNvSpPr>
                    <a:spLocks noChangeArrowheads="1"/>
                  </p:cNvSpPr>
                  <p:nvPr/>
                </p:nvSpPr>
                <p:spPr bwMode="auto">
                  <a:xfrm>
                    <a:off x="43" y="0"/>
                    <a:ext cx="59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  第1年末</a:t>
                    </a:r>
                  </a:p>
                  <a:p>
                    <a:pPr algn="just">
                      <a:spcBef>
                        <a:spcPct val="0"/>
                      </a:spcBef>
                      <a:buClrTx/>
                      <a:buSzTx/>
                      <a:buFontTx/>
                      <a:buNone/>
                    </a:pPr>
                    <a:endParaRPr lang="zh-CN" altLang="zh-CN" sz="2000" b="1">
                      <a:latin typeface="Times New Roman" panose="02020603050405020304" pitchFamily="18" charset="0"/>
                    </a:endParaRPr>
                  </a:p>
                </p:txBody>
              </p:sp>
              <p:sp>
                <p:nvSpPr>
                  <p:cNvPr id="37941" name="Rectangle 23"/>
                  <p:cNvSpPr>
                    <a:spLocks noChangeArrowheads="1"/>
                  </p:cNvSpPr>
                  <p:nvPr/>
                </p:nvSpPr>
                <p:spPr bwMode="auto">
                  <a:xfrm>
                    <a:off x="0" y="0"/>
                    <a:ext cx="68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37897" name="Group 24"/>
              <p:cNvGrpSpPr>
                <a:grpSpLocks/>
              </p:cNvGrpSpPr>
              <p:nvPr/>
            </p:nvGrpSpPr>
            <p:grpSpPr bwMode="auto">
              <a:xfrm>
                <a:off x="2303" y="374"/>
                <a:ext cx="682" cy="374"/>
                <a:chOff x="0" y="0"/>
                <a:chExt cx="682" cy="374"/>
              </a:xfrm>
            </p:grpSpPr>
            <p:sp>
              <p:nvSpPr>
                <p:cNvPr id="37934" name="Rectangle 25"/>
                <p:cNvSpPr>
                  <a:spLocks noChangeArrowheads="1"/>
                </p:cNvSpPr>
                <p:nvPr/>
              </p:nvSpPr>
              <p:spPr bwMode="auto">
                <a:xfrm>
                  <a:off x="0" y="0"/>
                  <a:ext cx="6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37935" name="Group 26"/>
                <p:cNvGrpSpPr>
                  <a:grpSpLocks/>
                </p:cNvGrpSpPr>
                <p:nvPr/>
              </p:nvGrpSpPr>
              <p:grpSpPr bwMode="auto">
                <a:xfrm>
                  <a:off x="0" y="0"/>
                  <a:ext cx="682" cy="374"/>
                  <a:chOff x="0" y="0"/>
                  <a:chExt cx="682" cy="374"/>
                </a:xfrm>
              </p:grpSpPr>
              <p:sp>
                <p:nvSpPr>
                  <p:cNvPr id="37936" name="Rectangle 27"/>
                  <p:cNvSpPr>
                    <a:spLocks noChangeArrowheads="1"/>
                  </p:cNvSpPr>
                  <p:nvPr/>
                </p:nvSpPr>
                <p:spPr bwMode="auto">
                  <a:xfrm>
                    <a:off x="43" y="0"/>
                    <a:ext cx="59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 第2年末</a:t>
                    </a:r>
                  </a:p>
                  <a:p>
                    <a:pPr algn="just">
                      <a:spcBef>
                        <a:spcPct val="0"/>
                      </a:spcBef>
                      <a:buClrTx/>
                      <a:buSzTx/>
                      <a:buFontTx/>
                      <a:buNone/>
                    </a:pPr>
                    <a:endParaRPr lang="zh-CN" altLang="zh-CN" sz="2000" b="1">
                      <a:latin typeface="Times New Roman" panose="02020603050405020304" pitchFamily="18" charset="0"/>
                    </a:endParaRPr>
                  </a:p>
                </p:txBody>
              </p:sp>
              <p:sp>
                <p:nvSpPr>
                  <p:cNvPr id="37937" name="Rectangle 28"/>
                  <p:cNvSpPr>
                    <a:spLocks noChangeArrowheads="1"/>
                  </p:cNvSpPr>
                  <p:nvPr/>
                </p:nvSpPr>
                <p:spPr bwMode="auto">
                  <a:xfrm>
                    <a:off x="0" y="0"/>
                    <a:ext cx="68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37898" name="Group 29"/>
              <p:cNvGrpSpPr>
                <a:grpSpLocks/>
              </p:cNvGrpSpPr>
              <p:nvPr/>
            </p:nvGrpSpPr>
            <p:grpSpPr bwMode="auto">
              <a:xfrm>
                <a:off x="0" y="748"/>
                <a:ext cx="939" cy="460"/>
                <a:chOff x="0" y="0"/>
                <a:chExt cx="939" cy="460"/>
              </a:xfrm>
            </p:grpSpPr>
            <p:sp>
              <p:nvSpPr>
                <p:cNvPr id="37932" name="Rectangle 30"/>
                <p:cNvSpPr>
                  <a:spLocks noChangeArrowheads="1"/>
                </p:cNvSpPr>
                <p:nvPr/>
              </p:nvSpPr>
              <p:spPr bwMode="auto">
                <a:xfrm>
                  <a:off x="43" y="0"/>
                  <a:ext cx="85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(1)购买0.98份</a:t>
                  </a:r>
                  <a:r>
                    <a:rPr lang="en-US" altLang="zh-CN" sz="2000" b="1">
                      <a:latin typeface="宋体" panose="02010600030101010101" pitchFamily="2" charset="-122"/>
                    </a:rPr>
                    <a:t>Z</a:t>
                  </a:r>
                  <a:r>
                    <a:rPr lang="en-US" altLang="zh-CN" sz="2000" b="1" baseline="-30000">
                      <a:latin typeface="宋体" panose="02010600030101010101" pitchFamily="2" charset="-122"/>
                    </a:rPr>
                    <a:t>0×1</a:t>
                  </a:r>
                  <a:endParaRPr lang="en-US" altLang="zh-CN" sz="2000" b="1">
                    <a:latin typeface="宋体" panose="02010600030101010101" pitchFamily="2" charset="-122"/>
                  </a:endParaRPr>
                </a:p>
                <a:p>
                  <a:pPr algn="just">
                    <a:spcBef>
                      <a:spcPct val="0"/>
                    </a:spcBef>
                    <a:buClrTx/>
                    <a:buSzTx/>
                    <a:buFontTx/>
                    <a:buNone/>
                  </a:pPr>
                  <a:endParaRPr lang="en-US" altLang="zh-CN" sz="2000" b="1">
                    <a:latin typeface="Times New Roman" panose="02020603050405020304" pitchFamily="18" charset="0"/>
                  </a:endParaRPr>
                </a:p>
              </p:txBody>
            </p:sp>
            <p:sp>
              <p:nvSpPr>
                <p:cNvPr id="37933" name="Rectangle 31"/>
                <p:cNvSpPr>
                  <a:spLocks noChangeArrowheads="1"/>
                </p:cNvSpPr>
                <p:nvPr/>
              </p:nvSpPr>
              <p:spPr bwMode="auto">
                <a:xfrm>
                  <a:off x="0" y="0"/>
                  <a:ext cx="93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899" name="Group 32"/>
              <p:cNvGrpSpPr>
                <a:grpSpLocks/>
              </p:cNvGrpSpPr>
              <p:nvPr/>
            </p:nvGrpSpPr>
            <p:grpSpPr bwMode="auto">
              <a:xfrm>
                <a:off x="939" y="748"/>
                <a:ext cx="682" cy="460"/>
                <a:chOff x="0" y="0"/>
                <a:chExt cx="682" cy="460"/>
              </a:xfrm>
            </p:grpSpPr>
            <p:sp>
              <p:nvSpPr>
                <p:cNvPr id="37930" name="Rectangle 33"/>
                <p:cNvSpPr>
                  <a:spLocks noChangeArrowheads="1"/>
                </p:cNvSpPr>
                <p:nvPr/>
              </p:nvSpPr>
              <p:spPr bwMode="auto">
                <a:xfrm>
                  <a:off x="43" y="0"/>
                  <a:ext cx="5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-98×0.98</a:t>
                  </a:r>
                </a:p>
                <a:p>
                  <a:pPr algn="just" eaLnBrk="1" hangingPunct="1">
                    <a:spcBef>
                      <a:spcPct val="0"/>
                    </a:spcBef>
                    <a:buClrTx/>
                    <a:buSzTx/>
                    <a:buFontTx/>
                    <a:buNone/>
                  </a:pPr>
                  <a:r>
                    <a:rPr lang="zh-CN" altLang="zh-CN" sz="2000" b="1">
                      <a:latin typeface="宋体" panose="02010600030101010101" pitchFamily="2" charset="-122"/>
                    </a:rPr>
                    <a:t> = -96.04</a:t>
                  </a:r>
                </a:p>
                <a:p>
                  <a:pPr algn="just">
                    <a:spcBef>
                      <a:spcPct val="0"/>
                    </a:spcBef>
                    <a:buClrTx/>
                    <a:buSzTx/>
                    <a:buFontTx/>
                    <a:buNone/>
                  </a:pPr>
                  <a:endParaRPr lang="zh-CN" altLang="zh-CN" sz="2000" b="1">
                    <a:latin typeface="Times New Roman" panose="02020603050405020304" pitchFamily="18" charset="0"/>
                  </a:endParaRPr>
                </a:p>
              </p:txBody>
            </p:sp>
            <p:sp>
              <p:nvSpPr>
                <p:cNvPr id="37931" name="Rectangle 34"/>
                <p:cNvSpPr>
                  <a:spLocks noChangeArrowheads="1"/>
                </p:cNvSpPr>
                <p:nvPr/>
              </p:nvSpPr>
              <p:spPr bwMode="auto">
                <a:xfrm>
                  <a:off x="0" y="0"/>
                  <a:ext cx="682"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0" name="Group 35"/>
              <p:cNvGrpSpPr>
                <a:grpSpLocks/>
              </p:cNvGrpSpPr>
              <p:nvPr/>
            </p:nvGrpSpPr>
            <p:grpSpPr bwMode="auto">
              <a:xfrm>
                <a:off x="1621" y="748"/>
                <a:ext cx="682" cy="460"/>
                <a:chOff x="0" y="0"/>
                <a:chExt cx="682" cy="460"/>
              </a:xfrm>
            </p:grpSpPr>
            <p:sp>
              <p:nvSpPr>
                <p:cNvPr id="37928" name="Rectangle 36"/>
                <p:cNvSpPr>
                  <a:spLocks noChangeArrowheads="1"/>
                </p:cNvSpPr>
                <p:nvPr/>
              </p:nvSpPr>
              <p:spPr bwMode="auto">
                <a:xfrm>
                  <a:off x="43" y="0"/>
                  <a:ext cx="5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0.98×100</a:t>
                  </a:r>
                </a:p>
                <a:p>
                  <a:pPr algn="just" eaLnBrk="1" hangingPunct="1">
                    <a:spcBef>
                      <a:spcPct val="0"/>
                    </a:spcBef>
                    <a:buClrTx/>
                    <a:buSzTx/>
                    <a:buFontTx/>
                    <a:buNone/>
                  </a:pPr>
                  <a:r>
                    <a:rPr lang="zh-CN" altLang="zh-CN" sz="2000" b="1">
                      <a:latin typeface="宋体" panose="02010600030101010101" pitchFamily="2" charset="-122"/>
                    </a:rPr>
                    <a:t>      =98</a:t>
                  </a:r>
                </a:p>
                <a:p>
                  <a:pPr algn="just">
                    <a:spcBef>
                      <a:spcPct val="0"/>
                    </a:spcBef>
                    <a:buClrTx/>
                    <a:buSzTx/>
                    <a:buFontTx/>
                    <a:buNone/>
                  </a:pPr>
                  <a:endParaRPr lang="zh-CN" altLang="zh-CN" sz="2000" b="1">
                    <a:latin typeface="Times New Roman" panose="02020603050405020304" pitchFamily="18" charset="0"/>
                  </a:endParaRPr>
                </a:p>
              </p:txBody>
            </p:sp>
            <p:sp>
              <p:nvSpPr>
                <p:cNvPr id="37929" name="Rectangle 37"/>
                <p:cNvSpPr>
                  <a:spLocks noChangeArrowheads="1"/>
                </p:cNvSpPr>
                <p:nvPr/>
              </p:nvSpPr>
              <p:spPr bwMode="auto">
                <a:xfrm>
                  <a:off x="0" y="0"/>
                  <a:ext cx="682"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1" name="Group 38"/>
              <p:cNvGrpSpPr>
                <a:grpSpLocks/>
              </p:cNvGrpSpPr>
              <p:nvPr/>
            </p:nvGrpSpPr>
            <p:grpSpPr bwMode="auto">
              <a:xfrm>
                <a:off x="2303" y="748"/>
                <a:ext cx="682" cy="460"/>
                <a:chOff x="0" y="0"/>
                <a:chExt cx="682" cy="460"/>
              </a:xfrm>
            </p:grpSpPr>
            <p:sp>
              <p:nvSpPr>
                <p:cNvPr id="37926" name="Rectangle 39"/>
                <p:cNvSpPr>
                  <a:spLocks noChangeArrowheads="1"/>
                </p:cNvSpPr>
                <p:nvPr/>
              </p:nvSpPr>
              <p:spPr bwMode="auto">
                <a:xfrm>
                  <a:off x="43" y="0"/>
                  <a:ext cx="5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Times New Roman" panose="02020603050405020304" pitchFamily="18" charset="0"/>
                    </a:rPr>
                    <a:t> </a:t>
                  </a:r>
                  <a:endParaRPr lang="zh-CN" altLang="zh-CN" sz="2000" b="1">
                    <a:latin typeface="宋体" panose="02010600030101010101" pitchFamily="2" charset="-122"/>
                  </a:endParaRPr>
                </a:p>
                <a:p>
                  <a:pPr algn="just">
                    <a:spcBef>
                      <a:spcPct val="0"/>
                    </a:spcBef>
                    <a:buClrTx/>
                    <a:buSzTx/>
                    <a:buFontTx/>
                    <a:buNone/>
                  </a:pPr>
                  <a:endParaRPr lang="zh-CN" altLang="zh-CN" sz="2000" b="1">
                    <a:latin typeface="Times New Roman" panose="02020603050405020304" pitchFamily="18" charset="0"/>
                  </a:endParaRPr>
                </a:p>
              </p:txBody>
            </p:sp>
            <p:sp>
              <p:nvSpPr>
                <p:cNvPr id="37927" name="Rectangle 40"/>
                <p:cNvSpPr>
                  <a:spLocks noChangeArrowheads="1"/>
                </p:cNvSpPr>
                <p:nvPr/>
              </p:nvSpPr>
              <p:spPr bwMode="auto">
                <a:xfrm>
                  <a:off x="0" y="0"/>
                  <a:ext cx="682"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2" name="Group 41"/>
              <p:cNvGrpSpPr>
                <a:grpSpLocks/>
              </p:cNvGrpSpPr>
              <p:nvPr/>
            </p:nvGrpSpPr>
            <p:grpSpPr bwMode="auto">
              <a:xfrm>
                <a:off x="0" y="1208"/>
                <a:ext cx="939" cy="470"/>
                <a:chOff x="0" y="0"/>
                <a:chExt cx="939" cy="470"/>
              </a:xfrm>
            </p:grpSpPr>
            <p:sp>
              <p:nvSpPr>
                <p:cNvPr id="37924" name="Rectangle 42"/>
                <p:cNvSpPr>
                  <a:spLocks noChangeArrowheads="1"/>
                </p:cNvSpPr>
                <p:nvPr/>
              </p:nvSpPr>
              <p:spPr bwMode="auto">
                <a:xfrm>
                  <a:off x="43" y="0"/>
                  <a:ext cx="853"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(2)在第1年末购买1份</a:t>
                  </a:r>
                  <a:r>
                    <a:rPr lang="en-US" altLang="zh-CN" sz="2000" b="1">
                      <a:latin typeface="宋体" panose="02010600030101010101" pitchFamily="2" charset="-122"/>
                    </a:rPr>
                    <a:t>Z</a:t>
                  </a:r>
                  <a:r>
                    <a:rPr lang="en-US" altLang="zh-CN" sz="2000" b="1" baseline="-30000">
                      <a:latin typeface="宋体" panose="02010600030101010101" pitchFamily="2" charset="-122"/>
                    </a:rPr>
                    <a:t>1×2</a:t>
                  </a:r>
                  <a:endParaRPr lang="en-US" altLang="zh-CN" sz="2000" b="1">
                    <a:latin typeface="宋体" panose="02010600030101010101" pitchFamily="2" charset="-122"/>
                  </a:endParaRPr>
                </a:p>
                <a:p>
                  <a:pPr algn="just">
                    <a:spcBef>
                      <a:spcPct val="0"/>
                    </a:spcBef>
                    <a:buClrTx/>
                    <a:buSzTx/>
                    <a:buFontTx/>
                    <a:buNone/>
                  </a:pPr>
                  <a:endParaRPr lang="en-US" altLang="zh-CN" sz="2000" b="1">
                    <a:latin typeface="Times New Roman" panose="02020603050405020304" pitchFamily="18" charset="0"/>
                  </a:endParaRPr>
                </a:p>
              </p:txBody>
            </p:sp>
            <p:sp>
              <p:nvSpPr>
                <p:cNvPr id="37925" name="Rectangle 43"/>
                <p:cNvSpPr>
                  <a:spLocks noChangeArrowheads="1"/>
                </p:cNvSpPr>
                <p:nvPr/>
              </p:nvSpPr>
              <p:spPr bwMode="auto">
                <a:xfrm>
                  <a:off x="0" y="0"/>
                  <a:ext cx="939" cy="4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3" name="Group 44"/>
              <p:cNvGrpSpPr>
                <a:grpSpLocks/>
              </p:cNvGrpSpPr>
              <p:nvPr/>
            </p:nvGrpSpPr>
            <p:grpSpPr bwMode="auto">
              <a:xfrm>
                <a:off x="939" y="1208"/>
                <a:ext cx="682" cy="470"/>
                <a:chOff x="0" y="0"/>
                <a:chExt cx="682" cy="470"/>
              </a:xfrm>
            </p:grpSpPr>
            <p:sp>
              <p:nvSpPr>
                <p:cNvPr id="37922" name="Rectangle 45"/>
                <p:cNvSpPr>
                  <a:spLocks noChangeArrowheads="1"/>
                </p:cNvSpPr>
                <p:nvPr/>
              </p:nvSpPr>
              <p:spPr bwMode="auto">
                <a:xfrm>
                  <a:off x="43" y="0"/>
                  <a:ext cx="596"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Times New Roman" panose="02020603050405020304" pitchFamily="18" charset="0"/>
                    </a:rPr>
                    <a:t> </a:t>
                  </a:r>
                  <a:endParaRPr lang="zh-CN" altLang="zh-CN" sz="2000" b="1">
                    <a:latin typeface="宋体" panose="02010600030101010101" pitchFamily="2" charset="-122"/>
                  </a:endParaRPr>
                </a:p>
                <a:p>
                  <a:pPr algn="just">
                    <a:spcBef>
                      <a:spcPct val="0"/>
                    </a:spcBef>
                    <a:buClrTx/>
                    <a:buSzTx/>
                    <a:buFontTx/>
                    <a:buNone/>
                  </a:pPr>
                  <a:endParaRPr lang="zh-CN" altLang="zh-CN" sz="2000" b="1">
                    <a:latin typeface="Times New Roman" panose="02020603050405020304" pitchFamily="18" charset="0"/>
                  </a:endParaRPr>
                </a:p>
              </p:txBody>
            </p:sp>
            <p:sp>
              <p:nvSpPr>
                <p:cNvPr id="37923" name="Rectangle 46"/>
                <p:cNvSpPr>
                  <a:spLocks noChangeArrowheads="1"/>
                </p:cNvSpPr>
                <p:nvPr/>
              </p:nvSpPr>
              <p:spPr bwMode="auto">
                <a:xfrm>
                  <a:off x="0" y="0"/>
                  <a:ext cx="682" cy="4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4" name="Group 47"/>
              <p:cNvGrpSpPr>
                <a:grpSpLocks/>
              </p:cNvGrpSpPr>
              <p:nvPr/>
            </p:nvGrpSpPr>
            <p:grpSpPr bwMode="auto">
              <a:xfrm>
                <a:off x="1621" y="1208"/>
                <a:ext cx="682" cy="470"/>
                <a:chOff x="0" y="0"/>
                <a:chExt cx="682" cy="470"/>
              </a:xfrm>
            </p:grpSpPr>
            <p:sp>
              <p:nvSpPr>
                <p:cNvPr id="37920" name="Rectangle 48"/>
                <p:cNvSpPr>
                  <a:spLocks noChangeArrowheads="1"/>
                </p:cNvSpPr>
                <p:nvPr/>
              </p:nvSpPr>
              <p:spPr bwMode="auto">
                <a:xfrm>
                  <a:off x="43" y="0"/>
                  <a:ext cx="596"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-98</a:t>
                  </a:r>
                </a:p>
                <a:p>
                  <a:pPr algn="just">
                    <a:spcBef>
                      <a:spcPct val="0"/>
                    </a:spcBef>
                    <a:buClrTx/>
                    <a:buSzTx/>
                    <a:buFontTx/>
                    <a:buNone/>
                  </a:pPr>
                  <a:endParaRPr lang="zh-CN" altLang="zh-CN" sz="2000" b="1">
                    <a:latin typeface="Times New Roman" panose="02020603050405020304" pitchFamily="18" charset="0"/>
                  </a:endParaRPr>
                </a:p>
              </p:txBody>
            </p:sp>
            <p:sp>
              <p:nvSpPr>
                <p:cNvPr id="37921" name="Rectangle 49"/>
                <p:cNvSpPr>
                  <a:spLocks noChangeArrowheads="1"/>
                </p:cNvSpPr>
                <p:nvPr/>
              </p:nvSpPr>
              <p:spPr bwMode="auto">
                <a:xfrm>
                  <a:off x="0" y="0"/>
                  <a:ext cx="682" cy="4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5" name="Group 50"/>
              <p:cNvGrpSpPr>
                <a:grpSpLocks/>
              </p:cNvGrpSpPr>
              <p:nvPr/>
            </p:nvGrpSpPr>
            <p:grpSpPr bwMode="auto">
              <a:xfrm>
                <a:off x="2303" y="1208"/>
                <a:ext cx="682" cy="470"/>
                <a:chOff x="0" y="0"/>
                <a:chExt cx="682" cy="470"/>
              </a:xfrm>
            </p:grpSpPr>
            <p:sp>
              <p:nvSpPr>
                <p:cNvPr id="37918" name="Rectangle 51"/>
                <p:cNvSpPr>
                  <a:spLocks noChangeArrowheads="1"/>
                </p:cNvSpPr>
                <p:nvPr/>
              </p:nvSpPr>
              <p:spPr bwMode="auto">
                <a:xfrm>
                  <a:off x="43" y="0"/>
                  <a:ext cx="596"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100</a:t>
                  </a:r>
                </a:p>
                <a:p>
                  <a:pPr algn="just">
                    <a:spcBef>
                      <a:spcPct val="0"/>
                    </a:spcBef>
                    <a:buClrTx/>
                    <a:buSzTx/>
                    <a:buFontTx/>
                    <a:buNone/>
                  </a:pPr>
                  <a:endParaRPr lang="zh-CN" altLang="zh-CN" sz="2000" b="1">
                    <a:latin typeface="Times New Roman" panose="02020603050405020304" pitchFamily="18" charset="0"/>
                  </a:endParaRPr>
                </a:p>
              </p:txBody>
            </p:sp>
            <p:sp>
              <p:nvSpPr>
                <p:cNvPr id="37919" name="Rectangle 52"/>
                <p:cNvSpPr>
                  <a:spLocks noChangeArrowheads="1"/>
                </p:cNvSpPr>
                <p:nvPr/>
              </p:nvSpPr>
              <p:spPr bwMode="auto">
                <a:xfrm>
                  <a:off x="0" y="0"/>
                  <a:ext cx="682" cy="4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6" name="Group 53"/>
              <p:cNvGrpSpPr>
                <a:grpSpLocks/>
              </p:cNvGrpSpPr>
              <p:nvPr/>
            </p:nvGrpSpPr>
            <p:grpSpPr bwMode="auto">
              <a:xfrm>
                <a:off x="0" y="1678"/>
                <a:ext cx="939" cy="374"/>
                <a:chOff x="0" y="0"/>
                <a:chExt cx="939" cy="374"/>
              </a:xfrm>
            </p:grpSpPr>
            <p:sp>
              <p:nvSpPr>
                <p:cNvPr id="37916" name="Rectangle 54"/>
                <p:cNvSpPr>
                  <a:spLocks noChangeArrowheads="1"/>
                </p:cNvSpPr>
                <p:nvPr/>
              </p:nvSpPr>
              <p:spPr bwMode="auto">
                <a:xfrm>
                  <a:off x="43" y="0"/>
                  <a:ext cx="85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合计：</a:t>
                  </a:r>
                </a:p>
                <a:p>
                  <a:pPr algn="just">
                    <a:spcBef>
                      <a:spcPct val="0"/>
                    </a:spcBef>
                    <a:buClrTx/>
                    <a:buSzTx/>
                    <a:buFontTx/>
                    <a:buNone/>
                  </a:pPr>
                  <a:endParaRPr lang="zh-CN" altLang="zh-CN" sz="2000" b="1">
                    <a:latin typeface="Times New Roman" panose="02020603050405020304" pitchFamily="18" charset="0"/>
                  </a:endParaRPr>
                </a:p>
              </p:txBody>
            </p:sp>
            <p:sp>
              <p:nvSpPr>
                <p:cNvPr id="37917" name="Rectangle 55"/>
                <p:cNvSpPr>
                  <a:spLocks noChangeArrowheads="1"/>
                </p:cNvSpPr>
                <p:nvPr/>
              </p:nvSpPr>
              <p:spPr bwMode="auto">
                <a:xfrm>
                  <a:off x="0" y="0"/>
                  <a:ext cx="93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7" name="Group 56"/>
              <p:cNvGrpSpPr>
                <a:grpSpLocks/>
              </p:cNvGrpSpPr>
              <p:nvPr/>
            </p:nvGrpSpPr>
            <p:grpSpPr bwMode="auto">
              <a:xfrm>
                <a:off x="939" y="1678"/>
                <a:ext cx="682" cy="374"/>
                <a:chOff x="0" y="0"/>
                <a:chExt cx="682" cy="374"/>
              </a:xfrm>
            </p:grpSpPr>
            <p:sp>
              <p:nvSpPr>
                <p:cNvPr id="37914" name="Rectangle 57"/>
                <p:cNvSpPr>
                  <a:spLocks noChangeArrowheads="1"/>
                </p:cNvSpPr>
                <p:nvPr/>
              </p:nvSpPr>
              <p:spPr bwMode="auto">
                <a:xfrm>
                  <a:off x="43" y="0"/>
                  <a:ext cx="59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-96.04</a:t>
                  </a:r>
                </a:p>
                <a:p>
                  <a:pPr algn="just">
                    <a:spcBef>
                      <a:spcPct val="0"/>
                    </a:spcBef>
                    <a:buClrTx/>
                    <a:buSzTx/>
                    <a:buFontTx/>
                    <a:buNone/>
                  </a:pPr>
                  <a:endParaRPr lang="zh-CN" altLang="zh-CN" sz="2000" b="1">
                    <a:latin typeface="Times New Roman" panose="02020603050405020304" pitchFamily="18" charset="0"/>
                  </a:endParaRPr>
                </a:p>
              </p:txBody>
            </p:sp>
            <p:sp>
              <p:nvSpPr>
                <p:cNvPr id="37915" name="Rectangle 58"/>
                <p:cNvSpPr>
                  <a:spLocks noChangeArrowheads="1"/>
                </p:cNvSpPr>
                <p:nvPr/>
              </p:nvSpPr>
              <p:spPr bwMode="auto">
                <a:xfrm>
                  <a:off x="0" y="0"/>
                  <a:ext cx="68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8" name="Group 59"/>
              <p:cNvGrpSpPr>
                <a:grpSpLocks/>
              </p:cNvGrpSpPr>
              <p:nvPr/>
            </p:nvGrpSpPr>
            <p:grpSpPr bwMode="auto">
              <a:xfrm>
                <a:off x="1621" y="1678"/>
                <a:ext cx="682" cy="374"/>
                <a:chOff x="0" y="0"/>
                <a:chExt cx="682" cy="374"/>
              </a:xfrm>
            </p:grpSpPr>
            <p:sp>
              <p:nvSpPr>
                <p:cNvPr id="37912" name="Rectangle 60"/>
                <p:cNvSpPr>
                  <a:spLocks noChangeArrowheads="1"/>
                </p:cNvSpPr>
                <p:nvPr/>
              </p:nvSpPr>
              <p:spPr bwMode="auto">
                <a:xfrm>
                  <a:off x="43" y="0"/>
                  <a:ext cx="59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0</a:t>
                  </a:r>
                </a:p>
                <a:p>
                  <a:pPr algn="just">
                    <a:spcBef>
                      <a:spcPct val="0"/>
                    </a:spcBef>
                    <a:buClrTx/>
                    <a:buSzTx/>
                    <a:buFontTx/>
                    <a:buNone/>
                  </a:pPr>
                  <a:endParaRPr lang="zh-CN" altLang="zh-CN" sz="2000" b="1">
                    <a:latin typeface="Times New Roman" panose="02020603050405020304" pitchFamily="18" charset="0"/>
                  </a:endParaRPr>
                </a:p>
              </p:txBody>
            </p:sp>
            <p:sp>
              <p:nvSpPr>
                <p:cNvPr id="37913" name="Rectangle 61"/>
                <p:cNvSpPr>
                  <a:spLocks noChangeArrowheads="1"/>
                </p:cNvSpPr>
                <p:nvPr/>
              </p:nvSpPr>
              <p:spPr bwMode="auto">
                <a:xfrm>
                  <a:off x="0" y="0"/>
                  <a:ext cx="68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7909" name="Group 62"/>
              <p:cNvGrpSpPr>
                <a:grpSpLocks/>
              </p:cNvGrpSpPr>
              <p:nvPr/>
            </p:nvGrpSpPr>
            <p:grpSpPr bwMode="auto">
              <a:xfrm>
                <a:off x="2303" y="1678"/>
                <a:ext cx="682" cy="374"/>
                <a:chOff x="0" y="0"/>
                <a:chExt cx="682" cy="374"/>
              </a:xfrm>
            </p:grpSpPr>
            <p:sp>
              <p:nvSpPr>
                <p:cNvPr id="37910" name="Rectangle 63"/>
                <p:cNvSpPr>
                  <a:spLocks noChangeArrowheads="1"/>
                </p:cNvSpPr>
                <p:nvPr/>
              </p:nvSpPr>
              <p:spPr bwMode="auto">
                <a:xfrm>
                  <a:off x="43" y="0"/>
                  <a:ext cx="59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100</a:t>
                  </a:r>
                </a:p>
                <a:p>
                  <a:pPr algn="just">
                    <a:spcBef>
                      <a:spcPct val="0"/>
                    </a:spcBef>
                    <a:buClrTx/>
                    <a:buSzTx/>
                    <a:buFontTx/>
                    <a:buNone/>
                  </a:pPr>
                  <a:endParaRPr lang="zh-CN" altLang="zh-CN" sz="2000" b="1">
                    <a:latin typeface="Times New Roman" panose="02020603050405020304" pitchFamily="18" charset="0"/>
                  </a:endParaRPr>
                </a:p>
              </p:txBody>
            </p:sp>
            <p:sp>
              <p:nvSpPr>
                <p:cNvPr id="37911" name="Rectangle 64"/>
                <p:cNvSpPr>
                  <a:spLocks noChangeArrowheads="1"/>
                </p:cNvSpPr>
                <p:nvPr/>
              </p:nvSpPr>
              <p:spPr bwMode="auto">
                <a:xfrm>
                  <a:off x="0" y="0"/>
                  <a:ext cx="68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sp>
          <p:nvSpPr>
            <p:cNvPr id="37892" name="Rectangle 65"/>
            <p:cNvSpPr>
              <a:spLocks noChangeArrowheads="1"/>
            </p:cNvSpPr>
            <p:nvPr/>
          </p:nvSpPr>
          <p:spPr bwMode="auto">
            <a:xfrm>
              <a:off x="0" y="0"/>
              <a:ext cx="2991" cy="2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228600"/>
            <a:ext cx="7772400" cy="2552700"/>
          </a:xfrm>
        </p:spPr>
        <p:txBody>
          <a:bodyPr/>
          <a:lstStyle/>
          <a:p>
            <a:pPr algn="l" eaLnBrk="1" hangingPunct="1">
              <a:defRPr/>
            </a:pPr>
            <a:r>
              <a:rPr lang="zh-CN" sz="3200" b="1" smtClean="0">
                <a:solidFill>
                  <a:schemeClr val="tx1"/>
                </a:solidFill>
                <a:latin typeface="楷体_GB2312" pitchFamily="49" charset="-122"/>
                <a:ea typeface="楷体_GB2312" pitchFamily="49" charset="-122"/>
              </a:rPr>
              <a:t>如果现在开始2年后到期的零息票债券价格为9</a:t>
            </a:r>
            <a:r>
              <a:rPr lang="en-US" altLang="zh-CN" sz="3200" b="1" smtClean="0">
                <a:solidFill>
                  <a:schemeClr val="tx1"/>
                </a:solidFill>
                <a:latin typeface="楷体_GB2312" pitchFamily="49" charset="-122"/>
                <a:ea typeface="楷体_GB2312" pitchFamily="49" charset="-122"/>
              </a:rPr>
              <a:t>7</a:t>
            </a:r>
            <a:r>
              <a:rPr lang="zh-CN" sz="3200" b="1" smtClean="0">
                <a:solidFill>
                  <a:schemeClr val="tx1"/>
                </a:solidFill>
                <a:latin typeface="楷体_GB2312" pitchFamily="49" charset="-122"/>
                <a:ea typeface="楷体_GB2312" pitchFamily="49" charset="-122"/>
              </a:rPr>
              <a:t>元，则存在套利机会。如何套利呢？</a:t>
            </a:r>
          </a:p>
        </p:txBody>
      </p:sp>
      <p:sp>
        <p:nvSpPr>
          <p:cNvPr id="34819" name="Rectangle 3"/>
          <p:cNvSpPr>
            <a:spLocks noGrp="1" noChangeArrowheads="1"/>
          </p:cNvSpPr>
          <p:nvPr>
            <p:ph type="body" idx="1"/>
          </p:nvPr>
        </p:nvSpPr>
        <p:spPr>
          <a:xfrm>
            <a:off x="455613" y="2559050"/>
            <a:ext cx="8229600" cy="3446463"/>
          </a:xfrm>
        </p:spPr>
        <p:txBody>
          <a:bodyPr/>
          <a:lstStyle/>
          <a:p>
            <a:pPr algn="just" eaLnBrk="1" hangingPunct="1">
              <a:defRPr/>
            </a:pPr>
            <a:r>
              <a:rPr lang="zh-CN" altLang="en-US" b="1" smtClean="0">
                <a:latin typeface="宋体" pitchFamily="2" charset="-122"/>
              </a:rPr>
              <a:t>按照我们前面的思路，市场高估了现在开始</a:t>
            </a:r>
            <a:r>
              <a:rPr lang="en-US" altLang="zh-CN" b="1" smtClean="0">
                <a:latin typeface="宋体" pitchFamily="2" charset="-122"/>
              </a:rPr>
              <a:t>2</a:t>
            </a:r>
            <a:r>
              <a:rPr lang="zh-CN" altLang="en-US" b="1" smtClean="0">
                <a:latin typeface="宋体" pitchFamily="2" charset="-122"/>
              </a:rPr>
              <a:t>年后到期的零息票债券价值，则考虑卖空它，并利用自融资交易策略进行套利。构造的套利策略如下：</a:t>
            </a:r>
            <a:endParaRPr lang="zh-CN" altLang="en-US" sz="2400" b="1" smtClean="0">
              <a:latin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685800" y="836613"/>
            <a:ext cx="7772400" cy="5259387"/>
          </a:xfrm>
        </p:spPr>
        <p:txBody>
          <a:bodyPr/>
          <a:lstStyle/>
          <a:p>
            <a:pPr algn="just" eaLnBrk="1" hangingPunct="1">
              <a:defRPr/>
            </a:pPr>
            <a:r>
              <a:rPr lang="zh-CN" sz="2800" b="1" smtClean="0">
                <a:latin typeface="宋体" pitchFamily="2" charset="-122"/>
              </a:rPr>
              <a:t>（1）卖空1份</a:t>
            </a:r>
            <a:r>
              <a:rPr lang="en-US" altLang="zh-CN" sz="2800" b="1" smtClean="0">
                <a:latin typeface="宋体" pitchFamily="2" charset="-122"/>
              </a:rPr>
              <a:t>Z</a:t>
            </a:r>
            <a:r>
              <a:rPr lang="en-US" altLang="zh-CN" sz="2800" b="1" baseline="-30000" smtClean="0">
                <a:latin typeface="宋体" pitchFamily="2" charset="-122"/>
              </a:rPr>
              <a:t>0×2</a:t>
            </a:r>
            <a:r>
              <a:rPr lang="zh-CN" sz="2800" b="1" smtClean="0">
                <a:latin typeface="宋体" pitchFamily="2" charset="-122"/>
              </a:rPr>
              <a:t>债券，获得9</a:t>
            </a:r>
            <a:r>
              <a:rPr lang="en-US" altLang="zh-CN" sz="2800" b="1" smtClean="0">
                <a:latin typeface="宋体" pitchFamily="2" charset="-122"/>
              </a:rPr>
              <a:t>7</a:t>
            </a:r>
            <a:r>
              <a:rPr lang="zh-CN" sz="2800" b="1" smtClean="0">
                <a:latin typeface="宋体" pitchFamily="2" charset="-122"/>
              </a:rPr>
              <a:t>元，所承担的义务是在2年后支付100元；</a:t>
            </a:r>
          </a:p>
          <a:p>
            <a:pPr algn="just" eaLnBrk="1" hangingPunct="1">
              <a:defRPr/>
            </a:pPr>
            <a:r>
              <a:rPr lang="zh-CN" sz="2800" b="1" smtClean="0">
                <a:latin typeface="宋体" pitchFamily="2" charset="-122"/>
              </a:rPr>
              <a:t>（2）在获得的9</a:t>
            </a:r>
            <a:r>
              <a:rPr lang="en-US" altLang="zh-CN" sz="2800" b="1" smtClean="0">
                <a:latin typeface="宋体" pitchFamily="2" charset="-122"/>
              </a:rPr>
              <a:t>7</a:t>
            </a:r>
            <a:r>
              <a:rPr lang="zh-CN" sz="2800" b="1" smtClean="0">
                <a:latin typeface="宋体" pitchFamily="2" charset="-122"/>
              </a:rPr>
              <a:t>元中取出96.04元，购买0.98份</a:t>
            </a:r>
            <a:r>
              <a:rPr lang="en-US" altLang="zh-CN" sz="2800" b="1" smtClean="0">
                <a:latin typeface="宋体" pitchFamily="2" charset="-122"/>
              </a:rPr>
              <a:t>Z</a:t>
            </a:r>
            <a:r>
              <a:rPr lang="en-US" altLang="zh-CN" sz="2800" b="1" baseline="-30000" smtClean="0">
                <a:latin typeface="宋体" pitchFamily="2" charset="-122"/>
              </a:rPr>
              <a:t>0×1</a:t>
            </a:r>
            <a:r>
              <a:rPr lang="zh-CN" altLang="en-US" sz="2800" b="1" smtClean="0">
                <a:latin typeface="宋体" pitchFamily="2" charset="-122"/>
              </a:rPr>
              <a:t>；</a:t>
            </a:r>
          </a:p>
          <a:p>
            <a:pPr algn="just" eaLnBrk="1" hangingPunct="1">
              <a:defRPr/>
            </a:pPr>
            <a:r>
              <a:rPr lang="zh-CN" altLang="en-US" sz="2800" b="1" smtClean="0">
                <a:latin typeface="宋体" pitchFamily="2" charset="-122"/>
              </a:rPr>
              <a:t>（</a:t>
            </a:r>
            <a:r>
              <a:rPr lang="en-US" altLang="zh-CN" sz="2800" b="1" smtClean="0">
                <a:latin typeface="宋体" pitchFamily="2" charset="-122"/>
              </a:rPr>
              <a:t>3</a:t>
            </a:r>
            <a:r>
              <a:rPr lang="zh-CN" altLang="en-US" sz="2800" b="1" smtClean="0">
                <a:latin typeface="宋体" pitchFamily="2" charset="-122"/>
              </a:rPr>
              <a:t>）</a:t>
            </a:r>
            <a:r>
              <a:rPr lang="zh-CN" sz="2800" b="1" smtClean="0">
                <a:latin typeface="宋体" pitchFamily="2" charset="-122"/>
              </a:rPr>
              <a:t>购买的1年期零息票债券到期，在第一年末获得98元；</a:t>
            </a:r>
          </a:p>
          <a:p>
            <a:pPr algn="just" eaLnBrk="1" hangingPunct="1">
              <a:defRPr/>
            </a:pPr>
            <a:r>
              <a:rPr lang="zh-CN" sz="2800" b="1" smtClean="0">
                <a:latin typeface="宋体" pitchFamily="2" charset="-122"/>
                <a:cs typeface="Times New Roman" pitchFamily="18" charset="0"/>
              </a:rPr>
              <a:t>（4）再在第1年末用获得的98元购买1份第2年末到期的1年期零息票债券；</a:t>
            </a:r>
          </a:p>
          <a:p>
            <a:pPr algn="just" eaLnBrk="1" hangingPunct="1">
              <a:defRPr/>
            </a:pPr>
            <a:r>
              <a:rPr lang="zh-CN" sz="2800" b="1" smtClean="0">
                <a:latin typeface="宋体" pitchFamily="2" charset="-122"/>
                <a:cs typeface="Times New Roman" pitchFamily="18" charset="0"/>
              </a:rPr>
              <a:t>（5）在第2年末，零息票债券到期获得100元，用于支付步骤（1）卖空1份</a:t>
            </a:r>
            <a:r>
              <a:rPr lang="en-US" altLang="zh-CN" sz="2800" b="1" smtClean="0">
                <a:latin typeface="宋体" pitchFamily="2" charset="-122"/>
                <a:cs typeface="Times New Roman" pitchFamily="18" charset="0"/>
              </a:rPr>
              <a:t>Z</a:t>
            </a:r>
            <a:r>
              <a:rPr lang="en-US" altLang="zh-CN" sz="2800" b="1" baseline="-30000" smtClean="0">
                <a:latin typeface="宋体" pitchFamily="2" charset="-122"/>
                <a:cs typeface="Times New Roman" pitchFamily="18" charset="0"/>
              </a:rPr>
              <a:t>0×2</a:t>
            </a:r>
            <a:r>
              <a:rPr lang="zh-CN" sz="2800" b="1" smtClean="0">
                <a:latin typeface="宋体" pitchFamily="2" charset="-122"/>
                <a:cs typeface="Times New Roman" pitchFamily="18" charset="0"/>
              </a:rPr>
              <a:t>债券的100元；</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388" y="260350"/>
            <a:ext cx="8820150" cy="1143000"/>
          </a:xfrm>
        </p:spPr>
        <p:txBody>
          <a:bodyPr/>
          <a:lstStyle/>
          <a:p>
            <a:pPr algn="l" eaLnBrk="1" hangingPunct="1">
              <a:lnSpc>
                <a:spcPct val="130000"/>
              </a:lnSpc>
              <a:defRPr/>
            </a:pPr>
            <a:r>
              <a:rPr lang="zh-CN" sz="3200" b="1" smtClean="0">
                <a:latin typeface="楷体_GB2312" pitchFamily="49" charset="-122"/>
                <a:ea typeface="楷体_GB2312" pitchFamily="49" charset="-122"/>
              </a:rPr>
              <a:t>套利策略获得盈利为：9</a:t>
            </a:r>
            <a:r>
              <a:rPr lang="en-US" altLang="zh-CN" sz="3200" b="1" smtClean="0">
                <a:latin typeface="楷体_GB2312" pitchFamily="49" charset="-122"/>
                <a:ea typeface="楷体_GB2312" pitchFamily="49" charset="-122"/>
              </a:rPr>
              <a:t>7 </a:t>
            </a:r>
            <a:r>
              <a:rPr lang="en-US" altLang="zh-CN" sz="3200" b="1" smtClean="0">
                <a:ea typeface="楷体_GB2312" pitchFamily="49" charset="-122"/>
              </a:rPr>
              <a:t>–</a:t>
            </a:r>
            <a:r>
              <a:rPr lang="en-US" altLang="zh-CN" sz="3200" b="1" smtClean="0">
                <a:latin typeface="楷体_GB2312" pitchFamily="49" charset="-122"/>
                <a:ea typeface="楷体_GB2312" pitchFamily="49" charset="-122"/>
              </a:rPr>
              <a:t> 96.04</a:t>
            </a:r>
            <a:r>
              <a:rPr lang="zh-CN" sz="3200" b="1" smtClean="0">
                <a:latin typeface="楷体_GB2312" pitchFamily="49" charset="-122"/>
                <a:ea typeface="楷体_GB2312" pitchFamily="49" charset="-122"/>
              </a:rPr>
              <a:t>＝ </a:t>
            </a:r>
            <a:r>
              <a:rPr lang="en-US" altLang="zh-CN" sz="3200" b="1" smtClean="0">
                <a:latin typeface="楷体_GB2312" pitchFamily="49" charset="-122"/>
                <a:ea typeface="楷体_GB2312" pitchFamily="49" charset="-122"/>
              </a:rPr>
              <a:t>0.96</a:t>
            </a:r>
            <a:r>
              <a:rPr lang="zh-CN" sz="3200" b="1" smtClean="0">
                <a:latin typeface="楷体_GB2312" pitchFamily="49" charset="-122"/>
                <a:ea typeface="楷体_GB2312" pitchFamily="49" charset="-122"/>
              </a:rPr>
              <a:t>元。</a:t>
            </a:r>
            <a:br>
              <a:rPr lang="zh-CN" sz="3200" b="1" smtClean="0">
                <a:latin typeface="楷体_GB2312" pitchFamily="49" charset="-122"/>
                <a:ea typeface="楷体_GB2312" pitchFamily="49" charset="-122"/>
              </a:rPr>
            </a:br>
            <a:r>
              <a:rPr lang="zh-CN" sz="3200" b="1" smtClean="0">
                <a:latin typeface="楷体_GB2312" pitchFamily="49" charset="-122"/>
                <a:ea typeface="楷体_GB2312" pitchFamily="49" charset="-122"/>
              </a:rPr>
              <a:t>具体的现金流情况。</a:t>
            </a:r>
          </a:p>
        </p:txBody>
      </p:sp>
      <p:sp>
        <p:nvSpPr>
          <p:cNvPr id="36867" name="Rectangle 3"/>
          <p:cNvSpPr>
            <a:spLocks noGrp="1" noChangeArrowheads="1"/>
          </p:cNvSpPr>
          <p:nvPr>
            <p:ph type="body" idx="1"/>
          </p:nvPr>
        </p:nvSpPr>
        <p:spPr/>
        <p:txBody>
          <a:bodyPr/>
          <a:lstStyle/>
          <a:p>
            <a:pPr eaLnBrk="1" hangingPunct="1">
              <a:defRPr/>
            </a:pPr>
            <a:r>
              <a:rPr lang="zh-CN" altLang="en-US" b="1" smtClean="0"/>
              <a:t>	</a:t>
            </a:r>
          </a:p>
        </p:txBody>
      </p:sp>
      <p:grpSp>
        <p:nvGrpSpPr>
          <p:cNvPr id="40964" name="Group 4"/>
          <p:cNvGrpSpPr>
            <a:grpSpLocks/>
          </p:cNvGrpSpPr>
          <p:nvPr/>
        </p:nvGrpSpPr>
        <p:grpSpPr bwMode="auto">
          <a:xfrm>
            <a:off x="914400" y="1484313"/>
            <a:ext cx="7543800" cy="4648200"/>
            <a:chOff x="0" y="0"/>
            <a:chExt cx="3046" cy="2528"/>
          </a:xfrm>
        </p:grpSpPr>
        <p:grpSp>
          <p:nvGrpSpPr>
            <p:cNvPr id="40965" name="Group 5"/>
            <p:cNvGrpSpPr>
              <a:grpSpLocks/>
            </p:cNvGrpSpPr>
            <p:nvPr/>
          </p:nvGrpSpPr>
          <p:grpSpPr bwMode="auto">
            <a:xfrm>
              <a:off x="3" y="3"/>
              <a:ext cx="3040" cy="2522"/>
              <a:chOff x="0" y="0"/>
              <a:chExt cx="3040" cy="2522"/>
            </a:xfrm>
          </p:grpSpPr>
          <p:grpSp>
            <p:nvGrpSpPr>
              <p:cNvPr id="40967" name="Group 6"/>
              <p:cNvGrpSpPr>
                <a:grpSpLocks/>
              </p:cNvGrpSpPr>
              <p:nvPr/>
            </p:nvGrpSpPr>
            <p:grpSpPr bwMode="auto">
              <a:xfrm>
                <a:off x="0" y="0"/>
                <a:ext cx="991" cy="748"/>
                <a:chOff x="0" y="0"/>
                <a:chExt cx="991" cy="748"/>
              </a:xfrm>
            </p:grpSpPr>
            <p:sp>
              <p:nvSpPr>
                <p:cNvPr id="41036" name="Rectangle 7"/>
                <p:cNvSpPr>
                  <a:spLocks noChangeArrowheads="1"/>
                </p:cNvSpPr>
                <p:nvPr/>
              </p:nvSpPr>
              <p:spPr bwMode="auto">
                <a:xfrm>
                  <a:off x="0" y="0"/>
                  <a:ext cx="99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1037" name="Group 8"/>
                <p:cNvGrpSpPr>
                  <a:grpSpLocks/>
                </p:cNvGrpSpPr>
                <p:nvPr/>
              </p:nvGrpSpPr>
              <p:grpSpPr bwMode="auto">
                <a:xfrm>
                  <a:off x="0" y="0"/>
                  <a:ext cx="991" cy="748"/>
                  <a:chOff x="0" y="0"/>
                  <a:chExt cx="991" cy="748"/>
                </a:xfrm>
              </p:grpSpPr>
              <p:sp>
                <p:nvSpPr>
                  <p:cNvPr id="41038" name="Rectangle 9"/>
                  <p:cNvSpPr>
                    <a:spLocks noChangeArrowheads="1"/>
                  </p:cNvSpPr>
                  <p:nvPr/>
                </p:nvSpPr>
                <p:spPr bwMode="auto">
                  <a:xfrm>
                    <a:off x="43" y="0"/>
                    <a:ext cx="90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交易策略</a:t>
                    </a:r>
                  </a:p>
                  <a:p>
                    <a:pPr algn="just">
                      <a:spcBef>
                        <a:spcPct val="0"/>
                      </a:spcBef>
                      <a:buClrTx/>
                      <a:buSzTx/>
                      <a:buFontTx/>
                      <a:buNone/>
                    </a:pPr>
                    <a:endParaRPr lang="zh-CN" altLang="zh-CN" sz="2000" b="1">
                      <a:latin typeface="Times New Roman" panose="02020603050405020304" pitchFamily="18" charset="0"/>
                    </a:endParaRPr>
                  </a:p>
                </p:txBody>
              </p:sp>
              <p:sp>
                <p:nvSpPr>
                  <p:cNvPr id="41039" name="Rectangle 10"/>
                  <p:cNvSpPr>
                    <a:spLocks noChangeArrowheads="1"/>
                  </p:cNvSpPr>
                  <p:nvPr/>
                </p:nvSpPr>
                <p:spPr bwMode="auto">
                  <a:xfrm>
                    <a:off x="0" y="0"/>
                    <a:ext cx="991"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40968" name="Group 11"/>
              <p:cNvGrpSpPr>
                <a:grpSpLocks/>
              </p:cNvGrpSpPr>
              <p:nvPr/>
            </p:nvGrpSpPr>
            <p:grpSpPr bwMode="auto">
              <a:xfrm>
                <a:off x="991" y="0"/>
                <a:ext cx="2049" cy="374"/>
                <a:chOff x="0" y="0"/>
                <a:chExt cx="2049" cy="374"/>
              </a:xfrm>
            </p:grpSpPr>
            <p:sp>
              <p:nvSpPr>
                <p:cNvPr id="41032" name="Rectangle 12"/>
                <p:cNvSpPr>
                  <a:spLocks noChangeArrowheads="1"/>
                </p:cNvSpPr>
                <p:nvPr/>
              </p:nvSpPr>
              <p:spPr bwMode="auto">
                <a:xfrm>
                  <a:off x="0" y="0"/>
                  <a:ext cx="204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1033" name="Group 13"/>
                <p:cNvGrpSpPr>
                  <a:grpSpLocks/>
                </p:cNvGrpSpPr>
                <p:nvPr/>
              </p:nvGrpSpPr>
              <p:grpSpPr bwMode="auto">
                <a:xfrm>
                  <a:off x="0" y="0"/>
                  <a:ext cx="2049" cy="374"/>
                  <a:chOff x="0" y="0"/>
                  <a:chExt cx="2049" cy="374"/>
                </a:xfrm>
              </p:grpSpPr>
              <p:sp>
                <p:nvSpPr>
                  <p:cNvPr id="41034" name="Rectangle 14"/>
                  <p:cNvSpPr>
                    <a:spLocks noChangeArrowheads="1"/>
                  </p:cNvSpPr>
                  <p:nvPr/>
                </p:nvSpPr>
                <p:spPr bwMode="auto">
                  <a:xfrm>
                    <a:off x="43" y="0"/>
                    <a:ext cx="196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现金流</a:t>
                    </a:r>
                  </a:p>
                  <a:p>
                    <a:pPr algn="ctr">
                      <a:spcBef>
                        <a:spcPct val="0"/>
                      </a:spcBef>
                      <a:buClrTx/>
                      <a:buSzTx/>
                      <a:buFontTx/>
                      <a:buNone/>
                    </a:pPr>
                    <a:endParaRPr lang="zh-CN" altLang="zh-CN" sz="2000" b="1">
                      <a:latin typeface="Times New Roman" panose="02020603050405020304" pitchFamily="18" charset="0"/>
                    </a:endParaRPr>
                  </a:p>
                </p:txBody>
              </p:sp>
              <p:sp>
                <p:nvSpPr>
                  <p:cNvPr id="41035" name="Rectangle 15"/>
                  <p:cNvSpPr>
                    <a:spLocks noChangeArrowheads="1"/>
                  </p:cNvSpPr>
                  <p:nvPr/>
                </p:nvSpPr>
                <p:spPr bwMode="auto">
                  <a:xfrm>
                    <a:off x="0" y="0"/>
                    <a:ext cx="204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40969" name="Group 16"/>
              <p:cNvGrpSpPr>
                <a:grpSpLocks/>
              </p:cNvGrpSpPr>
              <p:nvPr/>
            </p:nvGrpSpPr>
            <p:grpSpPr bwMode="auto">
              <a:xfrm>
                <a:off x="991" y="374"/>
                <a:ext cx="683" cy="374"/>
                <a:chOff x="0" y="0"/>
                <a:chExt cx="683" cy="374"/>
              </a:xfrm>
            </p:grpSpPr>
            <p:sp>
              <p:nvSpPr>
                <p:cNvPr id="41028" name="Rectangle 17"/>
                <p:cNvSpPr>
                  <a:spLocks noChangeArrowheads="1"/>
                </p:cNvSpPr>
                <p:nvPr/>
              </p:nvSpPr>
              <p:spPr bwMode="auto">
                <a:xfrm>
                  <a:off x="0" y="0"/>
                  <a:ext cx="6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1029" name="Group 18"/>
                <p:cNvGrpSpPr>
                  <a:grpSpLocks/>
                </p:cNvGrpSpPr>
                <p:nvPr/>
              </p:nvGrpSpPr>
              <p:grpSpPr bwMode="auto">
                <a:xfrm>
                  <a:off x="0" y="0"/>
                  <a:ext cx="683" cy="374"/>
                  <a:chOff x="0" y="0"/>
                  <a:chExt cx="683" cy="374"/>
                </a:xfrm>
              </p:grpSpPr>
              <p:sp>
                <p:nvSpPr>
                  <p:cNvPr id="41030" name="Rectangle 19"/>
                  <p:cNvSpPr>
                    <a:spLocks noChangeArrowheads="1"/>
                  </p:cNvSpPr>
                  <p:nvPr/>
                </p:nvSpPr>
                <p:spPr bwMode="auto">
                  <a:xfrm>
                    <a:off x="43" y="0"/>
                    <a:ext cx="59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当 前</a:t>
                    </a:r>
                  </a:p>
                  <a:p>
                    <a:pPr algn="just">
                      <a:spcBef>
                        <a:spcPct val="0"/>
                      </a:spcBef>
                      <a:buClrTx/>
                      <a:buSzTx/>
                      <a:buFontTx/>
                      <a:buNone/>
                    </a:pPr>
                    <a:endParaRPr lang="zh-CN" altLang="zh-CN" sz="2000" b="1">
                      <a:latin typeface="Times New Roman" panose="02020603050405020304" pitchFamily="18" charset="0"/>
                    </a:endParaRPr>
                  </a:p>
                </p:txBody>
              </p:sp>
              <p:sp>
                <p:nvSpPr>
                  <p:cNvPr id="41031" name="Rectangle 20"/>
                  <p:cNvSpPr>
                    <a:spLocks noChangeArrowheads="1"/>
                  </p:cNvSpPr>
                  <p:nvPr/>
                </p:nvSpPr>
                <p:spPr bwMode="auto">
                  <a:xfrm>
                    <a:off x="0" y="0"/>
                    <a:ext cx="68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40970" name="Group 21"/>
              <p:cNvGrpSpPr>
                <a:grpSpLocks/>
              </p:cNvGrpSpPr>
              <p:nvPr/>
            </p:nvGrpSpPr>
            <p:grpSpPr bwMode="auto">
              <a:xfrm>
                <a:off x="1674" y="374"/>
                <a:ext cx="683" cy="374"/>
                <a:chOff x="0" y="0"/>
                <a:chExt cx="683" cy="374"/>
              </a:xfrm>
            </p:grpSpPr>
            <p:sp>
              <p:nvSpPr>
                <p:cNvPr id="41024" name="Rectangle 22"/>
                <p:cNvSpPr>
                  <a:spLocks noChangeArrowheads="1"/>
                </p:cNvSpPr>
                <p:nvPr/>
              </p:nvSpPr>
              <p:spPr bwMode="auto">
                <a:xfrm>
                  <a:off x="0" y="0"/>
                  <a:ext cx="6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1025" name="Group 23"/>
                <p:cNvGrpSpPr>
                  <a:grpSpLocks/>
                </p:cNvGrpSpPr>
                <p:nvPr/>
              </p:nvGrpSpPr>
              <p:grpSpPr bwMode="auto">
                <a:xfrm>
                  <a:off x="0" y="0"/>
                  <a:ext cx="683" cy="374"/>
                  <a:chOff x="0" y="0"/>
                  <a:chExt cx="683" cy="374"/>
                </a:xfrm>
              </p:grpSpPr>
              <p:sp>
                <p:nvSpPr>
                  <p:cNvPr id="41026" name="Rectangle 24"/>
                  <p:cNvSpPr>
                    <a:spLocks noChangeArrowheads="1"/>
                  </p:cNvSpPr>
                  <p:nvPr/>
                </p:nvSpPr>
                <p:spPr bwMode="auto">
                  <a:xfrm>
                    <a:off x="43" y="0"/>
                    <a:ext cx="59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第1年末</a:t>
                    </a:r>
                  </a:p>
                  <a:p>
                    <a:pPr algn="just">
                      <a:spcBef>
                        <a:spcPct val="0"/>
                      </a:spcBef>
                      <a:buClrTx/>
                      <a:buSzTx/>
                      <a:buFontTx/>
                      <a:buNone/>
                    </a:pPr>
                    <a:endParaRPr lang="zh-CN" altLang="zh-CN" sz="2000" b="1">
                      <a:latin typeface="Times New Roman" panose="02020603050405020304" pitchFamily="18" charset="0"/>
                    </a:endParaRPr>
                  </a:p>
                </p:txBody>
              </p:sp>
              <p:sp>
                <p:nvSpPr>
                  <p:cNvPr id="41027" name="Rectangle 25"/>
                  <p:cNvSpPr>
                    <a:spLocks noChangeArrowheads="1"/>
                  </p:cNvSpPr>
                  <p:nvPr/>
                </p:nvSpPr>
                <p:spPr bwMode="auto">
                  <a:xfrm>
                    <a:off x="0" y="0"/>
                    <a:ext cx="68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40971" name="Group 26"/>
              <p:cNvGrpSpPr>
                <a:grpSpLocks/>
              </p:cNvGrpSpPr>
              <p:nvPr/>
            </p:nvGrpSpPr>
            <p:grpSpPr bwMode="auto">
              <a:xfrm>
                <a:off x="2357" y="374"/>
                <a:ext cx="683" cy="374"/>
                <a:chOff x="0" y="0"/>
                <a:chExt cx="683" cy="374"/>
              </a:xfrm>
            </p:grpSpPr>
            <p:sp>
              <p:nvSpPr>
                <p:cNvPr id="41020" name="Rectangle 27"/>
                <p:cNvSpPr>
                  <a:spLocks noChangeArrowheads="1"/>
                </p:cNvSpPr>
                <p:nvPr/>
              </p:nvSpPr>
              <p:spPr bwMode="auto">
                <a:xfrm>
                  <a:off x="0" y="0"/>
                  <a:ext cx="6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1021" name="Group 28"/>
                <p:cNvGrpSpPr>
                  <a:grpSpLocks/>
                </p:cNvGrpSpPr>
                <p:nvPr/>
              </p:nvGrpSpPr>
              <p:grpSpPr bwMode="auto">
                <a:xfrm>
                  <a:off x="0" y="0"/>
                  <a:ext cx="683" cy="374"/>
                  <a:chOff x="0" y="0"/>
                  <a:chExt cx="683" cy="374"/>
                </a:xfrm>
              </p:grpSpPr>
              <p:sp>
                <p:nvSpPr>
                  <p:cNvPr id="41022" name="Rectangle 29"/>
                  <p:cNvSpPr>
                    <a:spLocks noChangeArrowheads="1"/>
                  </p:cNvSpPr>
                  <p:nvPr/>
                </p:nvSpPr>
                <p:spPr bwMode="auto">
                  <a:xfrm>
                    <a:off x="43" y="0"/>
                    <a:ext cx="59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第2年末</a:t>
                    </a:r>
                  </a:p>
                  <a:p>
                    <a:pPr algn="just">
                      <a:spcBef>
                        <a:spcPct val="0"/>
                      </a:spcBef>
                      <a:buClrTx/>
                      <a:buSzTx/>
                      <a:buFontTx/>
                      <a:buNone/>
                    </a:pPr>
                    <a:endParaRPr lang="zh-CN" altLang="zh-CN" sz="2000" b="1">
                      <a:latin typeface="Times New Roman" panose="02020603050405020304" pitchFamily="18" charset="0"/>
                    </a:endParaRPr>
                  </a:p>
                </p:txBody>
              </p:sp>
              <p:sp>
                <p:nvSpPr>
                  <p:cNvPr id="41023" name="Rectangle 30"/>
                  <p:cNvSpPr>
                    <a:spLocks noChangeArrowheads="1"/>
                  </p:cNvSpPr>
                  <p:nvPr/>
                </p:nvSpPr>
                <p:spPr bwMode="auto">
                  <a:xfrm>
                    <a:off x="0" y="0"/>
                    <a:ext cx="68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40972" name="Group 31"/>
              <p:cNvGrpSpPr>
                <a:grpSpLocks/>
              </p:cNvGrpSpPr>
              <p:nvPr/>
            </p:nvGrpSpPr>
            <p:grpSpPr bwMode="auto">
              <a:xfrm>
                <a:off x="0" y="748"/>
                <a:ext cx="991" cy="384"/>
                <a:chOff x="0" y="0"/>
                <a:chExt cx="991" cy="384"/>
              </a:xfrm>
            </p:grpSpPr>
            <p:sp>
              <p:nvSpPr>
                <p:cNvPr id="41018" name="Rectangle 32"/>
                <p:cNvSpPr>
                  <a:spLocks noChangeArrowheads="1"/>
                </p:cNvSpPr>
                <p:nvPr/>
              </p:nvSpPr>
              <p:spPr bwMode="auto">
                <a:xfrm>
                  <a:off x="43" y="0"/>
                  <a:ext cx="90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(1)卖空1份</a:t>
                  </a:r>
                  <a:r>
                    <a:rPr lang="en-US" altLang="zh-CN" sz="2000" b="1">
                      <a:latin typeface="宋体" panose="02010600030101010101" pitchFamily="2" charset="-122"/>
                    </a:rPr>
                    <a:t>Z</a:t>
                  </a:r>
                  <a:r>
                    <a:rPr lang="en-US" altLang="zh-CN" sz="2000" b="1" baseline="-30000">
                      <a:latin typeface="宋体" panose="02010600030101010101" pitchFamily="2" charset="-122"/>
                    </a:rPr>
                    <a:t>0×2</a:t>
                  </a:r>
                  <a:endParaRPr lang="en-US" altLang="zh-CN" sz="2000" b="1">
                    <a:latin typeface="宋体" panose="02010600030101010101" pitchFamily="2" charset="-122"/>
                  </a:endParaRPr>
                </a:p>
                <a:p>
                  <a:pPr algn="just">
                    <a:spcBef>
                      <a:spcPct val="0"/>
                    </a:spcBef>
                    <a:buClrTx/>
                    <a:buSzTx/>
                    <a:buFontTx/>
                    <a:buNone/>
                  </a:pPr>
                  <a:endParaRPr lang="en-US" altLang="zh-CN" sz="2000" b="1">
                    <a:latin typeface="Times New Roman" panose="02020603050405020304" pitchFamily="18" charset="0"/>
                  </a:endParaRPr>
                </a:p>
              </p:txBody>
            </p:sp>
            <p:sp>
              <p:nvSpPr>
                <p:cNvPr id="41019" name="Rectangle 33"/>
                <p:cNvSpPr>
                  <a:spLocks noChangeArrowheads="1"/>
                </p:cNvSpPr>
                <p:nvPr/>
              </p:nvSpPr>
              <p:spPr bwMode="auto">
                <a:xfrm>
                  <a:off x="0" y="0"/>
                  <a:ext cx="99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73" name="Group 34"/>
              <p:cNvGrpSpPr>
                <a:grpSpLocks/>
              </p:cNvGrpSpPr>
              <p:nvPr/>
            </p:nvGrpSpPr>
            <p:grpSpPr bwMode="auto">
              <a:xfrm>
                <a:off x="991" y="748"/>
                <a:ext cx="683" cy="384"/>
                <a:chOff x="0" y="0"/>
                <a:chExt cx="683" cy="384"/>
              </a:xfrm>
            </p:grpSpPr>
            <p:sp>
              <p:nvSpPr>
                <p:cNvPr id="41016" name="Rectangle 35"/>
                <p:cNvSpPr>
                  <a:spLocks noChangeArrowheads="1"/>
                </p:cNvSpPr>
                <p:nvPr/>
              </p:nvSpPr>
              <p:spPr bwMode="auto">
                <a:xfrm>
                  <a:off x="43" y="0"/>
                  <a:ext cx="5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9</a:t>
                  </a:r>
                  <a:r>
                    <a:rPr lang="en-US" altLang="zh-CN" sz="2000" b="1">
                      <a:latin typeface="宋体" panose="02010600030101010101" pitchFamily="2" charset="-122"/>
                    </a:rPr>
                    <a:t>7</a:t>
                  </a:r>
                </a:p>
                <a:p>
                  <a:pPr algn="just">
                    <a:spcBef>
                      <a:spcPct val="0"/>
                    </a:spcBef>
                    <a:buClrTx/>
                    <a:buSzTx/>
                    <a:buFontTx/>
                    <a:buNone/>
                  </a:pPr>
                  <a:endParaRPr lang="zh-CN" altLang="zh-CN" sz="2000" b="1">
                    <a:latin typeface="Times New Roman" panose="02020603050405020304" pitchFamily="18" charset="0"/>
                  </a:endParaRPr>
                </a:p>
              </p:txBody>
            </p:sp>
            <p:sp>
              <p:nvSpPr>
                <p:cNvPr id="41017" name="Rectangle 36"/>
                <p:cNvSpPr>
                  <a:spLocks noChangeArrowheads="1"/>
                </p:cNvSpPr>
                <p:nvPr/>
              </p:nvSpPr>
              <p:spPr bwMode="auto">
                <a:xfrm>
                  <a:off x="0" y="0"/>
                  <a:ext cx="68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74" name="Group 37"/>
              <p:cNvGrpSpPr>
                <a:grpSpLocks/>
              </p:cNvGrpSpPr>
              <p:nvPr/>
            </p:nvGrpSpPr>
            <p:grpSpPr bwMode="auto">
              <a:xfrm>
                <a:off x="1674" y="748"/>
                <a:ext cx="683" cy="384"/>
                <a:chOff x="0" y="0"/>
                <a:chExt cx="683" cy="384"/>
              </a:xfrm>
            </p:grpSpPr>
            <p:sp>
              <p:nvSpPr>
                <p:cNvPr id="41014" name="Rectangle 38"/>
                <p:cNvSpPr>
                  <a:spLocks noChangeArrowheads="1"/>
                </p:cNvSpPr>
                <p:nvPr/>
              </p:nvSpPr>
              <p:spPr bwMode="auto">
                <a:xfrm>
                  <a:off x="43" y="0"/>
                  <a:ext cx="5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Times New Roman" panose="02020603050405020304" pitchFamily="18" charset="0"/>
                    </a:rPr>
                    <a:t> </a:t>
                  </a:r>
                  <a:endParaRPr lang="zh-CN" altLang="zh-CN" sz="2000" b="1">
                    <a:latin typeface="宋体" panose="02010600030101010101" pitchFamily="2" charset="-122"/>
                  </a:endParaRPr>
                </a:p>
                <a:p>
                  <a:pPr algn="just">
                    <a:spcBef>
                      <a:spcPct val="0"/>
                    </a:spcBef>
                    <a:buClrTx/>
                    <a:buSzTx/>
                    <a:buFontTx/>
                    <a:buNone/>
                  </a:pPr>
                  <a:endParaRPr lang="zh-CN" altLang="zh-CN" sz="2000" b="1">
                    <a:latin typeface="Times New Roman" panose="02020603050405020304" pitchFamily="18" charset="0"/>
                  </a:endParaRPr>
                </a:p>
              </p:txBody>
            </p:sp>
            <p:sp>
              <p:nvSpPr>
                <p:cNvPr id="41015" name="Rectangle 39"/>
                <p:cNvSpPr>
                  <a:spLocks noChangeArrowheads="1"/>
                </p:cNvSpPr>
                <p:nvPr/>
              </p:nvSpPr>
              <p:spPr bwMode="auto">
                <a:xfrm>
                  <a:off x="0" y="0"/>
                  <a:ext cx="68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75" name="Group 40"/>
              <p:cNvGrpSpPr>
                <a:grpSpLocks/>
              </p:cNvGrpSpPr>
              <p:nvPr/>
            </p:nvGrpSpPr>
            <p:grpSpPr bwMode="auto">
              <a:xfrm>
                <a:off x="2357" y="748"/>
                <a:ext cx="683" cy="384"/>
                <a:chOff x="0" y="0"/>
                <a:chExt cx="683" cy="384"/>
              </a:xfrm>
            </p:grpSpPr>
            <p:sp>
              <p:nvSpPr>
                <p:cNvPr id="41012" name="Rectangle 41"/>
                <p:cNvSpPr>
                  <a:spLocks noChangeArrowheads="1"/>
                </p:cNvSpPr>
                <p:nvPr/>
              </p:nvSpPr>
              <p:spPr bwMode="auto">
                <a:xfrm>
                  <a:off x="43" y="0"/>
                  <a:ext cx="5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-100</a:t>
                  </a:r>
                </a:p>
                <a:p>
                  <a:pPr algn="just">
                    <a:spcBef>
                      <a:spcPct val="0"/>
                    </a:spcBef>
                    <a:buClrTx/>
                    <a:buSzTx/>
                    <a:buFontTx/>
                    <a:buNone/>
                  </a:pPr>
                  <a:endParaRPr lang="zh-CN" altLang="zh-CN" sz="2000" b="1">
                    <a:latin typeface="Times New Roman" panose="02020603050405020304" pitchFamily="18" charset="0"/>
                  </a:endParaRPr>
                </a:p>
              </p:txBody>
            </p:sp>
            <p:sp>
              <p:nvSpPr>
                <p:cNvPr id="41013" name="Rectangle 42"/>
                <p:cNvSpPr>
                  <a:spLocks noChangeArrowheads="1"/>
                </p:cNvSpPr>
                <p:nvPr/>
              </p:nvSpPr>
              <p:spPr bwMode="auto">
                <a:xfrm>
                  <a:off x="0" y="0"/>
                  <a:ext cx="68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76" name="Group 43"/>
              <p:cNvGrpSpPr>
                <a:grpSpLocks/>
              </p:cNvGrpSpPr>
              <p:nvPr/>
            </p:nvGrpSpPr>
            <p:grpSpPr bwMode="auto">
              <a:xfrm>
                <a:off x="0" y="1132"/>
                <a:ext cx="991" cy="460"/>
                <a:chOff x="0" y="0"/>
                <a:chExt cx="991" cy="460"/>
              </a:xfrm>
            </p:grpSpPr>
            <p:sp>
              <p:nvSpPr>
                <p:cNvPr id="41010" name="Rectangle 44"/>
                <p:cNvSpPr>
                  <a:spLocks noChangeArrowheads="1"/>
                </p:cNvSpPr>
                <p:nvPr/>
              </p:nvSpPr>
              <p:spPr bwMode="auto">
                <a:xfrm>
                  <a:off x="43" y="0"/>
                  <a:ext cx="90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(2)购买0.98份</a:t>
                  </a:r>
                  <a:r>
                    <a:rPr lang="en-US" altLang="zh-CN" sz="2000" b="1">
                      <a:latin typeface="宋体" panose="02010600030101010101" pitchFamily="2" charset="-122"/>
                    </a:rPr>
                    <a:t>Z</a:t>
                  </a:r>
                  <a:r>
                    <a:rPr lang="en-US" altLang="zh-CN" sz="2000" b="1" baseline="-30000">
                      <a:latin typeface="宋体" panose="02010600030101010101" pitchFamily="2" charset="-122"/>
                    </a:rPr>
                    <a:t>0×1</a:t>
                  </a:r>
                  <a:endParaRPr lang="en-US" altLang="zh-CN" sz="2000" b="1">
                    <a:latin typeface="宋体" panose="02010600030101010101" pitchFamily="2" charset="-122"/>
                  </a:endParaRPr>
                </a:p>
                <a:p>
                  <a:pPr algn="just">
                    <a:spcBef>
                      <a:spcPct val="0"/>
                    </a:spcBef>
                    <a:buClrTx/>
                    <a:buSzTx/>
                    <a:buFontTx/>
                    <a:buNone/>
                  </a:pPr>
                  <a:endParaRPr lang="en-US" altLang="zh-CN" sz="2000" b="1">
                    <a:latin typeface="Times New Roman" panose="02020603050405020304" pitchFamily="18" charset="0"/>
                  </a:endParaRPr>
                </a:p>
              </p:txBody>
            </p:sp>
            <p:sp>
              <p:nvSpPr>
                <p:cNvPr id="41011" name="Rectangle 45"/>
                <p:cNvSpPr>
                  <a:spLocks noChangeArrowheads="1"/>
                </p:cNvSpPr>
                <p:nvPr/>
              </p:nvSpPr>
              <p:spPr bwMode="auto">
                <a:xfrm>
                  <a:off x="0" y="0"/>
                  <a:ext cx="991"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77" name="Group 46"/>
              <p:cNvGrpSpPr>
                <a:grpSpLocks/>
              </p:cNvGrpSpPr>
              <p:nvPr/>
            </p:nvGrpSpPr>
            <p:grpSpPr bwMode="auto">
              <a:xfrm>
                <a:off x="991" y="1132"/>
                <a:ext cx="683" cy="460"/>
                <a:chOff x="0" y="0"/>
                <a:chExt cx="683" cy="460"/>
              </a:xfrm>
            </p:grpSpPr>
            <p:sp>
              <p:nvSpPr>
                <p:cNvPr id="41008" name="Rectangle 47"/>
                <p:cNvSpPr>
                  <a:spLocks noChangeArrowheads="1"/>
                </p:cNvSpPr>
                <p:nvPr/>
              </p:nvSpPr>
              <p:spPr bwMode="auto">
                <a:xfrm>
                  <a:off x="43" y="0"/>
                  <a:ext cx="5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-0.98×98 =-96.04</a:t>
                  </a:r>
                </a:p>
                <a:p>
                  <a:pPr algn="just">
                    <a:spcBef>
                      <a:spcPct val="0"/>
                    </a:spcBef>
                    <a:buClrTx/>
                    <a:buSzTx/>
                    <a:buFontTx/>
                    <a:buNone/>
                  </a:pPr>
                  <a:endParaRPr lang="zh-CN" altLang="zh-CN" sz="2000" b="1">
                    <a:latin typeface="Times New Roman" panose="02020603050405020304" pitchFamily="18" charset="0"/>
                  </a:endParaRPr>
                </a:p>
              </p:txBody>
            </p:sp>
            <p:sp>
              <p:nvSpPr>
                <p:cNvPr id="41009" name="Rectangle 48"/>
                <p:cNvSpPr>
                  <a:spLocks noChangeArrowheads="1"/>
                </p:cNvSpPr>
                <p:nvPr/>
              </p:nvSpPr>
              <p:spPr bwMode="auto">
                <a:xfrm>
                  <a:off x="0" y="0"/>
                  <a:ext cx="683"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78" name="Group 49"/>
              <p:cNvGrpSpPr>
                <a:grpSpLocks/>
              </p:cNvGrpSpPr>
              <p:nvPr/>
            </p:nvGrpSpPr>
            <p:grpSpPr bwMode="auto">
              <a:xfrm>
                <a:off x="1674" y="1132"/>
                <a:ext cx="683" cy="460"/>
                <a:chOff x="0" y="0"/>
                <a:chExt cx="683" cy="460"/>
              </a:xfrm>
            </p:grpSpPr>
            <p:sp>
              <p:nvSpPr>
                <p:cNvPr id="41006" name="Rectangle 50"/>
                <p:cNvSpPr>
                  <a:spLocks noChangeArrowheads="1"/>
                </p:cNvSpPr>
                <p:nvPr/>
              </p:nvSpPr>
              <p:spPr bwMode="auto">
                <a:xfrm>
                  <a:off x="43" y="0"/>
                  <a:ext cx="5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0.98×100 = 98</a:t>
                  </a:r>
                </a:p>
                <a:p>
                  <a:pPr algn="just">
                    <a:spcBef>
                      <a:spcPct val="0"/>
                    </a:spcBef>
                    <a:buClrTx/>
                    <a:buSzTx/>
                    <a:buFontTx/>
                    <a:buNone/>
                  </a:pPr>
                  <a:endParaRPr lang="zh-CN" altLang="zh-CN" sz="2000" b="1">
                    <a:latin typeface="Times New Roman" panose="02020603050405020304" pitchFamily="18" charset="0"/>
                  </a:endParaRPr>
                </a:p>
              </p:txBody>
            </p:sp>
            <p:sp>
              <p:nvSpPr>
                <p:cNvPr id="41007" name="Rectangle 51"/>
                <p:cNvSpPr>
                  <a:spLocks noChangeArrowheads="1"/>
                </p:cNvSpPr>
                <p:nvPr/>
              </p:nvSpPr>
              <p:spPr bwMode="auto">
                <a:xfrm>
                  <a:off x="0" y="0"/>
                  <a:ext cx="683"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79" name="Group 52"/>
              <p:cNvGrpSpPr>
                <a:grpSpLocks/>
              </p:cNvGrpSpPr>
              <p:nvPr/>
            </p:nvGrpSpPr>
            <p:grpSpPr bwMode="auto">
              <a:xfrm>
                <a:off x="2357" y="1132"/>
                <a:ext cx="683" cy="460"/>
                <a:chOff x="0" y="0"/>
                <a:chExt cx="683" cy="460"/>
              </a:xfrm>
            </p:grpSpPr>
            <p:sp>
              <p:nvSpPr>
                <p:cNvPr id="41004" name="Rectangle 53"/>
                <p:cNvSpPr>
                  <a:spLocks noChangeArrowheads="1"/>
                </p:cNvSpPr>
                <p:nvPr/>
              </p:nvSpPr>
              <p:spPr bwMode="auto">
                <a:xfrm>
                  <a:off x="43" y="0"/>
                  <a:ext cx="5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Times New Roman" panose="02020603050405020304" pitchFamily="18" charset="0"/>
                    </a:rPr>
                    <a:t> </a:t>
                  </a:r>
                  <a:endParaRPr lang="zh-CN" altLang="zh-CN" sz="2000" b="1">
                    <a:latin typeface="宋体" panose="02010600030101010101" pitchFamily="2" charset="-122"/>
                  </a:endParaRPr>
                </a:p>
                <a:p>
                  <a:pPr algn="just">
                    <a:spcBef>
                      <a:spcPct val="0"/>
                    </a:spcBef>
                    <a:buClrTx/>
                    <a:buSzTx/>
                    <a:buFontTx/>
                    <a:buNone/>
                  </a:pPr>
                  <a:endParaRPr lang="zh-CN" altLang="zh-CN" sz="2000" b="1">
                    <a:latin typeface="Times New Roman" panose="02020603050405020304" pitchFamily="18" charset="0"/>
                  </a:endParaRPr>
                </a:p>
              </p:txBody>
            </p:sp>
            <p:sp>
              <p:nvSpPr>
                <p:cNvPr id="41005" name="Rectangle 54"/>
                <p:cNvSpPr>
                  <a:spLocks noChangeArrowheads="1"/>
                </p:cNvSpPr>
                <p:nvPr/>
              </p:nvSpPr>
              <p:spPr bwMode="auto">
                <a:xfrm>
                  <a:off x="0" y="0"/>
                  <a:ext cx="683"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80" name="Group 55"/>
              <p:cNvGrpSpPr>
                <a:grpSpLocks/>
              </p:cNvGrpSpPr>
              <p:nvPr/>
            </p:nvGrpSpPr>
            <p:grpSpPr bwMode="auto">
              <a:xfrm>
                <a:off x="0" y="1592"/>
                <a:ext cx="991" cy="470"/>
                <a:chOff x="0" y="0"/>
                <a:chExt cx="991" cy="470"/>
              </a:xfrm>
            </p:grpSpPr>
            <p:sp>
              <p:nvSpPr>
                <p:cNvPr id="41002" name="Rectangle 56"/>
                <p:cNvSpPr>
                  <a:spLocks noChangeArrowheads="1"/>
                </p:cNvSpPr>
                <p:nvPr/>
              </p:nvSpPr>
              <p:spPr bwMode="auto">
                <a:xfrm>
                  <a:off x="43" y="0"/>
                  <a:ext cx="905"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(3)在第1年末购买1份</a:t>
                  </a:r>
                  <a:r>
                    <a:rPr lang="en-US" altLang="zh-CN" sz="2000" b="1">
                      <a:latin typeface="宋体" panose="02010600030101010101" pitchFamily="2" charset="-122"/>
                    </a:rPr>
                    <a:t>Z</a:t>
                  </a:r>
                  <a:r>
                    <a:rPr lang="en-US" altLang="zh-CN" sz="2000" b="1" baseline="-30000">
                      <a:latin typeface="宋体" panose="02010600030101010101" pitchFamily="2" charset="-122"/>
                    </a:rPr>
                    <a:t>1×2</a:t>
                  </a:r>
                  <a:endParaRPr lang="en-US" altLang="zh-CN" sz="2000" b="1">
                    <a:latin typeface="宋体" panose="02010600030101010101" pitchFamily="2" charset="-122"/>
                  </a:endParaRPr>
                </a:p>
                <a:p>
                  <a:pPr algn="just">
                    <a:spcBef>
                      <a:spcPct val="0"/>
                    </a:spcBef>
                    <a:buClrTx/>
                    <a:buSzTx/>
                    <a:buFontTx/>
                    <a:buNone/>
                  </a:pPr>
                  <a:endParaRPr lang="en-US" altLang="zh-CN" sz="2000" b="1">
                    <a:latin typeface="Times New Roman" panose="02020603050405020304" pitchFamily="18" charset="0"/>
                  </a:endParaRPr>
                </a:p>
              </p:txBody>
            </p:sp>
            <p:sp>
              <p:nvSpPr>
                <p:cNvPr id="41003" name="Rectangle 57"/>
                <p:cNvSpPr>
                  <a:spLocks noChangeArrowheads="1"/>
                </p:cNvSpPr>
                <p:nvPr/>
              </p:nvSpPr>
              <p:spPr bwMode="auto">
                <a:xfrm>
                  <a:off x="0" y="0"/>
                  <a:ext cx="991" cy="4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81" name="Group 58"/>
              <p:cNvGrpSpPr>
                <a:grpSpLocks/>
              </p:cNvGrpSpPr>
              <p:nvPr/>
            </p:nvGrpSpPr>
            <p:grpSpPr bwMode="auto">
              <a:xfrm>
                <a:off x="991" y="1592"/>
                <a:ext cx="683" cy="470"/>
                <a:chOff x="0" y="0"/>
                <a:chExt cx="683" cy="470"/>
              </a:xfrm>
            </p:grpSpPr>
            <p:sp>
              <p:nvSpPr>
                <p:cNvPr id="41000" name="Rectangle 59"/>
                <p:cNvSpPr>
                  <a:spLocks noChangeArrowheads="1"/>
                </p:cNvSpPr>
                <p:nvPr/>
              </p:nvSpPr>
              <p:spPr bwMode="auto">
                <a:xfrm>
                  <a:off x="43" y="0"/>
                  <a:ext cx="597"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Times New Roman" panose="02020603050405020304" pitchFamily="18" charset="0"/>
                    </a:rPr>
                    <a:t> </a:t>
                  </a:r>
                  <a:endParaRPr lang="zh-CN" altLang="zh-CN" sz="2000" b="1">
                    <a:latin typeface="宋体" panose="02010600030101010101" pitchFamily="2" charset="-122"/>
                  </a:endParaRPr>
                </a:p>
                <a:p>
                  <a:pPr algn="just">
                    <a:spcBef>
                      <a:spcPct val="0"/>
                    </a:spcBef>
                    <a:buClrTx/>
                    <a:buSzTx/>
                    <a:buFontTx/>
                    <a:buNone/>
                  </a:pPr>
                  <a:endParaRPr lang="zh-CN" altLang="zh-CN" sz="2000" b="1">
                    <a:latin typeface="Times New Roman" panose="02020603050405020304" pitchFamily="18" charset="0"/>
                  </a:endParaRPr>
                </a:p>
              </p:txBody>
            </p:sp>
            <p:sp>
              <p:nvSpPr>
                <p:cNvPr id="41001" name="Rectangle 60"/>
                <p:cNvSpPr>
                  <a:spLocks noChangeArrowheads="1"/>
                </p:cNvSpPr>
                <p:nvPr/>
              </p:nvSpPr>
              <p:spPr bwMode="auto">
                <a:xfrm>
                  <a:off x="0" y="0"/>
                  <a:ext cx="683" cy="4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82" name="Group 61"/>
              <p:cNvGrpSpPr>
                <a:grpSpLocks/>
              </p:cNvGrpSpPr>
              <p:nvPr/>
            </p:nvGrpSpPr>
            <p:grpSpPr bwMode="auto">
              <a:xfrm>
                <a:off x="1674" y="1592"/>
                <a:ext cx="683" cy="470"/>
                <a:chOff x="0" y="0"/>
                <a:chExt cx="683" cy="470"/>
              </a:xfrm>
            </p:grpSpPr>
            <p:sp>
              <p:nvSpPr>
                <p:cNvPr id="40998" name="Rectangle 62"/>
                <p:cNvSpPr>
                  <a:spLocks noChangeArrowheads="1"/>
                </p:cNvSpPr>
                <p:nvPr/>
              </p:nvSpPr>
              <p:spPr bwMode="auto">
                <a:xfrm>
                  <a:off x="43" y="0"/>
                  <a:ext cx="597"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-98</a:t>
                  </a:r>
                </a:p>
                <a:p>
                  <a:pPr algn="just">
                    <a:spcBef>
                      <a:spcPct val="0"/>
                    </a:spcBef>
                    <a:buClrTx/>
                    <a:buSzTx/>
                    <a:buFontTx/>
                    <a:buNone/>
                  </a:pPr>
                  <a:endParaRPr lang="zh-CN" altLang="zh-CN" sz="2000" b="1">
                    <a:latin typeface="Times New Roman" panose="02020603050405020304" pitchFamily="18" charset="0"/>
                  </a:endParaRPr>
                </a:p>
              </p:txBody>
            </p:sp>
            <p:sp>
              <p:nvSpPr>
                <p:cNvPr id="40999" name="Rectangle 63"/>
                <p:cNvSpPr>
                  <a:spLocks noChangeArrowheads="1"/>
                </p:cNvSpPr>
                <p:nvPr/>
              </p:nvSpPr>
              <p:spPr bwMode="auto">
                <a:xfrm>
                  <a:off x="0" y="0"/>
                  <a:ext cx="683" cy="4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83" name="Group 64"/>
              <p:cNvGrpSpPr>
                <a:grpSpLocks/>
              </p:cNvGrpSpPr>
              <p:nvPr/>
            </p:nvGrpSpPr>
            <p:grpSpPr bwMode="auto">
              <a:xfrm>
                <a:off x="2357" y="1592"/>
                <a:ext cx="683" cy="470"/>
                <a:chOff x="0" y="0"/>
                <a:chExt cx="683" cy="470"/>
              </a:xfrm>
            </p:grpSpPr>
            <p:sp>
              <p:nvSpPr>
                <p:cNvPr id="40996" name="Rectangle 65"/>
                <p:cNvSpPr>
                  <a:spLocks noChangeArrowheads="1"/>
                </p:cNvSpPr>
                <p:nvPr/>
              </p:nvSpPr>
              <p:spPr bwMode="auto">
                <a:xfrm>
                  <a:off x="43" y="0"/>
                  <a:ext cx="597"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100</a:t>
                  </a:r>
                </a:p>
                <a:p>
                  <a:pPr algn="just">
                    <a:spcBef>
                      <a:spcPct val="0"/>
                    </a:spcBef>
                    <a:buClrTx/>
                    <a:buSzTx/>
                    <a:buFontTx/>
                    <a:buNone/>
                  </a:pPr>
                  <a:endParaRPr lang="zh-CN" altLang="zh-CN" sz="2000" b="1">
                    <a:latin typeface="Times New Roman" panose="02020603050405020304" pitchFamily="18" charset="0"/>
                  </a:endParaRPr>
                </a:p>
              </p:txBody>
            </p:sp>
            <p:sp>
              <p:nvSpPr>
                <p:cNvPr id="40997" name="Rectangle 66"/>
                <p:cNvSpPr>
                  <a:spLocks noChangeArrowheads="1"/>
                </p:cNvSpPr>
                <p:nvPr/>
              </p:nvSpPr>
              <p:spPr bwMode="auto">
                <a:xfrm>
                  <a:off x="0" y="0"/>
                  <a:ext cx="683" cy="4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84" name="Group 67"/>
              <p:cNvGrpSpPr>
                <a:grpSpLocks/>
              </p:cNvGrpSpPr>
              <p:nvPr/>
            </p:nvGrpSpPr>
            <p:grpSpPr bwMode="auto">
              <a:xfrm>
                <a:off x="0" y="2062"/>
                <a:ext cx="991" cy="460"/>
                <a:chOff x="0" y="0"/>
                <a:chExt cx="991" cy="460"/>
              </a:xfrm>
            </p:grpSpPr>
            <p:sp>
              <p:nvSpPr>
                <p:cNvPr id="40994" name="Rectangle 68"/>
                <p:cNvSpPr>
                  <a:spLocks noChangeArrowheads="1"/>
                </p:cNvSpPr>
                <p:nvPr/>
              </p:nvSpPr>
              <p:spPr bwMode="auto">
                <a:xfrm>
                  <a:off x="43" y="0"/>
                  <a:ext cx="90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合计：</a:t>
                  </a:r>
                </a:p>
                <a:p>
                  <a:pPr algn="just">
                    <a:spcBef>
                      <a:spcPct val="0"/>
                    </a:spcBef>
                    <a:buClrTx/>
                    <a:buSzTx/>
                    <a:buFontTx/>
                    <a:buNone/>
                  </a:pPr>
                  <a:endParaRPr lang="zh-CN" altLang="zh-CN" sz="2000" b="1">
                    <a:latin typeface="Times New Roman" panose="02020603050405020304" pitchFamily="18" charset="0"/>
                  </a:endParaRPr>
                </a:p>
              </p:txBody>
            </p:sp>
            <p:sp>
              <p:nvSpPr>
                <p:cNvPr id="40995" name="Rectangle 69"/>
                <p:cNvSpPr>
                  <a:spLocks noChangeArrowheads="1"/>
                </p:cNvSpPr>
                <p:nvPr/>
              </p:nvSpPr>
              <p:spPr bwMode="auto">
                <a:xfrm>
                  <a:off x="0" y="0"/>
                  <a:ext cx="991"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85" name="Group 70"/>
              <p:cNvGrpSpPr>
                <a:grpSpLocks/>
              </p:cNvGrpSpPr>
              <p:nvPr/>
            </p:nvGrpSpPr>
            <p:grpSpPr bwMode="auto">
              <a:xfrm>
                <a:off x="991" y="2062"/>
                <a:ext cx="683" cy="460"/>
                <a:chOff x="0" y="0"/>
                <a:chExt cx="683" cy="460"/>
              </a:xfrm>
            </p:grpSpPr>
            <p:sp>
              <p:nvSpPr>
                <p:cNvPr id="40992" name="Rectangle 71"/>
                <p:cNvSpPr>
                  <a:spLocks noChangeArrowheads="1"/>
                </p:cNvSpPr>
                <p:nvPr/>
              </p:nvSpPr>
              <p:spPr bwMode="auto">
                <a:xfrm>
                  <a:off x="43" y="0"/>
                  <a:ext cx="5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9</a:t>
                  </a:r>
                  <a:r>
                    <a:rPr lang="en-US" altLang="zh-CN" sz="2000" b="1">
                      <a:latin typeface="宋体" panose="02010600030101010101" pitchFamily="2" charset="-122"/>
                    </a:rPr>
                    <a:t>7-96.04</a:t>
                  </a:r>
                </a:p>
                <a:p>
                  <a:pPr algn="just" eaLnBrk="1" hangingPunct="1">
                    <a:spcBef>
                      <a:spcPct val="0"/>
                    </a:spcBef>
                    <a:buClrTx/>
                    <a:buSzTx/>
                    <a:buFontTx/>
                    <a:buNone/>
                  </a:pPr>
                  <a:r>
                    <a:rPr lang="zh-CN" altLang="zh-CN" sz="2000" b="1">
                      <a:latin typeface="宋体" panose="02010600030101010101" pitchFamily="2" charset="-122"/>
                    </a:rPr>
                    <a:t> = </a:t>
                  </a:r>
                  <a:r>
                    <a:rPr lang="en-US" altLang="zh-CN" sz="2000" b="1">
                      <a:latin typeface="宋体" panose="02010600030101010101" pitchFamily="2" charset="-122"/>
                    </a:rPr>
                    <a:t>0.96</a:t>
                  </a:r>
                </a:p>
                <a:p>
                  <a:pPr algn="just">
                    <a:spcBef>
                      <a:spcPct val="0"/>
                    </a:spcBef>
                    <a:buClrTx/>
                    <a:buSzTx/>
                    <a:buFontTx/>
                    <a:buNone/>
                  </a:pPr>
                  <a:endParaRPr lang="zh-CN" altLang="zh-CN" sz="2000" b="1">
                    <a:latin typeface="Times New Roman" panose="02020603050405020304" pitchFamily="18" charset="0"/>
                  </a:endParaRPr>
                </a:p>
              </p:txBody>
            </p:sp>
            <p:sp>
              <p:nvSpPr>
                <p:cNvPr id="40993" name="Rectangle 72"/>
                <p:cNvSpPr>
                  <a:spLocks noChangeArrowheads="1"/>
                </p:cNvSpPr>
                <p:nvPr/>
              </p:nvSpPr>
              <p:spPr bwMode="auto">
                <a:xfrm>
                  <a:off x="0" y="0"/>
                  <a:ext cx="683"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86" name="Group 73"/>
              <p:cNvGrpSpPr>
                <a:grpSpLocks/>
              </p:cNvGrpSpPr>
              <p:nvPr/>
            </p:nvGrpSpPr>
            <p:grpSpPr bwMode="auto">
              <a:xfrm>
                <a:off x="1674" y="2062"/>
                <a:ext cx="683" cy="460"/>
                <a:chOff x="0" y="0"/>
                <a:chExt cx="683" cy="460"/>
              </a:xfrm>
            </p:grpSpPr>
            <p:sp>
              <p:nvSpPr>
                <p:cNvPr id="40990" name="Rectangle 74"/>
                <p:cNvSpPr>
                  <a:spLocks noChangeArrowheads="1"/>
                </p:cNvSpPr>
                <p:nvPr/>
              </p:nvSpPr>
              <p:spPr bwMode="auto">
                <a:xfrm>
                  <a:off x="43" y="0"/>
                  <a:ext cx="5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0</a:t>
                  </a:r>
                </a:p>
                <a:p>
                  <a:pPr algn="just">
                    <a:spcBef>
                      <a:spcPct val="0"/>
                    </a:spcBef>
                    <a:buClrTx/>
                    <a:buSzTx/>
                    <a:buFontTx/>
                    <a:buNone/>
                  </a:pPr>
                  <a:endParaRPr lang="zh-CN" altLang="zh-CN" sz="2000" b="1">
                    <a:latin typeface="Times New Roman" panose="02020603050405020304" pitchFamily="18" charset="0"/>
                  </a:endParaRPr>
                </a:p>
              </p:txBody>
            </p:sp>
            <p:sp>
              <p:nvSpPr>
                <p:cNvPr id="40991" name="Rectangle 75"/>
                <p:cNvSpPr>
                  <a:spLocks noChangeArrowheads="1"/>
                </p:cNvSpPr>
                <p:nvPr/>
              </p:nvSpPr>
              <p:spPr bwMode="auto">
                <a:xfrm>
                  <a:off x="0" y="0"/>
                  <a:ext cx="683"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40987" name="Group 76"/>
              <p:cNvGrpSpPr>
                <a:grpSpLocks/>
              </p:cNvGrpSpPr>
              <p:nvPr/>
            </p:nvGrpSpPr>
            <p:grpSpPr bwMode="auto">
              <a:xfrm>
                <a:off x="2357" y="2062"/>
                <a:ext cx="683" cy="460"/>
                <a:chOff x="0" y="0"/>
                <a:chExt cx="683" cy="460"/>
              </a:xfrm>
            </p:grpSpPr>
            <p:sp>
              <p:nvSpPr>
                <p:cNvPr id="40988" name="Rectangle 77"/>
                <p:cNvSpPr>
                  <a:spLocks noChangeArrowheads="1"/>
                </p:cNvSpPr>
                <p:nvPr/>
              </p:nvSpPr>
              <p:spPr bwMode="auto">
                <a:xfrm>
                  <a:off x="43" y="0"/>
                  <a:ext cx="5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000" b="1">
                      <a:latin typeface="宋体" panose="02010600030101010101" pitchFamily="2" charset="-122"/>
                    </a:rPr>
                    <a:t>0</a:t>
                  </a:r>
                </a:p>
                <a:p>
                  <a:pPr algn="just">
                    <a:spcBef>
                      <a:spcPct val="0"/>
                    </a:spcBef>
                    <a:buClrTx/>
                    <a:buSzTx/>
                    <a:buFontTx/>
                    <a:buNone/>
                  </a:pPr>
                  <a:endParaRPr lang="zh-CN" altLang="zh-CN" sz="2000" b="1">
                    <a:latin typeface="Times New Roman" panose="02020603050405020304" pitchFamily="18" charset="0"/>
                  </a:endParaRPr>
                </a:p>
              </p:txBody>
            </p:sp>
            <p:sp>
              <p:nvSpPr>
                <p:cNvPr id="40989" name="Rectangle 78"/>
                <p:cNvSpPr>
                  <a:spLocks noChangeArrowheads="1"/>
                </p:cNvSpPr>
                <p:nvPr/>
              </p:nvSpPr>
              <p:spPr bwMode="auto">
                <a:xfrm>
                  <a:off x="0" y="0"/>
                  <a:ext cx="683"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sp>
          <p:nvSpPr>
            <p:cNvPr id="40966" name="Rectangle 79"/>
            <p:cNvSpPr>
              <a:spLocks noChangeArrowheads="1"/>
            </p:cNvSpPr>
            <p:nvPr/>
          </p:nvSpPr>
          <p:spPr bwMode="auto">
            <a:xfrm>
              <a:off x="0" y="0"/>
              <a:ext cx="3046" cy="252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1188" y="228600"/>
            <a:ext cx="7989887" cy="838200"/>
          </a:xfrm>
        </p:spPr>
        <p:txBody>
          <a:bodyPr/>
          <a:lstStyle/>
          <a:p>
            <a:pPr eaLnBrk="1" hangingPunct="1">
              <a:defRPr/>
            </a:pPr>
            <a:r>
              <a:rPr lang="zh-CN" altLang="en-US" dirty="0" smtClean="0"/>
              <a:t>存在交易成本时的无套利定价原理</a:t>
            </a:r>
            <a:r>
              <a:rPr lang="zh-CN" altLang="en-US" b="1" dirty="0" smtClean="0"/>
              <a:t> </a:t>
            </a:r>
          </a:p>
        </p:txBody>
      </p:sp>
      <p:sp>
        <p:nvSpPr>
          <p:cNvPr id="37891" name="Rectangle 3"/>
          <p:cNvSpPr>
            <a:spLocks noGrp="1" noChangeArrowheads="1"/>
          </p:cNvSpPr>
          <p:nvPr>
            <p:ph type="body" idx="1"/>
          </p:nvPr>
        </p:nvSpPr>
        <p:spPr>
          <a:xfrm>
            <a:off x="603250" y="908050"/>
            <a:ext cx="8001000" cy="5257800"/>
          </a:xfrm>
        </p:spPr>
        <p:txBody>
          <a:bodyPr/>
          <a:lstStyle/>
          <a:p>
            <a:pPr eaLnBrk="1" hangingPunct="1">
              <a:lnSpc>
                <a:spcPct val="130000"/>
              </a:lnSpc>
              <a:defRPr/>
            </a:pPr>
            <a:r>
              <a:rPr lang="zh-CN" altLang="en-US" b="1" smtClean="0">
                <a:latin typeface="宋体" pitchFamily="2" charset="-122"/>
              </a:rPr>
              <a:t>当存在这些交易成本时，上面的无套利定价原理的几个推论就可能不再适用了。因为存在交易成本，那么所构造的套利策略也就不一定能盈利。因为，通过套利策略获得的盈利可能还不够支付交易成本。所以，无套利定价原理这时候就不能给出金融产品的确切价格，但可以给出一个产品的价格区间，或者说价格的上限和下限。</a:t>
            </a:r>
            <a:r>
              <a:rPr lang="zh-CN" altLang="en-US" b="1" smtClean="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28600"/>
            <a:ext cx="7772400" cy="762000"/>
          </a:xfrm>
        </p:spPr>
        <p:txBody>
          <a:bodyPr/>
          <a:lstStyle/>
          <a:p>
            <a:pPr eaLnBrk="1" hangingPunct="1">
              <a:defRPr/>
            </a:pPr>
            <a:r>
              <a:rPr lang="zh-CN" altLang="en-US" smtClean="0"/>
              <a:t>例子</a:t>
            </a:r>
            <a:r>
              <a:rPr lang="en-US" altLang="zh-CN" smtClean="0"/>
              <a:t>5</a:t>
            </a:r>
          </a:p>
        </p:txBody>
      </p:sp>
      <p:sp>
        <p:nvSpPr>
          <p:cNvPr id="38915" name="Rectangle 3"/>
          <p:cNvSpPr>
            <a:spLocks noGrp="1" noChangeArrowheads="1"/>
          </p:cNvSpPr>
          <p:nvPr>
            <p:ph type="body" idx="1"/>
          </p:nvPr>
        </p:nvSpPr>
        <p:spPr>
          <a:xfrm>
            <a:off x="395288" y="1125538"/>
            <a:ext cx="8353425" cy="5562600"/>
          </a:xfrm>
        </p:spPr>
        <p:txBody>
          <a:bodyPr/>
          <a:lstStyle/>
          <a:p>
            <a:pPr eaLnBrk="1" hangingPunct="1">
              <a:lnSpc>
                <a:spcPct val="105000"/>
              </a:lnSpc>
              <a:spcBef>
                <a:spcPct val="30000"/>
              </a:spcBef>
              <a:defRPr/>
            </a:pPr>
            <a:r>
              <a:rPr lang="zh-CN" sz="2800" b="1" smtClean="0">
                <a:latin typeface="宋体" pitchFamily="2" charset="-122"/>
              </a:rPr>
              <a:t>假设两个零息票债券</a:t>
            </a:r>
            <a:r>
              <a:rPr lang="en-US" altLang="zh-CN" sz="2800" b="1" smtClean="0">
                <a:latin typeface="宋体" pitchFamily="2" charset="-122"/>
              </a:rPr>
              <a:t>A</a:t>
            </a:r>
            <a:r>
              <a:rPr lang="zh-CN" sz="2800" b="1" smtClean="0">
                <a:latin typeface="宋体" pitchFamily="2" charset="-122"/>
              </a:rPr>
              <a:t>和</a:t>
            </a:r>
            <a:r>
              <a:rPr lang="en-US" altLang="zh-CN" sz="2800" b="1" smtClean="0">
                <a:latin typeface="宋体" pitchFamily="2" charset="-122"/>
              </a:rPr>
              <a:t>B</a:t>
            </a:r>
            <a:r>
              <a:rPr lang="zh-CN" altLang="en-US" sz="2800" b="1" smtClean="0">
                <a:latin typeface="宋体" pitchFamily="2" charset="-122"/>
              </a:rPr>
              <a:t>，</a:t>
            </a:r>
            <a:r>
              <a:rPr lang="zh-CN" sz="2800" b="1" smtClean="0">
                <a:latin typeface="宋体" pitchFamily="2" charset="-122"/>
              </a:rPr>
              <a:t>两者都是在1年后的同一天到期，其面值为100元（到期时都获得100元现金流，即到期时具有相同的损益）。假设购买债券不需要费用和不考虑违约情况。但是假设卖空1份债券需要支付1元的费用，并且出售债券也需要支付1元的费用。如果债券</a:t>
            </a:r>
            <a:r>
              <a:rPr lang="en-US" altLang="zh-CN" sz="2800" b="1" smtClean="0">
                <a:latin typeface="宋体" pitchFamily="2" charset="-122"/>
              </a:rPr>
              <a:t>A</a:t>
            </a:r>
            <a:r>
              <a:rPr lang="zh-CN" sz="2800" b="1" smtClean="0">
                <a:latin typeface="宋体" pitchFamily="2" charset="-122"/>
              </a:rPr>
              <a:t>的当前价格为98元。</a:t>
            </a:r>
          </a:p>
          <a:p>
            <a:pPr algn="just" eaLnBrk="1" hangingPunct="1">
              <a:lnSpc>
                <a:spcPct val="105000"/>
              </a:lnSpc>
              <a:spcBef>
                <a:spcPct val="30000"/>
              </a:spcBef>
              <a:defRPr/>
            </a:pPr>
            <a:r>
              <a:rPr lang="zh-CN" sz="2800" b="1" smtClean="0">
                <a:latin typeface="宋体" pitchFamily="2" charset="-122"/>
              </a:rPr>
              <a:t>问题：（1）债券</a:t>
            </a:r>
            <a:r>
              <a:rPr lang="en-US" altLang="zh-CN" sz="2800" b="1" smtClean="0">
                <a:latin typeface="宋体" pitchFamily="2" charset="-122"/>
              </a:rPr>
              <a:t>B</a:t>
            </a:r>
            <a:r>
              <a:rPr lang="zh-CN" sz="2800" b="1" smtClean="0">
                <a:latin typeface="宋体" pitchFamily="2" charset="-122"/>
              </a:rPr>
              <a:t>的当前价格应该为多少呢？</a:t>
            </a:r>
          </a:p>
          <a:p>
            <a:pPr algn="just" eaLnBrk="1" hangingPunct="1">
              <a:lnSpc>
                <a:spcPct val="105000"/>
              </a:lnSpc>
              <a:spcBef>
                <a:spcPct val="30000"/>
              </a:spcBef>
              <a:defRPr/>
            </a:pPr>
            <a:r>
              <a:rPr lang="zh-CN" sz="2800" b="1" smtClean="0">
                <a:latin typeface="宋体" pitchFamily="2" charset="-122"/>
              </a:rPr>
              <a:t>      （2）如果债券</a:t>
            </a:r>
            <a:r>
              <a:rPr lang="en-US" altLang="zh-CN" sz="2800" b="1" smtClean="0">
                <a:latin typeface="宋体" pitchFamily="2" charset="-122"/>
              </a:rPr>
              <a:t>B</a:t>
            </a:r>
            <a:r>
              <a:rPr lang="zh-CN" sz="2800" b="1" smtClean="0">
                <a:latin typeface="宋体" pitchFamily="2" charset="-122"/>
              </a:rPr>
              <a:t>的当前价格只有97.5元，是否存在套利机会？如果有，如何套利呢？</a:t>
            </a:r>
            <a:endParaRPr lang="zh-CN" sz="2800" b="1"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762000"/>
          </a:xfrm>
        </p:spPr>
        <p:txBody>
          <a:bodyPr/>
          <a:lstStyle/>
          <a:p>
            <a:pPr eaLnBrk="1" hangingPunct="1">
              <a:defRPr/>
            </a:pPr>
            <a:r>
              <a:rPr lang="zh-CN" altLang="en-US" smtClean="0"/>
              <a:t>案例 </a:t>
            </a:r>
            <a:r>
              <a:rPr lang="en-US" altLang="zh-CN" smtClean="0"/>
              <a:t>6</a:t>
            </a:r>
          </a:p>
        </p:txBody>
      </p:sp>
      <p:sp>
        <p:nvSpPr>
          <p:cNvPr id="39939" name="Rectangle 3"/>
          <p:cNvSpPr>
            <a:spLocks noGrp="1" noChangeArrowheads="1"/>
          </p:cNvSpPr>
          <p:nvPr>
            <p:ph type="body" idx="1"/>
          </p:nvPr>
        </p:nvSpPr>
        <p:spPr>
          <a:xfrm>
            <a:off x="685800" y="990600"/>
            <a:ext cx="7772400" cy="5486400"/>
          </a:xfrm>
        </p:spPr>
        <p:txBody>
          <a:bodyPr/>
          <a:lstStyle/>
          <a:p>
            <a:pPr eaLnBrk="1" hangingPunct="1">
              <a:lnSpc>
                <a:spcPct val="110000"/>
              </a:lnSpc>
              <a:defRPr/>
            </a:pPr>
            <a:r>
              <a:rPr lang="zh-CN" sz="2800" b="1" smtClean="0">
                <a:latin typeface="宋体" pitchFamily="2" charset="-122"/>
              </a:rPr>
              <a:t>假设两个零息票债券</a:t>
            </a:r>
            <a:r>
              <a:rPr lang="en-US" altLang="zh-CN" sz="2800" b="1" smtClean="0">
                <a:latin typeface="宋体" pitchFamily="2" charset="-122"/>
              </a:rPr>
              <a:t>A</a:t>
            </a:r>
            <a:r>
              <a:rPr lang="zh-CN" sz="2800" b="1" smtClean="0">
                <a:latin typeface="宋体" pitchFamily="2" charset="-122"/>
              </a:rPr>
              <a:t>和</a:t>
            </a:r>
            <a:r>
              <a:rPr lang="en-US" altLang="zh-CN" sz="2800" b="1" smtClean="0">
                <a:latin typeface="宋体" pitchFamily="2" charset="-122"/>
              </a:rPr>
              <a:t>B</a:t>
            </a:r>
            <a:r>
              <a:rPr lang="zh-CN" altLang="en-US" sz="2800" b="1" smtClean="0">
                <a:latin typeface="宋体" pitchFamily="2" charset="-122"/>
              </a:rPr>
              <a:t>，</a:t>
            </a:r>
            <a:r>
              <a:rPr lang="zh-CN" sz="2800" b="1" smtClean="0">
                <a:latin typeface="宋体" pitchFamily="2" charset="-122"/>
              </a:rPr>
              <a:t>两者都是在1年后的同一天到期，其面值为100元（到期时都获得100元现金流，即到期时具有相同的损益）。假设不考虑违约情况。但是假设卖空1份债券需要支付1元的费用，出售债券也需要支付1元的费用，买入1份债券需要0.5元费用。如果债券</a:t>
            </a:r>
            <a:r>
              <a:rPr lang="en-US" altLang="zh-CN" sz="2800" b="1" smtClean="0">
                <a:latin typeface="宋体" pitchFamily="2" charset="-122"/>
              </a:rPr>
              <a:t>A</a:t>
            </a:r>
            <a:r>
              <a:rPr lang="zh-CN" sz="2800" b="1" smtClean="0">
                <a:latin typeface="宋体" pitchFamily="2" charset="-122"/>
              </a:rPr>
              <a:t>的当前价格为98元。</a:t>
            </a:r>
          </a:p>
          <a:p>
            <a:pPr algn="just" eaLnBrk="1" hangingPunct="1">
              <a:lnSpc>
                <a:spcPct val="110000"/>
              </a:lnSpc>
              <a:defRPr/>
            </a:pPr>
            <a:r>
              <a:rPr lang="zh-CN" sz="2800" b="1" smtClean="0">
                <a:latin typeface="宋体" pitchFamily="2" charset="-122"/>
              </a:rPr>
              <a:t>问题：（1）债券</a:t>
            </a:r>
            <a:r>
              <a:rPr lang="en-US" altLang="zh-CN" sz="2800" b="1" smtClean="0">
                <a:latin typeface="宋体" pitchFamily="2" charset="-122"/>
              </a:rPr>
              <a:t>B</a:t>
            </a:r>
            <a:r>
              <a:rPr lang="zh-CN" sz="2800" b="1" smtClean="0">
                <a:latin typeface="宋体" pitchFamily="2" charset="-122"/>
              </a:rPr>
              <a:t>的当前价格应该为多少呢？</a:t>
            </a:r>
          </a:p>
          <a:p>
            <a:pPr algn="just" eaLnBrk="1" hangingPunct="1">
              <a:lnSpc>
                <a:spcPct val="110000"/>
              </a:lnSpc>
              <a:defRPr/>
            </a:pPr>
            <a:r>
              <a:rPr lang="zh-CN" sz="2800" b="1" smtClean="0">
                <a:latin typeface="宋体" pitchFamily="2" charset="-122"/>
              </a:rPr>
              <a:t>      （2）如果债券</a:t>
            </a:r>
            <a:r>
              <a:rPr lang="en-US" altLang="zh-CN" sz="2800" b="1" smtClean="0">
                <a:latin typeface="宋体" pitchFamily="2" charset="-122"/>
              </a:rPr>
              <a:t>B</a:t>
            </a:r>
            <a:r>
              <a:rPr lang="zh-CN" sz="2800" b="1" smtClean="0">
                <a:latin typeface="宋体" pitchFamily="2" charset="-122"/>
              </a:rPr>
              <a:t>的当前价格只有97.5元，是否存在套利机会？如果有，如何套利呢？</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存在交易成本时的价格区间为：先不考虑交易成本，根据无套利定价原理计算出理论价格，然后再根据此价格减去最小总交易成本确定为下限价格，此价格加上最小总交易成本为上限价格</a:t>
            </a:r>
          </a:p>
          <a:p>
            <a:pPr>
              <a:defRPr/>
            </a:pPr>
            <a:endParaRPr lang="zh-CN" altLang="en-US" dirty="0" smtClean="0"/>
          </a:p>
          <a:p>
            <a:pPr>
              <a:defRPr/>
            </a:pP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3850" y="457200"/>
            <a:ext cx="8458200" cy="685800"/>
          </a:xfrm>
        </p:spPr>
        <p:txBody>
          <a:bodyPr/>
          <a:lstStyle/>
          <a:p>
            <a:pPr eaLnBrk="1" hangingPunct="1">
              <a:defRPr/>
            </a:pPr>
            <a:r>
              <a:rPr lang="zh-CN" altLang="en-US" b="1" smtClean="0">
                <a:ea typeface="黑体" pitchFamily="2" charset="-122"/>
              </a:rPr>
              <a:t> </a:t>
            </a:r>
            <a:r>
              <a:rPr lang="zh-CN" altLang="en-US" smtClean="0"/>
              <a:t>不确定状态下无套利定价原理的例子</a:t>
            </a:r>
          </a:p>
        </p:txBody>
      </p:sp>
      <p:sp>
        <p:nvSpPr>
          <p:cNvPr id="40963" name="Rectangle 3"/>
          <p:cNvSpPr>
            <a:spLocks noGrp="1" noChangeArrowheads="1"/>
          </p:cNvSpPr>
          <p:nvPr>
            <p:ph type="body" idx="1"/>
          </p:nvPr>
        </p:nvSpPr>
        <p:spPr>
          <a:xfrm>
            <a:off x="533400" y="1219200"/>
            <a:ext cx="7772400" cy="5378450"/>
          </a:xfrm>
        </p:spPr>
        <p:txBody>
          <a:bodyPr/>
          <a:lstStyle/>
          <a:p>
            <a:pPr algn="just" eaLnBrk="1" hangingPunct="1">
              <a:defRPr/>
            </a:pPr>
            <a:r>
              <a:rPr lang="zh-CN" altLang="en-US" sz="2800" b="1" smtClean="0">
                <a:latin typeface="宋体" pitchFamily="2" charset="-122"/>
              </a:rPr>
              <a:t>在上一节的债券案例中，未来的损益（现金流）都是在当前就确定的，但实际市场中很多产品的未来损益是不确定的，要根据未来的事件而确定。比如，一个股票看涨期权，当到期日股票价格大于执行价格时，这个期权可获得正的损益，为到期日股票价格减去执行价格；但是，如果到期日股票价格小于等于执行价格，则这个期权到期日损益为零，即没有价值。因此，期权的损益是不确定的，它依赖于未来的股票价格。下面讨论这种未来损益不确定情况下的无套利定价原理。</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endParaRPr lang="zh-CN" altLang="zh-CN" smtClean="0">
              <a:latin typeface="+mn-ea"/>
              <a:ea typeface="+mn-ea"/>
            </a:endParaRPr>
          </a:p>
        </p:txBody>
      </p:sp>
      <p:sp>
        <p:nvSpPr>
          <p:cNvPr id="121859" name="Rectangle 3"/>
          <p:cNvSpPr>
            <a:spLocks noGrp="1" noChangeArrowheads="1"/>
          </p:cNvSpPr>
          <p:nvPr>
            <p:ph type="body" idx="1"/>
          </p:nvPr>
        </p:nvSpPr>
        <p:spPr/>
        <p:txBody>
          <a:bodyPr/>
          <a:lstStyle/>
          <a:p>
            <a:pPr eaLnBrk="1" hangingPunct="1"/>
            <a:r>
              <a:rPr lang="zh-CN" altLang="en-US" dirty="0" smtClean="0">
                <a:latin typeface="+mn-ea"/>
              </a:rPr>
              <a:t>不确定状态：</a:t>
            </a:r>
          </a:p>
          <a:p>
            <a:pPr lvl="1" eaLnBrk="1" hangingPunct="1"/>
            <a:r>
              <a:rPr lang="zh-CN" altLang="en-US" dirty="0" smtClean="0">
                <a:latin typeface="+mn-ea"/>
              </a:rPr>
              <a:t>资产的未来损益不确定</a:t>
            </a:r>
          </a:p>
          <a:p>
            <a:pPr lvl="1" eaLnBrk="1" hangingPunct="1"/>
            <a:r>
              <a:rPr lang="zh-CN" altLang="en-US" dirty="0" smtClean="0">
                <a:latin typeface="+mn-ea"/>
              </a:rPr>
              <a:t>假设市场在未来某一时刻存在有限种状态</a:t>
            </a:r>
          </a:p>
          <a:p>
            <a:pPr lvl="1" eaLnBrk="1" hangingPunct="1"/>
            <a:r>
              <a:rPr lang="zh-CN" altLang="en-US" dirty="0" smtClean="0">
                <a:latin typeface="+mn-ea"/>
              </a:rPr>
              <a:t>在每一种状态下资产的未来损益</a:t>
            </a:r>
            <a:r>
              <a:rPr lang="zh-CN" altLang="en-US" dirty="0" smtClean="0">
                <a:solidFill>
                  <a:srgbClr val="FFFF00"/>
                </a:solidFill>
                <a:latin typeface="+mn-ea"/>
              </a:rPr>
              <a:t>已知</a:t>
            </a:r>
          </a:p>
          <a:p>
            <a:pPr lvl="1" eaLnBrk="1" hangingPunct="1"/>
            <a:r>
              <a:rPr lang="zh-CN" altLang="en-US" dirty="0" smtClean="0">
                <a:latin typeface="+mn-ea"/>
              </a:rPr>
              <a:t>但未来时刻到底发生哪一种状态</a:t>
            </a:r>
            <a:r>
              <a:rPr lang="zh-CN" altLang="en-US" dirty="0" smtClean="0">
                <a:solidFill>
                  <a:srgbClr val="FFFF00"/>
                </a:solidFill>
                <a:latin typeface="+mn-ea"/>
              </a:rPr>
              <a:t>不知道</a:t>
            </a:r>
          </a:p>
        </p:txBody>
      </p:sp>
    </p:spTree>
    <p:extLst>
      <p:ext uri="{BB962C8B-B14F-4D97-AF65-F5344CB8AC3E}">
        <p14:creationId xmlns:p14="http://schemas.microsoft.com/office/powerpoint/2010/main" val="2452945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7813"/>
            <a:ext cx="8229600" cy="835025"/>
          </a:xfrm>
        </p:spPr>
        <p:txBody>
          <a:bodyPr/>
          <a:lstStyle/>
          <a:p>
            <a:pPr eaLnBrk="1" hangingPunct="1">
              <a:defRPr/>
            </a:pPr>
            <a:r>
              <a:rPr lang="zh-CN" altLang="en-US" smtClean="0"/>
              <a:t>金融市场中的套利行为</a:t>
            </a:r>
            <a:r>
              <a:rPr lang="zh-CN" altLang="en-US" b="1" smtClean="0"/>
              <a:t> </a:t>
            </a:r>
          </a:p>
        </p:txBody>
      </p:sp>
      <p:sp>
        <p:nvSpPr>
          <p:cNvPr id="6147" name="Rectangle 3"/>
          <p:cNvSpPr>
            <a:spLocks noGrp="1" noChangeArrowheads="1"/>
          </p:cNvSpPr>
          <p:nvPr>
            <p:ph type="body" idx="1"/>
          </p:nvPr>
        </p:nvSpPr>
        <p:spPr>
          <a:xfrm>
            <a:off x="395288" y="1412875"/>
            <a:ext cx="8353425" cy="4608513"/>
          </a:xfrm>
        </p:spPr>
        <p:txBody>
          <a:bodyPr/>
          <a:lstStyle/>
          <a:p>
            <a:pPr algn="just" eaLnBrk="1" hangingPunct="1">
              <a:defRPr/>
            </a:pPr>
            <a:r>
              <a:rPr lang="zh-CN" b="1" smtClean="0">
                <a:latin typeface="宋体" pitchFamily="2" charset="-122"/>
              </a:rPr>
              <a:t>金融市场的独特性使得影响套利的这些条件大大地减弱。</a:t>
            </a:r>
          </a:p>
          <a:p>
            <a:pPr eaLnBrk="1" hangingPunct="1">
              <a:defRPr/>
            </a:pPr>
            <a:r>
              <a:rPr lang="zh-CN" b="1" smtClean="0">
                <a:latin typeface="宋体" pitchFamily="2" charset="-122"/>
              </a:rPr>
              <a:t>（</a:t>
            </a:r>
            <a:r>
              <a:rPr lang="zh-CN" b="1" smtClean="0"/>
              <a:t>1</a:t>
            </a:r>
            <a:r>
              <a:rPr lang="zh-CN" b="1" smtClean="0">
                <a:latin typeface="宋体" pitchFamily="2" charset="-122"/>
              </a:rPr>
              <a:t>）专业化交易市场</a:t>
            </a:r>
          </a:p>
          <a:p>
            <a:pPr eaLnBrk="1" hangingPunct="1">
              <a:defRPr/>
            </a:pPr>
            <a:r>
              <a:rPr lang="zh-CN" b="1" smtClean="0"/>
              <a:t>（2</a:t>
            </a:r>
            <a:r>
              <a:rPr lang="zh-CN" b="1" smtClean="0">
                <a:latin typeface="宋体" pitchFamily="2" charset="-122"/>
              </a:rPr>
              <a:t>）电子化、无形化、数字化</a:t>
            </a:r>
            <a:r>
              <a:rPr lang="zh-CN" altLang="en-US" b="1" smtClean="0"/>
              <a:t> </a:t>
            </a:r>
          </a:p>
          <a:p>
            <a:pPr eaLnBrk="1" hangingPunct="1">
              <a:defRPr/>
            </a:pPr>
            <a:r>
              <a:rPr lang="zh-CN" b="1" smtClean="0">
                <a:latin typeface="宋体" pitchFamily="2" charset="-122"/>
              </a:rPr>
              <a:t>（</a:t>
            </a:r>
            <a:r>
              <a:rPr lang="zh-CN" b="1" smtClean="0"/>
              <a:t>3</a:t>
            </a:r>
            <a:r>
              <a:rPr lang="zh-CN" b="1" smtClean="0">
                <a:latin typeface="宋体" pitchFamily="2" charset="-122"/>
              </a:rPr>
              <a:t>）卖空机制可能大大增加了套利的便利</a:t>
            </a:r>
            <a:r>
              <a:rPr lang="zh-CN" altLang="en-US" b="1" smtClean="0"/>
              <a:t> </a:t>
            </a:r>
          </a:p>
          <a:p>
            <a:pPr eaLnBrk="1" hangingPunct="1">
              <a:defRPr/>
            </a:pPr>
            <a:r>
              <a:rPr lang="zh-CN" b="1" smtClean="0">
                <a:latin typeface="宋体" pitchFamily="2" charset="-122"/>
              </a:rPr>
              <a:t>（</a:t>
            </a:r>
            <a:r>
              <a:rPr lang="zh-CN" b="1" smtClean="0"/>
              <a:t>4</a:t>
            </a:r>
            <a:r>
              <a:rPr lang="zh-CN" b="1" smtClean="0">
                <a:latin typeface="宋体" pitchFamily="2" charset="-122"/>
              </a:rPr>
              <a:t>）在时间和空间上的多样性也使得套利更为便捷</a:t>
            </a:r>
            <a:r>
              <a:rPr lang="zh-CN" b="1" smtClean="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79413"/>
            <a:ext cx="7772400" cy="685800"/>
          </a:xfrm>
        </p:spPr>
        <p:txBody>
          <a:bodyPr/>
          <a:lstStyle/>
          <a:p>
            <a:pPr eaLnBrk="1" hangingPunct="1">
              <a:defRPr/>
            </a:pPr>
            <a:r>
              <a:rPr lang="zh-CN" smtClean="0"/>
              <a:t>1、同损益同价格（例子</a:t>
            </a:r>
            <a:r>
              <a:rPr lang="en-US" altLang="zh-CN" smtClean="0"/>
              <a:t>7</a:t>
            </a:r>
            <a:r>
              <a:rPr lang="zh-CN" smtClean="0"/>
              <a:t>）</a:t>
            </a:r>
          </a:p>
        </p:txBody>
      </p:sp>
      <p:sp>
        <p:nvSpPr>
          <p:cNvPr id="41987" name="Rectangle 3"/>
          <p:cNvSpPr>
            <a:spLocks noGrp="1" noChangeArrowheads="1"/>
          </p:cNvSpPr>
          <p:nvPr>
            <p:ph type="body" idx="1"/>
          </p:nvPr>
        </p:nvSpPr>
        <p:spPr>
          <a:xfrm>
            <a:off x="533400" y="1295400"/>
            <a:ext cx="8001000" cy="4870450"/>
          </a:xfrm>
        </p:spPr>
        <p:txBody>
          <a:bodyPr/>
          <a:lstStyle/>
          <a:p>
            <a:pPr algn="just" eaLnBrk="1" hangingPunct="1">
              <a:lnSpc>
                <a:spcPct val="130000"/>
              </a:lnSpc>
              <a:defRPr/>
            </a:pPr>
            <a:r>
              <a:rPr lang="zh-CN" sz="2400" b="1" dirty="0" smtClean="0">
                <a:latin typeface="宋体" pitchFamily="2" charset="-122"/>
              </a:rPr>
              <a:t>假设有一风险证券</a:t>
            </a:r>
            <a:r>
              <a:rPr lang="en-US" altLang="zh-CN" sz="2400" b="1" dirty="0" smtClean="0">
                <a:latin typeface="宋体" pitchFamily="2" charset="-122"/>
              </a:rPr>
              <a:t>A</a:t>
            </a:r>
            <a:r>
              <a:rPr lang="zh-CN" altLang="en-US" sz="2400" b="1" dirty="0" smtClean="0">
                <a:latin typeface="宋体" pitchFamily="2" charset="-122"/>
              </a:rPr>
              <a:t>，</a:t>
            </a:r>
            <a:r>
              <a:rPr lang="zh-CN" sz="2400" b="1" dirty="0" smtClean="0">
                <a:latin typeface="宋体" pitchFamily="2" charset="-122"/>
              </a:rPr>
              <a:t>当前的市场价格为100元，1年后的市场价格会出现两种可能的状态：在状态1时证券</a:t>
            </a:r>
            <a:r>
              <a:rPr lang="en-US" altLang="zh-CN" sz="2400" b="1" dirty="0" smtClean="0">
                <a:latin typeface="宋体" pitchFamily="2" charset="-122"/>
              </a:rPr>
              <a:t>A</a:t>
            </a:r>
            <a:r>
              <a:rPr lang="zh-CN" sz="2400" b="1" dirty="0" smtClean="0">
                <a:latin typeface="宋体" pitchFamily="2" charset="-122"/>
              </a:rPr>
              <a:t>价格上升至105元，在状态2时证券</a:t>
            </a:r>
            <a:r>
              <a:rPr lang="en-US" altLang="zh-CN" sz="2400" b="1" dirty="0" smtClean="0">
                <a:latin typeface="宋体" pitchFamily="2" charset="-122"/>
              </a:rPr>
              <a:t>A</a:t>
            </a:r>
            <a:r>
              <a:rPr lang="zh-CN" sz="2400" b="1" dirty="0" smtClean="0">
                <a:latin typeface="宋体" pitchFamily="2" charset="-122"/>
              </a:rPr>
              <a:t>价格下跌至95元。同样，也有一证券</a:t>
            </a:r>
            <a:r>
              <a:rPr lang="en-US" altLang="zh-CN" sz="2400" b="1" dirty="0" smtClean="0">
                <a:latin typeface="宋体" pitchFamily="2" charset="-122"/>
              </a:rPr>
              <a:t>B</a:t>
            </a:r>
            <a:r>
              <a:rPr lang="zh-CN" altLang="en-US" sz="2400" b="1" dirty="0" smtClean="0">
                <a:latin typeface="宋体" pitchFamily="2" charset="-122"/>
              </a:rPr>
              <a:t>，</a:t>
            </a:r>
            <a:r>
              <a:rPr lang="zh-CN" sz="2400" b="1" dirty="0" smtClean="0">
                <a:latin typeface="宋体" pitchFamily="2" charset="-122"/>
              </a:rPr>
              <a:t>它在1年后的损益为，在状态1时上升至105，在状态2时下跌至95元。另外，假设不考虑交易成本。</a:t>
            </a:r>
          </a:p>
          <a:p>
            <a:pPr algn="just" eaLnBrk="1" hangingPunct="1">
              <a:lnSpc>
                <a:spcPct val="130000"/>
              </a:lnSpc>
              <a:defRPr/>
            </a:pPr>
            <a:r>
              <a:rPr lang="zh-CN" sz="2400" b="1" dirty="0" smtClean="0">
                <a:latin typeface="宋体" pitchFamily="2" charset="-122"/>
              </a:rPr>
              <a:t>问题：（1）证券</a:t>
            </a:r>
            <a:r>
              <a:rPr lang="en-US" altLang="zh-CN" sz="2400" b="1" dirty="0" smtClean="0">
                <a:latin typeface="宋体" pitchFamily="2" charset="-122"/>
              </a:rPr>
              <a:t>B</a:t>
            </a:r>
            <a:r>
              <a:rPr lang="zh-CN" sz="2400" b="1" dirty="0" smtClean="0">
                <a:latin typeface="宋体" pitchFamily="2" charset="-122"/>
              </a:rPr>
              <a:t>的合理价格为多少呢？</a:t>
            </a:r>
          </a:p>
          <a:p>
            <a:pPr algn="just" eaLnBrk="1" hangingPunct="1">
              <a:lnSpc>
                <a:spcPct val="130000"/>
              </a:lnSpc>
              <a:defRPr/>
            </a:pPr>
            <a:r>
              <a:rPr lang="zh-CN" sz="2400" b="1" dirty="0" smtClean="0">
                <a:latin typeface="宋体" pitchFamily="2" charset="-122"/>
              </a:rPr>
              <a:t>      （2）如果</a:t>
            </a:r>
            <a:r>
              <a:rPr lang="en-US" altLang="zh-CN" sz="2400" b="1" dirty="0" smtClean="0">
                <a:latin typeface="宋体" pitchFamily="2" charset="-122"/>
              </a:rPr>
              <a:t>B</a:t>
            </a:r>
            <a:r>
              <a:rPr lang="zh-CN" sz="2400" b="1" dirty="0" smtClean="0">
                <a:latin typeface="宋体" pitchFamily="2" charset="-122"/>
              </a:rPr>
              <a:t>的价格为99元，是否存在套利？如果有，如何套利？</a:t>
            </a:r>
            <a:endParaRPr lang="zh-CN" sz="2400"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381000" y="533400"/>
            <a:ext cx="8229600" cy="5791200"/>
          </a:xfrm>
        </p:spPr>
        <p:txBody>
          <a:bodyPr/>
          <a:lstStyle/>
          <a:p>
            <a:pPr algn="just" eaLnBrk="1" hangingPunct="1">
              <a:lnSpc>
                <a:spcPct val="160000"/>
              </a:lnSpc>
              <a:defRPr/>
            </a:pPr>
            <a:r>
              <a:rPr lang="zh-CN" sz="2800" b="1" smtClean="0">
                <a:latin typeface="宋体" pitchFamily="2" charset="-122"/>
              </a:rPr>
              <a:t>案例7与前面几个案例的不同地方在于，前面案例中的资产为债券，其未来的损益为确定的，即在某一时间时只有一种状态，以概率100%发生。但本案例中的资产为风险证券，其未来的损益出现两种可能，可能上涨，也可能下跌，即未来的状态不确定。但根据无套利定价原理，只要两种证券的损益完全一样，那么它们的价格也会一样。所以，证券</a:t>
            </a:r>
            <a:r>
              <a:rPr lang="en-US" altLang="zh-CN" sz="2800" b="1" smtClean="0">
                <a:latin typeface="宋体" pitchFamily="2" charset="-122"/>
              </a:rPr>
              <a:t>B</a:t>
            </a:r>
            <a:r>
              <a:rPr lang="zh-CN" sz="2800" b="1" smtClean="0">
                <a:latin typeface="宋体" pitchFamily="2" charset="-122"/>
              </a:rPr>
              <a:t>的合理价格也应该为100元。</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endParaRPr lang="zh-CN" altLang="en-US" b="1" smtClean="0"/>
          </a:p>
        </p:txBody>
      </p:sp>
      <p:sp>
        <p:nvSpPr>
          <p:cNvPr id="44035" name="Rectangle 3"/>
          <p:cNvSpPr>
            <a:spLocks noGrp="1" noChangeArrowheads="1"/>
          </p:cNvSpPr>
          <p:nvPr>
            <p:ph type="body" idx="1"/>
          </p:nvPr>
        </p:nvSpPr>
        <p:spPr/>
        <p:txBody>
          <a:bodyPr/>
          <a:lstStyle/>
          <a:p>
            <a:pPr algn="just" eaLnBrk="1" hangingPunct="1">
              <a:lnSpc>
                <a:spcPct val="190000"/>
              </a:lnSpc>
              <a:defRPr/>
            </a:pPr>
            <a:r>
              <a:rPr lang="zh-CN" b="1" smtClean="0">
                <a:latin typeface="宋体" pitchFamily="2" charset="-122"/>
              </a:rPr>
              <a:t>因为证券</a:t>
            </a:r>
            <a:r>
              <a:rPr lang="en-US" altLang="zh-CN" b="1" smtClean="0">
                <a:latin typeface="宋体" pitchFamily="2" charset="-122"/>
              </a:rPr>
              <a:t>B</a:t>
            </a:r>
            <a:r>
              <a:rPr lang="zh-CN" b="1" smtClean="0">
                <a:latin typeface="宋体" pitchFamily="2" charset="-122"/>
              </a:rPr>
              <a:t>的价格为99元，因此存在套利机会。只要卖空证券</a:t>
            </a:r>
            <a:r>
              <a:rPr lang="en-US" altLang="zh-CN" b="1" smtClean="0">
                <a:latin typeface="宋体" pitchFamily="2" charset="-122"/>
              </a:rPr>
              <a:t>A</a:t>
            </a:r>
            <a:r>
              <a:rPr lang="zh-CN" altLang="en-US" b="1" smtClean="0">
                <a:latin typeface="宋体" pitchFamily="2" charset="-122"/>
              </a:rPr>
              <a:t>，</a:t>
            </a:r>
            <a:r>
              <a:rPr lang="zh-CN" b="1" smtClean="0">
                <a:latin typeface="宋体" pitchFamily="2" charset="-122"/>
              </a:rPr>
              <a:t>买进证券</a:t>
            </a:r>
            <a:r>
              <a:rPr lang="en-US" altLang="zh-CN" b="1" smtClean="0">
                <a:latin typeface="宋体" pitchFamily="2" charset="-122"/>
              </a:rPr>
              <a:t>B</a:t>
            </a:r>
            <a:r>
              <a:rPr lang="zh-CN" altLang="en-US" b="1" smtClean="0">
                <a:latin typeface="宋体" pitchFamily="2" charset="-122"/>
              </a:rPr>
              <a:t>，</a:t>
            </a:r>
            <a:r>
              <a:rPr lang="zh-CN" b="1" smtClean="0">
                <a:latin typeface="宋体" pitchFamily="2" charset="-122"/>
              </a:rPr>
              <a:t>就可实现套利1元。</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a:xfrm>
            <a:off x="457200" y="1446238"/>
            <a:ext cx="8229600" cy="4525963"/>
          </a:xfrm>
        </p:spPr>
        <p:txBody>
          <a:bodyPr/>
          <a:lstStyle/>
          <a:p>
            <a:r>
              <a:rPr lang="zh-CN" altLang="zh-CN" b="1" dirty="0">
                <a:latin typeface="宋体" pitchFamily="2" charset="-122"/>
              </a:rPr>
              <a:t>假设有一风险证券</a:t>
            </a:r>
            <a:r>
              <a:rPr lang="en-US" altLang="zh-CN" b="1" dirty="0">
                <a:latin typeface="宋体" pitchFamily="2" charset="-122"/>
              </a:rPr>
              <a:t>A</a:t>
            </a:r>
            <a:r>
              <a:rPr lang="zh-CN" altLang="en-US" b="1" dirty="0">
                <a:latin typeface="宋体" pitchFamily="2" charset="-122"/>
              </a:rPr>
              <a:t>，</a:t>
            </a:r>
            <a:r>
              <a:rPr lang="zh-CN" altLang="zh-CN" b="1" dirty="0">
                <a:latin typeface="宋体" pitchFamily="2" charset="-122"/>
              </a:rPr>
              <a:t>当前的市场价格为100元，1年后的市场价格会出现两种可能的状态：在状态1时证券</a:t>
            </a:r>
            <a:r>
              <a:rPr lang="en-US" altLang="zh-CN" b="1" dirty="0">
                <a:latin typeface="宋体" pitchFamily="2" charset="-122"/>
              </a:rPr>
              <a:t>A</a:t>
            </a:r>
            <a:r>
              <a:rPr lang="zh-CN" altLang="zh-CN" b="1" dirty="0">
                <a:latin typeface="宋体" pitchFamily="2" charset="-122"/>
              </a:rPr>
              <a:t>价格上升至105元，在状态2时证券</a:t>
            </a:r>
            <a:r>
              <a:rPr lang="en-US" altLang="zh-CN" b="1" dirty="0">
                <a:latin typeface="宋体" pitchFamily="2" charset="-122"/>
              </a:rPr>
              <a:t>A</a:t>
            </a:r>
            <a:r>
              <a:rPr lang="zh-CN" altLang="zh-CN" b="1" dirty="0">
                <a:latin typeface="宋体" pitchFamily="2" charset="-122"/>
              </a:rPr>
              <a:t>价格下跌至95元</a:t>
            </a:r>
            <a:r>
              <a:rPr lang="zh-CN" altLang="zh-CN" b="1" dirty="0" smtClean="0">
                <a:latin typeface="宋体" pitchFamily="2" charset="-122"/>
              </a:rPr>
              <a:t>。</a:t>
            </a:r>
            <a:endParaRPr lang="en-US" altLang="zh-CN" b="1" dirty="0" smtClean="0">
              <a:latin typeface="宋体" pitchFamily="2" charset="-122"/>
            </a:endParaRPr>
          </a:p>
          <a:p>
            <a:r>
              <a:rPr lang="zh-CN" altLang="zh-CN" b="1" dirty="0" smtClean="0">
                <a:latin typeface="宋体" pitchFamily="2" charset="-122"/>
              </a:rPr>
              <a:t>有</a:t>
            </a:r>
            <a:r>
              <a:rPr lang="zh-CN" altLang="zh-CN" b="1" dirty="0">
                <a:latin typeface="宋体" pitchFamily="2" charset="-122"/>
              </a:rPr>
              <a:t>一证券</a:t>
            </a:r>
            <a:r>
              <a:rPr lang="en-US" altLang="zh-CN" b="1" dirty="0">
                <a:latin typeface="宋体" pitchFamily="2" charset="-122"/>
              </a:rPr>
              <a:t>B</a:t>
            </a:r>
            <a:r>
              <a:rPr lang="zh-CN" altLang="en-US" b="1" dirty="0">
                <a:latin typeface="宋体" pitchFamily="2" charset="-122"/>
              </a:rPr>
              <a:t>，</a:t>
            </a:r>
            <a:r>
              <a:rPr lang="zh-CN" altLang="zh-CN" b="1" dirty="0">
                <a:latin typeface="宋体" pitchFamily="2" charset="-122"/>
              </a:rPr>
              <a:t>它在1年后的损益</a:t>
            </a:r>
            <a:r>
              <a:rPr lang="zh-CN" altLang="zh-CN" b="1" dirty="0" smtClean="0">
                <a:latin typeface="宋体" pitchFamily="2" charset="-122"/>
              </a:rPr>
              <a:t>为</a:t>
            </a:r>
            <a:r>
              <a:rPr lang="zh-CN" altLang="en-US" b="1" dirty="0" smtClean="0">
                <a:latin typeface="宋体" pitchFamily="2" charset="-122"/>
              </a:rPr>
              <a:t>：</a:t>
            </a:r>
            <a:r>
              <a:rPr lang="zh-CN" altLang="zh-CN" b="1" dirty="0" smtClean="0">
                <a:latin typeface="宋体" pitchFamily="2" charset="-122"/>
              </a:rPr>
              <a:t>在</a:t>
            </a:r>
            <a:r>
              <a:rPr lang="zh-CN" altLang="zh-CN" b="1" dirty="0">
                <a:latin typeface="宋体" pitchFamily="2" charset="-122"/>
              </a:rPr>
              <a:t>状态1</a:t>
            </a:r>
            <a:r>
              <a:rPr lang="zh-CN" altLang="zh-CN" b="1" dirty="0" smtClean="0">
                <a:latin typeface="宋体" pitchFamily="2" charset="-122"/>
              </a:rPr>
              <a:t>时</a:t>
            </a:r>
            <a:r>
              <a:rPr lang="zh-CN" altLang="zh-CN" b="1" dirty="0">
                <a:latin typeface="宋体" pitchFamily="2" charset="-122"/>
              </a:rPr>
              <a:t>下跌至95</a:t>
            </a:r>
            <a:r>
              <a:rPr lang="zh-CN" altLang="zh-CN" b="1" dirty="0" smtClean="0">
                <a:latin typeface="宋体" pitchFamily="2" charset="-122"/>
              </a:rPr>
              <a:t>元，</a:t>
            </a:r>
            <a:r>
              <a:rPr lang="zh-CN" altLang="zh-CN" b="1" dirty="0">
                <a:latin typeface="宋体" pitchFamily="2" charset="-122"/>
              </a:rPr>
              <a:t>在状态2</a:t>
            </a:r>
            <a:r>
              <a:rPr lang="zh-CN" altLang="zh-CN" b="1" dirty="0" smtClean="0">
                <a:latin typeface="宋体" pitchFamily="2" charset="-122"/>
              </a:rPr>
              <a:t>时</a:t>
            </a:r>
            <a:r>
              <a:rPr lang="zh-CN" altLang="zh-CN" b="1" dirty="0">
                <a:latin typeface="宋体" pitchFamily="2" charset="-122"/>
              </a:rPr>
              <a:t>上升至105 </a:t>
            </a:r>
            <a:r>
              <a:rPr lang="zh-CN" altLang="zh-CN" b="1" dirty="0" smtClean="0">
                <a:latin typeface="宋体" pitchFamily="2" charset="-122"/>
              </a:rPr>
              <a:t>。</a:t>
            </a:r>
            <a:endParaRPr lang="en-US" altLang="zh-CN" b="1" dirty="0" smtClean="0">
              <a:latin typeface="宋体" pitchFamily="2" charset="-122"/>
            </a:endParaRPr>
          </a:p>
          <a:p>
            <a:r>
              <a:rPr lang="zh-CN" altLang="zh-CN" b="1" dirty="0">
                <a:latin typeface="宋体" pitchFamily="2" charset="-122"/>
              </a:rPr>
              <a:t>假设不考虑交易</a:t>
            </a:r>
            <a:r>
              <a:rPr lang="zh-CN" altLang="zh-CN" b="1" dirty="0" smtClean="0">
                <a:latin typeface="宋体" pitchFamily="2" charset="-122"/>
              </a:rPr>
              <a:t>成本</a:t>
            </a:r>
            <a:r>
              <a:rPr lang="en-US" altLang="zh-CN" b="1" dirty="0" smtClean="0">
                <a:latin typeface="宋体" pitchFamily="2" charset="-122"/>
              </a:rPr>
              <a:t>,</a:t>
            </a:r>
            <a:r>
              <a:rPr lang="zh-CN" altLang="en-US" b="1" dirty="0" smtClean="0">
                <a:latin typeface="宋体" pitchFamily="2" charset="-122"/>
              </a:rPr>
              <a:t>证券</a:t>
            </a:r>
            <a:r>
              <a:rPr lang="en-US" altLang="zh-CN" b="1" dirty="0" smtClean="0">
                <a:latin typeface="宋体" pitchFamily="2" charset="-122"/>
              </a:rPr>
              <a:t>B</a:t>
            </a:r>
            <a:r>
              <a:rPr lang="zh-CN" altLang="en-US" b="1" dirty="0" smtClean="0">
                <a:latin typeface="宋体" pitchFamily="2" charset="-122"/>
              </a:rPr>
              <a:t>的合理价格是多少？</a:t>
            </a:r>
            <a:endParaRPr lang="zh-CN" altLang="zh-CN" b="1" dirty="0">
              <a:latin typeface="宋体" pitchFamily="2" charset="-122"/>
            </a:endParaRPr>
          </a:p>
          <a:p>
            <a:endParaRPr lang="zh-CN" altLang="en-US" dirty="0"/>
          </a:p>
        </p:txBody>
      </p:sp>
    </p:spTree>
    <p:extLst>
      <p:ext uri="{BB962C8B-B14F-4D97-AF65-F5344CB8AC3E}">
        <p14:creationId xmlns:p14="http://schemas.microsoft.com/office/powerpoint/2010/main" val="384828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228600"/>
            <a:ext cx="7772400" cy="762000"/>
          </a:xfrm>
        </p:spPr>
        <p:txBody>
          <a:bodyPr/>
          <a:lstStyle/>
          <a:p>
            <a:pPr eaLnBrk="1" hangingPunct="1">
              <a:defRPr/>
            </a:pPr>
            <a:r>
              <a:rPr lang="en-US" altLang="zh-CN" smtClean="0"/>
              <a:t>2</a:t>
            </a:r>
            <a:r>
              <a:rPr lang="zh-CN" altLang="en-US" smtClean="0"/>
              <a:t>、静态组合复制定价（案例</a:t>
            </a:r>
            <a:r>
              <a:rPr lang="en-US" altLang="zh-CN" smtClean="0"/>
              <a:t>8</a:t>
            </a:r>
            <a:r>
              <a:rPr lang="zh-CN" altLang="en-US" smtClean="0"/>
              <a:t>）</a:t>
            </a:r>
          </a:p>
        </p:txBody>
      </p:sp>
      <p:sp>
        <p:nvSpPr>
          <p:cNvPr id="45059" name="Rectangle 3"/>
          <p:cNvSpPr>
            <a:spLocks noGrp="1" noChangeArrowheads="1"/>
          </p:cNvSpPr>
          <p:nvPr>
            <p:ph type="body" idx="1"/>
          </p:nvPr>
        </p:nvSpPr>
        <p:spPr>
          <a:xfrm>
            <a:off x="685800" y="1258888"/>
            <a:ext cx="7772400" cy="5410200"/>
          </a:xfrm>
        </p:spPr>
        <p:txBody>
          <a:bodyPr/>
          <a:lstStyle/>
          <a:p>
            <a:pPr algn="just" eaLnBrk="1" hangingPunct="1">
              <a:lnSpc>
                <a:spcPct val="105000"/>
              </a:lnSpc>
              <a:spcBef>
                <a:spcPct val="30000"/>
              </a:spcBef>
              <a:defRPr/>
            </a:pPr>
            <a:r>
              <a:rPr lang="zh-CN" sz="2800" b="1" dirty="0" smtClean="0">
                <a:latin typeface="宋体" pitchFamily="2" charset="-122"/>
              </a:rPr>
              <a:t>假设有一风险证券</a:t>
            </a:r>
            <a:r>
              <a:rPr lang="en-US" altLang="zh-CN" sz="2800" b="1" dirty="0" smtClean="0">
                <a:latin typeface="宋体" pitchFamily="2" charset="-122"/>
              </a:rPr>
              <a:t>A</a:t>
            </a:r>
            <a:r>
              <a:rPr lang="zh-CN" altLang="en-US" sz="2800" b="1" dirty="0" smtClean="0">
                <a:latin typeface="宋体" pitchFamily="2" charset="-122"/>
              </a:rPr>
              <a:t>，</a:t>
            </a:r>
            <a:r>
              <a:rPr lang="zh-CN" sz="2800" b="1" dirty="0" smtClean="0">
                <a:latin typeface="宋体" pitchFamily="2" charset="-122"/>
              </a:rPr>
              <a:t>当前的市场价格为100元，1年后的市场有两种状态，在状态1时证券</a:t>
            </a:r>
            <a:r>
              <a:rPr lang="en-US" altLang="zh-CN" sz="2800" b="1" dirty="0" smtClean="0">
                <a:latin typeface="宋体" pitchFamily="2" charset="-122"/>
              </a:rPr>
              <a:t>A</a:t>
            </a:r>
            <a:r>
              <a:rPr lang="zh-CN" sz="2800" b="1" dirty="0" smtClean="0">
                <a:latin typeface="宋体" pitchFamily="2" charset="-122"/>
              </a:rPr>
              <a:t>价格上升至105元，在状态2时证券</a:t>
            </a:r>
            <a:r>
              <a:rPr lang="en-US" altLang="zh-CN" sz="2800" b="1" dirty="0" smtClean="0">
                <a:latin typeface="宋体" pitchFamily="2" charset="-122"/>
              </a:rPr>
              <a:t>A</a:t>
            </a:r>
            <a:r>
              <a:rPr lang="zh-CN" sz="2800" b="1" dirty="0" smtClean="0">
                <a:latin typeface="宋体" pitchFamily="2" charset="-122"/>
              </a:rPr>
              <a:t>价格下跌至95元。同样，也有一证券</a:t>
            </a:r>
            <a:r>
              <a:rPr lang="en-US" altLang="zh-CN" sz="2800" b="1" dirty="0" smtClean="0">
                <a:latin typeface="宋体" pitchFamily="2" charset="-122"/>
              </a:rPr>
              <a:t>B</a:t>
            </a:r>
            <a:r>
              <a:rPr lang="zh-CN" altLang="en-US" sz="2800" b="1" dirty="0" smtClean="0">
                <a:latin typeface="宋体" pitchFamily="2" charset="-122"/>
              </a:rPr>
              <a:t>，</a:t>
            </a:r>
            <a:r>
              <a:rPr lang="zh-CN" sz="2800" b="1" dirty="0" smtClean="0">
                <a:latin typeface="宋体" pitchFamily="2" charset="-122"/>
              </a:rPr>
              <a:t>它在1年后的损益为，状态1时上升至120元，状态2时下跌至110元。另外，假设借贷资金的年利率为0，不考虑交易成本。</a:t>
            </a:r>
          </a:p>
          <a:p>
            <a:pPr algn="just" eaLnBrk="1" hangingPunct="1">
              <a:lnSpc>
                <a:spcPct val="105000"/>
              </a:lnSpc>
              <a:spcBef>
                <a:spcPct val="30000"/>
              </a:spcBef>
              <a:defRPr/>
            </a:pPr>
            <a:r>
              <a:rPr lang="zh-CN" sz="2800" b="1" dirty="0" smtClean="0">
                <a:latin typeface="宋体" pitchFamily="2" charset="-122"/>
              </a:rPr>
              <a:t>问题：（1）证券</a:t>
            </a:r>
            <a:r>
              <a:rPr lang="en-US" altLang="zh-CN" sz="2800" b="1" dirty="0" smtClean="0">
                <a:latin typeface="宋体" pitchFamily="2" charset="-122"/>
              </a:rPr>
              <a:t>B</a:t>
            </a:r>
            <a:r>
              <a:rPr lang="zh-CN" sz="2800" b="1" dirty="0" smtClean="0">
                <a:latin typeface="宋体" pitchFamily="2" charset="-122"/>
              </a:rPr>
              <a:t>的合理价格为多少呢？	</a:t>
            </a:r>
          </a:p>
          <a:p>
            <a:pPr algn="just" eaLnBrk="1" hangingPunct="1">
              <a:lnSpc>
                <a:spcPct val="105000"/>
              </a:lnSpc>
              <a:spcBef>
                <a:spcPct val="30000"/>
              </a:spcBef>
              <a:defRPr/>
            </a:pPr>
            <a:r>
              <a:rPr lang="zh-CN" sz="2800" b="1" dirty="0" smtClean="0">
                <a:latin typeface="宋体" pitchFamily="2" charset="-122"/>
              </a:rPr>
              <a:t>      （2）如果证券</a:t>
            </a:r>
            <a:r>
              <a:rPr lang="en-US" altLang="zh-CN" sz="2800" b="1" dirty="0" smtClean="0">
                <a:latin typeface="宋体" pitchFamily="2" charset="-122"/>
              </a:rPr>
              <a:t>B</a:t>
            </a:r>
            <a:r>
              <a:rPr lang="zh-CN" sz="2800" b="1" dirty="0" smtClean="0">
                <a:latin typeface="宋体" pitchFamily="2" charset="-122"/>
              </a:rPr>
              <a:t>的现在价格为11</a:t>
            </a:r>
            <a:r>
              <a:rPr lang="en-US" altLang="zh-CN" sz="2800" b="1" dirty="0" smtClean="0">
                <a:latin typeface="宋体" pitchFamily="2" charset="-122"/>
              </a:rPr>
              <a:t>1</a:t>
            </a:r>
            <a:r>
              <a:rPr lang="zh-CN" sz="2800" b="1" dirty="0" smtClean="0">
                <a:latin typeface="宋体" pitchFamily="2" charset="-122"/>
              </a:rPr>
              <a:t>元，是否存在套利？如果有，如何套利？</a:t>
            </a:r>
            <a:endParaRPr lang="zh-CN" sz="2800" b="1"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609600"/>
            <a:ext cx="7845425" cy="2590800"/>
          </a:xfrm>
        </p:spPr>
        <p:txBody>
          <a:bodyPr/>
          <a:lstStyle/>
          <a:p>
            <a:pPr algn="l" eaLnBrk="1" hangingPunct="1">
              <a:lnSpc>
                <a:spcPct val="120000"/>
              </a:lnSpc>
              <a:defRPr/>
            </a:pPr>
            <a:r>
              <a:rPr lang="zh-CN" sz="2800" b="1" smtClean="0">
                <a:latin typeface="楷体_GB2312" pitchFamily="49" charset="-122"/>
                <a:ea typeface="楷体_GB2312" pitchFamily="49" charset="-122"/>
              </a:rPr>
              <a:t>案例8中证券</a:t>
            </a:r>
            <a:r>
              <a:rPr lang="en-US" altLang="zh-CN" sz="2800" b="1" smtClean="0">
                <a:latin typeface="楷体_GB2312" pitchFamily="49" charset="-122"/>
                <a:ea typeface="楷体_GB2312" pitchFamily="49" charset="-122"/>
              </a:rPr>
              <a:t>B</a:t>
            </a:r>
            <a:r>
              <a:rPr lang="zh-CN" sz="2800" b="1" smtClean="0">
                <a:latin typeface="楷体_GB2312" pitchFamily="49" charset="-122"/>
                <a:ea typeface="楷体_GB2312" pitchFamily="49" charset="-122"/>
              </a:rPr>
              <a:t>的损益与证券</a:t>
            </a:r>
            <a:r>
              <a:rPr lang="en-US" altLang="zh-CN" sz="2800" b="1" smtClean="0">
                <a:latin typeface="楷体_GB2312" pitchFamily="49" charset="-122"/>
                <a:ea typeface="楷体_GB2312" pitchFamily="49" charset="-122"/>
              </a:rPr>
              <a:t>A</a:t>
            </a:r>
            <a:r>
              <a:rPr lang="zh-CN" sz="2800" b="1" smtClean="0">
                <a:latin typeface="楷体_GB2312" pitchFamily="49" charset="-122"/>
                <a:ea typeface="楷体_GB2312" pitchFamily="49" charset="-122"/>
              </a:rPr>
              <a:t>不同，两个证券的损益状态如图4所示。现在考虑如何利用证券</a:t>
            </a:r>
            <a:r>
              <a:rPr lang="en-US" altLang="zh-CN" sz="2800" b="1" smtClean="0">
                <a:latin typeface="楷体_GB2312" pitchFamily="49" charset="-122"/>
                <a:ea typeface="楷体_GB2312" pitchFamily="49" charset="-122"/>
              </a:rPr>
              <a:t>A</a:t>
            </a:r>
            <a:r>
              <a:rPr lang="zh-CN" sz="2800" b="1" smtClean="0">
                <a:latin typeface="楷体_GB2312" pitchFamily="49" charset="-122"/>
                <a:ea typeface="楷体_GB2312" pitchFamily="49" charset="-122"/>
              </a:rPr>
              <a:t>和无风险债券来构建一个与证券</a:t>
            </a:r>
            <a:r>
              <a:rPr lang="en-US" altLang="zh-CN" sz="2800" b="1" smtClean="0">
                <a:latin typeface="楷体_GB2312" pitchFamily="49" charset="-122"/>
                <a:ea typeface="楷体_GB2312" pitchFamily="49" charset="-122"/>
              </a:rPr>
              <a:t>B</a:t>
            </a:r>
            <a:r>
              <a:rPr lang="zh-CN" sz="2800" b="1" smtClean="0">
                <a:latin typeface="楷体_GB2312" pitchFamily="49" charset="-122"/>
                <a:ea typeface="楷体_GB2312" pitchFamily="49" charset="-122"/>
              </a:rPr>
              <a:t>损益相同的组合</a:t>
            </a:r>
            <a:r>
              <a:rPr lang="zh-CN" sz="3200" b="1" smtClean="0"/>
              <a:t> </a:t>
            </a:r>
          </a:p>
        </p:txBody>
      </p:sp>
      <p:grpSp>
        <p:nvGrpSpPr>
          <p:cNvPr id="51203" name="Group 3"/>
          <p:cNvGrpSpPr>
            <a:grpSpLocks/>
          </p:cNvGrpSpPr>
          <p:nvPr/>
        </p:nvGrpSpPr>
        <p:grpSpPr bwMode="auto">
          <a:xfrm>
            <a:off x="609600" y="3438525"/>
            <a:ext cx="7848600" cy="2438400"/>
            <a:chOff x="0" y="0"/>
            <a:chExt cx="12359" cy="3839"/>
          </a:xfrm>
        </p:grpSpPr>
        <p:sp>
          <p:nvSpPr>
            <p:cNvPr id="51204" name="Text Box 4"/>
            <p:cNvSpPr txBox="1">
              <a:spLocks noChangeArrowheads="1"/>
            </p:cNvSpPr>
            <p:nvPr/>
          </p:nvSpPr>
          <p:spPr bwMode="auto">
            <a:xfrm>
              <a:off x="0" y="889"/>
              <a:ext cx="800" cy="852"/>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100</a:t>
              </a:r>
            </a:p>
          </p:txBody>
        </p:sp>
        <p:sp>
          <p:nvSpPr>
            <p:cNvPr id="51205" name="Text Box 5"/>
            <p:cNvSpPr txBox="1">
              <a:spLocks noChangeArrowheads="1"/>
            </p:cNvSpPr>
            <p:nvPr/>
          </p:nvSpPr>
          <p:spPr bwMode="auto">
            <a:xfrm>
              <a:off x="2453" y="0"/>
              <a:ext cx="800" cy="852"/>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105</a:t>
              </a:r>
            </a:p>
          </p:txBody>
        </p:sp>
        <p:sp>
          <p:nvSpPr>
            <p:cNvPr id="51206" name="Text Box 6"/>
            <p:cNvSpPr txBox="1">
              <a:spLocks noChangeArrowheads="1"/>
            </p:cNvSpPr>
            <p:nvPr/>
          </p:nvSpPr>
          <p:spPr bwMode="auto">
            <a:xfrm>
              <a:off x="2453" y="1707"/>
              <a:ext cx="800" cy="852"/>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95</a:t>
              </a:r>
            </a:p>
          </p:txBody>
        </p:sp>
        <p:sp>
          <p:nvSpPr>
            <p:cNvPr id="51207" name="Text Box 7"/>
            <p:cNvSpPr txBox="1">
              <a:spLocks noChangeArrowheads="1"/>
            </p:cNvSpPr>
            <p:nvPr/>
          </p:nvSpPr>
          <p:spPr bwMode="auto">
            <a:xfrm>
              <a:off x="457" y="2987"/>
              <a:ext cx="2418" cy="8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风险证券</a:t>
              </a:r>
              <a:r>
                <a:rPr lang="en-US" altLang="zh-CN" sz="2000" b="1">
                  <a:latin typeface="宋体" panose="02010600030101010101" pitchFamily="2" charset="-122"/>
                  <a:sym typeface="Arial" panose="020B0604020202020204" pitchFamily="34" charset="0"/>
                </a:rPr>
                <a:t>A</a:t>
              </a:r>
            </a:p>
          </p:txBody>
        </p:sp>
        <p:sp>
          <p:nvSpPr>
            <p:cNvPr id="51208" name="Line 8"/>
            <p:cNvSpPr>
              <a:spLocks noChangeShapeType="1"/>
            </p:cNvSpPr>
            <p:nvPr/>
          </p:nvSpPr>
          <p:spPr bwMode="auto">
            <a:xfrm>
              <a:off x="848" y="1280"/>
              <a:ext cx="1601" cy="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9" name="Text Box 9"/>
            <p:cNvSpPr txBox="1">
              <a:spLocks noChangeArrowheads="1"/>
            </p:cNvSpPr>
            <p:nvPr/>
          </p:nvSpPr>
          <p:spPr bwMode="auto">
            <a:xfrm>
              <a:off x="4463" y="889"/>
              <a:ext cx="800" cy="852"/>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2000" b="1">
                  <a:latin typeface="宋体" panose="02010600030101010101" pitchFamily="2" charset="-122"/>
                </a:rPr>
                <a:t>P</a:t>
              </a:r>
              <a:r>
                <a:rPr lang="en-US" altLang="zh-CN" sz="2000" b="1" baseline="-25000">
                  <a:latin typeface="宋体" panose="02010600030101010101" pitchFamily="2" charset="-122"/>
                </a:rPr>
                <a:t>B</a:t>
              </a:r>
              <a:endParaRPr lang="en-US" altLang="zh-CN" sz="2000" b="1">
                <a:latin typeface="宋体" panose="02010600030101010101" pitchFamily="2" charset="-122"/>
              </a:endParaRPr>
            </a:p>
          </p:txBody>
        </p:sp>
        <p:sp>
          <p:nvSpPr>
            <p:cNvPr id="51210" name="Text Box 10"/>
            <p:cNvSpPr txBox="1">
              <a:spLocks noChangeArrowheads="1"/>
            </p:cNvSpPr>
            <p:nvPr/>
          </p:nvSpPr>
          <p:spPr bwMode="auto">
            <a:xfrm>
              <a:off x="6916" y="0"/>
              <a:ext cx="800" cy="852"/>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120</a:t>
              </a:r>
            </a:p>
          </p:txBody>
        </p:sp>
        <p:sp>
          <p:nvSpPr>
            <p:cNvPr id="51211" name="Text Box 11"/>
            <p:cNvSpPr txBox="1">
              <a:spLocks noChangeArrowheads="1"/>
            </p:cNvSpPr>
            <p:nvPr/>
          </p:nvSpPr>
          <p:spPr bwMode="auto">
            <a:xfrm>
              <a:off x="6916" y="1707"/>
              <a:ext cx="800" cy="852"/>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110</a:t>
              </a:r>
            </a:p>
          </p:txBody>
        </p:sp>
        <p:sp>
          <p:nvSpPr>
            <p:cNvPr id="51212" name="Text Box 12"/>
            <p:cNvSpPr txBox="1">
              <a:spLocks noChangeArrowheads="1"/>
            </p:cNvSpPr>
            <p:nvPr/>
          </p:nvSpPr>
          <p:spPr bwMode="auto">
            <a:xfrm>
              <a:off x="5219" y="2987"/>
              <a:ext cx="2010" cy="8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风险证券</a:t>
              </a:r>
              <a:r>
                <a:rPr lang="en-US" altLang="zh-CN" sz="2000" b="1">
                  <a:latin typeface="宋体" panose="02010600030101010101" pitchFamily="2" charset="-122"/>
                  <a:sym typeface="Arial" panose="020B0604020202020204" pitchFamily="34" charset="0"/>
                </a:rPr>
                <a:t>B</a:t>
              </a:r>
            </a:p>
          </p:txBody>
        </p:sp>
        <p:sp>
          <p:nvSpPr>
            <p:cNvPr id="51213" name="Line 13"/>
            <p:cNvSpPr>
              <a:spLocks noChangeShapeType="1"/>
            </p:cNvSpPr>
            <p:nvPr/>
          </p:nvSpPr>
          <p:spPr bwMode="auto">
            <a:xfrm flipV="1">
              <a:off x="5314" y="427"/>
              <a:ext cx="1602"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4" name="Line 14"/>
            <p:cNvSpPr>
              <a:spLocks noChangeShapeType="1"/>
            </p:cNvSpPr>
            <p:nvPr/>
          </p:nvSpPr>
          <p:spPr bwMode="auto">
            <a:xfrm>
              <a:off x="5314" y="1280"/>
              <a:ext cx="1602"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5" name="Text Box 15"/>
            <p:cNvSpPr txBox="1">
              <a:spLocks noChangeArrowheads="1"/>
            </p:cNvSpPr>
            <p:nvPr/>
          </p:nvSpPr>
          <p:spPr bwMode="auto">
            <a:xfrm>
              <a:off x="8763" y="889"/>
              <a:ext cx="800" cy="852"/>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1</a:t>
              </a:r>
            </a:p>
          </p:txBody>
        </p:sp>
        <p:sp>
          <p:nvSpPr>
            <p:cNvPr id="51216" name="Text Box 16"/>
            <p:cNvSpPr txBox="1">
              <a:spLocks noChangeArrowheads="1"/>
            </p:cNvSpPr>
            <p:nvPr/>
          </p:nvSpPr>
          <p:spPr bwMode="auto">
            <a:xfrm>
              <a:off x="11215" y="0"/>
              <a:ext cx="1144" cy="852"/>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1.0</a:t>
              </a:r>
            </a:p>
          </p:txBody>
        </p:sp>
        <p:sp>
          <p:nvSpPr>
            <p:cNvPr id="51217" name="Text Box 17"/>
            <p:cNvSpPr txBox="1">
              <a:spLocks noChangeArrowheads="1"/>
            </p:cNvSpPr>
            <p:nvPr/>
          </p:nvSpPr>
          <p:spPr bwMode="auto">
            <a:xfrm>
              <a:off x="11215" y="1707"/>
              <a:ext cx="1144" cy="852"/>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1.0</a:t>
              </a:r>
            </a:p>
          </p:txBody>
        </p:sp>
        <p:sp>
          <p:nvSpPr>
            <p:cNvPr id="51218" name="Text Box 18"/>
            <p:cNvSpPr txBox="1">
              <a:spLocks noChangeArrowheads="1"/>
            </p:cNvSpPr>
            <p:nvPr/>
          </p:nvSpPr>
          <p:spPr bwMode="auto">
            <a:xfrm>
              <a:off x="9530" y="2987"/>
              <a:ext cx="2010" cy="8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zh-CN" altLang="zh-CN" sz="2000" b="1">
                  <a:latin typeface="宋体" panose="02010600030101010101" pitchFamily="2" charset="-122"/>
                  <a:sym typeface="Arial" panose="020B0604020202020204" pitchFamily="34" charset="0"/>
                </a:rPr>
                <a:t>资金借贷</a:t>
              </a:r>
            </a:p>
          </p:txBody>
        </p:sp>
        <p:sp>
          <p:nvSpPr>
            <p:cNvPr id="51219" name="Line 19"/>
            <p:cNvSpPr>
              <a:spLocks noChangeShapeType="1"/>
            </p:cNvSpPr>
            <p:nvPr/>
          </p:nvSpPr>
          <p:spPr bwMode="auto">
            <a:xfrm flipV="1">
              <a:off x="9613" y="427"/>
              <a:ext cx="1602"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0" name="Line 20"/>
            <p:cNvSpPr>
              <a:spLocks noChangeShapeType="1"/>
            </p:cNvSpPr>
            <p:nvPr/>
          </p:nvSpPr>
          <p:spPr bwMode="auto">
            <a:xfrm>
              <a:off x="9613" y="1280"/>
              <a:ext cx="1602"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Line 21"/>
            <p:cNvSpPr>
              <a:spLocks noChangeShapeType="1"/>
            </p:cNvSpPr>
            <p:nvPr/>
          </p:nvSpPr>
          <p:spPr bwMode="auto">
            <a:xfrm flipV="1">
              <a:off x="848" y="427"/>
              <a:ext cx="1601" cy="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sz="half" idx="1"/>
          </p:nvPr>
        </p:nvSpPr>
        <p:spPr>
          <a:xfrm>
            <a:off x="458788" y="1600200"/>
            <a:ext cx="8147050" cy="2260600"/>
          </a:xfrm>
        </p:spPr>
        <p:txBody>
          <a:bodyPr/>
          <a:lstStyle/>
          <a:p>
            <a:pPr algn="just" eaLnBrk="1" hangingPunct="1">
              <a:lnSpc>
                <a:spcPct val="130000"/>
              </a:lnSpc>
              <a:defRPr/>
            </a:pPr>
            <a:r>
              <a:rPr lang="zh-CN" sz="2800" b="1" smtClean="0">
                <a:latin typeface="宋体" pitchFamily="2" charset="-122"/>
              </a:rPr>
              <a:t>构建一个组合：</a:t>
            </a:r>
            <a:r>
              <a:rPr lang="en-US" altLang="zh-CN" sz="2800" b="1" smtClean="0">
                <a:latin typeface="宋体" pitchFamily="2" charset="-122"/>
              </a:rPr>
              <a:t>x</a:t>
            </a:r>
            <a:r>
              <a:rPr lang="zh-CN" sz="2800" b="1" smtClean="0">
                <a:latin typeface="宋体" pitchFamily="2" charset="-122"/>
              </a:rPr>
              <a:t>份证券</a:t>
            </a:r>
            <a:r>
              <a:rPr lang="en-US" altLang="zh-CN" sz="2800" b="1" smtClean="0">
                <a:latin typeface="宋体" pitchFamily="2" charset="-122"/>
              </a:rPr>
              <a:t>A</a:t>
            </a:r>
            <a:r>
              <a:rPr lang="zh-CN" sz="2800" b="1" smtClean="0">
                <a:latin typeface="宋体" pitchFamily="2" charset="-122"/>
              </a:rPr>
              <a:t>和</a:t>
            </a:r>
            <a:r>
              <a:rPr lang="en-US" altLang="zh-CN" sz="2800" b="1" smtClean="0">
                <a:latin typeface="宋体" pitchFamily="2" charset="-122"/>
              </a:rPr>
              <a:t>y</a:t>
            </a:r>
            <a:r>
              <a:rPr lang="zh-CN" sz="2800" b="1" smtClean="0">
                <a:latin typeface="宋体" pitchFamily="2" charset="-122"/>
              </a:rPr>
              <a:t>份的借贷（</a:t>
            </a:r>
            <a:r>
              <a:rPr lang="en-US" altLang="zh-CN" sz="2800" b="1" smtClean="0">
                <a:latin typeface="宋体" pitchFamily="2" charset="-122"/>
              </a:rPr>
              <a:t>y</a:t>
            </a:r>
            <a:r>
              <a:rPr lang="zh-CN" sz="2800" b="1" smtClean="0">
                <a:latin typeface="宋体" pitchFamily="2" charset="-122"/>
              </a:rPr>
              <a:t>大于零为借出钱，</a:t>
            </a:r>
            <a:r>
              <a:rPr lang="en-US" altLang="zh-CN" sz="2800" b="1" smtClean="0">
                <a:latin typeface="宋体" pitchFamily="2" charset="-122"/>
              </a:rPr>
              <a:t>y</a:t>
            </a:r>
            <a:r>
              <a:rPr lang="zh-CN" sz="2800" b="1" smtClean="0">
                <a:latin typeface="宋体" pitchFamily="2" charset="-122"/>
              </a:rPr>
              <a:t>小于零为借入钱）。要使得组合的损益与</a:t>
            </a:r>
            <a:r>
              <a:rPr lang="en-US" altLang="zh-CN" sz="2800" b="1" smtClean="0">
                <a:latin typeface="宋体" pitchFamily="2" charset="-122"/>
              </a:rPr>
              <a:t>B</a:t>
            </a:r>
            <a:r>
              <a:rPr lang="zh-CN" sz="2800" b="1" smtClean="0">
                <a:latin typeface="宋体" pitchFamily="2" charset="-122"/>
              </a:rPr>
              <a:t>的损益完全相同，则：</a:t>
            </a:r>
          </a:p>
          <a:p>
            <a:pPr algn="ctr" eaLnBrk="1" hangingPunct="1">
              <a:lnSpc>
                <a:spcPct val="130000"/>
              </a:lnSpc>
              <a:buFont typeface="Wingdings" panose="05000000000000000000" pitchFamily="2" charset="2"/>
              <a:buNone/>
              <a:defRPr/>
            </a:pPr>
            <a:endParaRPr lang="zh-CN" sz="2800" b="1" smtClean="0">
              <a:latin typeface="宋体" pitchFamily="2" charset="-122"/>
            </a:endParaRPr>
          </a:p>
        </p:txBody>
      </p:sp>
      <p:graphicFrame>
        <p:nvGraphicFramePr>
          <p:cNvPr id="52227" name="Object 3"/>
          <p:cNvGraphicFramePr>
            <a:graphicFrameLocks noGrp="1" noChangeAspect="1"/>
          </p:cNvGraphicFramePr>
          <p:nvPr>
            <p:ph sz="half" idx="2"/>
          </p:nvPr>
        </p:nvGraphicFramePr>
        <p:xfrm>
          <a:off x="1692275" y="4149725"/>
          <a:ext cx="5864225" cy="1787525"/>
        </p:xfrm>
        <a:graphic>
          <a:graphicData uri="http://schemas.openxmlformats.org/presentationml/2006/ole">
            <mc:AlternateContent xmlns:mc="http://schemas.openxmlformats.org/markup-compatibility/2006">
              <mc:Choice xmlns:v="urn:schemas-microsoft-com:vml" Requires="v">
                <p:oleObj spid="_x0000_s52272" r:id="rId3" imgW="1447667" imgH="409370" progId="Equation.3">
                  <p:embed/>
                </p:oleObj>
              </mc:Choice>
              <mc:Fallback>
                <p:oleObj r:id="rId3" imgW="1447667" imgH="40937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149725"/>
                        <a:ext cx="5864225" cy="17875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Rectangle 4"/>
          <p:cNvSpPr>
            <a:spLocks noGrp="1" noChangeArrowheads="1"/>
          </p:cNvSpPr>
          <p:nvPr>
            <p:ph type="title"/>
          </p:nvPr>
        </p:nvSpPr>
        <p:spPr/>
        <p:txBody>
          <a:bodyPr/>
          <a:lstStyle/>
          <a:p>
            <a:pPr eaLnBrk="1" hangingPunct="1">
              <a:defRPr/>
            </a:pPr>
            <a:endParaRPr lang="zh-CN" altLang="en-US" smtClean="0"/>
          </a:p>
        </p:txBody>
      </p:sp>
      <p:sp>
        <p:nvSpPr>
          <p:cNvPr id="52229" name="Rectangle 5"/>
          <p:cNvSpPr>
            <a:spLocks noChangeArrowheads="1"/>
          </p:cNvSpPr>
          <p:nvPr/>
        </p:nvSpPr>
        <p:spPr bwMode="auto">
          <a:xfrm>
            <a:off x="3824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endParaRPr lang="zh-CN" altLang="en-US" smtClean="0"/>
          </a:p>
        </p:txBody>
      </p:sp>
      <p:sp>
        <p:nvSpPr>
          <p:cNvPr id="48131" name="Rectangle 3"/>
          <p:cNvSpPr>
            <a:spLocks noGrp="1" noChangeArrowheads="1"/>
          </p:cNvSpPr>
          <p:nvPr>
            <p:ph type="body" idx="1"/>
          </p:nvPr>
        </p:nvSpPr>
        <p:spPr/>
        <p:txBody>
          <a:bodyPr/>
          <a:lstStyle/>
          <a:p>
            <a:pPr algn="just" eaLnBrk="1" hangingPunct="1">
              <a:lnSpc>
                <a:spcPct val="140000"/>
              </a:lnSpc>
              <a:defRPr/>
            </a:pPr>
            <a:r>
              <a:rPr lang="zh-CN" b="1" smtClean="0">
                <a:latin typeface="宋体" pitchFamily="2" charset="-122"/>
              </a:rPr>
              <a:t>解得：</a:t>
            </a:r>
            <a:r>
              <a:rPr lang="en-US" altLang="zh-CN" b="1" smtClean="0">
                <a:latin typeface="宋体" pitchFamily="2" charset="-122"/>
              </a:rPr>
              <a:t>x</a:t>
            </a:r>
            <a:r>
              <a:rPr lang="zh-CN" altLang="en-US" b="1" smtClean="0">
                <a:latin typeface="宋体" pitchFamily="2" charset="-122"/>
              </a:rPr>
              <a:t>＝</a:t>
            </a:r>
            <a:r>
              <a:rPr lang="en-US" altLang="zh-CN" b="1" smtClean="0">
                <a:latin typeface="宋体" pitchFamily="2" charset="-122"/>
              </a:rPr>
              <a:t>1</a:t>
            </a:r>
            <a:r>
              <a:rPr lang="zh-CN" altLang="en-US" b="1" smtClean="0">
                <a:latin typeface="宋体" pitchFamily="2" charset="-122"/>
              </a:rPr>
              <a:t>，</a:t>
            </a:r>
            <a:r>
              <a:rPr lang="en-US" altLang="zh-CN" b="1" smtClean="0">
                <a:latin typeface="宋体" pitchFamily="2" charset="-122"/>
              </a:rPr>
              <a:t>y</a:t>
            </a:r>
            <a:r>
              <a:rPr lang="zh-CN" altLang="en-US" b="1" smtClean="0">
                <a:latin typeface="宋体" pitchFamily="2" charset="-122"/>
              </a:rPr>
              <a:t>＝ </a:t>
            </a:r>
            <a:r>
              <a:rPr lang="en-US" altLang="zh-CN" b="1" smtClean="0">
                <a:latin typeface="宋体" pitchFamily="2" charset="-122"/>
              </a:rPr>
              <a:t>15</a:t>
            </a:r>
            <a:r>
              <a:rPr lang="zh-CN" altLang="en-US" b="1" smtClean="0">
                <a:latin typeface="宋体" pitchFamily="2" charset="-122"/>
              </a:rPr>
              <a:t>。</a:t>
            </a:r>
            <a:r>
              <a:rPr lang="zh-CN" b="1" smtClean="0">
                <a:latin typeface="宋体" pitchFamily="2" charset="-122"/>
              </a:rPr>
              <a:t>因此，买人1份证券</a:t>
            </a:r>
            <a:r>
              <a:rPr lang="en-US" altLang="zh-CN" b="1" smtClean="0">
                <a:latin typeface="宋体" pitchFamily="2" charset="-122"/>
              </a:rPr>
              <a:t>A</a:t>
            </a:r>
            <a:r>
              <a:rPr lang="zh-CN" altLang="en-US" b="1" smtClean="0">
                <a:latin typeface="宋体" pitchFamily="2" charset="-122"/>
              </a:rPr>
              <a:t>，</a:t>
            </a:r>
            <a:r>
              <a:rPr lang="zh-CN" b="1" smtClean="0">
                <a:latin typeface="宋体" pitchFamily="2" charset="-122"/>
              </a:rPr>
              <a:t>再借出现金15份的组合的损益与证券</a:t>
            </a:r>
            <a:r>
              <a:rPr lang="en-US" altLang="zh-CN" b="1" smtClean="0">
                <a:latin typeface="宋体" pitchFamily="2" charset="-122"/>
              </a:rPr>
              <a:t>B</a:t>
            </a:r>
            <a:r>
              <a:rPr lang="zh-CN" b="1" smtClean="0">
                <a:latin typeface="宋体" pitchFamily="2" charset="-122"/>
              </a:rPr>
              <a:t>的损益完全相同，所以证券</a:t>
            </a:r>
            <a:r>
              <a:rPr lang="en-US" altLang="zh-CN" b="1" smtClean="0">
                <a:latin typeface="宋体" pitchFamily="2" charset="-122"/>
              </a:rPr>
              <a:t>B</a:t>
            </a:r>
            <a:r>
              <a:rPr lang="zh-CN" b="1" smtClean="0">
                <a:latin typeface="宋体" pitchFamily="2" charset="-122"/>
              </a:rPr>
              <a:t>的价格等于组合的价格：即</a:t>
            </a:r>
          </a:p>
          <a:p>
            <a:pPr algn="just" eaLnBrk="1" hangingPunct="1">
              <a:lnSpc>
                <a:spcPct val="140000"/>
              </a:lnSpc>
              <a:defRPr/>
            </a:pPr>
            <a:r>
              <a:rPr lang="zh-CN" b="1" smtClean="0">
                <a:latin typeface="宋体" pitchFamily="2" charset="-122"/>
              </a:rPr>
              <a:t>1×100＋15×1＝115元</a:t>
            </a:r>
          </a:p>
          <a:p>
            <a:pPr eaLnBrk="1" hangingPunct="1">
              <a:lnSpc>
                <a:spcPct val="140000"/>
              </a:lnSpc>
              <a:defRPr/>
            </a:pPr>
            <a:endParaRPr lang="zh-CN" b="1"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260350"/>
            <a:ext cx="9144000" cy="1143000"/>
          </a:xfrm>
        </p:spPr>
        <p:txBody>
          <a:bodyPr/>
          <a:lstStyle/>
          <a:p>
            <a:pPr algn="l" eaLnBrk="1" hangingPunct="1">
              <a:defRPr/>
            </a:pPr>
            <a:r>
              <a:rPr lang="zh-CN" sz="3600" smtClean="0"/>
              <a:t>当证券</a:t>
            </a:r>
            <a:r>
              <a:rPr lang="en-US" altLang="zh-CN" sz="3600" smtClean="0"/>
              <a:t>B</a:t>
            </a:r>
            <a:r>
              <a:rPr lang="zh-CN" sz="3600" smtClean="0"/>
              <a:t>的现在价格为11</a:t>
            </a:r>
            <a:r>
              <a:rPr lang="en-US" altLang="zh-CN" sz="3600" smtClean="0"/>
              <a:t>1</a:t>
            </a:r>
            <a:r>
              <a:rPr lang="zh-CN" sz="3600" smtClean="0"/>
              <a:t>元，存在套利机会</a:t>
            </a:r>
          </a:p>
        </p:txBody>
      </p:sp>
      <p:sp>
        <p:nvSpPr>
          <p:cNvPr id="49155" name="Rectangle 3"/>
          <p:cNvSpPr>
            <a:spLocks noGrp="1" noChangeArrowheads="1"/>
          </p:cNvSpPr>
          <p:nvPr>
            <p:ph type="body" idx="1"/>
          </p:nvPr>
        </p:nvSpPr>
        <p:spPr>
          <a:xfrm>
            <a:off x="685800" y="1600200"/>
            <a:ext cx="7772400" cy="4724400"/>
          </a:xfrm>
        </p:spPr>
        <p:txBody>
          <a:bodyPr/>
          <a:lstStyle/>
          <a:p>
            <a:pPr marL="0" indent="0" algn="just" eaLnBrk="1" hangingPunct="1">
              <a:lnSpc>
                <a:spcPct val="110000"/>
              </a:lnSpc>
              <a:buFont typeface="Wingdings" panose="05000000000000000000" pitchFamily="2" charset="2"/>
              <a:buNone/>
              <a:defRPr/>
            </a:pPr>
            <a:r>
              <a:rPr lang="zh-CN" b="1" smtClean="0">
                <a:latin typeface="宋体" pitchFamily="2" charset="-122"/>
              </a:rPr>
              <a:t>构造一个套利策略：买进证券</a:t>
            </a:r>
            <a:r>
              <a:rPr lang="en-US" altLang="zh-CN" b="1" smtClean="0">
                <a:latin typeface="宋体" pitchFamily="2" charset="-122"/>
              </a:rPr>
              <a:t>B</a:t>
            </a:r>
            <a:r>
              <a:rPr lang="zh-CN" altLang="en-US" b="1" smtClean="0">
                <a:latin typeface="宋体" pitchFamily="2" charset="-122"/>
              </a:rPr>
              <a:t>，</a:t>
            </a:r>
            <a:r>
              <a:rPr lang="zh-CN" b="1" smtClean="0">
                <a:latin typeface="宋体" pitchFamily="2" charset="-122"/>
              </a:rPr>
              <a:t>再卖空上面的等损益组合，1份证券</a:t>
            </a:r>
            <a:r>
              <a:rPr lang="en-US" altLang="zh-CN" b="1" smtClean="0">
                <a:latin typeface="宋体" pitchFamily="2" charset="-122"/>
              </a:rPr>
              <a:t>A</a:t>
            </a:r>
            <a:r>
              <a:rPr lang="zh-CN" b="1" smtClean="0">
                <a:latin typeface="宋体" pitchFamily="2" charset="-122"/>
              </a:rPr>
              <a:t>和15份现金。所以整个套利组合为：买进证券</a:t>
            </a:r>
            <a:r>
              <a:rPr lang="en-US" altLang="zh-CN" b="1" smtClean="0">
                <a:latin typeface="宋体" pitchFamily="2" charset="-122"/>
              </a:rPr>
              <a:t>B</a:t>
            </a:r>
            <a:r>
              <a:rPr lang="zh-CN" altLang="en-US" b="1" smtClean="0">
                <a:latin typeface="宋体" pitchFamily="2" charset="-122"/>
              </a:rPr>
              <a:t>，</a:t>
            </a:r>
            <a:r>
              <a:rPr lang="zh-CN" b="1" smtClean="0">
                <a:latin typeface="宋体" pitchFamily="2" charset="-122"/>
              </a:rPr>
              <a:t>卖空证券</a:t>
            </a:r>
            <a:r>
              <a:rPr lang="en-US" altLang="zh-CN" b="1" smtClean="0">
                <a:latin typeface="宋体" pitchFamily="2" charset="-122"/>
              </a:rPr>
              <a:t>A</a:t>
            </a:r>
            <a:r>
              <a:rPr lang="zh-CN" altLang="en-US" b="1" smtClean="0">
                <a:latin typeface="宋体" pitchFamily="2" charset="-122"/>
              </a:rPr>
              <a:t>，</a:t>
            </a:r>
            <a:r>
              <a:rPr lang="zh-CN" b="1" smtClean="0">
                <a:latin typeface="宋体" pitchFamily="2" charset="-122"/>
              </a:rPr>
              <a:t>借入资金15。买进证券</a:t>
            </a:r>
            <a:r>
              <a:rPr lang="en-US" altLang="zh-CN" b="1" smtClean="0">
                <a:latin typeface="宋体" pitchFamily="2" charset="-122"/>
              </a:rPr>
              <a:t>B</a:t>
            </a:r>
            <a:r>
              <a:rPr lang="zh-CN" b="1" smtClean="0">
                <a:latin typeface="宋体" pitchFamily="2" charset="-122"/>
              </a:rPr>
              <a:t>的成本为11</a:t>
            </a:r>
            <a:r>
              <a:rPr lang="en-US" altLang="zh-CN" b="1" smtClean="0">
                <a:latin typeface="宋体" pitchFamily="2" charset="-122"/>
              </a:rPr>
              <a:t>1</a:t>
            </a:r>
            <a:r>
              <a:rPr lang="zh-CN" b="1" smtClean="0">
                <a:latin typeface="宋体" pitchFamily="2" charset="-122"/>
              </a:rPr>
              <a:t>元，卖空证券</a:t>
            </a:r>
            <a:r>
              <a:rPr lang="en-US" altLang="zh-CN" b="1" smtClean="0">
                <a:latin typeface="宋体" pitchFamily="2" charset="-122"/>
              </a:rPr>
              <a:t>A</a:t>
            </a:r>
            <a:r>
              <a:rPr lang="zh-CN" b="1" smtClean="0">
                <a:latin typeface="宋体" pitchFamily="2" charset="-122"/>
              </a:rPr>
              <a:t>可得到100元，借入资金15所以还剩下</a:t>
            </a:r>
            <a:r>
              <a:rPr lang="en-US" altLang="zh-CN" b="1" smtClean="0">
                <a:latin typeface="宋体" pitchFamily="2" charset="-122"/>
              </a:rPr>
              <a:t>4</a:t>
            </a:r>
            <a:r>
              <a:rPr lang="zh-CN" b="1" smtClean="0">
                <a:latin typeface="宋体" pitchFamily="2" charset="-122"/>
              </a:rPr>
              <a:t>，这部分实际上就是套利策略的盈利。因为期末的现金流为0。这个组合的期初和期末现金流可见表2-3。</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250825" y="692150"/>
            <a:ext cx="8229600" cy="4525963"/>
          </a:xfrm>
        </p:spPr>
        <p:txBody>
          <a:bodyPr/>
          <a:lstStyle/>
          <a:p>
            <a:pPr eaLnBrk="1" hangingPunct="1">
              <a:defRPr/>
            </a:pPr>
            <a:r>
              <a:rPr lang="zh-CN" altLang="en-US" b="1" smtClean="0">
                <a:latin typeface="宋体" pitchFamily="2" charset="-122"/>
              </a:rPr>
              <a:t>	</a:t>
            </a:r>
          </a:p>
        </p:txBody>
      </p:sp>
      <p:grpSp>
        <p:nvGrpSpPr>
          <p:cNvPr id="55299" name="Group 3"/>
          <p:cNvGrpSpPr>
            <a:grpSpLocks/>
          </p:cNvGrpSpPr>
          <p:nvPr/>
        </p:nvGrpSpPr>
        <p:grpSpPr bwMode="auto">
          <a:xfrm>
            <a:off x="755650" y="981075"/>
            <a:ext cx="7772400" cy="4529138"/>
            <a:chOff x="0" y="0"/>
            <a:chExt cx="2914" cy="2250"/>
          </a:xfrm>
        </p:grpSpPr>
        <p:grpSp>
          <p:nvGrpSpPr>
            <p:cNvPr id="55300" name="Group 4"/>
            <p:cNvGrpSpPr>
              <a:grpSpLocks/>
            </p:cNvGrpSpPr>
            <p:nvPr/>
          </p:nvGrpSpPr>
          <p:grpSpPr bwMode="auto">
            <a:xfrm>
              <a:off x="3" y="3"/>
              <a:ext cx="2908" cy="2244"/>
              <a:chOff x="0" y="0"/>
              <a:chExt cx="2908" cy="2244"/>
            </a:xfrm>
          </p:grpSpPr>
          <p:grpSp>
            <p:nvGrpSpPr>
              <p:cNvPr id="55302" name="Group 5"/>
              <p:cNvGrpSpPr>
                <a:grpSpLocks/>
              </p:cNvGrpSpPr>
              <p:nvPr/>
            </p:nvGrpSpPr>
            <p:grpSpPr bwMode="auto">
              <a:xfrm>
                <a:off x="0" y="0"/>
                <a:ext cx="741" cy="748"/>
                <a:chOff x="0" y="0"/>
                <a:chExt cx="741" cy="748"/>
              </a:xfrm>
            </p:grpSpPr>
            <p:sp>
              <p:nvSpPr>
                <p:cNvPr id="55371" name="Rectangle 6"/>
                <p:cNvSpPr>
                  <a:spLocks noChangeArrowheads="1"/>
                </p:cNvSpPr>
                <p:nvPr/>
              </p:nvSpPr>
              <p:spPr bwMode="auto">
                <a:xfrm>
                  <a:off x="0" y="0"/>
                  <a:ext cx="74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55372" name="Group 7"/>
                <p:cNvGrpSpPr>
                  <a:grpSpLocks/>
                </p:cNvGrpSpPr>
                <p:nvPr/>
              </p:nvGrpSpPr>
              <p:grpSpPr bwMode="auto">
                <a:xfrm>
                  <a:off x="0" y="0"/>
                  <a:ext cx="741" cy="748"/>
                  <a:chOff x="0" y="0"/>
                  <a:chExt cx="741" cy="748"/>
                </a:xfrm>
              </p:grpSpPr>
              <p:sp>
                <p:nvSpPr>
                  <p:cNvPr id="55373" name="Rectangle 8"/>
                  <p:cNvSpPr>
                    <a:spLocks noChangeArrowheads="1"/>
                  </p:cNvSpPr>
                  <p:nvPr/>
                </p:nvSpPr>
                <p:spPr bwMode="auto">
                  <a:xfrm>
                    <a:off x="43" y="0"/>
                    <a:ext cx="65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Times New Roman" panose="02020603050405020304" pitchFamily="18" charset="0"/>
                      </a:rPr>
                      <a:t> </a:t>
                    </a:r>
                    <a:endParaRPr lang="zh-CN" altLang="zh-CN" sz="2000" b="1">
                      <a:latin typeface="宋体" panose="02010600030101010101" pitchFamily="2" charset="-122"/>
                    </a:endParaRPr>
                  </a:p>
                  <a:p>
                    <a:pPr algn="ctr">
                      <a:spcBef>
                        <a:spcPct val="0"/>
                      </a:spcBef>
                      <a:buClrTx/>
                      <a:buSzTx/>
                      <a:buFontTx/>
                      <a:buNone/>
                    </a:pPr>
                    <a:endParaRPr lang="zh-CN" altLang="zh-CN" sz="2000" b="1">
                      <a:latin typeface="Times New Roman" panose="02020603050405020304" pitchFamily="18" charset="0"/>
                    </a:endParaRPr>
                  </a:p>
                </p:txBody>
              </p:sp>
              <p:sp>
                <p:nvSpPr>
                  <p:cNvPr id="55374" name="Rectangle 9"/>
                  <p:cNvSpPr>
                    <a:spLocks noChangeArrowheads="1"/>
                  </p:cNvSpPr>
                  <p:nvPr/>
                </p:nvSpPr>
                <p:spPr bwMode="auto">
                  <a:xfrm>
                    <a:off x="0" y="0"/>
                    <a:ext cx="741"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55303" name="Group 10"/>
              <p:cNvGrpSpPr>
                <a:grpSpLocks/>
              </p:cNvGrpSpPr>
              <p:nvPr/>
            </p:nvGrpSpPr>
            <p:grpSpPr bwMode="auto">
              <a:xfrm>
                <a:off x="741" y="0"/>
                <a:ext cx="648" cy="748"/>
                <a:chOff x="0" y="0"/>
                <a:chExt cx="648" cy="748"/>
              </a:xfrm>
            </p:grpSpPr>
            <p:sp>
              <p:nvSpPr>
                <p:cNvPr id="55367" name="Rectangle 11"/>
                <p:cNvSpPr>
                  <a:spLocks noChangeArrowheads="1"/>
                </p:cNvSpPr>
                <p:nvPr/>
              </p:nvSpPr>
              <p:spPr bwMode="auto">
                <a:xfrm>
                  <a:off x="0" y="0"/>
                  <a:ext cx="6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55368" name="Group 12"/>
                <p:cNvGrpSpPr>
                  <a:grpSpLocks/>
                </p:cNvGrpSpPr>
                <p:nvPr/>
              </p:nvGrpSpPr>
              <p:grpSpPr bwMode="auto">
                <a:xfrm>
                  <a:off x="0" y="0"/>
                  <a:ext cx="648" cy="748"/>
                  <a:chOff x="0" y="0"/>
                  <a:chExt cx="648" cy="748"/>
                </a:xfrm>
              </p:grpSpPr>
              <p:sp>
                <p:nvSpPr>
                  <p:cNvPr id="55369" name="Rectangle 13"/>
                  <p:cNvSpPr>
                    <a:spLocks noChangeArrowheads="1"/>
                  </p:cNvSpPr>
                  <p:nvPr/>
                </p:nvSpPr>
                <p:spPr bwMode="auto">
                  <a:xfrm>
                    <a:off x="43" y="0"/>
                    <a:ext cx="56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nchor="ct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期初时刻的现金流</a:t>
                    </a:r>
                  </a:p>
                  <a:p>
                    <a:pPr algn="ctr">
                      <a:spcBef>
                        <a:spcPct val="0"/>
                      </a:spcBef>
                      <a:buClrTx/>
                      <a:buSzTx/>
                      <a:buFontTx/>
                      <a:buNone/>
                    </a:pPr>
                    <a:endParaRPr lang="zh-CN" altLang="zh-CN" sz="2000" b="1">
                      <a:latin typeface="Times New Roman" panose="02020603050405020304" pitchFamily="18" charset="0"/>
                    </a:endParaRPr>
                  </a:p>
                </p:txBody>
              </p:sp>
              <p:sp>
                <p:nvSpPr>
                  <p:cNvPr id="55370" name="Rectangle 14"/>
                  <p:cNvSpPr>
                    <a:spLocks noChangeArrowheads="1"/>
                  </p:cNvSpPr>
                  <p:nvPr/>
                </p:nvSpPr>
                <p:spPr bwMode="auto">
                  <a:xfrm>
                    <a:off x="0" y="0"/>
                    <a:ext cx="648"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55304" name="Group 15"/>
              <p:cNvGrpSpPr>
                <a:grpSpLocks/>
              </p:cNvGrpSpPr>
              <p:nvPr/>
            </p:nvGrpSpPr>
            <p:grpSpPr bwMode="auto">
              <a:xfrm>
                <a:off x="1389" y="0"/>
                <a:ext cx="1519" cy="374"/>
                <a:chOff x="0" y="0"/>
                <a:chExt cx="1519" cy="374"/>
              </a:xfrm>
            </p:grpSpPr>
            <p:sp>
              <p:nvSpPr>
                <p:cNvPr id="55363" name="Rectangle 16"/>
                <p:cNvSpPr>
                  <a:spLocks noChangeArrowheads="1"/>
                </p:cNvSpPr>
                <p:nvPr/>
              </p:nvSpPr>
              <p:spPr bwMode="auto">
                <a:xfrm>
                  <a:off x="0" y="0"/>
                  <a:ext cx="151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55364" name="Group 17"/>
                <p:cNvGrpSpPr>
                  <a:grpSpLocks/>
                </p:cNvGrpSpPr>
                <p:nvPr/>
              </p:nvGrpSpPr>
              <p:grpSpPr bwMode="auto">
                <a:xfrm>
                  <a:off x="0" y="0"/>
                  <a:ext cx="1519" cy="374"/>
                  <a:chOff x="0" y="0"/>
                  <a:chExt cx="1519" cy="374"/>
                </a:xfrm>
              </p:grpSpPr>
              <p:sp>
                <p:nvSpPr>
                  <p:cNvPr id="55365" name="Rectangle 18"/>
                  <p:cNvSpPr>
                    <a:spLocks noChangeArrowheads="1"/>
                  </p:cNvSpPr>
                  <p:nvPr/>
                </p:nvSpPr>
                <p:spPr bwMode="auto">
                  <a:xfrm>
                    <a:off x="43" y="0"/>
                    <a:ext cx="143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期末时刻的现金流</a:t>
                    </a:r>
                    <a:endParaRPr lang="zh-CN" altLang="zh-CN" sz="2000" b="1">
                      <a:latin typeface="Times New Roman" panose="02020603050405020304" pitchFamily="18" charset="0"/>
                    </a:endParaRPr>
                  </a:p>
                </p:txBody>
              </p:sp>
              <p:sp>
                <p:nvSpPr>
                  <p:cNvPr id="55366" name="Rectangle 19"/>
                  <p:cNvSpPr>
                    <a:spLocks noChangeArrowheads="1"/>
                  </p:cNvSpPr>
                  <p:nvPr/>
                </p:nvSpPr>
                <p:spPr bwMode="auto">
                  <a:xfrm>
                    <a:off x="0" y="0"/>
                    <a:ext cx="151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55305" name="Group 20"/>
              <p:cNvGrpSpPr>
                <a:grpSpLocks/>
              </p:cNvGrpSpPr>
              <p:nvPr/>
            </p:nvGrpSpPr>
            <p:grpSpPr bwMode="auto">
              <a:xfrm>
                <a:off x="1389" y="374"/>
                <a:ext cx="757" cy="374"/>
                <a:chOff x="0" y="0"/>
                <a:chExt cx="757" cy="374"/>
              </a:xfrm>
            </p:grpSpPr>
            <p:sp>
              <p:nvSpPr>
                <p:cNvPr id="55359" name="Rectangle 21"/>
                <p:cNvSpPr>
                  <a:spLocks noChangeArrowheads="1"/>
                </p:cNvSpPr>
                <p:nvPr/>
              </p:nvSpPr>
              <p:spPr bwMode="auto">
                <a:xfrm>
                  <a:off x="0" y="0"/>
                  <a:ext cx="75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55360" name="Group 22"/>
                <p:cNvGrpSpPr>
                  <a:grpSpLocks/>
                </p:cNvGrpSpPr>
                <p:nvPr/>
              </p:nvGrpSpPr>
              <p:grpSpPr bwMode="auto">
                <a:xfrm>
                  <a:off x="0" y="0"/>
                  <a:ext cx="757" cy="374"/>
                  <a:chOff x="0" y="0"/>
                  <a:chExt cx="757" cy="374"/>
                </a:xfrm>
              </p:grpSpPr>
              <p:sp>
                <p:nvSpPr>
                  <p:cNvPr id="55361" name="Rectangle 23"/>
                  <p:cNvSpPr>
                    <a:spLocks noChangeArrowheads="1"/>
                  </p:cNvSpPr>
                  <p:nvPr/>
                </p:nvSpPr>
                <p:spPr bwMode="auto">
                  <a:xfrm>
                    <a:off x="43" y="0"/>
                    <a:ext cx="67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第一种状态</a:t>
                    </a:r>
                  </a:p>
                  <a:p>
                    <a:pPr algn="ctr">
                      <a:spcBef>
                        <a:spcPct val="0"/>
                      </a:spcBef>
                      <a:buClrTx/>
                      <a:buSzTx/>
                      <a:buFontTx/>
                      <a:buNone/>
                    </a:pPr>
                    <a:endParaRPr lang="zh-CN" altLang="zh-CN" sz="2000" b="1">
                      <a:latin typeface="Times New Roman" panose="02020603050405020304" pitchFamily="18" charset="0"/>
                    </a:endParaRPr>
                  </a:p>
                </p:txBody>
              </p:sp>
              <p:sp>
                <p:nvSpPr>
                  <p:cNvPr id="55362" name="Rectangle 24"/>
                  <p:cNvSpPr>
                    <a:spLocks noChangeArrowheads="1"/>
                  </p:cNvSpPr>
                  <p:nvPr/>
                </p:nvSpPr>
                <p:spPr bwMode="auto">
                  <a:xfrm>
                    <a:off x="0" y="0"/>
                    <a:ext cx="75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55306" name="Group 25"/>
              <p:cNvGrpSpPr>
                <a:grpSpLocks/>
              </p:cNvGrpSpPr>
              <p:nvPr/>
            </p:nvGrpSpPr>
            <p:grpSpPr bwMode="auto">
              <a:xfrm>
                <a:off x="2146" y="374"/>
                <a:ext cx="762" cy="374"/>
                <a:chOff x="0" y="0"/>
                <a:chExt cx="762" cy="374"/>
              </a:xfrm>
            </p:grpSpPr>
            <p:sp>
              <p:nvSpPr>
                <p:cNvPr id="55355" name="Rectangle 26"/>
                <p:cNvSpPr>
                  <a:spLocks noChangeArrowheads="1"/>
                </p:cNvSpPr>
                <p:nvPr/>
              </p:nvSpPr>
              <p:spPr bwMode="auto">
                <a:xfrm>
                  <a:off x="0" y="0"/>
                  <a:ext cx="76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55356" name="Group 27"/>
                <p:cNvGrpSpPr>
                  <a:grpSpLocks/>
                </p:cNvGrpSpPr>
                <p:nvPr/>
              </p:nvGrpSpPr>
              <p:grpSpPr bwMode="auto">
                <a:xfrm>
                  <a:off x="0" y="0"/>
                  <a:ext cx="762" cy="374"/>
                  <a:chOff x="0" y="0"/>
                  <a:chExt cx="762" cy="374"/>
                </a:xfrm>
              </p:grpSpPr>
              <p:sp>
                <p:nvSpPr>
                  <p:cNvPr id="55357" name="Rectangle 28"/>
                  <p:cNvSpPr>
                    <a:spLocks noChangeArrowheads="1"/>
                  </p:cNvSpPr>
                  <p:nvPr/>
                </p:nvSpPr>
                <p:spPr bwMode="auto">
                  <a:xfrm>
                    <a:off x="43" y="0"/>
                    <a:ext cx="6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第二种状态</a:t>
                    </a:r>
                  </a:p>
                  <a:p>
                    <a:pPr algn="ctr">
                      <a:spcBef>
                        <a:spcPct val="0"/>
                      </a:spcBef>
                      <a:buClrTx/>
                      <a:buSzTx/>
                      <a:buFontTx/>
                      <a:buNone/>
                    </a:pPr>
                    <a:endParaRPr lang="zh-CN" altLang="zh-CN" sz="2000" b="1">
                      <a:latin typeface="Times New Roman" panose="02020603050405020304" pitchFamily="18" charset="0"/>
                    </a:endParaRPr>
                  </a:p>
                </p:txBody>
              </p:sp>
              <p:sp>
                <p:nvSpPr>
                  <p:cNvPr id="55358" name="Rectangle 29"/>
                  <p:cNvSpPr>
                    <a:spLocks noChangeArrowheads="1"/>
                  </p:cNvSpPr>
                  <p:nvPr/>
                </p:nvSpPr>
                <p:spPr bwMode="auto">
                  <a:xfrm>
                    <a:off x="0" y="0"/>
                    <a:ext cx="76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55307" name="Group 30"/>
              <p:cNvGrpSpPr>
                <a:grpSpLocks/>
              </p:cNvGrpSpPr>
              <p:nvPr/>
            </p:nvGrpSpPr>
            <p:grpSpPr bwMode="auto">
              <a:xfrm>
                <a:off x="0" y="748"/>
                <a:ext cx="741" cy="374"/>
                <a:chOff x="0" y="0"/>
                <a:chExt cx="741" cy="374"/>
              </a:xfrm>
            </p:grpSpPr>
            <p:sp>
              <p:nvSpPr>
                <p:cNvPr id="55353" name="Rectangle 31"/>
                <p:cNvSpPr>
                  <a:spLocks noChangeArrowheads="1"/>
                </p:cNvSpPr>
                <p:nvPr/>
              </p:nvSpPr>
              <p:spPr bwMode="auto">
                <a:xfrm>
                  <a:off x="43" y="0"/>
                  <a:ext cx="65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b="1">
                      <a:latin typeface="宋体" panose="02010600030101010101" pitchFamily="2" charset="-122"/>
                    </a:rPr>
                    <a:t>(1)买进</a:t>
                  </a:r>
                  <a:r>
                    <a:rPr lang="en-US" altLang="zh-CN" sz="2000" b="1">
                      <a:latin typeface="宋体" panose="02010600030101010101" pitchFamily="2" charset="-122"/>
                    </a:rPr>
                    <a:t>B</a:t>
                  </a:r>
                </a:p>
                <a:p>
                  <a:pPr algn="ctr">
                    <a:spcBef>
                      <a:spcPct val="0"/>
                    </a:spcBef>
                    <a:buClrTx/>
                    <a:buSzTx/>
                    <a:buFontTx/>
                    <a:buNone/>
                  </a:pPr>
                  <a:endParaRPr lang="en-US" altLang="zh-CN" sz="2000" b="1">
                    <a:latin typeface="Times New Roman" panose="02020603050405020304" pitchFamily="18" charset="0"/>
                  </a:endParaRPr>
                </a:p>
              </p:txBody>
            </p:sp>
            <p:sp>
              <p:nvSpPr>
                <p:cNvPr id="55354" name="Rectangle 32"/>
                <p:cNvSpPr>
                  <a:spLocks noChangeArrowheads="1"/>
                </p:cNvSpPr>
                <p:nvPr/>
              </p:nvSpPr>
              <p:spPr bwMode="auto">
                <a:xfrm>
                  <a:off x="0" y="0"/>
                  <a:ext cx="741"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08" name="Group 33"/>
              <p:cNvGrpSpPr>
                <a:grpSpLocks/>
              </p:cNvGrpSpPr>
              <p:nvPr/>
            </p:nvGrpSpPr>
            <p:grpSpPr bwMode="auto">
              <a:xfrm>
                <a:off x="741" y="748"/>
                <a:ext cx="648" cy="374"/>
                <a:chOff x="0" y="0"/>
                <a:chExt cx="648" cy="374"/>
              </a:xfrm>
            </p:grpSpPr>
            <p:sp>
              <p:nvSpPr>
                <p:cNvPr id="55351" name="Rectangle 34"/>
                <p:cNvSpPr>
                  <a:spLocks noChangeArrowheads="1"/>
                </p:cNvSpPr>
                <p:nvPr/>
              </p:nvSpPr>
              <p:spPr bwMode="auto">
                <a:xfrm>
                  <a:off x="43" y="0"/>
                  <a:ext cx="56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-11</a:t>
                  </a:r>
                  <a:r>
                    <a:rPr lang="en-US" altLang="zh-CN" sz="2000" b="1">
                      <a:latin typeface="宋体" panose="02010600030101010101" pitchFamily="2" charset="-122"/>
                    </a:rPr>
                    <a:t>1</a:t>
                  </a:r>
                </a:p>
                <a:p>
                  <a:pPr algn="ctr">
                    <a:spcBef>
                      <a:spcPct val="0"/>
                    </a:spcBef>
                    <a:buClrTx/>
                    <a:buSzTx/>
                    <a:buFontTx/>
                    <a:buNone/>
                  </a:pPr>
                  <a:endParaRPr lang="zh-CN" altLang="zh-CN" sz="2000" b="1">
                    <a:latin typeface="Times New Roman" panose="02020603050405020304" pitchFamily="18" charset="0"/>
                  </a:endParaRPr>
                </a:p>
              </p:txBody>
            </p:sp>
            <p:sp>
              <p:nvSpPr>
                <p:cNvPr id="55352" name="Rectangle 35"/>
                <p:cNvSpPr>
                  <a:spLocks noChangeArrowheads="1"/>
                </p:cNvSpPr>
                <p:nvPr/>
              </p:nvSpPr>
              <p:spPr bwMode="auto">
                <a:xfrm>
                  <a:off x="0" y="0"/>
                  <a:ext cx="64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09" name="Group 36"/>
              <p:cNvGrpSpPr>
                <a:grpSpLocks/>
              </p:cNvGrpSpPr>
              <p:nvPr/>
            </p:nvGrpSpPr>
            <p:grpSpPr bwMode="auto">
              <a:xfrm>
                <a:off x="1389" y="748"/>
                <a:ext cx="757" cy="374"/>
                <a:chOff x="0" y="0"/>
                <a:chExt cx="757" cy="374"/>
              </a:xfrm>
            </p:grpSpPr>
            <p:sp>
              <p:nvSpPr>
                <p:cNvPr id="55349" name="Rectangle 37"/>
                <p:cNvSpPr>
                  <a:spLocks noChangeArrowheads="1"/>
                </p:cNvSpPr>
                <p:nvPr/>
              </p:nvSpPr>
              <p:spPr bwMode="auto">
                <a:xfrm>
                  <a:off x="43" y="0"/>
                  <a:ext cx="67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120</a:t>
                  </a:r>
                </a:p>
                <a:p>
                  <a:pPr algn="ctr">
                    <a:spcBef>
                      <a:spcPct val="0"/>
                    </a:spcBef>
                    <a:buClrTx/>
                    <a:buSzTx/>
                    <a:buFontTx/>
                    <a:buNone/>
                  </a:pPr>
                  <a:endParaRPr lang="zh-CN" altLang="zh-CN" sz="2000" b="1">
                    <a:latin typeface="Times New Roman" panose="02020603050405020304" pitchFamily="18" charset="0"/>
                  </a:endParaRPr>
                </a:p>
              </p:txBody>
            </p:sp>
            <p:sp>
              <p:nvSpPr>
                <p:cNvPr id="55350" name="Rectangle 38"/>
                <p:cNvSpPr>
                  <a:spLocks noChangeArrowheads="1"/>
                </p:cNvSpPr>
                <p:nvPr/>
              </p:nvSpPr>
              <p:spPr bwMode="auto">
                <a:xfrm>
                  <a:off x="0" y="0"/>
                  <a:ext cx="75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0" name="Group 39"/>
              <p:cNvGrpSpPr>
                <a:grpSpLocks/>
              </p:cNvGrpSpPr>
              <p:nvPr/>
            </p:nvGrpSpPr>
            <p:grpSpPr bwMode="auto">
              <a:xfrm>
                <a:off x="2146" y="748"/>
                <a:ext cx="762" cy="374"/>
                <a:chOff x="0" y="0"/>
                <a:chExt cx="762" cy="374"/>
              </a:xfrm>
            </p:grpSpPr>
            <p:sp>
              <p:nvSpPr>
                <p:cNvPr id="55347" name="Rectangle 40"/>
                <p:cNvSpPr>
                  <a:spLocks noChangeArrowheads="1"/>
                </p:cNvSpPr>
                <p:nvPr/>
              </p:nvSpPr>
              <p:spPr bwMode="auto">
                <a:xfrm>
                  <a:off x="43" y="0"/>
                  <a:ext cx="6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110</a:t>
                  </a:r>
                </a:p>
                <a:p>
                  <a:pPr algn="ctr">
                    <a:spcBef>
                      <a:spcPct val="0"/>
                    </a:spcBef>
                    <a:buClrTx/>
                    <a:buSzTx/>
                    <a:buFontTx/>
                    <a:buNone/>
                  </a:pPr>
                  <a:endParaRPr lang="zh-CN" altLang="zh-CN" sz="2000" b="1">
                    <a:latin typeface="Times New Roman" panose="02020603050405020304" pitchFamily="18" charset="0"/>
                  </a:endParaRPr>
                </a:p>
              </p:txBody>
            </p:sp>
            <p:sp>
              <p:nvSpPr>
                <p:cNvPr id="55348" name="Rectangle 41"/>
                <p:cNvSpPr>
                  <a:spLocks noChangeArrowheads="1"/>
                </p:cNvSpPr>
                <p:nvPr/>
              </p:nvSpPr>
              <p:spPr bwMode="auto">
                <a:xfrm>
                  <a:off x="0" y="0"/>
                  <a:ext cx="76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1" name="Group 42"/>
              <p:cNvGrpSpPr>
                <a:grpSpLocks/>
              </p:cNvGrpSpPr>
              <p:nvPr/>
            </p:nvGrpSpPr>
            <p:grpSpPr bwMode="auto">
              <a:xfrm>
                <a:off x="0" y="1122"/>
                <a:ext cx="741" cy="374"/>
                <a:chOff x="0" y="0"/>
                <a:chExt cx="741" cy="374"/>
              </a:xfrm>
            </p:grpSpPr>
            <p:sp>
              <p:nvSpPr>
                <p:cNvPr id="55345" name="Rectangle 43"/>
                <p:cNvSpPr>
                  <a:spLocks noChangeArrowheads="1"/>
                </p:cNvSpPr>
                <p:nvPr/>
              </p:nvSpPr>
              <p:spPr bwMode="auto">
                <a:xfrm>
                  <a:off x="43" y="0"/>
                  <a:ext cx="65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b="1">
                      <a:latin typeface="宋体" panose="02010600030101010101" pitchFamily="2" charset="-122"/>
                    </a:rPr>
                    <a:t>(2)卖空</a:t>
                  </a:r>
                  <a:r>
                    <a:rPr lang="en-US" altLang="zh-CN" sz="2000" b="1">
                      <a:latin typeface="宋体" panose="02010600030101010101" pitchFamily="2" charset="-122"/>
                    </a:rPr>
                    <a:t>A</a:t>
                  </a:r>
                </a:p>
                <a:p>
                  <a:pPr algn="ctr">
                    <a:spcBef>
                      <a:spcPct val="0"/>
                    </a:spcBef>
                    <a:buClrTx/>
                    <a:buSzTx/>
                    <a:buFontTx/>
                    <a:buNone/>
                  </a:pPr>
                  <a:endParaRPr lang="en-US" altLang="zh-CN" sz="2000" b="1">
                    <a:latin typeface="Times New Roman" panose="02020603050405020304" pitchFamily="18" charset="0"/>
                  </a:endParaRPr>
                </a:p>
              </p:txBody>
            </p:sp>
            <p:sp>
              <p:nvSpPr>
                <p:cNvPr id="55346" name="Rectangle 44"/>
                <p:cNvSpPr>
                  <a:spLocks noChangeArrowheads="1"/>
                </p:cNvSpPr>
                <p:nvPr/>
              </p:nvSpPr>
              <p:spPr bwMode="auto">
                <a:xfrm>
                  <a:off x="0" y="0"/>
                  <a:ext cx="741"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2" name="Group 45"/>
              <p:cNvGrpSpPr>
                <a:grpSpLocks/>
              </p:cNvGrpSpPr>
              <p:nvPr/>
            </p:nvGrpSpPr>
            <p:grpSpPr bwMode="auto">
              <a:xfrm>
                <a:off x="741" y="1122"/>
                <a:ext cx="648" cy="374"/>
                <a:chOff x="0" y="0"/>
                <a:chExt cx="648" cy="374"/>
              </a:xfrm>
            </p:grpSpPr>
            <p:sp>
              <p:nvSpPr>
                <p:cNvPr id="55343" name="Rectangle 46"/>
                <p:cNvSpPr>
                  <a:spLocks noChangeArrowheads="1"/>
                </p:cNvSpPr>
                <p:nvPr/>
              </p:nvSpPr>
              <p:spPr bwMode="auto">
                <a:xfrm>
                  <a:off x="43" y="0"/>
                  <a:ext cx="56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100</a:t>
                  </a:r>
                </a:p>
                <a:p>
                  <a:pPr algn="ctr">
                    <a:spcBef>
                      <a:spcPct val="0"/>
                    </a:spcBef>
                    <a:buClrTx/>
                    <a:buSzTx/>
                    <a:buFontTx/>
                    <a:buNone/>
                  </a:pPr>
                  <a:endParaRPr lang="zh-CN" altLang="zh-CN" sz="2000" b="1">
                    <a:latin typeface="Times New Roman" panose="02020603050405020304" pitchFamily="18" charset="0"/>
                  </a:endParaRPr>
                </a:p>
              </p:txBody>
            </p:sp>
            <p:sp>
              <p:nvSpPr>
                <p:cNvPr id="55344" name="Rectangle 47"/>
                <p:cNvSpPr>
                  <a:spLocks noChangeArrowheads="1"/>
                </p:cNvSpPr>
                <p:nvPr/>
              </p:nvSpPr>
              <p:spPr bwMode="auto">
                <a:xfrm>
                  <a:off x="0" y="0"/>
                  <a:ext cx="64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3" name="Group 48"/>
              <p:cNvGrpSpPr>
                <a:grpSpLocks/>
              </p:cNvGrpSpPr>
              <p:nvPr/>
            </p:nvGrpSpPr>
            <p:grpSpPr bwMode="auto">
              <a:xfrm>
                <a:off x="1389" y="1122"/>
                <a:ext cx="757" cy="374"/>
                <a:chOff x="0" y="0"/>
                <a:chExt cx="757" cy="374"/>
              </a:xfrm>
            </p:grpSpPr>
            <p:sp>
              <p:nvSpPr>
                <p:cNvPr id="55341" name="Rectangle 49"/>
                <p:cNvSpPr>
                  <a:spLocks noChangeArrowheads="1"/>
                </p:cNvSpPr>
                <p:nvPr/>
              </p:nvSpPr>
              <p:spPr bwMode="auto">
                <a:xfrm>
                  <a:off x="43" y="0"/>
                  <a:ext cx="67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-105</a:t>
                  </a:r>
                </a:p>
                <a:p>
                  <a:pPr algn="ctr">
                    <a:spcBef>
                      <a:spcPct val="0"/>
                    </a:spcBef>
                    <a:buClrTx/>
                    <a:buSzTx/>
                    <a:buFontTx/>
                    <a:buNone/>
                  </a:pPr>
                  <a:endParaRPr lang="zh-CN" altLang="zh-CN" sz="2000" b="1">
                    <a:latin typeface="Times New Roman" panose="02020603050405020304" pitchFamily="18" charset="0"/>
                  </a:endParaRPr>
                </a:p>
              </p:txBody>
            </p:sp>
            <p:sp>
              <p:nvSpPr>
                <p:cNvPr id="55342" name="Rectangle 50"/>
                <p:cNvSpPr>
                  <a:spLocks noChangeArrowheads="1"/>
                </p:cNvSpPr>
                <p:nvPr/>
              </p:nvSpPr>
              <p:spPr bwMode="auto">
                <a:xfrm>
                  <a:off x="0" y="0"/>
                  <a:ext cx="75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4" name="Group 51"/>
              <p:cNvGrpSpPr>
                <a:grpSpLocks/>
              </p:cNvGrpSpPr>
              <p:nvPr/>
            </p:nvGrpSpPr>
            <p:grpSpPr bwMode="auto">
              <a:xfrm>
                <a:off x="2146" y="1122"/>
                <a:ext cx="762" cy="374"/>
                <a:chOff x="0" y="0"/>
                <a:chExt cx="762" cy="374"/>
              </a:xfrm>
            </p:grpSpPr>
            <p:sp>
              <p:nvSpPr>
                <p:cNvPr id="55339" name="Rectangle 52"/>
                <p:cNvSpPr>
                  <a:spLocks noChangeArrowheads="1"/>
                </p:cNvSpPr>
                <p:nvPr/>
              </p:nvSpPr>
              <p:spPr bwMode="auto">
                <a:xfrm>
                  <a:off x="43" y="0"/>
                  <a:ext cx="6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-95</a:t>
                  </a:r>
                </a:p>
                <a:p>
                  <a:pPr algn="ctr">
                    <a:spcBef>
                      <a:spcPct val="0"/>
                    </a:spcBef>
                    <a:buClrTx/>
                    <a:buSzTx/>
                    <a:buFontTx/>
                    <a:buNone/>
                  </a:pPr>
                  <a:endParaRPr lang="zh-CN" altLang="zh-CN" sz="2000" b="1">
                    <a:latin typeface="Times New Roman" panose="02020603050405020304" pitchFamily="18" charset="0"/>
                  </a:endParaRPr>
                </a:p>
              </p:txBody>
            </p:sp>
            <p:sp>
              <p:nvSpPr>
                <p:cNvPr id="55340" name="Rectangle 53"/>
                <p:cNvSpPr>
                  <a:spLocks noChangeArrowheads="1"/>
                </p:cNvSpPr>
                <p:nvPr/>
              </p:nvSpPr>
              <p:spPr bwMode="auto">
                <a:xfrm>
                  <a:off x="0" y="0"/>
                  <a:ext cx="76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5" name="Group 54"/>
              <p:cNvGrpSpPr>
                <a:grpSpLocks/>
              </p:cNvGrpSpPr>
              <p:nvPr/>
            </p:nvGrpSpPr>
            <p:grpSpPr bwMode="auto">
              <a:xfrm>
                <a:off x="0" y="1496"/>
                <a:ext cx="741" cy="374"/>
                <a:chOff x="0" y="0"/>
                <a:chExt cx="741" cy="374"/>
              </a:xfrm>
            </p:grpSpPr>
            <p:sp>
              <p:nvSpPr>
                <p:cNvPr id="55337" name="Rectangle 55"/>
                <p:cNvSpPr>
                  <a:spLocks noChangeArrowheads="1"/>
                </p:cNvSpPr>
                <p:nvPr/>
              </p:nvSpPr>
              <p:spPr bwMode="auto">
                <a:xfrm>
                  <a:off x="43" y="0"/>
                  <a:ext cx="65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b="1">
                      <a:latin typeface="宋体" panose="02010600030101010101" pitchFamily="2" charset="-122"/>
                    </a:rPr>
                    <a:t>(3)借入资金15</a:t>
                  </a:r>
                </a:p>
                <a:p>
                  <a:pPr algn="ctr">
                    <a:spcBef>
                      <a:spcPct val="0"/>
                    </a:spcBef>
                    <a:buClrTx/>
                    <a:buSzTx/>
                    <a:buFontTx/>
                    <a:buNone/>
                  </a:pPr>
                  <a:endParaRPr lang="zh-CN" altLang="zh-CN" sz="2000" b="1">
                    <a:latin typeface="Times New Roman" panose="02020603050405020304" pitchFamily="18" charset="0"/>
                  </a:endParaRPr>
                </a:p>
              </p:txBody>
            </p:sp>
            <p:sp>
              <p:nvSpPr>
                <p:cNvPr id="55338" name="Rectangle 56"/>
                <p:cNvSpPr>
                  <a:spLocks noChangeArrowheads="1"/>
                </p:cNvSpPr>
                <p:nvPr/>
              </p:nvSpPr>
              <p:spPr bwMode="auto">
                <a:xfrm>
                  <a:off x="0" y="0"/>
                  <a:ext cx="741"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6" name="Group 57"/>
              <p:cNvGrpSpPr>
                <a:grpSpLocks/>
              </p:cNvGrpSpPr>
              <p:nvPr/>
            </p:nvGrpSpPr>
            <p:grpSpPr bwMode="auto">
              <a:xfrm>
                <a:off x="741" y="1496"/>
                <a:ext cx="648" cy="374"/>
                <a:chOff x="0" y="0"/>
                <a:chExt cx="648" cy="374"/>
              </a:xfrm>
            </p:grpSpPr>
            <p:sp>
              <p:nvSpPr>
                <p:cNvPr id="55335" name="Rectangle 58"/>
                <p:cNvSpPr>
                  <a:spLocks noChangeArrowheads="1"/>
                </p:cNvSpPr>
                <p:nvPr/>
              </p:nvSpPr>
              <p:spPr bwMode="auto">
                <a:xfrm>
                  <a:off x="43" y="0"/>
                  <a:ext cx="56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15</a:t>
                  </a:r>
                </a:p>
                <a:p>
                  <a:pPr algn="ctr">
                    <a:spcBef>
                      <a:spcPct val="0"/>
                    </a:spcBef>
                    <a:buClrTx/>
                    <a:buSzTx/>
                    <a:buFontTx/>
                    <a:buNone/>
                  </a:pPr>
                  <a:endParaRPr lang="zh-CN" altLang="zh-CN" sz="2000" b="1">
                    <a:latin typeface="Times New Roman" panose="02020603050405020304" pitchFamily="18" charset="0"/>
                  </a:endParaRPr>
                </a:p>
              </p:txBody>
            </p:sp>
            <p:sp>
              <p:nvSpPr>
                <p:cNvPr id="55336" name="Rectangle 59"/>
                <p:cNvSpPr>
                  <a:spLocks noChangeArrowheads="1"/>
                </p:cNvSpPr>
                <p:nvPr/>
              </p:nvSpPr>
              <p:spPr bwMode="auto">
                <a:xfrm>
                  <a:off x="0" y="0"/>
                  <a:ext cx="64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7" name="Group 60"/>
              <p:cNvGrpSpPr>
                <a:grpSpLocks/>
              </p:cNvGrpSpPr>
              <p:nvPr/>
            </p:nvGrpSpPr>
            <p:grpSpPr bwMode="auto">
              <a:xfrm>
                <a:off x="1389" y="1496"/>
                <a:ext cx="757" cy="374"/>
                <a:chOff x="0" y="0"/>
                <a:chExt cx="757" cy="374"/>
              </a:xfrm>
            </p:grpSpPr>
            <p:sp>
              <p:nvSpPr>
                <p:cNvPr id="55333" name="Rectangle 61"/>
                <p:cNvSpPr>
                  <a:spLocks noChangeArrowheads="1"/>
                </p:cNvSpPr>
                <p:nvPr/>
              </p:nvSpPr>
              <p:spPr bwMode="auto">
                <a:xfrm>
                  <a:off x="43" y="0"/>
                  <a:ext cx="67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-15</a:t>
                  </a:r>
                </a:p>
                <a:p>
                  <a:pPr algn="ctr">
                    <a:spcBef>
                      <a:spcPct val="0"/>
                    </a:spcBef>
                    <a:buClrTx/>
                    <a:buSzTx/>
                    <a:buFontTx/>
                    <a:buNone/>
                  </a:pPr>
                  <a:endParaRPr lang="zh-CN" altLang="zh-CN" sz="2000" b="1">
                    <a:latin typeface="Times New Roman" panose="02020603050405020304" pitchFamily="18" charset="0"/>
                  </a:endParaRPr>
                </a:p>
              </p:txBody>
            </p:sp>
            <p:sp>
              <p:nvSpPr>
                <p:cNvPr id="55334" name="Rectangle 62"/>
                <p:cNvSpPr>
                  <a:spLocks noChangeArrowheads="1"/>
                </p:cNvSpPr>
                <p:nvPr/>
              </p:nvSpPr>
              <p:spPr bwMode="auto">
                <a:xfrm>
                  <a:off x="0" y="0"/>
                  <a:ext cx="75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8" name="Group 63"/>
              <p:cNvGrpSpPr>
                <a:grpSpLocks/>
              </p:cNvGrpSpPr>
              <p:nvPr/>
            </p:nvGrpSpPr>
            <p:grpSpPr bwMode="auto">
              <a:xfrm>
                <a:off x="2146" y="1496"/>
                <a:ext cx="762" cy="374"/>
                <a:chOff x="0" y="0"/>
                <a:chExt cx="762" cy="374"/>
              </a:xfrm>
            </p:grpSpPr>
            <p:sp>
              <p:nvSpPr>
                <p:cNvPr id="55331" name="Rectangle 64"/>
                <p:cNvSpPr>
                  <a:spLocks noChangeArrowheads="1"/>
                </p:cNvSpPr>
                <p:nvPr/>
              </p:nvSpPr>
              <p:spPr bwMode="auto">
                <a:xfrm>
                  <a:off x="43" y="0"/>
                  <a:ext cx="6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-15</a:t>
                  </a:r>
                </a:p>
                <a:p>
                  <a:pPr algn="ctr">
                    <a:spcBef>
                      <a:spcPct val="0"/>
                    </a:spcBef>
                    <a:buClrTx/>
                    <a:buSzTx/>
                    <a:buFontTx/>
                    <a:buNone/>
                  </a:pPr>
                  <a:endParaRPr lang="zh-CN" altLang="zh-CN" sz="2000" b="1">
                    <a:latin typeface="Times New Roman" panose="02020603050405020304" pitchFamily="18" charset="0"/>
                  </a:endParaRPr>
                </a:p>
              </p:txBody>
            </p:sp>
            <p:sp>
              <p:nvSpPr>
                <p:cNvPr id="55332" name="Rectangle 65"/>
                <p:cNvSpPr>
                  <a:spLocks noChangeArrowheads="1"/>
                </p:cNvSpPr>
                <p:nvPr/>
              </p:nvSpPr>
              <p:spPr bwMode="auto">
                <a:xfrm>
                  <a:off x="0" y="0"/>
                  <a:ext cx="76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19" name="Group 66"/>
              <p:cNvGrpSpPr>
                <a:grpSpLocks/>
              </p:cNvGrpSpPr>
              <p:nvPr/>
            </p:nvGrpSpPr>
            <p:grpSpPr bwMode="auto">
              <a:xfrm>
                <a:off x="0" y="1870"/>
                <a:ext cx="741" cy="374"/>
                <a:chOff x="0" y="0"/>
                <a:chExt cx="741" cy="374"/>
              </a:xfrm>
            </p:grpSpPr>
            <p:sp>
              <p:nvSpPr>
                <p:cNvPr id="55329" name="Rectangle 67"/>
                <p:cNvSpPr>
                  <a:spLocks noChangeArrowheads="1"/>
                </p:cNvSpPr>
                <p:nvPr/>
              </p:nvSpPr>
              <p:spPr bwMode="auto">
                <a:xfrm>
                  <a:off x="43" y="0"/>
                  <a:ext cx="65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合计</a:t>
                  </a:r>
                </a:p>
                <a:p>
                  <a:pPr algn="ctr">
                    <a:spcBef>
                      <a:spcPct val="0"/>
                    </a:spcBef>
                    <a:buClrTx/>
                    <a:buSzTx/>
                    <a:buFontTx/>
                    <a:buNone/>
                  </a:pPr>
                  <a:endParaRPr lang="zh-CN" altLang="zh-CN" sz="2000" b="1">
                    <a:latin typeface="Times New Roman" panose="02020603050405020304" pitchFamily="18" charset="0"/>
                  </a:endParaRPr>
                </a:p>
              </p:txBody>
            </p:sp>
            <p:sp>
              <p:nvSpPr>
                <p:cNvPr id="55330" name="Rectangle 68"/>
                <p:cNvSpPr>
                  <a:spLocks noChangeArrowheads="1"/>
                </p:cNvSpPr>
                <p:nvPr/>
              </p:nvSpPr>
              <p:spPr bwMode="auto">
                <a:xfrm>
                  <a:off x="0" y="0"/>
                  <a:ext cx="741"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20" name="Group 69"/>
              <p:cNvGrpSpPr>
                <a:grpSpLocks/>
              </p:cNvGrpSpPr>
              <p:nvPr/>
            </p:nvGrpSpPr>
            <p:grpSpPr bwMode="auto">
              <a:xfrm>
                <a:off x="741" y="1870"/>
                <a:ext cx="648" cy="374"/>
                <a:chOff x="0" y="0"/>
                <a:chExt cx="648" cy="374"/>
              </a:xfrm>
            </p:grpSpPr>
            <p:sp>
              <p:nvSpPr>
                <p:cNvPr id="55327" name="Rectangle 70"/>
                <p:cNvSpPr>
                  <a:spLocks noChangeArrowheads="1"/>
                </p:cNvSpPr>
                <p:nvPr/>
              </p:nvSpPr>
              <p:spPr bwMode="auto">
                <a:xfrm>
                  <a:off x="43" y="0"/>
                  <a:ext cx="56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 </a:t>
                  </a:r>
                  <a:r>
                    <a:rPr lang="en-US" altLang="zh-CN" sz="2000" b="1">
                      <a:latin typeface="宋体" panose="02010600030101010101" pitchFamily="2" charset="-122"/>
                    </a:rPr>
                    <a:t>4</a:t>
                  </a:r>
                </a:p>
                <a:p>
                  <a:pPr algn="ctr">
                    <a:spcBef>
                      <a:spcPct val="0"/>
                    </a:spcBef>
                    <a:buClrTx/>
                    <a:buSzTx/>
                    <a:buFontTx/>
                    <a:buNone/>
                  </a:pPr>
                  <a:endParaRPr lang="zh-CN" altLang="zh-CN" sz="2000" b="1">
                    <a:latin typeface="Times New Roman" panose="02020603050405020304" pitchFamily="18" charset="0"/>
                  </a:endParaRPr>
                </a:p>
              </p:txBody>
            </p:sp>
            <p:sp>
              <p:nvSpPr>
                <p:cNvPr id="55328" name="Rectangle 71"/>
                <p:cNvSpPr>
                  <a:spLocks noChangeArrowheads="1"/>
                </p:cNvSpPr>
                <p:nvPr/>
              </p:nvSpPr>
              <p:spPr bwMode="auto">
                <a:xfrm>
                  <a:off x="0" y="0"/>
                  <a:ext cx="64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21" name="Group 72"/>
              <p:cNvGrpSpPr>
                <a:grpSpLocks/>
              </p:cNvGrpSpPr>
              <p:nvPr/>
            </p:nvGrpSpPr>
            <p:grpSpPr bwMode="auto">
              <a:xfrm>
                <a:off x="1389" y="1870"/>
                <a:ext cx="757" cy="374"/>
                <a:chOff x="0" y="0"/>
                <a:chExt cx="757" cy="374"/>
              </a:xfrm>
            </p:grpSpPr>
            <p:sp>
              <p:nvSpPr>
                <p:cNvPr id="55325" name="Rectangle 73"/>
                <p:cNvSpPr>
                  <a:spLocks noChangeArrowheads="1"/>
                </p:cNvSpPr>
                <p:nvPr/>
              </p:nvSpPr>
              <p:spPr bwMode="auto">
                <a:xfrm>
                  <a:off x="43" y="0"/>
                  <a:ext cx="67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0</a:t>
                  </a:r>
                </a:p>
                <a:p>
                  <a:pPr algn="ctr">
                    <a:spcBef>
                      <a:spcPct val="0"/>
                    </a:spcBef>
                    <a:buClrTx/>
                    <a:buSzTx/>
                    <a:buFontTx/>
                    <a:buNone/>
                  </a:pPr>
                  <a:endParaRPr lang="zh-CN" altLang="zh-CN" sz="2000" b="1">
                    <a:latin typeface="Times New Roman" panose="02020603050405020304" pitchFamily="18" charset="0"/>
                  </a:endParaRPr>
                </a:p>
              </p:txBody>
            </p:sp>
            <p:sp>
              <p:nvSpPr>
                <p:cNvPr id="55326" name="Rectangle 74"/>
                <p:cNvSpPr>
                  <a:spLocks noChangeArrowheads="1"/>
                </p:cNvSpPr>
                <p:nvPr/>
              </p:nvSpPr>
              <p:spPr bwMode="auto">
                <a:xfrm>
                  <a:off x="0" y="0"/>
                  <a:ext cx="75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55322" name="Group 75"/>
              <p:cNvGrpSpPr>
                <a:grpSpLocks/>
              </p:cNvGrpSpPr>
              <p:nvPr/>
            </p:nvGrpSpPr>
            <p:grpSpPr bwMode="auto">
              <a:xfrm>
                <a:off x="2146" y="1870"/>
                <a:ext cx="762" cy="374"/>
                <a:chOff x="0" y="0"/>
                <a:chExt cx="762" cy="374"/>
              </a:xfrm>
            </p:grpSpPr>
            <p:sp>
              <p:nvSpPr>
                <p:cNvPr id="55323" name="Rectangle 76"/>
                <p:cNvSpPr>
                  <a:spLocks noChangeArrowheads="1"/>
                </p:cNvSpPr>
                <p:nvPr/>
              </p:nvSpPr>
              <p:spPr bwMode="auto">
                <a:xfrm>
                  <a:off x="43" y="0"/>
                  <a:ext cx="6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1">
                      <a:latin typeface="宋体" panose="02010600030101010101" pitchFamily="2" charset="-122"/>
                    </a:rPr>
                    <a:t>0</a:t>
                  </a:r>
                </a:p>
                <a:p>
                  <a:pPr algn="ctr">
                    <a:spcBef>
                      <a:spcPct val="0"/>
                    </a:spcBef>
                    <a:buClrTx/>
                    <a:buSzTx/>
                    <a:buFontTx/>
                    <a:buNone/>
                  </a:pPr>
                  <a:endParaRPr lang="zh-CN" altLang="zh-CN" sz="2000" b="1">
                    <a:latin typeface="Times New Roman" panose="02020603050405020304" pitchFamily="18" charset="0"/>
                  </a:endParaRPr>
                </a:p>
              </p:txBody>
            </p:sp>
            <p:sp>
              <p:nvSpPr>
                <p:cNvPr id="55324" name="Rectangle 77"/>
                <p:cNvSpPr>
                  <a:spLocks noChangeArrowheads="1"/>
                </p:cNvSpPr>
                <p:nvPr/>
              </p:nvSpPr>
              <p:spPr bwMode="auto">
                <a:xfrm>
                  <a:off x="0" y="0"/>
                  <a:ext cx="76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sp>
          <p:nvSpPr>
            <p:cNvPr id="55301" name="Rectangle 78"/>
            <p:cNvSpPr>
              <a:spLocks noChangeArrowheads="1"/>
            </p:cNvSpPr>
            <p:nvPr/>
          </p:nvSpPr>
          <p:spPr bwMode="auto">
            <a:xfrm>
              <a:off x="0" y="0"/>
              <a:ext cx="2914" cy="225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77813"/>
            <a:ext cx="8229600" cy="703262"/>
          </a:xfrm>
        </p:spPr>
        <p:txBody>
          <a:bodyPr/>
          <a:lstStyle/>
          <a:p>
            <a:pPr eaLnBrk="1" hangingPunct="1">
              <a:defRPr/>
            </a:pPr>
            <a:r>
              <a:rPr lang="en-US" altLang="zh-CN" sz="3600" smtClean="0"/>
              <a:t>4</a:t>
            </a:r>
            <a:r>
              <a:rPr lang="zh-CN" altLang="en-US" sz="3600" smtClean="0"/>
              <a:t>月</a:t>
            </a:r>
            <a:r>
              <a:rPr lang="en-US" altLang="zh-CN" sz="3600" smtClean="0"/>
              <a:t>24</a:t>
            </a:r>
            <a:r>
              <a:rPr lang="zh-CN" altLang="en-US" sz="3600" smtClean="0"/>
              <a:t>日</a:t>
            </a:r>
            <a:r>
              <a:rPr lang="en-US" altLang="zh-CN" sz="3600" smtClean="0"/>
              <a:t>ETF180</a:t>
            </a:r>
            <a:r>
              <a:rPr lang="zh-CN" altLang="en-US" sz="3600" smtClean="0"/>
              <a:t>套利</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91440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79413"/>
            <a:ext cx="7772400" cy="685800"/>
          </a:xfrm>
        </p:spPr>
        <p:txBody>
          <a:bodyPr/>
          <a:lstStyle/>
          <a:p>
            <a:pPr eaLnBrk="1" hangingPunct="1">
              <a:defRPr/>
            </a:pPr>
            <a:r>
              <a:rPr lang="en-US" altLang="zh-CN" smtClean="0"/>
              <a:t>3</a:t>
            </a:r>
            <a:r>
              <a:rPr lang="zh-CN" altLang="en-US" smtClean="0"/>
              <a:t>、动态组合复制定价（案例</a:t>
            </a:r>
            <a:r>
              <a:rPr lang="en-US" altLang="zh-CN" smtClean="0"/>
              <a:t>9</a:t>
            </a:r>
            <a:r>
              <a:rPr lang="zh-CN" altLang="en-US" smtClean="0"/>
              <a:t>）</a:t>
            </a:r>
          </a:p>
        </p:txBody>
      </p:sp>
      <p:sp>
        <p:nvSpPr>
          <p:cNvPr id="51203" name="Rectangle 3"/>
          <p:cNvSpPr>
            <a:spLocks noGrp="1" noChangeArrowheads="1"/>
          </p:cNvSpPr>
          <p:nvPr>
            <p:ph type="body" idx="1"/>
          </p:nvPr>
        </p:nvSpPr>
        <p:spPr>
          <a:xfrm>
            <a:off x="684213" y="1447800"/>
            <a:ext cx="7924800" cy="4718050"/>
          </a:xfrm>
        </p:spPr>
        <p:txBody>
          <a:bodyPr/>
          <a:lstStyle/>
          <a:p>
            <a:pPr marL="0" indent="0" algn="just" eaLnBrk="1" hangingPunct="1">
              <a:spcBef>
                <a:spcPct val="30000"/>
              </a:spcBef>
              <a:buFont typeface="Wingdings" panose="05000000000000000000" pitchFamily="2" charset="2"/>
              <a:buNone/>
              <a:defRPr/>
            </a:pPr>
            <a:r>
              <a:rPr lang="zh-CN" sz="2800" b="1" smtClean="0">
                <a:latin typeface="宋体" pitchFamily="2" charset="-122"/>
              </a:rPr>
              <a:t>把案例8中的市场未来状态，从两种状态扩展到3种状态。风险证券</a:t>
            </a:r>
            <a:r>
              <a:rPr lang="en-US" altLang="zh-CN" sz="2800" b="1" smtClean="0">
                <a:latin typeface="宋体" pitchFamily="2" charset="-122"/>
              </a:rPr>
              <a:t>A</a:t>
            </a:r>
            <a:r>
              <a:rPr lang="zh-CN" sz="2800" b="1" smtClean="0">
                <a:latin typeface="宋体" pitchFamily="2" charset="-122"/>
              </a:rPr>
              <a:t>在1年后的未来损益为，状态1时110.25，状态2时99.75，状态3时90.25。同样，也有一证券</a:t>
            </a:r>
            <a:r>
              <a:rPr lang="en-US" altLang="zh-CN" sz="2800" b="1" smtClean="0">
                <a:latin typeface="宋体" pitchFamily="2" charset="-122"/>
              </a:rPr>
              <a:t>B</a:t>
            </a:r>
            <a:r>
              <a:rPr lang="zh-CN" altLang="en-US" sz="2800" b="1" smtClean="0">
                <a:latin typeface="宋体" pitchFamily="2" charset="-122"/>
              </a:rPr>
              <a:t>，</a:t>
            </a:r>
            <a:r>
              <a:rPr lang="zh-CN" sz="2800" b="1" smtClean="0">
                <a:latin typeface="宋体" pitchFamily="2" charset="-122"/>
              </a:rPr>
              <a:t>它在1年后三种状态下的未来损益分别为125，112.5和109如图2-5。另外，假设借贷资金的年利率为5.06％，半年利率为2.5%，不考虑交易成本。</a:t>
            </a:r>
          </a:p>
          <a:p>
            <a:pPr marL="0" indent="0" algn="just" eaLnBrk="1" hangingPunct="1">
              <a:spcBef>
                <a:spcPct val="30000"/>
              </a:spcBef>
              <a:defRPr/>
            </a:pPr>
            <a:r>
              <a:rPr lang="zh-CN" sz="2800" b="1" smtClean="0">
                <a:latin typeface="宋体" pitchFamily="2" charset="-122"/>
              </a:rPr>
              <a:t>问题：（1）</a:t>
            </a:r>
            <a:r>
              <a:rPr lang="en-US" altLang="zh-CN" sz="2800" b="1" smtClean="0">
                <a:latin typeface="宋体" pitchFamily="2" charset="-122"/>
              </a:rPr>
              <a:t>B</a:t>
            </a:r>
            <a:r>
              <a:rPr lang="zh-CN" sz="2800" b="1" smtClean="0">
                <a:latin typeface="宋体" pitchFamily="2" charset="-122"/>
              </a:rPr>
              <a:t>的合理价格为多少呢？</a:t>
            </a:r>
          </a:p>
          <a:p>
            <a:pPr marL="0" indent="0" algn="just" eaLnBrk="1" hangingPunct="1">
              <a:spcBef>
                <a:spcPct val="30000"/>
              </a:spcBef>
              <a:defRPr/>
            </a:pPr>
            <a:r>
              <a:rPr lang="zh-CN" sz="2800" b="1" smtClean="0">
                <a:latin typeface="宋体" pitchFamily="2" charset="-122"/>
              </a:rPr>
              <a:t>      （2）如果</a:t>
            </a:r>
            <a:r>
              <a:rPr lang="en-US" altLang="zh-CN" sz="2800" b="1" smtClean="0">
                <a:latin typeface="宋体" pitchFamily="2" charset="-122"/>
              </a:rPr>
              <a:t>B</a:t>
            </a:r>
            <a:r>
              <a:rPr lang="zh-CN" sz="2800" b="1" smtClean="0">
                <a:latin typeface="宋体" pitchFamily="2" charset="-122"/>
              </a:rPr>
              <a:t>的价格为11</a:t>
            </a:r>
            <a:r>
              <a:rPr lang="en-US" altLang="zh-CN" sz="2800" b="1" smtClean="0">
                <a:latin typeface="宋体" pitchFamily="2" charset="-122"/>
              </a:rPr>
              <a:t>1</a:t>
            </a:r>
            <a:r>
              <a:rPr lang="zh-CN" sz="2800" b="1" smtClean="0">
                <a:latin typeface="宋体" pitchFamily="2" charset="-122"/>
              </a:rPr>
              <a:t>元，是否存在套利？如果有，如何套利？</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685800" y="2197100"/>
            <a:ext cx="458788"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100</a:t>
            </a:r>
          </a:p>
        </p:txBody>
      </p:sp>
      <p:sp>
        <p:nvSpPr>
          <p:cNvPr id="57347" name="Text Box 4"/>
          <p:cNvSpPr txBox="1">
            <a:spLocks noChangeArrowheads="1"/>
          </p:cNvSpPr>
          <p:nvPr/>
        </p:nvSpPr>
        <p:spPr bwMode="auto">
          <a:xfrm>
            <a:off x="2157413" y="1268413"/>
            <a:ext cx="758825" cy="520700"/>
          </a:xfrm>
          <a:prstGeom prst="rect">
            <a:avLst/>
          </a:prstGeom>
          <a:solidFill>
            <a:schemeClr val="accent1"/>
          </a:solidFill>
          <a:ln w="9525">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110.25</a:t>
            </a:r>
          </a:p>
        </p:txBody>
      </p:sp>
      <p:sp>
        <p:nvSpPr>
          <p:cNvPr id="57348" name="Text Box 5"/>
          <p:cNvSpPr txBox="1">
            <a:spLocks noChangeArrowheads="1"/>
          </p:cNvSpPr>
          <p:nvPr/>
        </p:nvSpPr>
        <p:spPr bwMode="auto">
          <a:xfrm>
            <a:off x="2157413" y="2205038"/>
            <a:ext cx="758825"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99.75</a:t>
            </a:r>
          </a:p>
        </p:txBody>
      </p:sp>
      <p:sp>
        <p:nvSpPr>
          <p:cNvPr id="57349" name="Text Box 6"/>
          <p:cNvSpPr txBox="1">
            <a:spLocks noChangeArrowheads="1"/>
          </p:cNvSpPr>
          <p:nvPr/>
        </p:nvSpPr>
        <p:spPr bwMode="auto">
          <a:xfrm>
            <a:off x="1201738" y="4203700"/>
            <a:ext cx="1384300"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风险证券</a:t>
            </a:r>
            <a:r>
              <a:rPr lang="en-US" altLang="zh-CN" sz="1800" b="1">
                <a:latin typeface="Times New Roman" panose="02020603050405020304" pitchFamily="18" charset="0"/>
              </a:rPr>
              <a:t>A</a:t>
            </a:r>
          </a:p>
        </p:txBody>
      </p:sp>
      <p:sp>
        <p:nvSpPr>
          <p:cNvPr id="57350" name="Line 7"/>
          <p:cNvSpPr>
            <a:spLocks noChangeShapeType="1"/>
          </p:cNvSpPr>
          <p:nvPr/>
        </p:nvSpPr>
        <p:spPr bwMode="auto">
          <a:xfrm flipV="1">
            <a:off x="1187450" y="1700213"/>
            <a:ext cx="936625" cy="7207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1" name="Line 8"/>
          <p:cNvSpPr>
            <a:spLocks noChangeShapeType="1"/>
          </p:cNvSpPr>
          <p:nvPr/>
        </p:nvSpPr>
        <p:spPr bwMode="auto">
          <a:xfrm>
            <a:off x="1155700" y="2468563"/>
            <a:ext cx="968375" cy="2381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Text Box 9"/>
          <p:cNvSpPr txBox="1">
            <a:spLocks noChangeArrowheads="1"/>
          </p:cNvSpPr>
          <p:nvPr/>
        </p:nvSpPr>
        <p:spPr bwMode="auto">
          <a:xfrm>
            <a:off x="3900488" y="4203700"/>
            <a:ext cx="1150937"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风险证券</a:t>
            </a:r>
            <a:r>
              <a:rPr lang="en-US" altLang="zh-CN" sz="1800" b="1">
                <a:latin typeface="Times New Roman" panose="02020603050405020304" pitchFamily="18" charset="0"/>
              </a:rPr>
              <a:t>B</a:t>
            </a:r>
          </a:p>
        </p:txBody>
      </p:sp>
      <p:sp>
        <p:nvSpPr>
          <p:cNvPr id="57353" name="Text Box 10"/>
          <p:cNvSpPr txBox="1">
            <a:spLocks noChangeArrowheads="1"/>
          </p:cNvSpPr>
          <p:nvPr/>
        </p:nvSpPr>
        <p:spPr bwMode="auto">
          <a:xfrm>
            <a:off x="6777038" y="4203700"/>
            <a:ext cx="1150937"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资金借贷</a:t>
            </a:r>
          </a:p>
        </p:txBody>
      </p:sp>
      <p:sp>
        <p:nvSpPr>
          <p:cNvPr id="57354" name="Line 11"/>
          <p:cNvSpPr>
            <a:spLocks noChangeShapeType="1"/>
          </p:cNvSpPr>
          <p:nvPr/>
        </p:nvSpPr>
        <p:spPr bwMode="auto">
          <a:xfrm>
            <a:off x="1127125" y="2489200"/>
            <a:ext cx="996950" cy="93980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Text Box 12"/>
          <p:cNvSpPr txBox="1">
            <a:spLocks noChangeArrowheads="1"/>
          </p:cNvSpPr>
          <p:nvPr/>
        </p:nvSpPr>
        <p:spPr bwMode="auto">
          <a:xfrm>
            <a:off x="2165350" y="3213100"/>
            <a:ext cx="750888" cy="520700"/>
          </a:xfrm>
          <a:prstGeom prst="rect">
            <a:avLst/>
          </a:prstGeom>
          <a:solidFill>
            <a:schemeClr val="accent1"/>
          </a:solidFill>
          <a:ln w="9525">
            <a:solidFill>
              <a:srgbClr val="FFFFFF"/>
            </a:solidFill>
            <a:miter lim="800000"/>
            <a:headEnd/>
            <a:tailEnd/>
          </a:ln>
        </p:spPr>
        <p:txBody>
          <a:bodyPr lIns="18000" tIns="10800" rIns="18000" bIns="10800"/>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zh-CN" sz="1800" b="1">
                <a:latin typeface="Times New Roman" panose="02020603050405020304" pitchFamily="18" charset="0"/>
              </a:rPr>
              <a:t>90.25</a:t>
            </a:r>
          </a:p>
        </p:txBody>
      </p:sp>
      <p:sp>
        <p:nvSpPr>
          <p:cNvPr id="57356" name="Text Box 13"/>
          <p:cNvSpPr txBox="1">
            <a:spLocks noChangeArrowheads="1"/>
          </p:cNvSpPr>
          <p:nvPr/>
        </p:nvSpPr>
        <p:spPr bwMode="auto">
          <a:xfrm>
            <a:off x="3419475" y="2260600"/>
            <a:ext cx="458788"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P</a:t>
            </a:r>
            <a:r>
              <a:rPr lang="en-US" altLang="zh-CN" sz="1600" b="1" baseline="-25000">
                <a:latin typeface="Times New Roman" panose="02020603050405020304" pitchFamily="18" charset="0"/>
              </a:rPr>
              <a:t>b</a:t>
            </a:r>
          </a:p>
        </p:txBody>
      </p:sp>
      <p:sp>
        <p:nvSpPr>
          <p:cNvPr id="57357" name="Text Box 14"/>
          <p:cNvSpPr txBox="1">
            <a:spLocks noChangeArrowheads="1"/>
          </p:cNvSpPr>
          <p:nvPr/>
        </p:nvSpPr>
        <p:spPr bwMode="auto">
          <a:xfrm>
            <a:off x="4840288" y="1268413"/>
            <a:ext cx="758825"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125</a:t>
            </a:r>
          </a:p>
        </p:txBody>
      </p:sp>
      <p:sp>
        <p:nvSpPr>
          <p:cNvPr id="57358" name="Text Box 15"/>
          <p:cNvSpPr txBox="1">
            <a:spLocks noChangeArrowheads="1"/>
          </p:cNvSpPr>
          <p:nvPr/>
        </p:nvSpPr>
        <p:spPr bwMode="auto">
          <a:xfrm>
            <a:off x="4840288" y="2133600"/>
            <a:ext cx="758825"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112.5</a:t>
            </a:r>
          </a:p>
        </p:txBody>
      </p:sp>
      <p:sp>
        <p:nvSpPr>
          <p:cNvPr id="57359" name="Line 16"/>
          <p:cNvSpPr>
            <a:spLocks noChangeShapeType="1"/>
          </p:cNvSpPr>
          <p:nvPr/>
        </p:nvSpPr>
        <p:spPr bwMode="auto">
          <a:xfrm flipV="1">
            <a:off x="3876675" y="1628775"/>
            <a:ext cx="935038" cy="785813"/>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Line 17"/>
          <p:cNvSpPr>
            <a:spLocks noChangeShapeType="1"/>
          </p:cNvSpPr>
          <p:nvPr/>
        </p:nvSpPr>
        <p:spPr bwMode="auto">
          <a:xfrm flipV="1">
            <a:off x="3906838" y="2420938"/>
            <a:ext cx="881062" cy="2540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8"/>
          <p:cNvSpPr>
            <a:spLocks noChangeShapeType="1"/>
          </p:cNvSpPr>
          <p:nvPr/>
        </p:nvSpPr>
        <p:spPr bwMode="auto">
          <a:xfrm>
            <a:off x="3878263" y="2468563"/>
            <a:ext cx="981075" cy="88900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Text Box 19"/>
          <p:cNvSpPr txBox="1">
            <a:spLocks noChangeArrowheads="1"/>
          </p:cNvSpPr>
          <p:nvPr/>
        </p:nvSpPr>
        <p:spPr bwMode="auto">
          <a:xfrm>
            <a:off x="4848225" y="3068638"/>
            <a:ext cx="750888"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109</a:t>
            </a:r>
          </a:p>
        </p:txBody>
      </p:sp>
      <p:sp>
        <p:nvSpPr>
          <p:cNvPr id="57363" name="Text Box 20"/>
          <p:cNvSpPr txBox="1">
            <a:spLocks noChangeArrowheads="1"/>
          </p:cNvSpPr>
          <p:nvPr/>
        </p:nvSpPr>
        <p:spPr bwMode="auto">
          <a:xfrm>
            <a:off x="5991225" y="2143125"/>
            <a:ext cx="458788"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1 </a:t>
            </a:r>
          </a:p>
        </p:txBody>
      </p:sp>
      <p:sp>
        <p:nvSpPr>
          <p:cNvPr id="57364" name="Text Box 21"/>
          <p:cNvSpPr txBox="1">
            <a:spLocks noChangeArrowheads="1"/>
          </p:cNvSpPr>
          <p:nvPr/>
        </p:nvSpPr>
        <p:spPr bwMode="auto">
          <a:xfrm>
            <a:off x="7396163" y="1341438"/>
            <a:ext cx="757237"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1">
              <a:latin typeface="Times New Roman" panose="02020603050405020304" pitchFamily="18" charset="0"/>
            </a:endParaRPr>
          </a:p>
          <a:p>
            <a:pPr algn="ctr">
              <a:spcBef>
                <a:spcPct val="0"/>
              </a:spcBef>
              <a:buClrTx/>
              <a:buSzTx/>
              <a:buFontTx/>
              <a:buNone/>
            </a:pPr>
            <a:r>
              <a:rPr lang="zh-CN" altLang="zh-CN" sz="1800" b="1">
                <a:latin typeface="Times New Roman" panose="02020603050405020304" pitchFamily="18" charset="0"/>
              </a:rPr>
              <a:t>1.0506</a:t>
            </a:r>
          </a:p>
          <a:p>
            <a:pPr algn="ctr">
              <a:spcBef>
                <a:spcPct val="0"/>
              </a:spcBef>
              <a:buClrTx/>
              <a:buSzTx/>
              <a:buFontTx/>
              <a:buNone/>
            </a:pPr>
            <a:endParaRPr lang="zh-CN" altLang="zh-CN" sz="1800" b="1">
              <a:latin typeface="Times New Roman" panose="02020603050405020304" pitchFamily="18" charset="0"/>
            </a:endParaRPr>
          </a:p>
        </p:txBody>
      </p:sp>
      <p:sp>
        <p:nvSpPr>
          <p:cNvPr id="57365" name="Text Box 22"/>
          <p:cNvSpPr txBox="1">
            <a:spLocks noChangeArrowheads="1"/>
          </p:cNvSpPr>
          <p:nvPr/>
        </p:nvSpPr>
        <p:spPr bwMode="auto">
          <a:xfrm>
            <a:off x="7396163" y="2205038"/>
            <a:ext cx="757237"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1.0506</a:t>
            </a:r>
          </a:p>
        </p:txBody>
      </p:sp>
      <p:sp>
        <p:nvSpPr>
          <p:cNvPr id="57366" name="Line 23"/>
          <p:cNvSpPr>
            <a:spLocks noChangeShapeType="1"/>
          </p:cNvSpPr>
          <p:nvPr/>
        </p:nvSpPr>
        <p:spPr bwMode="auto">
          <a:xfrm flipV="1">
            <a:off x="6443663" y="1628775"/>
            <a:ext cx="936625" cy="75247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24"/>
          <p:cNvSpPr>
            <a:spLocks noChangeShapeType="1"/>
          </p:cNvSpPr>
          <p:nvPr/>
        </p:nvSpPr>
        <p:spPr bwMode="auto">
          <a:xfrm>
            <a:off x="6461125" y="2413000"/>
            <a:ext cx="919163" cy="793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25"/>
          <p:cNvSpPr>
            <a:spLocks noChangeShapeType="1"/>
          </p:cNvSpPr>
          <p:nvPr/>
        </p:nvSpPr>
        <p:spPr bwMode="auto">
          <a:xfrm>
            <a:off x="6432550" y="2435225"/>
            <a:ext cx="947738" cy="92233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Text Box 26"/>
          <p:cNvSpPr txBox="1">
            <a:spLocks noChangeArrowheads="1"/>
          </p:cNvSpPr>
          <p:nvPr/>
        </p:nvSpPr>
        <p:spPr bwMode="auto">
          <a:xfrm>
            <a:off x="7402513" y="3141663"/>
            <a:ext cx="750887" cy="520700"/>
          </a:xfrm>
          <a:prstGeom prst="rect">
            <a:avLst/>
          </a:prstGeom>
          <a:solidFill>
            <a:schemeClr val="accent1"/>
          </a:solidFill>
          <a:ln w="9525" algn="ctr">
            <a:solidFill>
              <a:srgbClr val="FFFFFF"/>
            </a:solidFill>
            <a:miter lim="800000"/>
            <a:headEnd/>
            <a:tailEnd/>
          </a:ln>
        </p:spPr>
        <p:txBody>
          <a:bodyPr lIns="18000" tIns="10800" rIns="18000" bIns="10800" anchor="ctr" anchorCtr="1"/>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800" b="1">
                <a:latin typeface="Times New Roman" panose="02020603050405020304" pitchFamily="18" charset="0"/>
              </a:rPr>
              <a:t>1.0506</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352800"/>
            <a:ext cx="7696200" cy="2819400"/>
          </a:xfrm>
        </p:spPr>
        <p:txBody>
          <a:bodyPr/>
          <a:lstStyle/>
          <a:p>
            <a:pPr algn="l" eaLnBrk="1" hangingPunct="1">
              <a:lnSpc>
                <a:spcPct val="120000"/>
              </a:lnSpc>
              <a:defRPr/>
            </a:pPr>
            <a:r>
              <a:rPr lang="zh-CN" altLang="en-US" sz="2800" b="1" smtClean="0">
                <a:solidFill>
                  <a:schemeClr val="tx1"/>
                </a:solidFill>
                <a:latin typeface="宋体" pitchFamily="2" charset="-122"/>
                <a:ea typeface="楷体_GB2312" pitchFamily="49" charset="-122"/>
              </a:rPr>
              <a:t>而上述方程却无解。为什么呢？因为当损益存在三种状态时，仅仅依靠两种证券的组合是无法复制出任意一种三状态的证券的。这在金融学中称为</a:t>
            </a:r>
            <a:r>
              <a:rPr lang="zh-CN" altLang="en-US" sz="2800" b="1" smtClean="0">
                <a:solidFill>
                  <a:schemeClr val="tx1"/>
                </a:solidFill>
                <a:ea typeface="楷体_GB2312" pitchFamily="49" charset="-122"/>
              </a:rPr>
              <a:t>“</a:t>
            </a:r>
            <a:r>
              <a:rPr lang="zh-CN" altLang="en-US" sz="2800" b="1" smtClean="0">
                <a:solidFill>
                  <a:schemeClr val="tx1"/>
                </a:solidFill>
                <a:latin typeface="宋体" pitchFamily="2" charset="-122"/>
                <a:ea typeface="楷体_GB2312" pitchFamily="49" charset="-122"/>
              </a:rPr>
              <a:t>不完全市场</a:t>
            </a:r>
            <a:r>
              <a:rPr lang="zh-CN" altLang="en-US" sz="2800" b="1" smtClean="0">
                <a:solidFill>
                  <a:schemeClr val="tx1"/>
                </a:solidFill>
                <a:ea typeface="楷体_GB2312" pitchFamily="49" charset="-122"/>
              </a:rPr>
              <a:t>”</a:t>
            </a:r>
            <a:r>
              <a:rPr lang="zh-CN" altLang="en-US" sz="2800" b="1" smtClean="0">
                <a:solidFill>
                  <a:schemeClr val="tx1"/>
                </a:solidFill>
                <a:latin typeface="宋体" pitchFamily="2" charset="-122"/>
                <a:ea typeface="楷体_GB2312" pitchFamily="49" charset="-122"/>
              </a:rPr>
              <a:t>。</a:t>
            </a:r>
            <a:r>
              <a:rPr lang="zh-CN" altLang="en-US" sz="4400" b="1" smtClean="0"/>
              <a:t> </a:t>
            </a:r>
          </a:p>
        </p:txBody>
      </p:sp>
      <p:sp>
        <p:nvSpPr>
          <p:cNvPr id="53251" name="Rectangle 3"/>
          <p:cNvSpPr>
            <a:spLocks noGrp="1" noChangeArrowheads="1"/>
          </p:cNvSpPr>
          <p:nvPr>
            <p:ph type="body" idx="1"/>
          </p:nvPr>
        </p:nvSpPr>
        <p:spPr>
          <a:xfrm>
            <a:off x="685800" y="1295400"/>
            <a:ext cx="7772400" cy="2133600"/>
          </a:xfrm>
        </p:spPr>
        <p:txBody>
          <a:bodyPr/>
          <a:lstStyle/>
          <a:p>
            <a:pPr algn="just" eaLnBrk="1" hangingPunct="1">
              <a:buFont typeface="Wingdings" panose="05000000000000000000" pitchFamily="2" charset="2"/>
              <a:buNone/>
              <a:defRPr/>
            </a:pPr>
            <a:r>
              <a:rPr lang="zh-CN" b="1" smtClean="0">
                <a:latin typeface="宋体" pitchFamily="2" charset="-122"/>
              </a:rPr>
              <a:t>110.25</a:t>
            </a:r>
            <a:r>
              <a:rPr lang="en-US" altLang="zh-CN" b="1" smtClean="0">
                <a:latin typeface="宋体" pitchFamily="2" charset="-122"/>
              </a:rPr>
              <a:t>x </a:t>
            </a:r>
            <a:r>
              <a:rPr lang="zh-CN" altLang="en-US" b="1" smtClean="0">
                <a:latin typeface="宋体" pitchFamily="2" charset="-122"/>
              </a:rPr>
              <a:t>＋ </a:t>
            </a:r>
            <a:r>
              <a:rPr lang="en-US" altLang="zh-CN" b="1" smtClean="0">
                <a:latin typeface="宋体" pitchFamily="2" charset="-122"/>
              </a:rPr>
              <a:t>1.0506y </a:t>
            </a:r>
            <a:r>
              <a:rPr lang="zh-CN" altLang="en-US" b="1" smtClean="0">
                <a:latin typeface="宋体" pitchFamily="2" charset="-122"/>
              </a:rPr>
              <a:t>＝ </a:t>
            </a:r>
            <a:r>
              <a:rPr lang="en-US" altLang="zh-CN" b="1" smtClean="0">
                <a:latin typeface="宋体" pitchFamily="2" charset="-122"/>
              </a:rPr>
              <a:t>125</a:t>
            </a:r>
          </a:p>
          <a:p>
            <a:pPr algn="just" eaLnBrk="1" hangingPunct="1">
              <a:buFont typeface="Wingdings" panose="05000000000000000000" pitchFamily="2" charset="2"/>
              <a:buNone/>
              <a:defRPr/>
            </a:pPr>
            <a:r>
              <a:rPr lang="en-US" altLang="zh-CN" b="1" smtClean="0">
                <a:latin typeface="宋体" pitchFamily="2" charset="-122"/>
              </a:rPr>
              <a:t>99.75x </a:t>
            </a:r>
            <a:r>
              <a:rPr lang="zh-CN" altLang="en-US" b="1" smtClean="0">
                <a:latin typeface="宋体" pitchFamily="2" charset="-122"/>
              </a:rPr>
              <a:t>＋ </a:t>
            </a:r>
            <a:r>
              <a:rPr lang="en-US" altLang="zh-CN" b="1" smtClean="0">
                <a:latin typeface="宋体" pitchFamily="2" charset="-122"/>
              </a:rPr>
              <a:t>1.0506y </a:t>
            </a:r>
            <a:r>
              <a:rPr lang="zh-CN" altLang="en-US" b="1" smtClean="0">
                <a:latin typeface="宋体" pitchFamily="2" charset="-122"/>
              </a:rPr>
              <a:t>＝ </a:t>
            </a:r>
            <a:r>
              <a:rPr lang="en-US" altLang="zh-CN" b="1" smtClean="0">
                <a:latin typeface="宋体" pitchFamily="2" charset="-122"/>
              </a:rPr>
              <a:t>112.5</a:t>
            </a:r>
          </a:p>
          <a:p>
            <a:pPr algn="just" eaLnBrk="1" hangingPunct="1">
              <a:buFont typeface="Wingdings" panose="05000000000000000000" pitchFamily="2" charset="2"/>
              <a:buNone/>
              <a:defRPr/>
            </a:pPr>
            <a:r>
              <a:rPr lang="en-US" altLang="zh-CN" b="1" smtClean="0">
                <a:latin typeface="宋体" pitchFamily="2" charset="-122"/>
              </a:rPr>
              <a:t>90.25x </a:t>
            </a:r>
            <a:r>
              <a:rPr lang="zh-CN" altLang="en-US" b="1" smtClean="0">
                <a:latin typeface="宋体" pitchFamily="2" charset="-122"/>
              </a:rPr>
              <a:t>＋ </a:t>
            </a:r>
            <a:r>
              <a:rPr lang="en-US" altLang="zh-CN" b="1" smtClean="0">
                <a:latin typeface="宋体" pitchFamily="2" charset="-122"/>
              </a:rPr>
              <a:t>1.0506y </a:t>
            </a:r>
            <a:r>
              <a:rPr lang="zh-CN" altLang="en-US" b="1" smtClean="0">
                <a:latin typeface="宋体" pitchFamily="2" charset="-122"/>
              </a:rPr>
              <a:t>＝ </a:t>
            </a:r>
            <a:r>
              <a:rPr lang="en-US" altLang="zh-CN" b="1" smtClean="0">
                <a:latin typeface="宋体" pitchFamily="2" charset="-122"/>
              </a:rPr>
              <a:t>109</a:t>
            </a:r>
          </a:p>
          <a:p>
            <a:pPr algn="just" eaLnBrk="1" hangingPunct="1">
              <a:buFont typeface="Wingdings" panose="05000000000000000000" pitchFamily="2" charset="2"/>
              <a:buNone/>
              <a:defRPr/>
            </a:pPr>
            <a:endParaRPr lang="zh-CN" altLang="en-US" b="1" smtClean="0">
              <a:latin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684213" y="1196975"/>
            <a:ext cx="7772400" cy="4114800"/>
          </a:xfrm>
        </p:spPr>
        <p:txBody>
          <a:bodyPr/>
          <a:lstStyle/>
          <a:p>
            <a:pPr eaLnBrk="1" hangingPunct="1">
              <a:lnSpc>
                <a:spcPct val="200000"/>
              </a:lnSpc>
              <a:defRPr/>
            </a:pPr>
            <a:r>
              <a:rPr lang="zh-CN" b="1" smtClean="0"/>
              <a:t> </a:t>
            </a:r>
            <a:r>
              <a:rPr lang="en-US" altLang="zh-CN" b="1" smtClean="0"/>
              <a:t>Arrow</a:t>
            </a:r>
            <a:r>
              <a:rPr lang="zh-CN" b="1" smtClean="0">
                <a:latin typeface="宋体" pitchFamily="2" charset="-122"/>
              </a:rPr>
              <a:t>和</a:t>
            </a:r>
            <a:r>
              <a:rPr lang="en-US" altLang="zh-CN" b="1" smtClean="0"/>
              <a:t>Debreu</a:t>
            </a:r>
            <a:r>
              <a:rPr lang="zh-CN" b="1" smtClean="0">
                <a:latin typeface="宋体" pitchFamily="2" charset="-122"/>
              </a:rPr>
              <a:t>证明在某些条件下，随着时间而调整组合的动态组合策略可复制出市场中不存在的证券。</a:t>
            </a:r>
            <a:r>
              <a:rPr lang="zh-CN" b="1"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b="1" dirty="0" smtClean="0">
                <a:latin typeface="+mn-ea"/>
                <a:ea typeface="+mn-ea"/>
              </a:rPr>
              <a:t>动态组合复制</a:t>
            </a:r>
          </a:p>
        </p:txBody>
      </p:sp>
      <p:sp>
        <p:nvSpPr>
          <p:cNvPr id="135171" name="Rectangle 3"/>
          <p:cNvSpPr>
            <a:spLocks noGrp="1" noChangeArrowheads="1"/>
          </p:cNvSpPr>
          <p:nvPr>
            <p:ph type="body" idx="1"/>
          </p:nvPr>
        </p:nvSpPr>
        <p:spPr/>
        <p:txBody>
          <a:bodyPr/>
          <a:lstStyle/>
          <a:p>
            <a:r>
              <a:rPr lang="zh-CN" altLang="en-US" b="1" dirty="0" smtClean="0">
                <a:latin typeface="+mn-ea"/>
              </a:rPr>
              <a:t>我们把</a:t>
            </a:r>
            <a:r>
              <a:rPr lang="en-US" altLang="zh-CN" b="1" dirty="0" smtClean="0">
                <a:latin typeface="+mn-ea"/>
              </a:rPr>
              <a:t>1</a:t>
            </a:r>
            <a:r>
              <a:rPr lang="zh-CN" altLang="en-US" b="1" dirty="0" smtClean="0">
                <a:latin typeface="+mn-ea"/>
              </a:rPr>
              <a:t>年的持有期拆成两个半年，这样在半年后就可调整组合</a:t>
            </a:r>
            <a:endParaRPr lang="en-US" altLang="zh-CN" b="1" dirty="0" smtClean="0">
              <a:latin typeface="+mn-ea"/>
            </a:endParaRPr>
          </a:p>
          <a:p>
            <a:r>
              <a:rPr lang="zh-CN" altLang="en-US" b="1" dirty="0" smtClean="0">
                <a:latin typeface="+mn-ea"/>
              </a:rPr>
              <a:t>假设证券</a:t>
            </a:r>
            <a:r>
              <a:rPr lang="en-US" altLang="zh-CN" b="1" dirty="0" smtClean="0">
                <a:latin typeface="+mn-ea"/>
              </a:rPr>
              <a:t>A</a:t>
            </a:r>
            <a:r>
              <a:rPr lang="zh-CN" altLang="en-US" b="1" dirty="0" smtClean="0">
                <a:latin typeface="+mn-ea"/>
              </a:rPr>
              <a:t>在半年后的损益为两种状态，分别为</a:t>
            </a:r>
            <a:r>
              <a:rPr lang="en-US" altLang="zh-CN" b="1" dirty="0" smtClean="0">
                <a:latin typeface="+mn-ea"/>
              </a:rPr>
              <a:t>105</a:t>
            </a:r>
            <a:r>
              <a:rPr lang="zh-CN" altLang="en-US" b="1" dirty="0" smtClean="0">
                <a:latin typeface="+mn-ea"/>
              </a:rPr>
              <a:t>元和</a:t>
            </a:r>
            <a:r>
              <a:rPr lang="en-US" altLang="zh-CN" b="1" dirty="0" smtClean="0">
                <a:latin typeface="+mn-ea"/>
              </a:rPr>
              <a:t>95</a:t>
            </a:r>
            <a:r>
              <a:rPr lang="zh-CN" altLang="en-US" b="1" dirty="0" smtClean="0">
                <a:latin typeface="+mn-ea"/>
              </a:rPr>
              <a:t>元 </a:t>
            </a:r>
            <a:endParaRPr lang="en-US" altLang="zh-CN" b="1" dirty="0" smtClean="0">
              <a:latin typeface="+mn-ea"/>
            </a:endParaRPr>
          </a:p>
          <a:p>
            <a:r>
              <a:rPr lang="zh-CN" altLang="en-US" b="1" dirty="0" smtClean="0">
                <a:latin typeface="+mn-ea"/>
              </a:rPr>
              <a:t>证券</a:t>
            </a:r>
            <a:r>
              <a:rPr lang="en-US" altLang="zh-CN" b="1" dirty="0" smtClean="0">
                <a:latin typeface="+mn-ea"/>
              </a:rPr>
              <a:t>B</a:t>
            </a:r>
            <a:r>
              <a:rPr lang="zh-CN" altLang="en-US" b="1" dirty="0" smtClean="0">
                <a:latin typeface="+mn-ea"/>
              </a:rPr>
              <a:t>的半年后的损益不知道</a:t>
            </a:r>
            <a:endParaRPr lang="en-US" altLang="zh-CN" b="1" dirty="0" smtClean="0">
              <a:latin typeface="+mn-ea"/>
            </a:endParaRPr>
          </a:p>
          <a:p>
            <a:r>
              <a:rPr lang="zh-CN" altLang="en-US" b="1" dirty="0" smtClean="0">
                <a:solidFill>
                  <a:srgbClr val="FFFF00"/>
                </a:solidFill>
                <a:latin typeface="宋体" pitchFamily="2" charset="-122"/>
              </a:rPr>
              <a:t>从</a:t>
            </a:r>
            <a:r>
              <a:rPr lang="zh-CN" altLang="en-US" b="1" dirty="0">
                <a:solidFill>
                  <a:srgbClr val="FFFF00"/>
                </a:solidFill>
                <a:latin typeface="宋体" pitchFamily="2" charset="-122"/>
              </a:rPr>
              <a:t>后往前应用静态复制策略</a:t>
            </a:r>
          </a:p>
          <a:p>
            <a:endParaRPr lang="zh-CN" altLang="en-US" b="1" dirty="0" smtClean="0">
              <a:latin typeface="+mn-ea"/>
            </a:endParaRPr>
          </a:p>
          <a:p>
            <a:pPr eaLnBrk="1" hangingPunct="1"/>
            <a:endParaRPr lang="en-US" altLang="zh-CN" b="1" dirty="0" smtClean="0">
              <a:latin typeface="+mn-ea"/>
            </a:endParaRPr>
          </a:p>
        </p:txBody>
      </p:sp>
    </p:spTree>
    <p:extLst>
      <p:ext uri="{BB962C8B-B14F-4D97-AF65-F5344CB8AC3E}">
        <p14:creationId xmlns:p14="http://schemas.microsoft.com/office/powerpoint/2010/main" val="38254407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endParaRPr lang="zh-CN" altLang="zh-CN" smtClean="0"/>
          </a:p>
        </p:txBody>
      </p:sp>
      <p:sp>
        <p:nvSpPr>
          <p:cNvPr id="144387" name="Text Box 3"/>
          <p:cNvSpPr txBox="1">
            <a:spLocks noChangeAspect="1" noChangeArrowheads="1"/>
          </p:cNvSpPr>
          <p:nvPr/>
        </p:nvSpPr>
        <p:spPr bwMode="auto">
          <a:xfrm>
            <a:off x="3725863" y="1752600"/>
            <a:ext cx="7699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110.25</a:t>
            </a:r>
          </a:p>
        </p:txBody>
      </p:sp>
      <p:sp>
        <p:nvSpPr>
          <p:cNvPr id="144388" name="Text Box 4"/>
          <p:cNvSpPr txBox="1">
            <a:spLocks noChangeAspect="1" noChangeArrowheads="1"/>
          </p:cNvSpPr>
          <p:nvPr/>
        </p:nvSpPr>
        <p:spPr bwMode="auto">
          <a:xfrm>
            <a:off x="3725863" y="2365375"/>
            <a:ext cx="6604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99.75</a:t>
            </a:r>
          </a:p>
        </p:txBody>
      </p:sp>
      <p:sp>
        <p:nvSpPr>
          <p:cNvPr id="144389" name="Text Box 5"/>
          <p:cNvSpPr txBox="1">
            <a:spLocks noChangeAspect="1" noChangeArrowheads="1"/>
          </p:cNvSpPr>
          <p:nvPr/>
        </p:nvSpPr>
        <p:spPr bwMode="auto">
          <a:xfrm>
            <a:off x="1905000" y="3387725"/>
            <a:ext cx="14351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2000" b="1">
                <a:solidFill>
                  <a:schemeClr val="tx1"/>
                </a:solidFill>
                <a:ea typeface="宋体" pitchFamily="2" charset="-122"/>
              </a:rPr>
              <a:t>风险证券</a:t>
            </a:r>
            <a:r>
              <a:rPr kumimoji="0" lang="en-US" altLang="zh-CN" sz="2000" b="1">
                <a:solidFill>
                  <a:schemeClr val="tx1"/>
                </a:solidFill>
                <a:ea typeface="宋体" pitchFamily="2" charset="-122"/>
              </a:rPr>
              <a:t>A</a:t>
            </a:r>
          </a:p>
        </p:txBody>
      </p:sp>
      <p:sp>
        <p:nvSpPr>
          <p:cNvPr id="144390" name="Text Box 6"/>
          <p:cNvSpPr txBox="1">
            <a:spLocks noChangeAspect="1" noChangeArrowheads="1"/>
          </p:cNvSpPr>
          <p:nvPr/>
        </p:nvSpPr>
        <p:spPr bwMode="auto">
          <a:xfrm>
            <a:off x="5734050" y="3387725"/>
            <a:ext cx="15049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2000" b="1">
                <a:solidFill>
                  <a:schemeClr val="tx1"/>
                </a:solidFill>
                <a:ea typeface="宋体" pitchFamily="2" charset="-122"/>
              </a:rPr>
              <a:t>风险证券</a:t>
            </a:r>
            <a:r>
              <a:rPr kumimoji="0" lang="en-US" altLang="zh-CN" sz="2000" b="1">
                <a:solidFill>
                  <a:schemeClr val="tx1"/>
                </a:solidFill>
                <a:ea typeface="宋体" pitchFamily="2" charset="-122"/>
              </a:rPr>
              <a:t>B</a:t>
            </a:r>
          </a:p>
        </p:txBody>
      </p:sp>
      <p:sp>
        <p:nvSpPr>
          <p:cNvPr id="144391" name="Text Box 7"/>
          <p:cNvSpPr txBox="1">
            <a:spLocks noChangeAspect="1" noChangeArrowheads="1"/>
          </p:cNvSpPr>
          <p:nvPr/>
        </p:nvSpPr>
        <p:spPr bwMode="auto">
          <a:xfrm>
            <a:off x="3717925" y="3052763"/>
            <a:ext cx="65563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90.25</a:t>
            </a:r>
          </a:p>
        </p:txBody>
      </p:sp>
      <p:sp>
        <p:nvSpPr>
          <p:cNvPr id="144392" name="Text Box 8"/>
          <p:cNvSpPr txBox="1">
            <a:spLocks noChangeAspect="1" noChangeArrowheads="1"/>
          </p:cNvSpPr>
          <p:nvPr/>
        </p:nvSpPr>
        <p:spPr bwMode="auto">
          <a:xfrm>
            <a:off x="1066800" y="2462213"/>
            <a:ext cx="55086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100</a:t>
            </a:r>
          </a:p>
        </p:txBody>
      </p:sp>
      <p:sp>
        <p:nvSpPr>
          <p:cNvPr id="144393" name="Text Box 9"/>
          <p:cNvSpPr txBox="1">
            <a:spLocks noChangeAspect="1" noChangeArrowheads="1"/>
          </p:cNvSpPr>
          <p:nvPr/>
        </p:nvSpPr>
        <p:spPr bwMode="auto">
          <a:xfrm>
            <a:off x="2443163" y="2124075"/>
            <a:ext cx="5286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a:t>
            </a:r>
          </a:p>
        </p:txBody>
      </p:sp>
      <p:sp>
        <p:nvSpPr>
          <p:cNvPr id="144394" name="Text Box 10"/>
          <p:cNvSpPr txBox="1">
            <a:spLocks noChangeAspect="1" noChangeArrowheads="1"/>
          </p:cNvSpPr>
          <p:nvPr/>
        </p:nvSpPr>
        <p:spPr bwMode="auto">
          <a:xfrm>
            <a:off x="2443163" y="2719388"/>
            <a:ext cx="400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95</a:t>
            </a:r>
          </a:p>
        </p:txBody>
      </p:sp>
      <p:sp>
        <p:nvSpPr>
          <p:cNvPr id="144395" name="Line 11"/>
          <p:cNvSpPr>
            <a:spLocks noChangeAspect="1" noChangeShapeType="1"/>
          </p:cNvSpPr>
          <p:nvPr/>
        </p:nvSpPr>
        <p:spPr bwMode="auto">
          <a:xfrm flipV="1">
            <a:off x="1643063" y="2301875"/>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6" name="Line 12"/>
          <p:cNvSpPr>
            <a:spLocks noChangeAspect="1" noChangeShapeType="1"/>
          </p:cNvSpPr>
          <p:nvPr/>
        </p:nvSpPr>
        <p:spPr bwMode="auto">
          <a:xfrm>
            <a:off x="1643063" y="259873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7" name="Line 13"/>
          <p:cNvSpPr>
            <a:spLocks noChangeAspect="1" noChangeShapeType="1"/>
          </p:cNvSpPr>
          <p:nvPr/>
        </p:nvSpPr>
        <p:spPr bwMode="auto">
          <a:xfrm flipV="1">
            <a:off x="2817813" y="1912938"/>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8" name="Line 14"/>
          <p:cNvSpPr>
            <a:spLocks noChangeAspect="1" noChangeShapeType="1"/>
          </p:cNvSpPr>
          <p:nvPr/>
        </p:nvSpPr>
        <p:spPr bwMode="auto">
          <a:xfrm>
            <a:off x="2817813" y="221138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9" name="Line 15"/>
          <p:cNvSpPr>
            <a:spLocks noChangeAspect="1" noChangeShapeType="1"/>
          </p:cNvSpPr>
          <p:nvPr/>
        </p:nvSpPr>
        <p:spPr bwMode="auto">
          <a:xfrm flipV="1">
            <a:off x="2781300" y="2570163"/>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0" name="Line 16"/>
          <p:cNvSpPr>
            <a:spLocks noChangeAspect="1" noChangeShapeType="1"/>
          </p:cNvSpPr>
          <p:nvPr/>
        </p:nvSpPr>
        <p:spPr bwMode="auto">
          <a:xfrm>
            <a:off x="2781300" y="2867025"/>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1" name="Text Box 17"/>
          <p:cNvSpPr txBox="1">
            <a:spLocks noChangeAspect="1" noChangeArrowheads="1"/>
          </p:cNvSpPr>
          <p:nvPr/>
        </p:nvSpPr>
        <p:spPr bwMode="auto">
          <a:xfrm>
            <a:off x="4619625" y="2462213"/>
            <a:ext cx="400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r>
              <a:rPr kumimoji="0" lang="en-US" altLang="zh-CN" sz="2000" b="1">
                <a:solidFill>
                  <a:schemeClr val="tx1"/>
                </a:solidFill>
                <a:ea typeface="宋体" pitchFamily="2" charset="-122"/>
              </a:rPr>
              <a:t>P</a:t>
            </a:r>
            <a:r>
              <a:rPr kumimoji="0" lang="en-US" altLang="zh-CN" sz="2000" b="1" baseline="-25000">
                <a:solidFill>
                  <a:schemeClr val="tx1"/>
                </a:solidFill>
                <a:ea typeface="宋体" pitchFamily="2" charset="-122"/>
              </a:rPr>
              <a:t>B</a:t>
            </a:r>
            <a:endParaRPr kumimoji="0" lang="en-US" altLang="zh-CN" sz="2000" b="1">
              <a:solidFill>
                <a:schemeClr val="tx1"/>
              </a:solidFill>
              <a:ea typeface="宋体" pitchFamily="2" charset="-122"/>
            </a:endParaRPr>
          </a:p>
        </p:txBody>
      </p:sp>
      <p:sp>
        <p:nvSpPr>
          <p:cNvPr id="144402" name="Text Box 18"/>
          <p:cNvSpPr txBox="1">
            <a:spLocks noChangeAspect="1" noChangeArrowheads="1"/>
          </p:cNvSpPr>
          <p:nvPr/>
        </p:nvSpPr>
        <p:spPr bwMode="auto">
          <a:xfrm>
            <a:off x="5843588" y="2124075"/>
            <a:ext cx="4000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B</a:t>
            </a:r>
            <a:r>
              <a:rPr kumimoji="0" lang="en-US" altLang="zh-CN" sz="2000" b="1" baseline="-25000">
                <a:solidFill>
                  <a:schemeClr val="tx1"/>
                </a:solidFill>
                <a:ea typeface="宋体" pitchFamily="2" charset="-122"/>
              </a:rPr>
              <a:t>1</a:t>
            </a:r>
            <a:endParaRPr kumimoji="0" lang="en-US" altLang="zh-CN" sz="2000" b="1">
              <a:solidFill>
                <a:schemeClr val="tx1"/>
              </a:solidFill>
              <a:ea typeface="宋体" pitchFamily="2" charset="-122"/>
            </a:endParaRPr>
          </a:p>
        </p:txBody>
      </p:sp>
      <p:sp>
        <p:nvSpPr>
          <p:cNvPr id="144403" name="Text Box 19"/>
          <p:cNvSpPr txBox="1">
            <a:spLocks noChangeAspect="1" noChangeArrowheads="1"/>
          </p:cNvSpPr>
          <p:nvPr/>
        </p:nvSpPr>
        <p:spPr bwMode="auto">
          <a:xfrm>
            <a:off x="5843588" y="2719388"/>
            <a:ext cx="400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B</a:t>
            </a:r>
            <a:r>
              <a:rPr kumimoji="0" lang="en-US" altLang="zh-CN" sz="2000" b="1" baseline="-25000">
                <a:solidFill>
                  <a:schemeClr val="tx1"/>
                </a:solidFill>
                <a:ea typeface="宋体" pitchFamily="2" charset="-122"/>
              </a:rPr>
              <a:t>2</a:t>
            </a:r>
            <a:endParaRPr kumimoji="0" lang="en-US" altLang="zh-CN" sz="2000" b="1">
              <a:solidFill>
                <a:schemeClr val="tx1"/>
              </a:solidFill>
              <a:ea typeface="宋体" pitchFamily="2" charset="-122"/>
            </a:endParaRPr>
          </a:p>
        </p:txBody>
      </p:sp>
      <p:sp>
        <p:nvSpPr>
          <p:cNvPr id="144404" name="Line 20"/>
          <p:cNvSpPr>
            <a:spLocks noChangeAspect="1" noChangeShapeType="1"/>
          </p:cNvSpPr>
          <p:nvPr/>
        </p:nvSpPr>
        <p:spPr bwMode="auto">
          <a:xfrm flipV="1">
            <a:off x="5043488" y="2301875"/>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5" name="Line 21"/>
          <p:cNvSpPr>
            <a:spLocks noChangeAspect="1" noChangeShapeType="1"/>
          </p:cNvSpPr>
          <p:nvPr/>
        </p:nvSpPr>
        <p:spPr bwMode="auto">
          <a:xfrm>
            <a:off x="5043488" y="259873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6" name="Text Box 22"/>
          <p:cNvSpPr txBox="1">
            <a:spLocks noChangeAspect="1" noChangeArrowheads="1"/>
          </p:cNvSpPr>
          <p:nvPr/>
        </p:nvSpPr>
        <p:spPr bwMode="auto">
          <a:xfrm>
            <a:off x="7019925" y="1765300"/>
            <a:ext cx="600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latin typeface="宋体" pitchFamily="2" charset="-122"/>
                <a:ea typeface="宋体" pitchFamily="2" charset="-122"/>
              </a:rPr>
              <a:t>125</a:t>
            </a:r>
          </a:p>
        </p:txBody>
      </p:sp>
      <p:sp>
        <p:nvSpPr>
          <p:cNvPr id="144407" name="Text Box 23"/>
          <p:cNvSpPr txBox="1">
            <a:spLocks noChangeAspect="1" noChangeArrowheads="1"/>
          </p:cNvSpPr>
          <p:nvPr/>
        </p:nvSpPr>
        <p:spPr bwMode="auto">
          <a:xfrm>
            <a:off x="7019925" y="2359025"/>
            <a:ext cx="828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112.5</a:t>
            </a:r>
          </a:p>
        </p:txBody>
      </p:sp>
      <p:sp>
        <p:nvSpPr>
          <p:cNvPr id="144408" name="Line 24"/>
          <p:cNvSpPr>
            <a:spLocks noChangeAspect="1" noChangeShapeType="1"/>
          </p:cNvSpPr>
          <p:nvPr/>
        </p:nvSpPr>
        <p:spPr bwMode="auto">
          <a:xfrm flipV="1">
            <a:off x="6219825" y="1912938"/>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9" name="Line 25"/>
          <p:cNvSpPr>
            <a:spLocks noChangeAspect="1" noChangeShapeType="1"/>
          </p:cNvSpPr>
          <p:nvPr/>
        </p:nvSpPr>
        <p:spPr bwMode="auto">
          <a:xfrm>
            <a:off x="6219825" y="221138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0" name="Text Box 26"/>
          <p:cNvSpPr txBox="1">
            <a:spLocks noChangeAspect="1" noChangeArrowheads="1"/>
          </p:cNvSpPr>
          <p:nvPr/>
        </p:nvSpPr>
        <p:spPr bwMode="auto">
          <a:xfrm>
            <a:off x="6983413" y="3016250"/>
            <a:ext cx="63658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109</a:t>
            </a:r>
          </a:p>
        </p:txBody>
      </p:sp>
      <p:sp>
        <p:nvSpPr>
          <p:cNvPr id="144411" name="Line 27"/>
          <p:cNvSpPr>
            <a:spLocks noChangeAspect="1" noChangeShapeType="1"/>
          </p:cNvSpPr>
          <p:nvPr/>
        </p:nvSpPr>
        <p:spPr bwMode="auto">
          <a:xfrm flipV="1">
            <a:off x="6181725" y="2570163"/>
            <a:ext cx="801688"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2" name="Line 28"/>
          <p:cNvSpPr>
            <a:spLocks noChangeAspect="1" noChangeShapeType="1"/>
          </p:cNvSpPr>
          <p:nvPr/>
        </p:nvSpPr>
        <p:spPr bwMode="auto">
          <a:xfrm>
            <a:off x="6181725" y="2867025"/>
            <a:ext cx="801688"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3" name="Text Box 29"/>
          <p:cNvSpPr txBox="1">
            <a:spLocks noChangeAspect="1" noChangeArrowheads="1"/>
          </p:cNvSpPr>
          <p:nvPr/>
        </p:nvSpPr>
        <p:spPr bwMode="auto">
          <a:xfrm>
            <a:off x="5368925" y="4103688"/>
            <a:ext cx="955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1.0506</a:t>
            </a:r>
          </a:p>
        </p:txBody>
      </p:sp>
      <p:sp>
        <p:nvSpPr>
          <p:cNvPr id="144414" name="Text Box 30"/>
          <p:cNvSpPr txBox="1">
            <a:spLocks noChangeAspect="1" noChangeArrowheads="1"/>
          </p:cNvSpPr>
          <p:nvPr/>
        </p:nvSpPr>
        <p:spPr bwMode="auto">
          <a:xfrm>
            <a:off x="5368925" y="4718050"/>
            <a:ext cx="8794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1.0506</a:t>
            </a:r>
          </a:p>
        </p:txBody>
      </p:sp>
      <p:sp>
        <p:nvSpPr>
          <p:cNvPr id="144415" name="Text Box 31"/>
          <p:cNvSpPr txBox="1">
            <a:spLocks noChangeAspect="1" noChangeArrowheads="1"/>
          </p:cNvSpPr>
          <p:nvPr/>
        </p:nvSpPr>
        <p:spPr bwMode="auto">
          <a:xfrm>
            <a:off x="5360988" y="5405438"/>
            <a:ext cx="96361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1.0506</a:t>
            </a:r>
          </a:p>
        </p:txBody>
      </p:sp>
      <p:sp>
        <p:nvSpPr>
          <p:cNvPr id="144416" name="Text Box 32"/>
          <p:cNvSpPr txBox="1">
            <a:spLocks noChangeAspect="1" noChangeArrowheads="1"/>
          </p:cNvSpPr>
          <p:nvPr/>
        </p:nvSpPr>
        <p:spPr bwMode="auto">
          <a:xfrm>
            <a:off x="2689225" y="4765675"/>
            <a:ext cx="4000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r>
              <a:rPr kumimoji="0" lang="en-US" altLang="zh-CN" sz="2000" b="1">
                <a:solidFill>
                  <a:schemeClr val="tx1"/>
                </a:solidFill>
                <a:ea typeface="宋体" pitchFamily="2" charset="-122"/>
              </a:rPr>
              <a:t>1</a:t>
            </a:r>
          </a:p>
        </p:txBody>
      </p:sp>
      <p:sp>
        <p:nvSpPr>
          <p:cNvPr id="144417" name="Text Box 33"/>
          <p:cNvSpPr txBox="1">
            <a:spLocks noChangeAspect="1" noChangeArrowheads="1"/>
          </p:cNvSpPr>
          <p:nvPr/>
        </p:nvSpPr>
        <p:spPr bwMode="auto">
          <a:xfrm>
            <a:off x="3898900" y="4427538"/>
            <a:ext cx="5969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1.025</a:t>
            </a:r>
          </a:p>
        </p:txBody>
      </p:sp>
      <p:sp>
        <p:nvSpPr>
          <p:cNvPr id="144418" name="Line 34"/>
          <p:cNvSpPr>
            <a:spLocks noChangeAspect="1" noChangeShapeType="1"/>
          </p:cNvSpPr>
          <p:nvPr/>
        </p:nvSpPr>
        <p:spPr bwMode="auto">
          <a:xfrm flipV="1">
            <a:off x="3114675" y="4603750"/>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9" name="Line 35"/>
          <p:cNvSpPr>
            <a:spLocks noChangeAspect="1" noChangeShapeType="1"/>
          </p:cNvSpPr>
          <p:nvPr/>
        </p:nvSpPr>
        <p:spPr bwMode="auto">
          <a:xfrm>
            <a:off x="3114675" y="4900613"/>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0" name="Line 36"/>
          <p:cNvSpPr>
            <a:spLocks noChangeAspect="1" noChangeShapeType="1"/>
          </p:cNvSpPr>
          <p:nvPr/>
        </p:nvSpPr>
        <p:spPr bwMode="auto">
          <a:xfrm flipV="1">
            <a:off x="4460875" y="4264025"/>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1" name="Line 37"/>
          <p:cNvSpPr>
            <a:spLocks noChangeAspect="1" noChangeShapeType="1"/>
          </p:cNvSpPr>
          <p:nvPr/>
        </p:nvSpPr>
        <p:spPr bwMode="auto">
          <a:xfrm>
            <a:off x="4460875" y="4562475"/>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2" name="Line 38"/>
          <p:cNvSpPr>
            <a:spLocks noChangeAspect="1" noChangeShapeType="1"/>
          </p:cNvSpPr>
          <p:nvPr/>
        </p:nvSpPr>
        <p:spPr bwMode="auto">
          <a:xfrm flipV="1">
            <a:off x="4424363" y="4921250"/>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3" name="Line 39"/>
          <p:cNvSpPr>
            <a:spLocks noChangeAspect="1" noChangeShapeType="1"/>
          </p:cNvSpPr>
          <p:nvPr/>
        </p:nvSpPr>
        <p:spPr bwMode="auto">
          <a:xfrm>
            <a:off x="4424363" y="5219700"/>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4" name="Text Box 40"/>
          <p:cNvSpPr txBox="1">
            <a:spLocks noChangeAspect="1" noChangeArrowheads="1"/>
          </p:cNvSpPr>
          <p:nvPr/>
        </p:nvSpPr>
        <p:spPr bwMode="auto">
          <a:xfrm>
            <a:off x="3875088" y="5065713"/>
            <a:ext cx="6969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1.025</a:t>
            </a:r>
          </a:p>
        </p:txBody>
      </p:sp>
      <p:sp>
        <p:nvSpPr>
          <p:cNvPr id="144425" name="Freeform 42"/>
          <p:cNvSpPr>
            <a:spLocks/>
          </p:cNvSpPr>
          <p:nvPr/>
        </p:nvSpPr>
        <p:spPr bwMode="auto">
          <a:xfrm>
            <a:off x="5384800" y="1574800"/>
            <a:ext cx="2717800" cy="1244600"/>
          </a:xfrm>
          <a:custGeom>
            <a:avLst/>
            <a:gdLst>
              <a:gd name="T0" fmla="*/ 2147483647 w 1712"/>
              <a:gd name="T1" fmla="*/ 2147483647 h 784"/>
              <a:gd name="T2" fmla="*/ 2147483647 w 1712"/>
              <a:gd name="T3" fmla="*/ 2147483647 h 784"/>
              <a:gd name="T4" fmla="*/ 2147483647 w 1712"/>
              <a:gd name="T5" fmla="*/ 2147483647 h 784"/>
              <a:gd name="T6" fmla="*/ 2147483647 w 1712"/>
              <a:gd name="T7" fmla="*/ 2147483647 h 784"/>
              <a:gd name="T8" fmla="*/ 2147483647 w 1712"/>
              <a:gd name="T9" fmla="*/ 2147483647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2" h="784">
                <a:moveTo>
                  <a:pt x="352" y="640"/>
                </a:moveTo>
                <a:cubicBezTo>
                  <a:pt x="120" y="576"/>
                  <a:pt x="0" y="400"/>
                  <a:pt x="160" y="304"/>
                </a:cubicBezTo>
                <a:cubicBezTo>
                  <a:pt x="320" y="208"/>
                  <a:pt x="1080" y="0"/>
                  <a:pt x="1312" y="64"/>
                </a:cubicBezTo>
                <a:cubicBezTo>
                  <a:pt x="1544" y="128"/>
                  <a:pt x="1712" y="592"/>
                  <a:pt x="1552" y="688"/>
                </a:cubicBezTo>
                <a:cubicBezTo>
                  <a:pt x="1392" y="784"/>
                  <a:pt x="584" y="704"/>
                  <a:pt x="352" y="64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426" name="Freeform 43"/>
          <p:cNvSpPr>
            <a:spLocks/>
          </p:cNvSpPr>
          <p:nvPr/>
        </p:nvSpPr>
        <p:spPr bwMode="auto">
          <a:xfrm>
            <a:off x="2057400" y="1524000"/>
            <a:ext cx="2717800" cy="1244600"/>
          </a:xfrm>
          <a:custGeom>
            <a:avLst/>
            <a:gdLst>
              <a:gd name="T0" fmla="*/ 2147483647 w 1712"/>
              <a:gd name="T1" fmla="*/ 2147483647 h 784"/>
              <a:gd name="T2" fmla="*/ 2147483647 w 1712"/>
              <a:gd name="T3" fmla="*/ 2147483647 h 784"/>
              <a:gd name="T4" fmla="*/ 2147483647 w 1712"/>
              <a:gd name="T5" fmla="*/ 2147483647 h 784"/>
              <a:gd name="T6" fmla="*/ 2147483647 w 1712"/>
              <a:gd name="T7" fmla="*/ 2147483647 h 784"/>
              <a:gd name="T8" fmla="*/ 2147483647 w 1712"/>
              <a:gd name="T9" fmla="*/ 2147483647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2" h="784">
                <a:moveTo>
                  <a:pt x="352" y="640"/>
                </a:moveTo>
                <a:cubicBezTo>
                  <a:pt x="120" y="576"/>
                  <a:pt x="0" y="400"/>
                  <a:pt x="160" y="304"/>
                </a:cubicBezTo>
                <a:cubicBezTo>
                  <a:pt x="320" y="208"/>
                  <a:pt x="1080" y="0"/>
                  <a:pt x="1312" y="64"/>
                </a:cubicBezTo>
                <a:cubicBezTo>
                  <a:pt x="1544" y="128"/>
                  <a:pt x="1712" y="592"/>
                  <a:pt x="1552" y="688"/>
                </a:cubicBezTo>
                <a:cubicBezTo>
                  <a:pt x="1392" y="784"/>
                  <a:pt x="584" y="704"/>
                  <a:pt x="352" y="64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427" name="Freeform 44"/>
          <p:cNvSpPr>
            <a:spLocks/>
          </p:cNvSpPr>
          <p:nvPr/>
        </p:nvSpPr>
        <p:spPr bwMode="auto">
          <a:xfrm>
            <a:off x="3657600" y="3886200"/>
            <a:ext cx="2717800" cy="1244600"/>
          </a:xfrm>
          <a:custGeom>
            <a:avLst/>
            <a:gdLst>
              <a:gd name="T0" fmla="*/ 2147483647 w 1712"/>
              <a:gd name="T1" fmla="*/ 2147483647 h 784"/>
              <a:gd name="T2" fmla="*/ 2147483647 w 1712"/>
              <a:gd name="T3" fmla="*/ 2147483647 h 784"/>
              <a:gd name="T4" fmla="*/ 2147483647 w 1712"/>
              <a:gd name="T5" fmla="*/ 2147483647 h 784"/>
              <a:gd name="T6" fmla="*/ 2147483647 w 1712"/>
              <a:gd name="T7" fmla="*/ 2147483647 h 784"/>
              <a:gd name="T8" fmla="*/ 2147483647 w 1712"/>
              <a:gd name="T9" fmla="*/ 2147483647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2" h="784">
                <a:moveTo>
                  <a:pt x="352" y="640"/>
                </a:moveTo>
                <a:cubicBezTo>
                  <a:pt x="120" y="576"/>
                  <a:pt x="0" y="400"/>
                  <a:pt x="160" y="304"/>
                </a:cubicBezTo>
                <a:cubicBezTo>
                  <a:pt x="320" y="208"/>
                  <a:pt x="1080" y="0"/>
                  <a:pt x="1312" y="64"/>
                </a:cubicBezTo>
                <a:cubicBezTo>
                  <a:pt x="1544" y="128"/>
                  <a:pt x="1712" y="592"/>
                  <a:pt x="1552" y="688"/>
                </a:cubicBezTo>
                <a:cubicBezTo>
                  <a:pt x="1392" y="784"/>
                  <a:pt x="584" y="704"/>
                  <a:pt x="352" y="64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4887283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endParaRPr lang="zh-CN" altLang="zh-CN" smtClean="0"/>
          </a:p>
        </p:txBody>
      </p:sp>
      <p:sp>
        <p:nvSpPr>
          <p:cNvPr id="145411" name="Rectangle 3"/>
          <p:cNvSpPr>
            <a:spLocks noGrp="1" noChangeArrowheads="1"/>
          </p:cNvSpPr>
          <p:nvPr>
            <p:ph type="body" idx="1"/>
          </p:nvPr>
        </p:nvSpPr>
        <p:spPr/>
        <p:txBody>
          <a:bodyPr/>
          <a:lstStyle/>
          <a:p>
            <a:pPr eaLnBrk="1" hangingPunct="1">
              <a:buFontTx/>
              <a:buNone/>
            </a:pPr>
            <a:r>
              <a:rPr lang="zh-CN" altLang="en-US" dirty="0" smtClean="0">
                <a:latin typeface="+mn-ea"/>
              </a:rPr>
              <a:t>（</a:t>
            </a:r>
            <a:r>
              <a:rPr lang="en-US" altLang="zh-CN" dirty="0" smtClean="0">
                <a:latin typeface="+mn-ea"/>
              </a:rPr>
              <a:t>1</a:t>
            </a:r>
            <a:r>
              <a:rPr lang="zh-CN" altLang="en-US" dirty="0" smtClean="0">
                <a:latin typeface="+mn-ea"/>
              </a:rPr>
              <a:t>）证券在中期价格为</a:t>
            </a:r>
            <a:r>
              <a:rPr lang="en-US" altLang="zh-CN" dirty="0" smtClean="0">
                <a:latin typeface="+mn-ea"/>
              </a:rPr>
              <a:t>105</a:t>
            </a:r>
            <a:r>
              <a:rPr lang="zh-CN" altLang="en-US" dirty="0" smtClean="0">
                <a:latin typeface="+mn-ea"/>
              </a:rPr>
              <a:t>时：</a:t>
            </a:r>
          </a:p>
          <a:p>
            <a:pPr eaLnBrk="1" hangingPunct="1">
              <a:buFontTx/>
              <a:buNone/>
            </a:pPr>
            <a:r>
              <a:rPr lang="zh-CN" altLang="en-US" dirty="0" smtClean="0">
                <a:latin typeface="+mn-ea"/>
              </a:rPr>
              <a:t> </a:t>
            </a:r>
          </a:p>
        </p:txBody>
      </p:sp>
      <p:sp>
        <p:nvSpPr>
          <p:cNvPr id="145412" name="Rectangle 5"/>
          <p:cNvSpPr>
            <a:spLocks noChangeArrowheads="1"/>
          </p:cNvSpPr>
          <p:nvPr/>
        </p:nvSpPr>
        <p:spPr bwMode="auto">
          <a:xfrm>
            <a:off x="3548063" y="32004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6" name="Object 4"/>
          <p:cNvGraphicFramePr>
            <a:graphicFrameLocks noChangeAspect="1"/>
          </p:cNvGraphicFramePr>
          <p:nvPr>
            <p:extLst>
              <p:ext uri="{D42A27DB-BD31-4B8C-83A1-F6EECF244321}">
                <p14:modId xmlns:p14="http://schemas.microsoft.com/office/powerpoint/2010/main" val="4046169999"/>
              </p:ext>
            </p:extLst>
          </p:nvPr>
        </p:nvGraphicFramePr>
        <p:xfrm>
          <a:off x="971600" y="2708920"/>
          <a:ext cx="7315200" cy="1752600"/>
        </p:xfrm>
        <a:graphic>
          <a:graphicData uri="http://schemas.openxmlformats.org/presentationml/2006/ole">
            <mc:AlternateContent xmlns:mc="http://schemas.openxmlformats.org/markup-compatibility/2006">
              <mc:Choice xmlns:v="urn:schemas-microsoft-com:vml" Requires="v">
                <p:oleObj spid="_x0000_s103455" r:id="rId4" imgW="2045588" imgH="457399" progId="Equation.DSMT4">
                  <p:embed/>
                </p:oleObj>
              </mc:Choice>
              <mc:Fallback>
                <p:oleObj r:id="rId4" imgW="2045588" imgH="45739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708920"/>
                        <a:ext cx="73152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275675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endParaRPr lang="zh-CN" altLang="zh-CN" smtClean="0"/>
          </a:p>
        </p:txBody>
      </p:sp>
      <p:sp>
        <p:nvSpPr>
          <p:cNvPr id="146435" name="Rectangle 3"/>
          <p:cNvSpPr>
            <a:spLocks noGrp="1" noChangeArrowheads="1"/>
          </p:cNvSpPr>
          <p:nvPr>
            <p:ph type="body" idx="1"/>
          </p:nvPr>
        </p:nvSpPr>
        <p:spPr/>
        <p:txBody>
          <a:bodyPr>
            <a:normAutofit/>
          </a:bodyPr>
          <a:lstStyle/>
          <a:p>
            <a:pPr>
              <a:spcBef>
                <a:spcPct val="50000"/>
              </a:spcBef>
            </a:pPr>
            <a:r>
              <a:rPr lang="zh-CN" altLang="en-US" dirty="0" smtClean="0">
                <a:solidFill>
                  <a:schemeClr val="tx2"/>
                </a:solidFill>
                <a:latin typeface="+mn-ea"/>
              </a:rPr>
              <a:t>解得：</a:t>
            </a:r>
          </a:p>
          <a:p>
            <a:pPr eaLnBrk="1" hangingPunct="1">
              <a:spcBef>
                <a:spcPct val="50000"/>
              </a:spcBef>
              <a:buFontTx/>
              <a:buNone/>
            </a:pPr>
            <a:r>
              <a:rPr lang="zh-CN" altLang="en-US" dirty="0" smtClean="0">
                <a:latin typeface="+mn-ea"/>
              </a:rPr>
              <a:t>   </a:t>
            </a:r>
            <a:r>
              <a:rPr lang="en-US" altLang="zh-CN" dirty="0" smtClean="0">
                <a:latin typeface="+mn-ea"/>
              </a:rPr>
              <a:t>x = 1.19</a:t>
            </a:r>
            <a:r>
              <a:rPr lang="zh-CN" altLang="en-US" dirty="0" smtClean="0">
                <a:latin typeface="+mn-ea"/>
              </a:rPr>
              <a:t>，</a:t>
            </a:r>
            <a:r>
              <a:rPr lang="en-US" altLang="zh-CN" dirty="0" smtClean="0">
                <a:latin typeface="+mn-ea"/>
              </a:rPr>
              <a:t>y</a:t>
            </a:r>
            <a:r>
              <a:rPr lang="zh-CN" altLang="en-US" dirty="0" smtClean="0">
                <a:latin typeface="+mn-ea"/>
              </a:rPr>
              <a:t>＝－</a:t>
            </a:r>
            <a:r>
              <a:rPr lang="en-US" altLang="zh-CN" dirty="0" smtClean="0">
                <a:latin typeface="+mn-ea"/>
              </a:rPr>
              <a:t>5.90  </a:t>
            </a:r>
          </a:p>
          <a:p>
            <a:pPr eaLnBrk="1" hangingPunct="1"/>
            <a:r>
              <a:rPr lang="zh-CN" altLang="en-US" dirty="0" smtClean="0">
                <a:latin typeface="+mn-ea"/>
              </a:rPr>
              <a:t>此时</a:t>
            </a:r>
            <a:r>
              <a:rPr lang="en-US" altLang="zh-CN" dirty="0" smtClean="0">
                <a:latin typeface="+mn-ea"/>
              </a:rPr>
              <a:t>B</a:t>
            </a:r>
            <a:r>
              <a:rPr lang="zh-CN" altLang="en-US" dirty="0" smtClean="0">
                <a:latin typeface="+mn-ea"/>
              </a:rPr>
              <a:t>的价格为：</a:t>
            </a:r>
          </a:p>
          <a:p>
            <a:pPr lvl="1" eaLnBrk="1" hangingPunct="1">
              <a:buFontTx/>
              <a:buNone/>
            </a:pPr>
            <a:r>
              <a:rPr lang="en-US" altLang="zh-CN" sz="3200" dirty="0" smtClean="0">
                <a:latin typeface="+mn-ea"/>
              </a:rPr>
              <a:t>B</a:t>
            </a:r>
            <a:r>
              <a:rPr lang="en-US" altLang="zh-CN" sz="3200" baseline="-30000" dirty="0" smtClean="0">
                <a:latin typeface="+mn-ea"/>
              </a:rPr>
              <a:t>1</a:t>
            </a:r>
            <a:r>
              <a:rPr lang="zh-CN" altLang="en-US" sz="3200" dirty="0" smtClean="0">
                <a:latin typeface="+mn-ea"/>
              </a:rPr>
              <a:t>＝</a:t>
            </a:r>
            <a:r>
              <a:rPr lang="en-US" altLang="zh-CN" sz="3200" dirty="0" smtClean="0">
                <a:latin typeface="+mn-ea"/>
              </a:rPr>
              <a:t>1.19×105</a:t>
            </a:r>
            <a:r>
              <a:rPr lang="zh-CN" altLang="en-US" sz="3200" dirty="0" smtClean="0">
                <a:latin typeface="+mn-ea"/>
              </a:rPr>
              <a:t>－</a:t>
            </a:r>
            <a:r>
              <a:rPr lang="en-US" altLang="zh-CN" sz="3200" dirty="0" smtClean="0">
                <a:latin typeface="+mn-ea"/>
              </a:rPr>
              <a:t>5.90×1.025</a:t>
            </a:r>
          </a:p>
          <a:p>
            <a:pPr lvl="1" eaLnBrk="1" hangingPunct="1">
              <a:buFontTx/>
              <a:buNone/>
            </a:pPr>
            <a:r>
              <a:rPr lang="en-US" altLang="zh-CN" sz="3200" dirty="0" smtClean="0">
                <a:latin typeface="+mn-ea"/>
              </a:rPr>
              <a:t>    =118.90 </a:t>
            </a:r>
          </a:p>
        </p:txBody>
      </p:sp>
    </p:spTree>
    <p:extLst>
      <p:ext uri="{BB962C8B-B14F-4D97-AF65-F5344CB8AC3E}">
        <p14:creationId xmlns:p14="http://schemas.microsoft.com/office/powerpoint/2010/main" val="20869592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endParaRPr lang="zh-CN" altLang="zh-CN" smtClean="0"/>
          </a:p>
        </p:txBody>
      </p:sp>
      <p:sp>
        <p:nvSpPr>
          <p:cNvPr id="147459" name="Text Box 3"/>
          <p:cNvSpPr txBox="1">
            <a:spLocks noChangeAspect="1" noChangeArrowheads="1"/>
          </p:cNvSpPr>
          <p:nvPr/>
        </p:nvSpPr>
        <p:spPr bwMode="auto">
          <a:xfrm>
            <a:off x="3725863" y="1752600"/>
            <a:ext cx="7699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110.25</a:t>
            </a:r>
          </a:p>
        </p:txBody>
      </p:sp>
      <p:sp>
        <p:nvSpPr>
          <p:cNvPr id="147460" name="Text Box 4"/>
          <p:cNvSpPr txBox="1">
            <a:spLocks noChangeAspect="1" noChangeArrowheads="1"/>
          </p:cNvSpPr>
          <p:nvPr/>
        </p:nvSpPr>
        <p:spPr bwMode="auto">
          <a:xfrm>
            <a:off x="3725863" y="2365375"/>
            <a:ext cx="6604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99.75</a:t>
            </a:r>
          </a:p>
        </p:txBody>
      </p:sp>
      <p:sp>
        <p:nvSpPr>
          <p:cNvPr id="147461" name="Text Box 5"/>
          <p:cNvSpPr txBox="1">
            <a:spLocks noChangeAspect="1" noChangeArrowheads="1"/>
          </p:cNvSpPr>
          <p:nvPr/>
        </p:nvSpPr>
        <p:spPr bwMode="auto">
          <a:xfrm>
            <a:off x="1905000" y="3387725"/>
            <a:ext cx="14351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2000" b="1">
                <a:solidFill>
                  <a:schemeClr val="tx1"/>
                </a:solidFill>
                <a:ea typeface="宋体" pitchFamily="2" charset="-122"/>
              </a:rPr>
              <a:t>风险证券</a:t>
            </a:r>
            <a:r>
              <a:rPr kumimoji="0" lang="en-US" altLang="zh-CN" sz="2000" b="1">
                <a:solidFill>
                  <a:schemeClr val="tx1"/>
                </a:solidFill>
                <a:ea typeface="宋体" pitchFamily="2" charset="-122"/>
              </a:rPr>
              <a:t>A</a:t>
            </a:r>
          </a:p>
        </p:txBody>
      </p:sp>
      <p:sp>
        <p:nvSpPr>
          <p:cNvPr id="147462" name="Text Box 6"/>
          <p:cNvSpPr txBox="1">
            <a:spLocks noChangeAspect="1" noChangeArrowheads="1"/>
          </p:cNvSpPr>
          <p:nvPr/>
        </p:nvSpPr>
        <p:spPr bwMode="auto">
          <a:xfrm>
            <a:off x="5734050" y="3387725"/>
            <a:ext cx="15049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2000" b="1">
                <a:solidFill>
                  <a:schemeClr val="tx1"/>
                </a:solidFill>
                <a:ea typeface="宋体" pitchFamily="2" charset="-122"/>
              </a:rPr>
              <a:t>风险证券</a:t>
            </a:r>
            <a:r>
              <a:rPr kumimoji="0" lang="en-US" altLang="zh-CN" sz="2000" b="1">
                <a:solidFill>
                  <a:schemeClr val="tx1"/>
                </a:solidFill>
                <a:ea typeface="宋体" pitchFamily="2" charset="-122"/>
              </a:rPr>
              <a:t>B</a:t>
            </a:r>
          </a:p>
        </p:txBody>
      </p:sp>
      <p:sp>
        <p:nvSpPr>
          <p:cNvPr id="147463" name="Text Box 7"/>
          <p:cNvSpPr txBox="1">
            <a:spLocks noChangeAspect="1" noChangeArrowheads="1"/>
          </p:cNvSpPr>
          <p:nvPr/>
        </p:nvSpPr>
        <p:spPr bwMode="auto">
          <a:xfrm>
            <a:off x="3717925" y="3052763"/>
            <a:ext cx="65563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90.25</a:t>
            </a:r>
          </a:p>
        </p:txBody>
      </p:sp>
      <p:sp>
        <p:nvSpPr>
          <p:cNvPr id="147464" name="Text Box 8"/>
          <p:cNvSpPr txBox="1">
            <a:spLocks noChangeAspect="1" noChangeArrowheads="1"/>
          </p:cNvSpPr>
          <p:nvPr/>
        </p:nvSpPr>
        <p:spPr bwMode="auto">
          <a:xfrm>
            <a:off x="1066800" y="2462213"/>
            <a:ext cx="55086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100</a:t>
            </a:r>
          </a:p>
        </p:txBody>
      </p:sp>
      <p:sp>
        <p:nvSpPr>
          <p:cNvPr id="147465" name="Text Box 9"/>
          <p:cNvSpPr txBox="1">
            <a:spLocks noChangeAspect="1" noChangeArrowheads="1"/>
          </p:cNvSpPr>
          <p:nvPr/>
        </p:nvSpPr>
        <p:spPr bwMode="auto">
          <a:xfrm>
            <a:off x="2443163" y="2124075"/>
            <a:ext cx="5286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a:t>
            </a:r>
          </a:p>
        </p:txBody>
      </p:sp>
      <p:sp>
        <p:nvSpPr>
          <p:cNvPr id="147466" name="Text Box 10"/>
          <p:cNvSpPr txBox="1">
            <a:spLocks noChangeAspect="1" noChangeArrowheads="1"/>
          </p:cNvSpPr>
          <p:nvPr/>
        </p:nvSpPr>
        <p:spPr bwMode="auto">
          <a:xfrm>
            <a:off x="2443163" y="2719388"/>
            <a:ext cx="400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95</a:t>
            </a:r>
          </a:p>
        </p:txBody>
      </p:sp>
      <p:sp>
        <p:nvSpPr>
          <p:cNvPr id="147467" name="Line 11"/>
          <p:cNvSpPr>
            <a:spLocks noChangeAspect="1" noChangeShapeType="1"/>
          </p:cNvSpPr>
          <p:nvPr/>
        </p:nvSpPr>
        <p:spPr bwMode="auto">
          <a:xfrm flipV="1">
            <a:off x="1643063" y="2301875"/>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8" name="Line 12"/>
          <p:cNvSpPr>
            <a:spLocks noChangeAspect="1" noChangeShapeType="1"/>
          </p:cNvSpPr>
          <p:nvPr/>
        </p:nvSpPr>
        <p:spPr bwMode="auto">
          <a:xfrm>
            <a:off x="1643063" y="259873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9" name="Line 13"/>
          <p:cNvSpPr>
            <a:spLocks noChangeAspect="1" noChangeShapeType="1"/>
          </p:cNvSpPr>
          <p:nvPr/>
        </p:nvSpPr>
        <p:spPr bwMode="auto">
          <a:xfrm flipV="1">
            <a:off x="2817813" y="1912938"/>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0" name="Line 14"/>
          <p:cNvSpPr>
            <a:spLocks noChangeAspect="1" noChangeShapeType="1"/>
          </p:cNvSpPr>
          <p:nvPr/>
        </p:nvSpPr>
        <p:spPr bwMode="auto">
          <a:xfrm>
            <a:off x="2817813" y="221138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1" name="Line 15"/>
          <p:cNvSpPr>
            <a:spLocks noChangeAspect="1" noChangeShapeType="1"/>
          </p:cNvSpPr>
          <p:nvPr/>
        </p:nvSpPr>
        <p:spPr bwMode="auto">
          <a:xfrm flipV="1">
            <a:off x="2781300" y="2570163"/>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2" name="Line 16"/>
          <p:cNvSpPr>
            <a:spLocks noChangeAspect="1" noChangeShapeType="1"/>
          </p:cNvSpPr>
          <p:nvPr/>
        </p:nvSpPr>
        <p:spPr bwMode="auto">
          <a:xfrm>
            <a:off x="2781300" y="2867025"/>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3" name="Text Box 17"/>
          <p:cNvSpPr txBox="1">
            <a:spLocks noChangeAspect="1" noChangeArrowheads="1"/>
          </p:cNvSpPr>
          <p:nvPr/>
        </p:nvSpPr>
        <p:spPr bwMode="auto">
          <a:xfrm>
            <a:off x="4619625" y="2462213"/>
            <a:ext cx="400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r>
              <a:rPr kumimoji="0" lang="en-US" altLang="zh-CN" sz="2000" b="1">
                <a:solidFill>
                  <a:schemeClr val="tx1"/>
                </a:solidFill>
                <a:ea typeface="宋体" pitchFamily="2" charset="-122"/>
              </a:rPr>
              <a:t>P</a:t>
            </a:r>
            <a:r>
              <a:rPr kumimoji="0" lang="en-US" altLang="zh-CN" sz="2000" b="1" baseline="-25000">
                <a:solidFill>
                  <a:schemeClr val="tx1"/>
                </a:solidFill>
                <a:ea typeface="宋体" pitchFamily="2" charset="-122"/>
              </a:rPr>
              <a:t>B</a:t>
            </a:r>
            <a:endParaRPr kumimoji="0" lang="en-US" altLang="zh-CN" sz="2000" b="1">
              <a:solidFill>
                <a:schemeClr val="tx1"/>
              </a:solidFill>
              <a:ea typeface="宋体" pitchFamily="2" charset="-122"/>
            </a:endParaRPr>
          </a:p>
        </p:txBody>
      </p:sp>
      <p:sp>
        <p:nvSpPr>
          <p:cNvPr id="147474" name="Text Box 18"/>
          <p:cNvSpPr txBox="1">
            <a:spLocks noChangeAspect="1" noChangeArrowheads="1"/>
          </p:cNvSpPr>
          <p:nvPr/>
        </p:nvSpPr>
        <p:spPr bwMode="auto">
          <a:xfrm>
            <a:off x="5898232" y="21336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dirty="0">
                <a:solidFill>
                  <a:srgbClr val="FFFF00"/>
                </a:solidFill>
                <a:ea typeface="宋体" pitchFamily="2" charset="-122"/>
              </a:rPr>
              <a:t>118.90</a:t>
            </a:r>
          </a:p>
        </p:txBody>
      </p:sp>
      <p:sp>
        <p:nvSpPr>
          <p:cNvPr id="147475" name="Text Box 19"/>
          <p:cNvSpPr txBox="1">
            <a:spLocks noChangeAspect="1" noChangeArrowheads="1"/>
          </p:cNvSpPr>
          <p:nvPr/>
        </p:nvSpPr>
        <p:spPr bwMode="auto">
          <a:xfrm>
            <a:off x="6012160" y="2719388"/>
            <a:ext cx="400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dirty="0">
                <a:solidFill>
                  <a:schemeClr val="tx1"/>
                </a:solidFill>
                <a:ea typeface="宋体" pitchFamily="2" charset="-122"/>
              </a:rPr>
              <a:t>B</a:t>
            </a:r>
            <a:r>
              <a:rPr kumimoji="0" lang="en-US" altLang="zh-CN" sz="2000" b="1" baseline="-25000" dirty="0">
                <a:solidFill>
                  <a:schemeClr val="tx1"/>
                </a:solidFill>
                <a:ea typeface="宋体" pitchFamily="2" charset="-122"/>
              </a:rPr>
              <a:t>2</a:t>
            </a:r>
            <a:endParaRPr kumimoji="0" lang="en-US" altLang="zh-CN" sz="2000" b="1" dirty="0">
              <a:solidFill>
                <a:schemeClr val="tx1"/>
              </a:solidFill>
              <a:ea typeface="宋体" pitchFamily="2" charset="-122"/>
            </a:endParaRPr>
          </a:p>
        </p:txBody>
      </p:sp>
      <p:sp>
        <p:nvSpPr>
          <p:cNvPr id="147476" name="Line 20"/>
          <p:cNvSpPr>
            <a:spLocks noChangeAspect="1" noChangeShapeType="1"/>
          </p:cNvSpPr>
          <p:nvPr/>
        </p:nvSpPr>
        <p:spPr bwMode="auto">
          <a:xfrm flipV="1">
            <a:off x="5043488" y="2301875"/>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7" name="Line 21"/>
          <p:cNvSpPr>
            <a:spLocks noChangeAspect="1" noChangeShapeType="1"/>
          </p:cNvSpPr>
          <p:nvPr/>
        </p:nvSpPr>
        <p:spPr bwMode="auto">
          <a:xfrm>
            <a:off x="5043488" y="259873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8" name="Text Box 22"/>
          <p:cNvSpPr txBox="1">
            <a:spLocks noChangeAspect="1" noChangeArrowheads="1"/>
          </p:cNvSpPr>
          <p:nvPr/>
        </p:nvSpPr>
        <p:spPr bwMode="auto">
          <a:xfrm>
            <a:off x="7415733" y="1765300"/>
            <a:ext cx="600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latin typeface="宋体" pitchFamily="2" charset="-122"/>
                <a:ea typeface="宋体" pitchFamily="2" charset="-122"/>
              </a:rPr>
              <a:t>125</a:t>
            </a:r>
          </a:p>
        </p:txBody>
      </p:sp>
      <p:sp>
        <p:nvSpPr>
          <p:cNvPr id="147479" name="Text Box 23"/>
          <p:cNvSpPr txBox="1">
            <a:spLocks noChangeAspect="1" noChangeArrowheads="1"/>
          </p:cNvSpPr>
          <p:nvPr/>
        </p:nvSpPr>
        <p:spPr bwMode="auto">
          <a:xfrm>
            <a:off x="7415733" y="2359025"/>
            <a:ext cx="828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112.5</a:t>
            </a:r>
          </a:p>
        </p:txBody>
      </p:sp>
      <p:sp>
        <p:nvSpPr>
          <p:cNvPr id="147480" name="Line 24"/>
          <p:cNvSpPr>
            <a:spLocks noChangeAspect="1" noChangeShapeType="1"/>
          </p:cNvSpPr>
          <p:nvPr/>
        </p:nvSpPr>
        <p:spPr bwMode="auto">
          <a:xfrm flipV="1">
            <a:off x="6615633" y="1912938"/>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81" name="Line 25"/>
          <p:cNvSpPr>
            <a:spLocks noChangeAspect="1" noChangeShapeType="1"/>
          </p:cNvSpPr>
          <p:nvPr/>
        </p:nvSpPr>
        <p:spPr bwMode="auto">
          <a:xfrm>
            <a:off x="6615633" y="221138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82" name="Text Box 26"/>
          <p:cNvSpPr txBox="1">
            <a:spLocks noChangeAspect="1" noChangeArrowheads="1"/>
          </p:cNvSpPr>
          <p:nvPr/>
        </p:nvSpPr>
        <p:spPr bwMode="auto">
          <a:xfrm>
            <a:off x="7319789" y="3060129"/>
            <a:ext cx="63658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dirty="0">
                <a:solidFill>
                  <a:schemeClr val="tx1"/>
                </a:solidFill>
                <a:ea typeface="宋体" pitchFamily="2" charset="-122"/>
              </a:rPr>
              <a:t>109</a:t>
            </a:r>
          </a:p>
        </p:txBody>
      </p:sp>
      <p:sp>
        <p:nvSpPr>
          <p:cNvPr id="147483" name="Line 27"/>
          <p:cNvSpPr>
            <a:spLocks noChangeAspect="1" noChangeShapeType="1"/>
          </p:cNvSpPr>
          <p:nvPr/>
        </p:nvSpPr>
        <p:spPr bwMode="auto">
          <a:xfrm flipV="1">
            <a:off x="6577533" y="2570163"/>
            <a:ext cx="801688"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84" name="Line 28"/>
          <p:cNvSpPr>
            <a:spLocks noChangeAspect="1" noChangeShapeType="1"/>
          </p:cNvSpPr>
          <p:nvPr/>
        </p:nvSpPr>
        <p:spPr bwMode="auto">
          <a:xfrm>
            <a:off x="6554960" y="2910904"/>
            <a:ext cx="801688"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85" name="Text Box 29"/>
          <p:cNvSpPr txBox="1">
            <a:spLocks noChangeAspect="1" noChangeArrowheads="1"/>
          </p:cNvSpPr>
          <p:nvPr/>
        </p:nvSpPr>
        <p:spPr bwMode="auto">
          <a:xfrm>
            <a:off x="5368925" y="4103688"/>
            <a:ext cx="955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1.0506</a:t>
            </a:r>
          </a:p>
        </p:txBody>
      </p:sp>
      <p:sp>
        <p:nvSpPr>
          <p:cNvPr id="147486" name="Text Box 30"/>
          <p:cNvSpPr txBox="1">
            <a:spLocks noChangeAspect="1" noChangeArrowheads="1"/>
          </p:cNvSpPr>
          <p:nvPr/>
        </p:nvSpPr>
        <p:spPr bwMode="auto">
          <a:xfrm>
            <a:off x="5368925" y="4718050"/>
            <a:ext cx="8794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1.0506</a:t>
            </a:r>
          </a:p>
        </p:txBody>
      </p:sp>
      <p:sp>
        <p:nvSpPr>
          <p:cNvPr id="147487" name="Text Box 31"/>
          <p:cNvSpPr txBox="1">
            <a:spLocks noChangeAspect="1" noChangeArrowheads="1"/>
          </p:cNvSpPr>
          <p:nvPr/>
        </p:nvSpPr>
        <p:spPr bwMode="auto">
          <a:xfrm>
            <a:off x="5360988" y="5405438"/>
            <a:ext cx="96361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1.0506</a:t>
            </a:r>
          </a:p>
        </p:txBody>
      </p:sp>
      <p:sp>
        <p:nvSpPr>
          <p:cNvPr id="147488" name="Text Box 32"/>
          <p:cNvSpPr txBox="1">
            <a:spLocks noChangeAspect="1" noChangeArrowheads="1"/>
          </p:cNvSpPr>
          <p:nvPr/>
        </p:nvSpPr>
        <p:spPr bwMode="auto">
          <a:xfrm>
            <a:off x="2689225" y="4765675"/>
            <a:ext cx="4000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r>
              <a:rPr kumimoji="0" lang="en-US" altLang="zh-CN" sz="2000" b="1">
                <a:solidFill>
                  <a:schemeClr val="tx1"/>
                </a:solidFill>
                <a:ea typeface="宋体" pitchFamily="2" charset="-122"/>
              </a:rPr>
              <a:t>1</a:t>
            </a:r>
          </a:p>
        </p:txBody>
      </p:sp>
      <p:sp>
        <p:nvSpPr>
          <p:cNvPr id="147489" name="Text Box 33"/>
          <p:cNvSpPr txBox="1">
            <a:spLocks noChangeAspect="1" noChangeArrowheads="1"/>
          </p:cNvSpPr>
          <p:nvPr/>
        </p:nvSpPr>
        <p:spPr bwMode="auto">
          <a:xfrm>
            <a:off x="3898900" y="4427538"/>
            <a:ext cx="5969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1.025</a:t>
            </a:r>
          </a:p>
        </p:txBody>
      </p:sp>
      <p:sp>
        <p:nvSpPr>
          <p:cNvPr id="147490" name="Line 34"/>
          <p:cNvSpPr>
            <a:spLocks noChangeAspect="1" noChangeShapeType="1"/>
          </p:cNvSpPr>
          <p:nvPr/>
        </p:nvSpPr>
        <p:spPr bwMode="auto">
          <a:xfrm flipV="1">
            <a:off x="3114675" y="4603750"/>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1" name="Line 35"/>
          <p:cNvSpPr>
            <a:spLocks noChangeAspect="1" noChangeShapeType="1"/>
          </p:cNvSpPr>
          <p:nvPr/>
        </p:nvSpPr>
        <p:spPr bwMode="auto">
          <a:xfrm>
            <a:off x="3114675" y="4900613"/>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2" name="Line 36"/>
          <p:cNvSpPr>
            <a:spLocks noChangeAspect="1" noChangeShapeType="1"/>
          </p:cNvSpPr>
          <p:nvPr/>
        </p:nvSpPr>
        <p:spPr bwMode="auto">
          <a:xfrm flipV="1">
            <a:off x="4460875" y="4264025"/>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3" name="Line 37"/>
          <p:cNvSpPr>
            <a:spLocks noChangeAspect="1" noChangeShapeType="1"/>
          </p:cNvSpPr>
          <p:nvPr/>
        </p:nvSpPr>
        <p:spPr bwMode="auto">
          <a:xfrm>
            <a:off x="4460875" y="4562475"/>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4" name="Line 38"/>
          <p:cNvSpPr>
            <a:spLocks noChangeAspect="1" noChangeShapeType="1"/>
          </p:cNvSpPr>
          <p:nvPr/>
        </p:nvSpPr>
        <p:spPr bwMode="auto">
          <a:xfrm flipV="1">
            <a:off x="4424363" y="4921250"/>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5" name="Line 39"/>
          <p:cNvSpPr>
            <a:spLocks noChangeAspect="1" noChangeShapeType="1"/>
          </p:cNvSpPr>
          <p:nvPr/>
        </p:nvSpPr>
        <p:spPr bwMode="auto">
          <a:xfrm>
            <a:off x="4424363" y="5219700"/>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6" name="Text Box 40"/>
          <p:cNvSpPr txBox="1">
            <a:spLocks noChangeAspect="1" noChangeArrowheads="1"/>
          </p:cNvSpPr>
          <p:nvPr/>
        </p:nvSpPr>
        <p:spPr bwMode="auto">
          <a:xfrm>
            <a:off x="3875088" y="5065713"/>
            <a:ext cx="6969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1.025</a:t>
            </a:r>
          </a:p>
        </p:txBody>
      </p:sp>
      <p:sp>
        <p:nvSpPr>
          <p:cNvPr id="147497" name="Freeform 41"/>
          <p:cNvSpPr>
            <a:spLocks/>
          </p:cNvSpPr>
          <p:nvPr/>
        </p:nvSpPr>
        <p:spPr bwMode="auto">
          <a:xfrm>
            <a:off x="5511800" y="2260600"/>
            <a:ext cx="2717800" cy="1244600"/>
          </a:xfrm>
          <a:custGeom>
            <a:avLst/>
            <a:gdLst>
              <a:gd name="T0" fmla="*/ 2147483647 w 1712"/>
              <a:gd name="T1" fmla="*/ 2147483647 h 784"/>
              <a:gd name="T2" fmla="*/ 2147483647 w 1712"/>
              <a:gd name="T3" fmla="*/ 2147483647 h 784"/>
              <a:gd name="T4" fmla="*/ 2147483647 w 1712"/>
              <a:gd name="T5" fmla="*/ 2147483647 h 784"/>
              <a:gd name="T6" fmla="*/ 2147483647 w 1712"/>
              <a:gd name="T7" fmla="*/ 2147483647 h 784"/>
              <a:gd name="T8" fmla="*/ 2147483647 w 1712"/>
              <a:gd name="T9" fmla="*/ 2147483647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2" h="784">
                <a:moveTo>
                  <a:pt x="352" y="640"/>
                </a:moveTo>
                <a:cubicBezTo>
                  <a:pt x="120" y="576"/>
                  <a:pt x="0" y="400"/>
                  <a:pt x="160" y="304"/>
                </a:cubicBezTo>
                <a:cubicBezTo>
                  <a:pt x="320" y="208"/>
                  <a:pt x="1080" y="0"/>
                  <a:pt x="1312" y="64"/>
                </a:cubicBezTo>
                <a:cubicBezTo>
                  <a:pt x="1544" y="128"/>
                  <a:pt x="1712" y="592"/>
                  <a:pt x="1552" y="688"/>
                </a:cubicBezTo>
                <a:cubicBezTo>
                  <a:pt x="1392" y="784"/>
                  <a:pt x="584" y="704"/>
                  <a:pt x="352" y="64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98" name="Freeform 42"/>
          <p:cNvSpPr>
            <a:spLocks/>
          </p:cNvSpPr>
          <p:nvPr/>
        </p:nvSpPr>
        <p:spPr bwMode="auto">
          <a:xfrm>
            <a:off x="2235200" y="2260600"/>
            <a:ext cx="2717800" cy="1244600"/>
          </a:xfrm>
          <a:custGeom>
            <a:avLst/>
            <a:gdLst>
              <a:gd name="T0" fmla="*/ 2147483647 w 1712"/>
              <a:gd name="T1" fmla="*/ 2147483647 h 784"/>
              <a:gd name="T2" fmla="*/ 2147483647 w 1712"/>
              <a:gd name="T3" fmla="*/ 2147483647 h 784"/>
              <a:gd name="T4" fmla="*/ 2147483647 w 1712"/>
              <a:gd name="T5" fmla="*/ 2147483647 h 784"/>
              <a:gd name="T6" fmla="*/ 2147483647 w 1712"/>
              <a:gd name="T7" fmla="*/ 2147483647 h 784"/>
              <a:gd name="T8" fmla="*/ 2147483647 w 1712"/>
              <a:gd name="T9" fmla="*/ 2147483647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2" h="784">
                <a:moveTo>
                  <a:pt x="352" y="640"/>
                </a:moveTo>
                <a:cubicBezTo>
                  <a:pt x="120" y="576"/>
                  <a:pt x="0" y="400"/>
                  <a:pt x="160" y="304"/>
                </a:cubicBezTo>
                <a:cubicBezTo>
                  <a:pt x="320" y="208"/>
                  <a:pt x="1080" y="0"/>
                  <a:pt x="1312" y="64"/>
                </a:cubicBezTo>
                <a:cubicBezTo>
                  <a:pt x="1544" y="128"/>
                  <a:pt x="1712" y="592"/>
                  <a:pt x="1552" y="688"/>
                </a:cubicBezTo>
                <a:cubicBezTo>
                  <a:pt x="1392" y="784"/>
                  <a:pt x="584" y="704"/>
                  <a:pt x="352" y="64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99" name="Freeform 43"/>
          <p:cNvSpPr>
            <a:spLocks/>
          </p:cNvSpPr>
          <p:nvPr/>
        </p:nvSpPr>
        <p:spPr bwMode="auto">
          <a:xfrm>
            <a:off x="3657600" y="4572000"/>
            <a:ext cx="2717800" cy="1244600"/>
          </a:xfrm>
          <a:custGeom>
            <a:avLst/>
            <a:gdLst>
              <a:gd name="T0" fmla="*/ 2147483647 w 1712"/>
              <a:gd name="T1" fmla="*/ 2147483647 h 784"/>
              <a:gd name="T2" fmla="*/ 2147483647 w 1712"/>
              <a:gd name="T3" fmla="*/ 2147483647 h 784"/>
              <a:gd name="T4" fmla="*/ 2147483647 w 1712"/>
              <a:gd name="T5" fmla="*/ 2147483647 h 784"/>
              <a:gd name="T6" fmla="*/ 2147483647 w 1712"/>
              <a:gd name="T7" fmla="*/ 2147483647 h 784"/>
              <a:gd name="T8" fmla="*/ 2147483647 w 1712"/>
              <a:gd name="T9" fmla="*/ 2147483647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2" h="784">
                <a:moveTo>
                  <a:pt x="352" y="640"/>
                </a:moveTo>
                <a:cubicBezTo>
                  <a:pt x="120" y="576"/>
                  <a:pt x="0" y="400"/>
                  <a:pt x="160" y="304"/>
                </a:cubicBezTo>
                <a:cubicBezTo>
                  <a:pt x="320" y="208"/>
                  <a:pt x="1080" y="0"/>
                  <a:pt x="1312" y="64"/>
                </a:cubicBezTo>
                <a:cubicBezTo>
                  <a:pt x="1544" y="128"/>
                  <a:pt x="1712" y="592"/>
                  <a:pt x="1552" y="688"/>
                </a:cubicBezTo>
                <a:cubicBezTo>
                  <a:pt x="1392" y="784"/>
                  <a:pt x="584" y="704"/>
                  <a:pt x="352" y="64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8830442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endParaRPr lang="zh-CN" altLang="zh-CN" smtClean="0"/>
          </a:p>
        </p:txBody>
      </p:sp>
      <p:sp>
        <p:nvSpPr>
          <p:cNvPr id="148483" name="Rectangle 3"/>
          <p:cNvSpPr>
            <a:spLocks noGrp="1" noChangeArrowheads="1"/>
          </p:cNvSpPr>
          <p:nvPr>
            <p:ph type="body" idx="1"/>
          </p:nvPr>
        </p:nvSpPr>
        <p:spPr/>
        <p:txBody>
          <a:bodyPr/>
          <a:lstStyle/>
          <a:p>
            <a:pPr eaLnBrk="1" hangingPunct="1">
              <a:buFontTx/>
              <a:buNone/>
            </a:pPr>
            <a:r>
              <a:rPr lang="zh-CN" altLang="en-US" smtClean="0">
                <a:latin typeface="宋体" pitchFamily="2" charset="-122"/>
              </a:rPr>
              <a:t>（</a:t>
            </a:r>
            <a:r>
              <a:rPr lang="en-US" altLang="zh-CN" smtClean="0"/>
              <a:t>2</a:t>
            </a:r>
            <a:r>
              <a:rPr lang="zh-CN" altLang="en-US" smtClean="0">
                <a:latin typeface="宋体" pitchFamily="2" charset="-122"/>
              </a:rPr>
              <a:t>）证券在中期价格为</a:t>
            </a:r>
            <a:r>
              <a:rPr lang="en-US" altLang="zh-CN" smtClean="0"/>
              <a:t>95</a:t>
            </a:r>
            <a:r>
              <a:rPr lang="zh-CN" altLang="en-US" smtClean="0">
                <a:latin typeface="宋体" pitchFamily="2" charset="-122"/>
              </a:rPr>
              <a:t>时：</a:t>
            </a:r>
          </a:p>
          <a:p>
            <a:pPr eaLnBrk="1" hangingPunct="1">
              <a:buFontTx/>
              <a:buNone/>
            </a:pPr>
            <a:r>
              <a:rPr lang="zh-CN" altLang="en-US" smtClean="0"/>
              <a:t> </a:t>
            </a:r>
          </a:p>
        </p:txBody>
      </p:sp>
      <p:sp>
        <p:nvSpPr>
          <p:cNvPr id="148484" name="Rectangle 4"/>
          <p:cNvSpPr>
            <a:spLocks noChangeArrowheads="1"/>
          </p:cNvSpPr>
          <p:nvPr/>
        </p:nvSpPr>
        <p:spPr bwMode="auto">
          <a:xfrm>
            <a:off x="3548063" y="3200400"/>
            <a:ext cx="9144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8485" name="Rectangle 7"/>
          <p:cNvSpPr>
            <a:spLocks noChangeArrowheads="1"/>
          </p:cNvSpPr>
          <p:nvPr/>
        </p:nvSpPr>
        <p:spPr bwMode="auto">
          <a:xfrm>
            <a:off x="3581400" y="3200400"/>
            <a:ext cx="9144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7" name="Object 4"/>
          <p:cNvGraphicFramePr>
            <a:graphicFrameLocks noChangeAspect="1"/>
          </p:cNvGraphicFramePr>
          <p:nvPr>
            <p:extLst>
              <p:ext uri="{D42A27DB-BD31-4B8C-83A1-F6EECF244321}">
                <p14:modId xmlns:p14="http://schemas.microsoft.com/office/powerpoint/2010/main" val="546382485"/>
              </p:ext>
            </p:extLst>
          </p:nvPr>
        </p:nvGraphicFramePr>
        <p:xfrm>
          <a:off x="1331640" y="2699266"/>
          <a:ext cx="6096000" cy="1371600"/>
        </p:xfrm>
        <a:graphic>
          <a:graphicData uri="http://schemas.openxmlformats.org/presentationml/2006/ole">
            <mc:AlternateContent xmlns:mc="http://schemas.openxmlformats.org/markup-compatibility/2006">
              <mc:Choice xmlns:v="urn:schemas-microsoft-com:vml" Requires="v">
                <p:oleObj spid="_x0000_s104479" r:id="rId4" imgW="1982060" imgH="457399" progId="Equation.DSMT4">
                  <p:embed/>
                </p:oleObj>
              </mc:Choice>
              <mc:Fallback>
                <p:oleObj r:id="rId4" imgW="1982060" imgH="45739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2699266"/>
                        <a:ext cx="6096000" cy="1371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08255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7813"/>
            <a:ext cx="8229600" cy="701675"/>
          </a:xfrm>
        </p:spPr>
        <p:txBody>
          <a:bodyPr/>
          <a:lstStyle/>
          <a:p>
            <a:pPr eaLnBrk="1" hangingPunct="1">
              <a:defRPr/>
            </a:pPr>
            <a:r>
              <a:rPr lang="en-US" altLang="zh-CN" sz="3600" smtClean="0"/>
              <a:t>4</a:t>
            </a:r>
            <a:r>
              <a:rPr lang="zh-CN" sz="3600" smtClean="0"/>
              <a:t>月</a:t>
            </a:r>
            <a:r>
              <a:rPr lang="en-US" altLang="zh-CN" sz="3600" smtClean="0"/>
              <a:t>25</a:t>
            </a:r>
            <a:r>
              <a:rPr lang="zh-CN" sz="3600" smtClean="0"/>
              <a:t>日</a:t>
            </a:r>
            <a:r>
              <a:rPr lang="en-US" altLang="zh-CN" sz="3600" smtClean="0"/>
              <a:t>ETF180</a:t>
            </a:r>
            <a:r>
              <a:rPr lang="zh-CN" sz="3600" smtClean="0"/>
              <a:t>套利</a:t>
            </a:r>
            <a:r>
              <a:rPr lang="en-US" altLang="zh-CN" sz="3600" smtClean="0"/>
              <a:t>?</a:t>
            </a:r>
          </a:p>
        </p:txBody>
      </p:sp>
      <p:sp>
        <p:nvSpPr>
          <p:cNvPr id="7171" name="Rectangle 3"/>
          <p:cNvSpPr>
            <a:spLocks noGrp="1" noChangeArrowheads="1"/>
          </p:cNvSpPr>
          <p:nvPr>
            <p:ph type="body" idx="1"/>
          </p:nvPr>
        </p:nvSpPr>
        <p:spPr/>
        <p:txBody>
          <a:bodyPr/>
          <a:lstStyle/>
          <a:p>
            <a:pPr eaLnBrk="1" hangingPunct="1">
              <a:defRPr/>
            </a:pPr>
            <a:endParaRPr lang="zh-CN" altLang="en-US"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96975"/>
            <a:ext cx="903605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endParaRPr lang="zh-CN" altLang="zh-CN" smtClean="0"/>
          </a:p>
        </p:txBody>
      </p:sp>
      <p:sp>
        <p:nvSpPr>
          <p:cNvPr id="149507" name="Rectangle 4"/>
          <p:cNvSpPr>
            <a:spLocks noChangeArrowheads="1"/>
          </p:cNvSpPr>
          <p:nvPr/>
        </p:nvSpPr>
        <p:spPr bwMode="auto">
          <a:xfrm>
            <a:off x="914400" y="1981200"/>
            <a:ext cx="7543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l">
              <a:spcBef>
                <a:spcPct val="50000"/>
              </a:spcBef>
              <a:buFont typeface="Arial" pitchFamily="34" charset="0"/>
              <a:buChar char="•"/>
            </a:pPr>
            <a:r>
              <a:rPr lang="zh-CN" altLang="en-US" sz="3200" dirty="0" smtClean="0">
                <a:latin typeface="+mn-ea"/>
              </a:rPr>
              <a:t>解</a:t>
            </a:r>
            <a:r>
              <a:rPr lang="zh-CN" altLang="en-US" sz="3200" dirty="0">
                <a:latin typeface="+mn-ea"/>
              </a:rPr>
              <a:t>得</a:t>
            </a:r>
            <a:r>
              <a:rPr lang="zh-CN" altLang="en-US" sz="3200" dirty="0" smtClean="0">
                <a:latin typeface="+mn-ea"/>
              </a:rPr>
              <a:t>： </a:t>
            </a:r>
            <a:r>
              <a:rPr lang="en-US" altLang="zh-CN" sz="3200" dirty="0">
                <a:latin typeface="+mn-ea"/>
              </a:rPr>
              <a:t>x = 0.368</a:t>
            </a:r>
            <a:r>
              <a:rPr lang="zh-CN" altLang="en-US" sz="3200" dirty="0">
                <a:latin typeface="+mn-ea"/>
              </a:rPr>
              <a:t>，</a:t>
            </a:r>
            <a:r>
              <a:rPr lang="en-US" altLang="zh-CN" sz="3200" dirty="0">
                <a:latin typeface="+mn-ea"/>
              </a:rPr>
              <a:t>y</a:t>
            </a:r>
            <a:r>
              <a:rPr lang="zh-CN" altLang="en-US" sz="3200" dirty="0">
                <a:latin typeface="+mn-ea"/>
              </a:rPr>
              <a:t>＝</a:t>
            </a:r>
            <a:r>
              <a:rPr lang="en-US" altLang="zh-CN" sz="3200" dirty="0">
                <a:latin typeface="+mn-ea"/>
              </a:rPr>
              <a:t>72.14 </a:t>
            </a:r>
          </a:p>
          <a:p>
            <a:pPr marL="342900" indent="-342900" algn="l">
              <a:spcBef>
                <a:spcPct val="20000"/>
              </a:spcBef>
              <a:buFontTx/>
              <a:buChar char="•"/>
            </a:pPr>
            <a:r>
              <a:rPr lang="zh-CN" altLang="en-US" sz="3200" dirty="0">
                <a:solidFill>
                  <a:schemeClr val="tx1"/>
                </a:solidFill>
                <a:latin typeface="+mn-ea"/>
              </a:rPr>
              <a:t>此时</a:t>
            </a:r>
            <a:r>
              <a:rPr lang="en-US" altLang="zh-CN" sz="3200" dirty="0">
                <a:solidFill>
                  <a:schemeClr val="tx1"/>
                </a:solidFill>
                <a:latin typeface="+mn-ea"/>
              </a:rPr>
              <a:t>B</a:t>
            </a:r>
            <a:r>
              <a:rPr lang="zh-CN" altLang="en-US" sz="3200" dirty="0">
                <a:solidFill>
                  <a:schemeClr val="tx1"/>
                </a:solidFill>
                <a:latin typeface="+mn-ea"/>
              </a:rPr>
              <a:t>的价格为：</a:t>
            </a:r>
          </a:p>
          <a:p>
            <a:pPr marL="742950" lvl="1" indent="-285750">
              <a:spcBef>
                <a:spcPct val="20000"/>
              </a:spcBef>
            </a:pPr>
            <a:r>
              <a:rPr lang="en-US" altLang="zh-CN" sz="3200" dirty="0">
                <a:solidFill>
                  <a:schemeClr val="tx1"/>
                </a:solidFill>
                <a:latin typeface="+mn-ea"/>
              </a:rPr>
              <a:t>B</a:t>
            </a:r>
            <a:r>
              <a:rPr lang="en-US" altLang="zh-CN" sz="3200" baseline="-30000" dirty="0">
                <a:solidFill>
                  <a:schemeClr val="tx1"/>
                </a:solidFill>
                <a:latin typeface="+mn-ea"/>
              </a:rPr>
              <a:t>2</a:t>
            </a:r>
            <a:r>
              <a:rPr kumimoji="0" lang="en-US" altLang="zh-CN" sz="3200" baseline="-30000" dirty="0">
                <a:solidFill>
                  <a:srgbClr val="0000FF"/>
                </a:solidFill>
                <a:latin typeface="+mn-ea"/>
              </a:rPr>
              <a:t> </a:t>
            </a:r>
            <a:r>
              <a:rPr lang="zh-CN" altLang="en-US" sz="3200" dirty="0">
                <a:solidFill>
                  <a:schemeClr val="tx1"/>
                </a:solidFill>
                <a:latin typeface="+mn-ea"/>
              </a:rPr>
              <a:t>＝</a:t>
            </a:r>
            <a:r>
              <a:rPr lang="en-US" altLang="zh-CN" sz="3200" dirty="0">
                <a:solidFill>
                  <a:schemeClr val="tx1"/>
                </a:solidFill>
                <a:latin typeface="+mn-ea"/>
              </a:rPr>
              <a:t>0.368×95</a:t>
            </a:r>
            <a:r>
              <a:rPr lang="zh-CN" altLang="en-US" sz="3200" dirty="0">
                <a:solidFill>
                  <a:schemeClr val="tx1"/>
                </a:solidFill>
                <a:latin typeface="+mn-ea"/>
              </a:rPr>
              <a:t>＋</a:t>
            </a:r>
            <a:r>
              <a:rPr lang="en-US" altLang="zh-CN" sz="3200" dirty="0" smtClean="0">
                <a:latin typeface="+mn-ea"/>
              </a:rPr>
              <a:t>72.14×1.025</a:t>
            </a:r>
            <a:r>
              <a:rPr lang="zh-CN" altLang="en-US" sz="3200" dirty="0">
                <a:latin typeface="+mn-ea"/>
              </a:rPr>
              <a:t> </a:t>
            </a:r>
            <a:r>
              <a:rPr lang="zh-CN" altLang="en-US" sz="3200" dirty="0" smtClean="0">
                <a:latin typeface="+mn-ea"/>
              </a:rPr>
              <a:t>    </a:t>
            </a:r>
            <a:r>
              <a:rPr lang="en-US" altLang="zh-CN" sz="3200" dirty="0" smtClean="0">
                <a:latin typeface="+mn-ea"/>
              </a:rPr>
              <a:t>=108.90 </a:t>
            </a:r>
            <a:endParaRPr lang="en-US" altLang="zh-CN" sz="3200" dirty="0">
              <a:latin typeface="+mn-ea"/>
            </a:endParaRPr>
          </a:p>
        </p:txBody>
      </p:sp>
    </p:spTree>
    <p:extLst>
      <p:ext uri="{BB962C8B-B14F-4D97-AF65-F5344CB8AC3E}">
        <p14:creationId xmlns:p14="http://schemas.microsoft.com/office/powerpoint/2010/main" val="32163740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endParaRPr lang="zh-CN" altLang="zh-CN" smtClean="0"/>
          </a:p>
        </p:txBody>
      </p:sp>
      <p:sp>
        <p:nvSpPr>
          <p:cNvPr id="150531" name="Text Box 3"/>
          <p:cNvSpPr txBox="1">
            <a:spLocks noChangeAspect="1" noChangeArrowheads="1"/>
          </p:cNvSpPr>
          <p:nvPr/>
        </p:nvSpPr>
        <p:spPr bwMode="auto">
          <a:xfrm>
            <a:off x="3725863" y="1752600"/>
            <a:ext cx="7699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110.25</a:t>
            </a:r>
          </a:p>
        </p:txBody>
      </p:sp>
      <p:sp>
        <p:nvSpPr>
          <p:cNvPr id="150532" name="Text Box 4"/>
          <p:cNvSpPr txBox="1">
            <a:spLocks noChangeAspect="1" noChangeArrowheads="1"/>
          </p:cNvSpPr>
          <p:nvPr/>
        </p:nvSpPr>
        <p:spPr bwMode="auto">
          <a:xfrm>
            <a:off x="3725863" y="2365375"/>
            <a:ext cx="6604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99.75</a:t>
            </a:r>
          </a:p>
        </p:txBody>
      </p:sp>
      <p:sp>
        <p:nvSpPr>
          <p:cNvPr id="150533" name="Text Box 5"/>
          <p:cNvSpPr txBox="1">
            <a:spLocks noChangeAspect="1" noChangeArrowheads="1"/>
          </p:cNvSpPr>
          <p:nvPr/>
        </p:nvSpPr>
        <p:spPr bwMode="auto">
          <a:xfrm>
            <a:off x="1905000" y="3387725"/>
            <a:ext cx="14351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2000" b="1">
                <a:solidFill>
                  <a:schemeClr val="tx1"/>
                </a:solidFill>
                <a:ea typeface="宋体" pitchFamily="2" charset="-122"/>
              </a:rPr>
              <a:t>风险证券</a:t>
            </a:r>
            <a:r>
              <a:rPr kumimoji="0" lang="en-US" altLang="zh-CN" sz="2000" b="1">
                <a:solidFill>
                  <a:schemeClr val="tx1"/>
                </a:solidFill>
                <a:ea typeface="宋体" pitchFamily="2" charset="-122"/>
              </a:rPr>
              <a:t>A</a:t>
            </a:r>
          </a:p>
        </p:txBody>
      </p:sp>
      <p:sp>
        <p:nvSpPr>
          <p:cNvPr id="150534" name="Text Box 6"/>
          <p:cNvSpPr txBox="1">
            <a:spLocks noChangeAspect="1" noChangeArrowheads="1"/>
          </p:cNvSpPr>
          <p:nvPr/>
        </p:nvSpPr>
        <p:spPr bwMode="auto">
          <a:xfrm>
            <a:off x="5734050" y="3387725"/>
            <a:ext cx="15049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2000" b="1">
                <a:solidFill>
                  <a:schemeClr val="tx1"/>
                </a:solidFill>
                <a:ea typeface="宋体" pitchFamily="2" charset="-122"/>
              </a:rPr>
              <a:t>风险证券</a:t>
            </a:r>
            <a:r>
              <a:rPr kumimoji="0" lang="en-US" altLang="zh-CN" sz="2000" b="1">
                <a:solidFill>
                  <a:schemeClr val="tx1"/>
                </a:solidFill>
                <a:ea typeface="宋体" pitchFamily="2" charset="-122"/>
              </a:rPr>
              <a:t>B</a:t>
            </a:r>
          </a:p>
        </p:txBody>
      </p:sp>
      <p:sp>
        <p:nvSpPr>
          <p:cNvPr id="150535" name="Text Box 7"/>
          <p:cNvSpPr txBox="1">
            <a:spLocks noChangeAspect="1" noChangeArrowheads="1"/>
          </p:cNvSpPr>
          <p:nvPr/>
        </p:nvSpPr>
        <p:spPr bwMode="auto">
          <a:xfrm>
            <a:off x="3717925" y="3052763"/>
            <a:ext cx="65563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90.25</a:t>
            </a:r>
          </a:p>
        </p:txBody>
      </p:sp>
      <p:sp>
        <p:nvSpPr>
          <p:cNvPr id="150536" name="Text Box 8"/>
          <p:cNvSpPr txBox="1">
            <a:spLocks noChangeAspect="1" noChangeArrowheads="1"/>
          </p:cNvSpPr>
          <p:nvPr/>
        </p:nvSpPr>
        <p:spPr bwMode="auto">
          <a:xfrm>
            <a:off x="1066800" y="2462213"/>
            <a:ext cx="55086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100</a:t>
            </a:r>
          </a:p>
        </p:txBody>
      </p:sp>
      <p:sp>
        <p:nvSpPr>
          <p:cNvPr id="150537" name="Text Box 9"/>
          <p:cNvSpPr txBox="1">
            <a:spLocks noChangeAspect="1" noChangeArrowheads="1"/>
          </p:cNvSpPr>
          <p:nvPr/>
        </p:nvSpPr>
        <p:spPr bwMode="auto">
          <a:xfrm>
            <a:off x="2443163" y="2124075"/>
            <a:ext cx="5286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a:t>
            </a:r>
          </a:p>
        </p:txBody>
      </p:sp>
      <p:sp>
        <p:nvSpPr>
          <p:cNvPr id="150538" name="Text Box 10"/>
          <p:cNvSpPr txBox="1">
            <a:spLocks noChangeAspect="1" noChangeArrowheads="1"/>
          </p:cNvSpPr>
          <p:nvPr/>
        </p:nvSpPr>
        <p:spPr bwMode="auto">
          <a:xfrm>
            <a:off x="2443163" y="2719388"/>
            <a:ext cx="400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95</a:t>
            </a:r>
          </a:p>
        </p:txBody>
      </p:sp>
      <p:sp>
        <p:nvSpPr>
          <p:cNvPr id="150539" name="Line 11"/>
          <p:cNvSpPr>
            <a:spLocks noChangeAspect="1" noChangeShapeType="1"/>
          </p:cNvSpPr>
          <p:nvPr/>
        </p:nvSpPr>
        <p:spPr bwMode="auto">
          <a:xfrm flipV="1">
            <a:off x="1643063" y="2301875"/>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0" name="Line 12"/>
          <p:cNvSpPr>
            <a:spLocks noChangeAspect="1" noChangeShapeType="1"/>
          </p:cNvSpPr>
          <p:nvPr/>
        </p:nvSpPr>
        <p:spPr bwMode="auto">
          <a:xfrm>
            <a:off x="1643063" y="259873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1" name="Line 13"/>
          <p:cNvSpPr>
            <a:spLocks noChangeAspect="1" noChangeShapeType="1"/>
          </p:cNvSpPr>
          <p:nvPr/>
        </p:nvSpPr>
        <p:spPr bwMode="auto">
          <a:xfrm flipV="1">
            <a:off x="2817813" y="1912938"/>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2" name="Line 14"/>
          <p:cNvSpPr>
            <a:spLocks noChangeAspect="1" noChangeShapeType="1"/>
          </p:cNvSpPr>
          <p:nvPr/>
        </p:nvSpPr>
        <p:spPr bwMode="auto">
          <a:xfrm>
            <a:off x="2817813" y="221138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3" name="Line 15"/>
          <p:cNvSpPr>
            <a:spLocks noChangeAspect="1" noChangeShapeType="1"/>
          </p:cNvSpPr>
          <p:nvPr/>
        </p:nvSpPr>
        <p:spPr bwMode="auto">
          <a:xfrm flipV="1">
            <a:off x="2781300" y="2570163"/>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4" name="Line 16"/>
          <p:cNvSpPr>
            <a:spLocks noChangeAspect="1" noChangeShapeType="1"/>
          </p:cNvSpPr>
          <p:nvPr/>
        </p:nvSpPr>
        <p:spPr bwMode="auto">
          <a:xfrm>
            <a:off x="2781300" y="2867025"/>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5" name="Text Box 17"/>
          <p:cNvSpPr txBox="1">
            <a:spLocks noChangeAspect="1" noChangeArrowheads="1"/>
          </p:cNvSpPr>
          <p:nvPr/>
        </p:nvSpPr>
        <p:spPr bwMode="auto">
          <a:xfrm>
            <a:off x="4619625" y="2462213"/>
            <a:ext cx="400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r>
              <a:rPr kumimoji="0" lang="en-US" altLang="zh-CN" sz="2000" b="1">
                <a:solidFill>
                  <a:schemeClr val="tx1"/>
                </a:solidFill>
                <a:ea typeface="宋体" pitchFamily="2" charset="-122"/>
              </a:rPr>
              <a:t>P</a:t>
            </a:r>
            <a:r>
              <a:rPr kumimoji="0" lang="en-US" altLang="zh-CN" sz="2000" b="1" baseline="-25000">
                <a:solidFill>
                  <a:schemeClr val="tx1"/>
                </a:solidFill>
                <a:ea typeface="宋体" pitchFamily="2" charset="-122"/>
              </a:rPr>
              <a:t>B</a:t>
            </a:r>
            <a:endParaRPr kumimoji="0" lang="en-US" altLang="zh-CN" sz="2000" b="1">
              <a:solidFill>
                <a:schemeClr val="tx1"/>
              </a:solidFill>
              <a:ea typeface="宋体" pitchFamily="2" charset="-122"/>
            </a:endParaRPr>
          </a:p>
        </p:txBody>
      </p:sp>
      <p:sp>
        <p:nvSpPr>
          <p:cNvPr id="150546" name="Text Box 18"/>
          <p:cNvSpPr txBox="1">
            <a:spLocks noChangeAspect="1" noChangeArrowheads="1"/>
          </p:cNvSpPr>
          <p:nvPr/>
        </p:nvSpPr>
        <p:spPr bwMode="auto">
          <a:xfrm>
            <a:off x="5822032" y="21336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dirty="0">
                <a:solidFill>
                  <a:srgbClr val="FFFF00"/>
                </a:solidFill>
                <a:ea typeface="宋体" pitchFamily="2" charset="-122"/>
              </a:rPr>
              <a:t>118.90</a:t>
            </a:r>
          </a:p>
        </p:txBody>
      </p:sp>
      <p:sp>
        <p:nvSpPr>
          <p:cNvPr id="150547" name="Text Box 19"/>
          <p:cNvSpPr txBox="1">
            <a:spLocks noChangeAspect="1" noChangeArrowheads="1"/>
          </p:cNvSpPr>
          <p:nvPr/>
        </p:nvSpPr>
        <p:spPr bwMode="auto">
          <a:xfrm>
            <a:off x="5826795" y="2719388"/>
            <a:ext cx="83343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dirty="0">
                <a:solidFill>
                  <a:srgbClr val="FFFF00"/>
                </a:solidFill>
                <a:ea typeface="宋体" pitchFamily="2" charset="-122"/>
              </a:rPr>
              <a:t>108.90</a:t>
            </a:r>
          </a:p>
        </p:txBody>
      </p:sp>
      <p:sp>
        <p:nvSpPr>
          <p:cNvPr id="150548" name="Line 20"/>
          <p:cNvSpPr>
            <a:spLocks noChangeAspect="1" noChangeShapeType="1"/>
          </p:cNvSpPr>
          <p:nvPr/>
        </p:nvSpPr>
        <p:spPr bwMode="auto">
          <a:xfrm flipV="1">
            <a:off x="5043488" y="2301875"/>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9" name="Line 21"/>
          <p:cNvSpPr>
            <a:spLocks noChangeAspect="1" noChangeShapeType="1"/>
          </p:cNvSpPr>
          <p:nvPr/>
        </p:nvSpPr>
        <p:spPr bwMode="auto">
          <a:xfrm>
            <a:off x="5043488" y="259873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50" name="Text Box 22"/>
          <p:cNvSpPr txBox="1">
            <a:spLocks noChangeAspect="1" noChangeArrowheads="1"/>
          </p:cNvSpPr>
          <p:nvPr/>
        </p:nvSpPr>
        <p:spPr bwMode="auto">
          <a:xfrm>
            <a:off x="7426424" y="1765300"/>
            <a:ext cx="600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latin typeface="宋体" pitchFamily="2" charset="-122"/>
                <a:ea typeface="宋体" pitchFamily="2" charset="-122"/>
              </a:rPr>
              <a:t>125</a:t>
            </a:r>
          </a:p>
        </p:txBody>
      </p:sp>
      <p:sp>
        <p:nvSpPr>
          <p:cNvPr id="150551" name="Text Box 23"/>
          <p:cNvSpPr txBox="1">
            <a:spLocks noChangeAspect="1" noChangeArrowheads="1"/>
          </p:cNvSpPr>
          <p:nvPr/>
        </p:nvSpPr>
        <p:spPr bwMode="auto">
          <a:xfrm>
            <a:off x="7426424" y="2359025"/>
            <a:ext cx="828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112.5</a:t>
            </a:r>
          </a:p>
        </p:txBody>
      </p:sp>
      <p:sp>
        <p:nvSpPr>
          <p:cNvPr id="150552" name="Line 24"/>
          <p:cNvSpPr>
            <a:spLocks noChangeAspect="1" noChangeShapeType="1"/>
          </p:cNvSpPr>
          <p:nvPr/>
        </p:nvSpPr>
        <p:spPr bwMode="auto">
          <a:xfrm flipV="1">
            <a:off x="6626324" y="1912938"/>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53" name="Line 25"/>
          <p:cNvSpPr>
            <a:spLocks noChangeAspect="1" noChangeShapeType="1"/>
          </p:cNvSpPr>
          <p:nvPr/>
        </p:nvSpPr>
        <p:spPr bwMode="auto">
          <a:xfrm>
            <a:off x="6626324" y="2211388"/>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54" name="Text Box 26"/>
          <p:cNvSpPr txBox="1">
            <a:spLocks noChangeAspect="1" noChangeArrowheads="1"/>
          </p:cNvSpPr>
          <p:nvPr/>
        </p:nvSpPr>
        <p:spPr bwMode="auto">
          <a:xfrm>
            <a:off x="7389912" y="3016250"/>
            <a:ext cx="63658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109</a:t>
            </a:r>
          </a:p>
        </p:txBody>
      </p:sp>
      <p:sp>
        <p:nvSpPr>
          <p:cNvPr id="150555" name="Line 27"/>
          <p:cNvSpPr>
            <a:spLocks noChangeAspect="1" noChangeShapeType="1"/>
          </p:cNvSpPr>
          <p:nvPr/>
        </p:nvSpPr>
        <p:spPr bwMode="auto">
          <a:xfrm flipV="1">
            <a:off x="6588224" y="2570163"/>
            <a:ext cx="801688"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56" name="Line 28"/>
          <p:cNvSpPr>
            <a:spLocks noChangeAspect="1" noChangeShapeType="1"/>
          </p:cNvSpPr>
          <p:nvPr/>
        </p:nvSpPr>
        <p:spPr bwMode="auto">
          <a:xfrm>
            <a:off x="6588224" y="2867025"/>
            <a:ext cx="801688"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57" name="Text Box 29"/>
          <p:cNvSpPr txBox="1">
            <a:spLocks noChangeAspect="1" noChangeArrowheads="1"/>
          </p:cNvSpPr>
          <p:nvPr/>
        </p:nvSpPr>
        <p:spPr bwMode="auto">
          <a:xfrm>
            <a:off x="5488533" y="4103688"/>
            <a:ext cx="955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1.0506</a:t>
            </a:r>
          </a:p>
        </p:txBody>
      </p:sp>
      <p:sp>
        <p:nvSpPr>
          <p:cNvPr id="150558" name="Text Box 30"/>
          <p:cNvSpPr txBox="1">
            <a:spLocks noChangeAspect="1" noChangeArrowheads="1"/>
          </p:cNvSpPr>
          <p:nvPr/>
        </p:nvSpPr>
        <p:spPr bwMode="auto">
          <a:xfrm>
            <a:off x="5488533" y="4718050"/>
            <a:ext cx="8794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1.0506</a:t>
            </a:r>
          </a:p>
        </p:txBody>
      </p:sp>
      <p:sp>
        <p:nvSpPr>
          <p:cNvPr id="150559" name="Text Box 31"/>
          <p:cNvSpPr txBox="1">
            <a:spLocks noChangeAspect="1" noChangeArrowheads="1"/>
          </p:cNvSpPr>
          <p:nvPr/>
        </p:nvSpPr>
        <p:spPr bwMode="auto">
          <a:xfrm>
            <a:off x="5480596" y="5405438"/>
            <a:ext cx="96361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1.0506</a:t>
            </a:r>
          </a:p>
        </p:txBody>
      </p:sp>
      <p:sp>
        <p:nvSpPr>
          <p:cNvPr id="150560" name="Text Box 32"/>
          <p:cNvSpPr txBox="1">
            <a:spLocks noChangeAspect="1" noChangeArrowheads="1"/>
          </p:cNvSpPr>
          <p:nvPr/>
        </p:nvSpPr>
        <p:spPr bwMode="auto">
          <a:xfrm>
            <a:off x="2689225" y="4765675"/>
            <a:ext cx="4000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r>
              <a:rPr kumimoji="0" lang="en-US" altLang="zh-CN" sz="2000" b="1">
                <a:solidFill>
                  <a:schemeClr val="tx1"/>
                </a:solidFill>
                <a:ea typeface="宋体" pitchFamily="2" charset="-122"/>
              </a:rPr>
              <a:t>1</a:t>
            </a:r>
          </a:p>
        </p:txBody>
      </p:sp>
      <p:sp>
        <p:nvSpPr>
          <p:cNvPr id="150561" name="Text Box 33"/>
          <p:cNvSpPr txBox="1">
            <a:spLocks noChangeAspect="1" noChangeArrowheads="1"/>
          </p:cNvSpPr>
          <p:nvPr/>
        </p:nvSpPr>
        <p:spPr bwMode="auto">
          <a:xfrm>
            <a:off x="3898900" y="4427538"/>
            <a:ext cx="5969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1.025</a:t>
            </a:r>
          </a:p>
        </p:txBody>
      </p:sp>
      <p:sp>
        <p:nvSpPr>
          <p:cNvPr id="150562" name="Line 34"/>
          <p:cNvSpPr>
            <a:spLocks noChangeAspect="1" noChangeShapeType="1"/>
          </p:cNvSpPr>
          <p:nvPr/>
        </p:nvSpPr>
        <p:spPr bwMode="auto">
          <a:xfrm flipV="1">
            <a:off x="3114675" y="4603750"/>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63" name="Line 35"/>
          <p:cNvSpPr>
            <a:spLocks noChangeAspect="1" noChangeShapeType="1"/>
          </p:cNvSpPr>
          <p:nvPr/>
        </p:nvSpPr>
        <p:spPr bwMode="auto">
          <a:xfrm>
            <a:off x="3114675" y="4900613"/>
            <a:ext cx="8001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64" name="Line 36"/>
          <p:cNvSpPr>
            <a:spLocks noChangeAspect="1" noChangeShapeType="1"/>
          </p:cNvSpPr>
          <p:nvPr/>
        </p:nvSpPr>
        <p:spPr bwMode="auto">
          <a:xfrm flipV="1">
            <a:off x="4580483" y="4264025"/>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65" name="Line 37"/>
          <p:cNvSpPr>
            <a:spLocks noChangeAspect="1" noChangeShapeType="1"/>
          </p:cNvSpPr>
          <p:nvPr/>
        </p:nvSpPr>
        <p:spPr bwMode="auto">
          <a:xfrm>
            <a:off x="4580483" y="4562475"/>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66" name="Line 38"/>
          <p:cNvSpPr>
            <a:spLocks noChangeAspect="1" noChangeShapeType="1"/>
          </p:cNvSpPr>
          <p:nvPr/>
        </p:nvSpPr>
        <p:spPr bwMode="auto">
          <a:xfrm flipV="1">
            <a:off x="4543971" y="4921250"/>
            <a:ext cx="800100" cy="298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67" name="Line 39"/>
          <p:cNvSpPr>
            <a:spLocks noChangeAspect="1" noChangeShapeType="1"/>
          </p:cNvSpPr>
          <p:nvPr/>
        </p:nvSpPr>
        <p:spPr bwMode="auto">
          <a:xfrm>
            <a:off x="4543971" y="5219700"/>
            <a:ext cx="8001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68" name="Text Box 40"/>
          <p:cNvSpPr txBox="1">
            <a:spLocks noChangeAspect="1" noChangeArrowheads="1"/>
          </p:cNvSpPr>
          <p:nvPr/>
        </p:nvSpPr>
        <p:spPr bwMode="auto">
          <a:xfrm>
            <a:off x="3875088" y="5065713"/>
            <a:ext cx="6969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2000" b="1">
                <a:solidFill>
                  <a:schemeClr val="tx1"/>
                </a:solidFill>
                <a:ea typeface="宋体" pitchFamily="2" charset="-122"/>
              </a:rPr>
              <a:t>1.025</a:t>
            </a:r>
          </a:p>
        </p:txBody>
      </p:sp>
      <p:sp>
        <p:nvSpPr>
          <p:cNvPr id="150569" name="Freeform 41"/>
          <p:cNvSpPr>
            <a:spLocks/>
          </p:cNvSpPr>
          <p:nvPr/>
        </p:nvSpPr>
        <p:spPr bwMode="auto">
          <a:xfrm>
            <a:off x="4191000" y="1981200"/>
            <a:ext cx="2717800" cy="1244600"/>
          </a:xfrm>
          <a:custGeom>
            <a:avLst/>
            <a:gdLst>
              <a:gd name="T0" fmla="*/ 2147483647 w 1712"/>
              <a:gd name="T1" fmla="*/ 2147483647 h 784"/>
              <a:gd name="T2" fmla="*/ 2147483647 w 1712"/>
              <a:gd name="T3" fmla="*/ 2147483647 h 784"/>
              <a:gd name="T4" fmla="*/ 2147483647 w 1712"/>
              <a:gd name="T5" fmla="*/ 2147483647 h 784"/>
              <a:gd name="T6" fmla="*/ 2147483647 w 1712"/>
              <a:gd name="T7" fmla="*/ 2147483647 h 784"/>
              <a:gd name="T8" fmla="*/ 2147483647 w 1712"/>
              <a:gd name="T9" fmla="*/ 2147483647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2" h="784">
                <a:moveTo>
                  <a:pt x="352" y="640"/>
                </a:moveTo>
                <a:cubicBezTo>
                  <a:pt x="120" y="576"/>
                  <a:pt x="0" y="400"/>
                  <a:pt x="160" y="304"/>
                </a:cubicBezTo>
                <a:cubicBezTo>
                  <a:pt x="320" y="208"/>
                  <a:pt x="1080" y="0"/>
                  <a:pt x="1312" y="64"/>
                </a:cubicBezTo>
                <a:cubicBezTo>
                  <a:pt x="1544" y="128"/>
                  <a:pt x="1712" y="592"/>
                  <a:pt x="1552" y="688"/>
                </a:cubicBezTo>
                <a:cubicBezTo>
                  <a:pt x="1392" y="784"/>
                  <a:pt x="584" y="704"/>
                  <a:pt x="352" y="64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0570" name="Freeform 42"/>
          <p:cNvSpPr>
            <a:spLocks/>
          </p:cNvSpPr>
          <p:nvPr/>
        </p:nvSpPr>
        <p:spPr bwMode="auto">
          <a:xfrm>
            <a:off x="685800" y="1905000"/>
            <a:ext cx="2717800" cy="1244600"/>
          </a:xfrm>
          <a:custGeom>
            <a:avLst/>
            <a:gdLst>
              <a:gd name="T0" fmla="*/ 2147483647 w 1712"/>
              <a:gd name="T1" fmla="*/ 2147483647 h 784"/>
              <a:gd name="T2" fmla="*/ 2147483647 w 1712"/>
              <a:gd name="T3" fmla="*/ 2147483647 h 784"/>
              <a:gd name="T4" fmla="*/ 2147483647 w 1712"/>
              <a:gd name="T5" fmla="*/ 2147483647 h 784"/>
              <a:gd name="T6" fmla="*/ 2147483647 w 1712"/>
              <a:gd name="T7" fmla="*/ 2147483647 h 784"/>
              <a:gd name="T8" fmla="*/ 2147483647 w 1712"/>
              <a:gd name="T9" fmla="*/ 2147483647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2" h="784">
                <a:moveTo>
                  <a:pt x="352" y="640"/>
                </a:moveTo>
                <a:cubicBezTo>
                  <a:pt x="120" y="576"/>
                  <a:pt x="0" y="400"/>
                  <a:pt x="160" y="304"/>
                </a:cubicBezTo>
                <a:cubicBezTo>
                  <a:pt x="320" y="208"/>
                  <a:pt x="1080" y="0"/>
                  <a:pt x="1312" y="64"/>
                </a:cubicBezTo>
                <a:cubicBezTo>
                  <a:pt x="1544" y="128"/>
                  <a:pt x="1712" y="592"/>
                  <a:pt x="1552" y="688"/>
                </a:cubicBezTo>
                <a:cubicBezTo>
                  <a:pt x="1392" y="784"/>
                  <a:pt x="584" y="704"/>
                  <a:pt x="352" y="64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0571" name="Freeform 43"/>
          <p:cNvSpPr>
            <a:spLocks/>
          </p:cNvSpPr>
          <p:nvPr/>
        </p:nvSpPr>
        <p:spPr bwMode="auto">
          <a:xfrm>
            <a:off x="2362200" y="4267200"/>
            <a:ext cx="2717800" cy="1244600"/>
          </a:xfrm>
          <a:custGeom>
            <a:avLst/>
            <a:gdLst>
              <a:gd name="T0" fmla="*/ 2147483647 w 1712"/>
              <a:gd name="T1" fmla="*/ 2147483647 h 784"/>
              <a:gd name="T2" fmla="*/ 2147483647 w 1712"/>
              <a:gd name="T3" fmla="*/ 2147483647 h 784"/>
              <a:gd name="T4" fmla="*/ 2147483647 w 1712"/>
              <a:gd name="T5" fmla="*/ 2147483647 h 784"/>
              <a:gd name="T6" fmla="*/ 2147483647 w 1712"/>
              <a:gd name="T7" fmla="*/ 2147483647 h 784"/>
              <a:gd name="T8" fmla="*/ 2147483647 w 1712"/>
              <a:gd name="T9" fmla="*/ 2147483647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2" h="784">
                <a:moveTo>
                  <a:pt x="352" y="640"/>
                </a:moveTo>
                <a:cubicBezTo>
                  <a:pt x="120" y="576"/>
                  <a:pt x="0" y="400"/>
                  <a:pt x="160" y="304"/>
                </a:cubicBezTo>
                <a:cubicBezTo>
                  <a:pt x="320" y="208"/>
                  <a:pt x="1080" y="0"/>
                  <a:pt x="1312" y="64"/>
                </a:cubicBezTo>
                <a:cubicBezTo>
                  <a:pt x="1544" y="128"/>
                  <a:pt x="1712" y="592"/>
                  <a:pt x="1552" y="688"/>
                </a:cubicBezTo>
                <a:cubicBezTo>
                  <a:pt x="1392" y="784"/>
                  <a:pt x="584" y="704"/>
                  <a:pt x="352" y="64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8947553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endParaRPr lang="zh-CN" altLang="zh-CN" smtClean="0"/>
          </a:p>
        </p:txBody>
      </p:sp>
      <p:sp>
        <p:nvSpPr>
          <p:cNvPr id="151555" name="Rectangle 3"/>
          <p:cNvSpPr>
            <a:spLocks noGrp="1" noChangeArrowheads="1"/>
          </p:cNvSpPr>
          <p:nvPr>
            <p:ph type="body" idx="1"/>
          </p:nvPr>
        </p:nvSpPr>
        <p:spPr/>
        <p:txBody>
          <a:bodyPr/>
          <a:lstStyle/>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latin typeface="+mn-ea"/>
              </a:rPr>
              <a:t>解得：</a:t>
            </a:r>
          </a:p>
          <a:p>
            <a:pPr lvl="1" eaLnBrk="1" hangingPunct="1">
              <a:buFontTx/>
              <a:buNone/>
            </a:pPr>
            <a:r>
              <a:rPr lang="en-US" altLang="zh-CN" sz="3200" dirty="0" smtClean="0">
                <a:latin typeface="+mn-ea"/>
              </a:rPr>
              <a:t>x</a:t>
            </a:r>
            <a:r>
              <a:rPr lang="zh-CN" altLang="en-US" sz="3200" dirty="0" smtClean="0">
                <a:latin typeface="+mn-ea"/>
              </a:rPr>
              <a:t>＝</a:t>
            </a:r>
            <a:r>
              <a:rPr lang="en-US" altLang="zh-CN" sz="3200" dirty="0" smtClean="0">
                <a:latin typeface="+mn-ea"/>
              </a:rPr>
              <a:t>1</a:t>
            </a:r>
            <a:r>
              <a:rPr lang="zh-CN" altLang="en-US" sz="3200" dirty="0" smtClean="0">
                <a:latin typeface="+mn-ea"/>
              </a:rPr>
              <a:t>，</a:t>
            </a:r>
            <a:r>
              <a:rPr lang="en-US" altLang="zh-CN" sz="3200" dirty="0" smtClean="0">
                <a:latin typeface="+mn-ea"/>
              </a:rPr>
              <a:t>y</a:t>
            </a:r>
            <a:r>
              <a:rPr lang="zh-CN" altLang="en-US" sz="3200" dirty="0" smtClean="0">
                <a:latin typeface="+mn-ea"/>
              </a:rPr>
              <a:t>＝</a:t>
            </a:r>
            <a:r>
              <a:rPr lang="en-US" altLang="zh-CN" sz="3200" dirty="0" smtClean="0">
                <a:latin typeface="+mn-ea"/>
              </a:rPr>
              <a:t>13.56 </a:t>
            </a:r>
          </a:p>
          <a:p>
            <a:pPr eaLnBrk="1" hangingPunct="1"/>
            <a:r>
              <a:rPr lang="en-US" altLang="zh-CN" dirty="0" smtClean="0">
                <a:latin typeface="+mn-ea"/>
              </a:rPr>
              <a:t>B</a:t>
            </a:r>
            <a:r>
              <a:rPr lang="zh-CN" altLang="en-US" dirty="0" smtClean="0">
                <a:latin typeface="+mn-ea"/>
              </a:rPr>
              <a:t>的当前价格为：</a:t>
            </a:r>
          </a:p>
          <a:p>
            <a:pPr lvl="1" eaLnBrk="1" hangingPunct="1">
              <a:buFontTx/>
              <a:buNone/>
            </a:pPr>
            <a:r>
              <a:rPr lang="en-US" altLang="zh-CN" sz="3200" dirty="0" smtClean="0">
                <a:latin typeface="+mn-ea"/>
              </a:rPr>
              <a:t>B</a:t>
            </a:r>
            <a:r>
              <a:rPr lang="zh-CN" altLang="en-US" sz="3200" dirty="0" smtClean="0">
                <a:latin typeface="+mn-ea"/>
              </a:rPr>
              <a:t>＝</a:t>
            </a:r>
            <a:r>
              <a:rPr lang="en-US" altLang="zh-CN" sz="3200" dirty="0" smtClean="0">
                <a:latin typeface="+mn-ea"/>
              </a:rPr>
              <a:t>1×100</a:t>
            </a:r>
            <a:r>
              <a:rPr lang="zh-CN" altLang="en-US" sz="3200" dirty="0" smtClean="0">
                <a:latin typeface="+mn-ea"/>
              </a:rPr>
              <a:t>＋</a:t>
            </a:r>
            <a:r>
              <a:rPr lang="en-US" altLang="zh-CN" sz="3200" dirty="0" smtClean="0">
                <a:latin typeface="+mn-ea"/>
              </a:rPr>
              <a:t>13.56×1</a:t>
            </a:r>
            <a:r>
              <a:rPr lang="zh-CN" altLang="en-US" sz="3200" dirty="0" smtClean="0">
                <a:latin typeface="+mn-ea"/>
              </a:rPr>
              <a:t>＝</a:t>
            </a:r>
            <a:r>
              <a:rPr lang="en-US" altLang="zh-CN" sz="3200" dirty="0" smtClean="0">
                <a:latin typeface="+mn-ea"/>
              </a:rPr>
              <a:t>113.56 </a:t>
            </a:r>
          </a:p>
        </p:txBody>
      </p:sp>
      <p:sp>
        <p:nvSpPr>
          <p:cNvPr id="151556" name="Rectangle 5"/>
          <p:cNvSpPr>
            <a:spLocks noChangeArrowheads="1"/>
          </p:cNvSpPr>
          <p:nvPr/>
        </p:nvSpPr>
        <p:spPr bwMode="auto">
          <a:xfrm>
            <a:off x="3643313" y="32004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6" name="Object 3"/>
          <p:cNvGraphicFramePr>
            <a:graphicFrameLocks noChangeAspect="1"/>
          </p:cNvGraphicFramePr>
          <p:nvPr>
            <p:extLst>
              <p:ext uri="{D42A27DB-BD31-4B8C-83A1-F6EECF244321}">
                <p14:modId xmlns:p14="http://schemas.microsoft.com/office/powerpoint/2010/main" val="1501810348"/>
              </p:ext>
            </p:extLst>
          </p:nvPr>
        </p:nvGraphicFramePr>
        <p:xfrm>
          <a:off x="1104900" y="1889919"/>
          <a:ext cx="6934200" cy="1219200"/>
        </p:xfrm>
        <a:graphic>
          <a:graphicData uri="http://schemas.openxmlformats.org/presentationml/2006/ole">
            <mc:AlternateContent xmlns:mc="http://schemas.openxmlformats.org/markup-compatibility/2006">
              <mc:Choice xmlns:v="urn:schemas-microsoft-com:vml" Requires="v">
                <p:oleObj spid="_x0000_s105503" r:id="rId4" imgW="1855005" imgH="457399" progId="Equation.DSMT4">
                  <p:embed/>
                </p:oleObj>
              </mc:Choice>
              <mc:Fallback>
                <p:oleObj r:id="rId4" imgW="1855005" imgH="45739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1889919"/>
                        <a:ext cx="6934200" cy="1219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29967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endParaRPr lang="zh-CN" altLang="zh-CN" smtClean="0"/>
          </a:p>
        </p:txBody>
      </p:sp>
      <p:sp>
        <p:nvSpPr>
          <p:cNvPr id="142339" name="Text Box 5"/>
          <p:cNvSpPr txBox="1">
            <a:spLocks noChangeAspect="1" noChangeArrowheads="1"/>
          </p:cNvSpPr>
          <p:nvPr/>
        </p:nvSpPr>
        <p:spPr bwMode="auto">
          <a:xfrm>
            <a:off x="5514975" y="2584450"/>
            <a:ext cx="6604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1600" b="1">
                <a:solidFill>
                  <a:schemeClr val="tx1"/>
                </a:solidFill>
                <a:ea typeface="宋体" pitchFamily="2" charset="-122"/>
              </a:rPr>
              <a:t>110.25</a:t>
            </a:r>
          </a:p>
        </p:txBody>
      </p:sp>
      <p:sp>
        <p:nvSpPr>
          <p:cNvPr id="142340" name="Text Box 6"/>
          <p:cNvSpPr txBox="1">
            <a:spLocks noChangeAspect="1" noChangeArrowheads="1"/>
          </p:cNvSpPr>
          <p:nvPr/>
        </p:nvSpPr>
        <p:spPr bwMode="auto">
          <a:xfrm>
            <a:off x="5514975" y="3494088"/>
            <a:ext cx="6604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1600" b="1">
                <a:solidFill>
                  <a:schemeClr val="tx1"/>
                </a:solidFill>
                <a:ea typeface="宋体" pitchFamily="2" charset="-122"/>
              </a:rPr>
              <a:t>99.75</a:t>
            </a:r>
          </a:p>
        </p:txBody>
      </p:sp>
      <p:sp>
        <p:nvSpPr>
          <p:cNvPr id="142341" name="Text Box 7"/>
          <p:cNvSpPr txBox="1">
            <a:spLocks noChangeAspect="1" noChangeArrowheads="1"/>
          </p:cNvSpPr>
          <p:nvPr/>
        </p:nvSpPr>
        <p:spPr bwMode="auto">
          <a:xfrm>
            <a:off x="5538788" y="4533900"/>
            <a:ext cx="65563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1600" b="1">
                <a:solidFill>
                  <a:schemeClr val="tx1"/>
                </a:solidFill>
                <a:ea typeface="宋体" pitchFamily="2" charset="-122"/>
              </a:rPr>
              <a:t>90.25</a:t>
            </a:r>
          </a:p>
        </p:txBody>
      </p:sp>
      <p:sp>
        <p:nvSpPr>
          <p:cNvPr id="142342" name="Text Box 8"/>
          <p:cNvSpPr txBox="1">
            <a:spLocks noChangeAspect="1" noChangeArrowheads="1"/>
          </p:cNvSpPr>
          <p:nvPr/>
        </p:nvSpPr>
        <p:spPr bwMode="auto">
          <a:xfrm>
            <a:off x="1570038" y="3505200"/>
            <a:ext cx="4000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1600" b="1">
                <a:solidFill>
                  <a:schemeClr val="tx1"/>
                </a:solidFill>
                <a:ea typeface="宋体" pitchFamily="2" charset="-122"/>
              </a:rPr>
              <a:t>100</a:t>
            </a:r>
          </a:p>
        </p:txBody>
      </p:sp>
      <p:sp>
        <p:nvSpPr>
          <p:cNvPr id="142343" name="Text Box 9"/>
          <p:cNvSpPr txBox="1">
            <a:spLocks noChangeAspect="1" noChangeArrowheads="1"/>
          </p:cNvSpPr>
          <p:nvPr/>
        </p:nvSpPr>
        <p:spPr bwMode="auto">
          <a:xfrm>
            <a:off x="3400425" y="3041650"/>
            <a:ext cx="4000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1600" b="1">
                <a:solidFill>
                  <a:schemeClr val="tx1"/>
                </a:solidFill>
                <a:ea typeface="宋体" pitchFamily="2" charset="-122"/>
              </a:rPr>
              <a:t>105</a:t>
            </a:r>
          </a:p>
        </p:txBody>
      </p:sp>
      <p:sp>
        <p:nvSpPr>
          <p:cNvPr id="142344" name="Text Box 10"/>
          <p:cNvSpPr txBox="1">
            <a:spLocks noChangeAspect="1" noChangeArrowheads="1"/>
          </p:cNvSpPr>
          <p:nvPr/>
        </p:nvSpPr>
        <p:spPr bwMode="auto">
          <a:xfrm>
            <a:off x="3608388" y="4073525"/>
            <a:ext cx="228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en-US" altLang="zh-CN" sz="1600" b="1">
                <a:solidFill>
                  <a:schemeClr val="tx1"/>
                </a:solidFill>
                <a:ea typeface="宋体" pitchFamily="2" charset="-122"/>
              </a:rPr>
              <a:t>95</a:t>
            </a:r>
          </a:p>
        </p:txBody>
      </p:sp>
      <p:sp>
        <p:nvSpPr>
          <p:cNvPr id="142345" name="Line 11"/>
          <p:cNvSpPr>
            <a:spLocks noChangeAspect="1" noChangeShapeType="1"/>
          </p:cNvSpPr>
          <p:nvPr/>
        </p:nvSpPr>
        <p:spPr bwMode="auto">
          <a:xfrm flipV="1">
            <a:off x="1912938" y="3219450"/>
            <a:ext cx="1487487"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6" name="Line 12"/>
          <p:cNvSpPr>
            <a:spLocks noChangeAspect="1" noChangeShapeType="1"/>
          </p:cNvSpPr>
          <p:nvPr/>
        </p:nvSpPr>
        <p:spPr bwMode="auto">
          <a:xfrm>
            <a:off x="1963738" y="3727450"/>
            <a:ext cx="1493837" cy="520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7" name="Line 13"/>
          <p:cNvSpPr>
            <a:spLocks noChangeAspect="1" noChangeShapeType="1"/>
          </p:cNvSpPr>
          <p:nvPr/>
        </p:nvSpPr>
        <p:spPr bwMode="auto">
          <a:xfrm flipV="1">
            <a:off x="3775075" y="2751138"/>
            <a:ext cx="1739900" cy="377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8" name="Line 14"/>
          <p:cNvSpPr>
            <a:spLocks noChangeAspect="1" noChangeShapeType="1"/>
          </p:cNvSpPr>
          <p:nvPr/>
        </p:nvSpPr>
        <p:spPr bwMode="auto">
          <a:xfrm>
            <a:off x="3775075" y="3128963"/>
            <a:ext cx="1739900" cy="514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9" name="Line 15"/>
          <p:cNvSpPr>
            <a:spLocks noChangeAspect="1" noChangeShapeType="1"/>
          </p:cNvSpPr>
          <p:nvPr/>
        </p:nvSpPr>
        <p:spPr bwMode="auto">
          <a:xfrm flipV="1">
            <a:off x="3971925" y="3643313"/>
            <a:ext cx="154305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0" name="Line 16"/>
          <p:cNvSpPr>
            <a:spLocks noChangeAspect="1" noChangeShapeType="1"/>
          </p:cNvSpPr>
          <p:nvPr/>
        </p:nvSpPr>
        <p:spPr bwMode="auto">
          <a:xfrm>
            <a:off x="3971925" y="4252913"/>
            <a:ext cx="1543050" cy="4302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1" name="Text Box 17"/>
          <p:cNvSpPr txBox="1">
            <a:spLocks noChangeAspect="1" noChangeArrowheads="1"/>
          </p:cNvSpPr>
          <p:nvPr/>
        </p:nvSpPr>
        <p:spPr bwMode="auto">
          <a:xfrm>
            <a:off x="1066800" y="4011613"/>
            <a:ext cx="13716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1600" b="1">
                <a:solidFill>
                  <a:schemeClr val="tx1"/>
                </a:solidFill>
                <a:ea typeface="宋体" pitchFamily="2" charset="-122"/>
              </a:rPr>
              <a:t>原始组合：</a:t>
            </a:r>
          </a:p>
          <a:p>
            <a:pPr algn="just"/>
            <a:r>
              <a:rPr kumimoji="0" lang="en-US" altLang="zh-CN" sz="1600" b="1">
                <a:solidFill>
                  <a:schemeClr val="tx1"/>
                </a:solidFill>
                <a:ea typeface="宋体" pitchFamily="2" charset="-122"/>
              </a:rPr>
              <a:t>(1)</a:t>
            </a:r>
            <a:r>
              <a:rPr kumimoji="0" lang="zh-CN" altLang="en-US" sz="1600" b="1">
                <a:solidFill>
                  <a:schemeClr val="tx1"/>
                </a:solidFill>
                <a:ea typeface="宋体" pitchFamily="2" charset="-122"/>
              </a:rPr>
              <a:t>持有</a:t>
            </a:r>
            <a:r>
              <a:rPr kumimoji="0" lang="en-US" altLang="zh-CN" sz="1600" b="1">
                <a:solidFill>
                  <a:schemeClr val="tx1"/>
                </a:solidFill>
                <a:ea typeface="宋体" pitchFamily="2" charset="-122"/>
              </a:rPr>
              <a:t>1</a:t>
            </a:r>
            <a:r>
              <a:rPr kumimoji="0" lang="zh-CN" altLang="en-US" sz="1600" b="1">
                <a:solidFill>
                  <a:schemeClr val="tx1"/>
                </a:solidFill>
                <a:ea typeface="宋体" pitchFamily="2" charset="-122"/>
              </a:rPr>
              <a:t>份</a:t>
            </a:r>
            <a:r>
              <a:rPr kumimoji="0" lang="en-US" altLang="zh-CN" sz="1600" b="1">
                <a:solidFill>
                  <a:schemeClr val="tx1"/>
                </a:solidFill>
                <a:ea typeface="宋体" pitchFamily="2" charset="-122"/>
              </a:rPr>
              <a:t>A</a:t>
            </a:r>
          </a:p>
          <a:p>
            <a:pPr algn="just"/>
            <a:r>
              <a:rPr kumimoji="0" lang="en-US" altLang="zh-CN" sz="1600" b="1">
                <a:solidFill>
                  <a:schemeClr val="tx1"/>
                </a:solidFill>
                <a:ea typeface="宋体" pitchFamily="2" charset="-122"/>
              </a:rPr>
              <a:t>(2)</a:t>
            </a:r>
            <a:r>
              <a:rPr kumimoji="0" lang="zh-CN" altLang="en-US" sz="1600" b="1">
                <a:solidFill>
                  <a:schemeClr val="tx1"/>
                </a:solidFill>
                <a:ea typeface="宋体" pitchFamily="2" charset="-122"/>
              </a:rPr>
              <a:t>持有现金</a:t>
            </a:r>
            <a:r>
              <a:rPr kumimoji="0" lang="en-US" altLang="zh-CN" sz="1600" b="1">
                <a:solidFill>
                  <a:schemeClr val="tx1"/>
                </a:solidFill>
                <a:ea typeface="宋体" pitchFamily="2" charset="-122"/>
              </a:rPr>
              <a:t>13.56</a:t>
            </a:r>
          </a:p>
        </p:txBody>
      </p:sp>
      <p:sp>
        <p:nvSpPr>
          <p:cNvPr id="142352" name="Text Box 18"/>
          <p:cNvSpPr txBox="1">
            <a:spLocks noChangeAspect="1" noChangeArrowheads="1"/>
          </p:cNvSpPr>
          <p:nvPr/>
        </p:nvSpPr>
        <p:spPr bwMode="auto">
          <a:xfrm>
            <a:off x="2943225" y="4568825"/>
            <a:ext cx="174625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1600" b="1">
                <a:solidFill>
                  <a:schemeClr val="tx1"/>
                </a:solidFill>
                <a:ea typeface="宋体" pitchFamily="2" charset="-122"/>
              </a:rPr>
              <a:t>操作：卖出</a:t>
            </a:r>
            <a:r>
              <a:rPr kumimoji="0" lang="en-US" altLang="zh-CN" sz="1600" b="1">
                <a:solidFill>
                  <a:schemeClr val="tx1"/>
                </a:solidFill>
                <a:ea typeface="宋体" pitchFamily="2" charset="-122"/>
              </a:rPr>
              <a:t>0.632</a:t>
            </a:r>
            <a:r>
              <a:rPr kumimoji="0" lang="zh-CN" altLang="en-US" sz="1600" b="1">
                <a:solidFill>
                  <a:schemeClr val="tx1"/>
                </a:solidFill>
                <a:ea typeface="宋体" pitchFamily="2" charset="-122"/>
              </a:rPr>
              <a:t>份</a:t>
            </a:r>
            <a:r>
              <a:rPr kumimoji="0" lang="en-US" altLang="zh-CN" sz="1600" b="1">
                <a:solidFill>
                  <a:schemeClr val="tx1"/>
                </a:solidFill>
                <a:ea typeface="宋体" pitchFamily="2" charset="-122"/>
              </a:rPr>
              <a:t>A</a:t>
            </a:r>
          </a:p>
          <a:p>
            <a:pPr algn="just"/>
            <a:r>
              <a:rPr kumimoji="0" lang="zh-CN" altLang="en-US" sz="1600" b="1">
                <a:solidFill>
                  <a:schemeClr val="tx1"/>
                </a:solidFill>
                <a:ea typeface="宋体" pitchFamily="2" charset="-122"/>
              </a:rPr>
              <a:t>组合为：</a:t>
            </a:r>
          </a:p>
          <a:p>
            <a:pPr algn="just"/>
            <a:r>
              <a:rPr kumimoji="0" lang="en-US" altLang="zh-CN" sz="1600" b="1">
                <a:solidFill>
                  <a:schemeClr val="tx1"/>
                </a:solidFill>
                <a:ea typeface="宋体" pitchFamily="2" charset="-122"/>
              </a:rPr>
              <a:t>(1)</a:t>
            </a:r>
            <a:r>
              <a:rPr kumimoji="0" lang="zh-CN" altLang="en-US" sz="1600" b="1">
                <a:solidFill>
                  <a:schemeClr val="tx1"/>
                </a:solidFill>
                <a:ea typeface="宋体" pitchFamily="2" charset="-122"/>
              </a:rPr>
              <a:t>持有</a:t>
            </a:r>
            <a:r>
              <a:rPr kumimoji="0" lang="en-US" altLang="zh-CN" sz="1600" b="1">
                <a:solidFill>
                  <a:schemeClr val="tx1"/>
                </a:solidFill>
                <a:ea typeface="宋体" pitchFamily="2" charset="-122"/>
              </a:rPr>
              <a:t>0.368</a:t>
            </a:r>
            <a:r>
              <a:rPr kumimoji="0" lang="zh-CN" altLang="en-US" sz="1600" b="1">
                <a:solidFill>
                  <a:schemeClr val="tx1"/>
                </a:solidFill>
                <a:ea typeface="宋体" pitchFamily="2" charset="-122"/>
              </a:rPr>
              <a:t>份</a:t>
            </a:r>
            <a:r>
              <a:rPr kumimoji="0" lang="en-US" altLang="zh-CN" sz="1600" b="1">
                <a:solidFill>
                  <a:schemeClr val="tx1"/>
                </a:solidFill>
                <a:ea typeface="宋体" pitchFamily="2" charset="-122"/>
              </a:rPr>
              <a:t>A</a:t>
            </a:r>
          </a:p>
          <a:p>
            <a:pPr algn="just"/>
            <a:r>
              <a:rPr kumimoji="0" lang="en-US" altLang="zh-CN" sz="1600" b="1">
                <a:solidFill>
                  <a:schemeClr val="tx1"/>
                </a:solidFill>
                <a:ea typeface="宋体" pitchFamily="2" charset="-122"/>
              </a:rPr>
              <a:t>(2)</a:t>
            </a:r>
            <a:r>
              <a:rPr kumimoji="0" lang="zh-CN" altLang="en-US" sz="1600" b="1">
                <a:solidFill>
                  <a:schemeClr val="tx1"/>
                </a:solidFill>
                <a:ea typeface="宋体" pitchFamily="2" charset="-122"/>
              </a:rPr>
              <a:t>持有现金</a:t>
            </a:r>
            <a:r>
              <a:rPr kumimoji="0" lang="en-US" altLang="zh-CN" sz="1600" b="1">
                <a:solidFill>
                  <a:schemeClr val="tx1"/>
                </a:solidFill>
                <a:ea typeface="宋体" pitchFamily="2" charset="-122"/>
              </a:rPr>
              <a:t>73.94</a:t>
            </a:r>
          </a:p>
        </p:txBody>
      </p:sp>
      <p:sp>
        <p:nvSpPr>
          <p:cNvPr id="142353" name="Text Box 19"/>
          <p:cNvSpPr txBox="1">
            <a:spLocks noChangeAspect="1" noChangeArrowheads="1"/>
          </p:cNvSpPr>
          <p:nvPr/>
        </p:nvSpPr>
        <p:spPr bwMode="auto">
          <a:xfrm>
            <a:off x="2800350" y="1600200"/>
            <a:ext cx="1747838"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1600" b="1">
                <a:solidFill>
                  <a:schemeClr val="tx1"/>
                </a:solidFill>
                <a:ea typeface="宋体" pitchFamily="2" charset="-122"/>
              </a:rPr>
              <a:t>操作：买进</a:t>
            </a:r>
            <a:r>
              <a:rPr kumimoji="0" lang="en-US" altLang="zh-CN" sz="1600" b="1">
                <a:solidFill>
                  <a:schemeClr val="tx1"/>
                </a:solidFill>
                <a:ea typeface="宋体" pitchFamily="2" charset="-122"/>
              </a:rPr>
              <a:t>0.19</a:t>
            </a:r>
            <a:r>
              <a:rPr kumimoji="0" lang="zh-CN" altLang="en-US" sz="1600" b="1">
                <a:solidFill>
                  <a:schemeClr val="tx1"/>
                </a:solidFill>
                <a:ea typeface="宋体" pitchFamily="2" charset="-122"/>
              </a:rPr>
              <a:t>份</a:t>
            </a:r>
            <a:r>
              <a:rPr kumimoji="0" lang="en-US" altLang="zh-CN" sz="1600" b="1">
                <a:solidFill>
                  <a:schemeClr val="tx1"/>
                </a:solidFill>
                <a:ea typeface="宋体" pitchFamily="2" charset="-122"/>
              </a:rPr>
              <a:t>A</a:t>
            </a:r>
          </a:p>
          <a:p>
            <a:pPr algn="just"/>
            <a:r>
              <a:rPr kumimoji="0" lang="zh-CN" altLang="en-US" sz="1600" b="1">
                <a:solidFill>
                  <a:schemeClr val="tx1"/>
                </a:solidFill>
                <a:ea typeface="宋体" pitchFamily="2" charset="-122"/>
              </a:rPr>
              <a:t>组合为：</a:t>
            </a:r>
          </a:p>
          <a:p>
            <a:pPr algn="just"/>
            <a:r>
              <a:rPr kumimoji="0" lang="en-US" altLang="zh-CN" sz="1600" b="1">
                <a:solidFill>
                  <a:schemeClr val="tx1"/>
                </a:solidFill>
                <a:ea typeface="宋体" pitchFamily="2" charset="-122"/>
              </a:rPr>
              <a:t>(1)</a:t>
            </a:r>
            <a:r>
              <a:rPr kumimoji="0" lang="zh-CN" altLang="en-US" sz="1600" b="1">
                <a:solidFill>
                  <a:schemeClr val="tx1"/>
                </a:solidFill>
                <a:ea typeface="宋体" pitchFamily="2" charset="-122"/>
              </a:rPr>
              <a:t>持有</a:t>
            </a:r>
            <a:r>
              <a:rPr kumimoji="0" lang="en-US" altLang="zh-CN" sz="1600" b="1">
                <a:solidFill>
                  <a:schemeClr val="tx1"/>
                </a:solidFill>
                <a:ea typeface="宋体" pitchFamily="2" charset="-122"/>
              </a:rPr>
              <a:t>1.19</a:t>
            </a:r>
            <a:r>
              <a:rPr kumimoji="0" lang="zh-CN" altLang="en-US" sz="1600" b="1">
                <a:solidFill>
                  <a:schemeClr val="tx1"/>
                </a:solidFill>
                <a:ea typeface="宋体" pitchFamily="2" charset="-122"/>
              </a:rPr>
              <a:t>份</a:t>
            </a:r>
            <a:r>
              <a:rPr kumimoji="0" lang="en-US" altLang="zh-CN" sz="1600" b="1">
                <a:solidFill>
                  <a:schemeClr val="tx1"/>
                </a:solidFill>
                <a:ea typeface="宋体" pitchFamily="2" charset="-122"/>
              </a:rPr>
              <a:t>A</a:t>
            </a:r>
          </a:p>
          <a:p>
            <a:pPr algn="just"/>
            <a:r>
              <a:rPr kumimoji="0" lang="en-US" altLang="zh-CN" sz="1600" b="1">
                <a:solidFill>
                  <a:schemeClr val="tx1"/>
                </a:solidFill>
                <a:ea typeface="宋体" pitchFamily="2" charset="-122"/>
              </a:rPr>
              <a:t>(2)</a:t>
            </a:r>
            <a:r>
              <a:rPr kumimoji="0" lang="zh-CN" altLang="en-US" sz="1600" b="1">
                <a:solidFill>
                  <a:schemeClr val="tx1"/>
                </a:solidFill>
                <a:ea typeface="宋体" pitchFamily="2" charset="-122"/>
              </a:rPr>
              <a:t>持有现金</a:t>
            </a:r>
            <a:r>
              <a:rPr kumimoji="0" lang="en-US" altLang="zh-CN" sz="1600" b="1">
                <a:solidFill>
                  <a:schemeClr val="tx1"/>
                </a:solidFill>
                <a:ea typeface="宋体" pitchFamily="2" charset="-122"/>
              </a:rPr>
              <a:t>-6.05</a:t>
            </a:r>
          </a:p>
        </p:txBody>
      </p:sp>
      <p:sp>
        <p:nvSpPr>
          <p:cNvPr id="142354" name="Text Box 20"/>
          <p:cNvSpPr txBox="1">
            <a:spLocks noChangeAspect="1" noChangeArrowheads="1"/>
          </p:cNvSpPr>
          <p:nvPr/>
        </p:nvSpPr>
        <p:spPr bwMode="auto">
          <a:xfrm>
            <a:off x="6400800" y="2167731"/>
            <a:ext cx="17478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just"/>
            <a:r>
              <a:rPr kumimoji="0" lang="zh-CN" altLang="en-US" sz="1600" b="1" dirty="0">
                <a:solidFill>
                  <a:schemeClr val="tx1"/>
                </a:solidFill>
                <a:ea typeface="宋体" pitchFamily="2" charset="-122"/>
              </a:rPr>
              <a:t>组合的支付为：</a:t>
            </a:r>
          </a:p>
          <a:p>
            <a:pPr algn="just"/>
            <a:endParaRPr kumimoji="0" lang="zh-CN" altLang="en-US" sz="1600" b="1" dirty="0">
              <a:solidFill>
                <a:schemeClr val="tx1"/>
              </a:solidFill>
              <a:ea typeface="宋体" pitchFamily="2" charset="-122"/>
            </a:endParaRPr>
          </a:p>
          <a:p>
            <a:pPr algn="just"/>
            <a:r>
              <a:rPr kumimoji="0" lang="en-US" altLang="zh-CN" sz="1600" b="1" dirty="0">
                <a:solidFill>
                  <a:schemeClr val="tx1"/>
                </a:solidFill>
                <a:ea typeface="宋体" pitchFamily="2" charset="-122"/>
              </a:rPr>
              <a:t>125</a:t>
            </a:r>
          </a:p>
          <a:p>
            <a:pPr algn="just"/>
            <a:endParaRPr kumimoji="0" lang="en-US" altLang="zh-CN" sz="1600" b="1" dirty="0">
              <a:solidFill>
                <a:schemeClr val="tx1"/>
              </a:solidFill>
              <a:ea typeface="宋体" pitchFamily="2" charset="-122"/>
            </a:endParaRPr>
          </a:p>
          <a:p>
            <a:pPr algn="just"/>
            <a:endParaRPr kumimoji="0" lang="en-US" altLang="zh-CN" sz="1600" b="1" dirty="0">
              <a:solidFill>
                <a:schemeClr val="tx1"/>
              </a:solidFill>
              <a:ea typeface="宋体" pitchFamily="2" charset="-122"/>
            </a:endParaRPr>
          </a:p>
          <a:p>
            <a:pPr algn="just"/>
            <a:r>
              <a:rPr kumimoji="0" lang="en-US" altLang="zh-CN" sz="1600" b="1" dirty="0">
                <a:solidFill>
                  <a:schemeClr val="tx1"/>
                </a:solidFill>
                <a:ea typeface="宋体" pitchFamily="2" charset="-122"/>
              </a:rPr>
              <a:t>112.5</a:t>
            </a:r>
          </a:p>
          <a:p>
            <a:pPr algn="just"/>
            <a:endParaRPr kumimoji="0" lang="en-US" altLang="zh-CN" sz="1600" b="1" dirty="0">
              <a:solidFill>
                <a:schemeClr val="tx1"/>
              </a:solidFill>
              <a:ea typeface="宋体" pitchFamily="2" charset="-122"/>
            </a:endParaRPr>
          </a:p>
          <a:p>
            <a:pPr algn="just"/>
            <a:endParaRPr kumimoji="0" lang="en-US" altLang="zh-CN" sz="1600" b="1" dirty="0">
              <a:solidFill>
                <a:schemeClr val="tx1"/>
              </a:solidFill>
              <a:ea typeface="宋体" pitchFamily="2" charset="-122"/>
            </a:endParaRPr>
          </a:p>
          <a:p>
            <a:pPr algn="just"/>
            <a:endParaRPr kumimoji="0" lang="en-US" altLang="zh-CN" sz="1600" b="1" dirty="0">
              <a:solidFill>
                <a:schemeClr val="tx1"/>
              </a:solidFill>
              <a:ea typeface="宋体" pitchFamily="2" charset="-122"/>
            </a:endParaRPr>
          </a:p>
          <a:p>
            <a:pPr algn="just"/>
            <a:r>
              <a:rPr kumimoji="0" lang="en-US" altLang="zh-CN" sz="1600" b="1" dirty="0">
                <a:solidFill>
                  <a:schemeClr val="tx1"/>
                </a:solidFill>
                <a:ea typeface="宋体" pitchFamily="2" charset="-122"/>
              </a:rPr>
              <a:t>109</a:t>
            </a:r>
          </a:p>
        </p:txBody>
      </p:sp>
    </p:spTree>
    <p:extLst>
      <p:ext uri="{BB962C8B-B14F-4D97-AF65-F5344CB8AC3E}">
        <p14:creationId xmlns:p14="http://schemas.microsoft.com/office/powerpoint/2010/main" val="27416986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zh-CN" altLang="en-US" sz="4400" dirty="0" smtClean="0"/>
              <a:t>无套利定价原理的简单总结</a:t>
            </a:r>
          </a:p>
        </p:txBody>
      </p:sp>
      <p:sp>
        <p:nvSpPr>
          <p:cNvPr id="152579" name="Rectangle 3"/>
          <p:cNvSpPr>
            <a:spLocks noGrp="1" noChangeArrowheads="1"/>
          </p:cNvSpPr>
          <p:nvPr>
            <p:ph type="body" idx="1"/>
          </p:nvPr>
        </p:nvSpPr>
        <p:spPr/>
        <p:txBody>
          <a:bodyPr/>
          <a:lstStyle/>
          <a:p>
            <a:pPr eaLnBrk="1" hangingPunct="1"/>
            <a:r>
              <a:rPr lang="zh-CN" altLang="en-US" b="1" dirty="0" smtClean="0">
                <a:latin typeface="宋体" pitchFamily="2" charset="-122"/>
              </a:rPr>
              <a:t>无套利定价原理是金融学，金融工程的核心思想</a:t>
            </a:r>
            <a:r>
              <a:rPr lang="zh-CN" altLang="en-US" b="1" dirty="0">
                <a:latin typeface="宋体" pitchFamily="2" charset="-122"/>
              </a:rPr>
              <a:t>，</a:t>
            </a:r>
            <a:r>
              <a:rPr lang="zh-CN" altLang="en-US" b="1" dirty="0" smtClean="0">
                <a:latin typeface="宋体" pitchFamily="2" charset="-122"/>
              </a:rPr>
              <a:t>静态</a:t>
            </a:r>
            <a:r>
              <a:rPr lang="zh-CN" altLang="en-US" b="1" dirty="0">
                <a:latin typeface="宋体" pitchFamily="2" charset="-122"/>
              </a:rPr>
              <a:t>和动态组合</a:t>
            </a:r>
            <a:r>
              <a:rPr lang="zh-CN" altLang="en-US" b="1" dirty="0" smtClean="0">
                <a:latin typeface="宋体" pitchFamily="2" charset="-122"/>
              </a:rPr>
              <a:t>复制是</a:t>
            </a:r>
            <a:r>
              <a:rPr lang="zh-CN" altLang="en-US" b="1" dirty="0">
                <a:latin typeface="宋体" pitchFamily="2" charset="-122"/>
              </a:rPr>
              <a:t>用于给衍生产品定价的</a:t>
            </a:r>
            <a:r>
              <a:rPr lang="zh-CN" altLang="en-US" b="1" dirty="0" smtClean="0">
                <a:latin typeface="宋体" pitchFamily="2" charset="-122"/>
              </a:rPr>
              <a:t>基本思路</a:t>
            </a:r>
            <a:r>
              <a:rPr lang="zh-CN" altLang="en-US" b="1" dirty="0" smtClean="0"/>
              <a:t> 。</a:t>
            </a:r>
          </a:p>
          <a:p>
            <a:pPr eaLnBrk="1" hangingPunct="1"/>
            <a:r>
              <a:rPr lang="zh-CN" altLang="en-US" b="1" dirty="0" smtClean="0"/>
              <a:t>“</a:t>
            </a:r>
            <a:r>
              <a:rPr lang="zh-CN" altLang="en-US" b="1" dirty="0" smtClean="0">
                <a:latin typeface="宋体" pitchFamily="2" charset="-122"/>
              </a:rPr>
              <a:t>同损益同价格</a:t>
            </a:r>
            <a:r>
              <a:rPr lang="zh-CN" altLang="en-US" b="1" dirty="0" smtClean="0"/>
              <a:t>”</a:t>
            </a:r>
            <a:r>
              <a:rPr lang="zh-CN" altLang="en-US" b="1" dirty="0" smtClean="0">
                <a:latin typeface="宋体" pitchFamily="2" charset="-122"/>
              </a:rPr>
              <a:t>实际上就是</a:t>
            </a:r>
            <a:r>
              <a:rPr lang="zh-CN" altLang="en-US" b="1" dirty="0" smtClean="0"/>
              <a:t>“</a:t>
            </a:r>
            <a:r>
              <a:rPr lang="zh-CN" altLang="en-US" b="1" dirty="0" smtClean="0">
                <a:latin typeface="宋体" pitchFamily="2" charset="-122"/>
              </a:rPr>
              <a:t>一价定理</a:t>
            </a:r>
            <a:r>
              <a:rPr lang="zh-CN" altLang="en-US" b="1" dirty="0" smtClean="0"/>
              <a:t>”，市场无摩擦的情况下才成立。 </a:t>
            </a:r>
          </a:p>
          <a:p>
            <a:pPr eaLnBrk="1" hangingPunct="1"/>
            <a:r>
              <a:rPr lang="zh-CN" altLang="en-US" b="1" dirty="0" smtClean="0">
                <a:latin typeface="宋体" pitchFamily="2" charset="-122"/>
              </a:rPr>
              <a:t>如果市场存在摩擦（交易成本）时，只能给出一个定价区间。在这个定价区间内，市场无法实现套利。</a:t>
            </a:r>
            <a:r>
              <a:rPr lang="zh-CN" altLang="en-US" b="1" dirty="0" smtClean="0"/>
              <a:t> </a:t>
            </a:r>
          </a:p>
        </p:txBody>
      </p:sp>
    </p:spTree>
    <p:extLst>
      <p:ext uri="{BB962C8B-B14F-4D97-AF65-F5344CB8AC3E}">
        <p14:creationId xmlns:p14="http://schemas.microsoft.com/office/powerpoint/2010/main" val="26436055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zh-CN" altLang="en-US" dirty="0" smtClean="0"/>
              <a:t>无套利定价原理的一般理论</a:t>
            </a:r>
            <a:r>
              <a:rPr lang="zh-CN" altLang="en-US" b="1" dirty="0" smtClean="0"/>
              <a:t> </a:t>
            </a:r>
          </a:p>
        </p:txBody>
      </p:sp>
      <p:sp>
        <p:nvSpPr>
          <p:cNvPr id="70659" name="Rectangle 3"/>
          <p:cNvSpPr>
            <a:spLocks noGrp="1" noChangeArrowheads="1"/>
          </p:cNvSpPr>
          <p:nvPr>
            <p:ph type="body" idx="1"/>
          </p:nvPr>
        </p:nvSpPr>
        <p:spPr/>
        <p:txBody>
          <a:bodyPr/>
          <a:lstStyle/>
          <a:p>
            <a:pPr eaLnBrk="1" hangingPunct="1">
              <a:buFontTx/>
              <a:buNone/>
            </a:pPr>
            <a:r>
              <a:rPr lang="en-US" altLang="zh-CN" b="1" dirty="0" smtClean="0">
                <a:latin typeface="+mn-ea"/>
              </a:rPr>
              <a:t>1</a:t>
            </a:r>
            <a:r>
              <a:rPr lang="zh-CN" altLang="en-US" b="1" dirty="0">
                <a:latin typeface="+mn-ea"/>
              </a:rPr>
              <a:t>、</a:t>
            </a:r>
            <a:r>
              <a:rPr lang="en-US" altLang="zh-CN" b="1" dirty="0">
                <a:latin typeface="+mn-ea"/>
              </a:rPr>
              <a:t>Arrow-Debreu</a:t>
            </a:r>
            <a:r>
              <a:rPr lang="zh-CN" altLang="en-US" b="1" dirty="0">
                <a:latin typeface="+mn-ea"/>
              </a:rPr>
              <a:t>模型</a:t>
            </a:r>
          </a:p>
          <a:p>
            <a:pPr eaLnBrk="1" hangingPunct="1">
              <a:buFontTx/>
              <a:buNone/>
            </a:pPr>
            <a:r>
              <a:rPr lang="en-US" altLang="zh-CN" b="1" dirty="0">
                <a:latin typeface="+mn-ea"/>
              </a:rPr>
              <a:t>2</a:t>
            </a:r>
            <a:r>
              <a:rPr lang="zh-CN" altLang="en-US" b="1" dirty="0">
                <a:latin typeface="+mn-ea"/>
              </a:rPr>
              <a:t>、</a:t>
            </a:r>
            <a:r>
              <a:rPr lang="en-US" altLang="zh-CN" b="1" dirty="0">
                <a:latin typeface="+mn-ea"/>
              </a:rPr>
              <a:t>Arrow-Debreu</a:t>
            </a:r>
            <a:r>
              <a:rPr lang="zh-CN" altLang="en-US" b="1" dirty="0">
                <a:latin typeface="+mn-ea"/>
              </a:rPr>
              <a:t>模型的经济含义</a:t>
            </a:r>
          </a:p>
          <a:p>
            <a:pPr eaLnBrk="1" hangingPunct="1">
              <a:buFontTx/>
              <a:buNone/>
            </a:pPr>
            <a:r>
              <a:rPr lang="en-US" altLang="zh-CN" b="1" dirty="0">
                <a:latin typeface="+mn-ea"/>
              </a:rPr>
              <a:t>3</a:t>
            </a:r>
            <a:r>
              <a:rPr lang="zh-CN" altLang="en-US" b="1" dirty="0">
                <a:latin typeface="+mn-ea"/>
              </a:rPr>
              <a:t>、</a:t>
            </a:r>
            <a:r>
              <a:rPr lang="en-US" altLang="zh-CN" b="1" dirty="0">
                <a:latin typeface="+mn-ea"/>
              </a:rPr>
              <a:t>Arrow-Debreu</a:t>
            </a:r>
            <a:r>
              <a:rPr lang="zh-CN" altLang="en-US" b="1" dirty="0">
                <a:latin typeface="+mn-ea"/>
              </a:rPr>
              <a:t>模型的简单应用案例</a:t>
            </a:r>
          </a:p>
          <a:p>
            <a:pPr eaLnBrk="1" hangingPunct="1"/>
            <a:endParaRPr lang="en-US" altLang="zh-CN" b="1" dirty="0">
              <a:latin typeface="+mn-ea"/>
            </a:endParaRPr>
          </a:p>
          <a:p>
            <a:pPr eaLnBrk="1" hangingPunct="1">
              <a:lnSpc>
                <a:spcPct val="250000"/>
              </a:lnSpc>
              <a:defRPr/>
            </a:pPr>
            <a:endParaRPr lang="zh-CN" b="1"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zh-CN" dirty="0" smtClean="0">
                <a:latin typeface="+mj-ea"/>
              </a:rPr>
              <a:t>1.Arrow-Debreu</a:t>
            </a:r>
            <a:r>
              <a:rPr lang="zh-CN" altLang="en-US" dirty="0" smtClean="0">
                <a:latin typeface="+mj-ea"/>
              </a:rPr>
              <a:t>模型</a:t>
            </a:r>
          </a:p>
        </p:txBody>
      </p:sp>
      <p:sp>
        <p:nvSpPr>
          <p:cNvPr id="155651" name="Rectangle 3"/>
          <p:cNvSpPr>
            <a:spLocks noGrp="1" noChangeArrowheads="1"/>
          </p:cNvSpPr>
          <p:nvPr>
            <p:ph type="body" idx="1"/>
          </p:nvPr>
        </p:nvSpPr>
        <p:spPr/>
        <p:txBody>
          <a:bodyPr/>
          <a:lstStyle/>
          <a:p>
            <a:pPr eaLnBrk="1" hangingPunct="1">
              <a:buFontTx/>
              <a:buNone/>
            </a:pPr>
            <a:r>
              <a:rPr lang="zh-CN" altLang="en-US" b="1" dirty="0" smtClean="0">
                <a:latin typeface="+mn-ea"/>
              </a:rPr>
              <a:t>（</a:t>
            </a:r>
            <a:r>
              <a:rPr lang="en-US" altLang="zh-CN" b="1" dirty="0" smtClean="0">
                <a:latin typeface="+mn-ea"/>
              </a:rPr>
              <a:t>1</a:t>
            </a:r>
            <a:r>
              <a:rPr lang="zh-CN" altLang="en-US" b="1" dirty="0" smtClean="0">
                <a:latin typeface="+mn-ea"/>
              </a:rPr>
              <a:t>）市场环境</a:t>
            </a:r>
          </a:p>
          <a:p>
            <a:pPr eaLnBrk="1" hangingPunct="1">
              <a:buFontTx/>
              <a:buNone/>
            </a:pPr>
            <a:r>
              <a:rPr lang="zh-CN" altLang="en-US" b="1" dirty="0" smtClean="0">
                <a:latin typeface="+mn-ea"/>
              </a:rPr>
              <a:t>（</a:t>
            </a:r>
            <a:r>
              <a:rPr lang="en-US" altLang="zh-CN" b="1" dirty="0" smtClean="0">
                <a:latin typeface="+mn-ea"/>
              </a:rPr>
              <a:t>2</a:t>
            </a:r>
            <a:r>
              <a:rPr lang="zh-CN" altLang="en-US" b="1" dirty="0" smtClean="0">
                <a:latin typeface="+mn-ea"/>
              </a:rPr>
              <a:t>）套利组合的定义</a:t>
            </a:r>
          </a:p>
          <a:p>
            <a:pPr eaLnBrk="1" hangingPunct="1">
              <a:buFontTx/>
              <a:buNone/>
            </a:pPr>
            <a:r>
              <a:rPr lang="zh-CN" altLang="en-US" b="1" dirty="0" smtClean="0">
                <a:latin typeface="+mn-ea"/>
              </a:rPr>
              <a:t>（</a:t>
            </a:r>
            <a:r>
              <a:rPr lang="en-US" altLang="zh-CN" b="1" dirty="0" smtClean="0">
                <a:latin typeface="+mn-ea"/>
              </a:rPr>
              <a:t>3</a:t>
            </a:r>
            <a:r>
              <a:rPr lang="zh-CN" altLang="en-US" b="1" dirty="0" smtClean="0">
                <a:latin typeface="+mn-ea"/>
              </a:rPr>
              <a:t>）无套利组合等价定理</a:t>
            </a:r>
          </a:p>
          <a:p>
            <a:pPr eaLnBrk="1" hangingPunct="1">
              <a:buFontTx/>
              <a:buNone/>
            </a:pPr>
            <a:endParaRPr lang="en-US" altLang="zh-CN" b="1" dirty="0" smtClean="0"/>
          </a:p>
        </p:txBody>
      </p:sp>
    </p:spTree>
    <p:extLst>
      <p:ext uri="{BB962C8B-B14F-4D97-AF65-F5344CB8AC3E}">
        <p14:creationId xmlns:p14="http://schemas.microsoft.com/office/powerpoint/2010/main" val="9910405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宋体" pitchFamily="2" charset="-122"/>
              </a:rPr>
              <a:t>1.</a:t>
            </a:r>
            <a:r>
              <a:rPr lang="zh-CN" altLang="zh-CN" b="1" dirty="0" smtClean="0">
                <a:latin typeface="宋体" pitchFamily="2" charset="-122"/>
              </a:rPr>
              <a:t>市场</a:t>
            </a:r>
            <a:r>
              <a:rPr lang="zh-CN" altLang="zh-CN" b="1" dirty="0">
                <a:latin typeface="宋体" pitchFamily="2" charset="-122"/>
              </a:rPr>
              <a:t>环境</a:t>
            </a:r>
            <a:r>
              <a:rPr lang="zh-CN" altLang="zh-CN" b="1" dirty="0" smtClean="0">
                <a:latin typeface="宋体" pitchFamily="2" charset="-122"/>
              </a:rPr>
              <a:t>假设</a:t>
            </a:r>
            <a:endParaRPr lang="zh-CN" altLang="en-US" dirty="0"/>
          </a:p>
        </p:txBody>
      </p:sp>
      <p:sp>
        <p:nvSpPr>
          <p:cNvPr id="3" name="内容占位符 2"/>
          <p:cNvSpPr>
            <a:spLocks noGrp="1"/>
          </p:cNvSpPr>
          <p:nvPr>
            <p:ph idx="1"/>
          </p:nvPr>
        </p:nvSpPr>
        <p:spPr/>
        <p:txBody>
          <a:bodyPr/>
          <a:lstStyle/>
          <a:p>
            <a:pPr algn="just" eaLnBrk="1" hangingPunct="1">
              <a:lnSpc>
                <a:spcPct val="120000"/>
              </a:lnSpc>
              <a:defRPr/>
            </a:pPr>
            <a:r>
              <a:rPr lang="zh-CN" altLang="zh-CN" sz="2800" b="1" dirty="0" smtClean="0">
                <a:latin typeface="宋体" pitchFamily="2" charset="-122"/>
              </a:rPr>
              <a:t>市场</a:t>
            </a:r>
            <a:r>
              <a:rPr lang="zh-CN" altLang="zh-CN" sz="2800" b="1" dirty="0">
                <a:latin typeface="宋体" pitchFamily="2" charset="-122"/>
              </a:rPr>
              <a:t>中有</a:t>
            </a:r>
            <a:r>
              <a:rPr lang="en-US" altLang="zh-CN" sz="2800" b="1" dirty="0">
                <a:latin typeface="宋体" pitchFamily="2" charset="-122"/>
              </a:rPr>
              <a:t>N</a:t>
            </a:r>
            <a:r>
              <a:rPr lang="zh-CN" altLang="zh-CN" sz="2800" b="1" dirty="0">
                <a:latin typeface="宋体" pitchFamily="2" charset="-122"/>
              </a:rPr>
              <a:t>个证券，</a:t>
            </a:r>
            <a:r>
              <a:rPr lang="en-US" altLang="zh-CN" sz="2800" b="1" dirty="0">
                <a:latin typeface="宋体" pitchFamily="2" charset="-122"/>
              </a:rPr>
              <a:t>s</a:t>
            </a:r>
            <a:r>
              <a:rPr lang="en-US" altLang="zh-CN" sz="2800" b="1" baseline="-30000" dirty="0">
                <a:latin typeface="宋体" pitchFamily="2" charset="-122"/>
              </a:rPr>
              <a:t>1</a:t>
            </a:r>
            <a:r>
              <a:rPr lang="en-US" altLang="zh-CN" sz="2800" b="1" dirty="0">
                <a:latin typeface="宋体" pitchFamily="2" charset="-122"/>
              </a:rPr>
              <a:t>,s</a:t>
            </a:r>
            <a:r>
              <a:rPr lang="en-US" altLang="zh-CN" sz="2800" b="1" baseline="-30000" dirty="0">
                <a:latin typeface="宋体" pitchFamily="2" charset="-122"/>
              </a:rPr>
              <a:t>2</a:t>
            </a:r>
            <a:r>
              <a:rPr lang="en-US" altLang="zh-CN" sz="2800" b="1" dirty="0">
                <a:latin typeface="宋体" pitchFamily="2" charset="-122"/>
              </a:rPr>
              <a:t>,s</a:t>
            </a:r>
            <a:r>
              <a:rPr lang="en-US" altLang="zh-CN" sz="2800" b="1" baseline="-30000" dirty="0">
                <a:latin typeface="宋体" pitchFamily="2" charset="-122"/>
              </a:rPr>
              <a:t>3</a:t>
            </a:r>
            <a:r>
              <a:rPr lang="en-US" altLang="zh-CN" sz="2800" b="1" dirty="0">
                <a:latin typeface="宋体" pitchFamily="2" charset="-122"/>
              </a:rPr>
              <a:t>,</a:t>
            </a:r>
            <a:r>
              <a:rPr lang="en-US" altLang="zh-CN" sz="2800" b="1" dirty="0"/>
              <a:t>…</a:t>
            </a:r>
            <a:r>
              <a:rPr lang="en-US" altLang="zh-CN" sz="2800" b="1" dirty="0">
                <a:latin typeface="宋体" pitchFamily="2" charset="-122"/>
              </a:rPr>
              <a:t>,</a:t>
            </a:r>
            <a:r>
              <a:rPr lang="en-US" altLang="zh-CN" sz="2800" b="1" dirty="0" err="1">
                <a:latin typeface="宋体" pitchFamily="2" charset="-122"/>
              </a:rPr>
              <a:t>s</a:t>
            </a:r>
            <a:r>
              <a:rPr lang="en-US" altLang="zh-CN" sz="2800" b="1" baseline="-30000" dirty="0" err="1">
                <a:latin typeface="宋体" pitchFamily="2" charset="-122"/>
              </a:rPr>
              <a:t>N</a:t>
            </a:r>
            <a:r>
              <a:rPr lang="zh-CN" altLang="en-US" sz="2800" b="1" dirty="0">
                <a:latin typeface="宋体" pitchFamily="2" charset="-122"/>
              </a:rPr>
              <a:t>。</a:t>
            </a:r>
            <a:r>
              <a:rPr lang="zh-CN" altLang="zh-CN" sz="2800" b="1" dirty="0">
                <a:latin typeface="宋体" pitchFamily="2" charset="-122"/>
              </a:rPr>
              <a:t>投资者一开始持有这些证券的组合，而后在持有期结束后获得这些组合的损益</a:t>
            </a:r>
            <a:r>
              <a:rPr lang="zh-CN" altLang="zh-CN" sz="2800" b="1" dirty="0" smtClean="0">
                <a:latin typeface="宋体" pitchFamily="2" charset="-122"/>
              </a:rPr>
              <a:t>。</a:t>
            </a:r>
            <a:endParaRPr lang="en-US" altLang="zh-CN" sz="2800" b="1" dirty="0" smtClean="0">
              <a:latin typeface="宋体" pitchFamily="2" charset="-122"/>
            </a:endParaRPr>
          </a:p>
          <a:p>
            <a:pPr algn="just" eaLnBrk="1" hangingPunct="1">
              <a:lnSpc>
                <a:spcPct val="120000"/>
              </a:lnSpc>
              <a:defRPr/>
            </a:pPr>
            <a:r>
              <a:rPr lang="zh-CN" altLang="zh-CN" sz="2800" b="1" dirty="0" smtClean="0">
                <a:latin typeface="宋体" pitchFamily="2" charset="-122"/>
              </a:rPr>
              <a:t>假设</a:t>
            </a:r>
            <a:r>
              <a:rPr lang="zh-CN" altLang="zh-CN" sz="2800" b="1" dirty="0">
                <a:latin typeface="宋体" pitchFamily="2" charset="-122"/>
              </a:rPr>
              <a:t>仅有两个投资时刻，开始时刻0和结束时刻1</a:t>
            </a:r>
            <a:r>
              <a:rPr lang="zh-CN" altLang="zh-CN" sz="2800" b="1" dirty="0" smtClean="0">
                <a:latin typeface="宋体" pitchFamily="2" charset="-122"/>
              </a:rPr>
              <a:t>。</a:t>
            </a:r>
            <a:endParaRPr lang="en-US" altLang="zh-CN" sz="2800" b="1" dirty="0" smtClean="0">
              <a:latin typeface="宋体" pitchFamily="2" charset="-122"/>
            </a:endParaRPr>
          </a:p>
          <a:p>
            <a:pPr algn="just" eaLnBrk="1" hangingPunct="1">
              <a:lnSpc>
                <a:spcPct val="120000"/>
              </a:lnSpc>
              <a:defRPr/>
            </a:pPr>
            <a:r>
              <a:rPr lang="zh-CN" altLang="zh-CN" sz="2800" b="1" dirty="0" smtClean="0">
                <a:latin typeface="宋体" pitchFamily="2" charset="-122"/>
              </a:rPr>
              <a:t>投资者</a:t>
            </a:r>
            <a:r>
              <a:rPr lang="zh-CN" altLang="zh-CN" sz="2800" b="1" dirty="0">
                <a:latin typeface="宋体" pitchFamily="2" charset="-122"/>
              </a:rPr>
              <a:t>可持有这些证券及它们的组合的多头（买进）或空头（卖出），持有多头相当于在结束时刻获得证券的损益，而持有空头则相当于在结束时刻要付出证券的损益。</a:t>
            </a:r>
          </a:p>
          <a:p>
            <a:endParaRPr lang="zh-CN" altLang="en-US" sz="2800" dirty="0"/>
          </a:p>
        </p:txBody>
      </p:sp>
    </p:spTree>
    <p:extLst>
      <p:ext uri="{BB962C8B-B14F-4D97-AF65-F5344CB8AC3E}">
        <p14:creationId xmlns:p14="http://schemas.microsoft.com/office/powerpoint/2010/main" val="34262661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539750" y="533400"/>
            <a:ext cx="8066088" cy="6172200"/>
          </a:xfrm>
        </p:spPr>
        <p:txBody>
          <a:bodyPr/>
          <a:lstStyle/>
          <a:p>
            <a:pPr algn="just" eaLnBrk="1" hangingPunct="1">
              <a:defRPr/>
            </a:pPr>
            <a:r>
              <a:rPr lang="zh-CN" sz="2800" b="1" dirty="0" smtClean="0">
                <a:latin typeface="宋体" pitchFamily="2" charset="-122"/>
              </a:rPr>
              <a:t>假设第</a:t>
            </a:r>
            <a:r>
              <a:rPr lang="en-US" altLang="zh-CN" sz="2800" b="1" dirty="0" err="1" smtClean="0">
                <a:latin typeface="宋体" pitchFamily="2" charset="-122"/>
              </a:rPr>
              <a:t>i</a:t>
            </a:r>
            <a:r>
              <a:rPr lang="zh-CN" sz="2800" b="1" dirty="0" smtClean="0">
                <a:latin typeface="宋体" pitchFamily="2" charset="-122"/>
              </a:rPr>
              <a:t>种证券在初始0时刻的价格为</a:t>
            </a:r>
            <a:r>
              <a:rPr lang="en-US" altLang="zh-CN" sz="2800" b="1" i="1" dirty="0" smtClean="0">
                <a:latin typeface="宋体" pitchFamily="2" charset="-122"/>
              </a:rPr>
              <a:t>p</a:t>
            </a:r>
            <a:r>
              <a:rPr lang="en-US" altLang="zh-CN" sz="2800" b="1" i="1" baseline="-30000" dirty="0" smtClean="0">
                <a:latin typeface="宋体" pitchFamily="2" charset="-122"/>
              </a:rPr>
              <a:t>i</a:t>
            </a:r>
            <a:r>
              <a:rPr lang="zh-CN" altLang="en-US" sz="2800" b="1" dirty="0" smtClean="0">
                <a:latin typeface="宋体" pitchFamily="2" charset="-122"/>
              </a:rPr>
              <a:t>，</a:t>
            </a:r>
            <a:r>
              <a:rPr lang="zh-CN" sz="2800" b="1" dirty="0" smtClean="0">
                <a:latin typeface="宋体" pitchFamily="2" charset="-122"/>
              </a:rPr>
              <a:t>则</a:t>
            </a:r>
            <a:r>
              <a:rPr lang="en-US" altLang="zh-CN" sz="2800" b="1" dirty="0" smtClean="0">
                <a:latin typeface="宋体" pitchFamily="2" charset="-122"/>
              </a:rPr>
              <a:t>N</a:t>
            </a:r>
            <a:r>
              <a:rPr lang="zh-CN" sz="2800" b="1" dirty="0" smtClean="0">
                <a:latin typeface="宋体" pitchFamily="2" charset="-122"/>
              </a:rPr>
              <a:t>种证券的价格向量为：</a:t>
            </a:r>
          </a:p>
          <a:p>
            <a:pPr algn="just" eaLnBrk="1" hangingPunct="1">
              <a:defRPr/>
            </a:pPr>
            <a:endParaRPr lang="zh-CN" sz="2800" b="1" dirty="0" smtClean="0">
              <a:latin typeface="宋体" pitchFamily="2" charset="-122"/>
            </a:endParaRPr>
          </a:p>
          <a:p>
            <a:pPr algn="just" eaLnBrk="1" hangingPunct="1">
              <a:defRPr/>
            </a:pPr>
            <a:r>
              <a:rPr lang="zh-CN" sz="2800" b="1" dirty="0" smtClean="0">
                <a:latin typeface="宋体" pitchFamily="2" charset="-122"/>
              </a:rPr>
              <a:t>它们在未来1时刻的损益有</a:t>
            </a:r>
            <a:r>
              <a:rPr lang="en-US" altLang="zh-CN" sz="2800" b="1" dirty="0" smtClean="0">
                <a:latin typeface="宋体" pitchFamily="2" charset="-122"/>
              </a:rPr>
              <a:t>M</a:t>
            </a:r>
            <a:r>
              <a:rPr lang="zh-CN" sz="2800" b="1" dirty="0" smtClean="0">
                <a:latin typeface="宋体" pitchFamily="2" charset="-122"/>
              </a:rPr>
              <a:t>种可能状态，第</a:t>
            </a:r>
            <a:r>
              <a:rPr lang="en-US" altLang="zh-CN" sz="2800" b="1" dirty="0" err="1" smtClean="0">
                <a:latin typeface="宋体" pitchFamily="2" charset="-122"/>
              </a:rPr>
              <a:t>i</a:t>
            </a:r>
            <a:r>
              <a:rPr lang="zh-CN" sz="2800" b="1" dirty="0" smtClean="0">
                <a:latin typeface="宋体" pitchFamily="2" charset="-122"/>
              </a:rPr>
              <a:t>种证券在第</a:t>
            </a:r>
            <a:r>
              <a:rPr lang="en-US" altLang="zh-CN" sz="2800" b="1" dirty="0" smtClean="0">
                <a:latin typeface="宋体" pitchFamily="2" charset="-122"/>
              </a:rPr>
              <a:t>j</a:t>
            </a:r>
            <a:r>
              <a:rPr lang="zh-CN" sz="2800" b="1" dirty="0" smtClean="0">
                <a:latin typeface="宋体" pitchFamily="2" charset="-122"/>
              </a:rPr>
              <a:t>种状态下的损益为</a:t>
            </a:r>
            <a:r>
              <a:rPr lang="en-US" altLang="zh-CN" sz="2800" b="1" i="1" dirty="0" err="1" smtClean="0">
                <a:latin typeface="宋体" pitchFamily="2" charset="-122"/>
              </a:rPr>
              <a:t>d</a:t>
            </a:r>
            <a:r>
              <a:rPr lang="en-US" altLang="zh-CN" sz="2800" b="1" i="1" baseline="-30000" dirty="0" err="1" smtClean="0">
                <a:latin typeface="宋体" pitchFamily="2" charset="-122"/>
              </a:rPr>
              <a:t>ij</a:t>
            </a:r>
            <a:r>
              <a:rPr lang="zh-CN" altLang="en-US" sz="2800" b="1" dirty="0" smtClean="0">
                <a:latin typeface="宋体" pitchFamily="2" charset="-122"/>
              </a:rPr>
              <a:t>，</a:t>
            </a:r>
            <a:r>
              <a:rPr lang="zh-CN" sz="2800" b="1" dirty="0" smtClean="0">
                <a:latin typeface="宋体" pitchFamily="2" charset="-122"/>
              </a:rPr>
              <a:t>则这些证券的损益矩阵为：</a:t>
            </a:r>
          </a:p>
          <a:p>
            <a:pPr algn="just" eaLnBrk="1" hangingPunct="1">
              <a:buFont typeface="Wingdings" panose="05000000000000000000" pitchFamily="2" charset="2"/>
              <a:buNone/>
              <a:defRPr/>
            </a:pPr>
            <a:r>
              <a:rPr lang="zh-CN" altLang="en-US" sz="2800" b="1" i="1" dirty="0" smtClean="0">
                <a:latin typeface="宋体" pitchFamily="2" charset="-122"/>
              </a:rPr>
              <a:t>   </a:t>
            </a:r>
            <a:r>
              <a:rPr lang="en-US" altLang="zh-CN" sz="2800" b="1" dirty="0" smtClean="0">
                <a:latin typeface="宋体" pitchFamily="2" charset="-122"/>
              </a:rPr>
              <a:t>D</a:t>
            </a:r>
            <a:r>
              <a:rPr lang="zh-CN" altLang="en-US" sz="2800" b="1" dirty="0" smtClean="0">
                <a:latin typeface="宋体" pitchFamily="2" charset="-122"/>
              </a:rPr>
              <a:t>＝（</a:t>
            </a:r>
            <a:r>
              <a:rPr lang="en-US" altLang="zh-CN" sz="2800" b="1" i="1" dirty="0" err="1" smtClean="0">
                <a:latin typeface="宋体" pitchFamily="2" charset="-122"/>
              </a:rPr>
              <a:t>d</a:t>
            </a:r>
            <a:r>
              <a:rPr lang="en-US" altLang="zh-CN" sz="2800" b="1" i="1" baseline="-30000" dirty="0" err="1" smtClean="0">
                <a:latin typeface="宋体" pitchFamily="2" charset="-122"/>
              </a:rPr>
              <a:t>ij</a:t>
            </a:r>
            <a:r>
              <a:rPr lang="zh-CN" altLang="en-US" sz="2800" b="1" dirty="0" smtClean="0">
                <a:latin typeface="宋体" pitchFamily="2" charset="-122"/>
              </a:rPr>
              <a:t>），</a:t>
            </a:r>
            <a:r>
              <a:rPr lang="en-US" altLang="zh-CN" sz="2800" b="1" dirty="0" err="1" smtClean="0">
                <a:latin typeface="宋体" pitchFamily="2" charset="-122"/>
              </a:rPr>
              <a:t>i</a:t>
            </a:r>
            <a:r>
              <a:rPr lang="en-US" altLang="zh-CN" sz="2800" b="1" dirty="0" smtClean="0">
                <a:latin typeface="宋体" pitchFamily="2" charset="-122"/>
              </a:rPr>
              <a:t>=1</a:t>
            </a:r>
            <a:r>
              <a:rPr lang="zh-CN" altLang="en-US" sz="2800" b="1" dirty="0" smtClean="0">
                <a:latin typeface="宋体" pitchFamily="2" charset="-122"/>
              </a:rPr>
              <a:t>～</a:t>
            </a:r>
            <a:r>
              <a:rPr lang="en-US" altLang="zh-CN" sz="2800" b="1" dirty="0" smtClean="0">
                <a:latin typeface="宋体" pitchFamily="2" charset="-122"/>
              </a:rPr>
              <a:t>N</a:t>
            </a:r>
            <a:r>
              <a:rPr lang="zh-CN" altLang="en-US" sz="2800" b="1" dirty="0" smtClean="0">
                <a:latin typeface="宋体" pitchFamily="2" charset="-122"/>
              </a:rPr>
              <a:t>，</a:t>
            </a:r>
            <a:r>
              <a:rPr lang="en-US" altLang="zh-CN" sz="2800" b="1" dirty="0" smtClean="0">
                <a:latin typeface="宋体" pitchFamily="2" charset="-122"/>
              </a:rPr>
              <a:t>j=1</a:t>
            </a:r>
            <a:r>
              <a:rPr lang="zh-CN" altLang="en-US" sz="2800" b="1" dirty="0" smtClean="0">
                <a:latin typeface="宋体" pitchFamily="2" charset="-122"/>
              </a:rPr>
              <a:t>～</a:t>
            </a:r>
            <a:r>
              <a:rPr lang="en-US" altLang="zh-CN" sz="2800" b="1" dirty="0" smtClean="0">
                <a:latin typeface="宋体" pitchFamily="2" charset="-122"/>
              </a:rPr>
              <a:t>M</a:t>
            </a:r>
          </a:p>
          <a:p>
            <a:pPr algn="just" eaLnBrk="1" hangingPunct="1">
              <a:defRPr/>
            </a:pPr>
            <a:r>
              <a:rPr lang="en-US" altLang="zh-CN" sz="2800" b="1" dirty="0" smtClean="0">
                <a:latin typeface="宋体" pitchFamily="2" charset="-122"/>
              </a:rPr>
              <a:t>D</a:t>
            </a:r>
            <a:r>
              <a:rPr lang="zh-CN" sz="2800" b="1" dirty="0" smtClean="0">
                <a:latin typeface="宋体" pitchFamily="2" charset="-122"/>
              </a:rPr>
              <a:t>的第</a:t>
            </a:r>
            <a:r>
              <a:rPr lang="en-US" altLang="zh-CN" sz="2800" b="1" dirty="0" smtClean="0">
                <a:latin typeface="宋体" pitchFamily="2" charset="-122"/>
              </a:rPr>
              <a:t>j</a:t>
            </a:r>
            <a:r>
              <a:rPr lang="zh-CN" sz="2800" b="1" dirty="0" smtClean="0">
                <a:latin typeface="宋体" pitchFamily="2" charset="-122"/>
              </a:rPr>
              <a:t>列</a:t>
            </a:r>
            <a:r>
              <a:rPr lang="en-US" altLang="zh-CN" sz="2800" b="1" dirty="0" err="1" smtClean="0">
                <a:latin typeface="宋体" pitchFamily="2" charset="-122"/>
              </a:rPr>
              <a:t>D</a:t>
            </a:r>
            <a:r>
              <a:rPr lang="en-US" altLang="zh-CN" sz="2800" b="1" i="1" baseline="-30000" dirty="0" err="1" smtClean="0">
                <a:latin typeface="宋体" pitchFamily="2" charset="-122"/>
              </a:rPr>
              <a:t>.j</a:t>
            </a:r>
            <a:r>
              <a:rPr lang="zh-CN" sz="2800" b="1" dirty="0" smtClean="0">
                <a:latin typeface="宋体" pitchFamily="2" charset="-122"/>
              </a:rPr>
              <a:t>表示1时刻时处于第</a:t>
            </a:r>
            <a:r>
              <a:rPr lang="en-US" altLang="zh-CN" sz="2800" b="1" dirty="0" smtClean="0">
                <a:latin typeface="宋体" pitchFamily="2" charset="-122"/>
              </a:rPr>
              <a:t>j</a:t>
            </a:r>
            <a:r>
              <a:rPr lang="zh-CN" sz="2800" b="1" dirty="0" smtClean="0">
                <a:latin typeface="宋体" pitchFamily="2" charset="-122"/>
              </a:rPr>
              <a:t>种状态下1个单位的</a:t>
            </a:r>
            <a:r>
              <a:rPr lang="en-US" altLang="zh-CN" sz="2800" b="1" dirty="0" smtClean="0">
                <a:latin typeface="宋体" pitchFamily="2" charset="-122"/>
              </a:rPr>
              <a:t>N</a:t>
            </a:r>
            <a:r>
              <a:rPr lang="zh-CN" sz="2800" b="1" dirty="0" smtClean="0">
                <a:latin typeface="宋体" pitchFamily="2" charset="-122"/>
              </a:rPr>
              <a:t>种证券的损益向量。假设损益矩阵</a:t>
            </a:r>
            <a:r>
              <a:rPr lang="en-US" altLang="zh-CN" sz="2800" b="1" dirty="0" smtClean="0">
                <a:latin typeface="宋体" pitchFamily="2" charset="-122"/>
              </a:rPr>
              <a:t>D</a:t>
            </a:r>
            <a:r>
              <a:rPr lang="zh-CN" sz="2800" b="1" dirty="0" smtClean="0">
                <a:latin typeface="宋体" pitchFamily="2" charset="-122"/>
              </a:rPr>
              <a:t>的值对于投资者是</a:t>
            </a:r>
            <a:r>
              <a:rPr lang="zh-CN" sz="2800" b="1" dirty="0" smtClean="0">
                <a:solidFill>
                  <a:srgbClr val="FFFF00"/>
                </a:solidFill>
                <a:latin typeface="宋体" pitchFamily="2" charset="-122"/>
              </a:rPr>
              <a:t>已知</a:t>
            </a:r>
            <a:r>
              <a:rPr lang="zh-CN" sz="2800" b="1" dirty="0" smtClean="0">
                <a:latin typeface="宋体" pitchFamily="2" charset="-122"/>
              </a:rPr>
              <a:t>的，但是投资者</a:t>
            </a:r>
            <a:r>
              <a:rPr lang="zh-CN" sz="2800" b="1" dirty="0" smtClean="0">
                <a:solidFill>
                  <a:srgbClr val="FFFF00"/>
                </a:solidFill>
                <a:latin typeface="宋体" pitchFamily="2" charset="-122"/>
              </a:rPr>
              <a:t>无法提前知道</a:t>
            </a:r>
            <a:r>
              <a:rPr lang="zh-CN" sz="2800" b="1" dirty="0" smtClean="0">
                <a:latin typeface="宋体" pitchFamily="2" charset="-122"/>
              </a:rPr>
              <a:t>在1时刻这些证券处于</a:t>
            </a:r>
            <a:r>
              <a:rPr lang="en-US" altLang="zh-CN" sz="2800" b="1" dirty="0" smtClean="0">
                <a:latin typeface="宋体" pitchFamily="2" charset="-122"/>
              </a:rPr>
              <a:t>M</a:t>
            </a:r>
            <a:r>
              <a:rPr lang="zh-CN" sz="2800" b="1" dirty="0" smtClean="0">
                <a:latin typeface="宋体" pitchFamily="2" charset="-122"/>
              </a:rPr>
              <a:t>种状态中的哪一种状态，当然在同一时刻这些证券都是处于同一种状态下。</a:t>
            </a:r>
          </a:p>
        </p:txBody>
      </p:sp>
      <p:graphicFrame>
        <p:nvGraphicFramePr>
          <p:cNvPr id="77827" name="Object 3"/>
          <p:cNvGraphicFramePr>
            <a:graphicFrameLocks noChangeAspect="1"/>
          </p:cNvGraphicFramePr>
          <p:nvPr/>
        </p:nvGraphicFramePr>
        <p:xfrm>
          <a:off x="3563938" y="1412875"/>
          <a:ext cx="2286000" cy="630238"/>
        </p:xfrm>
        <a:graphic>
          <a:graphicData uri="http://schemas.openxmlformats.org/presentationml/2006/ole">
            <mc:AlternateContent xmlns:mc="http://schemas.openxmlformats.org/markup-compatibility/2006">
              <mc:Choice xmlns:v="urn:schemas-microsoft-com:vml" Requires="v">
                <p:oleObj spid="_x0000_s77870" r:id="rId3" imgW="1091726" imgH="253890" progId="Equation.DSMT4">
                  <p:embed/>
                </p:oleObj>
              </mc:Choice>
              <mc:Fallback>
                <p:oleObj r:id="rId3" imgW="1091726" imgH="25389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412875"/>
                        <a:ext cx="2286000" cy="6302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533400" y="685800"/>
            <a:ext cx="8077200" cy="5410200"/>
          </a:xfrm>
        </p:spPr>
        <p:txBody>
          <a:bodyPr/>
          <a:lstStyle/>
          <a:p>
            <a:pPr algn="just" eaLnBrk="1" hangingPunct="1">
              <a:lnSpc>
                <a:spcPct val="130000"/>
              </a:lnSpc>
              <a:defRPr/>
            </a:pPr>
            <a:r>
              <a:rPr lang="zh-CN" b="1" smtClean="0">
                <a:latin typeface="宋体" pitchFamily="2" charset="-122"/>
              </a:rPr>
              <a:t>证券组合用向量</a:t>
            </a:r>
            <a:r>
              <a:rPr lang="en-US" altLang="zh-CN" b="1" i="1" smtClean="0">
                <a:latin typeface="宋体" pitchFamily="2" charset="-122"/>
              </a:rPr>
              <a:t>θ</a:t>
            </a:r>
            <a:r>
              <a:rPr lang="zh-CN" b="1" smtClean="0">
                <a:latin typeface="宋体" pitchFamily="2" charset="-122"/>
              </a:rPr>
              <a:t>表示：</a:t>
            </a:r>
          </a:p>
          <a:p>
            <a:pPr algn="just" eaLnBrk="1" hangingPunct="1">
              <a:lnSpc>
                <a:spcPct val="130000"/>
              </a:lnSpc>
              <a:defRPr/>
            </a:pPr>
            <a:r>
              <a:rPr lang="en-US" altLang="zh-CN" b="1" i="1" smtClean="0">
                <a:latin typeface="宋体" pitchFamily="2" charset="-122"/>
              </a:rPr>
              <a:t>θ</a:t>
            </a:r>
            <a:r>
              <a:rPr lang="en-US" altLang="zh-CN" b="1" smtClean="0">
                <a:latin typeface="宋体" pitchFamily="2" charset="-122"/>
              </a:rPr>
              <a:t>=(</a:t>
            </a:r>
            <a:r>
              <a:rPr lang="en-US" altLang="zh-CN" b="1" i="1" smtClean="0">
                <a:latin typeface="宋体" pitchFamily="2" charset="-122"/>
              </a:rPr>
              <a:t>θ</a:t>
            </a:r>
            <a:r>
              <a:rPr lang="en-US" altLang="zh-CN" b="1" i="1" baseline="-30000" smtClean="0">
                <a:latin typeface="宋体" pitchFamily="2" charset="-122"/>
              </a:rPr>
              <a:t>1</a:t>
            </a:r>
            <a:r>
              <a:rPr lang="en-US" altLang="zh-CN" b="1" smtClean="0">
                <a:latin typeface="宋体" pitchFamily="2" charset="-122"/>
              </a:rPr>
              <a:t>,</a:t>
            </a:r>
            <a:r>
              <a:rPr lang="en-US" altLang="zh-CN" b="1" i="1" smtClean="0">
                <a:latin typeface="宋体" pitchFamily="2" charset="-122"/>
              </a:rPr>
              <a:t>θ</a:t>
            </a:r>
            <a:r>
              <a:rPr lang="en-US" altLang="zh-CN" b="1" i="1" baseline="-30000" smtClean="0">
                <a:latin typeface="宋体" pitchFamily="2" charset="-122"/>
              </a:rPr>
              <a:t>2</a:t>
            </a:r>
            <a:r>
              <a:rPr lang="en-US" altLang="zh-CN" b="1" smtClean="0">
                <a:latin typeface="宋体" pitchFamily="2" charset="-122"/>
              </a:rPr>
              <a:t>,…,</a:t>
            </a:r>
            <a:r>
              <a:rPr lang="en-US" altLang="zh-CN" b="1" i="1" smtClean="0">
                <a:latin typeface="宋体" pitchFamily="2" charset="-122"/>
              </a:rPr>
              <a:t>θ</a:t>
            </a:r>
            <a:r>
              <a:rPr lang="en-US" altLang="zh-CN" b="1" i="1" baseline="-30000" smtClean="0">
                <a:latin typeface="宋体" pitchFamily="2" charset="-122"/>
              </a:rPr>
              <a:t>N</a:t>
            </a:r>
            <a:r>
              <a:rPr lang="en-US" altLang="zh-CN" b="1" smtClean="0">
                <a:latin typeface="宋体" pitchFamily="2" charset="-122"/>
              </a:rPr>
              <a:t>)</a:t>
            </a:r>
          </a:p>
          <a:p>
            <a:pPr algn="just" eaLnBrk="1" hangingPunct="1">
              <a:lnSpc>
                <a:spcPct val="130000"/>
              </a:lnSpc>
              <a:defRPr/>
            </a:pPr>
            <a:r>
              <a:rPr lang="zh-CN" b="1" smtClean="0">
                <a:latin typeface="宋体" pitchFamily="2" charset="-122"/>
              </a:rPr>
              <a:t>其中</a:t>
            </a:r>
            <a:r>
              <a:rPr lang="en-US" altLang="zh-CN" b="1" i="1" smtClean="0">
                <a:latin typeface="宋体" pitchFamily="2" charset="-122"/>
              </a:rPr>
              <a:t>θ</a:t>
            </a:r>
            <a:r>
              <a:rPr lang="en-US" altLang="zh-CN" b="1" i="1" baseline="-30000" smtClean="0">
                <a:latin typeface="宋体" pitchFamily="2" charset="-122"/>
              </a:rPr>
              <a:t>i</a:t>
            </a:r>
            <a:r>
              <a:rPr lang="zh-CN" b="1" smtClean="0">
                <a:latin typeface="宋体" pitchFamily="2" charset="-122"/>
              </a:rPr>
              <a:t>表示持有的第</a:t>
            </a:r>
            <a:r>
              <a:rPr lang="en-US" altLang="zh-CN" b="1" smtClean="0">
                <a:latin typeface="宋体" pitchFamily="2" charset="-122"/>
              </a:rPr>
              <a:t>i</a:t>
            </a:r>
            <a:r>
              <a:rPr lang="zh-CN" b="1" smtClean="0">
                <a:latin typeface="宋体" pitchFamily="2" charset="-122"/>
              </a:rPr>
              <a:t>种证券的数量，当投资者持有第</a:t>
            </a:r>
            <a:r>
              <a:rPr lang="en-US" altLang="zh-CN" b="1" smtClean="0">
                <a:latin typeface="宋体" pitchFamily="2" charset="-122"/>
              </a:rPr>
              <a:t>i</a:t>
            </a:r>
            <a:r>
              <a:rPr lang="zh-CN" b="1" smtClean="0">
                <a:latin typeface="宋体" pitchFamily="2" charset="-122"/>
              </a:rPr>
              <a:t>种证券的多头时，</a:t>
            </a:r>
            <a:r>
              <a:rPr lang="en-US" altLang="zh-CN" b="1" i="1" smtClean="0">
                <a:latin typeface="宋体" pitchFamily="2" charset="-122"/>
              </a:rPr>
              <a:t>θ</a:t>
            </a:r>
            <a:r>
              <a:rPr lang="en-US" altLang="zh-CN" b="1" i="1" baseline="-30000" smtClean="0">
                <a:latin typeface="宋体" pitchFamily="2" charset="-122"/>
              </a:rPr>
              <a:t>i </a:t>
            </a:r>
            <a:r>
              <a:rPr lang="en-US" altLang="zh-CN" b="1" smtClean="0">
                <a:latin typeface="宋体" pitchFamily="2" charset="-122"/>
              </a:rPr>
              <a:t>&gt; 0</a:t>
            </a:r>
            <a:r>
              <a:rPr lang="zh-CN" altLang="en-US" b="1" smtClean="0">
                <a:latin typeface="宋体" pitchFamily="2" charset="-122"/>
              </a:rPr>
              <a:t>；</a:t>
            </a:r>
            <a:r>
              <a:rPr lang="zh-CN" b="1" smtClean="0">
                <a:latin typeface="宋体" pitchFamily="2" charset="-122"/>
              </a:rPr>
              <a:t>否则</a:t>
            </a:r>
            <a:r>
              <a:rPr lang="en-US" altLang="zh-CN" b="1" i="1" smtClean="0">
                <a:latin typeface="宋体" pitchFamily="2" charset="-122"/>
              </a:rPr>
              <a:t>θ</a:t>
            </a:r>
            <a:r>
              <a:rPr lang="en-US" altLang="zh-CN" b="1" i="1" baseline="-30000" smtClean="0">
                <a:latin typeface="宋体" pitchFamily="2" charset="-122"/>
              </a:rPr>
              <a:t>i </a:t>
            </a:r>
            <a:r>
              <a:rPr lang="en-US" altLang="zh-CN" b="1" smtClean="0">
                <a:latin typeface="宋体" pitchFamily="2" charset="-122"/>
              </a:rPr>
              <a:t>&lt; 0</a:t>
            </a:r>
            <a:r>
              <a:rPr lang="zh-CN" b="1" smtClean="0">
                <a:latin typeface="宋体" pitchFamily="2" charset="-122"/>
              </a:rPr>
              <a:t>时，它表示持有第</a:t>
            </a:r>
            <a:r>
              <a:rPr lang="en-US" altLang="zh-CN" b="1" smtClean="0">
                <a:latin typeface="宋体" pitchFamily="2" charset="-122"/>
              </a:rPr>
              <a:t>i</a:t>
            </a:r>
            <a:r>
              <a:rPr lang="zh-CN" b="1" smtClean="0">
                <a:latin typeface="宋体" pitchFamily="2" charset="-122"/>
              </a:rPr>
              <a:t>种证券的空头（持有空头相当于先借入证券，而在期末时买入证券归还，所有持有空头在期末时必须付出证券的损益）。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zh-CN" smtClean="0"/>
              <a:t>换股中的套利 </a:t>
            </a:r>
            <a:r>
              <a:rPr lang="en-US" altLang="zh-CN" smtClean="0"/>
              <a:t>2007.11.29</a:t>
            </a:r>
          </a:p>
        </p:txBody>
      </p:sp>
      <p:sp>
        <p:nvSpPr>
          <p:cNvPr id="8195" name="Rectangle 3"/>
          <p:cNvSpPr>
            <a:spLocks noGrp="1" noChangeArrowheads="1"/>
          </p:cNvSpPr>
          <p:nvPr>
            <p:ph type="body" idx="1"/>
          </p:nvPr>
        </p:nvSpPr>
        <p:spPr/>
        <p:txBody>
          <a:bodyPr/>
          <a:lstStyle/>
          <a:p>
            <a:pPr eaLnBrk="1" hangingPunct="1">
              <a:defRPr/>
            </a:pPr>
            <a:r>
              <a:rPr lang="zh-CN" smtClean="0"/>
              <a:t>包头铝业   </a:t>
            </a:r>
            <a:r>
              <a:rPr lang="en-US" altLang="zh-CN" smtClean="0"/>
              <a:t>50.73</a:t>
            </a:r>
          </a:p>
          <a:p>
            <a:pPr eaLnBrk="1" hangingPunct="1">
              <a:defRPr/>
            </a:pPr>
            <a:r>
              <a:rPr lang="zh-CN" smtClean="0"/>
              <a:t>中国铝业   </a:t>
            </a:r>
            <a:r>
              <a:rPr lang="en-US" altLang="zh-CN" smtClean="0"/>
              <a:t>38.90</a:t>
            </a:r>
          </a:p>
          <a:p>
            <a:pPr eaLnBrk="1" hangingPunct="1">
              <a:defRPr/>
            </a:pPr>
            <a:r>
              <a:rPr lang="zh-CN" smtClean="0"/>
              <a:t>换股比例  </a:t>
            </a:r>
            <a:r>
              <a:rPr lang="en-US" altLang="zh-CN" smtClean="0"/>
              <a:t>1:1.48</a:t>
            </a:r>
          </a:p>
          <a:p>
            <a:pPr eaLnBrk="1" hangingPunct="1">
              <a:defRPr/>
            </a:pPr>
            <a:r>
              <a:rPr lang="en-US" altLang="zh-CN" smtClean="0"/>
              <a:t>38.90X1.48=57.57</a:t>
            </a:r>
          </a:p>
          <a:p>
            <a:pPr eaLnBrk="1" hangingPunct="1">
              <a:defRPr/>
            </a:pPr>
            <a:r>
              <a:rPr lang="en-US" altLang="zh-CN" smtClean="0"/>
              <a:t>2007</a:t>
            </a:r>
            <a:r>
              <a:rPr lang="zh-CN" smtClean="0"/>
              <a:t>年</a:t>
            </a:r>
            <a:r>
              <a:rPr lang="en-US" altLang="zh-CN" smtClean="0"/>
              <a:t>10</a:t>
            </a:r>
            <a:r>
              <a:rPr lang="zh-CN" smtClean="0"/>
              <a:t>月</a:t>
            </a:r>
            <a:r>
              <a:rPr lang="en-US" altLang="zh-CN" smtClean="0"/>
              <a:t>15</a:t>
            </a:r>
            <a:r>
              <a:rPr lang="zh-CN" smtClean="0"/>
              <a:t>日创下</a:t>
            </a:r>
            <a:r>
              <a:rPr lang="en-US" altLang="zh-CN" smtClean="0"/>
              <a:t>60.60</a:t>
            </a:r>
            <a:r>
              <a:rPr lang="zh-CN" smtClean="0"/>
              <a:t>元最高价到</a:t>
            </a:r>
            <a:r>
              <a:rPr lang="en-US" altLang="zh-CN" smtClean="0"/>
              <a:t>2008</a:t>
            </a:r>
            <a:r>
              <a:rPr lang="zh-CN" smtClean="0"/>
              <a:t>年</a:t>
            </a:r>
            <a:r>
              <a:rPr lang="en-US" altLang="zh-CN" smtClean="0"/>
              <a:t>10</a:t>
            </a:r>
            <a:r>
              <a:rPr lang="zh-CN" smtClean="0"/>
              <a:t>月</a:t>
            </a:r>
            <a:r>
              <a:rPr lang="en-US" altLang="zh-CN" smtClean="0"/>
              <a:t>29</a:t>
            </a:r>
            <a:r>
              <a:rPr lang="zh-CN" smtClean="0"/>
              <a:t>日创下</a:t>
            </a:r>
            <a:r>
              <a:rPr lang="en-US" altLang="zh-CN" smtClean="0"/>
              <a:t>5.90</a:t>
            </a:r>
            <a:r>
              <a:rPr lang="zh-CN" smtClean="0"/>
              <a:t>元最低价</a:t>
            </a:r>
            <a:r>
              <a:rPr lang="en-US" altLang="zh-CN" smtClean="0"/>
              <a:t>,</a:t>
            </a:r>
            <a:r>
              <a:rPr lang="zh-CN" smtClean="0"/>
              <a:t>合并停牌日</a:t>
            </a:r>
            <a:r>
              <a:rPr lang="en-US" altLang="zh-CN" smtClean="0"/>
              <a:t>12</a:t>
            </a:r>
            <a:r>
              <a:rPr lang="zh-CN" smtClean="0"/>
              <a:t>月</a:t>
            </a:r>
            <a:r>
              <a:rPr lang="en-US" altLang="zh-CN" smtClean="0"/>
              <a:t>20</a:t>
            </a:r>
            <a:r>
              <a:rPr lang="zh-CN" smtClean="0"/>
              <a:t>日</a:t>
            </a:r>
            <a:r>
              <a:rPr lang="en-US" altLang="zh-CN" smtClean="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381000"/>
            <a:ext cx="7772400" cy="2057400"/>
          </a:xfrm>
        </p:spPr>
        <p:txBody>
          <a:bodyPr/>
          <a:lstStyle/>
          <a:p>
            <a:pPr algn="l" eaLnBrk="1" hangingPunct="1">
              <a:lnSpc>
                <a:spcPct val="120000"/>
              </a:lnSpc>
              <a:defRPr/>
            </a:pPr>
            <a:r>
              <a:rPr lang="zh-CN" sz="2800" b="1" smtClean="0">
                <a:latin typeface="楷体_GB2312" pitchFamily="49" charset="-122"/>
                <a:ea typeface="楷体_GB2312" pitchFamily="49" charset="-122"/>
              </a:rPr>
              <a:t>再假设市场是无摩擦的，即不考虑交易费用，税收等。投资者可拥有任意单位的证券，即</a:t>
            </a:r>
            <a:r>
              <a:rPr lang="en-US" altLang="zh-CN" sz="2800" b="1" i="1" smtClean="0">
                <a:latin typeface="楷体_GB2312" pitchFamily="49" charset="-122"/>
                <a:ea typeface="楷体_GB2312" pitchFamily="49" charset="-122"/>
              </a:rPr>
              <a:t>θ</a:t>
            </a:r>
            <a:r>
              <a:rPr lang="en-US" altLang="zh-CN" sz="2800" b="1" i="1" baseline="-30000" smtClean="0">
                <a:latin typeface="楷体_GB2312" pitchFamily="49" charset="-122"/>
                <a:ea typeface="楷体_GB2312" pitchFamily="49" charset="-122"/>
              </a:rPr>
              <a:t>i</a:t>
            </a:r>
            <a:r>
              <a:rPr lang="zh-CN" sz="2800" b="1" smtClean="0">
                <a:latin typeface="楷体_GB2312" pitchFamily="49" charset="-122"/>
                <a:ea typeface="楷体_GB2312" pitchFamily="49" charset="-122"/>
              </a:rPr>
              <a:t>可以不是整数，为一实数。</a:t>
            </a:r>
          </a:p>
        </p:txBody>
      </p:sp>
      <p:sp>
        <p:nvSpPr>
          <p:cNvPr id="74755" name="Rectangle 3"/>
          <p:cNvSpPr>
            <a:spLocks noGrp="1" noChangeArrowheads="1"/>
          </p:cNvSpPr>
          <p:nvPr>
            <p:ph type="body" idx="1"/>
          </p:nvPr>
        </p:nvSpPr>
        <p:spPr>
          <a:xfrm>
            <a:off x="685800" y="2590800"/>
            <a:ext cx="7772400" cy="3790950"/>
          </a:xfrm>
        </p:spPr>
        <p:txBody>
          <a:bodyPr/>
          <a:lstStyle/>
          <a:p>
            <a:pPr algn="just" eaLnBrk="1" hangingPunct="1">
              <a:defRPr/>
            </a:pPr>
            <a:r>
              <a:rPr lang="zh-CN" b="1" smtClean="0">
                <a:latin typeface="宋体" pitchFamily="2" charset="-122"/>
              </a:rPr>
              <a:t>证券组合</a:t>
            </a:r>
            <a:r>
              <a:rPr lang="en-US" altLang="zh-CN" b="1" i="1" smtClean="0">
                <a:latin typeface="宋体" pitchFamily="2" charset="-122"/>
              </a:rPr>
              <a:t>θ</a:t>
            </a:r>
            <a:r>
              <a:rPr lang="zh-CN" b="1" smtClean="0">
                <a:latin typeface="宋体" pitchFamily="2" charset="-122"/>
              </a:rPr>
              <a:t>在初始0时刻的价格则为：</a:t>
            </a:r>
          </a:p>
          <a:p>
            <a:pPr algn="just" eaLnBrk="1" hangingPunct="1">
              <a:lnSpc>
                <a:spcPct val="160000"/>
              </a:lnSpc>
              <a:buFont typeface="Wingdings" panose="05000000000000000000" pitchFamily="2" charset="2"/>
              <a:buNone/>
              <a:defRPr/>
            </a:pPr>
            <a:r>
              <a:rPr lang="zh-CN" b="1" smtClean="0">
                <a:latin typeface="宋体" pitchFamily="2" charset="-122"/>
              </a:rPr>
              <a:t>	                          （2-1）</a:t>
            </a:r>
          </a:p>
          <a:p>
            <a:pPr algn="just" eaLnBrk="1" hangingPunct="1">
              <a:lnSpc>
                <a:spcPct val="180000"/>
              </a:lnSpc>
              <a:defRPr/>
            </a:pPr>
            <a:r>
              <a:rPr lang="zh-CN" b="1" smtClean="0">
                <a:latin typeface="宋体" pitchFamily="2" charset="-122"/>
              </a:rPr>
              <a:t>这个组合在第</a:t>
            </a:r>
            <a:r>
              <a:rPr lang="en-US" altLang="zh-CN" b="1" smtClean="0">
                <a:latin typeface="宋体" pitchFamily="2" charset="-122"/>
              </a:rPr>
              <a:t>j</a:t>
            </a:r>
            <a:r>
              <a:rPr lang="zh-CN" b="1" smtClean="0">
                <a:latin typeface="宋体" pitchFamily="2" charset="-122"/>
              </a:rPr>
              <a:t>种状态下的损益则为：</a:t>
            </a:r>
          </a:p>
          <a:p>
            <a:pPr algn="just" eaLnBrk="1" hangingPunct="1">
              <a:lnSpc>
                <a:spcPct val="190000"/>
              </a:lnSpc>
              <a:buFont typeface="Wingdings" panose="05000000000000000000" pitchFamily="2" charset="2"/>
              <a:buNone/>
              <a:defRPr/>
            </a:pPr>
            <a:r>
              <a:rPr lang="zh-CN" b="1" smtClean="0">
                <a:latin typeface="宋体" pitchFamily="2" charset="-122"/>
              </a:rPr>
              <a:t>	                          （2-2）</a:t>
            </a:r>
          </a:p>
        </p:txBody>
      </p:sp>
      <p:graphicFrame>
        <p:nvGraphicFramePr>
          <p:cNvPr id="79876" name="Object 4"/>
          <p:cNvGraphicFramePr>
            <a:graphicFrameLocks noChangeAspect="1"/>
          </p:cNvGraphicFramePr>
          <p:nvPr/>
        </p:nvGraphicFramePr>
        <p:xfrm>
          <a:off x="1295400" y="3276600"/>
          <a:ext cx="3200400" cy="854075"/>
        </p:xfrm>
        <a:graphic>
          <a:graphicData uri="http://schemas.openxmlformats.org/presentationml/2006/ole">
            <mc:AlternateContent xmlns:mc="http://schemas.openxmlformats.org/markup-compatibility/2006">
              <mc:Choice xmlns:v="urn:schemas-microsoft-com:vml" Requires="v">
                <p:oleObj spid="_x0000_s79962" r:id="rId3" imgW="939800" imgH="431800" progId="Equation.DSMT4">
                  <p:embed/>
                </p:oleObj>
              </mc:Choice>
              <mc:Fallback>
                <p:oleObj r:id="rId3" imgW="9398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76600"/>
                        <a:ext cx="3200400" cy="8540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7" name="Object 5"/>
          <p:cNvGraphicFramePr>
            <a:graphicFrameLocks noChangeAspect="1"/>
          </p:cNvGraphicFramePr>
          <p:nvPr/>
        </p:nvGraphicFramePr>
        <p:xfrm>
          <a:off x="1295400" y="5257800"/>
          <a:ext cx="4724400" cy="863600"/>
        </p:xfrm>
        <a:graphic>
          <a:graphicData uri="http://schemas.openxmlformats.org/presentationml/2006/ole">
            <mc:AlternateContent xmlns:mc="http://schemas.openxmlformats.org/markup-compatibility/2006">
              <mc:Choice xmlns:v="urn:schemas-microsoft-com:vml" Requires="v">
                <p:oleObj spid="_x0000_s79963" r:id="rId5" imgW="1066800" imgH="431800" progId="Equation.DSMT4">
                  <p:embed/>
                </p:oleObj>
              </mc:Choice>
              <mc:Fallback>
                <p:oleObj r:id="rId5" imgW="10668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257800"/>
                        <a:ext cx="4724400" cy="8636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b="1" dirty="0">
                <a:latin typeface="+mn-ea"/>
                <a:ea typeface="+mn-ea"/>
              </a:rPr>
              <a:t>例子</a:t>
            </a:r>
            <a:endParaRPr lang="zh-CN" altLang="zh-CN" dirty="0" smtClean="0">
              <a:latin typeface="+mn-ea"/>
              <a:ea typeface="+mn-ea"/>
            </a:endParaRPr>
          </a:p>
        </p:txBody>
      </p:sp>
      <p:sp>
        <p:nvSpPr>
          <p:cNvPr id="159747" name="Rectangle 3"/>
          <p:cNvSpPr>
            <a:spLocks noGrp="1" noChangeArrowheads="1"/>
          </p:cNvSpPr>
          <p:nvPr>
            <p:ph type="body" idx="1"/>
          </p:nvPr>
        </p:nvSpPr>
        <p:spPr/>
        <p:txBody>
          <a:bodyPr/>
          <a:lstStyle/>
          <a:p>
            <a:r>
              <a:rPr lang="zh-CN" altLang="en-US" dirty="0" smtClean="0">
                <a:latin typeface="+mn-ea"/>
              </a:rPr>
              <a:t>两</a:t>
            </a:r>
            <a:r>
              <a:rPr lang="zh-CN" altLang="en-US" dirty="0" smtClean="0">
                <a:latin typeface="+mn-ea"/>
              </a:rPr>
              <a:t>个证券</a:t>
            </a:r>
            <a:r>
              <a:rPr lang="en-US" altLang="zh-CN" dirty="0" smtClean="0">
                <a:latin typeface="+mn-ea"/>
              </a:rPr>
              <a:t>A</a:t>
            </a:r>
            <a:r>
              <a:rPr lang="zh-CN" altLang="en-US" dirty="0" smtClean="0">
                <a:latin typeface="+mn-ea"/>
              </a:rPr>
              <a:t>和</a:t>
            </a:r>
            <a:r>
              <a:rPr lang="en-US" altLang="zh-CN" dirty="0" smtClean="0">
                <a:latin typeface="+mn-ea"/>
              </a:rPr>
              <a:t>B</a:t>
            </a:r>
            <a:r>
              <a:rPr lang="zh-CN" altLang="en-US" dirty="0" smtClean="0">
                <a:latin typeface="+mn-ea"/>
              </a:rPr>
              <a:t>，初始价格：</a:t>
            </a:r>
          </a:p>
          <a:p>
            <a:pPr lvl="1" eaLnBrk="1" hangingPunct="1"/>
            <a:endParaRPr lang="zh-CN" altLang="en-US" dirty="0" smtClean="0">
              <a:latin typeface="+mn-ea"/>
            </a:endParaRPr>
          </a:p>
          <a:p>
            <a:pPr lvl="1" eaLnBrk="1" hangingPunct="1"/>
            <a:endParaRPr lang="zh-CN" altLang="en-US" dirty="0" smtClean="0">
              <a:latin typeface="+mn-ea"/>
            </a:endParaRPr>
          </a:p>
          <a:p>
            <a:r>
              <a:rPr lang="en-US" altLang="zh-CN" dirty="0" smtClean="0">
                <a:latin typeface="+mn-ea"/>
              </a:rPr>
              <a:t>1</a:t>
            </a:r>
            <a:r>
              <a:rPr lang="zh-CN" altLang="en-US" dirty="0" smtClean="0">
                <a:latin typeface="+mn-ea"/>
              </a:rPr>
              <a:t>时刻，市场有两种状态，损益矩阵为：</a:t>
            </a:r>
          </a:p>
        </p:txBody>
      </p:sp>
      <p:graphicFrame>
        <p:nvGraphicFramePr>
          <p:cNvPr id="159748" name="Object 4"/>
          <p:cNvGraphicFramePr>
            <a:graphicFrameLocks noChangeAspect="1"/>
          </p:cNvGraphicFramePr>
          <p:nvPr>
            <p:extLst>
              <p:ext uri="{D42A27DB-BD31-4B8C-83A1-F6EECF244321}">
                <p14:modId xmlns:p14="http://schemas.microsoft.com/office/powerpoint/2010/main" val="1628034572"/>
              </p:ext>
            </p:extLst>
          </p:nvPr>
        </p:nvGraphicFramePr>
        <p:xfrm>
          <a:off x="2611807" y="2420888"/>
          <a:ext cx="2706687" cy="655638"/>
        </p:xfrm>
        <a:graphic>
          <a:graphicData uri="http://schemas.openxmlformats.org/presentationml/2006/ole">
            <mc:AlternateContent xmlns:mc="http://schemas.openxmlformats.org/markup-compatibility/2006">
              <mc:Choice xmlns:v="urn:schemas-microsoft-com:vml" Requires="v">
                <p:oleObj spid="_x0000_s106550" name="Equation" r:id="rId4" imgW="965160" imgH="279360" progId="Equation.DSMT4">
                  <p:embed/>
                </p:oleObj>
              </mc:Choice>
              <mc:Fallback>
                <p:oleObj name="Equation" r:id="rId4" imgW="965160" imgH="279360" progId="Equation.DSMT4">
                  <p:embed/>
                  <p:pic>
                    <p:nvPicPr>
                      <p:cNvPr id="0" name=""/>
                      <p:cNvPicPr>
                        <a:picLocks noChangeAspect="1" noChangeArrowheads="1"/>
                      </p:cNvPicPr>
                      <p:nvPr/>
                    </p:nvPicPr>
                    <p:blipFill>
                      <a:blip r:embed="rId5"/>
                      <a:srcRect/>
                      <a:stretch>
                        <a:fillRect/>
                      </a:stretch>
                    </p:blipFill>
                    <p:spPr bwMode="blackWhite">
                      <a:xfrm>
                        <a:off x="2611807" y="2420888"/>
                        <a:ext cx="2706687" cy="655638"/>
                      </a:xfrm>
                      <a:prstGeom prst="rect">
                        <a:avLst/>
                      </a:prstGeom>
                      <a:solidFill>
                        <a:schemeClr val="tx1"/>
                      </a:solidFill>
                      <a:ln>
                        <a:noFill/>
                      </a:ln>
                      <a:effectLst/>
                      <a:extLst/>
                    </p:spPr>
                  </p:pic>
                </p:oleObj>
              </mc:Fallback>
            </mc:AlternateContent>
          </a:graphicData>
        </a:graphic>
      </p:graphicFrame>
      <p:graphicFrame>
        <p:nvGraphicFramePr>
          <p:cNvPr id="159749" name="Object 5"/>
          <p:cNvGraphicFramePr>
            <a:graphicFrameLocks noChangeAspect="1"/>
          </p:cNvGraphicFramePr>
          <p:nvPr>
            <p:extLst>
              <p:ext uri="{D42A27DB-BD31-4B8C-83A1-F6EECF244321}">
                <p14:modId xmlns:p14="http://schemas.microsoft.com/office/powerpoint/2010/main" val="272756766"/>
              </p:ext>
            </p:extLst>
          </p:nvPr>
        </p:nvGraphicFramePr>
        <p:xfrm>
          <a:off x="2987824" y="3897214"/>
          <a:ext cx="2098675" cy="912813"/>
        </p:xfrm>
        <a:graphic>
          <a:graphicData uri="http://schemas.openxmlformats.org/presentationml/2006/ole">
            <mc:AlternateContent xmlns:mc="http://schemas.openxmlformats.org/markup-compatibility/2006">
              <mc:Choice xmlns:v="urn:schemas-microsoft-com:vml" Requires="v">
                <p:oleObj spid="_x0000_s106551" name="Equation" r:id="rId6" imgW="749160" imgH="457200" progId="Equation.DSMT4">
                  <p:embed/>
                </p:oleObj>
              </mc:Choice>
              <mc:Fallback>
                <p:oleObj name="Equation" r:id="rId6" imgW="749160" imgH="457200" progId="Equation.DSMT4">
                  <p:embed/>
                  <p:pic>
                    <p:nvPicPr>
                      <p:cNvPr id="0" name=""/>
                      <p:cNvPicPr>
                        <a:picLocks noChangeAspect="1" noChangeArrowheads="1"/>
                      </p:cNvPicPr>
                      <p:nvPr/>
                    </p:nvPicPr>
                    <p:blipFill>
                      <a:blip r:embed="rId7"/>
                      <a:srcRect/>
                      <a:stretch>
                        <a:fillRect/>
                      </a:stretch>
                    </p:blipFill>
                    <p:spPr bwMode="blackWhite">
                      <a:xfrm>
                        <a:off x="2987824" y="3897214"/>
                        <a:ext cx="2098675" cy="912813"/>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11303850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zh-CN" smtClean="0"/>
              <a:t>2、套利组合的定义</a:t>
            </a:r>
            <a:br>
              <a:rPr lang="zh-CN" smtClean="0"/>
            </a:br>
            <a:r>
              <a:rPr lang="zh-CN" sz="2400" b="1" smtClean="0">
                <a:latin typeface="宋体" pitchFamily="2" charset="-122"/>
              </a:rPr>
              <a:t>一个证券组合</a:t>
            </a:r>
            <a:r>
              <a:rPr lang="en-US" altLang="zh-CN" sz="2400" b="1" i="1" smtClean="0">
                <a:latin typeface="宋体" pitchFamily="2" charset="-122"/>
              </a:rPr>
              <a:t>θ</a:t>
            </a:r>
            <a:r>
              <a:rPr lang="zh-CN" sz="2400" b="1" smtClean="0">
                <a:latin typeface="宋体" pitchFamily="2" charset="-122"/>
              </a:rPr>
              <a:t>定义为套利组合，如果它满足：</a:t>
            </a:r>
            <a:r>
              <a:rPr lang="zh-CN" b="1" smtClean="0"/>
              <a:t> </a:t>
            </a:r>
          </a:p>
        </p:txBody>
      </p:sp>
      <p:sp>
        <p:nvSpPr>
          <p:cNvPr id="80899" name="Rectangle 3"/>
          <p:cNvSpPr>
            <a:spLocks noChangeArrowheads="1"/>
          </p:cNvSpPr>
          <p:nvPr/>
        </p:nvSpPr>
        <p:spPr bwMode="auto">
          <a:xfrm>
            <a:off x="337185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80900" name="Object 4"/>
          <p:cNvGraphicFramePr>
            <a:graphicFrameLocks noChangeAspect="1"/>
          </p:cNvGraphicFramePr>
          <p:nvPr/>
        </p:nvGraphicFramePr>
        <p:xfrm>
          <a:off x="1447800" y="1828800"/>
          <a:ext cx="6248400" cy="2019300"/>
        </p:xfrm>
        <a:graphic>
          <a:graphicData uri="http://schemas.openxmlformats.org/presentationml/2006/ole">
            <mc:AlternateContent xmlns:mc="http://schemas.openxmlformats.org/markup-compatibility/2006">
              <mc:Choice xmlns:v="urn:schemas-microsoft-com:vml" Requires="v">
                <p:oleObj spid="_x0000_s80987" r:id="rId3" imgW="2400300" imgH="812800" progId="Equation.DSMT4">
                  <p:embed/>
                </p:oleObj>
              </mc:Choice>
              <mc:Fallback>
                <p:oleObj r:id="rId3" imgW="2400300" imgH="812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828800"/>
                        <a:ext cx="6248400" cy="20193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Rectangle 5"/>
          <p:cNvSpPr>
            <a:spLocks noChangeArrowheads="1"/>
          </p:cNvSpPr>
          <p:nvPr/>
        </p:nvSpPr>
        <p:spPr bwMode="auto">
          <a:xfrm>
            <a:off x="990600" y="4052888"/>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2800" b="1">
                <a:latin typeface="宋体" panose="02010600030101010101" pitchFamily="2" charset="-122"/>
              </a:rPr>
              <a:t>或者满足以下条件：</a:t>
            </a:r>
            <a:endParaRPr lang="zh-CN" altLang="zh-CN" sz="2800" b="1">
              <a:latin typeface="Times New Roman" panose="02020603050405020304" pitchFamily="18" charset="0"/>
            </a:endParaRPr>
          </a:p>
        </p:txBody>
      </p:sp>
      <p:graphicFrame>
        <p:nvGraphicFramePr>
          <p:cNvPr id="80902" name="Object 6"/>
          <p:cNvGraphicFramePr>
            <a:graphicFrameLocks noChangeAspect="1"/>
          </p:cNvGraphicFramePr>
          <p:nvPr/>
        </p:nvGraphicFramePr>
        <p:xfrm>
          <a:off x="1447800" y="4795838"/>
          <a:ext cx="5715000" cy="1376362"/>
        </p:xfrm>
        <a:graphic>
          <a:graphicData uri="http://schemas.openxmlformats.org/presentationml/2006/ole">
            <mc:AlternateContent xmlns:mc="http://schemas.openxmlformats.org/markup-compatibility/2006">
              <mc:Choice xmlns:v="urn:schemas-microsoft-com:vml" Requires="v">
                <p:oleObj spid="_x0000_s80988" r:id="rId5" imgW="2401342" imgH="508221" progId="Equation.DSMT4">
                  <p:embed/>
                </p:oleObj>
              </mc:Choice>
              <mc:Fallback>
                <p:oleObj r:id="rId5" imgW="2401342" imgH="50822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795838"/>
                        <a:ext cx="5715000" cy="13763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455613"/>
            <a:ext cx="7772400" cy="838200"/>
          </a:xfrm>
        </p:spPr>
        <p:txBody>
          <a:bodyPr/>
          <a:lstStyle/>
          <a:p>
            <a:pPr eaLnBrk="1" hangingPunct="1">
              <a:defRPr/>
            </a:pPr>
            <a:r>
              <a:rPr lang="en-US" altLang="zh-CN" smtClean="0"/>
              <a:t>3</a:t>
            </a:r>
            <a:r>
              <a:rPr lang="zh-CN" altLang="en-US" smtClean="0"/>
              <a:t>、无套利组合等价定理</a:t>
            </a:r>
          </a:p>
        </p:txBody>
      </p:sp>
      <p:sp>
        <p:nvSpPr>
          <p:cNvPr id="76803" name="Rectangle 3"/>
          <p:cNvSpPr>
            <a:spLocks noGrp="1" noChangeArrowheads="1"/>
          </p:cNvSpPr>
          <p:nvPr>
            <p:ph type="body" idx="1"/>
          </p:nvPr>
        </p:nvSpPr>
        <p:spPr>
          <a:xfrm>
            <a:off x="467544" y="1235904"/>
            <a:ext cx="8382000" cy="3857625"/>
          </a:xfrm>
        </p:spPr>
        <p:txBody>
          <a:bodyPr/>
          <a:lstStyle/>
          <a:p>
            <a:pPr algn="just" eaLnBrk="1" hangingPunct="1">
              <a:lnSpc>
                <a:spcPct val="180000"/>
              </a:lnSpc>
              <a:defRPr/>
            </a:pPr>
            <a:r>
              <a:rPr lang="zh-CN" altLang="en-US" sz="2800" b="1" dirty="0" smtClean="0">
                <a:latin typeface="宋体" pitchFamily="2" charset="-122"/>
              </a:rPr>
              <a:t>定理</a:t>
            </a:r>
            <a:r>
              <a:rPr lang="en-US" altLang="zh-CN" sz="2800" b="1" dirty="0" smtClean="0">
                <a:latin typeface="宋体" pitchFamily="2" charset="-122"/>
              </a:rPr>
              <a:t>1</a:t>
            </a:r>
            <a:r>
              <a:rPr lang="zh-CN" altLang="en-US" sz="2800" b="1" dirty="0" smtClean="0">
                <a:latin typeface="宋体" pitchFamily="2" charset="-122"/>
              </a:rPr>
              <a:t>：市场不存在套利组合的</a:t>
            </a:r>
            <a:r>
              <a:rPr lang="zh-CN" altLang="en-US" sz="2800" b="1" dirty="0" smtClean="0">
                <a:solidFill>
                  <a:srgbClr val="FFFF00"/>
                </a:solidFill>
                <a:latin typeface="宋体" pitchFamily="2" charset="-122"/>
              </a:rPr>
              <a:t>等价条件（</a:t>
            </a:r>
            <a:r>
              <a:rPr lang="en-US" altLang="zh-CN" sz="2800" b="1" dirty="0" err="1" smtClean="0">
                <a:solidFill>
                  <a:srgbClr val="FFFF00"/>
                </a:solidFill>
                <a:latin typeface="宋体" pitchFamily="2" charset="-122"/>
              </a:rPr>
              <a:t>iff</a:t>
            </a:r>
            <a:r>
              <a:rPr lang="en-US" altLang="zh-CN" sz="2800" b="1" dirty="0" smtClean="0">
                <a:solidFill>
                  <a:srgbClr val="FFFF00"/>
                </a:solidFill>
                <a:latin typeface="宋体" pitchFamily="2" charset="-122"/>
              </a:rPr>
              <a:t>)</a:t>
            </a:r>
            <a:r>
              <a:rPr lang="zh-CN" altLang="en-US" sz="2800" b="1" dirty="0" smtClean="0">
                <a:latin typeface="宋体" pitchFamily="2" charset="-122"/>
              </a:rPr>
              <a:t>是：</a:t>
            </a:r>
          </a:p>
          <a:p>
            <a:pPr algn="just" eaLnBrk="1" hangingPunct="1">
              <a:lnSpc>
                <a:spcPct val="180000"/>
              </a:lnSpc>
              <a:defRPr/>
            </a:pPr>
            <a:r>
              <a:rPr lang="zh-CN" altLang="en-US" sz="2800" b="1" dirty="0" smtClean="0">
                <a:latin typeface="宋体" pitchFamily="2" charset="-122"/>
              </a:rPr>
              <a:t>存在一个</a:t>
            </a:r>
            <a:r>
              <a:rPr lang="zh-CN" altLang="en-US" sz="2800" b="1" dirty="0" smtClean="0">
                <a:solidFill>
                  <a:srgbClr val="FFFF00"/>
                </a:solidFill>
                <a:latin typeface="宋体" pitchFamily="2" charset="-122"/>
              </a:rPr>
              <a:t>正向量</a:t>
            </a:r>
            <a:r>
              <a:rPr lang="zh-CN" altLang="en-US" sz="2800" b="1" dirty="0" smtClean="0">
                <a:latin typeface="宋体" pitchFamily="2" charset="-122"/>
              </a:rPr>
              <a:t>                     ，</a:t>
            </a:r>
          </a:p>
          <a:p>
            <a:pPr algn="just" eaLnBrk="1" hangingPunct="1">
              <a:lnSpc>
                <a:spcPct val="180000"/>
              </a:lnSpc>
              <a:buFont typeface="Wingdings" panose="05000000000000000000" pitchFamily="2" charset="2"/>
              <a:buNone/>
              <a:defRPr/>
            </a:pPr>
            <a:r>
              <a:rPr lang="zh-CN" altLang="en-US" sz="2800" b="1" dirty="0" smtClean="0">
                <a:latin typeface="宋体" pitchFamily="2" charset="-122"/>
              </a:rPr>
              <a:t> 使得，                </a:t>
            </a:r>
          </a:p>
          <a:p>
            <a:pPr eaLnBrk="1" hangingPunct="1">
              <a:lnSpc>
                <a:spcPct val="180000"/>
              </a:lnSpc>
              <a:buFont typeface="Wingdings" panose="05000000000000000000" pitchFamily="2" charset="2"/>
              <a:buNone/>
              <a:defRPr/>
            </a:pPr>
            <a:r>
              <a:rPr lang="zh-CN" altLang="en-US" sz="2800" b="1" dirty="0" smtClean="0"/>
              <a:t>  即</a:t>
            </a:r>
          </a:p>
        </p:txBody>
      </p:sp>
      <p:graphicFrame>
        <p:nvGraphicFramePr>
          <p:cNvPr id="81924" name="Object 4"/>
          <p:cNvGraphicFramePr>
            <a:graphicFrameLocks noChangeAspect="1"/>
          </p:cNvGraphicFramePr>
          <p:nvPr>
            <p:extLst>
              <p:ext uri="{D42A27DB-BD31-4B8C-83A1-F6EECF244321}">
                <p14:modId xmlns:p14="http://schemas.microsoft.com/office/powerpoint/2010/main" val="3809809095"/>
              </p:ext>
            </p:extLst>
          </p:nvPr>
        </p:nvGraphicFramePr>
        <p:xfrm>
          <a:off x="3627438" y="2113251"/>
          <a:ext cx="3505200" cy="782638"/>
        </p:xfrm>
        <a:graphic>
          <a:graphicData uri="http://schemas.openxmlformats.org/presentationml/2006/ole">
            <mc:AlternateContent xmlns:mc="http://schemas.openxmlformats.org/markup-compatibility/2006">
              <mc:Choice xmlns:v="urn:schemas-microsoft-com:vml" Requires="v">
                <p:oleObj spid="_x0000_s82053" r:id="rId3" imgW="1219200" imgH="241300" progId="Equation.DSMT4">
                  <p:embed/>
                </p:oleObj>
              </mc:Choice>
              <mc:Fallback>
                <p:oleObj r:id="rId3" imgW="12192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438" y="2113251"/>
                        <a:ext cx="3505200" cy="7826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5" name="Object 5"/>
          <p:cNvGraphicFramePr>
            <a:graphicFrameLocks noChangeAspect="1"/>
          </p:cNvGraphicFramePr>
          <p:nvPr>
            <p:extLst>
              <p:ext uri="{D42A27DB-BD31-4B8C-83A1-F6EECF244321}">
                <p14:modId xmlns:p14="http://schemas.microsoft.com/office/powerpoint/2010/main" val="10984700"/>
              </p:ext>
            </p:extLst>
          </p:nvPr>
        </p:nvGraphicFramePr>
        <p:xfrm>
          <a:off x="1907704" y="3144092"/>
          <a:ext cx="2286000" cy="579437"/>
        </p:xfrm>
        <a:graphic>
          <a:graphicData uri="http://schemas.openxmlformats.org/presentationml/2006/ole">
            <mc:AlternateContent xmlns:mc="http://schemas.openxmlformats.org/markup-compatibility/2006">
              <mc:Choice xmlns:v="urn:schemas-microsoft-com:vml" Requires="v">
                <p:oleObj spid="_x0000_s82054" r:id="rId5" imgW="609071" imgH="177646" progId="Equation.DSMT4">
                  <p:embed/>
                </p:oleObj>
              </mc:Choice>
              <mc:Fallback>
                <p:oleObj r:id="rId5" imgW="609071" imgH="17764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144092"/>
                        <a:ext cx="2286000" cy="579437"/>
                      </a:xfrm>
                      <a:prstGeom prst="rect">
                        <a:avLst/>
                      </a:prstGeom>
                      <a:solidFill>
                        <a:srgbClr val="FFFF00"/>
                      </a:solidFill>
                      <a:ln>
                        <a:noFill/>
                      </a:ln>
                      <a:effectLst/>
                      <a:extLst/>
                    </p:spPr>
                  </p:pic>
                </p:oleObj>
              </mc:Fallback>
            </mc:AlternateContent>
          </a:graphicData>
        </a:graphic>
      </p:graphicFrame>
      <p:graphicFrame>
        <p:nvGraphicFramePr>
          <p:cNvPr id="81926" name="Object 6"/>
          <p:cNvGraphicFramePr>
            <a:graphicFrameLocks noChangeAspect="1"/>
          </p:cNvGraphicFramePr>
          <p:nvPr>
            <p:extLst>
              <p:ext uri="{D42A27DB-BD31-4B8C-83A1-F6EECF244321}">
                <p14:modId xmlns:p14="http://schemas.microsoft.com/office/powerpoint/2010/main" val="200433170"/>
              </p:ext>
            </p:extLst>
          </p:nvPr>
        </p:nvGraphicFramePr>
        <p:xfrm>
          <a:off x="1438275" y="3971732"/>
          <a:ext cx="6267450" cy="1314450"/>
        </p:xfrm>
        <a:graphic>
          <a:graphicData uri="http://schemas.openxmlformats.org/presentationml/2006/ole">
            <mc:AlternateContent xmlns:mc="http://schemas.openxmlformats.org/markup-compatibility/2006">
              <mc:Choice xmlns:v="urn:schemas-microsoft-com:vml" Requires="v">
                <p:oleObj spid="_x0000_s82055" name="Equation" r:id="rId7" imgW="2273300" imgH="444500" progId="Equation.DSMT4">
                  <p:embed/>
                </p:oleObj>
              </mc:Choice>
              <mc:Fallback>
                <p:oleObj name="Equation" r:id="rId7" imgW="2273300" imgH="4445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8275" y="3971732"/>
                        <a:ext cx="6267450" cy="13144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879240" y="5396766"/>
            <a:ext cx="7558608" cy="954107"/>
          </a:xfrm>
          <a:prstGeom prst="rect">
            <a:avLst/>
          </a:prstGeom>
        </p:spPr>
        <p:txBody>
          <a:bodyPr wrap="square">
            <a:spAutoFit/>
          </a:bodyPr>
          <a:lstStyle/>
          <a:p>
            <a:r>
              <a:rPr lang="zh-CN" altLang="en-US" sz="2800" b="1" dirty="0">
                <a:effectLst>
                  <a:outerShdw blurRad="38100" dist="38100" dir="2700000" algn="tl">
                    <a:srgbClr val="000000"/>
                  </a:outerShdw>
                </a:effectLst>
                <a:latin typeface="宋体" pitchFamily="2" charset="-122"/>
                <a:ea typeface="+mn-ea"/>
              </a:rPr>
              <a:t>定理证明可以参看</a:t>
            </a:r>
            <a:r>
              <a:rPr lang="en-US" altLang="zh-CN" sz="2800" b="1" dirty="0" err="1">
                <a:effectLst>
                  <a:outerShdw blurRad="38100" dist="38100" dir="2700000" algn="tl">
                    <a:srgbClr val="000000"/>
                  </a:outerShdw>
                </a:effectLst>
                <a:latin typeface="宋体" pitchFamily="2" charset="-122"/>
                <a:ea typeface="+mn-ea"/>
              </a:rPr>
              <a:t>Duffie</a:t>
            </a:r>
            <a:r>
              <a:rPr lang="zh-CN" altLang="en-US" sz="2800" b="1" dirty="0">
                <a:effectLst>
                  <a:outerShdw blurRad="38100" dist="38100" dir="2700000" algn="tl">
                    <a:srgbClr val="000000"/>
                  </a:outerShdw>
                </a:effectLst>
                <a:latin typeface="宋体" pitchFamily="2" charset="-122"/>
                <a:ea typeface="+mn-ea"/>
              </a:rPr>
              <a:t>，</a:t>
            </a:r>
            <a:r>
              <a:rPr lang="en-US" altLang="zh-CN" sz="2800" b="1" dirty="0">
                <a:effectLst>
                  <a:outerShdw blurRad="38100" dist="38100" dir="2700000" algn="tl">
                    <a:srgbClr val="000000"/>
                  </a:outerShdw>
                </a:effectLst>
                <a:latin typeface="宋体" pitchFamily="2" charset="-122"/>
                <a:ea typeface="+mn-ea"/>
              </a:rPr>
              <a:t>2001</a:t>
            </a:r>
            <a:r>
              <a:rPr lang="zh-CN" altLang="en-US" sz="2800" b="1" dirty="0" smtClean="0">
                <a:effectLst>
                  <a:outerShdw blurRad="38100" dist="38100" dir="2700000" algn="tl">
                    <a:srgbClr val="000000"/>
                  </a:outerShdw>
                </a:effectLst>
                <a:latin typeface="宋体" pitchFamily="2" charset="-122"/>
                <a:ea typeface="+mn-ea"/>
              </a:rPr>
              <a:t>，</a:t>
            </a:r>
            <a:r>
              <a:rPr lang="en-US" altLang="zh-CN" sz="2800" b="1" dirty="0" smtClean="0">
                <a:effectLst>
                  <a:outerShdw blurRad="38100" dist="38100" dir="2700000" algn="tl">
                    <a:srgbClr val="000000"/>
                  </a:outerShdw>
                </a:effectLst>
                <a:latin typeface="宋体" pitchFamily="2" charset="-122"/>
                <a:ea typeface="+mn-ea"/>
              </a:rPr>
              <a:t>Dynamic </a:t>
            </a:r>
            <a:r>
              <a:rPr lang="en-US" altLang="zh-CN" sz="2800" b="1" dirty="0">
                <a:effectLst>
                  <a:outerShdw blurRad="38100" dist="38100" dir="2700000" algn="tl">
                    <a:srgbClr val="000000"/>
                  </a:outerShdw>
                </a:effectLst>
                <a:latin typeface="宋体" pitchFamily="2" charset="-122"/>
                <a:ea typeface="+mn-ea"/>
              </a:rPr>
              <a:t>asset pricing theory, p3-4</a:t>
            </a:r>
            <a:endParaRPr lang="zh-CN" altLang="en-US" sz="2800" b="1" dirty="0">
              <a:effectLst>
                <a:outerShdw blurRad="38100" dist="38100" dir="2700000" algn="tl">
                  <a:srgbClr val="000000"/>
                </a:outerShdw>
              </a:effectLst>
              <a:latin typeface="宋体" pitchFamily="2" charset="-122"/>
              <a:ea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zh-CN" altLang="en-US" smtClean="0"/>
              <a:t>例如</a:t>
            </a:r>
          </a:p>
        </p:txBody>
      </p:sp>
      <p:graphicFrame>
        <p:nvGraphicFramePr>
          <p:cNvPr id="82947" name="Object 3"/>
          <p:cNvGraphicFramePr>
            <a:graphicFrameLocks noChangeAspect="1"/>
          </p:cNvGraphicFramePr>
          <p:nvPr/>
        </p:nvGraphicFramePr>
        <p:xfrm>
          <a:off x="1314450" y="4221163"/>
          <a:ext cx="2320925" cy="1320800"/>
        </p:xfrm>
        <a:graphic>
          <a:graphicData uri="http://schemas.openxmlformats.org/presentationml/2006/ole">
            <mc:AlternateContent xmlns:mc="http://schemas.openxmlformats.org/markup-compatibility/2006">
              <mc:Choice xmlns:v="urn:schemas-microsoft-com:vml" Requires="v">
                <p:oleObj spid="_x0000_s83119" r:id="rId3" imgW="1238173" imgH="609600" progId="Equation.DSMT4">
                  <p:embed/>
                </p:oleObj>
              </mc:Choice>
              <mc:Fallback>
                <p:oleObj r:id="rId3" imgW="1238173" imgH="609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4221163"/>
                        <a:ext cx="2320925" cy="13208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8" name="Object 4"/>
          <p:cNvGraphicFramePr>
            <a:graphicFrameLocks noChangeAspect="1"/>
          </p:cNvGraphicFramePr>
          <p:nvPr/>
        </p:nvGraphicFramePr>
        <p:xfrm>
          <a:off x="4356100" y="1657350"/>
          <a:ext cx="2808288" cy="844550"/>
        </p:xfrm>
        <a:graphic>
          <a:graphicData uri="http://schemas.openxmlformats.org/presentationml/2006/ole">
            <mc:AlternateContent xmlns:mc="http://schemas.openxmlformats.org/markup-compatibility/2006">
              <mc:Choice xmlns:v="urn:schemas-microsoft-com:vml" Requires="v">
                <p:oleObj spid="_x0000_s83120" r:id="rId5" imgW="990632" imgH="228834" progId="Equation.DSMT4">
                  <p:embed/>
                </p:oleObj>
              </mc:Choice>
              <mc:Fallback>
                <p:oleObj r:id="rId5" imgW="990632" imgH="228834"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1657350"/>
                        <a:ext cx="2808288" cy="844550"/>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5"/>
          <p:cNvGraphicFramePr>
            <a:graphicFrameLocks noChangeAspect="1"/>
          </p:cNvGraphicFramePr>
          <p:nvPr/>
        </p:nvGraphicFramePr>
        <p:xfrm>
          <a:off x="1219200" y="3124200"/>
          <a:ext cx="2743200" cy="655638"/>
        </p:xfrm>
        <a:graphic>
          <a:graphicData uri="http://schemas.openxmlformats.org/presentationml/2006/ole">
            <mc:AlternateContent xmlns:mc="http://schemas.openxmlformats.org/markup-compatibility/2006">
              <mc:Choice xmlns:v="urn:schemas-microsoft-com:vml" Requires="v">
                <p:oleObj spid="_x0000_s83121" r:id="rId7" imgW="933327" imgH="228834" progId="Equation.DSMT4">
                  <p:embed/>
                </p:oleObj>
              </mc:Choice>
              <mc:Fallback>
                <p:oleObj r:id="rId7" imgW="933327" imgH="22883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124200"/>
                        <a:ext cx="2743200" cy="6556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6"/>
          <p:cNvGraphicFramePr>
            <a:graphicFrameLocks noChangeAspect="1"/>
          </p:cNvGraphicFramePr>
          <p:nvPr/>
        </p:nvGraphicFramePr>
        <p:xfrm>
          <a:off x="1258888" y="1698625"/>
          <a:ext cx="2089150" cy="908050"/>
        </p:xfrm>
        <a:graphic>
          <a:graphicData uri="http://schemas.openxmlformats.org/presentationml/2006/ole">
            <mc:AlternateContent xmlns:mc="http://schemas.openxmlformats.org/markup-compatibility/2006">
              <mc:Choice xmlns:v="urn:schemas-microsoft-com:vml" Requires="v">
                <p:oleObj spid="_x0000_s83122" r:id="rId9" imgW="705045" imgH="409370" progId="Equation.DSMT4">
                  <p:embed/>
                </p:oleObj>
              </mc:Choice>
              <mc:Fallback>
                <p:oleObj r:id="rId9" imgW="705045" imgH="40937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1698625"/>
                        <a:ext cx="2089150" cy="9080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altLang="zh-CN" sz="3200" b="1" smtClean="0">
                <a:latin typeface="+mn-ea"/>
                <a:ea typeface="+mn-ea"/>
              </a:rPr>
              <a:t>Arrow-Debreu</a:t>
            </a:r>
            <a:r>
              <a:rPr lang="zh-CN" altLang="en-US" sz="3200" b="1" smtClean="0">
                <a:latin typeface="+mn-ea"/>
                <a:ea typeface="+mn-ea"/>
              </a:rPr>
              <a:t>模型的经济含义</a:t>
            </a:r>
          </a:p>
        </p:txBody>
      </p:sp>
      <p:sp>
        <p:nvSpPr>
          <p:cNvPr id="163843" name="Rectangle 3"/>
          <p:cNvSpPr>
            <a:spLocks noGrp="1" noChangeArrowheads="1"/>
          </p:cNvSpPr>
          <p:nvPr>
            <p:ph type="body" idx="1"/>
          </p:nvPr>
        </p:nvSpPr>
        <p:spPr/>
        <p:txBody>
          <a:bodyPr/>
          <a:lstStyle/>
          <a:p>
            <a:pPr eaLnBrk="1" hangingPunct="1">
              <a:buFontTx/>
              <a:buNone/>
            </a:pPr>
            <a:r>
              <a:rPr lang="zh-CN" altLang="en-US" b="1" dirty="0" smtClean="0">
                <a:latin typeface="+mn-ea"/>
              </a:rPr>
              <a:t>（</a:t>
            </a:r>
            <a:r>
              <a:rPr lang="en-US" altLang="zh-CN" b="1" dirty="0" smtClean="0">
                <a:latin typeface="+mn-ea"/>
              </a:rPr>
              <a:t>1</a:t>
            </a:r>
            <a:r>
              <a:rPr lang="zh-CN" altLang="en-US" b="1" dirty="0" smtClean="0">
                <a:latin typeface="+mn-ea"/>
              </a:rPr>
              <a:t>）状态价格</a:t>
            </a:r>
          </a:p>
          <a:p>
            <a:pPr eaLnBrk="1" hangingPunct="1">
              <a:buFontTx/>
              <a:buNone/>
            </a:pPr>
            <a:r>
              <a:rPr lang="zh-CN" altLang="en-US" b="1" dirty="0" smtClean="0">
                <a:latin typeface="+mn-ea"/>
              </a:rPr>
              <a:t>（</a:t>
            </a:r>
            <a:r>
              <a:rPr lang="en-US" altLang="zh-CN" b="1" dirty="0" smtClean="0">
                <a:latin typeface="+mn-ea"/>
              </a:rPr>
              <a:t>2</a:t>
            </a:r>
            <a:r>
              <a:rPr lang="zh-CN" altLang="en-US" b="1" dirty="0" smtClean="0">
                <a:latin typeface="+mn-ea"/>
              </a:rPr>
              <a:t>）风险调整概率</a:t>
            </a:r>
          </a:p>
          <a:p>
            <a:pPr eaLnBrk="1" hangingPunct="1">
              <a:buFontTx/>
              <a:buNone/>
            </a:pPr>
            <a:r>
              <a:rPr lang="zh-CN" altLang="en-US" b="1" dirty="0" smtClean="0">
                <a:latin typeface="+mn-ea"/>
              </a:rPr>
              <a:t>（</a:t>
            </a:r>
            <a:r>
              <a:rPr lang="en-US" altLang="zh-CN" b="1" dirty="0" smtClean="0">
                <a:latin typeface="+mn-ea"/>
              </a:rPr>
              <a:t>3</a:t>
            </a:r>
            <a:r>
              <a:rPr lang="zh-CN" altLang="en-US" b="1" dirty="0" smtClean="0">
                <a:latin typeface="+mn-ea"/>
              </a:rPr>
              <a:t>）完全市场与不完全市场</a:t>
            </a:r>
          </a:p>
          <a:p>
            <a:pPr eaLnBrk="1" hangingPunct="1">
              <a:buFontTx/>
              <a:buNone/>
            </a:pPr>
            <a:endParaRPr lang="en-US" altLang="zh-CN" b="1" dirty="0" smtClean="0">
              <a:latin typeface="+mn-ea"/>
            </a:endParaRPr>
          </a:p>
        </p:txBody>
      </p:sp>
    </p:spTree>
    <p:extLst>
      <p:ext uri="{BB962C8B-B14F-4D97-AF65-F5344CB8AC3E}">
        <p14:creationId xmlns:p14="http://schemas.microsoft.com/office/powerpoint/2010/main" val="3324621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579438"/>
            <a:ext cx="8229600" cy="760412"/>
          </a:xfrm>
        </p:spPr>
        <p:txBody>
          <a:bodyPr/>
          <a:lstStyle/>
          <a:p>
            <a:pPr algn="just" eaLnBrk="1" hangingPunct="1">
              <a:lnSpc>
                <a:spcPct val="120000"/>
              </a:lnSpc>
              <a:defRPr/>
            </a:pPr>
            <a:r>
              <a:rPr lang="en-US" altLang="zh-CN" b="1" dirty="0" smtClean="0">
                <a:latin typeface="宋体" pitchFamily="2" charset="-122"/>
              </a:rPr>
              <a:t>(1) </a:t>
            </a:r>
            <a:r>
              <a:rPr lang="zh-CN" altLang="zh-CN" b="1" dirty="0" smtClean="0">
                <a:latin typeface="宋体" pitchFamily="2" charset="-122"/>
              </a:rPr>
              <a:t>状态</a:t>
            </a:r>
            <a:r>
              <a:rPr lang="zh-CN" altLang="zh-CN" b="1" dirty="0">
                <a:latin typeface="宋体" pitchFamily="2" charset="-122"/>
              </a:rPr>
              <a:t>价格</a:t>
            </a:r>
          </a:p>
        </p:txBody>
      </p:sp>
      <p:sp>
        <p:nvSpPr>
          <p:cNvPr id="78851" name="Rectangle 3"/>
          <p:cNvSpPr>
            <a:spLocks noGrp="1" noChangeArrowheads="1"/>
          </p:cNvSpPr>
          <p:nvPr>
            <p:ph type="body" idx="1"/>
          </p:nvPr>
        </p:nvSpPr>
        <p:spPr>
          <a:xfrm>
            <a:off x="685800" y="1447800"/>
            <a:ext cx="7772400" cy="4648200"/>
          </a:xfrm>
        </p:spPr>
        <p:txBody>
          <a:bodyPr/>
          <a:lstStyle/>
          <a:p>
            <a:pPr algn="just" eaLnBrk="1" hangingPunct="1">
              <a:lnSpc>
                <a:spcPct val="120000"/>
              </a:lnSpc>
              <a:defRPr/>
            </a:pPr>
            <a:r>
              <a:rPr lang="en-US" altLang="zh-CN" b="1" dirty="0" smtClean="0">
                <a:latin typeface="宋体" pitchFamily="2" charset="-122"/>
              </a:rPr>
              <a:t>Arrow-Debreu</a:t>
            </a:r>
            <a:r>
              <a:rPr lang="zh-CN" b="1" dirty="0" smtClean="0">
                <a:latin typeface="宋体" pitchFamily="2" charset="-122"/>
              </a:rPr>
              <a:t>的无套利组合等价定理说明，如果市场不存在套利组合，则资产的当前价格与未来损益之间要满足一定的条件。这个条件是存在一个对应于</a:t>
            </a:r>
            <a:r>
              <a:rPr lang="en-US" altLang="zh-CN" b="1" dirty="0" smtClean="0">
                <a:latin typeface="宋体" pitchFamily="2" charset="-122"/>
              </a:rPr>
              <a:t>M</a:t>
            </a:r>
            <a:r>
              <a:rPr lang="zh-CN" b="1" dirty="0" smtClean="0">
                <a:latin typeface="宋体" pitchFamily="2" charset="-122"/>
              </a:rPr>
              <a:t>个状态的</a:t>
            </a:r>
            <a:r>
              <a:rPr lang="zh-CN" b="1" i="1" dirty="0" smtClean="0">
                <a:latin typeface="宋体" pitchFamily="2" charset="-122"/>
              </a:rPr>
              <a:t>向量</a:t>
            </a:r>
            <a:r>
              <a:rPr lang="zh-CN" b="1" dirty="0" smtClean="0">
                <a:latin typeface="宋体" pitchFamily="2" charset="-122"/>
              </a:rPr>
              <a:t>，称之为状态价格（</a:t>
            </a:r>
            <a:r>
              <a:rPr lang="en-US" altLang="zh-CN" b="1" dirty="0" smtClean="0">
                <a:latin typeface="宋体" pitchFamily="2" charset="-122"/>
              </a:rPr>
              <a:t>state-prices</a:t>
            </a:r>
            <a:r>
              <a:rPr lang="zh-CN" altLang="en-US" b="1" dirty="0" smtClean="0">
                <a:latin typeface="宋体" pitchFamily="2" charset="-122"/>
              </a:rPr>
              <a:t>）。</a:t>
            </a:r>
            <a:endParaRPr lang="zh-CN" b="1"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sz="3200" b="1" dirty="0" smtClean="0">
                <a:latin typeface="+mj-ea"/>
              </a:rPr>
              <a:t>基础资产</a:t>
            </a:r>
          </a:p>
        </p:txBody>
      </p:sp>
      <p:sp>
        <p:nvSpPr>
          <p:cNvPr id="165891" name="Rectangle 3"/>
          <p:cNvSpPr>
            <a:spLocks noGrp="1" noChangeArrowheads="1"/>
          </p:cNvSpPr>
          <p:nvPr>
            <p:ph type="body" idx="1"/>
          </p:nvPr>
        </p:nvSpPr>
        <p:spPr>
          <a:xfrm>
            <a:off x="457200" y="1417638"/>
            <a:ext cx="8229600" cy="4525963"/>
          </a:xfrm>
        </p:spPr>
        <p:txBody>
          <a:bodyPr/>
          <a:lstStyle/>
          <a:p>
            <a:pPr eaLnBrk="1" hangingPunct="1"/>
            <a:r>
              <a:rPr lang="zh-CN" altLang="en-US" b="1" dirty="0" smtClean="0">
                <a:latin typeface="+mn-ea"/>
              </a:rPr>
              <a:t>假设市场另外存在 </a:t>
            </a:r>
            <a:r>
              <a:rPr lang="en-US" altLang="zh-CN" b="1" dirty="0" smtClean="0">
                <a:latin typeface="+mn-ea"/>
              </a:rPr>
              <a:t>M </a:t>
            </a:r>
            <a:r>
              <a:rPr lang="zh-CN" altLang="en-US" b="1" dirty="0" smtClean="0">
                <a:latin typeface="+mn-ea"/>
              </a:rPr>
              <a:t>种资产，</a:t>
            </a:r>
            <a:r>
              <a:rPr lang="en-US" altLang="zh-CN" b="1" dirty="0" smtClean="0">
                <a:latin typeface="+mn-ea"/>
              </a:rPr>
              <a:t>s</a:t>
            </a:r>
            <a:r>
              <a:rPr lang="en-US" altLang="zh-CN" b="1" baseline="-30000" dirty="0" smtClean="0">
                <a:latin typeface="+mn-ea"/>
              </a:rPr>
              <a:t>N+1</a:t>
            </a:r>
            <a:r>
              <a:rPr lang="en-US" altLang="zh-CN" b="1" dirty="0" smtClean="0">
                <a:latin typeface="+mn-ea"/>
              </a:rPr>
              <a:t>,s</a:t>
            </a:r>
            <a:r>
              <a:rPr lang="en-US" altLang="zh-CN" b="1" baseline="-30000" dirty="0" smtClean="0">
                <a:latin typeface="+mn-ea"/>
              </a:rPr>
              <a:t>N+2</a:t>
            </a:r>
            <a:r>
              <a:rPr lang="en-US" altLang="zh-CN" b="1" dirty="0" smtClean="0">
                <a:latin typeface="+mn-ea"/>
              </a:rPr>
              <a:t>,…,</a:t>
            </a:r>
            <a:r>
              <a:rPr lang="en-US" altLang="zh-CN" b="1" dirty="0" err="1" smtClean="0">
                <a:latin typeface="+mn-ea"/>
              </a:rPr>
              <a:t>s</a:t>
            </a:r>
            <a:r>
              <a:rPr lang="en-US" altLang="zh-CN" b="1" baseline="-30000" dirty="0" err="1" smtClean="0">
                <a:latin typeface="+mn-ea"/>
              </a:rPr>
              <a:t>N+M</a:t>
            </a:r>
            <a:r>
              <a:rPr lang="zh-CN" altLang="en-US" b="1" dirty="0" smtClean="0">
                <a:latin typeface="+mn-ea"/>
              </a:rPr>
              <a:t>。</a:t>
            </a:r>
          </a:p>
          <a:p>
            <a:pPr eaLnBrk="1" hangingPunct="1"/>
            <a:r>
              <a:rPr lang="zh-CN" altLang="en-US" b="1" dirty="0" smtClean="0">
                <a:latin typeface="+mn-ea"/>
              </a:rPr>
              <a:t>这</a:t>
            </a:r>
            <a:r>
              <a:rPr lang="en-US" altLang="zh-CN" b="1" dirty="0" smtClean="0">
                <a:latin typeface="+mn-ea"/>
              </a:rPr>
              <a:t>M</a:t>
            </a:r>
            <a:r>
              <a:rPr lang="zh-CN" altLang="en-US" b="1" dirty="0" smtClean="0">
                <a:latin typeface="+mn-ea"/>
              </a:rPr>
              <a:t>种资产的未来损益为，只在一种状态下为</a:t>
            </a:r>
            <a:r>
              <a:rPr lang="en-US" altLang="zh-CN" b="1" dirty="0" smtClean="0">
                <a:latin typeface="+mn-ea"/>
              </a:rPr>
              <a:t>1</a:t>
            </a:r>
            <a:r>
              <a:rPr lang="zh-CN" altLang="en-US" b="1" dirty="0" smtClean="0">
                <a:latin typeface="+mn-ea"/>
              </a:rPr>
              <a:t>，其余状态下都是零。即对于资产</a:t>
            </a:r>
            <a:r>
              <a:rPr lang="en-US" altLang="zh-CN" b="1" dirty="0" err="1" smtClean="0">
                <a:latin typeface="+mn-ea"/>
              </a:rPr>
              <a:t>s</a:t>
            </a:r>
            <a:r>
              <a:rPr lang="en-US" altLang="zh-CN" b="1" baseline="-30000" dirty="0" err="1" smtClean="0">
                <a:latin typeface="+mn-ea"/>
              </a:rPr>
              <a:t>N+j</a:t>
            </a:r>
            <a:r>
              <a:rPr lang="zh-CN" altLang="en-US" b="1" dirty="0" smtClean="0">
                <a:latin typeface="+mn-ea"/>
              </a:rPr>
              <a:t>，它的未来损益只是在第</a:t>
            </a:r>
            <a:r>
              <a:rPr lang="en-US" altLang="zh-CN" b="1" dirty="0" smtClean="0">
                <a:latin typeface="+mn-ea"/>
              </a:rPr>
              <a:t>j</a:t>
            </a:r>
            <a:r>
              <a:rPr lang="zh-CN" altLang="en-US" b="1" dirty="0" smtClean="0">
                <a:latin typeface="+mn-ea"/>
              </a:rPr>
              <a:t>种状态为</a:t>
            </a:r>
            <a:r>
              <a:rPr lang="en-US" altLang="zh-CN" b="1" dirty="0" smtClean="0">
                <a:latin typeface="+mn-ea"/>
              </a:rPr>
              <a:t>1</a:t>
            </a:r>
            <a:r>
              <a:rPr lang="zh-CN" altLang="en-US" b="1" dirty="0" smtClean="0">
                <a:latin typeface="+mn-ea"/>
              </a:rPr>
              <a:t>，其余状态为</a:t>
            </a:r>
            <a:r>
              <a:rPr lang="en-US" altLang="zh-CN" b="1" dirty="0" smtClean="0">
                <a:latin typeface="+mn-ea"/>
              </a:rPr>
              <a:t>0</a:t>
            </a:r>
            <a:r>
              <a:rPr lang="zh-CN" altLang="en-US" b="1" dirty="0" smtClean="0">
                <a:latin typeface="+mn-ea"/>
              </a:rPr>
              <a:t>。</a:t>
            </a:r>
          </a:p>
          <a:p>
            <a:pPr eaLnBrk="1" hangingPunct="1"/>
            <a:r>
              <a:rPr lang="zh-CN" altLang="en-US" b="1" dirty="0" smtClean="0">
                <a:latin typeface="+mn-ea"/>
              </a:rPr>
              <a:t>这</a:t>
            </a:r>
            <a:r>
              <a:rPr lang="en-US" altLang="zh-CN" b="1" dirty="0" smtClean="0">
                <a:latin typeface="+mn-ea"/>
              </a:rPr>
              <a:t>M</a:t>
            </a:r>
            <a:r>
              <a:rPr lang="zh-CN" altLang="en-US" b="1" dirty="0" smtClean="0">
                <a:latin typeface="+mn-ea"/>
              </a:rPr>
              <a:t>种资产就构成了“基础资产”，由它们生成的组合的未来损益可以表示任意一种资产的未来损益。 </a:t>
            </a:r>
            <a:endParaRPr lang="zh-CN" altLang="en-US" sz="2800" b="1" dirty="0" smtClean="0">
              <a:latin typeface="+mn-ea"/>
            </a:endParaRPr>
          </a:p>
        </p:txBody>
      </p:sp>
    </p:spTree>
    <p:extLst>
      <p:ext uri="{BB962C8B-B14F-4D97-AF65-F5344CB8AC3E}">
        <p14:creationId xmlns:p14="http://schemas.microsoft.com/office/powerpoint/2010/main" val="35579876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dirty="0" smtClean="0">
                <a:latin typeface="+mj-ea"/>
              </a:rPr>
              <a:t>基础资产的价格</a:t>
            </a:r>
          </a:p>
        </p:txBody>
      </p:sp>
      <p:sp>
        <p:nvSpPr>
          <p:cNvPr id="166915" name="Rectangle 3"/>
          <p:cNvSpPr>
            <a:spLocks noGrp="1" noChangeArrowheads="1"/>
          </p:cNvSpPr>
          <p:nvPr>
            <p:ph type="body" idx="1"/>
          </p:nvPr>
        </p:nvSpPr>
        <p:spPr>
          <a:xfrm>
            <a:off x="509588" y="1436299"/>
            <a:ext cx="8229600" cy="4525963"/>
          </a:xfrm>
        </p:spPr>
        <p:txBody>
          <a:bodyPr/>
          <a:lstStyle/>
          <a:p>
            <a:pPr eaLnBrk="1" hangingPunct="1">
              <a:lnSpc>
                <a:spcPct val="150000"/>
              </a:lnSpc>
            </a:pPr>
            <a:r>
              <a:rPr lang="zh-CN" altLang="en-US" b="1" dirty="0" smtClean="0">
                <a:latin typeface="+mn-ea"/>
              </a:rPr>
              <a:t>假设</a:t>
            </a:r>
            <a:r>
              <a:rPr lang="en-US" altLang="zh-CN" b="1" dirty="0" smtClean="0">
                <a:latin typeface="+mn-ea"/>
              </a:rPr>
              <a:t>M</a:t>
            </a:r>
            <a:r>
              <a:rPr lang="zh-CN" altLang="en-US" b="1" dirty="0" smtClean="0">
                <a:latin typeface="+mn-ea"/>
              </a:rPr>
              <a:t>个基础资产的价格分别为：</a:t>
            </a:r>
            <a:r>
              <a:rPr lang="en-US" altLang="zh-CN" b="1" i="1" dirty="0" smtClean="0">
                <a:latin typeface="+mn-ea"/>
                <a:cs typeface="Times New Roman" pitchFamily="18" charset="0"/>
              </a:rPr>
              <a:t>u</a:t>
            </a:r>
            <a:r>
              <a:rPr lang="en-US" altLang="zh-CN" b="1" i="1" baseline="-30000" dirty="0" smtClean="0">
                <a:latin typeface="+mn-ea"/>
              </a:rPr>
              <a:t>1</a:t>
            </a:r>
            <a:r>
              <a:rPr lang="zh-CN" altLang="en-US" b="1" i="1" dirty="0">
                <a:latin typeface="+mn-ea"/>
              </a:rPr>
              <a:t>，</a:t>
            </a:r>
            <a:r>
              <a:rPr lang="en-US" altLang="zh-CN" b="1" i="1" dirty="0" smtClean="0">
                <a:latin typeface="+mn-ea"/>
                <a:cs typeface="Times New Roman" pitchFamily="18" charset="0"/>
              </a:rPr>
              <a:t>u</a:t>
            </a:r>
            <a:r>
              <a:rPr lang="en-US" altLang="zh-CN" b="1" i="1" baseline="-30000" dirty="0" smtClean="0">
                <a:latin typeface="+mn-ea"/>
              </a:rPr>
              <a:t>2</a:t>
            </a:r>
            <a:r>
              <a:rPr lang="zh-CN" altLang="en-US" b="1" i="1" dirty="0" smtClean="0">
                <a:latin typeface="+mn-ea"/>
              </a:rPr>
              <a:t>，</a:t>
            </a:r>
            <a:r>
              <a:rPr lang="en-US" altLang="zh-CN" b="1" i="1" dirty="0" smtClean="0">
                <a:latin typeface="+mn-ea"/>
              </a:rPr>
              <a:t>…, </a:t>
            </a:r>
            <a:r>
              <a:rPr lang="en-US" altLang="zh-CN" b="1" i="1" dirty="0" err="1" smtClean="0">
                <a:latin typeface="+mn-ea"/>
                <a:cs typeface="Times New Roman" pitchFamily="18" charset="0"/>
              </a:rPr>
              <a:t>u</a:t>
            </a:r>
            <a:r>
              <a:rPr lang="en-US" altLang="zh-CN" b="1" i="1" baseline="-30000" dirty="0" err="1" smtClean="0">
                <a:latin typeface="+mn-ea"/>
              </a:rPr>
              <a:t>M</a:t>
            </a:r>
            <a:endParaRPr lang="en-US" altLang="zh-CN" b="1" i="1" baseline="-30000" dirty="0" smtClean="0">
              <a:latin typeface="+mn-ea"/>
            </a:endParaRPr>
          </a:p>
          <a:p>
            <a:pPr eaLnBrk="1" hangingPunct="1">
              <a:lnSpc>
                <a:spcPct val="150000"/>
              </a:lnSpc>
            </a:pPr>
            <a:r>
              <a:rPr lang="zh-CN" altLang="en-US" b="1" dirty="0" smtClean="0">
                <a:latin typeface="+mn-ea"/>
              </a:rPr>
              <a:t>根据无套利定价原理，任何一种未来损益为</a:t>
            </a:r>
            <a:r>
              <a:rPr lang="en-US" altLang="zh-CN" b="1" dirty="0" smtClean="0">
                <a:latin typeface="+mn-ea"/>
              </a:rPr>
              <a:t>(d</a:t>
            </a:r>
            <a:r>
              <a:rPr lang="en-US" altLang="zh-CN" b="1" baseline="-25000" dirty="0" smtClean="0">
                <a:latin typeface="+mn-ea"/>
              </a:rPr>
              <a:t>1</a:t>
            </a:r>
            <a:r>
              <a:rPr lang="en-US" altLang="zh-CN" b="1" dirty="0" smtClean="0">
                <a:latin typeface="+mn-ea"/>
              </a:rPr>
              <a:t>,d</a:t>
            </a:r>
            <a:r>
              <a:rPr lang="en-US" altLang="zh-CN" b="1" baseline="-25000" dirty="0" smtClean="0">
                <a:latin typeface="+mn-ea"/>
              </a:rPr>
              <a:t>2</a:t>
            </a:r>
            <a:r>
              <a:rPr lang="en-US" altLang="zh-CN" b="1" dirty="0" smtClean="0">
                <a:latin typeface="+mn-ea"/>
              </a:rPr>
              <a:t>,…,</a:t>
            </a:r>
            <a:r>
              <a:rPr lang="en-US" altLang="zh-CN" b="1" dirty="0" err="1" smtClean="0">
                <a:latin typeface="+mn-ea"/>
              </a:rPr>
              <a:t>d</a:t>
            </a:r>
            <a:r>
              <a:rPr lang="en-US" altLang="zh-CN" b="1" baseline="-25000" dirty="0" err="1" smtClean="0">
                <a:latin typeface="+mn-ea"/>
              </a:rPr>
              <a:t>M</a:t>
            </a:r>
            <a:r>
              <a:rPr lang="en-US" altLang="zh-CN" b="1" dirty="0" smtClean="0">
                <a:latin typeface="+mn-ea"/>
              </a:rPr>
              <a:t>)</a:t>
            </a:r>
            <a:r>
              <a:rPr lang="zh-CN" altLang="en-US" b="1" dirty="0" smtClean="0">
                <a:latin typeface="+mn-ea"/>
              </a:rPr>
              <a:t>的资产价格应该为：</a:t>
            </a:r>
          </a:p>
          <a:p>
            <a:pPr eaLnBrk="1" hangingPunct="1">
              <a:lnSpc>
                <a:spcPct val="150000"/>
              </a:lnSpc>
            </a:pPr>
            <a:endParaRPr lang="zh-CN" altLang="en-US" b="1" dirty="0" smtClean="0">
              <a:latin typeface="+mn-ea"/>
            </a:endParaRPr>
          </a:p>
          <a:p>
            <a:pPr lvl="1" eaLnBrk="1" hangingPunct="1">
              <a:lnSpc>
                <a:spcPct val="150000"/>
              </a:lnSpc>
            </a:pPr>
            <a:endParaRPr lang="en-US" altLang="zh-CN" b="1" dirty="0" smtClean="0">
              <a:latin typeface="+mn-ea"/>
            </a:endParaRPr>
          </a:p>
        </p:txBody>
      </p:sp>
      <p:sp>
        <p:nvSpPr>
          <p:cNvPr id="166916" name="Rectangle 5"/>
          <p:cNvSpPr>
            <a:spLocks noChangeArrowheads="1"/>
          </p:cNvSpPr>
          <p:nvPr/>
        </p:nvSpPr>
        <p:spPr bwMode="auto">
          <a:xfrm>
            <a:off x="4167188" y="3205163"/>
            <a:ext cx="9144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latin typeface="+mn-ea"/>
            </a:endParaRPr>
          </a:p>
        </p:txBody>
      </p:sp>
      <p:graphicFrame>
        <p:nvGraphicFramePr>
          <p:cNvPr id="166917" name="Object 4"/>
          <p:cNvGraphicFramePr>
            <a:graphicFrameLocks noChangeAspect="1"/>
          </p:cNvGraphicFramePr>
          <p:nvPr>
            <p:extLst>
              <p:ext uri="{D42A27DB-BD31-4B8C-83A1-F6EECF244321}">
                <p14:modId xmlns:p14="http://schemas.microsoft.com/office/powerpoint/2010/main" val="1825315331"/>
              </p:ext>
            </p:extLst>
          </p:nvPr>
        </p:nvGraphicFramePr>
        <p:xfrm>
          <a:off x="3159125" y="4581128"/>
          <a:ext cx="1412875" cy="1296988"/>
        </p:xfrm>
        <a:graphic>
          <a:graphicData uri="http://schemas.openxmlformats.org/presentationml/2006/ole">
            <mc:AlternateContent xmlns:mc="http://schemas.openxmlformats.org/markup-compatibility/2006">
              <mc:Choice xmlns:v="urn:schemas-microsoft-com:vml" Requires="v">
                <p:oleObj spid="_x0000_s107546" name="Equation" r:id="rId4" imgW="495000" imgH="444240" progId="Equation.DSMT4">
                  <p:embed/>
                </p:oleObj>
              </mc:Choice>
              <mc:Fallback>
                <p:oleObj name="Equation" r:id="rId4" imgW="495000" imgH="444240" progId="Equation.DSMT4">
                  <p:embed/>
                  <p:pic>
                    <p:nvPicPr>
                      <p:cNvPr id="0" name=""/>
                      <p:cNvPicPr>
                        <a:picLocks noChangeAspect="1" noChangeArrowheads="1"/>
                      </p:cNvPicPr>
                      <p:nvPr/>
                    </p:nvPicPr>
                    <p:blipFill>
                      <a:blip r:embed="rId5"/>
                      <a:srcRect/>
                      <a:stretch>
                        <a:fillRect/>
                      </a:stretch>
                    </p:blipFill>
                    <p:spPr bwMode="blackWhite">
                      <a:xfrm>
                        <a:off x="3159125" y="4581128"/>
                        <a:ext cx="1412875" cy="1296988"/>
                      </a:xfrm>
                      <a:prstGeom prst="rect">
                        <a:avLst/>
                      </a:prstGeom>
                      <a:solidFill>
                        <a:schemeClr val="tx1"/>
                      </a:solidFill>
                      <a:ln>
                        <a:noFill/>
                      </a:ln>
                      <a:extLst/>
                    </p:spPr>
                  </p:pic>
                </p:oleObj>
              </mc:Fallback>
            </mc:AlternateContent>
          </a:graphicData>
        </a:graphic>
      </p:graphicFrame>
    </p:spTree>
    <p:extLst>
      <p:ext uri="{BB962C8B-B14F-4D97-AF65-F5344CB8AC3E}">
        <p14:creationId xmlns:p14="http://schemas.microsoft.com/office/powerpoint/2010/main" val="1540517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endParaRPr lang="zh-CN" altLang="zh-CN" smtClean="0">
              <a:latin typeface="+mn-ea"/>
              <a:ea typeface="+mn-ea"/>
            </a:endParaRPr>
          </a:p>
        </p:txBody>
      </p:sp>
      <p:sp>
        <p:nvSpPr>
          <p:cNvPr id="167939" name="Rectangle 3"/>
          <p:cNvSpPr>
            <a:spLocks noGrp="1" noChangeArrowheads="1"/>
          </p:cNvSpPr>
          <p:nvPr>
            <p:ph type="body" idx="1"/>
          </p:nvPr>
        </p:nvSpPr>
        <p:spPr/>
        <p:txBody>
          <a:bodyPr/>
          <a:lstStyle/>
          <a:p>
            <a:pPr eaLnBrk="1" hangingPunct="1">
              <a:lnSpc>
                <a:spcPct val="150000"/>
              </a:lnSpc>
            </a:pPr>
            <a:r>
              <a:rPr lang="zh-CN" altLang="en-US" b="1" dirty="0" smtClean="0">
                <a:latin typeface="+mn-ea"/>
              </a:rPr>
              <a:t>按照定理</a:t>
            </a:r>
            <a:r>
              <a:rPr lang="en-US" altLang="zh-CN" b="1" dirty="0" smtClean="0">
                <a:latin typeface="+mn-ea"/>
              </a:rPr>
              <a:t>1</a:t>
            </a:r>
            <a:r>
              <a:rPr lang="zh-CN" altLang="en-US" b="1" dirty="0" smtClean="0">
                <a:latin typeface="+mn-ea"/>
              </a:rPr>
              <a:t>的表述，</a:t>
            </a:r>
            <a:r>
              <a:rPr lang="en-US" altLang="zh-CN" b="1" i="1" dirty="0" smtClean="0">
                <a:latin typeface="+mn-ea"/>
                <a:cs typeface="Times New Roman" pitchFamily="18" charset="0"/>
              </a:rPr>
              <a:t>u</a:t>
            </a:r>
            <a:r>
              <a:rPr lang="en-US" altLang="zh-CN" b="1" i="1" baseline="-30000" dirty="0" smtClean="0">
                <a:latin typeface="+mn-ea"/>
              </a:rPr>
              <a:t>1</a:t>
            </a:r>
            <a:r>
              <a:rPr lang="zh-CN" altLang="en-US" b="1" i="1" dirty="0" smtClean="0">
                <a:latin typeface="+mn-ea"/>
              </a:rPr>
              <a:t>，</a:t>
            </a:r>
            <a:r>
              <a:rPr lang="en-US" altLang="zh-CN" b="1" i="1" dirty="0" smtClean="0">
                <a:latin typeface="+mn-ea"/>
              </a:rPr>
              <a:t>u</a:t>
            </a:r>
            <a:r>
              <a:rPr lang="en-US" altLang="zh-CN" b="1" i="1" baseline="-30000" dirty="0" smtClean="0">
                <a:latin typeface="+mn-ea"/>
              </a:rPr>
              <a:t>2</a:t>
            </a:r>
            <a:r>
              <a:rPr lang="zh-CN" altLang="en-US" b="1" i="1" dirty="0" smtClean="0">
                <a:latin typeface="+mn-ea"/>
              </a:rPr>
              <a:t>，</a:t>
            </a:r>
            <a:r>
              <a:rPr lang="en-US" altLang="zh-CN" b="1" i="1" dirty="0" smtClean="0">
                <a:latin typeface="+mn-ea"/>
              </a:rPr>
              <a:t>…, </a:t>
            </a:r>
            <a:r>
              <a:rPr lang="en-US" altLang="zh-CN" b="1" i="1" dirty="0" err="1" smtClean="0">
                <a:latin typeface="+mn-ea"/>
                <a:cs typeface="Times New Roman" pitchFamily="18" charset="0"/>
              </a:rPr>
              <a:t>u</a:t>
            </a:r>
            <a:r>
              <a:rPr lang="en-US" altLang="zh-CN" b="1" i="1" baseline="-30000" dirty="0" err="1" smtClean="0">
                <a:latin typeface="+mn-ea"/>
              </a:rPr>
              <a:t>M</a:t>
            </a:r>
            <a:r>
              <a:rPr lang="en-US" altLang="zh-CN" b="1" i="1" baseline="-30000" dirty="0" smtClean="0">
                <a:latin typeface="+mn-ea"/>
              </a:rPr>
              <a:t> </a:t>
            </a:r>
            <a:r>
              <a:rPr lang="zh-CN" altLang="en-US" b="1" dirty="0" smtClean="0">
                <a:latin typeface="+mn-ea"/>
              </a:rPr>
              <a:t>就是满足定理</a:t>
            </a:r>
            <a:r>
              <a:rPr lang="en-US" altLang="zh-CN" b="1" dirty="0" smtClean="0">
                <a:latin typeface="+mn-ea"/>
              </a:rPr>
              <a:t>1</a:t>
            </a:r>
            <a:r>
              <a:rPr lang="zh-CN" altLang="en-US" b="1" dirty="0" smtClean="0">
                <a:latin typeface="+mn-ea"/>
              </a:rPr>
              <a:t>条件的正向量</a:t>
            </a:r>
          </a:p>
          <a:p>
            <a:pPr eaLnBrk="1" hangingPunct="1">
              <a:lnSpc>
                <a:spcPct val="150000"/>
              </a:lnSpc>
            </a:pPr>
            <a:r>
              <a:rPr lang="zh-CN" altLang="en-US" b="1" dirty="0" smtClean="0">
                <a:latin typeface="+mn-ea"/>
              </a:rPr>
              <a:t>所以，我们称                为状态价格，即</a:t>
            </a:r>
            <a:r>
              <a:rPr lang="zh-CN" altLang="en-US" b="1" dirty="0" smtClean="0">
                <a:latin typeface="+mn-ea"/>
                <a:cs typeface="Times New Roman" pitchFamily="18" charset="0"/>
              </a:rPr>
              <a:t>每种状态下单位未来损益的资产价格。</a:t>
            </a:r>
            <a:r>
              <a:rPr lang="zh-CN" altLang="en-US" b="1" dirty="0" smtClean="0">
                <a:latin typeface="+mn-ea"/>
              </a:rPr>
              <a:t> </a:t>
            </a:r>
          </a:p>
          <a:p>
            <a:pPr eaLnBrk="1" hangingPunct="1">
              <a:lnSpc>
                <a:spcPct val="150000"/>
              </a:lnSpc>
            </a:pPr>
            <a:endParaRPr lang="en-US" altLang="zh-CN" b="1" dirty="0" smtClean="0">
              <a:latin typeface="+mn-ea"/>
            </a:endParaRPr>
          </a:p>
        </p:txBody>
      </p:sp>
      <p:graphicFrame>
        <p:nvGraphicFramePr>
          <p:cNvPr id="167940" name="Object 4"/>
          <p:cNvGraphicFramePr>
            <a:graphicFrameLocks noChangeAspect="1"/>
          </p:cNvGraphicFramePr>
          <p:nvPr>
            <p:extLst>
              <p:ext uri="{D42A27DB-BD31-4B8C-83A1-F6EECF244321}">
                <p14:modId xmlns:p14="http://schemas.microsoft.com/office/powerpoint/2010/main" val="2731791265"/>
              </p:ext>
            </p:extLst>
          </p:nvPr>
        </p:nvGraphicFramePr>
        <p:xfrm>
          <a:off x="3707904" y="3217234"/>
          <a:ext cx="2571750" cy="681038"/>
        </p:xfrm>
        <a:graphic>
          <a:graphicData uri="http://schemas.openxmlformats.org/presentationml/2006/ole">
            <mc:AlternateContent xmlns:mc="http://schemas.openxmlformats.org/markup-compatibility/2006">
              <mc:Choice xmlns:v="urn:schemas-microsoft-com:vml" Requires="v">
                <p:oleObj spid="_x0000_s108570" name="Equation" r:id="rId4" imgW="1218960" imgH="241200" progId="Equation.DSMT4">
                  <p:embed/>
                </p:oleObj>
              </mc:Choice>
              <mc:Fallback>
                <p:oleObj name="Equation" r:id="rId4" imgW="1218960" imgH="241200" progId="Equation.DSMT4">
                  <p:embed/>
                  <p:pic>
                    <p:nvPicPr>
                      <p:cNvPr id="0" name=""/>
                      <p:cNvPicPr>
                        <a:picLocks noChangeAspect="1" noChangeArrowheads="1"/>
                      </p:cNvPicPr>
                      <p:nvPr/>
                    </p:nvPicPr>
                    <p:blipFill>
                      <a:blip r:embed="rId5"/>
                      <a:srcRect/>
                      <a:stretch>
                        <a:fillRect/>
                      </a:stretch>
                    </p:blipFill>
                    <p:spPr bwMode="blackWhite">
                      <a:xfrm>
                        <a:off x="3707904" y="3217234"/>
                        <a:ext cx="2571750" cy="681038"/>
                      </a:xfrm>
                      <a:prstGeom prst="rect">
                        <a:avLst/>
                      </a:prstGeom>
                      <a:solidFill>
                        <a:schemeClr val="tx1"/>
                      </a:solidFill>
                      <a:ln>
                        <a:noFill/>
                      </a:ln>
                      <a:extLst/>
                    </p:spPr>
                  </p:pic>
                </p:oleObj>
              </mc:Fallback>
            </mc:AlternateContent>
          </a:graphicData>
        </a:graphic>
      </p:graphicFrame>
    </p:spTree>
    <p:extLst>
      <p:ext uri="{BB962C8B-B14F-4D97-AF65-F5344CB8AC3E}">
        <p14:creationId xmlns:p14="http://schemas.microsoft.com/office/powerpoint/2010/main" val="1502361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152400"/>
            <a:ext cx="8229600" cy="560388"/>
          </a:xfrm>
        </p:spPr>
        <p:txBody>
          <a:bodyPr/>
          <a:lstStyle/>
          <a:p>
            <a:pPr eaLnBrk="1" hangingPunct="1">
              <a:defRPr/>
            </a:pPr>
            <a:r>
              <a:rPr lang="zh-CN" altLang="en-US" smtClean="0"/>
              <a:t>金牛能源与转债之间套利的例子</a:t>
            </a:r>
          </a:p>
        </p:txBody>
      </p:sp>
      <p:graphicFrame>
        <p:nvGraphicFramePr>
          <p:cNvPr id="9219" name="Object 3"/>
          <p:cNvGraphicFramePr>
            <a:graphicFrameLocks noGrp="1" noChangeAspect="1"/>
          </p:cNvGraphicFramePr>
          <p:nvPr>
            <p:ph type="body" idx="1"/>
          </p:nvPr>
        </p:nvGraphicFramePr>
        <p:xfrm>
          <a:off x="120650" y="914400"/>
          <a:ext cx="8915400" cy="5791200"/>
        </p:xfrm>
        <a:graphic>
          <a:graphicData uri="http://schemas.openxmlformats.org/presentationml/2006/ole">
            <mc:AlternateContent xmlns:mc="http://schemas.openxmlformats.org/markup-compatibility/2006">
              <mc:Choice xmlns:v="urn:schemas-microsoft-com:vml" Requires="v">
                <p:oleObj spid="_x0000_s9262" r:id="rId3" imgW="9476190" imgH="6152381" progId="Paint.Picture">
                  <p:embed/>
                </p:oleObj>
              </mc:Choice>
              <mc:Fallback>
                <p:oleObj r:id="rId3" imgW="9476190" imgH="6152381" progId="Paint.Picture">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 y="91440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Grp="1" noChangeAspect="1"/>
          </p:cNvGraphicFramePr>
          <p:nvPr>
            <p:ph type="title"/>
            <p:extLst>
              <p:ext uri="{D42A27DB-BD31-4B8C-83A1-F6EECF244321}">
                <p14:modId xmlns:p14="http://schemas.microsoft.com/office/powerpoint/2010/main" val="4176280781"/>
              </p:ext>
            </p:extLst>
          </p:nvPr>
        </p:nvGraphicFramePr>
        <p:xfrm>
          <a:off x="1115616" y="764704"/>
          <a:ext cx="3135312" cy="719138"/>
        </p:xfrm>
        <a:graphic>
          <a:graphicData uri="http://schemas.openxmlformats.org/presentationml/2006/ole">
            <mc:AlternateContent xmlns:mc="http://schemas.openxmlformats.org/markup-compatibility/2006">
              <mc:Choice xmlns:v="urn:schemas-microsoft-com:vml" Requires="v">
                <p:oleObj spid="_x0000_s88110" r:id="rId3" imgW="1155199" imgH="253890" progId="Equation.DSMT4">
                  <p:embed/>
                </p:oleObj>
              </mc:Choice>
              <mc:Fallback>
                <p:oleObj r:id="rId3" imgW="1155199" imgH="253890"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764704"/>
                        <a:ext cx="3135312" cy="719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7" name="Rectangle 3"/>
          <p:cNvSpPr>
            <a:spLocks noGrp="1" noChangeArrowheads="1"/>
          </p:cNvSpPr>
          <p:nvPr>
            <p:ph type="body" idx="1"/>
          </p:nvPr>
        </p:nvSpPr>
        <p:spPr>
          <a:xfrm>
            <a:off x="539552" y="692696"/>
            <a:ext cx="8002588" cy="5257800"/>
          </a:xfrm>
        </p:spPr>
        <p:txBody>
          <a:bodyPr/>
          <a:lstStyle/>
          <a:p>
            <a:pPr algn="just" eaLnBrk="1" hangingPunct="1">
              <a:lnSpc>
                <a:spcPct val="160000"/>
              </a:lnSpc>
              <a:defRPr/>
            </a:pPr>
            <a:r>
              <a:rPr lang="zh-CN" altLang="en-US" b="1" dirty="0" smtClean="0">
                <a:latin typeface="宋体" pitchFamily="2" charset="-122"/>
              </a:rPr>
              <a:t>                 实际上是基本资产的价格向量，即每种状态下单位未来损益的资产价格，所以称之为状态价格。如果我们能够得到状态价格，则任意一种资产的价格都是状态价格的线性函数，都可以由状态价格计算得到。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835150" y="476250"/>
            <a:ext cx="5408613" cy="2909888"/>
          </a:xfrm>
        </p:spPr>
        <p:txBody>
          <a:bodyPr/>
          <a:lstStyle/>
          <a:p>
            <a:pPr eaLnBrk="1" hangingPunct="1">
              <a:lnSpc>
                <a:spcPct val="130000"/>
              </a:lnSpc>
              <a:defRPr/>
            </a:pPr>
            <a:r>
              <a:rPr lang="en-US" altLang="zh-CN" dirty="0" smtClean="0"/>
              <a:t>(</a:t>
            </a:r>
            <a:r>
              <a:rPr lang="zh-CN" dirty="0" smtClean="0"/>
              <a:t>2</a:t>
            </a:r>
            <a:r>
              <a:rPr lang="en-US" altLang="zh-CN" dirty="0" smtClean="0"/>
              <a:t>)</a:t>
            </a:r>
            <a:r>
              <a:rPr lang="en-US" altLang="zh-CN" dirty="0"/>
              <a:t> </a:t>
            </a:r>
            <a:r>
              <a:rPr lang="zh-CN" dirty="0" smtClean="0"/>
              <a:t>风险中性概率</a:t>
            </a:r>
            <a:br>
              <a:rPr lang="zh-CN" dirty="0" smtClean="0"/>
            </a:br>
            <a:r>
              <a:rPr lang="zh-CN" sz="2800" b="1" dirty="0" smtClean="0">
                <a:solidFill>
                  <a:schemeClr val="tx1"/>
                </a:solidFill>
                <a:latin typeface="宋体" pitchFamily="2" charset="-122"/>
              </a:rPr>
              <a:t/>
            </a:r>
            <a:br>
              <a:rPr lang="zh-CN" sz="2800" b="1" dirty="0" smtClean="0">
                <a:solidFill>
                  <a:schemeClr val="tx1"/>
                </a:solidFill>
                <a:latin typeface="宋体" pitchFamily="2" charset="-122"/>
              </a:rPr>
            </a:br>
            <a:r>
              <a:rPr lang="zh-CN" sz="2400" b="1" dirty="0" smtClean="0">
                <a:solidFill>
                  <a:schemeClr val="tx1"/>
                </a:solidFill>
                <a:latin typeface="宋体" pitchFamily="2" charset="-122"/>
                <a:ea typeface="宋体" pitchFamily="2" charset="-122"/>
              </a:rPr>
              <a:t>如果把状态价格归一化，</a:t>
            </a:r>
            <a:br>
              <a:rPr lang="zh-CN" sz="2400" b="1" dirty="0" smtClean="0">
                <a:solidFill>
                  <a:schemeClr val="tx1"/>
                </a:solidFill>
                <a:latin typeface="宋体" pitchFamily="2" charset="-122"/>
                <a:ea typeface="宋体" pitchFamily="2" charset="-122"/>
              </a:rPr>
            </a:br>
            <a:r>
              <a:rPr lang="zh-CN" sz="2400" b="1" dirty="0" smtClean="0">
                <a:solidFill>
                  <a:schemeClr val="tx1"/>
                </a:solidFill>
                <a:latin typeface="宋体" pitchFamily="2" charset="-122"/>
                <a:ea typeface="宋体" pitchFamily="2" charset="-122"/>
              </a:rPr>
              <a:t>即让</a:t>
            </a:r>
            <a:r>
              <a:rPr lang="en-US" altLang="zh-CN" sz="2400" b="1" dirty="0" smtClean="0">
                <a:solidFill>
                  <a:schemeClr val="tx1"/>
                </a:solidFill>
                <a:latin typeface="宋体" pitchFamily="2" charset="-122"/>
                <a:ea typeface="宋体" pitchFamily="2" charset="-122"/>
              </a:rPr>
              <a:t>M</a:t>
            </a:r>
            <a:r>
              <a:rPr lang="zh-CN" sz="2400" b="1" dirty="0" smtClean="0">
                <a:solidFill>
                  <a:schemeClr val="tx1"/>
                </a:solidFill>
                <a:latin typeface="宋体" pitchFamily="2" charset="-122"/>
                <a:ea typeface="宋体" pitchFamily="2" charset="-122"/>
              </a:rPr>
              <a:t>个分量的和变为1：</a:t>
            </a:r>
            <a:r>
              <a:rPr lang="zh-CN" b="1" dirty="0" smtClean="0"/>
              <a:t> </a:t>
            </a:r>
          </a:p>
        </p:txBody>
      </p:sp>
      <p:graphicFrame>
        <p:nvGraphicFramePr>
          <p:cNvPr id="89091" name="Object 3"/>
          <p:cNvGraphicFramePr>
            <a:graphicFrameLocks noGrp="1" noChangeAspect="1"/>
          </p:cNvGraphicFramePr>
          <p:nvPr>
            <p:ph type="body" idx="1"/>
          </p:nvPr>
        </p:nvGraphicFramePr>
        <p:xfrm>
          <a:off x="2484438" y="3500438"/>
          <a:ext cx="4033837" cy="2152650"/>
        </p:xfrm>
        <a:graphic>
          <a:graphicData uri="http://schemas.openxmlformats.org/presentationml/2006/ole">
            <mc:AlternateContent xmlns:mc="http://schemas.openxmlformats.org/markup-compatibility/2006">
              <mc:Choice xmlns:v="urn:schemas-microsoft-com:vml" Requires="v">
                <p:oleObj spid="_x0000_s89134" r:id="rId3" imgW="723900" imgH="673100" progId="Equation.DSMT4">
                  <p:embed/>
                </p:oleObj>
              </mc:Choice>
              <mc:Fallback>
                <p:oleObj r:id="rId3" imgW="723900" imgH="673100" progId="Equation.DSMT4">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500438"/>
                        <a:ext cx="4033837" cy="21526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Object 2"/>
          <p:cNvGraphicFramePr>
            <a:graphicFrameLocks noGrp="1" noChangeAspect="1"/>
          </p:cNvGraphicFramePr>
          <p:nvPr>
            <p:ph type="title"/>
          </p:nvPr>
        </p:nvGraphicFramePr>
        <p:xfrm>
          <a:off x="2133600" y="4953000"/>
          <a:ext cx="4302125" cy="1447800"/>
        </p:xfrm>
        <a:graphic>
          <a:graphicData uri="http://schemas.openxmlformats.org/presentationml/2006/ole">
            <mc:AlternateContent xmlns:mc="http://schemas.openxmlformats.org/markup-compatibility/2006">
              <mc:Choice xmlns:v="urn:schemas-microsoft-com:vml" Requires="v">
                <p:oleObj spid="_x0000_s90201" r:id="rId3" imgW="1320800" imgH="444500" progId="Equation.DSMT4">
                  <p:embed/>
                </p:oleObj>
              </mc:Choice>
              <mc:Fallback>
                <p:oleObj r:id="rId3" imgW="1320800" imgH="444500"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953000"/>
                        <a:ext cx="4302125" cy="1447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5" name="Rectangle 3"/>
          <p:cNvSpPr>
            <a:spLocks noGrp="1" noChangeArrowheads="1"/>
          </p:cNvSpPr>
          <p:nvPr>
            <p:ph type="body" idx="1"/>
          </p:nvPr>
        </p:nvSpPr>
        <p:spPr>
          <a:xfrm>
            <a:off x="457200" y="228600"/>
            <a:ext cx="8001000" cy="4876800"/>
          </a:xfrm>
        </p:spPr>
        <p:txBody>
          <a:bodyPr/>
          <a:lstStyle/>
          <a:p>
            <a:pPr algn="just" eaLnBrk="1" hangingPunct="1">
              <a:lnSpc>
                <a:spcPct val="190000"/>
              </a:lnSpc>
              <a:defRPr/>
            </a:pPr>
            <a:r>
              <a:rPr lang="zh-CN" altLang="en-US" b="1" smtClean="0">
                <a:latin typeface="宋体" pitchFamily="2" charset="-122"/>
              </a:rPr>
              <a:t>如果存在一个资产，它在未来的损益是确定的，都是</a:t>
            </a:r>
            <a:r>
              <a:rPr lang="en-US" altLang="zh-CN" b="1" smtClean="0">
                <a:latin typeface="宋体" pitchFamily="2" charset="-122"/>
              </a:rPr>
              <a:t>1</a:t>
            </a:r>
            <a:r>
              <a:rPr lang="zh-CN" altLang="en-US" b="1" smtClean="0">
                <a:latin typeface="宋体" pitchFamily="2" charset="-122"/>
              </a:rPr>
              <a:t>，即在每一种状态下都是</a:t>
            </a:r>
            <a:r>
              <a:rPr lang="en-US" altLang="zh-CN" b="1" smtClean="0">
                <a:latin typeface="宋体" pitchFamily="2" charset="-122"/>
              </a:rPr>
              <a:t>1</a:t>
            </a:r>
            <a:r>
              <a:rPr lang="zh-CN" altLang="en-US" b="1" smtClean="0">
                <a:latin typeface="宋体" pitchFamily="2" charset="-122"/>
              </a:rPr>
              <a:t>，那么根据式（</a:t>
            </a:r>
            <a:r>
              <a:rPr lang="en-US" altLang="zh-CN" b="1" smtClean="0">
                <a:latin typeface="宋体" pitchFamily="2" charset="-122"/>
              </a:rPr>
              <a:t>2-5</a:t>
            </a:r>
            <a:r>
              <a:rPr lang="zh-CN" altLang="en-US" b="1" smtClean="0">
                <a:latin typeface="宋体" pitchFamily="2" charset="-122"/>
              </a:rPr>
              <a:t>），这个资产的价格就是：      。假设这种资产就是我们平常所说的无风险债券，或者现金借贷：则</a:t>
            </a:r>
          </a:p>
          <a:p>
            <a:pPr eaLnBrk="1" hangingPunct="1">
              <a:lnSpc>
                <a:spcPct val="170000"/>
              </a:lnSpc>
              <a:defRPr/>
            </a:pPr>
            <a:endParaRPr lang="zh-CN" altLang="en-US" b="1" smtClean="0"/>
          </a:p>
        </p:txBody>
      </p:sp>
      <p:graphicFrame>
        <p:nvGraphicFramePr>
          <p:cNvPr id="90116" name="Object 4"/>
          <p:cNvGraphicFramePr>
            <a:graphicFrameLocks noChangeAspect="1"/>
          </p:cNvGraphicFramePr>
          <p:nvPr/>
        </p:nvGraphicFramePr>
        <p:xfrm>
          <a:off x="1600200" y="3124200"/>
          <a:ext cx="1066800" cy="1074738"/>
        </p:xfrm>
        <a:graphic>
          <a:graphicData uri="http://schemas.openxmlformats.org/presentationml/2006/ole">
            <mc:AlternateContent xmlns:mc="http://schemas.openxmlformats.org/markup-compatibility/2006">
              <mc:Choice xmlns:v="urn:schemas-microsoft-com:vml" Requires="v">
                <p:oleObj spid="_x0000_s90202" r:id="rId5" imgW="381165" imgH="444693" progId="Equation.DSMT4">
                  <p:embed/>
                </p:oleObj>
              </mc:Choice>
              <mc:Fallback>
                <p:oleObj r:id="rId5" imgW="381165" imgH="44469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124200"/>
                        <a:ext cx="1066800" cy="10747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Object 2"/>
          <p:cNvGraphicFramePr>
            <a:graphicFrameLocks noGrp="1" noChangeAspect="1"/>
          </p:cNvGraphicFramePr>
          <p:nvPr>
            <p:ph type="body" idx="1"/>
            <p:extLst>
              <p:ext uri="{D42A27DB-BD31-4B8C-83A1-F6EECF244321}">
                <p14:modId xmlns:p14="http://schemas.microsoft.com/office/powerpoint/2010/main" val="851207649"/>
              </p:ext>
            </p:extLst>
          </p:nvPr>
        </p:nvGraphicFramePr>
        <p:xfrm>
          <a:off x="827584" y="2348880"/>
          <a:ext cx="7345363" cy="1230312"/>
        </p:xfrm>
        <a:graphic>
          <a:graphicData uri="http://schemas.openxmlformats.org/presentationml/2006/ole">
            <mc:AlternateContent xmlns:mc="http://schemas.openxmlformats.org/markup-compatibility/2006">
              <mc:Choice xmlns:v="urn:schemas-microsoft-com:vml" Requires="v">
                <p:oleObj spid="_x0000_s91211" name="Equation" r:id="rId3" imgW="2654280" imgH="444240" progId="Equation.DSMT4">
                  <p:embed/>
                </p:oleObj>
              </mc:Choice>
              <mc:Fallback>
                <p:oleObj name="Equation" r:id="rId3" imgW="2654280" imgH="444240" progId="Equation.DSMT4">
                  <p:embed/>
                  <p:pic>
                    <p:nvPicPr>
                      <p:cNvPr id="0" name="Object 2"/>
                      <p:cNvPicPr>
                        <a:picLocks noGrp="1" noChangeAspect="1" noChangeArrowheads="1"/>
                      </p:cNvPicPr>
                      <p:nvPr/>
                    </p:nvPicPr>
                    <p:blipFill>
                      <a:blip r:embed="rId4"/>
                      <a:srcRect/>
                      <a:stretch>
                        <a:fillRect/>
                      </a:stretch>
                    </p:blipFill>
                    <p:spPr bwMode="auto">
                      <a:xfrm>
                        <a:off x="827584" y="2348880"/>
                        <a:ext cx="7345363" cy="12303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685800" y="1066800"/>
            <a:ext cx="7772400" cy="5029200"/>
          </a:xfrm>
        </p:spPr>
        <p:txBody>
          <a:bodyPr/>
          <a:lstStyle/>
          <a:p>
            <a:pPr algn="just" eaLnBrk="1" hangingPunct="1">
              <a:lnSpc>
                <a:spcPct val="160000"/>
              </a:lnSpc>
              <a:defRPr/>
            </a:pPr>
            <a:r>
              <a:rPr lang="zh-CN" b="1" smtClean="0">
                <a:latin typeface="宋体" pitchFamily="2" charset="-122"/>
              </a:rPr>
              <a:t>推论：如果市场不存在套利组合，而且假设无风险借贷的利率为</a:t>
            </a:r>
            <a:r>
              <a:rPr lang="en-US" altLang="zh-CN" b="1" i="1" smtClean="0">
                <a:latin typeface="宋体" pitchFamily="2" charset="-122"/>
              </a:rPr>
              <a:t>r</a:t>
            </a:r>
            <a:r>
              <a:rPr lang="zh-CN" altLang="en-US" b="1" smtClean="0">
                <a:latin typeface="宋体" pitchFamily="2" charset="-122"/>
              </a:rPr>
              <a:t>，</a:t>
            </a:r>
            <a:r>
              <a:rPr lang="zh-CN" b="1" smtClean="0">
                <a:latin typeface="宋体" pitchFamily="2" charset="-122"/>
              </a:rPr>
              <a:t>则存在一个概率测度使得任意一个资产的价格等于其未来可能损益（现金流）的期望值以无风险借贷利率贴现的贴现值。</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09600" y="609600"/>
            <a:ext cx="7772400" cy="3581400"/>
          </a:xfrm>
        </p:spPr>
        <p:txBody>
          <a:bodyPr/>
          <a:lstStyle/>
          <a:p>
            <a:pPr algn="l" eaLnBrk="1" hangingPunct="1">
              <a:lnSpc>
                <a:spcPct val="140000"/>
              </a:lnSpc>
              <a:defRPr/>
            </a:pPr>
            <a:r>
              <a:rPr lang="zh-CN" sz="2400" b="1" smtClean="0">
                <a:solidFill>
                  <a:schemeClr val="tx1"/>
                </a:solidFill>
                <a:latin typeface="宋体" pitchFamily="2" charset="-122"/>
                <a:ea typeface="宋体" pitchFamily="2" charset="-122"/>
              </a:rPr>
              <a:t>风险中性概率与实际中各个状态发生的概率之间有什么关系呢？记为未来第</a:t>
            </a:r>
            <a:r>
              <a:rPr lang="en-US" altLang="zh-CN" sz="2400" b="1" smtClean="0">
                <a:solidFill>
                  <a:schemeClr val="tx1"/>
                </a:solidFill>
                <a:latin typeface="宋体" pitchFamily="2" charset="-122"/>
                <a:ea typeface="宋体" pitchFamily="2" charset="-122"/>
              </a:rPr>
              <a:t>j</a:t>
            </a:r>
            <a:r>
              <a:rPr lang="zh-CN" sz="2400" b="1" smtClean="0">
                <a:solidFill>
                  <a:schemeClr val="tx1"/>
                </a:solidFill>
                <a:latin typeface="宋体" pitchFamily="2" charset="-122"/>
                <a:ea typeface="宋体" pitchFamily="2" charset="-122"/>
              </a:rPr>
              <a:t>种状态发生的概率，即统计意义上的概率。我们说风险中性概率和实际统计概率两者可能会不相同。因为这跟投资者的风险偏好有关系</a:t>
            </a:r>
            <a:r>
              <a:rPr lang="zh-CN" b="1" smtClean="0"/>
              <a:t> </a:t>
            </a:r>
          </a:p>
        </p:txBody>
      </p:sp>
      <p:graphicFrame>
        <p:nvGraphicFramePr>
          <p:cNvPr id="93187" name="Object 3"/>
          <p:cNvGraphicFramePr>
            <a:graphicFrameLocks noGrp="1" noChangeAspect="1"/>
          </p:cNvGraphicFramePr>
          <p:nvPr>
            <p:ph type="body" idx="1"/>
            <p:extLst>
              <p:ext uri="{D42A27DB-BD31-4B8C-83A1-F6EECF244321}">
                <p14:modId xmlns:p14="http://schemas.microsoft.com/office/powerpoint/2010/main" val="2137679313"/>
              </p:ext>
            </p:extLst>
          </p:nvPr>
        </p:nvGraphicFramePr>
        <p:xfrm>
          <a:off x="971600" y="3789040"/>
          <a:ext cx="7610475" cy="1619250"/>
        </p:xfrm>
        <a:graphic>
          <a:graphicData uri="http://schemas.openxmlformats.org/presentationml/2006/ole">
            <mc:AlternateContent xmlns:mc="http://schemas.openxmlformats.org/markup-compatibility/2006">
              <mc:Choice xmlns:v="urn:schemas-microsoft-com:vml" Requires="v">
                <p:oleObj spid="_x0000_s93230" name="Equation" r:id="rId3" imgW="2387520" imgH="507960" progId="Equation.DSMT4">
                  <p:embed/>
                </p:oleObj>
              </mc:Choice>
              <mc:Fallback>
                <p:oleObj name="Equation" r:id="rId3" imgW="2387520" imgH="507960" progId="Equation.DSMT4">
                  <p:embed/>
                  <p:pic>
                    <p:nvPicPr>
                      <p:cNvPr id="0" name="Object 3"/>
                      <p:cNvPicPr>
                        <a:picLocks noGrp="1" noChangeAspect="1" noChangeArrowheads="1"/>
                      </p:cNvPicPr>
                      <p:nvPr/>
                    </p:nvPicPr>
                    <p:blipFill>
                      <a:blip r:embed="rId4"/>
                      <a:srcRect/>
                      <a:stretch>
                        <a:fillRect/>
                      </a:stretch>
                    </p:blipFill>
                    <p:spPr bwMode="auto">
                      <a:xfrm>
                        <a:off x="971600" y="3789040"/>
                        <a:ext cx="7610475" cy="16192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zh-CN" altLang="en-US" smtClean="0"/>
              <a:t>例如</a:t>
            </a:r>
          </a:p>
        </p:txBody>
      </p:sp>
      <p:graphicFrame>
        <p:nvGraphicFramePr>
          <p:cNvPr id="94211" name="Object 3"/>
          <p:cNvGraphicFramePr>
            <a:graphicFrameLocks noChangeAspect="1"/>
          </p:cNvGraphicFramePr>
          <p:nvPr/>
        </p:nvGraphicFramePr>
        <p:xfrm>
          <a:off x="1330325" y="2852738"/>
          <a:ext cx="2089150" cy="669925"/>
        </p:xfrm>
        <a:graphic>
          <a:graphicData uri="http://schemas.openxmlformats.org/presentationml/2006/ole">
            <mc:AlternateContent xmlns:mc="http://schemas.openxmlformats.org/markup-compatibility/2006">
              <mc:Choice xmlns:v="urn:schemas-microsoft-com:vml" Requires="v">
                <p:oleObj spid="_x0000_s94383" r:id="rId3" imgW="933327" imgH="228834" progId="Equation.DSMT4">
                  <p:embed/>
                </p:oleObj>
              </mc:Choice>
              <mc:Fallback>
                <p:oleObj r:id="rId3" imgW="933327" imgH="228834"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25" y="2852738"/>
                        <a:ext cx="2089150" cy="669925"/>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2" name="Object 4"/>
          <p:cNvGraphicFramePr>
            <a:graphicFrameLocks noChangeAspect="1"/>
          </p:cNvGraphicFramePr>
          <p:nvPr/>
        </p:nvGraphicFramePr>
        <p:xfrm>
          <a:off x="1258888" y="5013325"/>
          <a:ext cx="2671762" cy="655638"/>
        </p:xfrm>
        <a:graphic>
          <a:graphicData uri="http://schemas.openxmlformats.org/presentationml/2006/ole">
            <mc:AlternateContent xmlns:mc="http://schemas.openxmlformats.org/markup-compatibility/2006">
              <mc:Choice xmlns:v="urn:schemas-microsoft-com:vml" Requires="v">
                <p:oleObj spid="_x0000_s94384" r:id="rId5" imgW="904674" imgH="228834" progId="Equation.DSMT4">
                  <p:embed/>
                </p:oleObj>
              </mc:Choice>
              <mc:Fallback>
                <p:oleObj r:id="rId5" imgW="904674" imgH="228834"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013325"/>
                        <a:ext cx="2671762" cy="6556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Object 5"/>
          <p:cNvGraphicFramePr>
            <a:graphicFrameLocks noChangeAspect="1"/>
          </p:cNvGraphicFramePr>
          <p:nvPr/>
        </p:nvGraphicFramePr>
        <p:xfrm>
          <a:off x="1258888" y="1557338"/>
          <a:ext cx="2376487" cy="1068387"/>
        </p:xfrm>
        <a:graphic>
          <a:graphicData uri="http://schemas.openxmlformats.org/presentationml/2006/ole">
            <mc:AlternateContent xmlns:mc="http://schemas.openxmlformats.org/markup-compatibility/2006">
              <mc:Choice xmlns:v="urn:schemas-microsoft-com:vml" Requires="v">
                <p:oleObj spid="_x0000_s94385" r:id="rId7" imgW="676392" imgH="409370" progId="Equation.DSMT4">
                  <p:embed/>
                </p:oleObj>
              </mc:Choice>
              <mc:Fallback>
                <p:oleObj r:id="rId7" imgW="676392" imgH="40937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557338"/>
                        <a:ext cx="2376487" cy="106838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4" name="Object 6"/>
          <p:cNvGraphicFramePr>
            <a:graphicFrameLocks noChangeAspect="1"/>
          </p:cNvGraphicFramePr>
          <p:nvPr/>
        </p:nvGraphicFramePr>
        <p:xfrm>
          <a:off x="1331913" y="3933825"/>
          <a:ext cx="1947862" cy="628650"/>
        </p:xfrm>
        <a:graphic>
          <a:graphicData uri="http://schemas.openxmlformats.org/presentationml/2006/ole">
            <mc:AlternateContent xmlns:mc="http://schemas.openxmlformats.org/markup-compatibility/2006">
              <mc:Choice xmlns:v="urn:schemas-microsoft-com:vml" Requires="v">
                <p:oleObj spid="_x0000_s94386" r:id="rId9" imgW="1085985" imgH="228834" progId="Equation.DSMT4">
                  <p:embed/>
                </p:oleObj>
              </mc:Choice>
              <mc:Fallback>
                <p:oleObj r:id="rId9" imgW="1085985" imgH="228834"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933825"/>
                        <a:ext cx="1947862" cy="6286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altLang="zh-CN" dirty="0" smtClean="0"/>
              <a:t>(3)</a:t>
            </a:r>
            <a:r>
              <a:rPr lang="zh-CN" altLang="en-US" dirty="0" smtClean="0"/>
              <a:t>、完全市场与不完全市场</a:t>
            </a:r>
          </a:p>
        </p:txBody>
      </p:sp>
      <p:sp>
        <p:nvSpPr>
          <p:cNvPr id="90115" name="Rectangle 3"/>
          <p:cNvSpPr>
            <a:spLocks noGrp="1" noChangeArrowheads="1"/>
          </p:cNvSpPr>
          <p:nvPr>
            <p:ph type="body" idx="1"/>
          </p:nvPr>
        </p:nvSpPr>
        <p:spPr/>
        <p:txBody>
          <a:bodyPr/>
          <a:lstStyle/>
          <a:p>
            <a:pPr algn="just" eaLnBrk="1" hangingPunct="1">
              <a:lnSpc>
                <a:spcPct val="180000"/>
              </a:lnSpc>
              <a:defRPr/>
            </a:pPr>
            <a:r>
              <a:rPr lang="zh-CN" altLang="en-US" b="1" smtClean="0">
                <a:latin typeface="宋体" pitchFamily="2" charset="-122"/>
              </a:rPr>
              <a:t>在前面案例</a:t>
            </a:r>
            <a:r>
              <a:rPr lang="en-US" altLang="zh-CN" b="1" smtClean="0">
                <a:latin typeface="宋体" pitchFamily="2" charset="-122"/>
              </a:rPr>
              <a:t>9</a:t>
            </a:r>
            <a:r>
              <a:rPr lang="zh-CN" altLang="en-US" b="1" smtClean="0">
                <a:latin typeface="宋体" pitchFamily="2" charset="-122"/>
              </a:rPr>
              <a:t>中，我们曾指出两种资产无法静态复制出三状态的任意一种资产，这跟市场的完全性有关。下面我们给完全市场下个定义：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685800" y="914400"/>
            <a:ext cx="7772400" cy="5181600"/>
          </a:xfrm>
        </p:spPr>
        <p:txBody>
          <a:bodyPr/>
          <a:lstStyle/>
          <a:p>
            <a:pPr algn="just" eaLnBrk="1" hangingPunct="1">
              <a:lnSpc>
                <a:spcPct val="150000"/>
              </a:lnSpc>
              <a:defRPr/>
            </a:pPr>
            <a:r>
              <a:rPr lang="zh-CN" b="1" smtClean="0">
                <a:latin typeface="宋体" pitchFamily="2" charset="-122"/>
              </a:rPr>
              <a:t>定义：一个具有 </a:t>
            </a:r>
            <a:r>
              <a:rPr lang="en-US" altLang="zh-CN" b="1" i="1" smtClean="0">
                <a:latin typeface="宋体" pitchFamily="2" charset="-122"/>
              </a:rPr>
              <a:t>N</a:t>
            </a:r>
            <a:r>
              <a:rPr lang="en-US" altLang="zh-CN" b="1" smtClean="0">
                <a:latin typeface="宋体" pitchFamily="2" charset="-122"/>
              </a:rPr>
              <a:t> </a:t>
            </a:r>
            <a:r>
              <a:rPr lang="zh-CN" b="1" smtClean="0">
                <a:latin typeface="宋体" pitchFamily="2" charset="-122"/>
              </a:rPr>
              <a:t>种资产，</a:t>
            </a:r>
            <a:r>
              <a:rPr lang="en-US" altLang="zh-CN" b="1" i="1" smtClean="0">
                <a:latin typeface="宋体" pitchFamily="2" charset="-122"/>
              </a:rPr>
              <a:t>M</a:t>
            </a:r>
            <a:r>
              <a:rPr lang="en-US" altLang="zh-CN" b="1" smtClean="0">
                <a:latin typeface="宋体" pitchFamily="2" charset="-122"/>
              </a:rPr>
              <a:t> </a:t>
            </a:r>
            <a:r>
              <a:rPr lang="zh-CN" b="1" smtClean="0">
                <a:latin typeface="宋体" pitchFamily="2" charset="-122"/>
              </a:rPr>
              <a:t>种损益状态的市场，如果对于任意一个未来损益向量 </a:t>
            </a:r>
            <a:r>
              <a:rPr lang="en-US" altLang="zh-CN" b="1" i="1" smtClean="0">
                <a:latin typeface="宋体" pitchFamily="2" charset="-122"/>
              </a:rPr>
              <a:t>d</a:t>
            </a:r>
            <a:r>
              <a:rPr lang="en-US" altLang="zh-CN" b="1" smtClean="0">
                <a:latin typeface="宋体" pitchFamily="2" charset="-122"/>
              </a:rPr>
              <a:t> =</a:t>
            </a:r>
            <a:r>
              <a:rPr lang="zh-CN" altLang="en-US" b="1" smtClean="0">
                <a:latin typeface="宋体" pitchFamily="2" charset="-122"/>
              </a:rPr>
              <a:t>（</a:t>
            </a:r>
            <a:r>
              <a:rPr lang="en-US" altLang="zh-CN" b="1" i="1" smtClean="0">
                <a:latin typeface="宋体" pitchFamily="2" charset="-122"/>
              </a:rPr>
              <a:t>d</a:t>
            </a:r>
            <a:r>
              <a:rPr lang="en-US" altLang="zh-CN" b="1" i="1" baseline="-30000" smtClean="0">
                <a:latin typeface="宋体" pitchFamily="2" charset="-122"/>
              </a:rPr>
              <a:t>1 </a:t>
            </a:r>
            <a:r>
              <a:rPr lang="en-US" altLang="zh-CN" b="1" smtClean="0">
                <a:latin typeface="宋体" pitchFamily="2" charset="-122"/>
              </a:rPr>
              <a:t>,</a:t>
            </a:r>
            <a:r>
              <a:rPr lang="en-US" altLang="zh-CN" b="1" i="1" smtClean="0">
                <a:latin typeface="宋体" pitchFamily="2" charset="-122"/>
              </a:rPr>
              <a:t>d</a:t>
            </a:r>
            <a:r>
              <a:rPr lang="en-US" altLang="zh-CN" b="1" i="1" baseline="-30000" smtClean="0">
                <a:latin typeface="宋体" pitchFamily="2" charset="-122"/>
              </a:rPr>
              <a:t>2 </a:t>
            </a:r>
            <a:r>
              <a:rPr lang="en-US" altLang="zh-CN" b="1" smtClean="0">
                <a:latin typeface="宋体" pitchFamily="2" charset="-122"/>
              </a:rPr>
              <a:t>,</a:t>
            </a:r>
            <a:r>
              <a:rPr lang="en-US" altLang="zh-CN" b="1" smtClean="0"/>
              <a:t>…</a:t>
            </a:r>
            <a:r>
              <a:rPr lang="en-US" altLang="zh-CN" b="1" smtClean="0">
                <a:latin typeface="宋体" pitchFamily="2" charset="-122"/>
              </a:rPr>
              <a:t>,</a:t>
            </a:r>
            <a:r>
              <a:rPr lang="en-US" altLang="zh-CN" b="1" i="1" smtClean="0">
                <a:latin typeface="宋体" pitchFamily="2" charset="-122"/>
              </a:rPr>
              <a:t>d</a:t>
            </a:r>
            <a:r>
              <a:rPr lang="en-US" altLang="zh-CN" b="1" i="1" baseline="-30000" smtClean="0">
                <a:latin typeface="宋体" pitchFamily="2" charset="-122"/>
              </a:rPr>
              <a:t>M </a:t>
            </a:r>
            <a:r>
              <a:rPr lang="zh-CN" altLang="en-US" b="1" smtClean="0">
                <a:latin typeface="宋体" pitchFamily="2" charset="-122"/>
              </a:rPr>
              <a:t>），</a:t>
            </a:r>
            <a:r>
              <a:rPr lang="zh-CN" b="1" smtClean="0">
                <a:latin typeface="宋体" pitchFamily="2" charset="-122"/>
              </a:rPr>
              <a:t>都存在一个 </a:t>
            </a:r>
            <a:r>
              <a:rPr lang="en-US" altLang="zh-CN" b="1" i="1" smtClean="0">
                <a:latin typeface="宋体" pitchFamily="2" charset="-122"/>
              </a:rPr>
              <a:t>N</a:t>
            </a:r>
            <a:r>
              <a:rPr lang="en-US" altLang="zh-CN" b="1" smtClean="0">
                <a:latin typeface="宋体" pitchFamily="2" charset="-122"/>
              </a:rPr>
              <a:t> </a:t>
            </a:r>
            <a:r>
              <a:rPr lang="zh-CN" b="1" smtClean="0">
                <a:latin typeface="宋体" pitchFamily="2" charset="-122"/>
              </a:rPr>
              <a:t>种资产的组合(</a:t>
            </a:r>
            <a:r>
              <a:rPr lang="en-US" altLang="zh-CN" b="1" i="1" smtClean="0">
                <a:latin typeface="宋体" pitchFamily="2" charset="-122"/>
              </a:rPr>
              <a:t>θ</a:t>
            </a:r>
            <a:r>
              <a:rPr lang="en-US" altLang="zh-CN" b="1" i="1" baseline="-30000" smtClean="0">
                <a:latin typeface="宋体" pitchFamily="2" charset="-122"/>
              </a:rPr>
              <a:t>1 </a:t>
            </a:r>
            <a:r>
              <a:rPr lang="en-US" altLang="zh-CN" b="1" smtClean="0">
                <a:latin typeface="宋体" pitchFamily="2" charset="-122"/>
              </a:rPr>
              <a:t>,</a:t>
            </a:r>
            <a:r>
              <a:rPr lang="en-US" altLang="zh-CN" b="1" i="1" smtClean="0">
                <a:latin typeface="宋体" pitchFamily="2" charset="-122"/>
              </a:rPr>
              <a:t>θ</a:t>
            </a:r>
            <a:r>
              <a:rPr lang="en-US" altLang="zh-CN" b="1" i="1" baseline="-30000" smtClean="0">
                <a:latin typeface="宋体" pitchFamily="2" charset="-122"/>
              </a:rPr>
              <a:t>2 </a:t>
            </a:r>
            <a:r>
              <a:rPr lang="en-US" altLang="zh-CN" b="1" smtClean="0">
                <a:latin typeface="宋体" pitchFamily="2" charset="-122"/>
              </a:rPr>
              <a:t>,…,</a:t>
            </a:r>
            <a:r>
              <a:rPr lang="en-US" altLang="zh-CN" b="1" i="1" smtClean="0">
                <a:latin typeface="宋体" pitchFamily="2" charset="-122"/>
              </a:rPr>
              <a:t>θ</a:t>
            </a:r>
            <a:r>
              <a:rPr lang="en-US" altLang="zh-CN" b="1" i="1" baseline="-30000" smtClean="0">
                <a:latin typeface="宋体" pitchFamily="2" charset="-122"/>
              </a:rPr>
              <a:t>N </a:t>
            </a:r>
            <a:r>
              <a:rPr lang="en-US" altLang="zh-CN" b="1" smtClean="0">
                <a:latin typeface="宋体" pitchFamily="2" charset="-122"/>
              </a:rPr>
              <a:t>)</a:t>
            </a:r>
            <a:r>
              <a:rPr lang="zh-CN" altLang="en-US" b="1" smtClean="0">
                <a:latin typeface="宋体" pitchFamily="2" charset="-122"/>
              </a:rPr>
              <a:t>，</a:t>
            </a:r>
            <a:r>
              <a:rPr lang="zh-CN" b="1" smtClean="0">
                <a:latin typeface="宋体" pitchFamily="2" charset="-122"/>
              </a:rPr>
              <a:t>其未来损益等于（</a:t>
            </a:r>
            <a:r>
              <a:rPr lang="en-US" altLang="zh-CN" b="1" i="1" smtClean="0">
                <a:latin typeface="宋体" pitchFamily="2" charset="-122"/>
              </a:rPr>
              <a:t>d</a:t>
            </a:r>
            <a:r>
              <a:rPr lang="en-US" altLang="zh-CN" b="1" i="1" baseline="-30000" smtClean="0">
                <a:latin typeface="宋体" pitchFamily="2" charset="-122"/>
              </a:rPr>
              <a:t>1 </a:t>
            </a:r>
            <a:r>
              <a:rPr lang="en-US" altLang="zh-CN" b="1" smtClean="0">
                <a:latin typeface="宋体" pitchFamily="2" charset="-122"/>
              </a:rPr>
              <a:t>,</a:t>
            </a:r>
            <a:r>
              <a:rPr lang="en-US" altLang="zh-CN" b="1" i="1" smtClean="0">
                <a:latin typeface="宋体" pitchFamily="2" charset="-122"/>
              </a:rPr>
              <a:t>d</a:t>
            </a:r>
            <a:r>
              <a:rPr lang="en-US" altLang="zh-CN" b="1" i="1" baseline="-30000" smtClean="0">
                <a:latin typeface="宋体" pitchFamily="2" charset="-122"/>
              </a:rPr>
              <a:t>2 </a:t>
            </a:r>
            <a:r>
              <a:rPr lang="en-US" altLang="zh-CN" b="1" smtClean="0">
                <a:latin typeface="宋体" pitchFamily="2" charset="-122"/>
              </a:rPr>
              <a:t>,</a:t>
            </a:r>
            <a:r>
              <a:rPr lang="en-US" altLang="zh-CN" b="1" smtClean="0"/>
              <a:t>…</a:t>
            </a:r>
            <a:r>
              <a:rPr lang="en-US" altLang="zh-CN" b="1" smtClean="0">
                <a:latin typeface="宋体" pitchFamily="2" charset="-122"/>
              </a:rPr>
              <a:t>,</a:t>
            </a:r>
            <a:r>
              <a:rPr lang="en-US" altLang="zh-CN" b="1" i="1" smtClean="0">
                <a:latin typeface="宋体" pitchFamily="2" charset="-122"/>
              </a:rPr>
              <a:t>d</a:t>
            </a:r>
            <a:r>
              <a:rPr lang="en-US" altLang="zh-CN" b="1" i="1" baseline="-30000" smtClean="0">
                <a:latin typeface="宋体" pitchFamily="2" charset="-122"/>
              </a:rPr>
              <a:t>M </a:t>
            </a:r>
            <a:r>
              <a:rPr lang="zh-CN" altLang="en-US" b="1" smtClean="0">
                <a:latin typeface="宋体" pitchFamily="2" charset="-122"/>
              </a:rPr>
              <a:t>），</a:t>
            </a:r>
            <a:r>
              <a:rPr lang="zh-CN" b="1" smtClean="0">
                <a:latin typeface="宋体" pitchFamily="2" charset="-122"/>
              </a:rPr>
              <a:t>则我们称市场是完全的。</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685800" y="838200"/>
            <a:ext cx="7772400" cy="5638800"/>
          </a:xfrm>
        </p:spPr>
        <p:txBody>
          <a:bodyPr/>
          <a:lstStyle/>
          <a:p>
            <a:pPr algn="just" eaLnBrk="1" hangingPunct="1">
              <a:lnSpc>
                <a:spcPct val="130000"/>
              </a:lnSpc>
              <a:defRPr/>
            </a:pPr>
            <a:r>
              <a:rPr lang="zh-CN" sz="2800" b="1" dirty="0" smtClean="0">
                <a:latin typeface="宋体" pitchFamily="2" charset="-122"/>
              </a:rPr>
              <a:t>市场完全性的定义是要求如下的线性方程存在解：</a:t>
            </a:r>
          </a:p>
          <a:p>
            <a:pPr algn="ctr" eaLnBrk="1" hangingPunct="1">
              <a:lnSpc>
                <a:spcPct val="130000"/>
              </a:lnSpc>
              <a:buFont typeface="Wingdings" panose="05000000000000000000" pitchFamily="2" charset="2"/>
              <a:buNone/>
              <a:defRPr/>
            </a:pPr>
            <a:r>
              <a:rPr lang="zh-CN" sz="2800" b="1" i="1" dirty="0" smtClean="0">
                <a:latin typeface="宋体" pitchFamily="2" charset="-122"/>
              </a:rPr>
              <a:t>                         </a:t>
            </a:r>
            <a:r>
              <a:rPr lang="zh-CN" sz="2800" b="1" dirty="0" smtClean="0">
                <a:latin typeface="宋体" pitchFamily="2" charset="-122"/>
              </a:rPr>
              <a:t>	</a:t>
            </a:r>
          </a:p>
          <a:p>
            <a:pPr algn="just" eaLnBrk="1" hangingPunct="1">
              <a:lnSpc>
                <a:spcPct val="130000"/>
              </a:lnSpc>
              <a:defRPr/>
            </a:pPr>
            <a:r>
              <a:rPr lang="zh-CN" sz="2800" b="1" dirty="0" smtClean="0">
                <a:latin typeface="宋体" pitchFamily="2" charset="-122"/>
              </a:rPr>
              <a:t>即：</a:t>
            </a:r>
          </a:p>
          <a:p>
            <a:pPr algn="just" eaLnBrk="1" hangingPunct="1">
              <a:lnSpc>
                <a:spcPct val="160000"/>
              </a:lnSpc>
              <a:defRPr/>
            </a:pPr>
            <a:r>
              <a:rPr lang="zh-CN" sz="2800" b="1" dirty="0" smtClean="0">
                <a:latin typeface="宋体" pitchFamily="2" charset="-122"/>
              </a:rPr>
              <a:t>	                             </a:t>
            </a:r>
            <a:endParaRPr lang="en-US" altLang="zh-CN" sz="2800" b="1" dirty="0" smtClean="0">
              <a:latin typeface="宋体" pitchFamily="2" charset="-122"/>
            </a:endParaRPr>
          </a:p>
          <a:p>
            <a:pPr algn="just" eaLnBrk="1" hangingPunct="1">
              <a:lnSpc>
                <a:spcPct val="160000"/>
              </a:lnSpc>
              <a:defRPr/>
            </a:pPr>
            <a:r>
              <a:rPr lang="zh-CN" sz="2800" b="1" dirty="0" smtClean="0">
                <a:latin typeface="宋体" pitchFamily="2" charset="-122"/>
              </a:rPr>
              <a:t>根据线性代数的知识，方程（2-23）有解的条件是未来损益矩阵 </a:t>
            </a:r>
            <a:r>
              <a:rPr lang="en-US" altLang="zh-CN" sz="2800" b="1" i="1" dirty="0" smtClean="0">
                <a:latin typeface="宋体" pitchFamily="2" charset="-122"/>
              </a:rPr>
              <a:t>D </a:t>
            </a:r>
            <a:r>
              <a:rPr lang="zh-CN" sz="2800" b="1" dirty="0" smtClean="0">
                <a:latin typeface="宋体" pitchFamily="2" charset="-122"/>
              </a:rPr>
              <a:t>的秩等于 </a:t>
            </a:r>
            <a:r>
              <a:rPr lang="en-US" altLang="zh-CN" sz="2800" b="1" dirty="0" smtClean="0">
                <a:latin typeface="宋体" pitchFamily="2" charset="-122"/>
              </a:rPr>
              <a:t>M </a:t>
            </a:r>
            <a:r>
              <a:rPr lang="zh-CN" altLang="en-US" sz="2800" b="1" dirty="0" smtClean="0">
                <a:latin typeface="宋体" pitchFamily="2" charset="-122"/>
              </a:rPr>
              <a:t>，</a:t>
            </a:r>
            <a:r>
              <a:rPr lang="zh-CN" sz="2800" b="1" dirty="0" smtClean="0">
                <a:latin typeface="宋体" pitchFamily="2" charset="-122"/>
              </a:rPr>
              <a:t>即矩阵 </a:t>
            </a:r>
            <a:r>
              <a:rPr lang="en-US" altLang="zh-CN" sz="2800" b="1" i="1" dirty="0" smtClean="0">
                <a:latin typeface="宋体" pitchFamily="2" charset="-122"/>
              </a:rPr>
              <a:t>D </a:t>
            </a:r>
            <a:r>
              <a:rPr lang="zh-CN" sz="2800" b="1" dirty="0" smtClean="0">
                <a:latin typeface="宋体" pitchFamily="2" charset="-122"/>
              </a:rPr>
              <a:t>的 </a:t>
            </a:r>
            <a:r>
              <a:rPr lang="en-US" altLang="zh-CN" sz="2800" b="1" dirty="0" smtClean="0">
                <a:latin typeface="宋体" pitchFamily="2" charset="-122"/>
              </a:rPr>
              <a:t>M </a:t>
            </a:r>
            <a:r>
              <a:rPr lang="zh-CN" sz="2800" b="1" dirty="0" smtClean="0">
                <a:latin typeface="宋体" pitchFamily="2" charset="-122"/>
              </a:rPr>
              <a:t>个列向量可生成整个空间 </a:t>
            </a:r>
            <a:r>
              <a:rPr lang="en-US" altLang="zh-CN" sz="2800" b="1" dirty="0" smtClean="0">
                <a:latin typeface="宋体" pitchFamily="2" charset="-122"/>
              </a:rPr>
              <a:t>R</a:t>
            </a:r>
            <a:r>
              <a:rPr lang="en-US" altLang="zh-CN" sz="2800" b="1" baseline="30000" dirty="0" smtClean="0">
                <a:latin typeface="宋体" pitchFamily="2" charset="-122"/>
              </a:rPr>
              <a:t>M </a:t>
            </a:r>
            <a:r>
              <a:rPr lang="zh-CN" altLang="en-US" sz="2800" b="1" dirty="0" smtClean="0">
                <a:latin typeface="宋体" pitchFamily="2" charset="-122"/>
              </a:rPr>
              <a:t>。</a:t>
            </a:r>
          </a:p>
        </p:txBody>
      </p:sp>
      <p:graphicFrame>
        <p:nvGraphicFramePr>
          <p:cNvPr id="97283" name="Object 3"/>
          <p:cNvGraphicFramePr>
            <a:graphicFrameLocks noChangeAspect="1"/>
          </p:cNvGraphicFramePr>
          <p:nvPr/>
        </p:nvGraphicFramePr>
        <p:xfrm>
          <a:off x="1981200" y="1828800"/>
          <a:ext cx="2438400" cy="474663"/>
        </p:xfrm>
        <a:graphic>
          <a:graphicData uri="http://schemas.openxmlformats.org/presentationml/2006/ole">
            <mc:AlternateContent xmlns:mc="http://schemas.openxmlformats.org/markup-compatibility/2006">
              <mc:Choice xmlns:v="urn:schemas-microsoft-com:vml" Requires="v">
                <p:oleObj spid="_x0000_s97369" r:id="rId3" imgW="571004" imgH="177646" progId="Equation.DSMT4">
                  <p:embed/>
                </p:oleObj>
              </mc:Choice>
              <mc:Fallback>
                <p:oleObj r:id="rId3" imgW="571004" imgH="17764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828800"/>
                        <a:ext cx="2438400" cy="4746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4" name="Object 4"/>
          <p:cNvGraphicFramePr>
            <a:graphicFrameLocks noChangeAspect="1"/>
          </p:cNvGraphicFramePr>
          <p:nvPr/>
        </p:nvGraphicFramePr>
        <p:xfrm>
          <a:off x="1851025" y="2444750"/>
          <a:ext cx="5973763" cy="1195388"/>
        </p:xfrm>
        <a:graphic>
          <a:graphicData uri="http://schemas.openxmlformats.org/presentationml/2006/ole">
            <mc:AlternateContent xmlns:mc="http://schemas.openxmlformats.org/markup-compatibility/2006">
              <mc:Choice xmlns:v="urn:schemas-microsoft-com:vml" Requires="v">
                <p:oleObj spid="_x0000_s97370" name="Equation" r:id="rId5" imgW="2324100" imgH="431800" progId="Equation.DSMT4">
                  <p:embed/>
                </p:oleObj>
              </mc:Choice>
              <mc:Fallback>
                <p:oleObj name="Equation" r:id="rId5" imgW="2324100" imgH="431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025" y="2444750"/>
                        <a:ext cx="5973763" cy="119538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152400"/>
            <a:ext cx="9144000" cy="609600"/>
          </a:xfrm>
        </p:spPr>
        <p:txBody>
          <a:bodyPr/>
          <a:lstStyle/>
          <a:p>
            <a:pPr eaLnBrk="1" hangingPunct="1">
              <a:defRPr/>
            </a:pPr>
            <a:r>
              <a:rPr lang="zh-CN" sz="3600" smtClean="0"/>
              <a:t>转股价10.81元，100元转9.2507股,</a:t>
            </a:r>
            <a:r>
              <a:rPr lang="en-US" altLang="zh-CN" sz="3600" smtClean="0"/>
              <a:t>134.6</a:t>
            </a:r>
            <a:r>
              <a:rPr lang="zh-CN" sz="3600" smtClean="0"/>
              <a:t>元</a:t>
            </a:r>
          </a:p>
        </p:txBody>
      </p:sp>
      <p:graphicFrame>
        <p:nvGraphicFramePr>
          <p:cNvPr id="10243" name="Object 3"/>
          <p:cNvGraphicFramePr>
            <a:graphicFrameLocks noGrp="1" noChangeAspect="1"/>
          </p:cNvGraphicFramePr>
          <p:nvPr>
            <p:ph type="body" idx="1"/>
          </p:nvPr>
        </p:nvGraphicFramePr>
        <p:xfrm>
          <a:off x="152400" y="914400"/>
          <a:ext cx="8839200" cy="5715000"/>
        </p:xfrm>
        <a:graphic>
          <a:graphicData uri="http://schemas.openxmlformats.org/presentationml/2006/ole">
            <mc:AlternateContent xmlns:mc="http://schemas.openxmlformats.org/markup-compatibility/2006">
              <mc:Choice xmlns:v="urn:schemas-microsoft-com:vml" Requires="v">
                <p:oleObj spid="_x0000_s10286" r:id="rId3" imgW="9476190" imgH="6152381" progId="Paint.Picture">
                  <p:embed/>
                </p:oleObj>
              </mc:Choice>
              <mc:Fallback>
                <p:oleObj r:id="rId3" imgW="9476190" imgH="6152381" progId="Paint.Picture">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8839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685800" y="914400"/>
            <a:ext cx="7772400" cy="5181600"/>
          </a:xfrm>
        </p:spPr>
        <p:txBody>
          <a:bodyPr/>
          <a:lstStyle/>
          <a:p>
            <a:pPr eaLnBrk="1" hangingPunct="1">
              <a:lnSpc>
                <a:spcPct val="140000"/>
              </a:lnSpc>
              <a:defRPr/>
            </a:pPr>
            <a:r>
              <a:rPr lang="zh-CN" altLang="en-US" b="1" smtClean="0">
                <a:latin typeface="宋体" pitchFamily="2" charset="-122"/>
              </a:rPr>
              <a:t>市场完全性是一个很强的假设，但它大大简化了金融产品的定价。因为只要知道一种金融产品的未来损益，那么在市场完全性假设下，就可由市场中已有的资产构造（复制）出相同损益的组合来。而在无套利组合假设下，该金融产品的价格就由已有的资产完全确定。</a:t>
            </a:r>
            <a:r>
              <a:rPr lang="zh-CN" altLang="en-US" b="1" smtClean="0"/>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685800" y="838200"/>
            <a:ext cx="7772400" cy="5257800"/>
          </a:xfrm>
        </p:spPr>
        <p:txBody>
          <a:bodyPr/>
          <a:lstStyle/>
          <a:p>
            <a:pPr eaLnBrk="1" hangingPunct="1">
              <a:lnSpc>
                <a:spcPct val="240000"/>
              </a:lnSpc>
              <a:defRPr/>
            </a:pPr>
            <a:r>
              <a:rPr lang="zh-CN" altLang="en-US" b="1" dirty="0" smtClean="0">
                <a:latin typeface="宋体" pitchFamily="2" charset="-122"/>
              </a:rPr>
              <a:t>定理</a:t>
            </a:r>
            <a:r>
              <a:rPr lang="en-US" altLang="zh-CN" b="1" dirty="0" smtClean="0"/>
              <a:t>2</a:t>
            </a:r>
            <a:r>
              <a:rPr lang="zh-CN" altLang="en-US" b="1" dirty="0" smtClean="0">
                <a:latin typeface="宋体" pitchFamily="2" charset="-122"/>
              </a:rPr>
              <a:t>：在市场不存在套利组合的假设下，市场是完全的充要条件是只有</a:t>
            </a:r>
            <a:r>
              <a:rPr lang="zh-CN" altLang="en-US" b="1" dirty="0" smtClean="0">
                <a:solidFill>
                  <a:srgbClr val="FFFF00"/>
                </a:solidFill>
                <a:latin typeface="宋体" pitchFamily="2" charset="-122"/>
              </a:rPr>
              <a:t>唯一</a:t>
            </a:r>
            <a:r>
              <a:rPr lang="zh-CN" altLang="en-US" b="1" dirty="0" smtClean="0">
                <a:latin typeface="宋体" pitchFamily="2" charset="-122"/>
              </a:rPr>
              <a:t>的一组状态价格满足式（</a:t>
            </a:r>
            <a:r>
              <a:rPr lang="en-US" altLang="zh-CN" b="1" dirty="0" smtClean="0"/>
              <a:t>2-5</a:t>
            </a:r>
            <a:r>
              <a:rPr lang="zh-CN" altLang="en-US" b="1" dirty="0" smtClean="0">
                <a:latin typeface="宋体" pitchFamily="2" charset="-122"/>
              </a:rPr>
              <a:t>），即状态价格唯一或者风险中性概率唯一。</a:t>
            </a:r>
            <a:r>
              <a:rPr lang="zh-CN" altLang="en-US" b="1" dirty="0" smtClean="0"/>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ormAutofit/>
          </a:bodyPr>
          <a:lstStyle/>
          <a:p>
            <a:pPr eaLnBrk="1" hangingPunct="1"/>
            <a:r>
              <a:rPr lang="en-US" altLang="zh-CN" dirty="0" smtClean="0">
                <a:latin typeface="+mj-ea"/>
              </a:rPr>
              <a:t>3</a:t>
            </a:r>
            <a:r>
              <a:rPr lang="zh-CN" altLang="en-US" dirty="0" smtClean="0">
                <a:latin typeface="+mj-ea"/>
              </a:rPr>
              <a:t>、</a:t>
            </a:r>
            <a:r>
              <a:rPr lang="en-US" altLang="zh-CN" dirty="0" smtClean="0">
                <a:latin typeface="+mj-ea"/>
              </a:rPr>
              <a:t>Arrow-Debreu</a:t>
            </a:r>
            <a:r>
              <a:rPr lang="zh-CN" altLang="en-US" dirty="0" smtClean="0">
                <a:latin typeface="+mj-ea"/>
              </a:rPr>
              <a:t>模型的</a:t>
            </a:r>
            <a:r>
              <a:rPr lang="zh-CN" altLang="en-US" dirty="0">
                <a:latin typeface="+mn-ea"/>
              </a:rPr>
              <a:t>简单</a:t>
            </a:r>
            <a:r>
              <a:rPr lang="zh-CN" altLang="en-US" dirty="0" smtClean="0">
                <a:latin typeface="+mn-ea"/>
              </a:rPr>
              <a:t>应用</a:t>
            </a:r>
            <a:endParaRPr lang="zh-CN" altLang="en-US" dirty="0" smtClean="0">
              <a:latin typeface="+mj-ea"/>
            </a:endParaRPr>
          </a:p>
        </p:txBody>
      </p:sp>
      <p:sp>
        <p:nvSpPr>
          <p:cNvPr id="181251" name="Rectangle 3"/>
          <p:cNvSpPr>
            <a:spLocks noGrp="1" noChangeArrowheads="1"/>
          </p:cNvSpPr>
          <p:nvPr>
            <p:ph type="body" idx="1"/>
          </p:nvPr>
        </p:nvSpPr>
        <p:spPr/>
        <p:txBody>
          <a:bodyPr/>
          <a:lstStyle/>
          <a:p>
            <a:pPr eaLnBrk="1" hangingPunct="1">
              <a:buFontTx/>
              <a:buNone/>
            </a:pPr>
            <a:r>
              <a:rPr lang="zh-CN" altLang="en-US" dirty="0" smtClean="0">
                <a:latin typeface="+mn-ea"/>
              </a:rPr>
              <a:t>（</a:t>
            </a:r>
            <a:r>
              <a:rPr lang="en-US" altLang="zh-CN" dirty="0" smtClean="0">
                <a:latin typeface="+mn-ea"/>
              </a:rPr>
              <a:t>1</a:t>
            </a:r>
            <a:r>
              <a:rPr lang="zh-CN" altLang="en-US" dirty="0" smtClean="0">
                <a:latin typeface="+mn-ea"/>
              </a:rPr>
              <a:t>）两状态模型</a:t>
            </a:r>
          </a:p>
          <a:p>
            <a:pPr eaLnBrk="1" hangingPunct="1">
              <a:buFontTx/>
              <a:buNone/>
            </a:pPr>
            <a:r>
              <a:rPr lang="zh-CN" altLang="en-US" dirty="0" smtClean="0">
                <a:latin typeface="+mn-ea"/>
              </a:rPr>
              <a:t>（</a:t>
            </a:r>
            <a:r>
              <a:rPr lang="en-US" altLang="zh-CN" dirty="0" smtClean="0">
                <a:latin typeface="+mn-ea"/>
              </a:rPr>
              <a:t>2</a:t>
            </a:r>
            <a:r>
              <a:rPr lang="zh-CN" altLang="en-US" dirty="0" smtClean="0">
                <a:latin typeface="+mn-ea"/>
              </a:rPr>
              <a:t>）三状态模型</a:t>
            </a:r>
          </a:p>
        </p:txBody>
      </p:sp>
    </p:spTree>
    <p:extLst>
      <p:ext uri="{BB962C8B-B14F-4D97-AF65-F5344CB8AC3E}">
        <p14:creationId xmlns:p14="http://schemas.microsoft.com/office/powerpoint/2010/main" val="37161246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41338" y="228600"/>
            <a:ext cx="8062912" cy="914400"/>
          </a:xfrm>
        </p:spPr>
        <p:txBody>
          <a:bodyPr/>
          <a:lstStyle/>
          <a:p>
            <a:pPr eaLnBrk="1" hangingPunct="1">
              <a:defRPr/>
            </a:pPr>
            <a:r>
              <a:rPr lang="en-US" altLang="zh-CN" b="1" dirty="0" smtClean="0">
                <a:latin typeface="宋体" pitchFamily="2" charset="-122"/>
              </a:rPr>
              <a:t>(1) </a:t>
            </a:r>
            <a:r>
              <a:rPr lang="zh-CN" altLang="zh-CN" b="1" dirty="0" smtClean="0">
                <a:latin typeface="宋体" pitchFamily="2" charset="-122"/>
              </a:rPr>
              <a:t>两</a:t>
            </a:r>
            <a:r>
              <a:rPr lang="zh-CN" altLang="zh-CN" b="1" dirty="0">
                <a:latin typeface="宋体" pitchFamily="2" charset="-122"/>
              </a:rPr>
              <a:t>状态（二项式）模型</a:t>
            </a:r>
            <a:endParaRPr lang="zh-CN" dirty="0" smtClean="0"/>
          </a:p>
        </p:txBody>
      </p:sp>
      <p:sp>
        <p:nvSpPr>
          <p:cNvPr id="95235" name="Rectangle 3"/>
          <p:cNvSpPr>
            <a:spLocks noGrp="1" noChangeArrowheads="1"/>
          </p:cNvSpPr>
          <p:nvPr>
            <p:ph type="body" idx="1"/>
          </p:nvPr>
        </p:nvSpPr>
        <p:spPr>
          <a:xfrm>
            <a:off x="684213" y="1125538"/>
            <a:ext cx="7772400" cy="5105400"/>
          </a:xfrm>
        </p:spPr>
        <p:txBody>
          <a:bodyPr/>
          <a:lstStyle/>
          <a:p>
            <a:pPr eaLnBrk="1" hangingPunct="1">
              <a:lnSpc>
                <a:spcPct val="120000"/>
              </a:lnSpc>
              <a:defRPr/>
            </a:pPr>
            <a:r>
              <a:rPr lang="zh-CN" sz="2800" b="1" dirty="0" smtClean="0">
                <a:latin typeface="宋体" pitchFamily="2" charset="-122"/>
              </a:rPr>
              <a:t>假设市场的未来损益只有两种状态，</a:t>
            </a:r>
            <a:r>
              <a:rPr lang="en-US" altLang="zh-CN" sz="2800" b="1" dirty="0" smtClean="0"/>
              <a:t>M</a:t>
            </a:r>
            <a:r>
              <a:rPr lang="zh-CN" altLang="en-US" sz="2800" b="1" dirty="0" smtClean="0">
                <a:latin typeface="宋体" pitchFamily="2" charset="-122"/>
              </a:rPr>
              <a:t>＝</a:t>
            </a:r>
            <a:r>
              <a:rPr lang="en-US" altLang="zh-CN" sz="2800" b="1" dirty="0" smtClean="0"/>
              <a:t>2</a:t>
            </a:r>
            <a:r>
              <a:rPr lang="zh-CN" altLang="en-US" sz="2800" b="1" dirty="0" smtClean="0">
                <a:latin typeface="宋体" pitchFamily="2" charset="-122"/>
              </a:rPr>
              <a:t>，</a:t>
            </a:r>
            <a:r>
              <a:rPr lang="zh-CN" sz="2800" b="1" dirty="0" smtClean="0">
                <a:latin typeface="宋体" pitchFamily="2" charset="-122"/>
              </a:rPr>
              <a:t>而且只存在两种资产，一种是无风险借贷，其借贷利率为</a:t>
            </a:r>
            <a:r>
              <a:rPr lang="en-US" altLang="zh-CN" sz="2800" b="1" i="1" dirty="0" smtClean="0"/>
              <a:t>r</a:t>
            </a:r>
            <a:r>
              <a:rPr lang="zh-CN" altLang="en-US" sz="2800" b="1" dirty="0" smtClean="0">
                <a:latin typeface="宋体" pitchFamily="2" charset="-122"/>
              </a:rPr>
              <a:t>，</a:t>
            </a:r>
            <a:r>
              <a:rPr lang="zh-CN" sz="2800" b="1" dirty="0" smtClean="0">
                <a:latin typeface="宋体" pitchFamily="2" charset="-122"/>
              </a:rPr>
              <a:t>另外一种是资产</a:t>
            </a:r>
            <a:r>
              <a:rPr lang="en-US" altLang="zh-CN" sz="2800" b="1" dirty="0" smtClean="0"/>
              <a:t>s</a:t>
            </a:r>
            <a:r>
              <a:rPr lang="zh-CN" altLang="en-US" sz="2800" b="1" dirty="0" smtClean="0">
                <a:latin typeface="宋体" pitchFamily="2" charset="-122"/>
              </a:rPr>
              <a:t>，</a:t>
            </a:r>
            <a:r>
              <a:rPr lang="zh-CN" sz="2800" b="1" dirty="0" smtClean="0">
                <a:latin typeface="宋体" pitchFamily="2" charset="-122"/>
              </a:rPr>
              <a:t>当前的价格为</a:t>
            </a:r>
            <a:r>
              <a:rPr lang="en-US" altLang="zh-CN" sz="2800" b="1" i="1" dirty="0" smtClean="0"/>
              <a:t>p</a:t>
            </a:r>
            <a:r>
              <a:rPr lang="zh-CN" altLang="en-US" sz="2800" b="1" dirty="0" smtClean="0">
                <a:latin typeface="宋体" pitchFamily="2" charset="-122"/>
              </a:rPr>
              <a:t>。</a:t>
            </a:r>
            <a:r>
              <a:rPr lang="zh-CN" sz="2800" b="1" dirty="0" smtClean="0">
                <a:latin typeface="宋体" pitchFamily="2" charset="-122"/>
              </a:rPr>
              <a:t>假设资产</a:t>
            </a:r>
            <a:r>
              <a:rPr lang="en-US" altLang="zh-CN" sz="2800" b="1" dirty="0" smtClean="0"/>
              <a:t>s</a:t>
            </a:r>
            <a:r>
              <a:rPr lang="zh-CN" sz="2800" b="1" dirty="0" smtClean="0">
                <a:latin typeface="宋体" pitchFamily="2" charset="-122"/>
              </a:rPr>
              <a:t>在未来的损益为：状态</a:t>
            </a:r>
            <a:r>
              <a:rPr lang="zh-CN" sz="2800" b="1" dirty="0" smtClean="0"/>
              <a:t>1</a:t>
            </a:r>
            <a:r>
              <a:rPr lang="zh-CN" sz="2800" b="1" dirty="0" smtClean="0">
                <a:latin typeface="宋体" pitchFamily="2" charset="-122"/>
              </a:rPr>
              <a:t>时为</a:t>
            </a:r>
            <a:r>
              <a:rPr lang="en-US" altLang="zh-CN" sz="2800" b="1" i="1" dirty="0" err="1" smtClean="0"/>
              <a:t>p</a:t>
            </a:r>
            <a:r>
              <a:rPr lang="en-US" altLang="zh-CN" sz="2800" b="1" i="1" baseline="-30000" dirty="0" err="1" smtClean="0"/>
              <a:t>u</a:t>
            </a:r>
            <a:r>
              <a:rPr lang="zh-CN" altLang="en-US" sz="2800" b="1" i="1" dirty="0" smtClean="0">
                <a:latin typeface="宋体" pitchFamily="2" charset="-122"/>
              </a:rPr>
              <a:t>＝</a:t>
            </a:r>
            <a:r>
              <a:rPr lang="en-US" altLang="zh-CN" sz="2800" b="1" i="1" dirty="0" err="1" smtClean="0"/>
              <a:t>p</a:t>
            </a:r>
            <a:r>
              <a:rPr lang="en-US" altLang="zh-CN" sz="2800" b="1" dirty="0" err="1" smtClean="0">
                <a:latin typeface="宋体" pitchFamily="2" charset="-122"/>
              </a:rPr>
              <a:t>×</a:t>
            </a:r>
            <a:r>
              <a:rPr lang="en-US" altLang="zh-CN" sz="2800" b="1" i="1" dirty="0" err="1" smtClean="0"/>
              <a:t>u</a:t>
            </a:r>
            <a:r>
              <a:rPr lang="zh-CN" altLang="en-US" sz="2800" b="1" dirty="0" smtClean="0">
                <a:latin typeface="宋体" pitchFamily="2" charset="-122"/>
              </a:rPr>
              <a:t>，</a:t>
            </a:r>
            <a:r>
              <a:rPr lang="zh-CN" sz="2800" b="1" dirty="0" smtClean="0">
                <a:latin typeface="宋体" pitchFamily="2" charset="-122"/>
              </a:rPr>
              <a:t>状态</a:t>
            </a:r>
            <a:r>
              <a:rPr lang="zh-CN" sz="2800" b="1" dirty="0" smtClean="0"/>
              <a:t>2</a:t>
            </a:r>
            <a:r>
              <a:rPr lang="zh-CN" sz="2800" b="1" dirty="0" smtClean="0">
                <a:latin typeface="宋体" pitchFamily="2" charset="-122"/>
              </a:rPr>
              <a:t>时为</a:t>
            </a:r>
            <a:r>
              <a:rPr lang="en-US" altLang="zh-CN" sz="2800" b="1" i="1" dirty="0" err="1" smtClean="0"/>
              <a:t>p</a:t>
            </a:r>
            <a:r>
              <a:rPr lang="en-US" altLang="zh-CN" sz="2800" b="1" i="1" baseline="-30000" dirty="0" err="1" smtClean="0"/>
              <a:t>d</a:t>
            </a:r>
            <a:r>
              <a:rPr lang="zh-CN" altLang="en-US" sz="2800" b="1" i="1" dirty="0" smtClean="0">
                <a:latin typeface="宋体" pitchFamily="2" charset="-122"/>
              </a:rPr>
              <a:t>＝</a:t>
            </a:r>
            <a:r>
              <a:rPr lang="en-US" altLang="zh-CN" sz="2800" b="1" i="1" dirty="0" err="1" smtClean="0"/>
              <a:t>p</a:t>
            </a:r>
            <a:r>
              <a:rPr lang="en-US" altLang="zh-CN" sz="2800" b="1" dirty="0" err="1" smtClean="0">
                <a:latin typeface="宋体" pitchFamily="2" charset="-122"/>
              </a:rPr>
              <a:t>×</a:t>
            </a:r>
            <a:r>
              <a:rPr lang="en-US" altLang="zh-CN" sz="2800" b="1" i="1" dirty="0" err="1" smtClean="0"/>
              <a:t>d</a:t>
            </a:r>
            <a:r>
              <a:rPr lang="zh-CN" altLang="en-US" sz="2800" b="1" dirty="0" smtClean="0">
                <a:latin typeface="宋体" pitchFamily="2" charset="-122"/>
              </a:rPr>
              <a:t>，</a:t>
            </a:r>
            <a:r>
              <a:rPr lang="zh-CN" sz="2800" b="1" dirty="0" smtClean="0">
                <a:latin typeface="宋体" pitchFamily="2" charset="-122"/>
              </a:rPr>
              <a:t>其中</a:t>
            </a:r>
            <a:r>
              <a:rPr lang="en-US" altLang="zh-CN" sz="2800" b="1" i="1" dirty="0" smtClean="0"/>
              <a:t>u</a:t>
            </a:r>
            <a:r>
              <a:rPr lang="zh-CN" sz="2800" b="1" dirty="0" smtClean="0">
                <a:latin typeface="宋体" pitchFamily="2" charset="-122"/>
              </a:rPr>
              <a:t>和</a:t>
            </a:r>
            <a:r>
              <a:rPr lang="en-US" altLang="zh-CN" sz="2800" b="1" i="1" dirty="0" smtClean="0"/>
              <a:t>d</a:t>
            </a:r>
            <a:r>
              <a:rPr lang="zh-CN" sz="2800" b="1" dirty="0" smtClean="0">
                <a:latin typeface="宋体" pitchFamily="2" charset="-122"/>
              </a:rPr>
              <a:t>表示价格变化的倍数，假设</a:t>
            </a:r>
            <a:r>
              <a:rPr lang="en-US" altLang="zh-CN" sz="2800" b="1" i="1" dirty="0" smtClean="0"/>
              <a:t>u </a:t>
            </a:r>
            <a:r>
              <a:rPr lang="en-US" altLang="zh-CN" sz="2800" b="1" dirty="0" smtClean="0"/>
              <a:t>&gt; </a:t>
            </a:r>
            <a:r>
              <a:rPr lang="en-US" altLang="zh-CN" sz="2800" b="1" i="1" dirty="0" smtClean="0"/>
              <a:t>d</a:t>
            </a:r>
            <a:r>
              <a:rPr lang="zh-CN" altLang="en-US" sz="2800" b="1" dirty="0" smtClean="0">
                <a:latin typeface="宋体" pitchFamily="2" charset="-122"/>
              </a:rPr>
              <a:t>。</a:t>
            </a:r>
            <a:r>
              <a:rPr lang="zh-CN" sz="2800" b="1" dirty="0" smtClean="0">
                <a:latin typeface="宋体" pitchFamily="2" charset="-122"/>
              </a:rPr>
              <a:t>如果市场不存在套利组合，则存在一个风险中性概率，使得：</a:t>
            </a:r>
            <a:r>
              <a:rPr lang="zh-CN" sz="2800" b="1" dirty="0" smtClean="0"/>
              <a:t> </a:t>
            </a:r>
          </a:p>
        </p:txBody>
      </p:sp>
      <p:graphicFrame>
        <p:nvGraphicFramePr>
          <p:cNvPr id="100356" name="Object 4"/>
          <p:cNvGraphicFramePr>
            <a:graphicFrameLocks noChangeAspect="1"/>
          </p:cNvGraphicFramePr>
          <p:nvPr>
            <p:extLst>
              <p:ext uri="{D42A27DB-BD31-4B8C-83A1-F6EECF244321}">
                <p14:modId xmlns:p14="http://schemas.microsoft.com/office/powerpoint/2010/main" val="3510587678"/>
              </p:ext>
            </p:extLst>
          </p:nvPr>
        </p:nvGraphicFramePr>
        <p:xfrm>
          <a:off x="1845003" y="5085184"/>
          <a:ext cx="6781800" cy="914400"/>
        </p:xfrm>
        <a:graphic>
          <a:graphicData uri="http://schemas.openxmlformats.org/presentationml/2006/ole">
            <mc:AlternateContent xmlns:mc="http://schemas.openxmlformats.org/markup-compatibility/2006">
              <mc:Choice xmlns:v="urn:schemas-microsoft-com:vml" Requires="v">
                <p:oleObj spid="_x0000_s100399" r:id="rId3" imgW="1511300" imgH="393700" progId="Equation.DSMT4">
                  <p:embed/>
                </p:oleObj>
              </mc:Choice>
              <mc:Fallback>
                <p:oleObj r:id="rId3" imgW="15113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003" y="5085184"/>
                        <a:ext cx="6781800" cy="9144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8" name="Object 2"/>
          <p:cNvGraphicFramePr>
            <a:graphicFrameLocks noGrp="1" noChangeAspect="1"/>
          </p:cNvGraphicFramePr>
          <p:nvPr>
            <p:ph type="body" idx="1"/>
            <p:extLst>
              <p:ext uri="{D42A27DB-BD31-4B8C-83A1-F6EECF244321}">
                <p14:modId xmlns:p14="http://schemas.microsoft.com/office/powerpoint/2010/main" val="596700837"/>
              </p:ext>
            </p:extLst>
          </p:nvPr>
        </p:nvGraphicFramePr>
        <p:xfrm>
          <a:off x="1763688" y="1268760"/>
          <a:ext cx="4961657" cy="2395942"/>
        </p:xfrm>
        <a:graphic>
          <a:graphicData uri="http://schemas.openxmlformats.org/presentationml/2006/ole">
            <mc:AlternateContent xmlns:mc="http://schemas.openxmlformats.org/markup-compatibility/2006">
              <mc:Choice xmlns:v="urn:schemas-microsoft-com:vml" Requires="v">
                <p:oleObj spid="_x0000_s101489" name="Equation" r:id="rId3" imgW="1028520" imgH="685800" progId="Equation.DSMT4">
                  <p:embed/>
                </p:oleObj>
              </mc:Choice>
              <mc:Fallback>
                <p:oleObj name="Equation" r:id="rId3" imgW="1028520" imgH="685800" progId="Equation.DSMT4">
                  <p:embed/>
                  <p:pic>
                    <p:nvPicPr>
                      <p:cNvPr id="0" name="Object 2"/>
                      <p:cNvPicPr>
                        <a:picLocks noGrp="1" noChangeAspect="1" noChangeArrowheads="1"/>
                      </p:cNvPicPr>
                      <p:nvPr/>
                    </p:nvPicPr>
                    <p:blipFill>
                      <a:blip r:embed="rId4"/>
                      <a:srcRect/>
                      <a:stretch>
                        <a:fillRect/>
                      </a:stretch>
                    </p:blipFill>
                    <p:spPr bwMode="auto">
                      <a:xfrm>
                        <a:off x="1763688" y="1268760"/>
                        <a:ext cx="4961657" cy="2395942"/>
                      </a:xfrm>
                      <a:prstGeom prst="rect">
                        <a:avLst/>
                      </a:prstGeom>
                      <a:solidFill>
                        <a:schemeClr val="tx1"/>
                      </a:solidFill>
                      <a:ln>
                        <a:noFill/>
                      </a:ln>
                      <a:extLst/>
                    </p:spPr>
                  </p:pic>
                </p:oleObj>
              </mc:Fallback>
            </mc:AlternateContent>
          </a:graphicData>
        </a:graphic>
      </p:graphicFrame>
      <p:sp>
        <p:nvSpPr>
          <p:cNvPr id="101380" name="Rectangle 4"/>
          <p:cNvSpPr>
            <a:spLocks noChangeArrowheads="1"/>
          </p:cNvSpPr>
          <p:nvPr/>
        </p:nvSpPr>
        <p:spPr bwMode="auto">
          <a:xfrm>
            <a:off x="755650" y="3933825"/>
            <a:ext cx="556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zh-CN" sz="3600">
                <a:latin typeface="宋体" panose="02010600030101010101" pitchFamily="2" charset="-122"/>
              </a:rPr>
              <a:t>存在解的充要条件是：</a:t>
            </a:r>
            <a:r>
              <a:rPr lang="zh-CN" altLang="zh-CN" sz="3600">
                <a:latin typeface="Times New Roman" panose="02020603050405020304" pitchFamily="18" charset="0"/>
              </a:rPr>
              <a:t>  </a:t>
            </a:r>
          </a:p>
        </p:txBody>
      </p:sp>
      <p:graphicFrame>
        <p:nvGraphicFramePr>
          <p:cNvPr id="101381" name="Object 5"/>
          <p:cNvGraphicFramePr>
            <a:graphicFrameLocks noChangeAspect="1"/>
          </p:cNvGraphicFramePr>
          <p:nvPr/>
        </p:nvGraphicFramePr>
        <p:xfrm>
          <a:off x="2627313" y="4581525"/>
          <a:ext cx="3810000" cy="827088"/>
        </p:xfrm>
        <a:graphic>
          <a:graphicData uri="http://schemas.openxmlformats.org/presentationml/2006/ole">
            <mc:AlternateContent xmlns:mc="http://schemas.openxmlformats.org/markup-compatibility/2006">
              <mc:Choice xmlns:v="urn:schemas-microsoft-com:vml" Requires="v">
                <p:oleObj spid="_x0000_s101490" r:id="rId5" imgW="800100" imgH="177800" progId="Equation.3">
                  <p:embed/>
                </p:oleObj>
              </mc:Choice>
              <mc:Fallback>
                <p:oleObj r:id="rId5" imgW="800100" imgH="177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581525"/>
                        <a:ext cx="3810000" cy="827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p:cNvGraphicFramePr>
            <a:graphicFrameLocks noGrp="1" noChangeAspect="1"/>
          </p:cNvGraphicFramePr>
          <p:nvPr>
            <p:ph type="body" idx="1"/>
          </p:nvPr>
        </p:nvGraphicFramePr>
        <p:xfrm>
          <a:off x="1835150" y="1125538"/>
          <a:ext cx="5486400" cy="1511300"/>
        </p:xfrm>
        <a:graphic>
          <a:graphicData uri="http://schemas.openxmlformats.org/presentationml/2006/ole">
            <mc:AlternateContent xmlns:mc="http://schemas.openxmlformats.org/markup-compatibility/2006">
              <mc:Choice xmlns:v="urn:schemas-microsoft-com:vml" Requires="v">
                <p:oleObj spid="_x0000_s102488" r:id="rId3" imgW="965619" imgH="470104" progId="Equation.DSMT4">
                  <p:embed/>
                </p:oleObj>
              </mc:Choice>
              <mc:Fallback>
                <p:oleObj r:id="rId3" imgW="965619" imgH="470104"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125538"/>
                        <a:ext cx="5486400" cy="15113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3" name="Object 3"/>
          <p:cNvGraphicFramePr>
            <a:graphicFrameLocks noChangeAspect="1"/>
          </p:cNvGraphicFramePr>
          <p:nvPr/>
        </p:nvGraphicFramePr>
        <p:xfrm>
          <a:off x="1817688" y="3068638"/>
          <a:ext cx="5562600" cy="1600200"/>
        </p:xfrm>
        <a:graphic>
          <a:graphicData uri="http://schemas.openxmlformats.org/presentationml/2006/ole">
            <mc:AlternateContent xmlns:mc="http://schemas.openxmlformats.org/markup-compatibility/2006">
              <mc:Choice xmlns:v="urn:schemas-microsoft-com:vml" Requires="v">
                <p:oleObj spid="_x0000_s102489" r:id="rId5" imgW="952500" imgH="457200" progId="Equation.DSMT4">
                  <p:embed/>
                </p:oleObj>
              </mc:Choice>
              <mc:Fallback>
                <p:oleObj r:id="rId5" imgW="95250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7688" y="3068638"/>
                        <a:ext cx="5562600" cy="16002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zh-CN" altLang="en-US" dirty="0" smtClean="0">
                <a:latin typeface="+mj-ea"/>
              </a:rPr>
              <a:t>（</a:t>
            </a:r>
            <a:r>
              <a:rPr lang="en-US" altLang="zh-CN" dirty="0" smtClean="0">
                <a:latin typeface="+mj-ea"/>
              </a:rPr>
              <a:t>2</a:t>
            </a:r>
            <a:r>
              <a:rPr lang="zh-CN" altLang="en-US" dirty="0" smtClean="0">
                <a:latin typeface="+mj-ea"/>
              </a:rPr>
              <a:t>）三状态模型</a:t>
            </a:r>
          </a:p>
        </p:txBody>
      </p:sp>
      <p:sp>
        <p:nvSpPr>
          <p:cNvPr id="189443" name="Rectangle 3"/>
          <p:cNvSpPr>
            <a:spLocks noGrp="1" noChangeArrowheads="1"/>
          </p:cNvSpPr>
          <p:nvPr>
            <p:ph type="body" idx="1"/>
          </p:nvPr>
        </p:nvSpPr>
        <p:spPr/>
        <p:txBody>
          <a:bodyPr/>
          <a:lstStyle/>
          <a:p>
            <a:pPr eaLnBrk="1" hangingPunct="1"/>
            <a:r>
              <a:rPr lang="zh-CN" altLang="en-US" b="1" dirty="0" smtClean="0">
                <a:latin typeface="+mn-ea"/>
              </a:rPr>
              <a:t>假设市场有三种状态，但仅有两种资产，无风险借贷，其利率为</a:t>
            </a:r>
            <a:r>
              <a:rPr lang="en-US" altLang="zh-CN" b="1" dirty="0" smtClean="0">
                <a:latin typeface="+mn-ea"/>
              </a:rPr>
              <a:t>r</a:t>
            </a:r>
            <a:r>
              <a:rPr lang="zh-CN" altLang="en-US" b="1" dirty="0" smtClean="0">
                <a:latin typeface="+mn-ea"/>
              </a:rPr>
              <a:t>；另外一种资产</a:t>
            </a:r>
            <a:r>
              <a:rPr lang="en-US" altLang="zh-CN" b="1" dirty="0" smtClean="0">
                <a:latin typeface="+mn-ea"/>
              </a:rPr>
              <a:t>s</a:t>
            </a:r>
            <a:r>
              <a:rPr lang="zh-CN" altLang="en-US" b="1" dirty="0" smtClean="0">
                <a:latin typeface="+mn-ea"/>
              </a:rPr>
              <a:t>，价格为</a:t>
            </a:r>
            <a:r>
              <a:rPr lang="en-US" altLang="zh-CN" b="1" i="1" dirty="0" smtClean="0">
                <a:latin typeface="+mn-ea"/>
              </a:rPr>
              <a:t>p</a:t>
            </a:r>
            <a:r>
              <a:rPr lang="zh-CN" altLang="en-US" b="1" dirty="0" smtClean="0">
                <a:latin typeface="+mn-ea"/>
              </a:rPr>
              <a:t>，其在未来损益为：状态</a:t>
            </a:r>
            <a:r>
              <a:rPr lang="en-US" altLang="zh-CN" b="1" dirty="0" smtClean="0">
                <a:latin typeface="+mn-ea"/>
              </a:rPr>
              <a:t>1</a:t>
            </a:r>
            <a:r>
              <a:rPr lang="zh-CN" altLang="en-US" b="1" dirty="0" smtClean="0">
                <a:latin typeface="+mn-ea"/>
              </a:rPr>
              <a:t>时，损益为</a:t>
            </a:r>
            <a:r>
              <a:rPr lang="en-US" altLang="zh-CN" b="1" i="1" dirty="0" err="1" smtClean="0">
                <a:latin typeface="+mn-ea"/>
              </a:rPr>
              <a:t>pu</a:t>
            </a:r>
            <a:r>
              <a:rPr lang="zh-CN" altLang="en-US" b="1" dirty="0" smtClean="0">
                <a:latin typeface="+mn-ea"/>
              </a:rPr>
              <a:t>（即为原价格的</a:t>
            </a:r>
            <a:r>
              <a:rPr lang="en-US" altLang="zh-CN" b="1" i="1" dirty="0" smtClean="0">
                <a:latin typeface="+mn-ea"/>
              </a:rPr>
              <a:t>u</a:t>
            </a:r>
            <a:r>
              <a:rPr lang="zh-CN" altLang="en-US" b="1" dirty="0" smtClean="0">
                <a:latin typeface="+mn-ea"/>
              </a:rPr>
              <a:t>倍）；状态</a:t>
            </a:r>
            <a:r>
              <a:rPr lang="en-US" altLang="zh-CN" b="1" dirty="0" smtClean="0">
                <a:latin typeface="+mn-ea"/>
              </a:rPr>
              <a:t>2</a:t>
            </a:r>
            <a:r>
              <a:rPr lang="zh-CN" altLang="en-US" b="1" dirty="0" smtClean="0">
                <a:latin typeface="+mn-ea"/>
              </a:rPr>
              <a:t>时为</a:t>
            </a:r>
            <a:r>
              <a:rPr lang="en-US" altLang="zh-CN" b="1" i="1" dirty="0" smtClean="0">
                <a:latin typeface="+mn-ea"/>
              </a:rPr>
              <a:t>pm</a:t>
            </a:r>
            <a:r>
              <a:rPr lang="zh-CN" altLang="en-US" b="1" dirty="0" smtClean="0">
                <a:latin typeface="+mn-ea"/>
              </a:rPr>
              <a:t>，状态</a:t>
            </a:r>
            <a:r>
              <a:rPr lang="en-US" altLang="zh-CN" b="1" dirty="0" smtClean="0">
                <a:latin typeface="+mn-ea"/>
              </a:rPr>
              <a:t>3</a:t>
            </a:r>
            <a:r>
              <a:rPr lang="zh-CN" altLang="en-US" b="1" dirty="0" smtClean="0">
                <a:latin typeface="+mn-ea"/>
              </a:rPr>
              <a:t>时为</a:t>
            </a:r>
            <a:r>
              <a:rPr lang="en-US" altLang="zh-CN" b="1" i="1" dirty="0" err="1" smtClean="0">
                <a:latin typeface="+mn-ea"/>
              </a:rPr>
              <a:t>pd</a:t>
            </a:r>
            <a:r>
              <a:rPr lang="zh-CN" altLang="en-US" b="1" dirty="0" smtClean="0">
                <a:latin typeface="+mn-ea"/>
              </a:rPr>
              <a:t>，假设</a:t>
            </a:r>
            <a:r>
              <a:rPr lang="en-US" altLang="zh-CN" b="1" i="1" dirty="0" smtClean="0">
                <a:latin typeface="+mn-ea"/>
              </a:rPr>
              <a:t>d</a:t>
            </a:r>
            <a:r>
              <a:rPr lang="en-US" altLang="zh-CN" b="1" dirty="0" smtClean="0">
                <a:latin typeface="+mn-ea"/>
              </a:rPr>
              <a:t> &lt; </a:t>
            </a:r>
            <a:r>
              <a:rPr lang="en-US" altLang="zh-CN" b="1" i="1" dirty="0" smtClean="0">
                <a:latin typeface="+mn-ea"/>
              </a:rPr>
              <a:t>m</a:t>
            </a:r>
            <a:r>
              <a:rPr lang="en-US" altLang="zh-CN" b="1" dirty="0" smtClean="0">
                <a:latin typeface="+mn-ea"/>
              </a:rPr>
              <a:t> &lt; </a:t>
            </a:r>
            <a:r>
              <a:rPr lang="en-US" altLang="zh-CN" b="1" i="1" dirty="0" smtClean="0">
                <a:latin typeface="+mn-ea"/>
              </a:rPr>
              <a:t>u</a:t>
            </a:r>
            <a:r>
              <a:rPr lang="zh-CN" altLang="en-US" b="1" dirty="0" smtClean="0">
                <a:latin typeface="+mn-ea"/>
              </a:rPr>
              <a:t>。 </a:t>
            </a:r>
          </a:p>
        </p:txBody>
      </p:sp>
    </p:spTree>
    <p:extLst>
      <p:ext uri="{BB962C8B-B14F-4D97-AF65-F5344CB8AC3E}">
        <p14:creationId xmlns:p14="http://schemas.microsoft.com/office/powerpoint/2010/main" val="27956209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endParaRPr lang="zh-CN" altLang="zh-CN" smtClean="0">
              <a:latin typeface="+mn-ea"/>
              <a:ea typeface="+mn-ea"/>
            </a:endParaRPr>
          </a:p>
        </p:txBody>
      </p:sp>
      <p:sp>
        <p:nvSpPr>
          <p:cNvPr id="190467" name="Rectangle 3"/>
          <p:cNvSpPr>
            <a:spLocks noGrp="1" noChangeArrowheads="1"/>
          </p:cNvSpPr>
          <p:nvPr>
            <p:ph type="body" idx="1"/>
          </p:nvPr>
        </p:nvSpPr>
        <p:spPr/>
        <p:txBody>
          <a:bodyPr/>
          <a:lstStyle/>
          <a:p>
            <a:pPr eaLnBrk="1" hangingPunct="1"/>
            <a:r>
              <a:rPr lang="zh-CN" altLang="en-US" dirty="0" smtClean="0">
                <a:latin typeface="+mn-ea"/>
              </a:rPr>
              <a:t>市场不存在套利组合的条件</a:t>
            </a:r>
          </a:p>
          <a:p>
            <a:pPr eaLnBrk="1" hangingPunct="1">
              <a:buFontTx/>
              <a:buNone/>
            </a:pPr>
            <a:endParaRPr lang="en-US" altLang="zh-CN" dirty="0" smtClean="0">
              <a:latin typeface="+mn-ea"/>
            </a:endParaRPr>
          </a:p>
        </p:txBody>
      </p:sp>
      <p:sp>
        <p:nvSpPr>
          <p:cNvPr id="190468" name="Rectangle 5"/>
          <p:cNvSpPr>
            <a:spLocks noChangeArrowheads="1"/>
          </p:cNvSpPr>
          <p:nvPr/>
        </p:nvSpPr>
        <p:spPr bwMode="auto">
          <a:xfrm>
            <a:off x="3719513" y="3100388"/>
            <a:ext cx="9144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latin typeface="+mn-ea"/>
            </a:endParaRPr>
          </a:p>
        </p:txBody>
      </p:sp>
      <p:graphicFrame>
        <p:nvGraphicFramePr>
          <p:cNvPr id="190469" name="Object 4"/>
          <p:cNvGraphicFramePr>
            <a:graphicFrameLocks noChangeAspect="1"/>
          </p:cNvGraphicFramePr>
          <p:nvPr>
            <p:extLst>
              <p:ext uri="{D42A27DB-BD31-4B8C-83A1-F6EECF244321}">
                <p14:modId xmlns:p14="http://schemas.microsoft.com/office/powerpoint/2010/main" val="919718940"/>
              </p:ext>
            </p:extLst>
          </p:nvPr>
        </p:nvGraphicFramePr>
        <p:xfrm>
          <a:off x="1979712" y="2168516"/>
          <a:ext cx="4368800" cy="2476500"/>
        </p:xfrm>
        <a:graphic>
          <a:graphicData uri="http://schemas.openxmlformats.org/presentationml/2006/ole">
            <mc:AlternateContent xmlns:mc="http://schemas.openxmlformats.org/markup-compatibility/2006">
              <mc:Choice xmlns:v="urn:schemas-microsoft-com:vml" Requires="v">
                <p:oleObj spid="_x0000_s109614" name="Equation" r:id="rId4" imgW="1676160" imgH="888840" progId="Equation.DSMT4">
                  <p:embed/>
                </p:oleObj>
              </mc:Choice>
              <mc:Fallback>
                <p:oleObj name="Equation" r:id="rId4" imgW="1676160" imgH="888840" progId="Equation.DSMT4">
                  <p:embed/>
                  <p:pic>
                    <p:nvPicPr>
                      <p:cNvPr id="0" name=""/>
                      <p:cNvPicPr>
                        <a:picLocks noChangeAspect="1" noChangeArrowheads="1"/>
                      </p:cNvPicPr>
                      <p:nvPr/>
                    </p:nvPicPr>
                    <p:blipFill>
                      <a:blip r:embed="rId5"/>
                      <a:srcRect/>
                      <a:stretch>
                        <a:fillRect/>
                      </a:stretch>
                    </p:blipFill>
                    <p:spPr bwMode="blackWhite">
                      <a:xfrm>
                        <a:off x="1979712" y="2168516"/>
                        <a:ext cx="4368800" cy="2476500"/>
                      </a:xfrm>
                      <a:prstGeom prst="rect">
                        <a:avLst/>
                      </a:prstGeom>
                      <a:solidFill>
                        <a:schemeClr val="tx1"/>
                      </a:solidFill>
                      <a:ln>
                        <a:noFill/>
                      </a:ln>
                      <a:extLst/>
                    </p:spPr>
                  </p:pic>
                </p:oleObj>
              </mc:Fallback>
            </mc:AlternateContent>
          </a:graphicData>
        </a:graphic>
      </p:graphicFrame>
      <p:grpSp>
        <p:nvGrpSpPr>
          <p:cNvPr id="569350" name="Group 6"/>
          <p:cNvGrpSpPr>
            <a:grpSpLocks/>
          </p:cNvGrpSpPr>
          <p:nvPr/>
        </p:nvGrpSpPr>
        <p:grpSpPr bwMode="auto">
          <a:xfrm>
            <a:off x="1259632" y="4800600"/>
            <a:ext cx="6969968" cy="720725"/>
            <a:chOff x="528" y="3408"/>
            <a:chExt cx="4656" cy="454"/>
          </a:xfrm>
        </p:grpSpPr>
        <p:sp>
          <p:nvSpPr>
            <p:cNvPr id="190471" name="Text Box 7"/>
            <p:cNvSpPr txBox="1">
              <a:spLocks noChangeArrowheads="1"/>
            </p:cNvSpPr>
            <p:nvPr/>
          </p:nvSpPr>
          <p:spPr bwMode="auto">
            <a:xfrm>
              <a:off x="528" y="3408"/>
              <a:ext cx="465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a:solidFill>
                    <a:schemeClr val="tx2"/>
                  </a:solidFill>
                  <a:latin typeface="Times New Roman" pitchFamily="18" charset="0"/>
                  <a:ea typeface="隶书" pitchFamily="49" charset="-122"/>
                </a:defRPr>
              </a:lvl1pPr>
              <a:lvl2pPr marL="742950" indent="-285750" eaLnBrk="0" hangingPunct="0">
                <a:defRPr kumimoji="1" sz="3200">
                  <a:solidFill>
                    <a:schemeClr val="tx2"/>
                  </a:solidFill>
                  <a:latin typeface="Times New Roman" pitchFamily="18" charset="0"/>
                  <a:ea typeface="隶书" pitchFamily="49" charset="-122"/>
                </a:defRPr>
              </a:lvl2pPr>
              <a:lvl3pPr marL="1143000" indent="-228600" eaLnBrk="0" hangingPunct="0">
                <a:defRPr kumimoji="1" sz="3200">
                  <a:solidFill>
                    <a:schemeClr val="tx2"/>
                  </a:solidFill>
                  <a:latin typeface="Times New Roman" pitchFamily="18" charset="0"/>
                  <a:ea typeface="隶书" pitchFamily="49" charset="-122"/>
                </a:defRPr>
              </a:lvl3pPr>
              <a:lvl4pPr marL="1600200" indent="-228600" eaLnBrk="0" hangingPunct="0">
                <a:defRPr kumimoji="1" sz="3200">
                  <a:solidFill>
                    <a:schemeClr val="tx2"/>
                  </a:solidFill>
                  <a:latin typeface="Times New Roman" pitchFamily="18" charset="0"/>
                  <a:ea typeface="隶书" pitchFamily="49" charset="-122"/>
                </a:defRPr>
              </a:lvl4pPr>
              <a:lvl5pPr marL="2057400" indent="-228600" eaLnBrk="0" hangingPunct="0">
                <a:defRPr kumimoji="1" sz="3200">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sz="3200">
                  <a:solidFill>
                    <a:schemeClr val="tx2"/>
                  </a:solidFill>
                  <a:latin typeface="Times New Roman" pitchFamily="18" charset="0"/>
                  <a:ea typeface="隶书" pitchFamily="49" charset="-122"/>
                </a:defRPr>
              </a:lvl9pPr>
            </a:lstStyle>
            <a:p>
              <a:pPr algn="l" eaLnBrk="1" hangingPunct="1">
                <a:spcBef>
                  <a:spcPct val="50000"/>
                </a:spcBef>
              </a:pPr>
              <a:r>
                <a:rPr lang="zh-CN" altLang="en-US" dirty="0">
                  <a:solidFill>
                    <a:schemeClr val="tx1"/>
                  </a:solidFill>
                  <a:latin typeface="+mn-ea"/>
                  <a:ea typeface="+mn-ea"/>
                </a:rPr>
                <a:t>求解可得：</a:t>
              </a:r>
            </a:p>
          </p:txBody>
        </p:sp>
        <p:graphicFrame>
          <p:nvGraphicFramePr>
            <p:cNvPr id="190472" name="Object 8"/>
            <p:cNvGraphicFramePr>
              <a:graphicFrameLocks noChangeAspect="1"/>
            </p:cNvGraphicFramePr>
            <p:nvPr>
              <p:extLst>
                <p:ext uri="{D42A27DB-BD31-4B8C-83A1-F6EECF244321}">
                  <p14:modId xmlns:p14="http://schemas.microsoft.com/office/powerpoint/2010/main" val="409420469"/>
                </p:ext>
              </p:extLst>
            </p:nvPr>
          </p:nvGraphicFramePr>
          <p:xfrm>
            <a:off x="2077" y="3515"/>
            <a:ext cx="1308" cy="347"/>
          </p:xfrm>
          <a:graphic>
            <a:graphicData uri="http://schemas.openxmlformats.org/presentationml/2006/ole">
              <mc:AlternateContent xmlns:mc="http://schemas.openxmlformats.org/markup-compatibility/2006">
                <mc:Choice xmlns:v="urn:schemas-microsoft-com:vml" Requires="v">
                  <p:oleObj spid="_x0000_s109615" name="Equation" r:id="rId6" imgW="774360" imgH="177480" progId="Equation.DSMT4">
                    <p:embed/>
                  </p:oleObj>
                </mc:Choice>
                <mc:Fallback>
                  <p:oleObj name="Equation" r:id="rId6" imgW="774360" imgH="177480" progId="Equation.DSMT4">
                    <p:embed/>
                    <p:pic>
                      <p:nvPicPr>
                        <p:cNvPr id="0" name=""/>
                        <p:cNvPicPr>
                          <a:picLocks noChangeAspect="1" noChangeArrowheads="1"/>
                        </p:cNvPicPr>
                        <p:nvPr/>
                      </p:nvPicPr>
                      <p:blipFill>
                        <a:blip r:embed="rId7"/>
                        <a:srcRect/>
                        <a:stretch>
                          <a:fillRect/>
                        </a:stretch>
                      </p:blipFill>
                      <p:spPr bwMode="blackWhite">
                        <a:xfrm>
                          <a:off x="2077" y="3515"/>
                          <a:ext cx="1308" cy="347"/>
                        </a:xfrm>
                        <a:prstGeom prst="rect">
                          <a:avLst/>
                        </a:prstGeom>
                        <a:solidFill>
                          <a:schemeClr val="tx1"/>
                        </a:solidFill>
                        <a:ln>
                          <a:noFill/>
                        </a:ln>
                        <a:extLst/>
                      </p:spPr>
                    </p:pic>
                  </p:oleObj>
                </mc:Fallback>
              </mc:AlternateContent>
            </a:graphicData>
          </a:graphic>
        </p:graphicFrame>
      </p:grpSp>
    </p:spTree>
    <p:extLst>
      <p:ext uri="{BB962C8B-B14F-4D97-AF65-F5344CB8AC3E}">
        <p14:creationId xmlns:p14="http://schemas.microsoft.com/office/powerpoint/2010/main" val="302302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9350"/>
                                        </p:tgtEl>
                                        <p:attrNameLst>
                                          <p:attrName>style.visibility</p:attrName>
                                        </p:attrNameLst>
                                      </p:cBhvr>
                                      <p:to>
                                        <p:strVal val="visible"/>
                                      </p:to>
                                    </p:set>
                                    <p:anim calcmode="lin" valueType="num">
                                      <p:cBhvr additive="base">
                                        <p:cTn id="7" dur="500" fill="hold"/>
                                        <p:tgtEl>
                                          <p:spTgt spid="569350"/>
                                        </p:tgtEl>
                                        <p:attrNameLst>
                                          <p:attrName>ppt_x</p:attrName>
                                        </p:attrNameLst>
                                      </p:cBhvr>
                                      <p:tavLst>
                                        <p:tav tm="0">
                                          <p:val>
                                            <p:strVal val="0-#ppt_w/2"/>
                                          </p:val>
                                        </p:tav>
                                        <p:tav tm="100000">
                                          <p:val>
                                            <p:strVal val="#ppt_x"/>
                                          </p:val>
                                        </p:tav>
                                      </p:tavLst>
                                    </p:anim>
                                    <p:anim calcmode="lin" valueType="num">
                                      <p:cBhvr additive="base">
                                        <p:cTn id="8" dur="500" fill="hold"/>
                                        <p:tgtEl>
                                          <p:spTgt spid="569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endParaRPr lang="zh-CN" altLang="zh-CN" smtClean="0"/>
          </a:p>
        </p:txBody>
      </p:sp>
      <p:sp>
        <p:nvSpPr>
          <p:cNvPr id="191491" name="Rectangle 3"/>
          <p:cNvSpPr>
            <a:spLocks noGrp="1" noChangeArrowheads="1"/>
          </p:cNvSpPr>
          <p:nvPr>
            <p:ph type="body" idx="1"/>
          </p:nvPr>
        </p:nvSpPr>
        <p:spPr/>
        <p:txBody>
          <a:bodyPr>
            <a:normAutofit/>
          </a:bodyPr>
          <a:lstStyle/>
          <a:p>
            <a:pPr eaLnBrk="1" hangingPunct="1"/>
            <a:r>
              <a:rPr lang="zh-CN" altLang="en-US" dirty="0" smtClean="0">
                <a:latin typeface="+mn-ea"/>
              </a:rPr>
              <a:t>这个方程的解不唯一，根据定理</a:t>
            </a:r>
            <a:r>
              <a:rPr lang="en-US" altLang="zh-CN" dirty="0" smtClean="0">
                <a:latin typeface="+mn-ea"/>
              </a:rPr>
              <a:t>2</a:t>
            </a:r>
            <a:r>
              <a:rPr lang="zh-CN" altLang="en-US" dirty="0" smtClean="0">
                <a:latin typeface="+mn-ea"/>
              </a:rPr>
              <a:t>，市场不完备</a:t>
            </a:r>
          </a:p>
          <a:p>
            <a:pPr eaLnBrk="1" hangingPunct="1"/>
            <a:r>
              <a:rPr lang="zh-CN" altLang="en-US" dirty="0" smtClean="0">
                <a:latin typeface="+mn-ea"/>
              </a:rPr>
              <a:t>实际上是一条直线</a:t>
            </a:r>
            <a:endParaRPr lang="en-US" altLang="zh-CN" dirty="0" smtClean="0">
              <a:latin typeface="+mn-ea"/>
            </a:endParaRPr>
          </a:p>
          <a:p>
            <a:r>
              <a:rPr lang="zh-CN" altLang="en-US" sz="3200" dirty="0" smtClean="0">
                <a:latin typeface="+mn-ea"/>
              </a:rPr>
              <a:t>第一个端点</a:t>
            </a:r>
          </a:p>
        </p:txBody>
      </p:sp>
      <p:sp>
        <p:nvSpPr>
          <p:cNvPr id="191492" name="Rectangle 5"/>
          <p:cNvSpPr>
            <a:spLocks noChangeArrowheads="1"/>
          </p:cNvSpPr>
          <p:nvPr/>
        </p:nvSpPr>
        <p:spPr bwMode="auto">
          <a:xfrm>
            <a:off x="2947988" y="321945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191493" name="Object 4"/>
          <p:cNvGraphicFramePr>
            <a:graphicFrameLocks noChangeAspect="1"/>
          </p:cNvGraphicFramePr>
          <p:nvPr>
            <p:extLst>
              <p:ext uri="{D42A27DB-BD31-4B8C-83A1-F6EECF244321}">
                <p14:modId xmlns:p14="http://schemas.microsoft.com/office/powerpoint/2010/main" val="1749447021"/>
              </p:ext>
            </p:extLst>
          </p:nvPr>
        </p:nvGraphicFramePr>
        <p:xfrm>
          <a:off x="1487505" y="4281474"/>
          <a:ext cx="7166570" cy="1114453"/>
        </p:xfrm>
        <a:graphic>
          <a:graphicData uri="http://schemas.openxmlformats.org/presentationml/2006/ole">
            <mc:AlternateContent xmlns:mc="http://schemas.openxmlformats.org/markup-compatibility/2006">
              <mc:Choice xmlns:v="urn:schemas-microsoft-com:vml" Requires="v">
                <p:oleObj spid="_x0000_s110616" name="Equation" r:id="rId4" imgW="3136680" imgH="419040" progId="Equation.DSMT4">
                  <p:embed/>
                </p:oleObj>
              </mc:Choice>
              <mc:Fallback>
                <p:oleObj name="Equation" r:id="rId4" imgW="3136680" imgH="419040" progId="Equation.DSMT4">
                  <p:embed/>
                  <p:pic>
                    <p:nvPicPr>
                      <p:cNvPr id="0" name=""/>
                      <p:cNvPicPr>
                        <a:picLocks noChangeAspect="1" noChangeArrowheads="1"/>
                      </p:cNvPicPr>
                      <p:nvPr/>
                    </p:nvPicPr>
                    <p:blipFill>
                      <a:blip r:embed="rId5"/>
                      <a:srcRect/>
                      <a:stretch>
                        <a:fillRect/>
                      </a:stretch>
                    </p:blipFill>
                    <p:spPr bwMode="blackWhite">
                      <a:xfrm>
                        <a:off x="1487505" y="4281474"/>
                        <a:ext cx="7166570" cy="1114453"/>
                      </a:xfrm>
                      <a:prstGeom prst="rect">
                        <a:avLst/>
                      </a:prstGeom>
                      <a:solidFill>
                        <a:schemeClr val="tx1"/>
                      </a:solidFill>
                      <a:ln>
                        <a:noFill/>
                      </a:ln>
                      <a:extLst/>
                    </p:spPr>
                  </p:pic>
                </p:oleObj>
              </mc:Fallback>
            </mc:AlternateContent>
          </a:graphicData>
        </a:graphic>
      </p:graphicFrame>
    </p:spTree>
    <p:extLst>
      <p:ext uri="{BB962C8B-B14F-4D97-AF65-F5344CB8AC3E}">
        <p14:creationId xmlns:p14="http://schemas.microsoft.com/office/powerpoint/2010/main" val="32415603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endParaRPr lang="zh-CN" altLang="zh-CN" smtClean="0"/>
          </a:p>
        </p:txBody>
      </p:sp>
      <p:sp>
        <p:nvSpPr>
          <p:cNvPr id="192515" name="Rectangle 3"/>
          <p:cNvSpPr>
            <a:spLocks noGrp="1" noChangeArrowheads="1"/>
          </p:cNvSpPr>
          <p:nvPr>
            <p:ph type="body" idx="1"/>
          </p:nvPr>
        </p:nvSpPr>
        <p:spPr/>
        <p:txBody>
          <a:bodyPr>
            <a:normAutofit/>
          </a:bodyPr>
          <a:lstStyle/>
          <a:p>
            <a:pPr eaLnBrk="1" hangingPunct="1"/>
            <a:r>
              <a:rPr lang="zh-CN" altLang="en-US" dirty="0" smtClean="0"/>
              <a:t>第二个端点：</a:t>
            </a:r>
          </a:p>
          <a:p>
            <a:pPr lvl="1" eaLnBrk="1" hangingPunct="1">
              <a:buFontTx/>
              <a:buNone/>
            </a:pPr>
            <a:r>
              <a:rPr lang="zh-CN" altLang="en-US" sz="3200" dirty="0" smtClean="0"/>
              <a:t>如果              ，则为：</a:t>
            </a:r>
          </a:p>
          <a:p>
            <a:pPr lvl="1" eaLnBrk="1" hangingPunct="1">
              <a:buFontTx/>
              <a:buNone/>
            </a:pPr>
            <a:endParaRPr lang="zh-CN" altLang="en-US" sz="3200" dirty="0" smtClean="0"/>
          </a:p>
          <a:p>
            <a:pPr lvl="1" eaLnBrk="1" hangingPunct="1">
              <a:buFontTx/>
              <a:buNone/>
            </a:pPr>
            <a:endParaRPr lang="zh-CN" altLang="en-US" sz="3200" dirty="0" smtClean="0"/>
          </a:p>
          <a:p>
            <a:pPr lvl="1" eaLnBrk="1" hangingPunct="1">
              <a:buFontTx/>
              <a:buNone/>
            </a:pPr>
            <a:endParaRPr lang="zh-CN" altLang="en-US" sz="3200" dirty="0" smtClean="0"/>
          </a:p>
          <a:p>
            <a:pPr lvl="1" eaLnBrk="1" hangingPunct="1">
              <a:buFontTx/>
              <a:buNone/>
            </a:pPr>
            <a:r>
              <a:rPr lang="zh-CN" altLang="en-US" sz="3200" dirty="0" smtClean="0"/>
              <a:t>如果              ，则为：</a:t>
            </a:r>
          </a:p>
        </p:txBody>
      </p:sp>
      <p:sp>
        <p:nvSpPr>
          <p:cNvPr id="192516" name="Rectangle 5"/>
          <p:cNvSpPr>
            <a:spLocks noChangeArrowheads="1"/>
          </p:cNvSpPr>
          <p:nvPr/>
        </p:nvSpPr>
        <p:spPr bwMode="auto">
          <a:xfrm>
            <a:off x="4291013" y="33385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192517" name="Object 4"/>
          <p:cNvGraphicFramePr>
            <a:graphicFrameLocks noChangeAspect="1"/>
          </p:cNvGraphicFramePr>
          <p:nvPr>
            <p:extLst>
              <p:ext uri="{D42A27DB-BD31-4B8C-83A1-F6EECF244321}">
                <p14:modId xmlns:p14="http://schemas.microsoft.com/office/powerpoint/2010/main" val="4097470118"/>
              </p:ext>
            </p:extLst>
          </p:nvPr>
        </p:nvGraphicFramePr>
        <p:xfrm>
          <a:off x="1835696" y="2176779"/>
          <a:ext cx="1437680" cy="552450"/>
        </p:xfrm>
        <a:graphic>
          <a:graphicData uri="http://schemas.openxmlformats.org/presentationml/2006/ole">
            <mc:AlternateContent xmlns:mc="http://schemas.openxmlformats.org/markup-compatibility/2006">
              <mc:Choice xmlns:v="urn:schemas-microsoft-com:vml" Requires="v">
                <p:oleObj spid="_x0000_s111706" name="Equation" r:id="rId4" imgW="558720" imgH="177480" progId="Equation.DSMT4">
                  <p:embed/>
                </p:oleObj>
              </mc:Choice>
              <mc:Fallback>
                <p:oleObj name="Equation" r:id="rId4" imgW="558720" imgH="177480" progId="Equation.DSMT4">
                  <p:embed/>
                  <p:pic>
                    <p:nvPicPr>
                      <p:cNvPr id="0" name=""/>
                      <p:cNvPicPr>
                        <a:picLocks noChangeAspect="1" noChangeArrowheads="1"/>
                      </p:cNvPicPr>
                      <p:nvPr/>
                    </p:nvPicPr>
                    <p:blipFill>
                      <a:blip r:embed="rId5"/>
                      <a:srcRect/>
                      <a:stretch>
                        <a:fillRect/>
                      </a:stretch>
                    </p:blipFill>
                    <p:spPr bwMode="blackWhite">
                      <a:xfrm>
                        <a:off x="1835696" y="2176779"/>
                        <a:ext cx="1437680" cy="552450"/>
                      </a:xfrm>
                      <a:prstGeom prst="rect">
                        <a:avLst/>
                      </a:prstGeom>
                      <a:solidFill>
                        <a:schemeClr val="tx1"/>
                      </a:solidFill>
                      <a:ln>
                        <a:noFill/>
                      </a:ln>
                      <a:extLst/>
                    </p:spPr>
                  </p:pic>
                </p:oleObj>
              </mc:Fallback>
            </mc:AlternateContent>
          </a:graphicData>
        </a:graphic>
      </p:graphicFrame>
      <p:sp>
        <p:nvSpPr>
          <p:cNvPr id="192518" name="Rectangle 7"/>
          <p:cNvSpPr>
            <a:spLocks noChangeArrowheads="1"/>
          </p:cNvSpPr>
          <p:nvPr/>
        </p:nvSpPr>
        <p:spPr bwMode="auto">
          <a:xfrm>
            <a:off x="4281488" y="33385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192519" name="Object 6"/>
          <p:cNvGraphicFramePr>
            <a:graphicFrameLocks noChangeAspect="1"/>
          </p:cNvGraphicFramePr>
          <p:nvPr>
            <p:extLst>
              <p:ext uri="{D42A27DB-BD31-4B8C-83A1-F6EECF244321}">
                <p14:modId xmlns:p14="http://schemas.microsoft.com/office/powerpoint/2010/main" val="1953599238"/>
              </p:ext>
            </p:extLst>
          </p:nvPr>
        </p:nvGraphicFramePr>
        <p:xfrm>
          <a:off x="2039889" y="4525964"/>
          <a:ext cx="1233487" cy="550862"/>
        </p:xfrm>
        <a:graphic>
          <a:graphicData uri="http://schemas.openxmlformats.org/presentationml/2006/ole">
            <mc:AlternateContent xmlns:mc="http://schemas.openxmlformats.org/markup-compatibility/2006">
              <mc:Choice xmlns:v="urn:schemas-microsoft-com:vml" Requires="v">
                <p:oleObj spid="_x0000_s111707" name="Equation" r:id="rId6" imgW="558720" imgH="177480" progId="Equation.DSMT4">
                  <p:embed/>
                </p:oleObj>
              </mc:Choice>
              <mc:Fallback>
                <p:oleObj name="Equation" r:id="rId6" imgW="558720" imgH="177480" progId="Equation.DSMT4">
                  <p:embed/>
                  <p:pic>
                    <p:nvPicPr>
                      <p:cNvPr id="0" name=""/>
                      <p:cNvPicPr>
                        <a:picLocks noChangeAspect="1" noChangeArrowheads="1"/>
                      </p:cNvPicPr>
                      <p:nvPr/>
                    </p:nvPicPr>
                    <p:blipFill>
                      <a:blip r:embed="rId7"/>
                      <a:srcRect/>
                      <a:stretch>
                        <a:fillRect/>
                      </a:stretch>
                    </p:blipFill>
                    <p:spPr bwMode="blackWhite">
                      <a:xfrm>
                        <a:off x="2039889" y="4525964"/>
                        <a:ext cx="1233487" cy="550862"/>
                      </a:xfrm>
                      <a:prstGeom prst="rect">
                        <a:avLst/>
                      </a:prstGeom>
                      <a:solidFill>
                        <a:schemeClr val="tx1"/>
                      </a:solidFill>
                      <a:ln>
                        <a:noFill/>
                      </a:ln>
                      <a:extLst/>
                    </p:spPr>
                  </p:pic>
                </p:oleObj>
              </mc:Fallback>
            </mc:AlternateContent>
          </a:graphicData>
        </a:graphic>
      </p:graphicFrame>
      <p:sp>
        <p:nvSpPr>
          <p:cNvPr id="192520" name="Rectangle 9"/>
          <p:cNvSpPr>
            <a:spLocks noChangeArrowheads="1"/>
          </p:cNvSpPr>
          <p:nvPr/>
        </p:nvSpPr>
        <p:spPr bwMode="auto">
          <a:xfrm>
            <a:off x="2967038" y="321945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192521" name="Object 8"/>
          <p:cNvGraphicFramePr>
            <a:graphicFrameLocks noChangeAspect="1"/>
          </p:cNvGraphicFramePr>
          <p:nvPr>
            <p:extLst>
              <p:ext uri="{D42A27DB-BD31-4B8C-83A1-F6EECF244321}">
                <p14:modId xmlns:p14="http://schemas.microsoft.com/office/powerpoint/2010/main" val="1680419863"/>
              </p:ext>
            </p:extLst>
          </p:nvPr>
        </p:nvGraphicFramePr>
        <p:xfrm>
          <a:off x="1668166" y="2791458"/>
          <a:ext cx="7182888" cy="1094110"/>
        </p:xfrm>
        <a:graphic>
          <a:graphicData uri="http://schemas.openxmlformats.org/presentationml/2006/ole">
            <mc:AlternateContent xmlns:mc="http://schemas.openxmlformats.org/markup-compatibility/2006">
              <mc:Choice xmlns:v="urn:schemas-microsoft-com:vml" Requires="v">
                <p:oleObj spid="_x0000_s111708" name="Equation" r:id="rId8" imgW="3200400" imgH="419040" progId="Equation.DSMT4">
                  <p:embed/>
                </p:oleObj>
              </mc:Choice>
              <mc:Fallback>
                <p:oleObj name="Equation" r:id="rId8" imgW="3200400" imgH="419040" progId="Equation.DSMT4">
                  <p:embed/>
                  <p:pic>
                    <p:nvPicPr>
                      <p:cNvPr id="0" name=""/>
                      <p:cNvPicPr>
                        <a:picLocks noChangeAspect="1" noChangeArrowheads="1"/>
                      </p:cNvPicPr>
                      <p:nvPr/>
                    </p:nvPicPr>
                    <p:blipFill>
                      <a:blip r:embed="rId9"/>
                      <a:srcRect/>
                      <a:stretch>
                        <a:fillRect/>
                      </a:stretch>
                    </p:blipFill>
                    <p:spPr bwMode="blackWhite">
                      <a:xfrm>
                        <a:off x="1668166" y="2791458"/>
                        <a:ext cx="7182888" cy="1094110"/>
                      </a:xfrm>
                      <a:prstGeom prst="rect">
                        <a:avLst/>
                      </a:prstGeom>
                      <a:solidFill>
                        <a:schemeClr val="tx1"/>
                      </a:solidFill>
                      <a:ln>
                        <a:noFill/>
                      </a:ln>
                      <a:extLst/>
                    </p:spPr>
                  </p:pic>
                </p:oleObj>
              </mc:Fallback>
            </mc:AlternateContent>
          </a:graphicData>
        </a:graphic>
      </p:graphicFrame>
      <p:sp>
        <p:nvSpPr>
          <p:cNvPr id="192522" name="Rectangle 11"/>
          <p:cNvSpPr>
            <a:spLocks noChangeArrowheads="1"/>
          </p:cNvSpPr>
          <p:nvPr/>
        </p:nvSpPr>
        <p:spPr bwMode="auto">
          <a:xfrm>
            <a:off x="2971800" y="321945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192523" name="Object 10"/>
          <p:cNvGraphicFramePr>
            <a:graphicFrameLocks noChangeAspect="1"/>
          </p:cNvGraphicFramePr>
          <p:nvPr>
            <p:extLst>
              <p:ext uri="{D42A27DB-BD31-4B8C-83A1-F6EECF244321}">
                <p14:modId xmlns:p14="http://schemas.microsoft.com/office/powerpoint/2010/main" val="1370956506"/>
              </p:ext>
            </p:extLst>
          </p:nvPr>
        </p:nvGraphicFramePr>
        <p:xfrm>
          <a:off x="1943914" y="5157191"/>
          <a:ext cx="6660336" cy="1019771"/>
        </p:xfrm>
        <a:graphic>
          <a:graphicData uri="http://schemas.openxmlformats.org/presentationml/2006/ole">
            <mc:AlternateContent xmlns:mc="http://schemas.openxmlformats.org/markup-compatibility/2006">
              <mc:Choice xmlns:v="urn:schemas-microsoft-com:vml" Requires="v">
                <p:oleObj spid="_x0000_s111709" name="Equation" r:id="rId10" imgW="3187440" imgH="419040" progId="Equation.DSMT4">
                  <p:embed/>
                </p:oleObj>
              </mc:Choice>
              <mc:Fallback>
                <p:oleObj name="Equation" r:id="rId10" imgW="3187440" imgH="419040" progId="Equation.DSMT4">
                  <p:embed/>
                  <p:pic>
                    <p:nvPicPr>
                      <p:cNvPr id="0" name=""/>
                      <p:cNvPicPr>
                        <a:picLocks noChangeAspect="1" noChangeArrowheads="1"/>
                      </p:cNvPicPr>
                      <p:nvPr/>
                    </p:nvPicPr>
                    <p:blipFill>
                      <a:blip r:embed="rId11"/>
                      <a:srcRect/>
                      <a:stretch>
                        <a:fillRect/>
                      </a:stretch>
                    </p:blipFill>
                    <p:spPr bwMode="blackWhite">
                      <a:xfrm>
                        <a:off x="1943914" y="5157191"/>
                        <a:ext cx="6660336" cy="1019771"/>
                      </a:xfrm>
                      <a:prstGeom prst="rect">
                        <a:avLst/>
                      </a:prstGeom>
                      <a:solidFill>
                        <a:schemeClr val="tx1"/>
                      </a:solidFill>
                      <a:ln>
                        <a:noFill/>
                      </a:ln>
                      <a:extLst/>
                    </p:spPr>
                  </p:pic>
                </p:oleObj>
              </mc:Fallback>
            </mc:AlternateContent>
          </a:graphicData>
        </a:graphic>
      </p:graphicFrame>
    </p:spTree>
    <p:extLst>
      <p:ext uri="{BB962C8B-B14F-4D97-AF65-F5344CB8AC3E}">
        <p14:creationId xmlns:p14="http://schemas.microsoft.com/office/powerpoint/2010/main" val="897359864"/>
      </p:ext>
    </p:extLst>
  </p:cSld>
  <p:clrMapOvr>
    <a:masterClrMapping/>
  </p:clrMapOvr>
</p:sld>
</file>

<file path=ppt/theme/theme1.xml><?xml version="1.0" encoding="utf-8"?>
<a:theme xmlns:a="http://schemas.openxmlformats.org/drawingml/2006/main" name="1_Ripple">
  <a:themeElements>
    <a:clrScheme name="1_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1_Rippl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1_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1_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1_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1_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1_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1_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1_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1_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TotalTime>
  <Pages>0</Pages>
  <Words>6246</Words>
  <Characters>0</Characters>
  <Application>Microsoft Office PowerPoint</Application>
  <DocSecurity>0</DocSecurity>
  <PresentationFormat>全屏显示(4:3)</PresentationFormat>
  <Lines>0</Lines>
  <Paragraphs>505</Paragraphs>
  <Slides>100</Slides>
  <Notes>27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100</vt:i4>
      </vt:variant>
    </vt:vector>
  </HeadingPairs>
  <TitlesOfParts>
    <vt:vector size="116" baseType="lpstr">
      <vt:lpstr>Gulim</vt:lpstr>
      <vt:lpstr>仿宋_GB2312</vt:lpstr>
      <vt:lpstr>黑体</vt:lpstr>
      <vt:lpstr>隶书</vt:lpstr>
      <vt:lpstr>宋体</vt:lpstr>
      <vt:lpstr>Arial</vt:lpstr>
      <vt:lpstr>Times New Roman</vt:lpstr>
      <vt:lpstr>Verdana</vt:lpstr>
      <vt:lpstr>Wingdings</vt:lpstr>
      <vt:lpstr>楷体_GB2312</vt:lpstr>
      <vt:lpstr>1_Ripple</vt:lpstr>
      <vt:lpstr>Bitmap Image</vt:lpstr>
      <vt:lpstr>图表</vt:lpstr>
      <vt:lpstr>Microsoft 公式 3.0</vt:lpstr>
      <vt:lpstr>MathType 6.0 Equation</vt:lpstr>
      <vt:lpstr>Equation</vt:lpstr>
      <vt:lpstr>金 融 工 程 学  第2章 无套利定价原理   开课单位：金融工程课程组 主讲：吴冲锋, 周春阳  </vt:lpstr>
      <vt:lpstr>目录</vt:lpstr>
      <vt:lpstr>什么是套利？</vt:lpstr>
      <vt:lpstr>金融市场中的套利行为 </vt:lpstr>
      <vt:lpstr>4月24日ETF180套利</vt:lpstr>
      <vt:lpstr>4月25日ETF180套利?</vt:lpstr>
      <vt:lpstr>换股中的套利 2007.11.29</vt:lpstr>
      <vt:lpstr>金牛能源与转债之间套利的例子</vt:lpstr>
      <vt:lpstr>转股价10.81元，100元转9.2507股,134.6元</vt:lpstr>
      <vt:lpstr>江西铜业权证中的套利问题?</vt:lpstr>
      <vt:lpstr>江西铜业权证中的套利问题?(续)</vt:lpstr>
      <vt:lpstr>江西铜业 2010.09.03-11.05</vt:lpstr>
      <vt:lpstr>2010.4.16-11.05 沪深300即期期货指数-现货指数</vt:lpstr>
      <vt:lpstr>无风险套利的定义 </vt:lpstr>
      <vt:lpstr>无套利定价原理</vt:lpstr>
      <vt:lpstr>无风险套利机会存在的等价条件 </vt:lpstr>
      <vt:lpstr>PowerPoint 演示文稿</vt:lpstr>
      <vt:lpstr>无套利机会的等价性推论 </vt:lpstr>
      <vt:lpstr>PowerPoint 演示文稿</vt:lpstr>
      <vt:lpstr>确定状态下无套利定价原理的应用 </vt:lpstr>
      <vt:lpstr>PowerPoint 演示文稿</vt:lpstr>
      <vt:lpstr>2、静态组合复制定价（例子3）</vt:lpstr>
      <vt:lpstr>PowerPoint 演示文稿</vt:lpstr>
      <vt:lpstr>PowerPoint 演示文稿</vt:lpstr>
      <vt:lpstr>PowerPoint 演示文稿</vt:lpstr>
      <vt:lpstr>3、动态组合复制定价（例子4）</vt:lpstr>
      <vt:lpstr>PowerPoint 演示文稿</vt:lpstr>
      <vt:lpstr>PowerPoint 演示文稿</vt:lpstr>
      <vt:lpstr>PowerPoint 演示文稿</vt:lpstr>
      <vt:lpstr>PowerPoint 演示文稿</vt:lpstr>
      <vt:lpstr>如果现在开始2年后到期的零息票债券价格为97元，则存在套利机会。如何套利呢？</vt:lpstr>
      <vt:lpstr>PowerPoint 演示文稿</vt:lpstr>
      <vt:lpstr>套利策略获得盈利为：97 – 96.04＝ 0.96元。 具体的现金流情况。</vt:lpstr>
      <vt:lpstr>存在交易成本时的无套利定价原理 </vt:lpstr>
      <vt:lpstr>例子5</vt:lpstr>
      <vt:lpstr>案例 6</vt:lpstr>
      <vt:lpstr>PowerPoint 演示文稿</vt:lpstr>
      <vt:lpstr> 不确定状态下无套利定价原理的例子</vt:lpstr>
      <vt:lpstr>PowerPoint 演示文稿</vt:lpstr>
      <vt:lpstr>1、同损益同价格（例子7）</vt:lpstr>
      <vt:lpstr>PowerPoint 演示文稿</vt:lpstr>
      <vt:lpstr>PowerPoint 演示文稿</vt:lpstr>
      <vt:lpstr>问题</vt:lpstr>
      <vt:lpstr>2、静态组合复制定价（案例8）</vt:lpstr>
      <vt:lpstr>案例8中证券B的损益与证券A不同，两个证券的损益状态如图4所示。现在考虑如何利用证券A和无风险债券来构建一个与证券B损益相同的组合 </vt:lpstr>
      <vt:lpstr>PowerPoint 演示文稿</vt:lpstr>
      <vt:lpstr>PowerPoint 演示文稿</vt:lpstr>
      <vt:lpstr>当证券B的现在价格为111元，存在套利机会</vt:lpstr>
      <vt:lpstr>PowerPoint 演示文稿</vt:lpstr>
      <vt:lpstr>3、动态组合复制定价（案例9）</vt:lpstr>
      <vt:lpstr>PowerPoint 演示文稿</vt:lpstr>
      <vt:lpstr>而上述方程却无解。为什么呢？因为当损益存在三种状态时，仅仅依靠两种证券的组合是无法复制出任意一种三状态的证券的。这在金融学中称为“不完全市场”。 </vt:lpstr>
      <vt:lpstr>PowerPoint 演示文稿</vt:lpstr>
      <vt:lpstr>动态组合复制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无套利定价原理的简单总结</vt:lpstr>
      <vt:lpstr>无套利定价原理的一般理论 </vt:lpstr>
      <vt:lpstr>1.Arrow-Debreu模型</vt:lpstr>
      <vt:lpstr>1.市场环境假设</vt:lpstr>
      <vt:lpstr>PowerPoint 演示文稿</vt:lpstr>
      <vt:lpstr>PowerPoint 演示文稿</vt:lpstr>
      <vt:lpstr>再假设市场是无摩擦的，即不考虑交易费用，税收等。投资者可拥有任意单位的证券，即θi可以不是整数，为一实数。</vt:lpstr>
      <vt:lpstr>例子</vt:lpstr>
      <vt:lpstr>2、套利组合的定义 一个证券组合θ定义为套利组合，如果它满足： </vt:lpstr>
      <vt:lpstr>3、无套利组合等价定理</vt:lpstr>
      <vt:lpstr>例如</vt:lpstr>
      <vt:lpstr>Arrow-Debreu模型的经济含义</vt:lpstr>
      <vt:lpstr>(1) 状态价格</vt:lpstr>
      <vt:lpstr>基础资产</vt:lpstr>
      <vt:lpstr>基础资产的价格</vt:lpstr>
      <vt:lpstr>PowerPoint 演示文稿</vt:lpstr>
      <vt:lpstr>PowerPoint 演示文稿</vt:lpstr>
      <vt:lpstr>(2) 风险中性概率  如果把状态价格归一化， 即让M个分量的和变为1： </vt:lpstr>
      <vt:lpstr>PowerPoint 演示文稿</vt:lpstr>
      <vt:lpstr>PowerPoint 演示文稿</vt:lpstr>
      <vt:lpstr>PowerPoint 演示文稿</vt:lpstr>
      <vt:lpstr>风险中性概率与实际中各个状态发生的概率之间有什么关系呢？记为未来第j种状态发生的概率，即统计意义上的概率。我们说风险中性概率和实际统计概率两者可能会不相同。因为这跟投资者的风险偏好有关系 </vt:lpstr>
      <vt:lpstr>例如</vt:lpstr>
      <vt:lpstr>(3)、完全市场与不完全市场</vt:lpstr>
      <vt:lpstr>PowerPoint 演示文稿</vt:lpstr>
      <vt:lpstr>PowerPoint 演示文稿</vt:lpstr>
      <vt:lpstr>PowerPoint 演示文稿</vt:lpstr>
      <vt:lpstr>PowerPoint 演示文稿</vt:lpstr>
      <vt:lpstr>3、Arrow-Debreu模型的简单应用</vt:lpstr>
      <vt:lpstr>(1) 两状态（二项式）模型</vt:lpstr>
      <vt:lpstr>PowerPoint 演示文稿</vt:lpstr>
      <vt:lpstr>PowerPoint 演示文稿</vt:lpstr>
      <vt:lpstr>（2）三状态模型</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magicyoung</dc:creator>
  <cp:lastModifiedBy>magic</cp:lastModifiedBy>
  <cp:revision>185</cp:revision>
  <cp:lastPrinted>1899-12-30T00:00:00Z</cp:lastPrinted>
  <dcterms:created xsi:type="dcterms:W3CDTF">1601-01-01T00:00:00Z</dcterms:created>
  <dcterms:modified xsi:type="dcterms:W3CDTF">2018-03-25T23:41:49Z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