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1"/>
  </p:notesMasterIdLst>
  <p:sldIdLst>
    <p:sldId id="257" r:id="rId2"/>
    <p:sldId id="791" r:id="rId3"/>
    <p:sldId id="727" r:id="rId4"/>
    <p:sldId id="728" r:id="rId5"/>
    <p:sldId id="729" r:id="rId6"/>
    <p:sldId id="801" r:id="rId7"/>
    <p:sldId id="802" r:id="rId8"/>
    <p:sldId id="733" r:id="rId9"/>
    <p:sldId id="734" r:id="rId10"/>
    <p:sldId id="735" r:id="rId11"/>
    <p:sldId id="737" r:id="rId12"/>
    <p:sldId id="418" r:id="rId13"/>
    <p:sldId id="419" r:id="rId14"/>
    <p:sldId id="420" r:id="rId15"/>
    <p:sldId id="526" r:id="rId16"/>
    <p:sldId id="421" r:id="rId17"/>
    <p:sldId id="422" r:id="rId18"/>
    <p:sldId id="527" r:id="rId19"/>
    <p:sldId id="774" r:id="rId20"/>
    <p:sldId id="529" r:id="rId21"/>
    <p:sldId id="530" r:id="rId22"/>
    <p:sldId id="739" r:id="rId23"/>
    <p:sldId id="740" r:id="rId24"/>
    <p:sldId id="792" r:id="rId25"/>
    <p:sldId id="741" r:id="rId26"/>
    <p:sldId id="742" r:id="rId27"/>
    <p:sldId id="743" r:id="rId28"/>
    <p:sldId id="744" r:id="rId29"/>
    <p:sldId id="745" r:id="rId30"/>
    <p:sldId id="746" r:id="rId31"/>
    <p:sldId id="596" r:id="rId32"/>
    <p:sldId id="803" r:id="rId33"/>
    <p:sldId id="748" r:id="rId34"/>
    <p:sldId id="804" r:id="rId35"/>
    <p:sldId id="750" r:id="rId36"/>
    <p:sldId id="751" r:id="rId37"/>
    <p:sldId id="793" r:id="rId38"/>
    <p:sldId id="782" r:id="rId39"/>
    <p:sldId id="598" r:id="rId40"/>
    <p:sldId id="776" r:id="rId41"/>
    <p:sldId id="777" r:id="rId42"/>
    <p:sldId id="778" r:id="rId43"/>
    <p:sldId id="779" r:id="rId44"/>
    <p:sldId id="780" r:id="rId45"/>
    <p:sldId id="669" r:id="rId46"/>
    <p:sldId id="721" r:id="rId47"/>
    <p:sldId id="675" r:id="rId48"/>
    <p:sldId id="676" r:id="rId49"/>
    <p:sldId id="677" r:id="rId50"/>
    <p:sldId id="678" r:id="rId51"/>
    <p:sldId id="679" r:id="rId52"/>
    <p:sldId id="681" r:id="rId53"/>
    <p:sldId id="680" r:id="rId54"/>
    <p:sldId id="790" r:id="rId55"/>
    <p:sldId id="783" r:id="rId56"/>
    <p:sldId id="784" r:id="rId57"/>
    <p:sldId id="785" r:id="rId58"/>
    <p:sldId id="786" r:id="rId59"/>
    <p:sldId id="787" r:id="rId60"/>
    <p:sldId id="788" r:id="rId61"/>
    <p:sldId id="805" r:id="rId62"/>
    <p:sldId id="806" r:id="rId63"/>
    <p:sldId id="807" r:id="rId64"/>
    <p:sldId id="798" r:id="rId65"/>
    <p:sldId id="799" r:id="rId66"/>
    <p:sldId id="752" r:id="rId67"/>
    <p:sldId id="753" r:id="rId68"/>
    <p:sldId id="754" r:id="rId69"/>
    <p:sldId id="755" r:id="rId70"/>
    <p:sldId id="756" r:id="rId71"/>
    <p:sldId id="757" r:id="rId72"/>
    <p:sldId id="758" r:id="rId73"/>
    <p:sldId id="759" r:id="rId74"/>
    <p:sldId id="769" r:id="rId75"/>
    <p:sldId id="775" r:id="rId76"/>
    <p:sldId id="809" r:id="rId77"/>
    <p:sldId id="761" r:id="rId78"/>
    <p:sldId id="762" r:id="rId79"/>
    <p:sldId id="618" r:id="rId80"/>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FFFFFF"/>
    <a:srgbClr val="DDDDDD"/>
    <a:srgbClr val="0000CC"/>
    <a:srgbClr val="08080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00" autoAdjust="0"/>
    <p:restoredTop sz="88930" autoAdjust="0"/>
  </p:normalViewPr>
  <p:slideViewPr>
    <p:cSldViewPr>
      <p:cViewPr varScale="1">
        <p:scale>
          <a:sx n="103" d="100"/>
          <a:sy n="103" d="100"/>
        </p:scale>
        <p:origin x="14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lvl1pPr>
          </a:lstStyle>
          <a:p>
            <a:pPr>
              <a:defRPr/>
            </a:pPr>
            <a:endParaRPr lang="en-US" altLang="zh-CN"/>
          </a:p>
        </p:txBody>
      </p:sp>
      <p:sp>
        <p:nvSpPr>
          <p:cNvPr id="276483"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5"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486"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lvl1pPr>
          </a:lstStyle>
          <a:p>
            <a:pPr>
              <a:defRPr/>
            </a:pPr>
            <a:endParaRPr lang="en-US" altLang="zh-CN"/>
          </a:p>
        </p:txBody>
      </p:sp>
      <p:sp>
        <p:nvSpPr>
          <p:cNvPr id="276487"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4FD2E21D-B5C8-4D36-B2FA-B9B2DA441594}" type="slidenum">
              <a:rPr lang="zh-CN" altLang="en-US"/>
              <a:pPr>
                <a:defRPr/>
              </a:pPr>
              <a:t>‹#›</a:t>
            </a:fld>
            <a:endParaRPr lang="en-US" altLang="zh-CN"/>
          </a:p>
        </p:txBody>
      </p:sp>
    </p:spTree>
    <p:extLst>
      <p:ext uri="{BB962C8B-B14F-4D97-AF65-F5344CB8AC3E}">
        <p14:creationId xmlns:p14="http://schemas.microsoft.com/office/powerpoint/2010/main" val="734651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42405A-BB2C-460B-89F8-5ABE87F0E35D}" type="slidenum">
              <a:rPr lang="en-US" altLang="zh-CN" smtClean="0">
                <a:solidFill>
                  <a:schemeClr val="bg1"/>
                </a:solidFill>
                <a:ea typeface="楷体_GB2312"/>
                <a:cs typeface="楷体_GB2312"/>
              </a:rPr>
              <a:pPr>
                <a:spcBef>
                  <a:spcPct val="0"/>
                </a:spcBef>
              </a:pPr>
              <a:t>3</a:t>
            </a:fld>
            <a:endParaRPr lang="en-US" altLang="zh-CN" smtClean="0">
              <a:solidFill>
                <a:schemeClr val="bg1"/>
              </a:solidFill>
              <a:ea typeface="楷体_GB2312"/>
              <a:cs typeface="楷体_GB231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18563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0033CF-6DCC-4947-931C-3B773B159E63}" type="slidenum">
              <a:rPr lang="en-US" altLang="zh-CN" smtClean="0">
                <a:solidFill>
                  <a:schemeClr val="bg1"/>
                </a:solidFill>
                <a:ea typeface="楷体_GB2312"/>
                <a:cs typeface="楷体_GB2312"/>
              </a:rPr>
              <a:pPr>
                <a:spcBef>
                  <a:spcPct val="0"/>
                </a:spcBef>
              </a:pPr>
              <a:t>26</a:t>
            </a:fld>
            <a:endParaRPr lang="en-US" altLang="zh-CN" smtClean="0">
              <a:solidFill>
                <a:schemeClr val="bg1"/>
              </a:solidFill>
              <a:ea typeface="楷体_GB2312"/>
              <a:cs typeface="楷体_GB231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7519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8EB4C0-3919-4528-8520-D35D0C274BAF}" type="slidenum">
              <a:rPr lang="en-US" altLang="zh-CN" smtClean="0">
                <a:solidFill>
                  <a:schemeClr val="bg1"/>
                </a:solidFill>
                <a:ea typeface="楷体_GB2312"/>
                <a:cs typeface="楷体_GB2312"/>
              </a:rPr>
              <a:pPr>
                <a:spcBef>
                  <a:spcPct val="0"/>
                </a:spcBef>
              </a:pPr>
              <a:t>27</a:t>
            </a:fld>
            <a:endParaRPr lang="en-US" altLang="zh-CN" smtClean="0">
              <a:solidFill>
                <a:schemeClr val="bg1"/>
              </a:solidFill>
              <a:ea typeface="楷体_GB2312"/>
              <a:cs typeface="楷体_GB2312"/>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2852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p:spPr>
        <p:txBody>
          <a:bodyPr/>
          <a:lstStyle/>
          <a:p>
            <a:r>
              <a:rPr lang="zh-CN" altLang="en-US" smtClean="0"/>
              <a:t>这里的</a:t>
            </a:r>
            <a:r>
              <a:rPr lang="en-US" altLang="zh-CN" smtClean="0"/>
              <a:t>1</a:t>
            </a:r>
            <a:r>
              <a:rPr lang="zh-CN" altLang="en-US" smtClean="0"/>
              <a:t>是因为</a:t>
            </a:r>
            <a:r>
              <a:rPr lang="zh-CN" altLang="en-US" smtClean="0">
                <a:solidFill>
                  <a:srgbClr val="000099"/>
                </a:solidFill>
              </a:rPr>
              <a:t>付息日是付之前的利息，付息日当天要算到下一个计息周期</a:t>
            </a:r>
          </a:p>
          <a:p>
            <a:endParaRPr lang="zh-CN" altLang="en-US" smtClean="0"/>
          </a:p>
        </p:txBody>
      </p:sp>
      <p:sp>
        <p:nvSpPr>
          <p:cNvPr id="50180"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CC422A5D-0758-42F5-9FEF-9F991C5B4BFD}" type="slidenum">
              <a:rPr lang="zh-CN" altLang="en-US" sz="1200" smtClean="0"/>
              <a:pPr/>
              <a:t>35</a:t>
            </a:fld>
            <a:endParaRPr lang="zh-CN" altLang="en-US" sz="1200" smtClean="0"/>
          </a:p>
        </p:txBody>
      </p:sp>
    </p:spTree>
    <p:extLst>
      <p:ext uri="{BB962C8B-B14F-4D97-AF65-F5344CB8AC3E}">
        <p14:creationId xmlns:p14="http://schemas.microsoft.com/office/powerpoint/2010/main" val="307949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p:spPr>
        <p:txBody>
          <a:bodyPr/>
          <a:lstStyle/>
          <a:p>
            <a:r>
              <a:rPr lang="zh-CN" altLang="en-US" dirty="0" smtClean="0"/>
              <a:t>反映国债某个期限的价格，而不是某单个券的价格，有利于国债收益率曲线的完善</a:t>
            </a:r>
            <a:endParaRPr lang="en-US" altLang="zh-CN" dirty="0" smtClean="0"/>
          </a:p>
          <a:p>
            <a:r>
              <a:rPr lang="zh-CN" altLang="en-US" dirty="0" smtClean="0"/>
              <a:t>期货下午</a:t>
            </a:r>
            <a:r>
              <a:rPr lang="en-US" altLang="zh-CN" dirty="0" smtClean="0"/>
              <a:t>2</a:t>
            </a:r>
            <a:r>
              <a:rPr lang="zh-CN" altLang="en-US" dirty="0" smtClean="0"/>
              <a:t>点结束，确定结算价，但现货市场下午</a:t>
            </a:r>
            <a:r>
              <a:rPr lang="en-US" altLang="zh-CN" dirty="0" smtClean="0"/>
              <a:t>4</a:t>
            </a:r>
            <a:r>
              <a:rPr lang="zh-CN" altLang="en-US" dirty="0" smtClean="0"/>
              <a:t>点才结束</a:t>
            </a:r>
            <a:endParaRPr lang="en-US" altLang="zh-CN" dirty="0" smtClean="0"/>
          </a:p>
          <a:p>
            <a:r>
              <a:rPr lang="zh-CN" altLang="en-US" dirty="0" smtClean="0"/>
              <a:t>进入交割月份至最后交易日，期货都可以交割</a:t>
            </a:r>
            <a:endParaRPr lang="en-US" altLang="zh-CN" dirty="0" smtClean="0"/>
          </a:p>
          <a:p>
            <a:r>
              <a:rPr lang="zh-CN" altLang="en-US" dirty="0" smtClean="0"/>
              <a:t>滚动交割和集中交割</a:t>
            </a:r>
            <a:endParaRPr lang="en-US" altLang="zh-CN" dirty="0" smtClean="0"/>
          </a:p>
        </p:txBody>
      </p:sp>
      <p:sp>
        <p:nvSpPr>
          <p:cNvPr id="52228"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56651222-3143-4FA0-B676-1235311D2C02}" type="slidenum">
              <a:rPr lang="zh-CN" altLang="en-US" sz="1200" smtClean="0"/>
              <a:pPr/>
              <a:t>36</a:t>
            </a:fld>
            <a:endParaRPr lang="zh-CN" altLang="en-US" sz="1200" smtClean="0"/>
          </a:p>
        </p:txBody>
      </p:sp>
    </p:spTree>
    <p:extLst>
      <p:ext uri="{BB962C8B-B14F-4D97-AF65-F5344CB8AC3E}">
        <p14:creationId xmlns:p14="http://schemas.microsoft.com/office/powerpoint/2010/main" val="1019648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41689BC9-016A-48EF-8FAE-35A7A2547B46}" type="slidenum">
              <a:rPr lang="en-US" altLang="zh-CN" b="0" smtClean="0">
                <a:solidFill>
                  <a:schemeClr val="bg1"/>
                </a:solidFill>
                <a:ea typeface="楷体_GB2312" pitchFamily="1" charset="-122"/>
              </a:rPr>
              <a:pPr eaLnBrk="1" hangingPunct="1"/>
              <a:t>37</a:t>
            </a:fld>
            <a:endParaRPr lang="en-US" altLang="zh-CN" b="0" smtClean="0">
              <a:solidFill>
                <a:schemeClr val="bg1"/>
              </a:solidFill>
              <a:ea typeface="楷体_GB2312" pitchFamily="1" charset="-122"/>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79236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EED370-580B-45C9-9039-2EEFFE1380B4}" type="slidenum">
              <a:rPr lang="en-US" altLang="zh-CN" smtClean="0">
                <a:solidFill>
                  <a:schemeClr val="bg1"/>
                </a:solidFill>
                <a:ea typeface="楷体_GB2312"/>
                <a:cs typeface="楷体_GB2312"/>
              </a:rPr>
              <a:pPr>
                <a:spcBef>
                  <a:spcPct val="0"/>
                </a:spcBef>
              </a:pPr>
              <a:t>38</a:t>
            </a:fld>
            <a:endParaRPr lang="en-US" altLang="zh-CN" smtClean="0">
              <a:solidFill>
                <a:schemeClr val="bg1"/>
              </a:solidFill>
              <a:ea typeface="楷体_GB2312"/>
              <a:cs typeface="楷体_GB2312"/>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9783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E990486-B26A-4A96-BFC1-B4E660A819F4}" type="slidenum">
              <a:rPr lang="en-US" altLang="zh-CN" smtClean="0">
                <a:solidFill>
                  <a:schemeClr val="bg1"/>
                </a:solidFill>
                <a:ea typeface="楷体_GB2312"/>
                <a:cs typeface="楷体_GB2312"/>
              </a:rPr>
              <a:pPr>
                <a:spcBef>
                  <a:spcPct val="0"/>
                </a:spcBef>
              </a:pPr>
              <a:t>40</a:t>
            </a:fld>
            <a:endParaRPr lang="en-US" altLang="zh-CN" smtClean="0">
              <a:solidFill>
                <a:schemeClr val="bg1"/>
              </a:solidFill>
              <a:ea typeface="楷体_GB2312"/>
              <a:cs typeface="楷体_GB231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49141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r>
              <a:rPr lang="zh-TW" altLang="en-US" smtClean="0"/>
              <a:t>應計利息</a:t>
            </a:r>
            <a:r>
              <a:rPr lang="en-US" altLang="zh-TW" smtClean="0"/>
              <a:t>. </a:t>
            </a:r>
            <a:r>
              <a:rPr lang="zh-TW" altLang="en-US" smtClean="0"/>
              <a:t>前一付息日到債券交割日之間所產生的利息，此部分利息應由賣方享有，買方在交割時須先支付這筆利息給賣方</a:t>
            </a:r>
            <a:endParaRPr lang="zh-CN" altLang="en-US" smtClean="0"/>
          </a:p>
        </p:txBody>
      </p:sp>
      <p:sp>
        <p:nvSpPr>
          <p:cNvPr id="62468" name="灯片编号占位符 3"/>
          <p:cNvSpPr>
            <a:spLocks noGrp="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B40185-E69A-45E2-AA73-8F36FF4B97E1}" type="slidenum">
              <a:rPr lang="en-US" altLang="zh-CN" smtClean="0">
                <a:solidFill>
                  <a:schemeClr val="bg1"/>
                </a:solidFill>
                <a:ea typeface="楷体_GB2312"/>
                <a:cs typeface="楷体_GB2312"/>
              </a:rPr>
              <a:pPr>
                <a:spcBef>
                  <a:spcPct val="0"/>
                </a:spcBef>
              </a:pPr>
              <a:t>44</a:t>
            </a:fld>
            <a:endParaRPr lang="en-US" altLang="zh-CN" smtClean="0">
              <a:solidFill>
                <a:schemeClr val="bg1"/>
              </a:solidFill>
              <a:ea typeface="楷体_GB2312"/>
              <a:cs typeface="楷体_GB2312"/>
            </a:endParaRPr>
          </a:p>
        </p:txBody>
      </p:sp>
    </p:spTree>
    <p:extLst>
      <p:ext uri="{BB962C8B-B14F-4D97-AF65-F5344CB8AC3E}">
        <p14:creationId xmlns:p14="http://schemas.microsoft.com/office/powerpoint/2010/main" val="2509320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距离交割只有两天，所以没有考虑资金成本。</a:t>
            </a:r>
            <a:endParaRPr lang="zh-CN" altLang="en-US" dirty="0"/>
          </a:p>
        </p:txBody>
      </p:sp>
      <p:sp>
        <p:nvSpPr>
          <p:cNvPr id="4" name="灯片编号占位符 3"/>
          <p:cNvSpPr>
            <a:spLocks noGrp="1"/>
          </p:cNvSpPr>
          <p:nvPr>
            <p:ph type="sldNum" sz="quarter" idx="10"/>
          </p:nvPr>
        </p:nvSpPr>
        <p:spPr/>
        <p:txBody>
          <a:bodyPr/>
          <a:lstStyle/>
          <a:p>
            <a:pPr>
              <a:defRPr/>
            </a:pPr>
            <a:fld id="{4FD2E21D-B5C8-4D36-B2FA-B9B2DA441594}" type="slidenum">
              <a:rPr lang="zh-CN" altLang="en-US" smtClean="0"/>
              <a:pPr>
                <a:defRPr/>
              </a:pPr>
              <a:t>47</a:t>
            </a:fld>
            <a:endParaRPr lang="en-US" altLang="zh-CN"/>
          </a:p>
        </p:txBody>
      </p:sp>
    </p:spTree>
    <p:extLst>
      <p:ext uri="{BB962C8B-B14F-4D97-AF65-F5344CB8AC3E}">
        <p14:creationId xmlns:p14="http://schemas.microsoft.com/office/powerpoint/2010/main" val="3078618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p:spPr>
        <p:txBody>
          <a:bodyPr/>
          <a:lstStyle/>
          <a:p>
            <a:endParaRPr lang="zh-CN" altLang="en-US" dirty="0" smtClean="0"/>
          </a:p>
        </p:txBody>
      </p:sp>
      <p:sp>
        <p:nvSpPr>
          <p:cNvPr id="70660"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0DBFF42D-9FF0-4ACB-812A-75A9F5279F2B}" type="slidenum">
              <a:rPr lang="zh-CN" altLang="en-US" sz="1200" smtClean="0"/>
              <a:pPr/>
              <a:t>50</a:t>
            </a:fld>
            <a:endParaRPr lang="en-US" altLang="zh-CN" sz="1200" smtClean="0"/>
          </a:p>
        </p:txBody>
      </p:sp>
    </p:spTree>
    <p:extLst>
      <p:ext uri="{BB962C8B-B14F-4D97-AF65-F5344CB8AC3E}">
        <p14:creationId xmlns:p14="http://schemas.microsoft.com/office/powerpoint/2010/main" val="26223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11D312-D2C5-4844-B0BE-6295D9F92EEB}" type="slidenum">
              <a:rPr lang="en-US" altLang="zh-CN" smtClean="0">
                <a:solidFill>
                  <a:schemeClr val="bg1"/>
                </a:solidFill>
                <a:ea typeface="楷体_GB2312"/>
                <a:cs typeface="楷体_GB2312"/>
              </a:rPr>
              <a:pPr>
                <a:spcBef>
                  <a:spcPct val="0"/>
                </a:spcBef>
              </a:pPr>
              <a:t>5</a:t>
            </a:fld>
            <a:endParaRPr lang="en-US" altLang="zh-CN" smtClean="0">
              <a:solidFill>
                <a:schemeClr val="bg1"/>
              </a:solidFill>
              <a:ea typeface="楷体_GB2312"/>
              <a:cs typeface="楷体_GB2312"/>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720905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FD2E21D-B5C8-4D36-B2FA-B9B2DA441594}" type="slidenum">
              <a:rPr lang="zh-CN" altLang="en-US" smtClean="0"/>
              <a:pPr>
                <a:defRPr/>
              </a:pPr>
              <a:t>51</a:t>
            </a:fld>
            <a:endParaRPr lang="en-US" altLang="zh-CN"/>
          </a:p>
        </p:txBody>
      </p:sp>
    </p:spTree>
    <p:extLst>
      <p:ext uri="{BB962C8B-B14F-4D97-AF65-F5344CB8AC3E}">
        <p14:creationId xmlns:p14="http://schemas.microsoft.com/office/powerpoint/2010/main" val="3889820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FD2E21D-B5C8-4D36-B2FA-B9B2DA441594}" type="slidenum">
              <a:rPr lang="zh-CN" altLang="en-US" smtClean="0"/>
              <a:pPr>
                <a:defRPr/>
              </a:pPr>
              <a:t>52</a:t>
            </a:fld>
            <a:endParaRPr lang="en-US" altLang="zh-CN"/>
          </a:p>
        </p:txBody>
      </p:sp>
    </p:spTree>
    <p:extLst>
      <p:ext uri="{BB962C8B-B14F-4D97-AF65-F5344CB8AC3E}">
        <p14:creationId xmlns:p14="http://schemas.microsoft.com/office/powerpoint/2010/main" val="3912535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FD2E21D-B5C8-4D36-B2FA-B9B2DA441594}" type="slidenum">
              <a:rPr lang="zh-CN" altLang="en-US" smtClean="0"/>
              <a:pPr>
                <a:defRPr/>
              </a:pPr>
              <a:t>54</a:t>
            </a:fld>
            <a:endParaRPr lang="en-US" altLang="zh-CN"/>
          </a:p>
        </p:txBody>
      </p:sp>
    </p:spTree>
    <p:extLst>
      <p:ext uri="{BB962C8B-B14F-4D97-AF65-F5344CB8AC3E}">
        <p14:creationId xmlns:p14="http://schemas.microsoft.com/office/powerpoint/2010/main" val="1219364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D2EB7B9-6087-4305-A90A-8A4DD0ACC764}" type="slidenum">
              <a:rPr lang="en-US" altLang="zh-CN" smtClean="0">
                <a:solidFill>
                  <a:schemeClr val="bg1"/>
                </a:solidFill>
                <a:ea typeface="楷体_GB2312"/>
                <a:cs typeface="楷体_GB2312"/>
              </a:rPr>
              <a:pPr>
                <a:spcBef>
                  <a:spcPct val="0"/>
                </a:spcBef>
              </a:pPr>
              <a:t>55</a:t>
            </a:fld>
            <a:endParaRPr lang="en-US" altLang="zh-CN" smtClean="0">
              <a:solidFill>
                <a:schemeClr val="bg1"/>
              </a:solidFill>
              <a:ea typeface="楷体_GB2312"/>
              <a:cs typeface="楷体_GB231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34568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B20444E-A3AA-4F06-9BBC-68070F327646}" type="slidenum">
              <a:rPr lang="en-US" altLang="zh-CN" smtClean="0">
                <a:solidFill>
                  <a:schemeClr val="bg1"/>
                </a:solidFill>
                <a:ea typeface="楷体_GB2312"/>
                <a:cs typeface="楷体_GB2312"/>
              </a:rPr>
              <a:pPr>
                <a:spcBef>
                  <a:spcPct val="0"/>
                </a:spcBef>
              </a:pPr>
              <a:t>56</a:t>
            </a:fld>
            <a:endParaRPr lang="en-US" altLang="zh-CN" smtClean="0">
              <a:solidFill>
                <a:schemeClr val="bg1"/>
              </a:solidFill>
              <a:ea typeface="楷体_GB2312"/>
              <a:cs typeface="楷体_GB231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90634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498738-79F4-49A3-B035-426BD5946783}" type="slidenum">
              <a:rPr lang="en-US" altLang="zh-CN" smtClean="0">
                <a:solidFill>
                  <a:schemeClr val="bg1"/>
                </a:solidFill>
                <a:ea typeface="楷体_GB2312"/>
                <a:cs typeface="楷体_GB2312"/>
              </a:rPr>
              <a:pPr>
                <a:spcBef>
                  <a:spcPct val="0"/>
                </a:spcBef>
              </a:pPr>
              <a:t>57</a:t>
            </a:fld>
            <a:endParaRPr lang="en-US" altLang="zh-CN" smtClean="0">
              <a:solidFill>
                <a:schemeClr val="bg1"/>
              </a:solidFill>
              <a:ea typeface="楷体_GB2312"/>
              <a:cs typeface="楷体_GB231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66697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EE95AC-2CD9-4601-80F9-0E98996DB4A1}" type="slidenum">
              <a:rPr lang="en-US" altLang="zh-CN" smtClean="0">
                <a:solidFill>
                  <a:schemeClr val="bg1"/>
                </a:solidFill>
                <a:ea typeface="楷体_GB2312"/>
                <a:cs typeface="楷体_GB2312"/>
              </a:rPr>
              <a:pPr>
                <a:spcBef>
                  <a:spcPct val="0"/>
                </a:spcBef>
              </a:pPr>
              <a:t>58</a:t>
            </a:fld>
            <a:endParaRPr lang="en-US" altLang="zh-CN" smtClean="0">
              <a:solidFill>
                <a:schemeClr val="bg1"/>
              </a:solidFill>
              <a:ea typeface="楷体_GB2312"/>
              <a:cs typeface="楷体_GB231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44216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935DB6-1117-4505-A78F-64EE661B9948}" type="slidenum">
              <a:rPr lang="en-US" altLang="zh-CN" smtClean="0">
                <a:solidFill>
                  <a:schemeClr val="bg1"/>
                </a:solidFill>
                <a:ea typeface="楷体_GB2312"/>
                <a:cs typeface="楷体_GB2312"/>
              </a:rPr>
              <a:pPr>
                <a:spcBef>
                  <a:spcPct val="0"/>
                </a:spcBef>
              </a:pPr>
              <a:t>59</a:t>
            </a:fld>
            <a:endParaRPr lang="en-US" altLang="zh-CN" smtClean="0">
              <a:solidFill>
                <a:schemeClr val="bg1"/>
              </a:solidFill>
              <a:ea typeface="楷体_GB2312"/>
              <a:cs typeface="楷体_GB231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45961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p:spPr>
        <p:txBody>
          <a:bodyPr/>
          <a:lstStyle/>
          <a:p>
            <a:r>
              <a:rPr kumimoji="0" lang="zh-CN" altLang="en-US" b="1" smtClean="0"/>
              <a:t>注意：卖空期货无现金流</a:t>
            </a:r>
            <a:endParaRPr lang="zh-CN" altLang="en-US" smtClean="0"/>
          </a:p>
        </p:txBody>
      </p:sp>
      <p:sp>
        <p:nvSpPr>
          <p:cNvPr id="87044" name="灯片编号占位符 3"/>
          <p:cNvSpPr>
            <a:spLocks noGrp="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54CCCD-B9F9-48F3-B0B9-B6653675EF86}" type="slidenum">
              <a:rPr lang="en-US" altLang="zh-CN" smtClean="0">
                <a:solidFill>
                  <a:schemeClr val="bg1"/>
                </a:solidFill>
                <a:ea typeface="楷体_GB2312"/>
                <a:cs typeface="楷体_GB2312"/>
              </a:rPr>
              <a:pPr>
                <a:spcBef>
                  <a:spcPct val="0"/>
                </a:spcBef>
              </a:pPr>
              <a:t>60</a:t>
            </a:fld>
            <a:endParaRPr lang="en-US" altLang="zh-CN" smtClean="0">
              <a:solidFill>
                <a:schemeClr val="bg1"/>
              </a:solidFill>
              <a:ea typeface="楷体_GB2312"/>
              <a:cs typeface="楷体_GB2312"/>
            </a:endParaRPr>
          </a:p>
        </p:txBody>
      </p:sp>
    </p:spTree>
    <p:extLst>
      <p:ext uri="{BB962C8B-B14F-4D97-AF65-F5344CB8AC3E}">
        <p14:creationId xmlns:p14="http://schemas.microsoft.com/office/powerpoint/2010/main" val="1654363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2134D-9B4F-4A8E-A8F8-30C7D98FBB32}" type="slidenum">
              <a:rPr lang="zh-CN" altLang="en-US" smtClean="0"/>
              <a:t>61</a:t>
            </a:fld>
            <a:endParaRPr lang="zh-CN" altLang="en-US"/>
          </a:p>
        </p:txBody>
      </p:sp>
    </p:spTree>
    <p:extLst>
      <p:ext uri="{BB962C8B-B14F-4D97-AF65-F5344CB8AC3E}">
        <p14:creationId xmlns:p14="http://schemas.microsoft.com/office/powerpoint/2010/main" val="118846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1905C9FD-D83F-42C7-B8BA-40DBC4C830F7}" type="slidenum">
              <a:rPr lang="en-US" altLang="zh-CN" b="0" smtClean="0">
                <a:solidFill>
                  <a:schemeClr val="bg1"/>
                </a:solidFill>
                <a:ea typeface="楷体_GB2312" pitchFamily="1" charset="-122"/>
              </a:rPr>
              <a:pPr eaLnBrk="1" hangingPunct="1"/>
              <a:t>6</a:t>
            </a:fld>
            <a:endParaRPr lang="en-US" altLang="zh-CN" b="0" smtClean="0">
              <a:solidFill>
                <a:schemeClr val="bg1"/>
              </a:solidFill>
              <a:ea typeface="楷体_GB2312" pitchFamily="1" charset="-122"/>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695083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这个</a:t>
            </a:r>
            <a:r>
              <a:rPr lang="zh-CN" altLang="en-US" dirty="0" smtClean="0">
                <a:solidFill>
                  <a:srgbClr val="FFFF00"/>
                </a:solidFill>
              </a:rPr>
              <a:t>概念</a:t>
            </a:r>
            <a:r>
              <a:rPr lang="zh-CN" altLang="en-US" dirty="0" smtClean="0"/>
              <a:t>也适用于其他品种的期货、远期。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FD2E21D-B5C8-4D36-B2FA-B9B2DA441594}" type="slidenum">
              <a:rPr lang="zh-CN" altLang="en-US" smtClean="0"/>
              <a:pPr>
                <a:defRPr/>
              </a:pPr>
              <a:t>62</a:t>
            </a:fld>
            <a:endParaRPr lang="en-US" altLang="zh-CN"/>
          </a:p>
        </p:txBody>
      </p:sp>
    </p:spTree>
    <p:extLst>
      <p:ext uri="{BB962C8B-B14F-4D97-AF65-F5344CB8AC3E}">
        <p14:creationId xmlns:p14="http://schemas.microsoft.com/office/powerpoint/2010/main" val="2187831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02134D-9B4F-4A8E-A8F8-30C7D98FBB32}" type="slidenum">
              <a:rPr lang="zh-CN" altLang="en-US" smtClean="0"/>
              <a:t>63</a:t>
            </a:fld>
            <a:endParaRPr lang="zh-CN" altLang="en-US"/>
          </a:p>
        </p:txBody>
      </p:sp>
    </p:spTree>
    <p:extLst>
      <p:ext uri="{BB962C8B-B14F-4D97-AF65-F5344CB8AC3E}">
        <p14:creationId xmlns:p14="http://schemas.microsoft.com/office/powerpoint/2010/main" val="156286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1357AE33-7816-4FD1-BBC1-EAA4A1E2C190}" type="slidenum">
              <a:rPr lang="en-US" altLang="zh-CN" b="0" smtClean="0">
                <a:solidFill>
                  <a:schemeClr val="bg1"/>
                </a:solidFill>
                <a:ea typeface="楷体_GB2312" pitchFamily="1" charset="-122"/>
              </a:rPr>
              <a:pPr eaLnBrk="1" hangingPunct="1"/>
              <a:t>7</a:t>
            </a:fld>
            <a:endParaRPr lang="en-US" altLang="zh-CN" b="0" smtClean="0">
              <a:solidFill>
                <a:schemeClr val="bg1"/>
              </a:solidFill>
              <a:ea typeface="楷体_GB2312" pitchFamily="1" charset="-122"/>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013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4E33CA7-6C69-4330-B60D-B89BC0E2C4F7}" type="slidenum">
              <a:rPr lang="en-US" altLang="zh-CN" smtClean="0">
                <a:solidFill>
                  <a:schemeClr val="bg1"/>
                </a:solidFill>
                <a:ea typeface="楷体_GB2312"/>
                <a:cs typeface="楷体_GB2312"/>
              </a:rPr>
              <a:pPr>
                <a:spcBef>
                  <a:spcPct val="0"/>
                </a:spcBef>
              </a:pPr>
              <a:t>8</a:t>
            </a:fld>
            <a:endParaRPr lang="en-US" altLang="zh-CN" smtClean="0">
              <a:solidFill>
                <a:schemeClr val="bg1"/>
              </a:solidFill>
              <a:ea typeface="楷体_GB2312"/>
              <a:cs typeface="楷体_GB231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2793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5ED846-93DE-4E0C-824A-64722A021F40}" type="slidenum">
              <a:rPr lang="en-US" altLang="zh-CN" smtClean="0">
                <a:solidFill>
                  <a:schemeClr val="bg1"/>
                </a:solidFill>
                <a:ea typeface="楷体_GB2312"/>
                <a:cs typeface="楷体_GB2312"/>
              </a:rPr>
              <a:pPr>
                <a:spcBef>
                  <a:spcPct val="0"/>
                </a:spcBef>
              </a:pPr>
              <a:t>9</a:t>
            </a:fld>
            <a:endParaRPr lang="en-US" altLang="zh-CN" smtClean="0">
              <a:solidFill>
                <a:schemeClr val="bg1"/>
              </a:solidFill>
              <a:ea typeface="楷体_GB2312"/>
              <a:cs typeface="楷体_GB231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zh-CN" altLang="en-US" smtClean="0"/>
              <a:t>为什么是这样构造组合</a:t>
            </a:r>
            <a:r>
              <a:rPr lang="en-US" altLang="zh-CN" smtClean="0"/>
              <a:t>:(1+5.84%*3/4)=(1+5.75%</a:t>
            </a:r>
            <a:r>
              <a:rPr lang="zh-CN" altLang="en-US" smtClean="0"/>
              <a:t>）</a:t>
            </a:r>
            <a:r>
              <a:rPr lang="en-US" altLang="zh-CN" smtClean="0"/>
              <a:t>/</a:t>
            </a:r>
            <a:r>
              <a:rPr lang="zh-CN" altLang="en-US" smtClean="0"/>
              <a:t>（</a:t>
            </a:r>
            <a:r>
              <a:rPr lang="en-US" altLang="zh-CN" smtClean="0"/>
              <a:t>1+5.25%/4</a:t>
            </a:r>
            <a:r>
              <a:rPr lang="zh-CN" altLang="en-US" smtClean="0"/>
              <a:t>）</a:t>
            </a:r>
            <a:endParaRPr lang="en-US" altLang="zh-CN" smtClean="0"/>
          </a:p>
          <a:p>
            <a:pPr eaLnBrk="1" hangingPunct="1"/>
            <a:endParaRPr lang="en-US" altLang="zh-CN" smtClean="0"/>
          </a:p>
          <a:p>
            <a:pPr eaLnBrk="1" hangingPunct="1"/>
            <a:r>
              <a:rPr lang="zh-CN" altLang="en-US" smtClean="0"/>
              <a:t>远期利率协议（或远期贷款）复制的时候，要满足三个条件：期初、贷款期初始时和结束时的现金流都要想等。</a:t>
            </a:r>
            <a:endParaRPr lang="en-US" altLang="zh-CN" smtClean="0"/>
          </a:p>
          <a:p>
            <a:pPr eaLnBrk="1" hangingPunct="1"/>
            <a:r>
              <a:rPr lang="zh-CN" altLang="en-US" smtClean="0"/>
              <a:t>例如针对这个例子，为了对冲远期贷款，银行要借入等价的现金流，</a:t>
            </a:r>
            <a:r>
              <a:rPr lang="en-US" altLang="zh-CN" smtClean="0"/>
              <a:t>1</a:t>
            </a:r>
            <a:r>
              <a:rPr lang="zh-CN" altLang="en-US" smtClean="0"/>
              <a:t>份</a:t>
            </a:r>
            <a:r>
              <a:rPr lang="en-US" altLang="zh-CN" smtClean="0"/>
              <a:t>3*12</a:t>
            </a:r>
            <a:r>
              <a:rPr lang="zh-CN" altLang="en-US" smtClean="0"/>
              <a:t>的远期贷款的现金流为：</a:t>
            </a:r>
            <a:endParaRPr lang="en-US" altLang="zh-CN" smtClean="0"/>
          </a:p>
          <a:p>
            <a:pPr eaLnBrk="1" hangingPunct="1"/>
            <a:r>
              <a:rPr lang="zh-CN" altLang="en-US" smtClean="0"/>
              <a:t>贷款期末</a:t>
            </a:r>
            <a:r>
              <a:rPr lang="en-US" altLang="zh-CN" smtClean="0"/>
              <a:t>-12</a:t>
            </a:r>
            <a:r>
              <a:rPr lang="zh-CN" altLang="en-US" smtClean="0"/>
              <a:t>月</a:t>
            </a:r>
            <a:r>
              <a:rPr lang="zh-CN" altLang="en-US" smtClean="0">
                <a:sym typeface="Wingdings" panose="05000000000000000000" pitchFamily="2" charset="2"/>
              </a:rPr>
              <a:t>： </a:t>
            </a:r>
            <a:r>
              <a:rPr lang="en-US" altLang="zh-CN" smtClean="0">
                <a:sym typeface="Wingdings" panose="05000000000000000000" pitchFamily="2" charset="2"/>
              </a:rPr>
              <a:t>1+r3*12=(1+r12)/(1+r3)</a:t>
            </a:r>
          </a:p>
          <a:p>
            <a:pPr eaLnBrk="1" hangingPunct="1"/>
            <a:r>
              <a:rPr lang="zh-CN" altLang="en-US" smtClean="0">
                <a:sym typeface="Wingdings" panose="05000000000000000000" pitchFamily="2" charset="2"/>
              </a:rPr>
              <a:t>贷款期初</a:t>
            </a:r>
            <a:r>
              <a:rPr lang="en-US" altLang="zh-CN" smtClean="0">
                <a:sym typeface="Wingdings" panose="05000000000000000000" pitchFamily="2" charset="2"/>
              </a:rPr>
              <a:t>-3</a:t>
            </a:r>
            <a:r>
              <a:rPr lang="zh-CN" altLang="en-US" smtClean="0">
                <a:sym typeface="Wingdings" panose="05000000000000000000" pitchFamily="2" charset="2"/>
              </a:rPr>
              <a:t>月：</a:t>
            </a:r>
            <a:r>
              <a:rPr lang="en-US" altLang="zh-CN" smtClean="0">
                <a:sym typeface="Wingdings" panose="05000000000000000000" pitchFamily="2" charset="2"/>
              </a:rPr>
              <a:t>-1=-(1+r3)/(1+r3)</a:t>
            </a:r>
          </a:p>
          <a:p>
            <a:pPr eaLnBrk="1" hangingPunct="1"/>
            <a:r>
              <a:rPr lang="zh-CN" altLang="en-US" smtClean="0"/>
              <a:t>故构造的组合是：需要借入</a:t>
            </a:r>
            <a:r>
              <a:rPr lang="en-US" altLang="zh-CN" smtClean="0"/>
              <a:t>1/(1+r3)</a:t>
            </a:r>
            <a:r>
              <a:rPr lang="zh-CN" altLang="en-US" smtClean="0"/>
              <a:t>份</a:t>
            </a:r>
            <a:r>
              <a:rPr lang="en-US" altLang="zh-CN" smtClean="0"/>
              <a:t>12</a:t>
            </a:r>
            <a:r>
              <a:rPr lang="zh-CN" altLang="en-US" smtClean="0"/>
              <a:t>个月到期的贷款，借出</a:t>
            </a:r>
            <a:r>
              <a:rPr lang="en-US" altLang="zh-CN" smtClean="0"/>
              <a:t>1/(1+r3)</a:t>
            </a:r>
            <a:r>
              <a:rPr lang="zh-CN" altLang="en-US" smtClean="0"/>
              <a:t>份</a:t>
            </a:r>
            <a:r>
              <a:rPr lang="en-US" altLang="zh-CN" smtClean="0"/>
              <a:t>3</a:t>
            </a:r>
            <a:r>
              <a:rPr lang="zh-CN" altLang="en-US" smtClean="0"/>
              <a:t>个月到期的存款</a:t>
            </a:r>
            <a:endParaRPr lang="en-US" altLang="zh-CN" smtClean="0"/>
          </a:p>
          <a:p>
            <a:pPr eaLnBrk="1" hangingPunct="1"/>
            <a:r>
              <a:rPr lang="zh-CN" altLang="en-US" smtClean="0"/>
              <a:t>推而广之？</a:t>
            </a:r>
            <a:r>
              <a:rPr lang="en-US" altLang="zh-CN" smtClean="0"/>
              <a:t>rt</a:t>
            </a:r>
            <a:r>
              <a:rPr lang="zh-CN" altLang="en-US" smtClean="0"/>
              <a:t>*</a:t>
            </a:r>
            <a:r>
              <a:rPr lang="en-US" altLang="zh-CN" smtClean="0"/>
              <a:t>T</a:t>
            </a:r>
            <a:r>
              <a:rPr lang="zh-CN" altLang="en-US" smtClean="0"/>
              <a:t>都可以通过相应的短期和长期借贷来实现。</a:t>
            </a:r>
            <a:endParaRPr lang="en-US" altLang="zh-CN" smtClean="0"/>
          </a:p>
          <a:p>
            <a:pPr eaLnBrk="1" hangingPunct="1"/>
            <a:r>
              <a:rPr lang="zh-CN" altLang="en-US" smtClean="0"/>
              <a:t>一买一卖就是个远期</a:t>
            </a:r>
            <a:endParaRPr lang="en-US" altLang="zh-CN" smtClean="0"/>
          </a:p>
          <a:p>
            <a:pPr eaLnBrk="1" hangingPunct="1"/>
            <a:endParaRPr lang="en-US" altLang="zh-CN" smtClean="0"/>
          </a:p>
        </p:txBody>
      </p:sp>
    </p:spTree>
    <p:extLst>
      <p:ext uri="{BB962C8B-B14F-4D97-AF65-F5344CB8AC3E}">
        <p14:creationId xmlns:p14="http://schemas.microsoft.com/office/powerpoint/2010/main" val="955736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p:spPr>
        <p:txBody>
          <a:bodyPr/>
          <a:lstStyle/>
          <a:p>
            <a:pPr eaLnBrk="1" hangingPunct="1"/>
            <a:endParaRPr lang="en-US" altLang="zh-CN" smtClean="0"/>
          </a:p>
        </p:txBody>
      </p:sp>
      <p:sp>
        <p:nvSpPr>
          <p:cNvPr id="20484" name="灯片编号占位符 3"/>
          <p:cNvSpPr>
            <a:spLocks noGrp="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E096CDD-0E0A-4D1A-94FA-000224EF93F4}" type="slidenum">
              <a:rPr lang="en-US" altLang="zh-CN" smtClean="0">
                <a:solidFill>
                  <a:schemeClr val="bg1"/>
                </a:solidFill>
                <a:ea typeface="楷体_GB2312"/>
                <a:cs typeface="楷体_GB2312"/>
              </a:rPr>
              <a:pPr>
                <a:spcBef>
                  <a:spcPct val="0"/>
                </a:spcBef>
              </a:pPr>
              <a:t>10</a:t>
            </a:fld>
            <a:endParaRPr lang="en-US" altLang="zh-CN" smtClean="0">
              <a:solidFill>
                <a:schemeClr val="bg1"/>
              </a:solidFill>
              <a:ea typeface="楷体_GB2312"/>
              <a:cs typeface="楷体_GB2312"/>
            </a:endParaRPr>
          </a:p>
        </p:txBody>
      </p:sp>
    </p:spTree>
    <p:extLst>
      <p:ext uri="{BB962C8B-B14F-4D97-AF65-F5344CB8AC3E}">
        <p14:creationId xmlns:p14="http://schemas.microsoft.com/office/powerpoint/2010/main" val="262266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2506710C-716D-44AB-957E-E5071766D288}" type="slidenum">
              <a:rPr lang="en-US" altLang="zh-CN" b="0" smtClean="0">
                <a:solidFill>
                  <a:schemeClr val="bg1"/>
                </a:solidFill>
                <a:ea typeface="楷体_GB2312" pitchFamily="1" charset="-122"/>
              </a:rPr>
              <a:pPr eaLnBrk="1" hangingPunct="1"/>
              <a:t>24</a:t>
            </a:fld>
            <a:endParaRPr lang="en-US" altLang="zh-CN" b="0" smtClean="0">
              <a:solidFill>
                <a:schemeClr val="bg1"/>
              </a:solidFill>
              <a:ea typeface="楷体_GB2312" pitchFamily="1" charset="-122"/>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eaLnBrk="1" hangingPunct="1"/>
            <a:r>
              <a:rPr lang="zh-CN" altLang="en-US" b="1" smtClean="0"/>
              <a:t>欧洲美元：</a:t>
            </a:r>
            <a:r>
              <a:rPr lang="zh-CN" altLang="en-US" smtClean="0"/>
              <a:t>是存放在美国以外银行的不受美国政府法令限制的美元存款或是从这些银行借到的美元贷款。</a:t>
            </a:r>
            <a:endParaRPr lang="en-US" altLang="zh-CN" smtClean="0"/>
          </a:p>
          <a:p>
            <a:pPr eaLnBrk="1" hangingPunct="1"/>
            <a:r>
              <a:rPr lang="en-US" altLang="zh-CN" smtClean="0"/>
              <a:t>LIBOR</a:t>
            </a:r>
            <a:r>
              <a:rPr lang="zh-CN" altLang="en-US" smtClean="0"/>
              <a:t>：伦敦同业拆借利率</a:t>
            </a:r>
            <a:endParaRPr lang="en-US" altLang="zh-CN" smtClean="0"/>
          </a:p>
          <a:p>
            <a:pPr eaLnBrk="1" hangingPunct="1"/>
            <a:r>
              <a:rPr lang="zh-CN" altLang="en-US" smtClean="0"/>
              <a:t>拆进利率（</a:t>
            </a:r>
            <a:r>
              <a:rPr lang="en-US" altLang="zh-CN" smtClean="0"/>
              <a:t>Bid Rate</a:t>
            </a:r>
            <a:r>
              <a:rPr lang="zh-CN" altLang="en-US" smtClean="0"/>
              <a:t>），拆出利率（</a:t>
            </a:r>
            <a:r>
              <a:rPr lang="en-US" altLang="zh-CN" smtClean="0"/>
              <a:t>Offered Rate</a:t>
            </a:r>
            <a:r>
              <a:rPr lang="zh-CN" altLang="en-US" smtClean="0"/>
              <a:t>） </a:t>
            </a:r>
          </a:p>
        </p:txBody>
      </p:sp>
    </p:spTree>
    <p:extLst>
      <p:ext uri="{BB962C8B-B14F-4D97-AF65-F5344CB8AC3E}">
        <p14:creationId xmlns:p14="http://schemas.microsoft.com/office/powerpoint/2010/main" val="3220378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46A020-BB37-46CA-8366-0D40F00F2BDD}" type="slidenum">
              <a:rPr lang="en-US" altLang="zh-CN" smtClean="0">
                <a:solidFill>
                  <a:schemeClr val="bg1"/>
                </a:solidFill>
                <a:ea typeface="楷体_GB2312"/>
                <a:cs typeface="楷体_GB2312"/>
              </a:rPr>
              <a:pPr>
                <a:spcBef>
                  <a:spcPct val="0"/>
                </a:spcBef>
              </a:pPr>
              <a:t>25</a:t>
            </a:fld>
            <a:endParaRPr lang="en-US" altLang="zh-CN" smtClean="0">
              <a:solidFill>
                <a:schemeClr val="bg1"/>
              </a:solidFill>
              <a:ea typeface="楷体_GB2312"/>
              <a:cs typeface="楷体_GB231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70156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2"/>
          <p:cNvGrpSpPr>
            <a:grpSpLocks/>
          </p:cNvGrpSpPr>
          <p:nvPr/>
        </p:nvGrpSpPr>
        <p:grpSpPr bwMode="auto">
          <a:xfrm>
            <a:off x="3175" y="4267200"/>
            <a:ext cx="9140825" cy="2590800"/>
            <a:chOff x="2" y="2688"/>
            <a:chExt cx="5758" cy="1632"/>
          </a:xfrm>
        </p:grpSpPr>
        <p:sp>
          <p:nvSpPr>
            <p:cNvPr id="4" name="Freeform 3"/>
            <p:cNvSpPr>
              <a:spLocks/>
            </p:cNvSpPr>
            <p:nvPr/>
          </p:nvSpPr>
          <p:spPr bwMode="hidden">
            <a:xfrm>
              <a:off x="2" y="2688"/>
              <a:ext cx="5758" cy="1632"/>
            </a:xfrm>
            <a:custGeom>
              <a:avLst/>
              <a:gdLst>
                <a:gd name="T0" fmla="*/ 6035 w 5740"/>
                <a:gd name="T1" fmla="*/ 0 h 4316"/>
                <a:gd name="T2" fmla="*/ 0 w 5740"/>
                <a:gd name="T3" fmla="*/ 0 h 4316"/>
                <a:gd name="T4" fmla="*/ 0 w 5740"/>
                <a:gd name="T5" fmla="*/ 0 h 4316"/>
                <a:gd name="T6" fmla="*/ 6035 w 5740"/>
                <a:gd name="T7" fmla="*/ 0 h 4316"/>
                <a:gd name="T8" fmla="*/ 6035 w 5740"/>
                <a:gd name="T9" fmla="*/ 0 h 4316"/>
                <a:gd name="T10" fmla="*/ 6035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4"/>
            <p:cNvGrpSpPr>
              <a:grpSpLocks/>
            </p:cNvGrpSpPr>
            <p:nvPr userDrawn="1"/>
          </p:nvGrpSpPr>
          <p:grpSpPr bwMode="auto">
            <a:xfrm>
              <a:off x="3528" y="3715"/>
              <a:ext cx="792" cy="521"/>
              <a:chOff x="3527" y="3715"/>
              <a:chExt cx="792" cy="521"/>
            </a:xfrm>
          </p:grpSpPr>
          <p:sp>
            <p:nvSpPr>
              <p:cNvPr id="56"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7"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8"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9"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0"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1"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2"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3"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4"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5"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6"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6" name="Group 16"/>
            <p:cNvGrpSpPr>
              <a:grpSpLocks/>
            </p:cNvGrpSpPr>
            <p:nvPr userDrawn="1"/>
          </p:nvGrpSpPr>
          <p:grpSpPr bwMode="auto">
            <a:xfrm>
              <a:off x="1776" y="3631"/>
              <a:ext cx="1626" cy="683"/>
              <a:chOff x="1776" y="3631"/>
              <a:chExt cx="1626" cy="683"/>
            </a:xfrm>
          </p:grpSpPr>
          <p:sp>
            <p:nvSpPr>
              <p:cNvPr id="38"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9"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0"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1"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3"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4"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5"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6"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7"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8"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9"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3"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4"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Group 35"/>
            <p:cNvGrpSpPr>
              <a:grpSpLocks/>
            </p:cNvGrpSpPr>
            <p:nvPr userDrawn="1"/>
          </p:nvGrpSpPr>
          <p:grpSpPr bwMode="auto">
            <a:xfrm>
              <a:off x="4128" y="3360"/>
              <a:ext cx="1351" cy="821"/>
              <a:chOff x="4128" y="3360"/>
              <a:chExt cx="1351" cy="821"/>
            </a:xfrm>
          </p:grpSpPr>
          <p:sp>
            <p:nvSpPr>
              <p:cNvPr id="21"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2"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3"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4"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5"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6"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7"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8"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0"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1"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2"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3"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4"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5"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6"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7"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8" name="Group 53"/>
            <p:cNvGrpSpPr>
              <a:grpSpLocks/>
            </p:cNvGrpSpPr>
            <p:nvPr userDrawn="1"/>
          </p:nvGrpSpPr>
          <p:grpSpPr bwMode="auto">
            <a:xfrm>
              <a:off x="5280" y="3024"/>
              <a:ext cx="425" cy="258"/>
              <a:chOff x="5280" y="3024"/>
              <a:chExt cx="425" cy="258"/>
            </a:xfrm>
          </p:grpSpPr>
          <p:sp>
            <p:nvSpPr>
              <p:cNvPr id="9" name="Freeform 54"/>
              <p:cNvSpPr>
                <a:spLocks/>
              </p:cNvSpPr>
              <p:nvPr/>
            </p:nvSpPr>
            <p:spPr bwMode="hidden">
              <a:xfrm>
                <a:off x="5280" y="3186"/>
                <a:ext cx="383" cy="96"/>
              </a:xfrm>
              <a:custGeom>
                <a:avLst/>
                <a:gdLst>
                  <a:gd name="T0" fmla="*/ 225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5 w 382"/>
                  <a:gd name="T19" fmla="*/ 96 h 96"/>
                  <a:gd name="T20" fmla="*/ 279 w 382"/>
                  <a:gd name="T21" fmla="*/ 90 h 96"/>
                  <a:gd name="T22" fmla="*/ 327 w 382"/>
                  <a:gd name="T23" fmla="*/ 84 h 96"/>
                  <a:gd name="T24" fmla="*/ 368 w 382"/>
                  <a:gd name="T25" fmla="*/ 66 h 96"/>
                  <a:gd name="T26" fmla="*/ 398 w 382"/>
                  <a:gd name="T27" fmla="*/ 42 h 96"/>
                  <a:gd name="T28" fmla="*/ 392 w 382"/>
                  <a:gd name="T29" fmla="*/ 42 h 96"/>
                  <a:gd name="T30" fmla="*/ 362 w 382"/>
                  <a:gd name="T31" fmla="*/ 66 h 96"/>
                  <a:gd name="T32" fmla="*/ 321 w 382"/>
                  <a:gd name="T33" fmla="*/ 78 h 96"/>
                  <a:gd name="T34" fmla="*/ 279 w 382"/>
                  <a:gd name="T35" fmla="*/ 90 h 96"/>
                  <a:gd name="T36" fmla="*/ 225 w 382"/>
                  <a:gd name="T37" fmla="*/ 96 h 96"/>
                  <a:gd name="T38" fmla="*/ 225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9"/>
              <p:cNvSpPr>
                <a:spLocks/>
              </p:cNvSpPr>
              <p:nvPr/>
            </p:nvSpPr>
            <p:spPr bwMode="hidden">
              <a:xfrm>
                <a:off x="5489" y="3042"/>
                <a:ext cx="186" cy="210"/>
              </a:xfrm>
              <a:custGeom>
                <a:avLst/>
                <a:gdLst>
                  <a:gd name="T0" fmla="*/ 0 w 185"/>
                  <a:gd name="T1" fmla="*/ 6 h 210"/>
                  <a:gd name="T2" fmla="*/ 66 w 185"/>
                  <a:gd name="T3" fmla="*/ 12 h 210"/>
                  <a:gd name="T4" fmla="*/ 135 w 185"/>
                  <a:gd name="T5" fmla="*/ 36 h 210"/>
                  <a:gd name="T6" fmla="*/ 171 w 185"/>
                  <a:gd name="T7" fmla="*/ 72 h 210"/>
                  <a:gd name="T8" fmla="*/ 177 w 185"/>
                  <a:gd name="T9" fmla="*/ 90 h 210"/>
                  <a:gd name="T10" fmla="*/ 183 w 185"/>
                  <a:gd name="T11" fmla="*/ 114 h 210"/>
                  <a:gd name="T12" fmla="*/ 177 w 185"/>
                  <a:gd name="T13" fmla="*/ 138 h 210"/>
                  <a:gd name="T14" fmla="*/ 165 w 185"/>
                  <a:gd name="T15" fmla="*/ 162 h 210"/>
                  <a:gd name="T16" fmla="*/ 135 w 185"/>
                  <a:gd name="T17" fmla="*/ 180 h 210"/>
                  <a:gd name="T18" fmla="*/ 90 w 185"/>
                  <a:gd name="T19" fmla="*/ 198 h 210"/>
                  <a:gd name="T20" fmla="*/ 112 w 185"/>
                  <a:gd name="T21" fmla="*/ 210 h 210"/>
                  <a:gd name="T22" fmla="*/ 147 w 185"/>
                  <a:gd name="T23" fmla="*/ 192 h 210"/>
                  <a:gd name="T24" fmla="*/ 177 w 185"/>
                  <a:gd name="T25" fmla="*/ 168 h 210"/>
                  <a:gd name="T26" fmla="*/ 195 w 185"/>
                  <a:gd name="T27" fmla="*/ 144 h 210"/>
                  <a:gd name="T28" fmla="*/ 201 w 185"/>
                  <a:gd name="T29" fmla="*/ 114 h 210"/>
                  <a:gd name="T30" fmla="*/ 195 w 185"/>
                  <a:gd name="T31" fmla="*/ 90 h 210"/>
                  <a:gd name="T32" fmla="*/ 189 w 185"/>
                  <a:gd name="T33" fmla="*/ 66 h 210"/>
                  <a:gd name="T34" fmla="*/ 171 w 185"/>
                  <a:gd name="T35" fmla="*/ 48 h 210"/>
                  <a:gd name="T36" fmla="*/ 147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Group 61"/>
              <p:cNvGrpSpPr>
                <a:grpSpLocks/>
              </p:cNvGrpSpPr>
              <p:nvPr/>
            </p:nvGrpSpPr>
            <p:grpSpPr bwMode="auto">
              <a:xfrm>
                <a:off x="5381" y="3085"/>
                <a:ext cx="227" cy="132"/>
                <a:chOff x="5381" y="3085"/>
                <a:chExt cx="227" cy="132"/>
              </a:xfrm>
            </p:grpSpPr>
            <p:sp>
              <p:nvSpPr>
                <p:cNvPr id="17"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8"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9"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20"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pic>
        <p:nvPicPr>
          <p:cNvPr id="67" name="Picture 67"/>
          <p:cNvPicPr>
            <a:picLocks noChangeAspect="1" noChangeArrowheads="1"/>
          </p:cNvPicPr>
          <p:nvPr userDrawn="1"/>
        </p:nvPicPr>
        <p:blipFill>
          <a:blip r:embed="rId2">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2700338" y="5445125"/>
            <a:ext cx="41052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002" name="Rectangle 66"/>
          <p:cNvSpPr>
            <a:spLocks noGrp="1" noChangeArrowheads="1"/>
          </p:cNvSpPr>
          <p:nvPr>
            <p:ph type="ctrTitle" sz="quarter"/>
          </p:nvPr>
        </p:nvSpPr>
        <p:spPr>
          <a:xfrm>
            <a:off x="684213" y="1700213"/>
            <a:ext cx="7772400" cy="1736725"/>
          </a:xfrm>
        </p:spPr>
        <p:txBody>
          <a:bodyPr anchor="b"/>
          <a:lstStyle>
            <a:lvl1pPr>
              <a:defRPr sz="4800"/>
            </a:lvl1pPr>
          </a:lstStyle>
          <a:p>
            <a:pPr lvl="0"/>
            <a:r>
              <a:rPr lang="zh-CN" altLang="en-US" noProof="0" smtClean="0"/>
              <a:t>单击此处编辑母版标题样式</a:t>
            </a:r>
          </a:p>
        </p:txBody>
      </p:sp>
    </p:spTree>
    <p:extLst>
      <p:ext uri="{BB962C8B-B14F-4D97-AF65-F5344CB8AC3E}">
        <p14:creationId xmlns:p14="http://schemas.microsoft.com/office/powerpoint/2010/main" val="174966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0282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60748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48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9680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Tree>
    <p:extLst>
      <p:ext uri="{BB962C8B-B14F-4D97-AF65-F5344CB8AC3E}">
        <p14:creationId xmlns:p14="http://schemas.microsoft.com/office/powerpoint/2010/main" val="1490470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609600"/>
            <a:ext cx="6172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828800"/>
            <a:ext cx="3695700"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828800"/>
            <a:ext cx="3695700"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76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719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5504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9157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877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1650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85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520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2539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2914"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grpSp>
        <p:nvGrpSpPr>
          <p:cNvPr id="1027" name="Group 3"/>
          <p:cNvGrpSpPr>
            <a:grpSpLocks/>
          </p:cNvGrpSpPr>
          <p:nvPr/>
        </p:nvGrpSpPr>
        <p:grpSpPr bwMode="auto">
          <a:xfrm>
            <a:off x="3175" y="4267200"/>
            <a:ext cx="9140825" cy="2590800"/>
            <a:chOff x="2" y="2688"/>
            <a:chExt cx="5758" cy="1632"/>
          </a:xfrm>
        </p:grpSpPr>
        <p:sp>
          <p:nvSpPr>
            <p:cNvPr id="1032" name="Freeform 4"/>
            <p:cNvSpPr>
              <a:spLocks/>
            </p:cNvSpPr>
            <p:nvPr/>
          </p:nvSpPr>
          <p:spPr bwMode="hidden">
            <a:xfrm>
              <a:off x="2" y="2688"/>
              <a:ext cx="5758" cy="1632"/>
            </a:xfrm>
            <a:custGeom>
              <a:avLst/>
              <a:gdLst>
                <a:gd name="T0" fmla="*/ 6035 w 5740"/>
                <a:gd name="T1" fmla="*/ 0 h 4316"/>
                <a:gd name="T2" fmla="*/ 0 w 5740"/>
                <a:gd name="T3" fmla="*/ 0 h 4316"/>
                <a:gd name="T4" fmla="*/ 0 w 5740"/>
                <a:gd name="T5" fmla="*/ 0 h 4316"/>
                <a:gd name="T6" fmla="*/ 6035 w 5740"/>
                <a:gd name="T7" fmla="*/ 0 h 4316"/>
                <a:gd name="T8" fmla="*/ 6035 w 5740"/>
                <a:gd name="T9" fmla="*/ 0 h 4316"/>
                <a:gd name="T10" fmla="*/ 6035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8" y="3715"/>
              <a:ext cx="792" cy="521"/>
              <a:chOff x="3527" y="3715"/>
              <a:chExt cx="792" cy="521"/>
            </a:xfrm>
          </p:grpSpPr>
          <p:sp>
            <p:nvSpPr>
              <p:cNvPr id="42291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1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3"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4"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5"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6"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7"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4" name="Group 17"/>
            <p:cNvGrpSpPr>
              <a:grpSpLocks/>
            </p:cNvGrpSpPr>
            <p:nvPr userDrawn="1"/>
          </p:nvGrpSpPr>
          <p:grpSpPr bwMode="auto">
            <a:xfrm>
              <a:off x="1776" y="3631"/>
              <a:ext cx="1626" cy="683"/>
              <a:chOff x="1776" y="3631"/>
              <a:chExt cx="1626" cy="683"/>
            </a:xfrm>
          </p:grpSpPr>
          <p:sp>
            <p:nvSpPr>
              <p:cNvPr id="42293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8"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39"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0"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1"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78"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44"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5"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6"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83"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8" y="3360"/>
              <a:ext cx="1351" cy="821"/>
              <a:chOff x="4128" y="3360"/>
              <a:chExt cx="1351" cy="821"/>
            </a:xfrm>
          </p:grpSpPr>
          <p:sp>
            <p:nvSpPr>
              <p:cNvPr id="422949"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0"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1"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2"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3"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4"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5"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5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57"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8"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9"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6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6" name="Group 54"/>
            <p:cNvGrpSpPr>
              <a:grpSpLocks/>
            </p:cNvGrpSpPr>
            <p:nvPr userDrawn="1"/>
          </p:nvGrpSpPr>
          <p:grpSpPr bwMode="auto">
            <a:xfrm>
              <a:off x="5280" y="3024"/>
              <a:ext cx="425" cy="258"/>
              <a:chOff x="5280" y="3024"/>
              <a:chExt cx="425" cy="258"/>
            </a:xfrm>
          </p:grpSpPr>
          <p:sp>
            <p:nvSpPr>
              <p:cNvPr id="1037" name="Freeform 55"/>
              <p:cNvSpPr>
                <a:spLocks/>
              </p:cNvSpPr>
              <p:nvPr/>
            </p:nvSpPr>
            <p:spPr bwMode="hidden">
              <a:xfrm>
                <a:off x="5280" y="3186"/>
                <a:ext cx="383" cy="96"/>
              </a:xfrm>
              <a:custGeom>
                <a:avLst/>
                <a:gdLst>
                  <a:gd name="T0" fmla="*/ 225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5 w 382"/>
                  <a:gd name="T19" fmla="*/ 96 h 96"/>
                  <a:gd name="T20" fmla="*/ 279 w 382"/>
                  <a:gd name="T21" fmla="*/ 90 h 96"/>
                  <a:gd name="T22" fmla="*/ 327 w 382"/>
                  <a:gd name="T23" fmla="*/ 84 h 96"/>
                  <a:gd name="T24" fmla="*/ 368 w 382"/>
                  <a:gd name="T25" fmla="*/ 66 h 96"/>
                  <a:gd name="T26" fmla="*/ 398 w 382"/>
                  <a:gd name="T27" fmla="*/ 42 h 96"/>
                  <a:gd name="T28" fmla="*/ 392 w 382"/>
                  <a:gd name="T29" fmla="*/ 42 h 96"/>
                  <a:gd name="T30" fmla="*/ 362 w 382"/>
                  <a:gd name="T31" fmla="*/ 66 h 96"/>
                  <a:gd name="T32" fmla="*/ 321 w 382"/>
                  <a:gd name="T33" fmla="*/ 78 h 96"/>
                  <a:gd name="T34" fmla="*/ 279 w 382"/>
                  <a:gd name="T35" fmla="*/ 90 h 96"/>
                  <a:gd name="T36" fmla="*/ 225 w 382"/>
                  <a:gd name="T37" fmla="*/ 96 h 96"/>
                  <a:gd name="T38" fmla="*/ 225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60"/>
              <p:cNvSpPr>
                <a:spLocks/>
              </p:cNvSpPr>
              <p:nvPr/>
            </p:nvSpPr>
            <p:spPr bwMode="hidden">
              <a:xfrm>
                <a:off x="5489" y="3042"/>
                <a:ext cx="186" cy="210"/>
              </a:xfrm>
              <a:custGeom>
                <a:avLst/>
                <a:gdLst>
                  <a:gd name="T0" fmla="*/ 0 w 185"/>
                  <a:gd name="T1" fmla="*/ 6 h 210"/>
                  <a:gd name="T2" fmla="*/ 66 w 185"/>
                  <a:gd name="T3" fmla="*/ 12 h 210"/>
                  <a:gd name="T4" fmla="*/ 135 w 185"/>
                  <a:gd name="T5" fmla="*/ 36 h 210"/>
                  <a:gd name="T6" fmla="*/ 171 w 185"/>
                  <a:gd name="T7" fmla="*/ 72 h 210"/>
                  <a:gd name="T8" fmla="*/ 177 w 185"/>
                  <a:gd name="T9" fmla="*/ 90 h 210"/>
                  <a:gd name="T10" fmla="*/ 183 w 185"/>
                  <a:gd name="T11" fmla="*/ 114 h 210"/>
                  <a:gd name="T12" fmla="*/ 177 w 185"/>
                  <a:gd name="T13" fmla="*/ 138 h 210"/>
                  <a:gd name="T14" fmla="*/ 165 w 185"/>
                  <a:gd name="T15" fmla="*/ 162 h 210"/>
                  <a:gd name="T16" fmla="*/ 135 w 185"/>
                  <a:gd name="T17" fmla="*/ 180 h 210"/>
                  <a:gd name="T18" fmla="*/ 90 w 185"/>
                  <a:gd name="T19" fmla="*/ 198 h 210"/>
                  <a:gd name="T20" fmla="*/ 112 w 185"/>
                  <a:gd name="T21" fmla="*/ 210 h 210"/>
                  <a:gd name="T22" fmla="*/ 147 w 185"/>
                  <a:gd name="T23" fmla="*/ 192 h 210"/>
                  <a:gd name="T24" fmla="*/ 177 w 185"/>
                  <a:gd name="T25" fmla="*/ 168 h 210"/>
                  <a:gd name="T26" fmla="*/ 195 w 185"/>
                  <a:gd name="T27" fmla="*/ 144 h 210"/>
                  <a:gd name="T28" fmla="*/ 201 w 185"/>
                  <a:gd name="T29" fmla="*/ 114 h 210"/>
                  <a:gd name="T30" fmla="*/ 195 w 185"/>
                  <a:gd name="T31" fmla="*/ 90 h 210"/>
                  <a:gd name="T32" fmla="*/ 189 w 185"/>
                  <a:gd name="T33" fmla="*/ 66 h 210"/>
                  <a:gd name="T34" fmla="*/ 171 w 185"/>
                  <a:gd name="T35" fmla="*/ 48 h 210"/>
                  <a:gd name="T36" fmla="*/ 147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5381" y="3085"/>
                <a:ext cx="227" cy="132"/>
                <a:chOff x="5381" y="3085"/>
                <a:chExt cx="227" cy="132"/>
              </a:xfrm>
            </p:grpSpPr>
            <p:sp>
              <p:nvSpPr>
                <p:cNvPr id="104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sp>
        <p:nvSpPr>
          <p:cNvPr id="422979"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22980"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9"/>
          <p:cNvPicPr>
            <a:picLocks noChangeAspect="1" noChangeArrowheads="1"/>
          </p:cNvPicPr>
          <p:nvPr userDrawn="1"/>
        </p:nvPicPr>
        <p:blipFill>
          <a:blip r:embed="rId16">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4763" y="6203950"/>
            <a:ext cx="1903412"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0"/>
          <p:cNvSpPr>
            <a:spLocks noChangeArrowheads="1"/>
          </p:cNvSpPr>
          <p:nvPr userDrawn="1"/>
        </p:nvSpPr>
        <p:spPr bwMode="auto">
          <a:xfrm>
            <a:off x="1979613" y="6503988"/>
            <a:ext cx="71643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1" lang="zh-CN" altLang="en-US" sz="1200" b="1" smtClean="0">
                <a:solidFill>
                  <a:schemeClr val="bg1"/>
                </a:solidFill>
                <a:latin typeface="Verdana" panose="020B0604030504040204" pitchFamily="34" charset="0"/>
                <a:ea typeface="Gulim" panose="020B0600000101010101" pitchFamily="34" charset="-127"/>
              </a:rPr>
              <a:t>                     </a:t>
            </a:r>
            <a:r>
              <a:rPr kumimoji="1" lang="en-US" altLang="zh-CN" b="1" smtClean="0">
                <a:latin typeface="宋体" panose="02010600030101010101" pitchFamily="2" charset="-122"/>
              </a:rPr>
              <a:t>《</a:t>
            </a:r>
            <a:r>
              <a:rPr kumimoji="1" lang="zh-CN" altLang="en-US" b="1" smtClean="0">
                <a:latin typeface="宋体" panose="02010600030101010101" pitchFamily="2" charset="-122"/>
              </a:rPr>
              <a:t>金融工程</a:t>
            </a:r>
            <a:r>
              <a:rPr kumimoji="1" lang="en-US" altLang="zh-CN" b="1" smtClean="0">
                <a:latin typeface="宋体" panose="02010600030101010101" pitchFamily="2" charset="-122"/>
              </a:rPr>
              <a:t>》</a:t>
            </a:r>
            <a:r>
              <a:rPr kumimoji="1" lang="zh-CN" altLang="en-US" b="1" smtClean="0">
                <a:latin typeface="宋体" panose="02010600030101010101" pitchFamily="2" charset="-122"/>
              </a:rPr>
              <a:t>讲义，吴冲锋、吴文锋等</a:t>
            </a:r>
            <a:r>
              <a:rPr kumimoji="1" lang="en-US" altLang="zh-CN" b="1" smtClean="0">
                <a:latin typeface="Verdana" panose="020B0604030504040204" pitchFamily="34" charset="0"/>
                <a:ea typeface="Gulim" panose="020B0600000101010101" pitchFamily="34" charset="-127"/>
              </a:rPr>
              <a:t> ,2006               </a:t>
            </a:r>
            <a:fld id="{4B8D83DD-C8D9-4EEB-9433-ADB7262377C7}" type="slidenum">
              <a:rPr lang="en-US" altLang="zh-CN" b="1" smtClean="0">
                <a:latin typeface="Verdana" panose="020B0604030504040204" pitchFamily="34" charset="0"/>
                <a:ea typeface="Gulim" panose="020B0600000101010101" pitchFamily="34" charset="-127"/>
              </a:rPr>
              <a:pPr eaLnBrk="1" hangingPunct="1">
                <a:defRPr/>
              </a:pPr>
              <a:t>‹#›</a:t>
            </a:fld>
            <a:endParaRPr lang="en-US" altLang="zh-CN" b="1" smtClean="0">
              <a:latin typeface="Verdana" panose="020B0604030504040204" pitchFamily="34" charset="0"/>
              <a:ea typeface="Gulim" panose="020B0600000101010101" pitchFamily="34" charset="-127"/>
            </a:endParaRPr>
          </a:p>
          <a:p>
            <a:pPr eaLnBrk="1" hangingPunct="1">
              <a:defRPr/>
            </a:pPr>
            <a:endParaRPr lang="en-US" altLang="ko-KR" sz="1200" b="1" smtClean="0">
              <a:latin typeface="Verdana" panose="020B0604030504040204" pitchFamily="34" charset="0"/>
              <a:ea typeface="Gulim" panose="020B0600000101010101" pitchFamily="34" charset="-127"/>
            </a:endParaRPr>
          </a:p>
        </p:txBody>
      </p:sp>
    </p:spTree>
  </p:cSld>
  <p:clrMap bg1="dk2" tx1="lt1" bg2="dk1" tx2="lt2" accent1="accent1" accent2="accent2" accent3="accent3" accent4="accent4" accent5="accent5" accent6="accent6" hlink="hlink" folHlink="folHlink"/>
  <p:sldLayoutIdLst>
    <p:sldLayoutId id="2147483901"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7.xml"/><Relationship Id="rId7" Type="http://schemas.openxmlformats.org/officeDocument/2006/relationships/image" Target="../media/image8.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 Id="rId9" Type="http://schemas.openxmlformats.org/officeDocument/2006/relationships/image" Target="../media/image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1628775"/>
            <a:ext cx="7772400" cy="3468688"/>
          </a:xfrm>
        </p:spPr>
        <p:txBody>
          <a:bodyPr/>
          <a:lstStyle/>
          <a:p>
            <a:pPr eaLnBrk="1" hangingPunct="1">
              <a:lnSpc>
                <a:spcPct val="120000"/>
              </a:lnSpc>
              <a:defRPr/>
            </a:pPr>
            <a:r>
              <a:rPr lang="zh-CN" altLang="en-US" sz="4400" dirty="0" smtClean="0"/>
              <a:t>金 融 工 程 学</a:t>
            </a:r>
            <a:r>
              <a:rPr lang="en-US" altLang="zh-CN" sz="4400" dirty="0" smtClean="0"/>
              <a:t/>
            </a:r>
            <a:br>
              <a:rPr lang="en-US" altLang="zh-CN" sz="4400" dirty="0" smtClean="0"/>
            </a:br>
            <a:r>
              <a:rPr lang="en-US" altLang="zh-CN" sz="4400" dirty="0" smtClean="0"/>
              <a:t/>
            </a:r>
            <a:br>
              <a:rPr lang="en-US" altLang="zh-CN" sz="4400" dirty="0" smtClean="0"/>
            </a:br>
            <a:r>
              <a:rPr lang="zh-CN" altLang="en-US" sz="4400" dirty="0" smtClean="0"/>
              <a:t>第</a:t>
            </a:r>
            <a:r>
              <a:rPr lang="en-US" altLang="zh-CN" sz="4400" smtClean="0"/>
              <a:t>7</a:t>
            </a:r>
            <a:r>
              <a:rPr lang="zh-CN" altLang="en-US" sz="4400" smtClean="0"/>
              <a:t>章 </a:t>
            </a:r>
            <a:r>
              <a:rPr lang="zh-CN" altLang="en-US" sz="4400" dirty="0" smtClean="0"/>
              <a:t>远期利率和利率期货</a:t>
            </a:r>
            <a:br>
              <a:rPr lang="zh-CN" altLang="en-US" sz="4400" dirty="0" smtClean="0"/>
            </a:br>
            <a:r>
              <a:rPr lang="zh-CN" altLang="en-US" sz="2800" b="1" dirty="0" smtClean="0"/>
              <a:t>开课单位：</a:t>
            </a:r>
            <a:r>
              <a:rPr lang="zh-CN" altLang="en-US" sz="2800" b="1" dirty="0" smtClean="0">
                <a:ea typeface="仿宋_GB2312" pitchFamily="49" charset="-122"/>
              </a:rPr>
              <a:t>金融工程课程组</a:t>
            </a:r>
            <a:r>
              <a:rPr lang="en-US" altLang="zh-CN" sz="3600" b="1" dirty="0" smtClean="0"/>
              <a:t/>
            </a:r>
            <a:br>
              <a:rPr lang="en-US" altLang="zh-CN" sz="3600" b="1" dirty="0" smtClean="0"/>
            </a:br>
            <a:r>
              <a:rPr lang="zh-CN" altLang="en-US" sz="3600" b="1" dirty="0" smtClean="0"/>
              <a:t>主讲：</a:t>
            </a:r>
            <a:r>
              <a:rPr lang="zh-CN" altLang="en-US" sz="3600" b="1" dirty="0" smtClean="0">
                <a:ea typeface="仿宋_GB2312" pitchFamily="49" charset="-122"/>
              </a:rPr>
              <a:t>吴冲锋教授等</a:t>
            </a:r>
            <a:r>
              <a:rPr lang="en-US" altLang="zh-CN" sz="3600" b="1" dirty="0" smtClean="0"/>
              <a:t> </a:t>
            </a:r>
            <a:endParaRPr lang="zh-CN" altLang="en-US" sz="36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a:defRPr/>
            </a:pPr>
            <a:endParaRPr lang="zh-CN" altLang="en-US" smtClean="0"/>
          </a:p>
        </p:txBody>
      </p:sp>
      <p:sp>
        <p:nvSpPr>
          <p:cNvPr id="77827" name="内容占位符 2"/>
          <p:cNvSpPr>
            <a:spLocks noGrp="1"/>
          </p:cNvSpPr>
          <p:nvPr>
            <p:ph idx="1"/>
          </p:nvPr>
        </p:nvSpPr>
        <p:spPr>
          <a:xfrm>
            <a:off x="250825" y="1628775"/>
            <a:ext cx="9001125" cy="4559300"/>
          </a:xfrm>
        </p:spPr>
        <p:txBody>
          <a:bodyPr>
            <a:normAutofit lnSpcReduction="10000"/>
          </a:bodyPr>
          <a:lstStyle/>
          <a:p>
            <a:pPr eaLnBrk="1" hangingPunct="1">
              <a:defRPr/>
            </a:pPr>
            <a:r>
              <a:rPr lang="en-US" altLang="zh-CN" sz="2400" dirty="0">
                <a:latin typeface="+mn-ea"/>
              </a:rPr>
              <a:t> </a:t>
            </a:r>
            <a:r>
              <a:rPr lang="en-US" altLang="zh-CN" sz="2400" dirty="0" smtClean="0">
                <a:latin typeface="+mn-ea"/>
              </a:rPr>
              <a:t>        </a:t>
            </a:r>
            <a:r>
              <a:rPr lang="zh-CN" altLang="en-US" sz="2400" dirty="0" smtClean="0">
                <a:latin typeface="+mn-ea"/>
              </a:rPr>
              <a:t>贷出</a:t>
            </a:r>
            <a:r>
              <a:rPr lang="en-US" altLang="zh-CN" sz="2400" dirty="0" smtClean="0">
                <a:latin typeface="+mn-ea"/>
              </a:rPr>
              <a:t>3</a:t>
            </a:r>
            <a:r>
              <a:rPr lang="zh-CN" altLang="en-US" sz="2400" dirty="0" smtClean="0">
                <a:latin typeface="+mn-ea"/>
              </a:rPr>
              <a:t>个月    借入</a:t>
            </a:r>
            <a:r>
              <a:rPr lang="en-US" altLang="zh-CN" sz="2400" dirty="0" smtClean="0">
                <a:latin typeface="+mn-ea"/>
              </a:rPr>
              <a:t>12</a:t>
            </a:r>
            <a:r>
              <a:rPr lang="zh-CN" altLang="en-US" sz="2400" dirty="0" smtClean="0">
                <a:latin typeface="+mn-ea"/>
              </a:rPr>
              <a:t>个月   借贷组合    远期贷款</a:t>
            </a:r>
            <a:endParaRPr lang="en-US" altLang="zh-CN" sz="2400" dirty="0" smtClean="0">
              <a:latin typeface="+mn-ea"/>
            </a:endParaRPr>
          </a:p>
          <a:p>
            <a:pPr eaLnBrk="1" hangingPunct="1">
              <a:defRPr/>
            </a:pPr>
            <a:r>
              <a:rPr lang="zh-CN" altLang="en-US" sz="2400" dirty="0" smtClean="0">
                <a:latin typeface="+mn-ea"/>
              </a:rPr>
              <a:t>期初：     </a:t>
            </a:r>
            <a:r>
              <a:rPr lang="en-US" altLang="zh-CN" sz="2400" dirty="0" smtClean="0">
                <a:latin typeface="+mn-ea"/>
              </a:rPr>
              <a:t>-1             1          0             0</a:t>
            </a:r>
          </a:p>
          <a:p>
            <a:pPr>
              <a:defRPr/>
            </a:pPr>
            <a:r>
              <a:rPr lang="en-US" altLang="zh-CN" sz="2400" dirty="0" smtClean="0">
                <a:latin typeface="+mn-ea"/>
              </a:rPr>
              <a:t>3</a:t>
            </a:r>
            <a:r>
              <a:rPr lang="zh-CN" altLang="en-US" sz="2400" dirty="0" smtClean="0">
                <a:latin typeface="+mn-ea"/>
              </a:rPr>
              <a:t>个月    </a:t>
            </a:r>
            <a:r>
              <a:rPr lang="en-US" altLang="zh-CN" sz="2400" dirty="0" smtClean="0">
                <a:latin typeface="+mn-ea"/>
              </a:rPr>
              <a:t>1+r</a:t>
            </a:r>
            <a:r>
              <a:rPr lang="en-US" altLang="zh-CN" sz="2400" baseline="-25000" dirty="0" smtClean="0">
                <a:latin typeface="+mn-ea"/>
              </a:rPr>
              <a:t>3</a:t>
            </a:r>
            <a:r>
              <a:rPr lang="en-US" altLang="zh-CN" sz="2400" dirty="0" smtClean="0">
                <a:latin typeface="+mn-ea"/>
              </a:rPr>
              <a:t>t</a:t>
            </a:r>
            <a:r>
              <a:rPr lang="en-US" altLang="zh-CN" sz="2400" baseline="-25000" dirty="0" smtClean="0">
                <a:latin typeface="+mn-ea"/>
              </a:rPr>
              <a:t>3                 </a:t>
            </a:r>
            <a:r>
              <a:rPr lang="en-US" altLang="zh-CN" sz="2400" dirty="0" smtClean="0">
                <a:latin typeface="+mn-ea"/>
              </a:rPr>
              <a:t>0        1+r</a:t>
            </a:r>
            <a:r>
              <a:rPr lang="en-US" altLang="zh-CN" sz="2400" baseline="-25000" dirty="0" smtClean="0">
                <a:latin typeface="+mn-ea"/>
              </a:rPr>
              <a:t>3</a:t>
            </a:r>
            <a:r>
              <a:rPr lang="en-US" altLang="zh-CN" sz="2400" dirty="0" smtClean="0">
                <a:latin typeface="+mn-ea"/>
              </a:rPr>
              <a:t>t</a:t>
            </a:r>
            <a:r>
              <a:rPr lang="en-US" altLang="zh-CN" sz="2400" baseline="-25000" dirty="0" smtClean="0">
                <a:latin typeface="+mn-ea"/>
              </a:rPr>
              <a:t>3                 </a:t>
            </a:r>
            <a:r>
              <a:rPr lang="en-US" altLang="zh-CN" sz="2400" dirty="0" smtClean="0">
                <a:latin typeface="+mn-ea"/>
              </a:rPr>
              <a:t>-1</a:t>
            </a:r>
          </a:p>
          <a:p>
            <a:pPr>
              <a:defRPr/>
            </a:pPr>
            <a:r>
              <a:rPr lang="en-US" altLang="zh-CN" sz="2400" dirty="0" smtClean="0">
                <a:latin typeface="+mn-ea"/>
              </a:rPr>
              <a:t>12</a:t>
            </a:r>
            <a:r>
              <a:rPr lang="zh-CN" altLang="en-US" sz="2400" dirty="0" smtClean="0">
                <a:latin typeface="+mn-ea"/>
              </a:rPr>
              <a:t>个月   </a:t>
            </a:r>
            <a:r>
              <a:rPr lang="en-US" altLang="zh-CN" sz="2400" dirty="0" smtClean="0">
                <a:latin typeface="+mn-ea"/>
              </a:rPr>
              <a:t>0           -(1+r</a:t>
            </a:r>
            <a:r>
              <a:rPr lang="en-US" altLang="zh-CN" sz="2400" baseline="-25000" dirty="0" smtClean="0">
                <a:latin typeface="+mn-ea"/>
              </a:rPr>
              <a:t>12</a:t>
            </a:r>
            <a:r>
              <a:rPr lang="en-US" altLang="zh-CN" sz="2400" dirty="0" smtClean="0">
                <a:latin typeface="+mn-ea"/>
              </a:rPr>
              <a:t>) t</a:t>
            </a:r>
            <a:r>
              <a:rPr lang="en-US" altLang="zh-CN" sz="2400" baseline="-25000" dirty="0" smtClean="0">
                <a:latin typeface="+mn-ea"/>
              </a:rPr>
              <a:t>12</a:t>
            </a:r>
            <a:r>
              <a:rPr lang="en-US" altLang="zh-CN" sz="2400" dirty="0" smtClean="0">
                <a:latin typeface="+mn-ea"/>
              </a:rPr>
              <a:t>   -(1+r</a:t>
            </a:r>
            <a:r>
              <a:rPr lang="en-US" altLang="zh-CN" sz="2400" baseline="-25000" dirty="0" smtClean="0">
                <a:latin typeface="+mn-ea"/>
              </a:rPr>
              <a:t>12</a:t>
            </a:r>
            <a:r>
              <a:rPr lang="en-US" altLang="zh-CN" sz="2400" dirty="0" smtClean="0">
                <a:latin typeface="+mn-ea"/>
              </a:rPr>
              <a:t>) t</a:t>
            </a:r>
            <a:r>
              <a:rPr lang="en-US" altLang="zh-CN" sz="2400" baseline="-25000" dirty="0" smtClean="0">
                <a:latin typeface="+mn-ea"/>
              </a:rPr>
              <a:t>12</a:t>
            </a:r>
            <a:r>
              <a:rPr lang="en-US" altLang="zh-CN" sz="2400" dirty="0" smtClean="0">
                <a:latin typeface="+mn-ea"/>
              </a:rPr>
              <a:t>  1+r</a:t>
            </a:r>
            <a:r>
              <a:rPr lang="en-US" altLang="zh-CN" sz="2400" baseline="-25000" dirty="0" smtClean="0">
                <a:latin typeface="+mn-ea"/>
              </a:rPr>
              <a:t>3*12</a:t>
            </a:r>
            <a:r>
              <a:rPr lang="en-US" altLang="zh-CN" sz="2400" dirty="0" smtClean="0">
                <a:latin typeface="+mn-ea"/>
              </a:rPr>
              <a:t>t</a:t>
            </a:r>
            <a:r>
              <a:rPr lang="en-US" altLang="zh-CN" sz="2400" baseline="-25000" dirty="0" smtClean="0">
                <a:latin typeface="+mn-ea"/>
              </a:rPr>
              <a:t>9</a:t>
            </a:r>
            <a:endParaRPr lang="en-US" altLang="zh-CN" sz="2400" dirty="0" smtClean="0">
              <a:latin typeface="+mn-ea"/>
            </a:endParaRPr>
          </a:p>
          <a:p>
            <a:pPr eaLnBrk="1" hangingPunct="1">
              <a:defRPr/>
            </a:pPr>
            <a:endParaRPr lang="en-US" altLang="zh-CN" dirty="0" smtClean="0">
              <a:latin typeface="+mn-ea"/>
            </a:endParaRPr>
          </a:p>
          <a:p>
            <a:pPr eaLnBrk="1" hangingPunct="1">
              <a:defRPr/>
            </a:pPr>
            <a:r>
              <a:rPr lang="en-US" altLang="zh-CN" sz="3000" dirty="0" smtClean="0">
                <a:latin typeface="+mn-ea"/>
              </a:rPr>
              <a:t>(1+5.84%*3/4)=(1+5.75%</a:t>
            </a:r>
            <a:r>
              <a:rPr lang="zh-CN" altLang="en-US" sz="3000" dirty="0" smtClean="0">
                <a:latin typeface="+mn-ea"/>
              </a:rPr>
              <a:t>）</a:t>
            </a:r>
            <a:r>
              <a:rPr lang="en-US" altLang="zh-CN" sz="3000" dirty="0" smtClean="0">
                <a:latin typeface="+mn-ea"/>
              </a:rPr>
              <a:t>/(1+5.25%/4)</a:t>
            </a:r>
          </a:p>
          <a:p>
            <a:pPr eaLnBrk="1" hangingPunct="1">
              <a:defRPr/>
            </a:pPr>
            <a:r>
              <a:rPr lang="zh-CN" altLang="en-US" dirty="0" smtClean="0">
                <a:latin typeface="+mn-ea"/>
              </a:rPr>
              <a:t>即</a:t>
            </a:r>
            <a:r>
              <a:rPr lang="en-US" altLang="zh-CN" dirty="0" smtClean="0">
                <a:latin typeface="+mn-ea"/>
              </a:rPr>
              <a:t>(1+r</a:t>
            </a:r>
            <a:r>
              <a:rPr lang="en-US" altLang="zh-CN" baseline="-25000" dirty="0" smtClean="0">
                <a:latin typeface="+mn-ea"/>
              </a:rPr>
              <a:t>12</a:t>
            </a:r>
            <a:r>
              <a:rPr lang="en-US" altLang="zh-CN" dirty="0" smtClean="0">
                <a:latin typeface="+mn-ea"/>
              </a:rPr>
              <a:t>t</a:t>
            </a:r>
            <a:r>
              <a:rPr lang="en-US" altLang="zh-CN" baseline="-25000" dirty="0" smtClean="0">
                <a:latin typeface="+mn-ea"/>
              </a:rPr>
              <a:t>12</a:t>
            </a:r>
            <a:r>
              <a:rPr lang="en-US" altLang="zh-CN" dirty="0" smtClean="0">
                <a:latin typeface="+mn-ea"/>
              </a:rPr>
              <a:t>)/(1+r</a:t>
            </a:r>
            <a:r>
              <a:rPr lang="en-US" altLang="zh-CN" baseline="-25000" dirty="0" smtClean="0">
                <a:latin typeface="+mn-ea"/>
              </a:rPr>
              <a:t>3</a:t>
            </a:r>
            <a:r>
              <a:rPr lang="en-US" altLang="zh-CN" dirty="0" smtClean="0">
                <a:latin typeface="+mn-ea"/>
              </a:rPr>
              <a:t>t</a:t>
            </a:r>
            <a:r>
              <a:rPr lang="en-US" altLang="zh-CN" baseline="-25000" dirty="0" smtClean="0">
                <a:latin typeface="+mn-ea"/>
              </a:rPr>
              <a:t>3</a:t>
            </a:r>
            <a:r>
              <a:rPr lang="en-US" altLang="zh-CN" dirty="0" smtClean="0">
                <a:latin typeface="+mn-ea"/>
              </a:rPr>
              <a:t>)=1+r</a:t>
            </a:r>
            <a:r>
              <a:rPr lang="en-US" altLang="zh-CN" baseline="-25000" dirty="0" smtClean="0">
                <a:latin typeface="+mn-ea"/>
              </a:rPr>
              <a:t>3*12</a:t>
            </a:r>
            <a:r>
              <a:rPr lang="en-US" altLang="zh-CN" dirty="0" smtClean="0">
                <a:latin typeface="+mn-ea"/>
              </a:rPr>
              <a:t>t</a:t>
            </a:r>
            <a:r>
              <a:rPr lang="en-US" altLang="zh-CN" baseline="-25000" dirty="0" smtClean="0">
                <a:latin typeface="+mn-ea"/>
              </a:rPr>
              <a:t>9</a:t>
            </a:r>
            <a:endParaRPr lang="en-US" altLang="zh-CN" dirty="0" smtClean="0">
              <a:latin typeface="+mn-ea"/>
            </a:endParaRPr>
          </a:p>
          <a:p>
            <a:pPr eaLnBrk="1" hangingPunct="1">
              <a:defRPr/>
            </a:pPr>
            <a:r>
              <a:rPr lang="zh-CN" altLang="en-US" dirty="0" smtClean="0">
                <a:latin typeface="+mn-ea"/>
              </a:rPr>
              <a:t>问题：</a:t>
            </a:r>
          </a:p>
          <a:p>
            <a:pPr lvl="1" eaLnBrk="1" hangingPunct="1">
              <a:defRPr/>
            </a:pPr>
            <a:r>
              <a:rPr lang="zh-CN" altLang="en-US" dirty="0" smtClean="0">
                <a:latin typeface="+mn-ea"/>
              </a:rPr>
              <a:t>借钱</a:t>
            </a:r>
            <a:r>
              <a:rPr lang="en-US" altLang="zh-CN" dirty="0" smtClean="0">
                <a:latin typeface="+mn-ea"/>
              </a:rPr>
              <a:t>12</a:t>
            </a:r>
            <a:r>
              <a:rPr lang="zh-CN" altLang="en-US" dirty="0" smtClean="0">
                <a:latin typeface="+mn-ea"/>
              </a:rPr>
              <a:t>个月，要占用信贷指标和资本金</a:t>
            </a:r>
            <a:endParaRPr lang="zh-CN" altLang="en-US" sz="2400" dirty="0" smtClean="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表内业务－－银行不乐意</a:t>
            </a:r>
          </a:p>
        </p:txBody>
      </p:sp>
      <p:sp>
        <p:nvSpPr>
          <p:cNvPr id="3" name="内容占位符 2"/>
          <p:cNvSpPr>
            <a:spLocks noGrp="1"/>
          </p:cNvSpPr>
          <p:nvPr>
            <p:ph idx="1"/>
          </p:nvPr>
        </p:nvSpPr>
        <p:spPr/>
        <p:txBody>
          <a:bodyPr>
            <a:normAutofit fontScale="92500"/>
          </a:bodyPr>
          <a:lstStyle/>
          <a:p>
            <a:pPr>
              <a:defRPr/>
            </a:pPr>
            <a:r>
              <a:rPr lang="zh-CN" altLang="en-US" dirty="0" smtClean="0">
                <a:latin typeface="+mn-ea"/>
              </a:rPr>
              <a:t>尽管</a:t>
            </a:r>
            <a:r>
              <a:rPr lang="zh-CN" altLang="en-US" dirty="0">
                <a:latin typeface="+mn-ea"/>
              </a:rPr>
              <a:t>企业</a:t>
            </a:r>
            <a:r>
              <a:rPr lang="zh-CN" altLang="en-US" dirty="0" smtClean="0">
                <a:latin typeface="+mn-ea"/>
              </a:rPr>
              <a:t>只需</a:t>
            </a:r>
            <a:r>
              <a:rPr lang="en-US" altLang="zh-CN" dirty="0" smtClean="0">
                <a:latin typeface="+mn-ea"/>
              </a:rPr>
              <a:t>9</a:t>
            </a:r>
            <a:r>
              <a:rPr lang="zh-CN" altLang="en-US" dirty="0" smtClean="0">
                <a:latin typeface="+mn-ea"/>
              </a:rPr>
              <a:t>个</a:t>
            </a:r>
            <a:r>
              <a:rPr lang="zh-CN" altLang="en-US" dirty="0">
                <a:latin typeface="+mn-ea"/>
              </a:rPr>
              <a:t>月的贷款，而银行却必须借款</a:t>
            </a:r>
            <a:r>
              <a:rPr lang="en-US" altLang="zh-CN" dirty="0">
                <a:latin typeface="+mn-ea"/>
              </a:rPr>
              <a:t>12</a:t>
            </a:r>
            <a:r>
              <a:rPr lang="zh-CN" altLang="en-US" dirty="0">
                <a:latin typeface="+mn-ea"/>
              </a:rPr>
              <a:t>个月，借款是有成本</a:t>
            </a:r>
            <a:r>
              <a:rPr lang="zh-CN" altLang="en-US" dirty="0" smtClean="0">
                <a:latin typeface="+mn-ea"/>
              </a:rPr>
              <a:t>的。</a:t>
            </a:r>
            <a:endParaRPr lang="en-US" altLang="zh-CN" dirty="0" smtClean="0">
              <a:latin typeface="+mn-ea"/>
            </a:endParaRPr>
          </a:p>
          <a:p>
            <a:pPr>
              <a:defRPr/>
            </a:pPr>
            <a:r>
              <a:rPr lang="zh-CN" altLang="en-US" dirty="0" smtClean="0">
                <a:latin typeface="+mn-ea"/>
              </a:rPr>
              <a:t>同时</a:t>
            </a:r>
            <a:r>
              <a:rPr lang="zh-CN" altLang="en-US" dirty="0">
                <a:latin typeface="+mn-ea"/>
              </a:rPr>
              <a:t>，银行又分两</a:t>
            </a:r>
            <a:r>
              <a:rPr lang="zh-CN" altLang="en-US" dirty="0" smtClean="0">
                <a:latin typeface="+mn-ea"/>
              </a:rPr>
              <a:t>次将</a:t>
            </a:r>
            <a:r>
              <a:rPr lang="zh-CN" altLang="en-US" dirty="0">
                <a:latin typeface="+mn-ea"/>
              </a:rPr>
              <a:t>款贷出去。银行的贷款要反映到其资产负债表上，需要资本充足率加以保障</a:t>
            </a:r>
            <a:r>
              <a:rPr lang="zh-CN" altLang="en-US" dirty="0" smtClean="0">
                <a:latin typeface="+mn-ea"/>
              </a:rPr>
              <a:t>。</a:t>
            </a:r>
            <a:endParaRPr lang="en-US" altLang="zh-CN" dirty="0" smtClean="0">
              <a:latin typeface="+mn-ea"/>
            </a:endParaRPr>
          </a:p>
          <a:p>
            <a:pPr>
              <a:defRPr/>
            </a:pPr>
            <a:r>
              <a:rPr lang="zh-CN" altLang="en-US" dirty="0" smtClean="0">
                <a:latin typeface="+mn-ea"/>
              </a:rPr>
              <a:t>资本金</a:t>
            </a:r>
            <a:r>
              <a:rPr lang="zh-CN" altLang="en-US" dirty="0">
                <a:latin typeface="+mn-ea"/>
              </a:rPr>
              <a:t>是银行的信贷业务成倍数放大的</a:t>
            </a:r>
            <a:r>
              <a:rPr lang="zh-CN" altLang="en-US" dirty="0" smtClean="0">
                <a:latin typeface="+mn-ea"/>
              </a:rPr>
              <a:t>基础，远期</a:t>
            </a:r>
            <a:r>
              <a:rPr lang="zh-CN" altLang="en-US" dirty="0">
                <a:latin typeface="+mn-ea"/>
              </a:rPr>
              <a:t>对远期贷款占用了银行的重要资源</a:t>
            </a:r>
            <a:r>
              <a:rPr lang="zh-CN" altLang="en-US" dirty="0" smtClean="0">
                <a:latin typeface="+mn-ea"/>
              </a:rPr>
              <a:t>。</a:t>
            </a:r>
            <a:endParaRPr lang="en-US" altLang="zh-CN" dirty="0" smtClean="0">
              <a:latin typeface="+mn-ea"/>
            </a:endParaRPr>
          </a:p>
          <a:p>
            <a:pPr>
              <a:defRPr/>
            </a:pPr>
            <a:r>
              <a:rPr lang="zh-CN" altLang="en-US" dirty="0" smtClean="0">
                <a:latin typeface="+mn-ea"/>
              </a:rPr>
              <a:t>缘</a:t>
            </a:r>
            <a:r>
              <a:rPr lang="zh-CN" altLang="en-US" dirty="0">
                <a:latin typeface="+mn-ea"/>
              </a:rPr>
              <a:t>于上述缺陷，该金融工具在目前货币市场上并不流行。</a:t>
            </a:r>
          </a:p>
          <a:p>
            <a:pPr>
              <a:defRPr/>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762000" y="1295400"/>
            <a:ext cx="6705600" cy="609600"/>
          </a:xfrm>
        </p:spPr>
        <p:txBody>
          <a:bodyPr/>
          <a:lstStyle/>
          <a:p>
            <a:pPr eaLnBrk="1" hangingPunct="1">
              <a:defRPr/>
            </a:pPr>
            <a:r>
              <a:rPr lang="en-US" altLang="zh-CN" dirty="0" smtClean="0"/>
              <a:t>2. </a:t>
            </a:r>
            <a:r>
              <a:rPr lang="zh-CN" altLang="en-US" dirty="0" smtClean="0"/>
              <a:t>远期利率协议（</a:t>
            </a:r>
            <a:r>
              <a:rPr lang="en-US" altLang="zh-CN" dirty="0" smtClean="0"/>
              <a:t>FRA）</a:t>
            </a:r>
            <a:endParaRPr lang="zh-CN" altLang="en-US" dirty="0" smtClean="0"/>
          </a:p>
        </p:txBody>
      </p:sp>
      <p:sp>
        <p:nvSpPr>
          <p:cNvPr id="169987" name="Rectangle 3"/>
          <p:cNvSpPr>
            <a:spLocks noGrp="1" noChangeArrowheads="1"/>
          </p:cNvSpPr>
          <p:nvPr>
            <p:ph type="body" idx="1"/>
          </p:nvPr>
        </p:nvSpPr>
        <p:spPr>
          <a:xfrm>
            <a:off x="941388" y="2187575"/>
            <a:ext cx="7019925" cy="3687763"/>
          </a:xfrm>
        </p:spPr>
        <p:txBody>
          <a:bodyPr/>
          <a:lstStyle/>
          <a:p>
            <a:pPr lvl="1" indent="625475" algn="just" eaLnBrk="1" hangingPunct="1">
              <a:lnSpc>
                <a:spcPct val="150000"/>
              </a:lnSpc>
              <a:buFont typeface="Wingdings" panose="05000000000000000000" pitchFamily="2" charset="2"/>
              <a:buNone/>
              <a:defRPr/>
            </a:pPr>
            <a:r>
              <a:rPr lang="zh-CN" altLang="en-US" b="1" smtClean="0"/>
              <a:t>一份远期利率协议是交易双方或者为规避未来利率波动风险，或者出于在未来利率波动上进行投机的目的而约定的一份协议</a:t>
            </a:r>
            <a:r>
              <a:rPr lang="zh-CN" altLang="en-US" smtClean="0"/>
              <a:t>。</a:t>
            </a:r>
          </a:p>
          <a:p>
            <a:pPr eaLnBrk="1" hangingPunct="1">
              <a:lnSpc>
                <a:spcPct val="150000"/>
              </a:lnSpc>
              <a:buFont typeface="Wingdings" panose="05000000000000000000" pitchFamily="2" charset="2"/>
              <a:buNone/>
              <a:defRPr/>
            </a:pPr>
            <a:endParaRPr lang="zh-CN" alt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277813"/>
            <a:ext cx="8229600" cy="455612"/>
          </a:xfrm>
        </p:spPr>
        <p:txBody>
          <a:bodyPr/>
          <a:lstStyle/>
          <a:p>
            <a:pPr eaLnBrk="1" hangingPunct="1">
              <a:defRPr/>
            </a:pPr>
            <a:endParaRPr lang="zh-CN" altLang="en-US" smtClean="0">
              <a:solidFill>
                <a:srgbClr val="080808"/>
              </a:solidFill>
              <a:effectLst>
                <a:outerShdw blurRad="38100" dist="38100" dir="2700000" algn="tl">
                  <a:srgbClr val="FFFFFF"/>
                </a:outerShdw>
              </a:effectLst>
            </a:endParaRPr>
          </a:p>
        </p:txBody>
      </p:sp>
      <p:sp>
        <p:nvSpPr>
          <p:cNvPr id="171011" name="Rectangle 3"/>
          <p:cNvSpPr>
            <a:spLocks noGrp="1" noChangeArrowheads="1"/>
          </p:cNvSpPr>
          <p:nvPr>
            <p:ph type="body" idx="1"/>
          </p:nvPr>
        </p:nvSpPr>
        <p:spPr>
          <a:xfrm>
            <a:off x="0" y="1066800"/>
            <a:ext cx="8459788" cy="4876800"/>
          </a:xfrm>
        </p:spPr>
        <p:txBody>
          <a:bodyPr/>
          <a:lstStyle/>
          <a:p>
            <a:pPr lvl="1" indent="639763" algn="just" eaLnBrk="1" hangingPunct="1">
              <a:lnSpc>
                <a:spcPct val="150000"/>
              </a:lnSpc>
              <a:buFont typeface="Wingdings" panose="05000000000000000000" pitchFamily="2" charset="2"/>
              <a:buNone/>
              <a:defRPr/>
            </a:pPr>
            <a:r>
              <a:rPr lang="en-US" altLang="zh-CN" sz="2400" b="1" dirty="0" smtClean="0"/>
              <a:t>FRA：</a:t>
            </a:r>
            <a:r>
              <a:rPr lang="zh-CN" altLang="en-US" sz="2400" b="1" dirty="0" smtClean="0"/>
              <a:t>是在固定利率下的远期对远期货款，</a:t>
            </a:r>
            <a:r>
              <a:rPr lang="zh-CN" altLang="en-US" sz="2400" b="1" u="sng" dirty="0" smtClean="0">
                <a:solidFill>
                  <a:srgbClr val="FFFF00"/>
                </a:solidFill>
              </a:rPr>
              <a:t>只是没有发生实际的货款本金交付</a:t>
            </a:r>
            <a:r>
              <a:rPr lang="zh-CN" altLang="en-US" sz="2400" b="1" dirty="0" smtClean="0"/>
              <a:t>。这就使得这个金融工具不会在资产负债表上出现，从而也不必满足资本充足率方面的要求</a:t>
            </a:r>
          </a:p>
          <a:p>
            <a:pPr lvl="1" indent="639763" algn="just" eaLnBrk="1" hangingPunct="1">
              <a:lnSpc>
                <a:spcPct val="150000"/>
              </a:lnSpc>
              <a:buFont typeface="Wingdings" panose="05000000000000000000" pitchFamily="2" charset="2"/>
              <a:buNone/>
              <a:defRPr/>
            </a:pPr>
            <a:r>
              <a:rPr lang="zh-CN" altLang="en-US" sz="2400" b="1" dirty="0" smtClean="0"/>
              <a:t>实际上要求的数额是远期对远期贷款资本要求的1%（用户资本充足率要求）</a:t>
            </a:r>
          </a:p>
          <a:p>
            <a:pPr lvl="1" indent="639763" algn="just" eaLnBrk="1" hangingPunct="1">
              <a:lnSpc>
                <a:spcPct val="150000"/>
              </a:lnSpc>
              <a:buFont typeface="Wingdings" panose="05000000000000000000" pitchFamily="2" charset="2"/>
              <a:buNone/>
              <a:defRPr/>
            </a:pPr>
            <a:r>
              <a:rPr lang="en-US" altLang="zh-CN" sz="2400" b="1" dirty="0" smtClean="0"/>
              <a:t>FRA</a:t>
            </a:r>
            <a:r>
              <a:rPr lang="zh-CN" altLang="en-US" sz="2400" b="1" dirty="0" smtClean="0"/>
              <a:t>是由银行提供的场外市场交易产品，是银行在各自的交易室中进行全球性交易的市场</a:t>
            </a:r>
          </a:p>
          <a:p>
            <a:pPr eaLnBrk="1" hangingPunct="1">
              <a:lnSpc>
                <a:spcPct val="150000"/>
              </a:lnSpc>
              <a:buFont typeface="Wingdings" panose="05000000000000000000" pitchFamily="2" charset="2"/>
              <a:buNone/>
              <a:defRPr/>
            </a:pPr>
            <a:endParaRPr lang="zh-CN" altLang="en-US" sz="24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defRPr/>
            </a:pPr>
            <a:r>
              <a:rPr lang="zh-CN" altLang="en-US" smtClean="0"/>
              <a:t>重要概念</a:t>
            </a:r>
          </a:p>
        </p:txBody>
      </p:sp>
      <p:sp>
        <p:nvSpPr>
          <p:cNvPr id="172035" name="Text Box 3"/>
          <p:cNvSpPr txBox="1">
            <a:spLocks noGrp="1" noChangeArrowheads="1"/>
          </p:cNvSpPr>
          <p:nvPr>
            <p:ph type="body" idx="1"/>
          </p:nvPr>
        </p:nvSpPr>
        <p:spPr>
          <a:xfrm>
            <a:off x="1476375" y="1700213"/>
            <a:ext cx="6172200" cy="4114800"/>
          </a:xfrm>
        </p:spPr>
        <p:txBody>
          <a:bodyPr lIns="92075" tIns="46038" rIns="92075" bIns="46038"/>
          <a:lstStyle/>
          <a:p>
            <a:pPr algn="just" eaLnBrk="1" hangingPunct="1">
              <a:lnSpc>
                <a:spcPct val="120000"/>
              </a:lnSpc>
              <a:buFont typeface="Wingdings" panose="05000000000000000000" pitchFamily="2" charset="2"/>
              <a:buNone/>
              <a:defRPr/>
            </a:pPr>
            <a:r>
              <a:rPr lang="zh-CN" altLang="en-US" sz="2400" b="1" dirty="0" smtClean="0"/>
              <a:t>在一份远期利率协议中：</a:t>
            </a:r>
          </a:p>
          <a:p>
            <a:pPr lvl="1" algn="just" eaLnBrk="1" hangingPunct="1">
              <a:lnSpc>
                <a:spcPct val="120000"/>
              </a:lnSpc>
              <a:defRPr/>
            </a:pPr>
            <a:r>
              <a:rPr lang="zh-CN" altLang="en-US" sz="2400" b="1" dirty="0" smtClean="0"/>
              <a:t>买方</a:t>
            </a:r>
            <a:r>
              <a:rPr lang="zh-CN" altLang="en-US" sz="2400" b="1" dirty="0" smtClean="0">
                <a:solidFill>
                  <a:srgbClr val="FFFF00"/>
                </a:solidFill>
              </a:rPr>
              <a:t>名义上</a:t>
            </a:r>
            <a:r>
              <a:rPr lang="zh-CN" altLang="en-US" sz="2400" b="1" dirty="0" smtClean="0"/>
              <a:t>答应去借款</a:t>
            </a:r>
          </a:p>
          <a:p>
            <a:pPr lvl="1" algn="just" eaLnBrk="1" hangingPunct="1">
              <a:lnSpc>
                <a:spcPct val="120000"/>
              </a:lnSpc>
              <a:defRPr/>
            </a:pPr>
            <a:r>
              <a:rPr lang="zh-CN" altLang="en-US" sz="2400" b="1" dirty="0" smtClean="0"/>
              <a:t>卖方</a:t>
            </a:r>
            <a:r>
              <a:rPr lang="zh-CN" altLang="en-US" sz="2400" b="1" dirty="0" smtClean="0">
                <a:solidFill>
                  <a:srgbClr val="FFFF00"/>
                </a:solidFill>
              </a:rPr>
              <a:t>名义上</a:t>
            </a:r>
            <a:r>
              <a:rPr lang="zh-CN" altLang="en-US" sz="2400" b="1" dirty="0" smtClean="0"/>
              <a:t>答应去贷款</a:t>
            </a:r>
          </a:p>
          <a:p>
            <a:pPr lvl="1" algn="just" eaLnBrk="1" hangingPunct="1">
              <a:lnSpc>
                <a:spcPct val="120000"/>
              </a:lnSpc>
              <a:defRPr/>
            </a:pPr>
            <a:r>
              <a:rPr lang="zh-CN" altLang="en-US" sz="2400" b="1" dirty="0" smtClean="0"/>
              <a:t>有特定数额的名义上的本金</a:t>
            </a:r>
          </a:p>
          <a:p>
            <a:pPr lvl="1" algn="just" eaLnBrk="1" hangingPunct="1">
              <a:lnSpc>
                <a:spcPct val="120000"/>
              </a:lnSpc>
              <a:defRPr/>
            </a:pPr>
            <a:r>
              <a:rPr lang="zh-CN" altLang="en-US" sz="2400" b="1" dirty="0" smtClean="0"/>
              <a:t>以某一币种标价</a:t>
            </a:r>
          </a:p>
          <a:p>
            <a:pPr lvl="1" algn="just" eaLnBrk="1" hangingPunct="1">
              <a:lnSpc>
                <a:spcPct val="120000"/>
              </a:lnSpc>
              <a:defRPr/>
            </a:pPr>
            <a:r>
              <a:rPr lang="zh-CN" altLang="en-US" sz="2400" b="1" dirty="0" smtClean="0"/>
              <a:t>固定的利率</a:t>
            </a:r>
          </a:p>
          <a:p>
            <a:pPr lvl="1" algn="just" eaLnBrk="1" hangingPunct="1">
              <a:lnSpc>
                <a:spcPct val="120000"/>
              </a:lnSpc>
              <a:defRPr/>
            </a:pPr>
            <a:r>
              <a:rPr lang="zh-CN" altLang="en-US" sz="2400" b="1" dirty="0" smtClean="0"/>
              <a:t>有特定的期限</a:t>
            </a:r>
          </a:p>
          <a:p>
            <a:pPr lvl="1" algn="just" eaLnBrk="1" hangingPunct="1">
              <a:lnSpc>
                <a:spcPct val="120000"/>
              </a:lnSpc>
              <a:defRPr/>
            </a:pPr>
            <a:r>
              <a:rPr lang="zh-CN" altLang="en-US" sz="2400" b="1" dirty="0" smtClean="0"/>
              <a:t>在未来某一双方约定的日期开始执行</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09600" y="228600"/>
            <a:ext cx="7772400" cy="533400"/>
          </a:xfrm>
        </p:spPr>
        <p:txBody>
          <a:bodyPr/>
          <a:lstStyle/>
          <a:p>
            <a:pPr eaLnBrk="1" hangingPunct="1">
              <a:defRPr/>
            </a:pPr>
            <a:r>
              <a:rPr lang="zh-CN" altLang="en-US" smtClean="0"/>
              <a:t>术语：</a:t>
            </a:r>
          </a:p>
        </p:txBody>
      </p:sp>
      <p:sp>
        <p:nvSpPr>
          <p:cNvPr id="302083" name="Rectangle 3"/>
          <p:cNvSpPr>
            <a:spLocks noGrp="1" noChangeArrowheads="1"/>
          </p:cNvSpPr>
          <p:nvPr>
            <p:ph type="body" idx="1"/>
          </p:nvPr>
        </p:nvSpPr>
        <p:spPr>
          <a:xfrm>
            <a:off x="381000" y="838200"/>
            <a:ext cx="8458200" cy="5486400"/>
          </a:xfrm>
        </p:spPr>
        <p:txBody>
          <a:bodyPr/>
          <a:lstStyle/>
          <a:p>
            <a:pPr eaLnBrk="1" hangingPunct="1">
              <a:lnSpc>
                <a:spcPct val="90000"/>
              </a:lnSpc>
              <a:defRPr/>
            </a:pPr>
            <a:r>
              <a:rPr lang="zh-CN" altLang="en-US" sz="2800" b="1" smtClean="0"/>
              <a:t>协议数额——名义上借贷本金数额</a:t>
            </a:r>
          </a:p>
          <a:p>
            <a:pPr eaLnBrk="1" hangingPunct="1">
              <a:lnSpc>
                <a:spcPct val="90000"/>
              </a:lnSpc>
              <a:defRPr/>
            </a:pPr>
            <a:r>
              <a:rPr lang="zh-CN" altLang="en-US" sz="2800" b="1" smtClean="0"/>
              <a:t>协议货币——协议数额的面值货币</a:t>
            </a:r>
          </a:p>
          <a:p>
            <a:pPr eaLnBrk="1" hangingPunct="1">
              <a:lnSpc>
                <a:spcPct val="90000"/>
              </a:lnSpc>
              <a:defRPr/>
            </a:pPr>
            <a:r>
              <a:rPr lang="zh-CN" altLang="en-US" sz="2800" b="1" smtClean="0"/>
              <a:t>交易日——远期利率协议交易的执行日</a:t>
            </a:r>
          </a:p>
          <a:p>
            <a:pPr eaLnBrk="1" hangingPunct="1">
              <a:lnSpc>
                <a:spcPct val="90000"/>
              </a:lnSpc>
              <a:defRPr/>
            </a:pPr>
            <a:r>
              <a:rPr lang="zh-CN" altLang="en-US" sz="2800" b="1" smtClean="0"/>
              <a:t>交割日——名义贷款或存款开始日</a:t>
            </a:r>
          </a:p>
          <a:p>
            <a:pPr eaLnBrk="1" hangingPunct="1">
              <a:lnSpc>
                <a:spcPct val="90000"/>
              </a:lnSpc>
              <a:defRPr/>
            </a:pPr>
            <a:r>
              <a:rPr lang="zh-CN" altLang="en-US" sz="2800" b="1" smtClean="0"/>
              <a:t>基准日——决定参考利率的日子</a:t>
            </a:r>
          </a:p>
          <a:p>
            <a:pPr eaLnBrk="1" hangingPunct="1">
              <a:lnSpc>
                <a:spcPct val="90000"/>
              </a:lnSpc>
              <a:defRPr/>
            </a:pPr>
            <a:r>
              <a:rPr lang="zh-CN" altLang="en-US" sz="2800" b="1" smtClean="0"/>
              <a:t>到期日——名义贷款或存款到期日</a:t>
            </a:r>
          </a:p>
          <a:p>
            <a:pPr eaLnBrk="1" hangingPunct="1">
              <a:lnSpc>
                <a:spcPct val="90000"/>
              </a:lnSpc>
              <a:defRPr/>
            </a:pPr>
            <a:r>
              <a:rPr lang="zh-CN" altLang="en-US" sz="2800" b="1" smtClean="0"/>
              <a:t>协议期限——在交割日和到期日之间的天数</a:t>
            </a:r>
          </a:p>
          <a:p>
            <a:pPr eaLnBrk="1" hangingPunct="1">
              <a:lnSpc>
                <a:spcPct val="90000"/>
              </a:lnSpc>
              <a:defRPr/>
            </a:pPr>
            <a:r>
              <a:rPr lang="zh-CN" altLang="en-US" sz="2800" b="1" smtClean="0"/>
              <a:t>协议利率——远期利率协议中规定的固定利率</a:t>
            </a:r>
          </a:p>
          <a:p>
            <a:pPr eaLnBrk="1" hangingPunct="1">
              <a:lnSpc>
                <a:spcPct val="90000"/>
              </a:lnSpc>
              <a:defRPr/>
            </a:pPr>
            <a:r>
              <a:rPr lang="zh-CN" altLang="en-US" sz="2800" b="1" smtClean="0"/>
              <a:t>参考利率——市场决定的利率，用在交割日以计算交割额</a:t>
            </a:r>
          </a:p>
          <a:p>
            <a:pPr eaLnBrk="1" hangingPunct="1">
              <a:lnSpc>
                <a:spcPct val="90000"/>
              </a:lnSpc>
              <a:defRPr/>
            </a:pPr>
            <a:r>
              <a:rPr lang="zh-CN" altLang="en-US" sz="2800" b="1" smtClean="0"/>
              <a:t>交割额——在交割日，协议一方交给另一方的金额，根据协议利率与参考利率之差计算得出。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626" name="Line 3"/>
          <p:cNvSpPr>
            <a:spLocks noChangeShapeType="1"/>
          </p:cNvSpPr>
          <p:nvPr/>
        </p:nvSpPr>
        <p:spPr bwMode="auto">
          <a:xfrm>
            <a:off x="1335088" y="1268413"/>
            <a:ext cx="0" cy="1220787"/>
          </a:xfrm>
          <a:prstGeom prst="line">
            <a:avLst/>
          </a:prstGeom>
          <a:ln w="9525">
            <a:solidFill>
              <a:schemeClr val="tx1"/>
            </a:solidFill>
            <a:prstDash val="sysDot"/>
            <a:round/>
            <a:headEnd/>
            <a:tailEnd/>
          </a:ln>
        </p:spPr>
        <p:txBody>
          <a:bodyPr>
            <a:spAutoFit/>
          </a:bodyPr>
          <a:lstStyle/>
          <a:p>
            <a:endParaRPr lang="zh-CN" altLang="en-US"/>
          </a:p>
        </p:txBody>
      </p:sp>
      <p:sp useBgFill="1">
        <p:nvSpPr>
          <p:cNvPr id="26627" name="Line 4"/>
          <p:cNvSpPr>
            <a:spLocks noChangeShapeType="1"/>
          </p:cNvSpPr>
          <p:nvPr/>
        </p:nvSpPr>
        <p:spPr bwMode="auto">
          <a:xfrm>
            <a:off x="1528763" y="1268413"/>
            <a:ext cx="0" cy="1220787"/>
          </a:xfrm>
          <a:prstGeom prst="line">
            <a:avLst/>
          </a:prstGeom>
          <a:ln w="9525">
            <a:solidFill>
              <a:schemeClr val="tx1"/>
            </a:solidFill>
            <a:prstDash val="sysDot"/>
            <a:round/>
            <a:headEnd/>
            <a:tailEnd/>
          </a:ln>
        </p:spPr>
        <p:txBody>
          <a:bodyPr>
            <a:spAutoFit/>
          </a:bodyPr>
          <a:lstStyle/>
          <a:p>
            <a:endParaRPr lang="zh-CN" altLang="en-US"/>
          </a:p>
        </p:txBody>
      </p:sp>
      <p:sp useBgFill="1">
        <p:nvSpPr>
          <p:cNvPr id="26628" name="Line 5"/>
          <p:cNvSpPr>
            <a:spLocks noChangeShapeType="1"/>
          </p:cNvSpPr>
          <p:nvPr/>
        </p:nvSpPr>
        <p:spPr bwMode="auto">
          <a:xfrm>
            <a:off x="4776788" y="1268413"/>
            <a:ext cx="0" cy="1220787"/>
          </a:xfrm>
          <a:prstGeom prst="line">
            <a:avLst/>
          </a:prstGeom>
          <a:ln w="9525">
            <a:solidFill>
              <a:schemeClr val="tx1"/>
            </a:solidFill>
            <a:prstDash val="sysDot"/>
            <a:round/>
            <a:headEnd/>
            <a:tailEnd/>
          </a:ln>
        </p:spPr>
        <p:txBody>
          <a:bodyPr>
            <a:spAutoFit/>
          </a:bodyPr>
          <a:lstStyle/>
          <a:p>
            <a:endParaRPr lang="zh-CN" altLang="en-US"/>
          </a:p>
        </p:txBody>
      </p:sp>
      <p:sp useBgFill="1">
        <p:nvSpPr>
          <p:cNvPr id="26629" name="Line 6"/>
          <p:cNvSpPr>
            <a:spLocks noChangeShapeType="1"/>
          </p:cNvSpPr>
          <p:nvPr/>
        </p:nvSpPr>
        <p:spPr bwMode="auto">
          <a:xfrm>
            <a:off x="4970463" y="1268413"/>
            <a:ext cx="0" cy="1220787"/>
          </a:xfrm>
          <a:prstGeom prst="line">
            <a:avLst/>
          </a:prstGeom>
          <a:ln w="9525">
            <a:solidFill>
              <a:schemeClr val="tx1"/>
            </a:solidFill>
            <a:prstDash val="sysDot"/>
            <a:round/>
            <a:headEnd/>
            <a:tailEnd/>
          </a:ln>
        </p:spPr>
        <p:txBody>
          <a:bodyPr>
            <a:spAutoFit/>
          </a:bodyPr>
          <a:lstStyle/>
          <a:p>
            <a:endParaRPr lang="zh-CN" altLang="en-US"/>
          </a:p>
        </p:txBody>
      </p:sp>
      <p:sp useBgFill="1">
        <p:nvSpPr>
          <p:cNvPr id="26630" name="Line 7"/>
          <p:cNvSpPr>
            <a:spLocks noChangeShapeType="1"/>
          </p:cNvSpPr>
          <p:nvPr/>
        </p:nvSpPr>
        <p:spPr bwMode="auto">
          <a:xfrm>
            <a:off x="1528763" y="1617663"/>
            <a:ext cx="3260725"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26631" name="Line 9"/>
          <p:cNvSpPr>
            <a:spLocks noChangeShapeType="1"/>
          </p:cNvSpPr>
          <p:nvPr/>
        </p:nvSpPr>
        <p:spPr bwMode="auto">
          <a:xfrm>
            <a:off x="8218488" y="1268413"/>
            <a:ext cx="0" cy="1220787"/>
          </a:xfrm>
          <a:prstGeom prst="line">
            <a:avLst/>
          </a:prstGeom>
          <a:ln w="9525">
            <a:solidFill>
              <a:schemeClr val="tx1"/>
            </a:solidFill>
            <a:prstDash val="sysDot"/>
            <a:round/>
            <a:headEnd/>
            <a:tailEnd/>
          </a:ln>
        </p:spPr>
        <p:txBody>
          <a:bodyPr>
            <a:spAutoFit/>
          </a:bodyPr>
          <a:lstStyle/>
          <a:p>
            <a:endParaRPr lang="zh-CN" altLang="en-US"/>
          </a:p>
        </p:txBody>
      </p:sp>
      <p:sp useBgFill="1">
        <p:nvSpPr>
          <p:cNvPr id="26632" name="Line 10"/>
          <p:cNvSpPr>
            <a:spLocks noChangeShapeType="1"/>
          </p:cNvSpPr>
          <p:nvPr/>
        </p:nvSpPr>
        <p:spPr bwMode="auto">
          <a:xfrm>
            <a:off x="4970463" y="1617663"/>
            <a:ext cx="3260725"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26633" name="Line 11"/>
          <p:cNvSpPr>
            <a:spLocks noChangeShapeType="1"/>
          </p:cNvSpPr>
          <p:nvPr/>
        </p:nvSpPr>
        <p:spPr bwMode="auto">
          <a:xfrm>
            <a:off x="4970463" y="2139950"/>
            <a:ext cx="3260725" cy="0"/>
          </a:xfrm>
          <a:prstGeom prst="line">
            <a:avLst/>
          </a:prstGeom>
          <a:ln w="9525">
            <a:solidFill>
              <a:schemeClr val="tx1"/>
            </a:solidFill>
            <a:round/>
            <a:headEnd/>
            <a:tailEnd type="triangle" w="med" len="med"/>
          </a:ln>
        </p:spPr>
        <p:txBody>
          <a:bodyPr>
            <a:spAutoFit/>
          </a:bodyPr>
          <a:lstStyle/>
          <a:p>
            <a:endParaRPr lang="zh-CN" altLang="en-US"/>
          </a:p>
        </p:txBody>
      </p:sp>
      <p:sp useBgFill="1">
        <p:nvSpPr>
          <p:cNvPr id="26634" name="Text Box 12"/>
          <p:cNvSpPr txBox="1">
            <a:spLocks noChangeArrowheads="1"/>
          </p:cNvSpPr>
          <p:nvPr/>
        </p:nvSpPr>
        <p:spPr bwMode="auto">
          <a:xfrm>
            <a:off x="2432050" y="1268413"/>
            <a:ext cx="908050"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递延期限</a:t>
            </a:r>
          </a:p>
        </p:txBody>
      </p:sp>
      <p:sp useBgFill="1">
        <p:nvSpPr>
          <p:cNvPr id="26635" name="Text Box 13"/>
          <p:cNvSpPr txBox="1">
            <a:spLocks noChangeArrowheads="1"/>
          </p:cNvSpPr>
          <p:nvPr/>
        </p:nvSpPr>
        <p:spPr bwMode="auto">
          <a:xfrm>
            <a:off x="6057900" y="1268413"/>
            <a:ext cx="908050"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合约期限</a:t>
            </a:r>
          </a:p>
        </p:txBody>
      </p:sp>
      <p:sp useBgFill="1">
        <p:nvSpPr>
          <p:cNvPr id="26636" name="Text Box 14"/>
          <p:cNvSpPr txBox="1">
            <a:spLocks noChangeArrowheads="1"/>
          </p:cNvSpPr>
          <p:nvPr/>
        </p:nvSpPr>
        <p:spPr bwMode="auto">
          <a:xfrm>
            <a:off x="611188" y="2312988"/>
            <a:ext cx="700087"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交易日</a:t>
            </a:r>
          </a:p>
        </p:txBody>
      </p:sp>
      <p:sp useBgFill="1">
        <p:nvSpPr>
          <p:cNvPr id="26637" name="Text Box 15"/>
          <p:cNvSpPr txBox="1">
            <a:spLocks noChangeArrowheads="1"/>
          </p:cNvSpPr>
          <p:nvPr/>
        </p:nvSpPr>
        <p:spPr bwMode="auto">
          <a:xfrm>
            <a:off x="1625600" y="2312988"/>
            <a:ext cx="542925"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即期</a:t>
            </a:r>
          </a:p>
        </p:txBody>
      </p:sp>
      <p:sp useBgFill="1">
        <p:nvSpPr>
          <p:cNvPr id="26638" name="Text Box 16"/>
          <p:cNvSpPr txBox="1">
            <a:spLocks noChangeArrowheads="1"/>
          </p:cNvSpPr>
          <p:nvPr/>
        </p:nvSpPr>
        <p:spPr bwMode="auto">
          <a:xfrm>
            <a:off x="4102100" y="2312988"/>
            <a:ext cx="650875"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基准日</a:t>
            </a:r>
          </a:p>
        </p:txBody>
      </p:sp>
      <p:sp useBgFill="1">
        <p:nvSpPr>
          <p:cNvPr id="26639" name="Text Box 17"/>
          <p:cNvSpPr txBox="1">
            <a:spLocks noChangeArrowheads="1"/>
          </p:cNvSpPr>
          <p:nvPr/>
        </p:nvSpPr>
        <p:spPr bwMode="auto">
          <a:xfrm>
            <a:off x="5054600" y="2312988"/>
            <a:ext cx="665163"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交割日</a:t>
            </a:r>
          </a:p>
        </p:txBody>
      </p:sp>
      <p:sp useBgFill="1">
        <p:nvSpPr>
          <p:cNvPr id="26640" name="Text Box 18"/>
          <p:cNvSpPr txBox="1">
            <a:spLocks noChangeArrowheads="1"/>
          </p:cNvSpPr>
          <p:nvPr/>
        </p:nvSpPr>
        <p:spPr bwMode="auto">
          <a:xfrm>
            <a:off x="7483475" y="2314575"/>
            <a:ext cx="674688"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到期日</a:t>
            </a:r>
          </a:p>
        </p:txBody>
      </p:sp>
      <p:sp useBgFill="1">
        <p:nvSpPr>
          <p:cNvPr id="26641" name="Text Box 19"/>
          <p:cNvSpPr txBox="1">
            <a:spLocks noChangeArrowheads="1"/>
          </p:cNvSpPr>
          <p:nvPr/>
        </p:nvSpPr>
        <p:spPr bwMode="auto">
          <a:xfrm>
            <a:off x="611188" y="2838450"/>
            <a:ext cx="1993900"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双方同意的合约利率</a:t>
            </a:r>
          </a:p>
        </p:txBody>
      </p:sp>
      <p:sp useBgFill="1">
        <p:nvSpPr>
          <p:cNvPr id="26642" name="Text Box 20"/>
          <p:cNvSpPr txBox="1">
            <a:spLocks noChangeArrowheads="1"/>
          </p:cNvSpPr>
          <p:nvPr/>
        </p:nvSpPr>
        <p:spPr bwMode="auto">
          <a:xfrm>
            <a:off x="3848100" y="2838450"/>
            <a:ext cx="904875"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参考利率</a:t>
            </a:r>
          </a:p>
        </p:txBody>
      </p:sp>
      <p:sp useBgFill="1">
        <p:nvSpPr>
          <p:cNvPr id="26643" name="Text Box 21"/>
          <p:cNvSpPr txBox="1">
            <a:spLocks noChangeArrowheads="1"/>
          </p:cNvSpPr>
          <p:nvPr/>
        </p:nvSpPr>
        <p:spPr bwMode="auto">
          <a:xfrm>
            <a:off x="5054600" y="2838450"/>
            <a:ext cx="1089025" cy="254000"/>
          </a:xfrm>
          <a:prstGeom prst="rect">
            <a:avLst/>
          </a:prstGeom>
          <a:ln w="9525">
            <a:solidFill>
              <a:schemeClr val="tx1"/>
            </a:solidFill>
            <a:miter lim="800000"/>
            <a:headEnd/>
            <a:tailEnd/>
          </a:ln>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交付交割额</a:t>
            </a:r>
          </a:p>
        </p:txBody>
      </p:sp>
      <p:sp useBgFill="1">
        <p:nvSpPr>
          <p:cNvPr id="26644" name="Rectangle 22"/>
          <p:cNvSpPr>
            <a:spLocks noChangeArrowheads="1"/>
          </p:cNvSpPr>
          <p:nvPr/>
        </p:nvSpPr>
        <p:spPr bwMode="auto">
          <a:xfrm>
            <a:off x="4978400" y="3611563"/>
            <a:ext cx="635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80808"/>
                </a:solidFill>
                <a:latin typeface="Times New Roman" panose="02020603050405020304" pitchFamily="18" charset="0"/>
              </a:rPr>
              <a:t> </a:t>
            </a:r>
            <a:endParaRPr lang="zh-CN" altLang="en-US" sz="2400">
              <a:solidFill>
                <a:srgbClr val="080808"/>
              </a:solidFill>
              <a:latin typeface="Times New Roman" panose="02020603050405020304" pitchFamily="18" charset="0"/>
            </a:endParaRPr>
          </a:p>
        </p:txBody>
      </p:sp>
      <p:sp useBgFill="1">
        <p:nvSpPr>
          <p:cNvPr id="26645" name="Rectangle 23"/>
          <p:cNvSpPr>
            <a:spLocks noChangeArrowheads="1"/>
          </p:cNvSpPr>
          <p:nvPr/>
        </p:nvSpPr>
        <p:spPr bwMode="auto">
          <a:xfrm>
            <a:off x="825500" y="4298950"/>
            <a:ext cx="635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80808"/>
                </a:solidFill>
                <a:latin typeface="Times New Roman" panose="02020603050405020304" pitchFamily="18" charset="0"/>
              </a:rPr>
              <a:t> </a:t>
            </a:r>
            <a:endParaRPr lang="zh-CN" altLang="en-US" sz="2400">
              <a:solidFill>
                <a:srgbClr val="080808"/>
              </a:solidFill>
              <a:latin typeface="Times New Roman" panose="02020603050405020304" pitchFamily="18" charset="0"/>
            </a:endParaRPr>
          </a:p>
        </p:txBody>
      </p:sp>
      <p:sp useBgFill="1">
        <p:nvSpPr>
          <p:cNvPr id="26646" name="Rectangle 24"/>
          <p:cNvSpPr>
            <a:spLocks noChangeArrowheads="1"/>
          </p:cNvSpPr>
          <p:nvPr/>
        </p:nvSpPr>
        <p:spPr bwMode="auto">
          <a:xfrm>
            <a:off x="2514600" y="4338638"/>
            <a:ext cx="635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80808"/>
                </a:solidFill>
                <a:latin typeface="Times New Roman" panose="02020603050405020304" pitchFamily="18" charset="0"/>
              </a:rPr>
              <a:t> </a:t>
            </a:r>
            <a:endParaRPr lang="zh-CN" altLang="en-US" sz="2400">
              <a:solidFill>
                <a:srgbClr val="080808"/>
              </a:solidFill>
              <a:latin typeface="Times New Roman" panose="02020603050405020304" pitchFamily="18" charset="0"/>
            </a:endParaRPr>
          </a:p>
        </p:txBody>
      </p:sp>
      <p:sp useBgFill="1">
        <p:nvSpPr>
          <p:cNvPr id="26647" name="Rectangle 26"/>
          <p:cNvSpPr>
            <a:spLocks noChangeArrowheads="1"/>
          </p:cNvSpPr>
          <p:nvPr/>
        </p:nvSpPr>
        <p:spPr bwMode="auto">
          <a:xfrm>
            <a:off x="4138613" y="4718050"/>
            <a:ext cx="44450" cy="2127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solidFill>
                  <a:srgbClr val="080808"/>
                </a:solidFill>
                <a:latin typeface="Times New Roman" panose="02020603050405020304" pitchFamily="18" charset="0"/>
              </a:rPr>
              <a:t> </a:t>
            </a:r>
            <a:endParaRPr lang="zh-CN" altLang="en-US" sz="2400">
              <a:solidFill>
                <a:srgbClr val="080808"/>
              </a:solidFill>
              <a:latin typeface="Times New Roman" panose="02020603050405020304" pitchFamily="18" charset="0"/>
            </a:endParaRPr>
          </a:p>
        </p:txBody>
      </p:sp>
      <p:graphicFrame>
        <p:nvGraphicFramePr>
          <p:cNvPr id="26648" name="Object 28"/>
          <p:cNvGraphicFramePr>
            <a:graphicFrameLocks noChangeAspect="1"/>
          </p:cNvGraphicFramePr>
          <p:nvPr/>
        </p:nvGraphicFramePr>
        <p:xfrm>
          <a:off x="2700338" y="3429000"/>
          <a:ext cx="3352800" cy="1368425"/>
        </p:xfrm>
        <a:graphic>
          <a:graphicData uri="http://schemas.openxmlformats.org/presentationml/2006/ole">
            <mc:AlternateContent xmlns:mc="http://schemas.openxmlformats.org/markup-compatibility/2006">
              <mc:Choice xmlns:v="urn:schemas-microsoft-com:vml" Requires="v">
                <p:oleObj spid="_x0000_s26710" name="Equation" r:id="rId3" imgW="1714568" imgH="609530" progId="Equation.DSMT4">
                  <p:embed/>
                </p:oleObj>
              </mc:Choice>
              <mc:Fallback>
                <p:oleObj name="Equation" r:id="rId3" imgW="1714568" imgH="60953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429000"/>
                        <a:ext cx="3352800" cy="13684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26649" name="Rectangle 29"/>
          <p:cNvSpPr>
            <a:spLocks noChangeArrowheads="1"/>
          </p:cNvSpPr>
          <p:nvPr/>
        </p:nvSpPr>
        <p:spPr bwMode="auto">
          <a:xfrm>
            <a:off x="2667000" y="4491038"/>
            <a:ext cx="635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80808"/>
                </a:solidFill>
                <a:latin typeface="Times New Roman" panose="02020603050405020304" pitchFamily="18" charset="0"/>
              </a:rPr>
              <a:t> </a:t>
            </a:r>
            <a:endParaRPr lang="zh-CN" altLang="en-US" sz="2400">
              <a:solidFill>
                <a:srgbClr val="080808"/>
              </a:solidFill>
              <a:latin typeface="Times New Roman" panose="02020603050405020304" pitchFamily="18" charset="0"/>
            </a:endParaRPr>
          </a:p>
        </p:txBody>
      </p:sp>
      <p:sp>
        <p:nvSpPr>
          <p:cNvPr id="26650" name="Text Box 30"/>
          <p:cNvSpPr txBox="1">
            <a:spLocks noChangeArrowheads="1"/>
          </p:cNvSpPr>
          <p:nvPr/>
        </p:nvSpPr>
        <p:spPr bwMode="auto">
          <a:xfrm>
            <a:off x="755650" y="5051425"/>
            <a:ext cx="7848600" cy="1041400"/>
          </a:xfrm>
          <a:prstGeom prst="rect">
            <a:avLst/>
          </a:prstGeom>
          <a:noFill/>
          <a:ln>
            <a:noFill/>
          </a:ln>
          <a:effectLst/>
          <a:extLst>
            <a:ext uri="{909E8E84-426E-40DD-AFC4-6F175D3DCCD1}">
              <a14:hiddenFill xmlns:a14="http://schemas.microsoft.com/office/drawing/2010/main">
                <a:solidFill>
                  <a:srgbClr val="F6F6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ClrTx/>
              <a:buSzTx/>
              <a:buFontTx/>
              <a:buNone/>
            </a:pPr>
            <a:r>
              <a:rPr lang="en-US" altLang="zh-CN" sz="2400" b="1">
                <a:latin typeface="Times New Roman" panose="02020603050405020304" pitchFamily="18" charset="0"/>
              </a:rPr>
              <a:t>i</a:t>
            </a:r>
            <a:r>
              <a:rPr lang="en-US" altLang="zh-CN" sz="2400" b="1" baseline="-25000">
                <a:latin typeface="Times New Roman" panose="02020603050405020304" pitchFamily="18" charset="0"/>
              </a:rPr>
              <a:t>r   </a:t>
            </a:r>
            <a:r>
              <a:rPr lang="zh-CN" altLang="en-US" sz="2400" b="1">
                <a:latin typeface="Times New Roman" panose="02020603050405020304" pitchFamily="18" charset="0"/>
              </a:rPr>
              <a:t>是参数利率，</a:t>
            </a:r>
            <a:r>
              <a:rPr lang="en-US" altLang="zh-CN" sz="2400" b="1">
                <a:latin typeface="Times New Roman" panose="02020603050405020304" pitchFamily="18" charset="0"/>
              </a:rPr>
              <a:t>i</a:t>
            </a:r>
            <a:r>
              <a:rPr lang="en-US" altLang="zh-CN" sz="2400" b="1" baseline="-25000">
                <a:latin typeface="Times New Roman" panose="02020603050405020304" pitchFamily="18" charset="0"/>
              </a:rPr>
              <a:t>c  </a:t>
            </a:r>
            <a:r>
              <a:rPr lang="zh-CN" altLang="en-US" sz="2400" b="1">
                <a:latin typeface="Times New Roman" panose="02020603050405020304" pitchFamily="18" charset="0"/>
              </a:rPr>
              <a:t>是协议利率，</a:t>
            </a:r>
            <a:r>
              <a:rPr lang="en-US" altLang="zh-CN" sz="2400" b="1">
                <a:latin typeface="Times New Roman" panose="02020603050405020304" pitchFamily="18" charset="0"/>
              </a:rPr>
              <a:t>A  </a:t>
            </a:r>
            <a:r>
              <a:rPr lang="zh-CN" altLang="en-US" sz="2400" b="1">
                <a:latin typeface="Times New Roman" panose="02020603050405020304" pitchFamily="18" charset="0"/>
              </a:rPr>
              <a:t>是协议数额，</a:t>
            </a:r>
            <a:r>
              <a:rPr lang="en-US" altLang="zh-CN" sz="2400" b="1">
                <a:latin typeface="Times New Roman" panose="02020603050405020304" pitchFamily="18" charset="0"/>
              </a:rPr>
              <a:t>DAYS  </a:t>
            </a:r>
            <a:r>
              <a:rPr lang="zh-CN" altLang="en-US" sz="2400" b="1">
                <a:latin typeface="Times New Roman" panose="02020603050405020304" pitchFamily="18" charset="0"/>
              </a:rPr>
              <a:t>是协议期限的天数，</a:t>
            </a:r>
            <a:r>
              <a:rPr lang="en-US" altLang="zh-CN" sz="2400" b="1">
                <a:latin typeface="Times New Roman" panose="02020603050405020304" pitchFamily="18" charset="0"/>
              </a:rPr>
              <a:t>BASIS  </a:t>
            </a:r>
            <a:r>
              <a:rPr lang="zh-CN" altLang="en-US" sz="2400" b="1">
                <a:latin typeface="Times New Roman" panose="02020603050405020304" pitchFamily="18" charset="0"/>
              </a:rPr>
              <a:t>是转换的天数.</a:t>
            </a:r>
          </a:p>
        </p:txBody>
      </p:sp>
      <p:sp>
        <p:nvSpPr>
          <p:cNvPr id="26651" name="Line 2"/>
          <p:cNvSpPr>
            <a:spLocks noChangeShapeType="1"/>
          </p:cNvSpPr>
          <p:nvPr/>
        </p:nvSpPr>
        <p:spPr bwMode="auto">
          <a:xfrm>
            <a:off x="1547813" y="2133600"/>
            <a:ext cx="324008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524000" y="1392238"/>
            <a:ext cx="168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latin typeface="Times New Roman" panose="02020603050405020304" pitchFamily="18" charset="0"/>
              </a:rPr>
              <a:t> </a:t>
            </a:r>
          </a:p>
        </p:txBody>
      </p:sp>
      <p:sp>
        <p:nvSpPr>
          <p:cNvPr id="27651" name="Rectangle 3"/>
          <p:cNvSpPr>
            <a:spLocks noChangeArrowheads="1"/>
          </p:cNvSpPr>
          <p:nvPr/>
        </p:nvSpPr>
        <p:spPr bwMode="auto">
          <a:xfrm>
            <a:off x="2133600" y="2306638"/>
            <a:ext cx="42672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latin typeface="Times New Roman" panose="02020603050405020304" pitchFamily="18" charset="0"/>
              </a:rPr>
              <a:t>i</a:t>
            </a:r>
            <a:r>
              <a:rPr lang="en-US" altLang="zh-CN" sz="2400" baseline="-25000">
                <a:latin typeface="Times New Roman" panose="02020603050405020304" pitchFamily="18" charset="0"/>
              </a:rPr>
              <a:t>s  </a:t>
            </a:r>
            <a:r>
              <a:rPr lang="zh-CN" altLang="en-US" sz="2400" b="1">
                <a:latin typeface="宋体" panose="02010600030101010101" pitchFamily="2" charset="-122"/>
              </a:rPr>
              <a:t>是直到交割日的货币市场利率</a:t>
            </a:r>
          </a:p>
        </p:txBody>
      </p:sp>
      <p:sp>
        <p:nvSpPr>
          <p:cNvPr id="27652" name="Rectangle 4"/>
          <p:cNvSpPr>
            <a:spLocks noChangeArrowheads="1"/>
          </p:cNvSpPr>
          <p:nvPr/>
        </p:nvSpPr>
        <p:spPr bwMode="auto">
          <a:xfrm>
            <a:off x="2133600" y="2913063"/>
            <a:ext cx="449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latin typeface="宋体" panose="02010600030101010101" pitchFamily="2" charset="-122"/>
              </a:rPr>
              <a:t>i</a:t>
            </a:r>
            <a:r>
              <a:rPr lang="en-US" altLang="zh-CN" sz="2400" baseline="-25000">
                <a:latin typeface="宋体" panose="02010600030101010101" pitchFamily="2" charset="-122"/>
              </a:rPr>
              <a:t>L</a:t>
            </a:r>
            <a:r>
              <a:rPr lang="zh-CN" altLang="en-US" sz="2400" b="1">
                <a:latin typeface="宋体" panose="02010600030101010101" pitchFamily="2" charset="-122"/>
              </a:rPr>
              <a:t>是直到到期日的货币市场利率</a:t>
            </a:r>
            <a:endParaRPr lang="zh-CN" altLang="en-US" sz="2400" b="1">
              <a:latin typeface="Times New Roman" panose="02020603050405020304" pitchFamily="18" charset="0"/>
            </a:endParaRPr>
          </a:p>
        </p:txBody>
      </p:sp>
      <p:sp>
        <p:nvSpPr>
          <p:cNvPr id="27653" name="Rectangle 5"/>
          <p:cNvSpPr>
            <a:spLocks noChangeArrowheads="1"/>
          </p:cNvSpPr>
          <p:nvPr/>
        </p:nvSpPr>
        <p:spPr bwMode="auto">
          <a:xfrm>
            <a:off x="2133600" y="3506788"/>
            <a:ext cx="3581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latin typeface="宋体" panose="02010600030101010101" pitchFamily="2" charset="-122"/>
              </a:rPr>
              <a:t>i</a:t>
            </a:r>
            <a:r>
              <a:rPr lang="en-US" altLang="zh-CN" sz="2400" baseline="-25000">
                <a:latin typeface="宋体" panose="02010600030101010101" pitchFamily="2" charset="-122"/>
              </a:rPr>
              <a:t>F</a:t>
            </a:r>
            <a:r>
              <a:rPr lang="zh-CN" altLang="en-US" sz="2400" b="1">
                <a:latin typeface="宋体" panose="02010600030101010101" pitchFamily="2" charset="-122"/>
              </a:rPr>
              <a:t>是远期利率协议利率</a:t>
            </a:r>
            <a:endParaRPr lang="zh-CN" altLang="en-US" sz="2400" b="1">
              <a:latin typeface="Times New Roman" panose="02020603050405020304" pitchFamily="18" charset="0"/>
            </a:endParaRPr>
          </a:p>
        </p:txBody>
      </p:sp>
      <p:sp>
        <p:nvSpPr>
          <p:cNvPr id="27654" name="Rectangle 6"/>
          <p:cNvSpPr>
            <a:spLocks noChangeArrowheads="1"/>
          </p:cNvSpPr>
          <p:nvPr/>
        </p:nvSpPr>
        <p:spPr bwMode="auto">
          <a:xfrm>
            <a:off x="2133600" y="4167188"/>
            <a:ext cx="381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latin typeface="宋体" panose="02010600030101010101" pitchFamily="2" charset="-122"/>
              </a:rPr>
              <a:t>t</a:t>
            </a:r>
            <a:r>
              <a:rPr lang="en-US" altLang="zh-CN" sz="2400" baseline="-25000">
                <a:latin typeface="宋体" panose="02010600030101010101" pitchFamily="2" charset="-122"/>
              </a:rPr>
              <a:t>s</a:t>
            </a:r>
            <a:r>
              <a:rPr lang="zh-CN" altLang="en-US" sz="2400" b="1">
                <a:latin typeface="宋体" panose="02010600030101010101" pitchFamily="2" charset="-122"/>
              </a:rPr>
              <a:t>是从即期到交割日的时间</a:t>
            </a:r>
            <a:endParaRPr lang="zh-CN" altLang="en-US" sz="2400" b="1">
              <a:latin typeface="Times New Roman" panose="02020603050405020304" pitchFamily="18" charset="0"/>
            </a:endParaRPr>
          </a:p>
        </p:txBody>
      </p:sp>
      <p:sp>
        <p:nvSpPr>
          <p:cNvPr id="27655" name="Rectangle 7"/>
          <p:cNvSpPr>
            <a:spLocks noChangeArrowheads="1"/>
          </p:cNvSpPr>
          <p:nvPr/>
        </p:nvSpPr>
        <p:spPr bwMode="auto">
          <a:xfrm>
            <a:off x="2133600" y="4760913"/>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latin typeface="宋体" panose="02010600030101010101" pitchFamily="2" charset="-122"/>
              </a:rPr>
              <a:t>t</a:t>
            </a:r>
            <a:r>
              <a:rPr lang="en-US" altLang="zh-CN" sz="2400" baseline="-25000">
                <a:latin typeface="宋体" panose="02010600030101010101" pitchFamily="2" charset="-122"/>
              </a:rPr>
              <a:t>l</a:t>
            </a:r>
            <a:r>
              <a:rPr lang="zh-CN" altLang="en-US" sz="2400" b="1">
                <a:latin typeface="宋体" panose="02010600030101010101" pitchFamily="2" charset="-122"/>
              </a:rPr>
              <a:t>是从即期到到期日的时间</a:t>
            </a:r>
            <a:endParaRPr lang="zh-CN" altLang="en-US" sz="2400" b="1">
              <a:latin typeface="Times New Roman" panose="02020603050405020304" pitchFamily="18" charset="0"/>
            </a:endParaRPr>
          </a:p>
        </p:txBody>
      </p:sp>
      <p:sp>
        <p:nvSpPr>
          <p:cNvPr id="27656" name="Rectangle 8"/>
          <p:cNvSpPr>
            <a:spLocks noChangeArrowheads="1"/>
          </p:cNvSpPr>
          <p:nvPr/>
        </p:nvSpPr>
        <p:spPr bwMode="auto">
          <a:xfrm>
            <a:off x="2133600" y="5354638"/>
            <a:ext cx="3962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latin typeface="宋体" panose="02010600030101010101" pitchFamily="2" charset="-122"/>
              </a:rPr>
              <a:t>t</a:t>
            </a:r>
            <a:r>
              <a:rPr lang="en-US" altLang="zh-CN" sz="2400" baseline="-25000">
                <a:latin typeface="宋体" panose="02010600030101010101" pitchFamily="2" charset="-122"/>
              </a:rPr>
              <a:t>F</a:t>
            </a:r>
            <a:r>
              <a:rPr lang="zh-CN" altLang="en-US" sz="2400" b="1">
                <a:latin typeface="宋体" panose="02010600030101010101" pitchFamily="2" charset="-122"/>
              </a:rPr>
              <a:t>是指协议期间的长度</a:t>
            </a:r>
            <a:endParaRPr lang="zh-CN" altLang="en-US" sz="2400" b="1">
              <a:latin typeface="Times New Roman" panose="02020603050405020304" pitchFamily="18" charset="0"/>
            </a:endParaRPr>
          </a:p>
        </p:txBody>
      </p:sp>
      <p:sp>
        <p:nvSpPr>
          <p:cNvPr id="27657" name="Text Box 9"/>
          <p:cNvSpPr txBox="1">
            <a:spLocks noChangeArrowheads="1"/>
          </p:cNvSpPr>
          <p:nvPr/>
        </p:nvSpPr>
        <p:spPr bwMode="auto">
          <a:xfrm>
            <a:off x="1219200" y="533400"/>
            <a:ext cx="7086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lang="zh-CN" altLang="zh-CN" sz="2400" baseline="-25000">
              <a:latin typeface="Times New Roman" panose="02020603050405020304" pitchFamily="18" charset="0"/>
            </a:endParaRPr>
          </a:p>
          <a:p>
            <a:pPr>
              <a:spcBef>
                <a:spcPct val="50000"/>
              </a:spcBef>
              <a:buClrTx/>
              <a:buSzTx/>
              <a:buFontTx/>
              <a:buNone/>
            </a:pPr>
            <a:endParaRPr lang="zh-CN" altLang="zh-CN" sz="2400" baseline="-25000">
              <a:latin typeface="Times New Roman" panose="02020603050405020304" pitchFamily="18" charset="0"/>
            </a:endParaRPr>
          </a:p>
        </p:txBody>
      </p:sp>
      <p:graphicFrame>
        <p:nvGraphicFramePr>
          <p:cNvPr id="27658" name="Object 10"/>
          <p:cNvGraphicFramePr>
            <a:graphicFrameLocks noChangeAspect="1"/>
          </p:cNvGraphicFramePr>
          <p:nvPr/>
        </p:nvGraphicFramePr>
        <p:xfrm>
          <a:off x="2024063" y="1052513"/>
          <a:ext cx="5068887" cy="615950"/>
        </p:xfrm>
        <a:graphic>
          <a:graphicData uri="http://schemas.openxmlformats.org/presentationml/2006/ole">
            <mc:AlternateContent xmlns:mc="http://schemas.openxmlformats.org/markup-compatibility/2006">
              <mc:Choice xmlns:v="urn:schemas-microsoft-com:vml" Requires="v">
                <p:oleObj spid="_x0000_s27718" name="Equation" r:id="rId3" imgW="1524030" imgH="76090" progId="Equation.DSMT4">
                  <p:embed/>
                </p:oleObj>
              </mc:Choice>
              <mc:Fallback>
                <p:oleObj name="Equation" r:id="rId3" imgW="1524030" imgH="7609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3" y="1052513"/>
                        <a:ext cx="5068887" cy="6159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9" name="Text Box 11"/>
          <p:cNvSpPr txBox="1">
            <a:spLocks noChangeArrowheads="1"/>
          </p:cNvSpPr>
          <p:nvPr/>
        </p:nvSpPr>
        <p:spPr bwMode="auto">
          <a:xfrm>
            <a:off x="1676400" y="2057400"/>
            <a:ext cx="3886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lang="zh-CN" altLang="zh-CN" sz="2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457200" y="277813"/>
            <a:ext cx="8229600" cy="608012"/>
          </a:xfrm>
        </p:spPr>
        <p:txBody>
          <a:bodyPr/>
          <a:lstStyle/>
          <a:p>
            <a:pPr eaLnBrk="1" hangingPunct="1">
              <a:defRPr/>
            </a:pPr>
            <a:r>
              <a:rPr lang="zh-CN" altLang="en-US" smtClean="0"/>
              <a:t>案例</a:t>
            </a:r>
          </a:p>
        </p:txBody>
      </p:sp>
      <p:sp>
        <p:nvSpPr>
          <p:cNvPr id="303107" name="Rectangle 3"/>
          <p:cNvSpPr>
            <a:spLocks noGrp="1" noChangeArrowheads="1"/>
          </p:cNvSpPr>
          <p:nvPr>
            <p:ph type="body" idx="1"/>
          </p:nvPr>
        </p:nvSpPr>
        <p:spPr>
          <a:xfrm>
            <a:off x="533400" y="1219200"/>
            <a:ext cx="8153400" cy="5257800"/>
          </a:xfrm>
        </p:spPr>
        <p:txBody>
          <a:bodyPr/>
          <a:lstStyle/>
          <a:p>
            <a:pPr eaLnBrk="1" hangingPunct="1">
              <a:lnSpc>
                <a:spcPct val="120000"/>
              </a:lnSpc>
              <a:defRPr/>
            </a:pPr>
            <a:r>
              <a:rPr lang="zh-CN" altLang="en-US" sz="2800" b="1" dirty="0" smtClean="0"/>
              <a:t>假定日期是1993年4月12日，星期一。公司预期未来1月内将借款100万美元，时间为3个月。假定借款者能以</a:t>
            </a:r>
            <a:r>
              <a:rPr lang="en-US" altLang="zh-CN" sz="2800" b="1" dirty="0" smtClean="0"/>
              <a:t>LIBOR</a:t>
            </a:r>
            <a:r>
              <a:rPr lang="zh-CN" altLang="en-US" sz="2800" b="1" dirty="0" smtClean="0"/>
              <a:t>水平借到资金，现在的</a:t>
            </a:r>
            <a:r>
              <a:rPr lang="en-US" altLang="zh-CN" sz="2800" b="1" dirty="0" smtClean="0"/>
              <a:t>LIBOR</a:t>
            </a:r>
            <a:r>
              <a:rPr lang="zh-CN" altLang="en-US" sz="2800" b="1" dirty="0" smtClean="0"/>
              <a:t>是6%左右。借款者担心未来1个月内市场利率水平可能上升。</a:t>
            </a:r>
            <a:endParaRPr lang="en-US" altLang="zh-CN" sz="2800" b="1" dirty="0" smtClean="0"/>
          </a:p>
          <a:p>
            <a:pPr eaLnBrk="1" hangingPunct="1">
              <a:lnSpc>
                <a:spcPct val="120000"/>
              </a:lnSpc>
              <a:defRPr/>
            </a:pPr>
            <a:r>
              <a:rPr lang="zh-CN" altLang="en-US" sz="2800" b="1" dirty="0" smtClean="0"/>
              <a:t>该公司</a:t>
            </a:r>
            <a:r>
              <a:rPr lang="zh-CN" altLang="en-US" sz="2800" b="1" dirty="0"/>
              <a:t>该</a:t>
            </a:r>
            <a:r>
              <a:rPr lang="zh-CN" altLang="en-US" sz="2800" b="1" dirty="0" smtClean="0"/>
              <a:t>如何规避利率风险？</a:t>
            </a:r>
            <a:endParaRPr lang="en-US" altLang="zh-CN" sz="2800" b="1" dirty="0" smtClean="0">
              <a:sym typeface="Symbol"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b="1" dirty="0" smtClean="0"/>
              <a:t>购买远期利率协议。这在市场上被称为“1~4月”远期利率协议，或简称为1</a:t>
            </a:r>
            <a:r>
              <a:rPr lang="zh-CN" altLang="en-US" b="1" dirty="0" smtClean="0">
                <a:sym typeface="Symbol" pitchFamily="18" charset="2"/>
              </a:rPr>
              <a:t>4远期利率协议。一家银行可能对这样一份协议以6.25%的利率报价，从而使借款者以6.25％的利率将借款成本锁定。银行为此会向客户收取一定的手续费。</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457200" y="1268760"/>
            <a:ext cx="8229600" cy="4968552"/>
          </a:xfrm>
        </p:spPr>
        <p:txBody>
          <a:bodyPr/>
          <a:lstStyle/>
          <a:p>
            <a:r>
              <a:rPr lang="zh-CN" altLang="en-US" dirty="0" smtClean="0"/>
              <a:t>远期利率贷款</a:t>
            </a:r>
            <a:endParaRPr lang="en-US" altLang="zh-CN" dirty="0" smtClean="0"/>
          </a:p>
          <a:p>
            <a:r>
              <a:rPr lang="zh-CN" altLang="en-US" dirty="0" smtClean="0"/>
              <a:t>远期利率协议</a:t>
            </a:r>
            <a:endParaRPr lang="en-US" altLang="zh-CN" dirty="0" smtClean="0"/>
          </a:p>
          <a:p>
            <a:r>
              <a:rPr lang="zh-CN" altLang="en-US" dirty="0" smtClean="0"/>
              <a:t>利率期货</a:t>
            </a:r>
            <a:endParaRPr lang="en-US" altLang="zh-CN" dirty="0" smtClean="0"/>
          </a:p>
          <a:p>
            <a:r>
              <a:rPr lang="zh-CN" altLang="en-US" dirty="0" smtClean="0"/>
              <a:t>国债期货</a:t>
            </a:r>
            <a:endParaRPr lang="en-US" altLang="zh-CN" dirty="0" smtClean="0"/>
          </a:p>
          <a:p>
            <a:pPr lvl="1"/>
            <a:r>
              <a:rPr lang="zh-CN" altLang="en-US" dirty="0" smtClean="0"/>
              <a:t>国债期货的交割和转换因子</a:t>
            </a:r>
            <a:endParaRPr lang="en-US" altLang="zh-CN" dirty="0" smtClean="0"/>
          </a:p>
          <a:p>
            <a:pPr lvl="1"/>
            <a:r>
              <a:rPr lang="zh-CN" altLang="en-US" dirty="0" smtClean="0"/>
              <a:t>最便宜交割债券</a:t>
            </a:r>
            <a:endParaRPr lang="en-US" altLang="zh-CN" dirty="0" smtClean="0"/>
          </a:p>
          <a:p>
            <a:pPr lvl="1"/>
            <a:r>
              <a:rPr lang="zh-CN" altLang="en-US" dirty="0" smtClean="0"/>
              <a:t>国债期货定价和隐含回购利率</a:t>
            </a:r>
            <a:endParaRPr lang="en-US" altLang="zh-CN" dirty="0" smtClean="0"/>
          </a:p>
          <a:p>
            <a:pPr lvl="1"/>
            <a:r>
              <a:rPr lang="zh-CN" altLang="en-US" dirty="0" smtClean="0"/>
              <a:t>套期保值</a:t>
            </a:r>
            <a:endParaRPr lang="en-US" altLang="zh-CN" dirty="0" smtClean="0"/>
          </a:p>
          <a:p>
            <a:r>
              <a:rPr lang="zh-CN" altLang="en-US" dirty="0" smtClean="0"/>
              <a:t>我国的国债期货</a:t>
            </a:r>
            <a:endParaRPr lang="en-US" altLang="zh-CN" dirty="0" smtClean="0"/>
          </a:p>
        </p:txBody>
      </p:sp>
    </p:spTree>
    <p:extLst>
      <p:ext uri="{BB962C8B-B14F-4D97-AF65-F5344CB8AC3E}">
        <p14:creationId xmlns:p14="http://schemas.microsoft.com/office/powerpoint/2010/main" val="274229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609600" y="0"/>
            <a:ext cx="7772400" cy="1143000"/>
          </a:xfrm>
        </p:spPr>
        <p:txBody>
          <a:bodyPr/>
          <a:lstStyle/>
          <a:p>
            <a:pPr eaLnBrk="1" hangingPunct="1">
              <a:defRPr/>
            </a:pPr>
            <a:r>
              <a:rPr lang="zh-CN" altLang="en-US" smtClean="0"/>
              <a:t>具体程序</a:t>
            </a:r>
          </a:p>
        </p:txBody>
      </p:sp>
      <p:sp>
        <p:nvSpPr>
          <p:cNvPr id="305155" name="Rectangle 3"/>
          <p:cNvSpPr>
            <a:spLocks noGrp="1" noChangeArrowheads="1"/>
          </p:cNvSpPr>
          <p:nvPr>
            <p:ph type="body" idx="1"/>
          </p:nvPr>
        </p:nvSpPr>
        <p:spPr>
          <a:xfrm>
            <a:off x="685800" y="1371600"/>
            <a:ext cx="7772400" cy="4724400"/>
          </a:xfrm>
        </p:spPr>
        <p:txBody>
          <a:bodyPr/>
          <a:lstStyle/>
          <a:p>
            <a:pPr eaLnBrk="1" hangingPunct="1">
              <a:lnSpc>
                <a:spcPct val="110000"/>
              </a:lnSpc>
              <a:defRPr/>
            </a:pPr>
            <a:r>
              <a:rPr lang="zh-CN" altLang="en-US" sz="2800" b="1" smtClean="0"/>
              <a:t>交易日是1993年4月12日</a:t>
            </a:r>
          </a:p>
          <a:p>
            <a:pPr eaLnBrk="1" hangingPunct="1">
              <a:lnSpc>
                <a:spcPct val="110000"/>
              </a:lnSpc>
              <a:defRPr/>
            </a:pPr>
            <a:r>
              <a:rPr lang="zh-CN" altLang="en-US" sz="2800" b="1" smtClean="0"/>
              <a:t>即期日通常为交易日之后2天，即4月14日，星期三。</a:t>
            </a:r>
          </a:p>
          <a:p>
            <a:pPr eaLnBrk="1" hangingPunct="1">
              <a:lnSpc>
                <a:spcPct val="110000"/>
              </a:lnSpc>
              <a:defRPr/>
            </a:pPr>
            <a:r>
              <a:rPr lang="zh-CN" altLang="en-US" sz="2800" b="1" smtClean="0"/>
              <a:t>贷款期从1993年5月14日星期五开始，1993年8月16日星期一到期(8月14日是星期六），协议期为94天</a:t>
            </a:r>
          </a:p>
          <a:p>
            <a:pPr eaLnBrk="1" hangingPunct="1">
              <a:lnSpc>
                <a:spcPct val="110000"/>
              </a:lnSpc>
              <a:defRPr/>
            </a:pPr>
            <a:r>
              <a:rPr lang="zh-CN" altLang="en-US" sz="2800" b="1" smtClean="0"/>
              <a:t>利率在基准日确定，即5月12日</a:t>
            </a:r>
          </a:p>
          <a:p>
            <a:pPr eaLnBrk="1" hangingPunct="1">
              <a:lnSpc>
                <a:spcPct val="110000"/>
              </a:lnSpc>
              <a:defRPr/>
            </a:pPr>
            <a:r>
              <a:rPr lang="zh-CN" altLang="en-US" sz="2800" b="1" smtClean="0"/>
              <a:t>我们假定5月12日基准日的 参考利率为7.00％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457200" y="277813"/>
            <a:ext cx="8229600" cy="987425"/>
          </a:xfrm>
        </p:spPr>
        <p:txBody>
          <a:bodyPr/>
          <a:lstStyle/>
          <a:p>
            <a:pPr eaLnBrk="1" hangingPunct="1">
              <a:defRPr/>
            </a:pPr>
            <a:r>
              <a:rPr lang="zh-CN" altLang="en-US" smtClean="0"/>
              <a:t>计算交割额：</a:t>
            </a:r>
          </a:p>
        </p:txBody>
      </p:sp>
      <p:graphicFrame>
        <p:nvGraphicFramePr>
          <p:cNvPr id="31747" name="Object 4"/>
          <p:cNvGraphicFramePr>
            <a:graphicFrameLocks noChangeAspect="1"/>
          </p:cNvGraphicFramePr>
          <p:nvPr/>
        </p:nvGraphicFramePr>
        <p:xfrm>
          <a:off x="611188" y="1844675"/>
          <a:ext cx="7883525" cy="3895725"/>
        </p:xfrm>
        <a:graphic>
          <a:graphicData uri="http://schemas.openxmlformats.org/presentationml/2006/ole">
            <mc:AlternateContent xmlns:mc="http://schemas.openxmlformats.org/markup-compatibility/2006">
              <mc:Choice xmlns:v="urn:schemas-microsoft-com:vml" Requires="v">
                <p:oleObj spid="_x0000_s31806" name="Equation" r:id="rId3" imgW="3238598" imgH="1552561" progId="Equation.DSMT4">
                  <p:embed/>
                </p:oleObj>
              </mc:Choice>
              <mc:Fallback>
                <p:oleObj name="Equation" r:id="rId3" imgW="3238598" imgH="155256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844675"/>
                        <a:ext cx="7883525" cy="3895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042988" y="609600"/>
            <a:ext cx="7705725" cy="609600"/>
          </a:xfrm>
        </p:spPr>
        <p:txBody>
          <a:bodyPr>
            <a:normAutofit fontScale="90000"/>
          </a:bodyPr>
          <a:lstStyle/>
          <a:p>
            <a:pPr>
              <a:defRPr/>
            </a:pPr>
            <a:r>
              <a:rPr lang="zh-CN" altLang="en-US" dirty="0" smtClean="0"/>
              <a:t>央行</a:t>
            </a:r>
            <a:r>
              <a:rPr lang="en-US" altLang="zh-CN" dirty="0" smtClean="0"/>
              <a:t>《</a:t>
            </a:r>
            <a:r>
              <a:rPr lang="zh-CN" altLang="en-US" dirty="0" smtClean="0"/>
              <a:t>远期利率协议业务管理规定</a:t>
            </a:r>
            <a:r>
              <a:rPr lang="en-US" altLang="zh-CN" dirty="0" smtClean="0"/>
              <a:t>》</a:t>
            </a:r>
            <a:endParaRPr lang="zh-CN" altLang="en-US" dirty="0" smtClean="0"/>
          </a:p>
        </p:txBody>
      </p:sp>
      <p:sp>
        <p:nvSpPr>
          <p:cNvPr id="82947" name="内容占位符 2"/>
          <p:cNvSpPr>
            <a:spLocks noGrp="1"/>
          </p:cNvSpPr>
          <p:nvPr>
            <p:ph idx="1"/>
          </p:nvPr>
        </p:nvSpPr>
        <p:spPr>
          <a:xfrm>
            <a:off x="395288" y="1484313"/>
            <a:ext cx="8280400" cy="4687887"/>
          </a:xfrm>
        </p:spPr>
        <p:txBody>
          <a:bodyPr>
            <a:normAutofit/>
          </a:bodyPr>
          <a:lstStyle/>
          <a:p>
            <a:pPr>
              <a:defRPr/>
            </a:pPr>
            <a:r>
              <a:rPr lang="zh-CN" altLang="en-US" sz="2400" dirty="0" smtClean="0"/>
              <a:t>第二条　本规定所称远期利率协议是指交易双方约定在未来某一日，交换协议期间内一定名义本金基础上分别以合同利率和参考利率计算的利息的金融合约。其中，远期利率协议的买方支付以合同利率计算的利息，卖方支付以参考利率计算的利息。</a:t>
            </a:r>
            <a:endParaRPr lang="en-US" altLang="zh-CN" sz="2400" dirty="0" smtClean="0"/>
          </a:p>
          <a:p>
            <a:pPr>
              <a:defRPr/>
            </a:pPr>
            <a:r>
              <a:rPr lang="zh-CN" altLang="en-US" sz="2400" dirty="0" smtClean="0"/>
              <a:t>第四条　全国银行间债券市场参与者（简称市场参与者）中，具有做市商或结算代理业务资格的金融机构可与其他所有市场参与者进行远期利率协议交易，其他金融机构可以与所有金融机构进行远期利率协议交易，非金融机构只能与具有做市商或结算代理业务资格的金融机构进行以套期保值为目的的远期利率协议交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endParaRPr lang="zh-CN" altLang="en-US" dirty="0"/>
          </a:p>
        </p:txBody>
      </p:sp>
      <p:pic>
        <p:nvPicPr>
          <p:cNvPr id="337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708025"/>
            <a:ext cx="5759450" cy="448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dirty="0" smtClean="0"/>
              <a:t>3. </a:t>
            </a:r>
            <a:r>
              <a:rPr lang="zh-CN" altLang="en-US" dirty="0" smtClean="0"/>
              <a:t>短期利率期货</a:t>
            </a:r>
          </a:p>
        </p:txBody>
      </p:sp>
      <p:sp>
        <p:nvSpPr>
          <p:cNvPr id="91139" name="Rectangle 3"/>
          <p:cNvSpPr>
            <a:spLocks noGrp="1" noChangeArrowheads="1"/>
          </p:cNvSpPr>
          <p:nvPr>
            <p:ph type="body" idx="1"/>
          </p:nvPr>
        </p:nvSpPr>
        <p:spPr>
          <a:xfrm>
            <a:off x="1187624" y="1447800"/>
            <a:ext cx="7746064" cy="4800600"/>
          </a:xfrm>
        </p:spPr>
        <p:txBody>
          <a:bodyPr>
            <a:normAutofit lnSpcReduction="10000"/>
          </a:bodyPr>
          <a:lstStyle/>
          <a:p>
            <a:pPr eaLnBrk="1" hangingPunct="1">
              <a:lnSpc>
                <a:spcPct val="90000"/>
              </a:lnSpc>
            </a:pPr>
            <a:r>
              <a:rPr lang="zh-CN" altLang="en-US" dirty="0" smtClean="0">
                <a:latin typeface="+mn-ea"/>
              </a:rPr>
              <a:t>以现金结算</a:t>
            </a:r>
          </a:p>
          <a:p>
            <a:pPr eaLnBrk="1" hangingPunct="1">
              <a:lnSpc>
                <a:spcPct val="90000"/>
              </a:lnSpc>
            </a:pPr>
            <a:r>
              <a:rPr lang="zh-CN" altLang="en-US" dirty="0" smtClean="0">
                <a:latin typeface="+mn-ea"/>
              </a:rPr>
              <a:t>欧洲美元期货（</a:t>
            </a:r>
            <a:r>
              <a:rPr lang="en-US" altLang="zh-CN" dirty="0" err="1" smtClean="0">
                <a:latin typeface="+mn-ea"/>
              </a:rPr>
              <a:t>EuroDollar</a:t>
            </a:r>
            <a:r>
              <a:rPr lang="en-US" altLang="zh-CN" dirty="0" smtClean="0">
                <a:latin typeface="+mn-ea"/>
              </a:rPr>
              <a:t> Futures</a:t>
            </a:r>
            <a:r>
              <a:rPr lang="zh-CN" altLang="en-US" dirty="0" smtClean="0">
                <a:latin typeface="+mn-ea"/>
              </a:rPr>
              <a:t>）</a:t>
            </a:r>
          </a:p>
          <a:p>
            <a:pPr lvl="1">
              <a:lnSpc>
                <a:spcPct val="90000"/>
              </a:lnSpc>
            </a:pPr>
            <a:r>
              <a:rPr lang="zh-CN" altLang="en-US" dirty="0" smtClean="0">
                <a:latin typeface="+mn-ea"/>
              </a:rPr>
              <a:t>目前交易量最大的一个期货合约，合约标的是</a:t>
            </a:r>
            <a:r>
              <a:rPr lang="zh-CN" altLang="en-US" dirty="0">
                <a:latin typeface="+mn-ea"/>
              </a:rPr>
              <a:t>未来某个时刻开始的3个月欧洲美元</a:t>
            </a:r>
            <a:r>
              <a:rPr lang="zh-CN" altLang="en-US" dirty="0" smtClean="0">
                <a:latin typeface="+mn-ea"/>
              </a:rPr>
              <a:t>利率。</a:t>
            </a:r>
          </a:p>
          <a:p>
            <a:pPr lvl="1" eaLnBrk="1" hangingPunct="1">
              <a:lnSpc>
                <a:spcPct val="90000"/>
              </a:lnSpc>
            </a:pPr>
            <a:r>
              <a:rPr lang="zh-CN" altLang="en-US" dirty="0" smtClean="0">
                <a:latin typeface="+mn-ea"/>
              </a:rPr>
              <a:t>欧洲美元：存于美国境外银行的美元存款</a:t>
            </a:r>
          </a:p>
          <a:p>
            <a:pPr lvl="1" eaLnBrk="1" hangingPunct="1">
              <a:lnSpc>
                <a:spcPct val="90000"/>
              </a:lnSpc>
            </a:pPr>
            <a:r>
              <a:rPr lang="zh-CN" altLang="en-US" dirty="0" smtClean="0">
                <a:latin typeface="+mn-ea"/>
              </a:rPr>
              <a:t>欧洲美元存款起源于欧洲，伦敦为其最大的交易中心。这个市场的利率通常也基于</a:t>
            </a:r>
            <a:r>
              <a:rPr lang="en-US" altLang="zh-CN" dirty="0" smtClean="0">
                <a:latin typeface="+mn-ea"/>
              </a:rPr>
              <a:t>LIBOR</a:t>
            </a:r>
            <a:r>
              <a:rPr lang="zh-CN" altLang="en-US" dirty="0" smtClean="0">
                <a:latin typeface="+mn-ea"/>
              </a:rPr>
              <a:t>（</a:t>
            </a:r>
            <a:r>
              <a:rPr lang="en-US" altLang="zh-CN" dirty="0" smtClean="0">
                <a:latin typeface="+mn-ea"/>
              </a:rPr>
              <a:t>London Interbank Offer Rate</a:t>
            </a:r>
            <a:r>
              <a:rPr lang="zh-CN" altLang="en-US" dirty="0" smtClean="0">
                <a:latin typeface="+mn-ea"/>
              </a:rPr>
              <a:t>）。</a:t>
            </a:r>
          </a:p>
          <a:p>
            <a:pPr eaLnBrk="1" hangingPunct="1">
              <a:lnSpc>
                <a:spcPct val="90000"/>
              </a:lnSpc>
            </a:pPr>
            <a:r>
              <a:rPr lang="zh-CN" altLang="en-US" dirty="0" smtClean="0">
                <a:latin typeface="+mn-ea"/>
              </a:rPr>
              <a:t>利率期货的多头相当于在交割日以固定利率</a:t>
            </a:r>
            <a:r>
              <a:rPr lang="zh-CN" altLang="en-US" dirty="0" smtClean="0">
                <a:solidFill>
                  <a:srgbClr val="FFFF00"/>
                </a:solidFill>
                <a:latin typeface="+mn-ea"/>
              </a:rPr>
              <a:t>存款（贷钱给别人）</a:t>
            </a:r>
          </a:p>
        </p:txBody>
      </p:sp>
    </p:spTree>
    <p:extLst>
      <p:ext uri="{BB962C8B-B14F-4D97-AF65-F5344CB8AC3E}">
        <p14:creationId xmlns:p14="http://schemas.microsoft.com/office/powerpoint/2010/main" val="232367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82675" y="333375"/>
            <a:ext cx="7499350" cy="1143000"/>
          </a:xfrm>
        </p:spPr>
        <p:txBody>
          <a:bodyPr/>
          <a:lstStyle/>
          <a:p>
            <a:pPr eaLnBrk="1" hangingPunct="1">
              <a:defRPr/>
            </a:pPr>
            <a:r>
              <a:rPr lang="zh-CN" altLang="en-US" smtClean="0"/>
              <a:t>欧洲美元期货合约的主要内容</a:t>
            </a:r>
          </a:p>
        </p:txBody>
      </p:sp>
      <p:grpSp>
        <p:nvGrpSpPr>
          <p:cNvPr id="35843" name="Group 42"/>
          <p:cNvGrpSpPr>
            <a:grpSpLocks/>
          </p:cNvGrpSpPr>
          <p:nvPr/>
        </p:nvGrpSpPr>
        <p:grpSpPr bwMode="auto">
          <a:xfrm>
            <a:off x="869950" y="1773238"/>
            <a:ext cx="8039100" cy="3981450"/>
            <a:chOff x="-3" y="-3"/>
            <a:chExt cx="3283" cy="2508"/>
          </a:xfrm>
        </p:grpSpPr>
        <p:grpSp>
          <p:nvGrpSpPr>
            <p:cNvPr id="35844" name="Group 40"/>
            <p:cNvGrpSpPr>
              <a:grpSpLocks/>
            </p:cNvGrpSpPr>
            <p:nvPr/>
          </p:nvGrpSpPr>
          <p:grpSpPr bwMode="auto">
            <a:xfrm>
              <a:off x="0" y="0"/>
              <a:ext cx="3277" cy="2502"/>
              <a:chOff x="0" y="0"/>
              <a:chExt cx="3277" cy="2502"/>
            </a:xfrm>
          </p:grpSpPr>
          <p:grpSp>
            <p:nvGrpSpPr>
              <p:cNvPr id="35846" name="Group 17"/>
              <p:cNvGrpSpPr>
                <a:grpSpLocks/>
              </p:cNvGrpSpPr>
              <p:nvPr/>
            </p:nvGrpSpPr>
            <p:grpSpPr bwMode="auto">
              <a:xfrm>
                <a:off x="0" y="0"/>
                <a:ext cx="713" cy="374"/>
                <a:chOff x="0" y="0"/>
                <a:chExt cx="713" cy="374"/>
              </a:xfrm>
            </p:grpSpPr>
            <p:sp>
              <p:nvSpPr>
                <p:cNvPr id="35880" name="Rectangle 4"/>
                <p:cNvSpPr>
                  <a:spLocks noChangeArrowheads="1"/>
                </p:cNvSpPr>
                <p:nvPr/>
              </p:nvSpPr>
              <p:spPr bwMode="auto">
                <a:xfrm>
                  <a:off x="43" y="0"/>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合约项目</a:t>
                  </a:r>
                </a:p>
                <a:p>
                  <a:pPr algn="just">
                    <a:spcBef>
                      <a:spcPct val="0"/>
                    </a:spcBef>
                    <a:buClrTx/>
                    <a:buSzTx/>
                    <a:buFontTx/>
                    <a:buNone/>
                  </a:pPr>
                  <a:endParaRPr lang="en-US" altLang="zh-CN" sz="2000">
                    <a:latin typeface="Times New Roman" panose="02020603050405020304" pitchFamily="18" charset="0"/>
                  </a:endParaRPr>
                </a:p>
              </p:txBody>
            </p:sp>
            <p:sp>
              <p:nvSpPr>
                <p:cNvPr id="35881" name="Rectangle 16"/>
                <p:cNvSpPr>
                  <a:spLocks noChangeArrowheads="1"/>
                </p:cNvSpPr>
                <p:nvPr/>
              </p:nvSpPr>
              <p:spPr bwMode="auto">
                <a:xfrm>
                  <a:off x="0" y="0"/>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47" name="Group 19"/>
              <p:cNvGrpSpPr>
                <a:grpSpLocks/>
              </p:cNvGrpSpPr>
              <p:nvPr/>
            </p:nvGrpSpPr>
            <p:grpSpPr bwMode="auto">
              <a:xfrm>
                <a:off x="713" y="0"/>
                <a:ext cx="2564" cy="374"/>
                <a:chOff x="713" y="0"/>
                <a:chExt cx="2564" cy="374"/>
              </a:xfrm>
            </p:grpSpPr>
            <p:sp>
              <p:nvSpPr>
                <p:cNvPr id="35878" name="Rectangle 5"/>
                <p:cNvSpPr>
                  <a:spLocks noChangeArrowheads="1"/>
                </p:cNvSpPr>
                <p:nvPr/>
              </p:nvSpPr>
              <p:spPr bwMode="auto">
                <a:xfrm>
                  <a:off x="756" y="0"/>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具体规定</a:t>
                  </a:r>
                </a:p>
                <a:p>
                  <a:pPr algn="just">
                    <a:spcBef>
                      <a:spcPct val="0"/>
                    </a:spcBef>
                    <a:buClrTx/>
                    <a:buSzTx/>
                    <a:buFontTx/>
                    <a:buNone/>
                  </a:pPr>
                  <a:endParaRPr lang="en-US" altLang="zh-CN" sz="2000">
                    <a:latin typeface="Times New Roman" panose="02020603050405020304" pitchFamily="18" charset="0"/>
                  </a:endParaRPr>
                </a:p>
              </p:txBody>
            </p:sp>
            <p:sp>
              <p:nvSpPr>
                <p:cNvPr id="35879" name="Rectangle 18"/>
                <p:cNvSpPr>
                  <a:spLocks noChangeArrowheads="1"/>
                </p:cNvSpPr>
                <p:nvPr/>
              </p:nvSpPr>
              <p:spPr bwMode="auto">
                <a:xfrm>
                  <a:off x="713" y="0"/>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48" name="Group 21"/>
              <p:cNvGrpSpPr>
                <a:grpSpLocks/>
              </p:cNvGrpSpPr>
              <p:nvPr/>
            </p:nvGrpSpPr>
            <p:grpSpPr bwMode="auto">
              <a:xfrm>
                <a:off x="0" y="374"/>
                <a:ext cx="713" cy="374"/>
                <a:chOff x="0" y="374"/>
                <a:chExt cx="713" cy="374"/>
              </a:xfrm>
            </p:grpSpPr>
            <p:sp>
              <p:nvSpPr>
                <p:cNvPr id="35876" name="Rectangle 6"/>
                <p:cNvSpPr>
                  <a:spLocks noChangeArrowheads="1"/>
                </p:cNvSpPr>
                <p:nvPr/>
              </p:nvSpPr>
              <p:spPr bwMode="auto">
                <a:xfrm>
                  <a:off x="43" y="374"/>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根本资产</a:t>
                  </a:r>
                </a:p>
                <a:p>
                  <a:pPr algn="just">
                    <a:spcBef>
                      <a:spcPct val="0"/>
                    </a:spcBef>
                    <a:buClrTx/>
                    <a:buSzTx/>
                    <a:buFontTx/>
                    <a:buNone/>
                  </a:pPr>
                  <a:endParaRPr lang="en-US" altLang="zh-CN" sz="2000">
                    <a:latin typeface="Times New Roman" panose="02020603050405020304" pitchFamily="18" charset="0"/>
                  </a:endParaRPr>
                </a:p>
              </p:txBody>
            </p:sp>
            <p:sp>
              <p:nvSpPr>
                <p:cNvPr id="35877" name="Rectangle 20"/>
                <p:cNvSpPr>
                  <a:spLocks noChangeArrowheads="1"/>
                </p:cNvSpPr>
                <p:nvPr/>
              </p:nvSpPr>
              <p:spPr bwMode="auto">
                <a:xfrm>
                  <a:off x="0" y="374"/>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49" name="Group 23"/>
              <p:cNvGrpSpPr>
                <a:grpSpLocks/>
              </p:cNvGrpSpPr>
              <p:nvPr/>
            </p:nvGrpSpPr>
            <p:grpSpPr bwMode="auto">
              <a:xfrm>
                <a:off x="713" y="374"/>
                <a:ext cx="2564" cy="374"/>
                <a:chOff x="713" y="374"/>
                <a:chExt cx="2564" cy="374"/>
              </a:xfrm>
            </p:grpSpPr>
            <p:sp>
              <p:nvSpPr>
                <p:cNvPr id="35874" name="Rectangle 7"/>
                <p:cNvSpPr>
                  <a:spLocks noChangeArrowheads="1"/>
                </p:cNvSpPr>
                <p:nvPr/>
              </p:nvSpPr>
              <p:spPr bwMode="auto">
                <a:xfrm>
                  <a:off x="756" y="374"/>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solidFill>
                        <a:srgbClr val="FFFF00"/>
                      </a:solidFill>
                      <a:latin typeface="宋体" panose="02010600030101010101" pitchFamily="2" charset="-122"/>
                    </a:rPr>
                    <a:t>三个月期</a:t>
                  </a:r>
                  <a:r>
                    <a:rPr lang="zh-CN" altLang="en-US" sz="2000">
                      <a:latin typeface="宋体" panose="02010600030101010101" pitchFamily="2" charset="-122"/>
                    </a:rPr>
                    <a:t>欧洲美元存款利率</a:t>
                  </a:r>
                  <a:r>
                    <a:rPr lang="en-US" altLang="zh-CN" sz="2000">
                      <a:latin typeface="宋体" panose="02010600030101010101" pitchFamily="2" charset="-122"/>
                    </a:rPr>
                    <a:t>LIBOR</a:t>
                  </a:r>
                </a:p>
                <a:p>
                  <a:pPr algn="just">
                    <a:spcBef>
                      <a:spcPct val="0"/>
                    </a:spcBef>
                    <a:buClrTx/>
                    <a:buSzTx/>
                    <a:buFontTx/>
                    <a:buNone/>
                  </a:pPr>
                  <a:endParaRPr lang="en-US" altLang="zh-CN" sz="2000">
                    <a:latin typeface="Times New Roman" panose="02020603050405020304" pitchFamily="18" charset="0"/>
                  </a:endParaRPr>
                </a:p>
              </p:txBody>
            </p:sp>
            <p:sp>
              <p:nvSpPr>
                <p:cNvPr id="35875" name="Rectangle 22"/>
                <p:cNvSpPr>
                  <a:spLocks noChangeArrowheads="1"/>
                </p:cNvSpPr>
                <p:nvPr/>
              </p:nvSpPr>
              <p:spPr bwMode="auto">
                <a:xfrm>
                  <a:off x="713" y="374"/>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0" name="Group 25"/>
              <p:cNvGrpSpPr>
                <a:grpSpLocks/>
              </p:cNvGrpSpPr>
              <p:nvPr/>
            </p:nvGrpSpPr>
            <p:grpSpPr bwMode="auto">
              <a:xfrm>
                <a:off x="0" y="748"/>
                <a:ext cx="713" cy="460"/>
                <a:chOff x="0" y="748"/>
                <a:chExt cx="713" cy="460"/>
              </a:xfrm>
            </p:grpSpPr>
            <p:sp>
              <p:nvSpPr>
                <p:cNvPr id="35872" name="Rectangle 8"/>
                <p:cNvSpPr>
                  <a:spLocks noChangeArrowheads="1"/>
                </p:cNvSpPr>
                <p:nvPr/>
              </p:nvSpPr>
              <p:spPr bwMode="auto">
                <a:xfrm>
                  <a:off x="43" y="748"/>
                  <a:ext cx="627"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合约单位（规模）</a:t>
                  </a:r>
                </a:p>
                <a:p>
                  <a:pPr algn="just">
                    <a:spcBef>
                      <a:spcPct val="0"/>
                    </a:spcBef>
                    <a:buClrTx/>
                    <a:buSzTx/>
                    <a:buFontTx/>
                    <a:buNone/>
                  </a:pPr>
                  <a:endParaRPr lang="en-US" altLang="zh-CN" sz="2000">
                    <a:latin typeface="Times New Roman" panose="02020603050405020304" pitchFamily="18" charset="0"/>
                  </a:endParaRPr>
                </a:p>
              </p:txBody>
            </p:sp>
            <p:sp>
              <p:nvSpPr>
                <p:cNvPr id="35873" name="Rectangle 24"/>
                <p:cNvSpPr>
                  <a:spLocks noChangeArrowheads="1"/>
                </p:cNvSpPr>
                <p:nvPr/>
              </p:nvSpPr>
              <p:spPr bwMode="auto">
                <a:xfrm>
                  <a:off x="0" y="748"/>
                  <a:ext cx="71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1" name="Group 27"/>
              <p:cNvGrpSpPr>
                <a:grpSpLocks/>
              </p:cNvGrpSpPr>
              <p:nvPr/>
            </p:nvGrpSpPr>
            <p:grpSpPr bwMode="auto">
              <a:xfrm>
                <a:off x="713" y="748"/>
                <a:ext cx="2564" cy="460"/>
                <a:chOff x="713" y="748"/>
                <a:chExt cx="2564" cy="460"/>
              </a:xfrm>
            </p:grpSpPr>
            <p:sp>
              <p:nvSpPr>
                <p:cNvPr id="35870" name="Rectangle 9"/>
                <p:cNvSpPr>
                  <a:spLocks noChangeArrowheads="1"/>
                </p:cNvSpPr>
                <p:nvPr/>
              </p:nvSpPr>
              <p:spPr bwMode="auto">
                <a:xfrm>
                  <a:off x="756" y="748"/>
                  <a:ext cx="2478"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a:latin typeface="宋体" panose="02010600030101010101" pitchFamily="2" charset="-122"/>
                    </a:rPr>
                    <a:t>$1,000,000</a:t>
                  </a:r>
                </a:p>
                <a:p>
                  <a:pPr algn="just">
                    <a:spcBef>
                      <a:spcPct val="0"/>
                    </a:spcBef>
                    <a:buClrTx/>
                    <a:buSzTx/>
                    <a:buFontTx/>
                    <a:buNone/>
                  </a:pPr>
                  <a:endParaRPr lang="en-US" altLang="zh-CN" sz="2000">
                    <a:latin typeface="Times New Roman" panose="02020603050405020304" pitchFamily="18" charset="0"/>
                  </a:endParaRPr>
                </a:p>
              </p:txBody>
            </p:sp>
            <p:sp>
              <p:nvSpPr>
                <p:cNvPr id="35871" name="Rectangle 26"/>
                <p:cNvSpPr>
                  <a:spLocks noChangeArrowheads="1"/>
                </p:cNvSpPr>
                <p:nvPr/>
              </p:nvSpPr>
              <p:spPr bwMode="auto">
                <a:xfrm>
                  <a:off x="713" y="748"/>
                  <a:ext cx="25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2" name="Group 29"/>
              <p:cNvGrpSpPr>
                <a:grpSpLocks/>
              </p:cNvGrpSpPr>
              <p:nvPr/>
            </p:nvGrpSpPr>
            <p:grpSpPr bwMode="auto">
              <a:xfrm>
                <a:off x="0" y="1208"/>
                <a:ext cx="713" cy="374"/>
                <a:chOff x="0" y="1208"/>
                <a:chExt cx="713" cy="374"/>
              </a:xfrm>
            </p:grpSpPr>
            <p:sp>
              <p:nvSpPr>
                <p:cNvPr id="35868" name="Rectangle 10"/>
                <p:cNvSpPr>
                  <a:spLocks noChangeArrowheads="1"/>
                </p:cNvSpPr>
                <p:nvPr/>
              </p:nvSpPr>
              <p:spPr bwMode="auto">
                <a:xfrm>
                  <a:off x="43" y="1208"/>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合约报价</a:t>
                  </a:r>
                </a:p>
                <a:p>
                  <a:pPr algn="just">
                    <a:spcBef>
                      <a:spcPct val="0"/>
                    </a:spcBef>
                    <a:buClrTx/>
                    <a:buSzTx/>
                    <a:buFontTx/>
                    <a:buNone/>
                  </a:pPr>
                  <a:endParaRPr lang="en-US" altLang="zh-CN" sz="2000">
                    <a:latin typeface="Times New Roman" panose="02020603050405020304" pitchFamily="18" charset="0"/>
                  </a:endParaRPr>
                </a:p>
              </p:txBody>
            </p:sp>
            <p:sp>
              <p:nvSpPr>
                <p:cNvPr id="35869" name="Rectangle 28"/>
                <p:cNvSpPr>
                  <a:spLocks noChangeArrowheads="1"/>
                </p:cNvSpPr>
                <p:nvPr/>
              </p:nvSpPr>
              <p:spPr bwMode="auto">
                <a:xfrm>
                  <a:off x="0" y="1208"/>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3" name="Group 31"/>
              <p:cNvGrpSpPr>
                <a:grpSpLocks/>
              </p:cNvGrpSpPr>
              <p:nvPr/>
            </p:nvGrpSpPr>
            <p:grpSpPr bwMode="auto">
              <a:xfrm>
                <a:off x="713" y="1208"/>
                <a:ext cx="2564" cy="374"/>
                <a:chOff x="713" y="1208"/>
                <a:chExt cx="2564" cy="374"/>
              </a:xfrm>
            </p:grpSpPr>
            <p:sp>
              <p:nvSpPr>
                <p:cNvPr id="35866" name="Rectangle 11"/>
                <p:cNvSpPr>
                  <a:spLocks noChangeArrowheads="1"/>
                </p:cNvSpPr>
                <p:nvPr/>
              </p:nvSpPr>
              <p:spPr bwMode="auto">
                <a:xfrm>
                  <a:off x="756" y="1208"/>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a:solidFill>
                        <a:srgbClr val="FFFF00"/>
                      </a:solidFill>
                      <a:latin typeface="宋体" panose="02010600030101010101" pitchFamily="2" charset="-122"/>
                    </a:rPr>
                    <a:t>100 - </a:t>
                  </a:r>
                  <a:r>
                    <a:rPr lang="zh-CN" altLang="en-US" sz="2000">
                      <a:solidFill>
                        <a:srgbClr val="FFFF00"/>
                      </a:solidFill>
                      <a:latin typeface="宋体" panose="02010600030101010101" pitchFamily="2" charset="-122"/>
                    </a:rPr>
                    <a:t>年化利率</a:t>
                  </a:r>
                </a:p>
                <a:p>
                  <a:pPr algn="just">
                    <a:spcBef>
                      <a:spcPct val="0"/>
                    </a:spcBef>
                    <a:buClrTx/>
                    <a:buSzTx/>
                    <a:buFontTx/>
                    <a:buNone/>
                  </a:pPr>
                  <a:endParaRPr lang="en-US" altLang="zh-CN" sz="2000">
                    <a:latin typeface="Times New Roman" panose="02020603050405020304" pitchFamily="18" charset="0"/>
                  </a:endParaRPr>
                </a:p>
              </p:txBody>
            </p:sp>
            <p:sp>
              <p:nvSpPr>
                <p:cNvPr id="35867" name="Rectangle 30"/>
                <p:cNvSpPr>
                  <a:spLocks noChangeArrowheads="1"/>
                </p:cNvSpPr>
                <p:nvPr/>
              </p:nvSpPr>
              <p:spPr bwMode="auto">
                <a:xfrm>
                  <a:off x="713" y="1208"/>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4" name="Group 33"/>
              <p:cNvGrpSpPr>
                <a:grpSpLocks/>
              </p:cNvGrpSpPr>
              <p:nvPr/>
            </p:nvGrpSpPr>
            <p:grpSpPr bwMode="auto">
              <a:xfrm>
                <a:off x="0" y="1582"/>
                <a:ext cx="713" cy="374"/>
                <a:chOff x="0" y="1582"/>
                <a:chExt cx="713" cy="374"/>
              </a:xfrm>
            </p:grpSpPr>
            <p:sp>
              <p:nvSpPr>
                <p:cNvPr id="35864" name="Rectangle 12"/>
                <p:cNvSpPr>
                  <a:spLocks noChangeArrowheads="1"/>
                </p:cNvSpPr>
                <p:nvPr/>
              </p:nvSpPr>
              <p:spPr bwMode="auto">
                <a:xfrm>
                  <a:off x="43" y="1582"/>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交易地点</a:t>
                  </a:r>
                </a:p>
                <a:p>
                  <a:pPr algn="just">
                    <a:spcBef>
                      <a:spcPct val="0"/>
                    </a:spcBef>
                    <a:buClrTx/>
                    <a:buSzTx/>
                    <a:buFontTx/>
                    <a:buNone/>
                  </a:pPr>
                  <a:endParaRPr lang="en-US" altLang="zh-CN" sz="2000">
                    <a:latin typeface="Times New Roman" panose="02020603050405020304" pitchFamily="18" charset="0"/>
                  </a:endParaRPr>
                </a:p>
              </p:txBody>
            </p:sp>
            <p:sp>
              <p:nvSpPr>
                <p:cNvPr id="35865" name="Rectangle 32"/>
                <p:cNvSpPr>
                  <a:spLocks noChangeArrowheads="1"/>
                </p:cNvSpPr>
                <p:nvPr/>
              </p:nvSpPr>
              <p:spPr bwMode="auto">
                <a:xfrm>
                  <a:off x="0" y="1582"/>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5" name="Group 35"/>
              <p:cNvGrpSpPr>
                <a:grpSpLocks/>
              </p:cNvGrpSpPr>
              <p:nvPr/>
            </p:nvGrpSpPr>
            <p:grpSpPr bwMode="auto">
              <a:xfrm>
                <a:off x="713" y="1582"/>
                <a:ext cx="2564" cy="374"/>
                <a:chOff x="713" y="1582"/>
                <a:chExt cx="2564" cy="374"/>
              </a:xfrm>
            </p:grpSpPr>
            <p:sp>
              <p:nvSpPr>
                <p:cNvPr id="35862" name="Rectangle 13"/>
                <p:cNvSpPr>
                  <a:spLocks noChangeArrowheads="1"/>
                </p:cNvSpPr>
                <p:nvPr/>
              </p:nvSpPr>
              <p:spPr bwMode="auto">
                <a:xfrm>
                  <a:off x="756" y="1582"/>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大厅（</a:t>
                  </a:r>
                  <a:r>
                    <a:rPr lang="en-US" altLang="zh-CN" sz="2000">
                      <a:latin typeface="宋体" panose="02010600030101010101" pitchFamily="2" charset="-122"/>
                    </a:rPr>
                    <a:t>floor</a:t>
                  </a:r>
                  <a:r>
                    <a:rPr lang="zh-CN" altLang="en-US" sz="2000">
                      <a:latin typeface="宋体" panose="02010600030101010101" pitchFamily="2" charset="-122"/>
                    </a:rPr>
                    <a:t>），</a:t>
                  </a:r>
                  <a:r>
                    <a:rPr lang="en-US" altLang="zh-CN" sz="2000">
                      <a:latin typeface="宋体" panose="02010600030101010101" pitchFamily="2" charset="-122"/>
                    </a:rPr>
                    <a:t>GLOBEX</a:t>
                  </a:r>
                  <a:r>
                    <a:rPr lang="zh-CN" altLang="en-US" sz="2000">
                      <a:latin typeface="宋体" panose="02010600030101010101" pitchFamily="2" charset="-122"/>
                    </a:rPr>
                    <a:t>电子交易系统，</a:t>
                  </a:r>
                  <a:r>
                    <a:rPr lang="en-US" altLang="zh-CN" sz="2000">
                      <a:latin typeface="宋体" panose="02010600030101010101" pitchFamily="2" charset="-122"/>
                    </a:rPr>
                    <a:t>SGX</a:t>
                  </a:r>
                  <a:r>
                    <a:rPr lang="zh-CN" altLang="en-US" sz="2000">
                      <a:latin typeface="宋体" panose="02010600030101010101" pitchFamily="2" charset="-122"/>
                    </a:rPr>
                    <a:t>电子交易系统</a:t>
                  </a:r>
                </a:p>
                <a:p>
                  <a:pPr algn="just">
                    <a:spcBef>
                      <a:spcPct val="0"/>
                    </a:spcBef>
                    <a:buClrTx/>
                    <a:buSzTx/>
                    <a:buFontTx/>
                    <a:buNone/>
                  </a:pPr>
                  <a:endParaRPr lang="en-US" altLang="zh-CN" sz="2000">
                    <a:latin typeface="Times New Roman" panose="02020603050405020304" pitchFamily="18" charset="0"/>
                  </a:endParaRPr>
                </a:p>
              </p:txBody>
            </p:sp>
            <p:sp>
              <p:nvSpPr>
                <p:cNvPr id="35863" name="Rectangle 34"/>
                <p:cNvSpPr>
                  <a:spLocks noChangeArrowheads="1"/>
                </p:cNvSpPr>
                <p:nvPr/>
              </p:nvSpPr>
              <p:spPr bwMode="auto">
                <a:xfrm>
                  <a:off x="713" y="1582"/>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6" name="Group 37"/>
              <p:cNvGrpSpPr>
                <a:grpSpLocks/>
              </p:cNvGrpSpPr>
              <p:nvPr/>
            </p:nvGrpSpPr>
            <p:grpSpPr bwMode="auto">
              <a:xfrm>
                <a:off x="0" y="1956"/>
                <a:ext cx="713" cy="546"/>
                <a:chOff x="0" y="1956"/>
                <a:chExt cx="713" cy="546"/>
              </a:xfrm>
            </p:grpSpPr>
            <p:sp>
              <p:nvSpPr>
                <p:cNvPr id="35860" name="Rectangle 14"/>
                <p:cNvSpPr>
                  <a:spLocks noChangeArrowheads="1"/>
                </p:cNvSpPr>
                <p:nvPr/>
              </p:nvSpPr>
              <p:spPr bwMode="auto">
                <a:xfrm>
                  <a:off x="43" y="1956"/>
                  <a:ext cx="627" cy="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a:latin typeface="宋体" panose="02010600030101010101" pitchFamily="2" charset="-122"/>
                    </a:rPr>
                    <a:t>1</a:t>
                  </a:r>
                  <a:r>
                    <a:rPr lang="zh-CN" altLang="en-US" sz="2000">
                      <a:latin typeface="宋体" panose="02010600030101010101" pitchFamily="2" charset="-122"/>
                    </a:rPr>
                    <a:t>点</a:t>
                  </a:r>
                  <a:r>
                    <a:rPr lang="en-US" altLang="zh-CN" sz="2000">
                      <a:latin typeface="宋体" panose="02010600030101010101" pitchFamily="2" charset="-122"/>
                    </a:rPr>
                    <a:t>(basis point)</a:t>
                  </a:r>
                  <a:r>
                    <a:rPr lang="zh-CN" altLang="en-US" sz="2000">
                      <a:latin typeface="宋体" panose="02010600030101010101" pitchFamily="2" charset="-122"/>
                    </a:rPr>
                    <a:t>价值</a:t>
                  </a:r>
                </a:p>
                <a:p>
                  <a:pPr algn="just">
                    <a:spcBef>
                      <a:spcPct val="0"/>
                    </a:spcBef>
                    <a:buClrTx/>
                    <a:buSzTx/>
                    <a:buFontTx/>
                    <a:buNone/>
                  </a:pPr>
                  <a:endParaRPr lang="en-US" altLang="zh-CN" sz="2000">
                    <a:latin typeface="Times New Roman" panose="02020603050405020304" pitchFamily="18" charset="0"/>
                  </a:endParaRPr>
                </a:p>
              </p:txBody>
            </p:sp>
            <p:sp>
              <p:nvSpPr>
                <p:cNvPr id="35861" name="Rectangle 36"/>
                <p:cNvSpPr>
                  <a:spLocks noChangeArrowheads="1"/>
                </p:cNvSpPr>
                <p:nvPr/>
              </p:nvSpPr>
              <p:spPr bwMode="auto">
                <a:xfrm>
                  <a:off x="0" y="1956"/>
                  <a:ext cx="71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5857" name="Group 39"/>
              <p:cNvGrpSpPr>
                <a:grpSpLocks/>
              </p:cNvGrpSpPr>
              <p:nvPr/>
            </p:nvGrpSpPr>
            <p:grpSpPr bwMode="auto">
              <a:xfrm>
                <a:off x="713" y="1956"/>
                <a:ext cx="2564" cy="546"/>
                <a:chOff x="713" y="1956"/>
                <a:chExt cx="2564" cy="546"/>
              </a:xfrm>
            </p:grpSpPr>
            <p:sp>
              <p:nvSpPr>
                <p:cNvPr id="92178" name="Rectangle 15"/>
                <p:cNvSpPr>
                  <a:spLocks noChangeArrowheads="1"/>
                </p:cNvSpPr>
                <p:nvPr/>
              </p:nvSpPr>
              <p:spPr bwMode="auto">
                <a:xfrm>
                  <a:off x="756" y="1956"/>
                  <a:ext cx="2478" cy="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tabLst>
                      <a:tab pos="5200650" algn="r"/>
                    </a:tabLst>
                    <a:defRPr/>
                  </a:pPr>
                  <a:r>
                    <a:rPr lang="en-US" altLang="zh-CN" sz="2000" dirty="0">
                      <a:latin typeface="宋体" pitchFamily="2" charset="-122"/>
                    </a:rPr>
                    <a:t>$25</a:t>
                  </a:r>
                  <a:r>
                    <a:rPr lang="zh-CN" altLang="en-US" sz="2000" dirty="0">
                      <a:latin typeface="宋体" pitchFamily="2" charset="-122"/>
                    </a:rPr>
                    <a:t>，计算方法为：</a:t>
                  </a:r>
                </a:p>
                <a:p>
                  <a:pPr algn="ctr">
                    <a:tabLst>
                      <a:tab pos="5200650" algn="r"/>
                    </a:tabLst>
                    <a:defRPr/>
                  </a:pPr>
                  <a:r>
                    <a:rPr lang="zh-CN" altLang="en-US" sz="2000" dirty="0">
                      <a:latin typeface="宋体" pitchFamily="2" charset="-122"/>
                    </a:rPr>
                    <a:t>合约单位乘以</a:t>
                  </a:r>
                  <a:r>
                    <a:rPr lang="en-US" altLang="zh-CN" sz="2000" dirty="0">
                      <a:latin typeface="宋体" pitchFamily="2" charset="-122"/>
                    </a:rPr>
                    <a:t>0.01%</a:t>
                  </a:r>
                  <a:r>
                    <a:rPr lang="zh-CN" altLang="en-US" sz="2000" dirty="0">
                      <a:latin typeface="宋体" pitchFamily="2" charset="-122"/>
                    </a:rPr>
                    <a:t>，再乘以</a:t>
                  </a:r>
                  <a:r>
                    <a:rPr lang="en-US" altLang="zh-CN" sz="2000" dirty="0">
                      <a:latin typeface="宋体" pitchFamily="2" charset="-122"/>
                    </a:rPr>
                    <a:t>1/4</a:t>
                  </a:r>
                  <a:r>
                    <a:rPr lang="zh-CN" altLang="en-US" sz="2000" dirty="0">
                      <a:latin typeface="宋体" pitchFamily="2" charset="-122"/>
                    </a:rPr>
                    <a:t>年： </a:t>
                  </a:r>
                  <a:r>
                    <a:rPr lang="en-US" altLang="zh-CN" sz="2000" dirty="0">
                      <a:latin typeface="宋体" pitchFamily="2" charset="-122"/>
                    </a:rPr>
                    <a:t>$1,000,000 * 0.01% * 0.25 = $25.00</a:t>
                  </a:r>
                </a:p>
                <a:p>
                  <a:pPr indent="266700" algn="just">
                    <a:tabLst>
                      <a:tab pos="5200650" algn="r"/>
                    </a:tabLst>
                    <a:defRPr/>
                  </a:pPr>
                  <a:endParaRPr lang="en-US" altLang="zh-CN" sz="2000" dirty="0"/>
                </a:p>
              </p:txBody>
            </p:sp>
            <p:sp>
              <p:nvSpPr>
                <p:cNvPr id="35859" name="Rectangle 38"/>
                <p:cNvSpPr>
                  <a:spLocks noChangeArrowheads="1"/>
                </p:cNvSpPr>
                <p:nvPr/>
              </p:nvSpPr>
              <p:spPr bwMode="auto">
                <a:xfrm>
                  <a:off x="713" y="1956"/>
                  <a:ext cx="256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sp>
          <p:nvSpPr>
            <p:cNvPr id="35845" name="Rectangle 41"/>
            <p:cNvSpPr>
              <a:spLocks noChangeArrowheads="1"/>
            </p:cNvSpPr>
            <p:nvPr/>
          </p:nvSpPr>
          <p:spPr bwMode="auto">
            <a:xfrm>
              <a:off x="-3" y="-3"/>
              <a:ext cx="3283" cy="250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endParaRPr lang="zh-CN" altLang="zh-CN" sz="4800" smtClean="0"/>
          </a:p>
        </p:txBody>
      </p:sp>
      <p:grpSp>
        <p:nvGrpSpPr>
          <p:cNvPr id="37891" name="Group 24"/>
          <p:cNvGrpSpPr>
            <a:grpSpLocks/>
          </p:cNvGrpSpPr>
          <p:nvPr/>
        </p:nvGrpSpPr>
        <p:grpSpPr bwMode="auto">
          <a:xfrm>
            <a:off x="895350" y="1447800"/>
            <a:ext cx="7924800" cy="4572000"/>
            <a:chOff x="-3" y="-3"/>
            <a:chExt cx="3283" cy="1644"/>
          </a:xfrm>
        </p:grpSpPr>
        <p:grpSp>
          <p:nvGrpSpPr>
            <p:cNvPr id="37892" name="Group 22"/>
            <p:cNvGrpSpPr>
              <a:grpSpLocks/>
            </p:cNvGrpSpPr>
            <p:nvPr/>
          </p:nvGrpSpPr>
          <p:grpSpPr bwMode="auto">
            <a:xfrm>
              <a:off x="0" y="0"/>
              <a:ext cx="3277" cy="1638"/>
              <a:chOff x="0" y="0"/>
              <a:chExt cx="3277" cy="1638"/>
            </a:xfrm>
          </p:grpSpPr>
          <p:grpSp>
            <p:nvGrpSpPr>
              <p:cNvPr id="37894" name="Group 11"/>
              <p:cNvGrpSpPr>
                <a:grpSpLocks/>
              </p:cNvGrpSpPr>
              <p:nvPr/>
            </p:nvGrpSpPr>
            <p:grpSpPr bwMode="auto">
              <a:xfrm>
                <a:off x="0" y="0"/>
                <a:ext cx="713" cy="374"/>
                <a:chOff x="0" y="0"/>
                <a:chExt cx="713" cy="374"/>
              </a:xfrm>
            </p:grpSpPr>
            <p:sp>
              <p:nvSpPr>
                <p:cNvPr id="37910" name="Rectangle 4"/>
                <p:cNvSpPr>
                  <a:spLocks noChangeArrowheads="1"/>
                </p:cNvSpPr>
                <p:nvPr/>
              </p:nvSpPr>
              <p:spPr bwMode="auto">
                <a:xfrm>
                  <a:off x="43" y="0"/>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latin typeface="宋体" panose="02010600030101010101" pitchFamily="2" charset="-122"/>
                    </a:rPr>
                    <a:t>合约项目</a:t>
                  </a:r>
                </a:p>
                <a:p>
                  <a:pPr algn="just">
                    <a:spcBef>
                      <a:spcPct val="0"/>
                    </a:spcBef>
                    <a:buClrTx/>
                    <a:buSzTx/>
                    <a:buFontTx/>
                    <a:buNone/>
                  </a:pPr>
                  <a:endParaRPr lang="en-US" altLang="zh-CN" sz="1800">
                    <a:latin typeface="Times New Roman" panose="02020603050405020304" pitchFamily="18" charset="0"/>
                  </a:endParaRPr>
                </a:p>
              </p:txBody>
            </p:sp>
            <p:sp>
              <p:nvSpPr>
                <p:cNvPr id="37911" name="Rectangle 10"/>
                <p:cNvSpPr>
                  <a:spLocks noChangeArrowheads="1"/>
                </p:cNvSpPr>
                <p:nvPr/>
              </p:nvSpPr>
              <p:spPr bwMode="auto">
                <a:xfrm>
                  <a:off x="0" y="0"/>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Times New Roman" panose="02020603050405020304" pitchFamily="18" charset="0"/>
                  </a:endParaRPr>
                </a:p>
              </p:txBody>
            </p:sp>
          </p:grpSp>
          <p:grpSp>
            <p:nvGrpSpPr>
              <p:cNvPr id="37895" name="Group 13"/>
              <p:cNvGrpSpPr>
                <a:grpSpLocks/>
              </p:cNvGrpSpPr>
              <p:nvPr/>
            </p:nvGrpSpPr>
            <p:grpSpPr bwMode="auto">
              <a:xfrm>
                <a:off x="713" y="0"/>
                <a:ext cx="2564" cy="374"/>
                <a:chOff x="713" y="0"/>
                <a:chExt cx="2564" cy="374"/>
              </a:xfrm>
            </p:grpSpPr>
            <p:sp>
              <p:nvSpPr>
                <p:cNvPr id="37908" name="Rectangle 5"/>
                <p:cNvSpPr>
                  <a:spLocks noChangeArrowheads="1"/>
                </p:cNvSpPr>
                <p:nvPr/>
              </p:nvSpPr>
              <p:spPr bwMode="auto">
                <a:xfrm>
                  <a:off x="756" y="0"/>
                  <a:ext cx="24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latin typeface="宋体" panose="02010600030101010101" pitchFamily="2" charset="-122"/>
                    </a:rPr>
                    <a:t>具体规定</a:t>
                  </a:r>
                </a:p>
                <a:p>
                  <a:pPr algn="just">
                    <a:spcBef>
                      <a:spcPct val="0"/>
                    </a:spcBef>
                    <a:buClrTx/>
                    <a:buSzTx/>
                    <a:buFontTx/>
                    <a:buNone/>
                  </a:pPr>
                  <a:endParaRPr lang="en-US" altLang="zh-CN" sz="1800">
                    <a:latin typeface="Times New Roman" panose="02020603050405020304" pitchFamily="18" charset="0"/>
                  </a:endParaRPr>
                </a:p>
              </p:txBody>
            </p:sp>
            <p:sp>
              <p:nvSpPr>
                <p:cNvPr id="37909" name="Rectangle 12"/>
                <p:cNvSpPr>
                  <a:spLocks noChangeArrowheads="1"/>
                </p:cNvSpPr>
                <p:nvPr/>
              </p:nvSpPr>
              <p:spPr bwMode="auto">
                <a:xfrm>
                  <a:off x="713" y="0"/>
                  <a:ext cx="25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Times New Roman" panose="02020603050405020304" pitchFamily="18" charset="0"/>
                  </a:endParaRPr>
                </a:p>
              </p:txBody>
            </p:sp>
          </p:grpSp>
          <p:grpSp>
            <p:nvGrpSpPr>
              <p:cNvPr id="37896" name="Group 15"/>
              <p:cNvGrpSpPr>
                <a:grpSpLocks/>
              </p:cNvGrpSpPr>
              <p:nvPr/>
            </p:nvGrpSpPr>
            <p:grpSpPr bwMode="auto">
              <a:xfrm>
                <a:off x="0" y="374"/>
                <a:ext cx="713" cy="632"/>
                <a:chOff x="0" y="374"/>
                <a:chExt cx="713" cy="632"/>
              </a:xfrm>
            </p:grpSpPr>
            <p:sp>
              <p:nvSpPr>
                <p:cNvPr id="37906" name="Rectangle 6"/>
                <p:cNvSpPr>
                  <a:spLocks noChangeArrowheads="1"/>
                </p:cNvSpPr>
                <p:nvPr/>
              </p:nvSpPr>
              <p:spPr bwMode="auto">
                <a:xfrm>
                  <a:off x="43" y="374"/>
                  <a:ext cx="627"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latin typeface="宋体" panose="02010600030101010101" pitchFamily="2" charset="-122"/>
                    </a:rPr>
                    <a:t>最小变动价位</a:t>
                  </a:r>
                </a:p>
                <a:p>
                  <a:pPr algn="just">
                    <a:spcBef>
                      <a:spcPct val="0"/>
                    </a:spcBef>
                    <a:buClrTx/>
                    <a:buSzTx/>
                    <a:buFontTx/>
                    <a:buNone/>
                  </a:pPr>
                  <a:endParaRPr lang="en-US" altLang="zh-CN" sz="1800">
                    <a:latin typeface="Times New Roman" panose="02020603050405020304" pitchFamily="18" charset="0"/>
                  </a:endParaRPr>
                </a:p>
              </p:txBody>
            </p:sp>
            <p:sp>
              <p:nvSpPr>
                <p:cNvPr id="37907" name="Rectangle 14"/>
                <p:cNvSpPr>
                  <a:spLocks noChangeArrowheads="1"/>
                </p:cNvSpPr>
                <p:nvPr/>
              </p:nvSpPr>
              <p:spPr bwMode="auto">
                <a:xfrm>
                  <a:off x="0" y="374"/>
                  <a:ext cx="71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Times New Roman" panose="02020603050405020304" pitchFamily="18" charset="0"/>
                  </a:endParaRPr>
                </a:p>
              </p:txBody>
            </p:sp>
          </p:grpSp>
          <p:grpSp>
            <p:nvGrpSpPr>
              <p:cNvPr id="37897" name="Group 17"/>
              <p:cNvGrpSpPr>
                <a:grpSpLocks/>
              </p:cNvGrpSpPr>
              <p:nvPr/>
            </p:nvGrpSpPr>
            <p:grpSpPr bwMode="auto">
              <a:xfrm>
                <a:off x="713" y="374"/>
                <a:ext cx="2564" cy="632"/>
                <a:chOff x="713" y="374"/>
                <a:chExt cx="2564" cy="632"/>
              </a:xfrm>
            </p:grpSpPr>
            <p:sp>
              <p:nvSpPr>
                <p:cNvPr id="37904" name="Rectangle 7"/>
                <p:cNvSpPr>
                  <a:spLocks noChangeArrowheads="1"/>
                </p:cNvSpPr>
                <p:nvPr/>
              </p:nvSpPr>
              <p:spPr bwMode="auto">
                <a:xfrm>
                  <a:off x="756" y="374"/>
                  <a:ext cx="2478"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latin typeface="宋体" panose="02010600030101010101" pitchFamily="2" charset="-122"/>
                    </a:rPr>
                    <a:t>大厅：正常</a:t>
                  </a:r>
                  <a:r>
                    <a:rPr lang="en-US" altLang="zh-CN" sz="1800">
                      <a:latin typeface="宋体" panose="02010600030101010101" pitchFamily="2" charset="-122"/>
                    </a:rPr>
                    <a:t>$25</a:t>
                  </a:r>
                  <a:r>
                    <a:rPr lang="zh-CN" altLang="en-US" sz="1800">
                      <a:latin typeface="宋体" panose="02010600030101010101" pitchFamily="2" charset="-122"/>
                    </a:rPr>
                    <a:t>（</a:t>
                  </a:r>
                  <a:r>
                    <a:rPr lang="en-US" altLang="zh-CN" sz="1800">
                      <a:latin typeface="宋体" panose="02010600030101010101" pitchFamily="2" charset="-122"/>
                    </a:rPr>
                    <a:t>1</a:t>
                  </a:r>
                  <a:r>
                    <a:rPr lang="zh-CN" altLang="en-US" sz="1800">
                      <a:latin typeface="宋体" panose="02010600030101010101" pitchFamily="2" charset="-122"/>
                    </a:rPr>
                    <a:t>点）；半点</a:t>
                  </a:r>
                  <a:r>
                    <a:rPr lang="en-US" altLang="zh-CN" sz="1800">
                      <a:latin typeface="宋体" panose="02010600030101010101" pitchFamily="2" charset="-122"/>
                    </a:rPr>
                    <a:t>$12.5</a:t>
                  </a:r>
                  <a:r>
                    <a:rPr lang="zh-CN" altLang="en-US" sz="1800">
                      <a:latin typeface="宋体" panose="02010600030101010101" pitchFamily="2" charset="-122"/>
                    </a:rPr>
                    <a:t>；四分之一</a:t>
                  </a:r>
                  <a:r>
                    <a:rPr lang="en-US" altLang="zh-CN" sz="1800">
                      <a:latin typeface="宋体" panose="02010600030101010101" pitchFamily="2" charset="-122"/>
                    </a:rPr>
                    <a:t>$6.25</a:t>
                  </a:r>
                  <a:r>
                    <a:rPr lang="zh-CN" altLang="en-US" sz="1800">
                      <a:latin typeface="宋体" panose="02010600030101010101" pitchFamily="2" charset="-122"/>
                    </a:rPr>
                    <a:t>（最近的到期月）</a:t>
                  </a:r>
                </a:p>
                <a:p>
                  <a:pPr algn="just">
                    <a:spcBef>
                      <a:spcPct val="0"/>
                    </a:spcBef>
                    <a:buClrTx/>
                    <a:buSzTx/>
                    <a:buFontTx/>
                    <a:buNone/>
                  </a:pPr>
                  <a:r>
                    <a:rPr lang="en-US" altLang="zh-CN" sz="1800">
                      <a:latin typeface="宋体" panose="02010600030101010101" pitchFamily="2" charset="-122"/>
                    </a:rPr>
                    <a:t>GLOBEX</a:t>
                  </a:r>
                  <a:r>
                    <a:rPr lang="zh-CN" altLang="en-US" sz="1800">
                      <a:latin typeface="宋体" panose="02010600030101010101" pitchFamily="2" charset="-122"/>
                    </a:rPr>
                    <a:t>：正常</a:t>
                  </a:r>
                  <a:r>
                    <a:rPr lang="en-US" altLang="zh-CN" sz="1800">
                      <a:latin typeface="宋体" panose="02010600030101010101" pitchFamily="2" charset="-122"/>
                    </a:rPr>
                    <a:t>$25</a:t>
                  </a:r>
                  <a:r>
                    <a:rPr lang="zh-CN" altLang="en-US" sz="1800">
                      <a:latin typeface="宋体" panose="02010600030101010101" pitchFamily="2" charset="-122"/>
                    </a:rPr>
                    <a:t>；半点</a:t>
                  </a:r>
                  <a:r>
                    <a:rPr lang="en-US" altLang="zh-CN" sz="1800">
                      <a:latin typeface="宋体" panose="02010600030101010101" pitchFamily="2" charset="-122"/>
                    </a:rPr>
                    <a:t>$12.5</a:t>
                  </a:r>
                  <a:r>
                    <a:rPr lang="zh-CN" altLang="en-US" sz="1800">
                      <a:latin typeface="宋体" panose="02010600030101010101" pitchFamily="2" charset="-122"/>
                    </a:rPr>
                    <a:t>；</a:t>
                  </a:r>
                </a:p>
                <a:p>
                  <a:pPr algn="just">
                    <a:spcBef>
                      <a:spcPct val="0"/>
                    </a:spcBef>
                    <a:buClrTx/>
                    <a:buSzTx/>
                    <a:buFontTx/>
                    <a:buNone/>
                  </a:pPr>
                  <a:r>
                    <a:rPr lang="en-US" altLang="zh-CN" sz="1800">
                      <a:latin typeface="宋体" panose="02010600030101010101" pitchFamily="2" charset="-122"/>
                    </a:rPr>
                    <a:t>SGX: </a:t>
                  </a:r>
                  <a:r>
                    <a:rPr lang="zh-CN" altLang="en-US" sz="1800">
                      <a:latin typeface="宋体" panose="02010600030101010101" pitchFamily="2" charset="-122"/>
                    </a:rPr>
                    <a:t>正常</a:t>
                  </a:r>
                  <a:r>
                    <a:rPr lang="en-US" altLang="zh-CN" sz="1800">
                      <a:latin typeface="宋体" panose="02010600030101010101" pitchFamily="2" charset="-122"/>
                    </a:rPr>
                    <a:t>$25</a:t>
                  </a:r>
                  <a:r>
                    <a:rPr lang="zh-CN" altLang="en-US" sz="1800">
                      <a:latin typeface="宋体" panose="02010600030101010101" pitchFamily="2" charset="-122"/>
                    </a:rPr>
                    <a:t>（在第</a:t>
                  </a:r>
                  <a:r>
                    <a:rPr lang="en-US" altLang="zh-CN" sz="1800">
                      <a:latin typeface="宋体" panose="02010600030101010101" pitchFamily="2" charset="-122"/>
                    </a:rPr>
                    <a:t>11</a:t>
                  </a:r>
                  <a:r>
                    <a:rPr lang="zh-CN" altLang="en-US" sz="1800">
                      <a:latin typeface="宋体" panose="02010600030101010101" pitchFamily="2" charset="-122"/>
                    </a:rPr>
                    <a:t>个月到第</a:t>
                  </a:r>
                  <a:r>
                    <a:rPr lang="en-US" altLang="zh-CN" sz="1800">
                      <a:latin typeface="宋体" panose="02010600030101010101" pitchFamily="2" charset="-122"/>
                    </a:rPr>
                    <a:t>40</a:t>
                  </a:r>
                  <a:r>
                    <a:rPr lang="zh-CN" altLang="en-US" sz="1800">
                      <a:latin typeface="宋体" panose="02010600030101010101" pitchFamily="2" charset="-122"/>
                    </a:rPr>
                    <a:t>个月）；半点</a:t>
                  </a:r>
                  <a:r>
                    <a:rPr lang="en-US" altLang="zh-CN" sz="1800">
                      <a:latin typeface="宋体" panose="02010600030101010101" pitchFamily="2" charset="-122"/>
                    </a:rPr>
                    <a:t>$12.5</a:t>
                  </a:r>
                  <a:r>
                    <a:rPr lang="zh-CN" altLang="en-US" sz="1800">
                      <a:latin typeface="宋体" panose="02010600030101010101" pitchFamily="2" charset="-122"/>
                    </a:rPr>
                    <a:t>（在第</a:t>
                  </a:r>
                  <a:r>
                    <a:rPr lang="en-US" altLang="zh-CN" sz="1800">
                      <a:latin typeface="宋体" panose="02010600030101010101" pitchFamily="2" charset="-122"/>
                    </a:rPr>
                    <a:t>2</a:t>
                  </a:r>
                  <a:r>
                    <a:rPr lang="zh-CN" altLang="en-US" sz="1800">
                      <a:latin typeface="宋体" panose="02010600030101010101" pitchFamily="2" charset="-122"/>
                    </a:rPr>
                    <a:t>个月到第</a:t>
                  </a:r>
                  <a:r>
                    <a:rPr lang="en-US" altLang="zh-CN" sz="1800">
                      <a:latin typeface="宋体" panose="02010600030101010101" pitchFamily="2" charset="-122"/>
                    </a:rPr>
                    <a:t>10</a:t>
                  </a:r>
                  <a:r>
                    <a:rPr lang="zh-CN" altLang="en-US" sz="1800">
                      <a:latin typeface="宋体" panose="02010600030101010101" pitchFamily="2" charset="-122"/>
                    </a:rPr>
                    <a:t>个月）；四分之一</a:t>
                  </a:r>
                  <a:r>
                    <a:rPr lang="en-US" altLang="zh-CN" sz="1800">
                      <a:latin typeface="宋体" panose="02010600030101010101" pitchFamily="2" charset="-122"/>
                    </a:rPr>
                    <a:t>$6.25</a:t>
                  </a:r>
                  <a:r>
                    <a:rPr lang="zh-CN" altLang="en-US" sz="1800">
                      <a:latin typeface="宋体" panose="02010600030101010101" pitchFamily="2" charset="-122"/>
                    </a:rPr>
                    <a:t>（最近的到期月）</a:t>
                  </a:r>
                </a:p>
                <a:p>
                  <a:pPr algn="just">
                    <a:spcBef>
                      <a:spcPct val="0"/>
                    </a:spcBef>
                    <a:buClrTx/>
                    <a:buSzTx/>
                    <a:buFontTx/>
                    <a:buNone/>
                  </a:pPr>
                  <a:endParaRPr lang="en-US" altLang="zh-CN" sz="1800">
                    <a:latin typeface="Times New Roman" panose="02020603050405020304" pitchFamily="18" charset="0"/>
                  </a:endParaRPr>
                </a:p>
              </p:txBody>
            </p:sp>
            <p:sp>
              <p:nvSpPr>
                <p:cNvPr id="37905" name="Rectangle 16"/>
                <p:cNvSpPr>
                  <a:spLocks noChangeArrowheads="1"/>
                </p:cNvSpPr>
                <p:nvPr/>
              </p:nvSpPr>
              <p:spPr bwMode="auto">
                <a:xfrm>
                  <a:off x="713" y="374"/>
                  <a:ext cx="256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Times New Roman" panose="02020603050405020304" pitchFamily="18" charset="0"/>
                  </a:endParaRPr>
                </a:p>
              </p:txBody>
            </p:sp>
          </p:grpSp>
          <p:grpSp>
            <p:nvGrpSpPr>
              <p:cNvPr id="37898" name="Group 19"/>
              <p:cNvGrpSpPr>
                <a:grpSpLocks/>
              </p:cNvGrpSpPr>
              <p:nvPr/>
            </p:nvGrpSpPr>
            <p:grpSpPr bwMode="auto">
              <a:xfrm>
                <a:off x="0" y="1006"/>
                <a:ext cx="713" cy="632"/>
                <a:chOff x="0" y="1006"/>
                <a:chExt cx="713" cy="632"/>
              </a:xfrm>
            </p:grpSpPr>
            <p:sp>
              <p:nvSpPr>
                <p:cNvPr id="37902" name="Rectangle 8"/>
                <p:cNvSpPr>
                  <a:spLocks noChangeArrowheads="1"/>
                </p:cNvSpPr>
                <p:nvPr/>
              </p:nvSpPr>
              <p:spPr bwMode="auto">
                <a:xfrm>
                  <a:off x="43" y="1006"/>
                  <a:ext cx="627"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latin typeface="宋体" panose="02010600030101010101" pitchFamily="2" charset="-122"/>
                    </a:rPr>
                    <a:t>交易时间</a:t>
                  </a:r>
                </a:p>
                <a:p>
                  <a:pPr algn="just">
                    <a:spcBef>
                      <a:spcPct val="0"/>
                    </a:spcBef>
                    <a:buClrTx/>
                    <a:buSzTx/>
                    <a:buFontTx/>
                    <a:buNone/>
                  </a:pPr>
                  <a:endParaRPr lang="en-US" altLang="zh-CN" sz="1800">
                    <a:latin typeface="Times New Roman" panose="02020603050405020304" pitchFamily="18" charset="0"/>
                  </a:endParaRPr>
                </a:p>
              </p:txBody>
            </p:sp>
            <p:sp>
              <p:nvSpPr>
                <p:cNvPr id="37903" name="Rectangle 18"/>
                <p:cNvSpPr>
                  <a:spLocks noChangeArrowheads="1"/>
                </p:cNvSpPr>
                <p:nvPr/>
              </p:nvSpPr>
              <p:spPr bwMode="auto">
                <a:xfrm>
                  <a:off x="0" y="1006"/>
                  <a:ext cx="71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Times New Roman" panose="02020603050405020304" pitchFamily="18" charset="0"/>
                  </a:endParaRPr>
                </a:p>
              </p:txBody>
            </p:sp>
          </p:grpSp>
          <p:grpSp>
            <p:nvGrpSpPr>
              <p:cNvPr id="37899" name="Group 21"/>
              <p:cNvGrpSpPr>
                <a:grpSpLocks/>
              </p:cNvGrpSpPr>
              <p:nvPr/>
            </p:nvGrpSpPr>
            <p:grpSpPr bwMode="auto">
              <a:xfrm>
                <a:off x="713" y="1006"/>
                <a:ext cx="2564" cy="632"/>
                <a:chOff x="713" y="1006"/>
                <a:chExt cx="2564" cy="632"/>
              </a:xfrm>
            </p:grpSpPr>
            <p:sp>
              <p:nvSpPr>
                <p:cNvPr id="37900" name="Rectangle 9"/>
                <p:cNvSpPr>
                  <a:spLocks noChangeArrowheads="1"/>
                </p:cNvSpPr>
                <p:nvPr/>
              </p:nvSpPr>
              <p:spPr bwMode="auto">
                <a:xfrm>
                  <a:off x="756" y="1006"/>
                  <a:ext cx="2478"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latin typeface="宋体" panose="02010600030101010101" pitchFamily="2" charset="-122"/>
                    </a:rPr>
                    <a:t>大厅</a:t>
                  </a:r>
                  <a:r>
                    <a:rPr lang="en-US" altLang="zh-CN" sz="1800">
                      <a:latin typeface="宋体" panose="02010600030101010101" pitchFamily="2" charset="-122"/>
                    </a:rPr>
                    <a:t>: 7:20 a.m.-2:00 p.m. </a:t>
                  </a:r>
                </a:p>
                <a:p>
                  <a:pPr algn="just">
                    <a:spcBef>
                      <a:spcPct val="0"/>
                    </a:spcBef>
                    <a:buClrTx/>
                    <a:buSzTx/>
                    <a:buFontTx/>
                    <a:buNone/>
                  </a:pPr>
                  <a:r>
                    <a:rPr lang="en-US" altLang="zh-CN" sz="1800">
                      <a:latin typeface="宋体" panose="02010600030101010101" pitchFamily="2" charset="-122"/>
                    </a:rPr>
                    <a:t>GLOBEX: Mon/Thurs 5:00 p.m.-4:00 p.m. &amp; 2:00 p.m.-4:00 p.m.; </a:t>
                  </a:r>
                  <a:r>
                    <a:rPr lang="zh-CN" altLang="en-US" sz="1800">
                      <a:latin typeface="宋体" panose="02010600030101010101" pitchFamily="2" charset="-122"/>
                    </a:rPr>
                    <a:t>收市时间：</a:t>
                  </a:r>
                  <a:r>
                    <a:rPr lang="en-US" altLang="zh-CN" sz="1800">
                      <a:latin typeface="宋体" panose="02010600030101010101" pitchFamily="2" charset="-122"/>
                    </a:rPr>
                    <a:t>4:00 p.m. to 5:00 p.m.; </a:t>
                  </a:r>
                  <a:r>
                    <a:rPr lang="zh-CN" altLang="en-US" sz="1800">
                      <a:latin typeface="宋体" panose="02010600030101010101" pitchFamily="2" charset="-122"/>
                    </a:rPr>
                    <a:t>周日和节假日：</a:t>
                  </a:r>
                  <a:r>
                    <a:rPr lang="en-US" altLang="zh-CN" sz="1800">
                      <a:latin typeface="宋体" panose="02010600030101010101" pitchFamily="2" charset="-122"/>
                    </a:rPr>
                    <a:t>5:00 p.m.-4:00 p.m.</a:t>
                  </a:r>
                </a:p>
                <a:p>
                  <a:pPr algn="just">
                    <a:spcBef>
                      <a:spcPct val="0"/>
                    </a:spcBef>
                    <a:buClrTx/>
                    <a:buSzTx/>
                    <a:buFontTx/>
                    <a:buNone/>
                  </a:pPr>
                  <a:r>
                    <a:rPr lang="en-US" altLang="zh-CN" sz="1800">
                      <a:latin typeface="宋体" panose="02010600030101010101" pitchFamily="2" charset="-122"/>
                    </a:rPr>
                    <a:t>SGX: Sun/Thur-9:20 p.m.-4:00 a.m.</a:t>
                  </a:r>
                </a:p>
                <a:p>
                  <a:pPr algn="just">
                    <a:spcBef>
                      <a:spcPct val="0"/>
                    </a:spcBef>
                    <a:buClrTx/>
                    <a:buSzTx/>
                    <a:buFontTx/>
                    <a:buNone/>
                  </a:pPr>
                  <a:endParaRPr lang="en-US" altLang="zh-CN" sz="1800">
                    <a:latin typeface="Times New Roman" panose="02020603050405020304" pitchFamily="18" charset="0"/>
                  </a:endParaRPr>
                </a:p>
              </p:txBody>
            </p:sp>
            <p:sp>
              <p:nvSpPr>
                <p:cNvPr id="37901" name="Rectangle 20"/>
                <p:cNvSpPr>
                  <a:spLocks noChangeArrowheads="1"/>
                </p:cNvSpPr>
                <p:nvPr/>
              </p:nvSpPr>
              <p:spPr bwMode="auto">
                <a:xfrm>
                  <a:off x="713" y="1006"/>
                  <a:ext cx="256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Times New Roman" panose="02020603050405020304" pitchFamily="18" charset="0"/>
                  </a:endParaRPr>
                </a:p>
              </p:txBody>
            </p:sp>
          </p:grpSp>
        </p:grpSp>
        <p:sp>
          <p:nvSpPr>
            <p:cNvPr id="37893" name="Rectangle 23"/>
            <p:cNvSpPr>
              <a:spLocks noChangeArrowheads="1"/>
            </p:cNvSpPr>
            <p:nvPr/>
          </p:nvSpPr>
          <p:spPr bwMode="auto">
            <a:xfrm>
              <a:off x="-3" y="-3"/>
              <a:ext cx="3283" cy="16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endParaRPr lang="zh-CN" altLang="zh-CN" sz="5400" smtClean="0"/>
          </a:p>
        </p:txBody>
      </p:sp>
      <p:grpSp>
        <p:nvGrpSpPr>
          <p:cNvPr id="39939" name="Group 36"/>
          <p:cNvGrpSpPr>
            <a:grpSpLocks/>
          </p:cNvGrpSpPr>
          <p:nvPr/>
        </p:nvGrpSpPr>
        <p:grpSpPr bwMode="auto">
          <a:xfrm>
            <a:off x="1073150" y="1871663"/>
            <a:ext cx="7315200" cy="3767137"/>
            <a:chOff x="-3" y="-3"/>
            <a:chExt cx="2504" cy="1962"/>
          </a:xfrm>
        </p:grpSpPr>
        <p:grpSp>
          <p:nvGrpSpPr>
            <p:cNvPr id="39940" name="Group 34"/>
            <p:cNvGrpSpPr>
              <a:grpSpLocks/>
            </p:cNvGrpSpPr>
            <p:nvPr/>
          </p:nvGrpSpPr>
          <p:grpSpPr bwMode="auto">
            <a:xfrm>
              <a:off x="0" y="0"/>
              <a:ext cx="2498" cy="1956"/>
              <a:chOff x="0" y="0"/>
              <a:chExt cx="2498" cy="1956"/>
            </a:xfrm>
          </p:grpSpPr>
          <p:grpSp>
            <p:nvGrpSpPr>
              <p:cNvPr id="39942" name="Group 15"/>
              <p:cNvGrpSpPr>
                <a:grpSpLocks/>
              </p:cNvGrpSpPr>
              <p:nvPr/>
            </p:nvGrpSpPr>
            <p:grpSpPr bwMode="auto">
              <a:xfrm>
                <a:off x="0" y="0"/>
                <a:ext cx="713" cy="374"/>
                <a:chOff x="0" y="0"/>
                <a:chExt cx="713" cy="374"/>
              </a:xfrm>
            </p:grpSpPr>
            <p:sp>
              <p:nvSpPr>
                <p:cNvPr id="39970" name="Rectangle 4"/>
                <p:cNvSpPr>
                  <a:spLocks noChangeArrowheads="1"/>
                </p:cNvSpPr>
                <p:nvPr/>
              </p:nvSpPr>
              <p:spPr bwMode="auto">
                <a:xfrm>
                  <a:off x="43" y="0"/>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合约项目</a:t>
                  </a:r>
                </a:p>
                <a:p>
                  <a:pPr algn="just">
                    <a:spcBef>
                      <a:spcPct val="0"/>
                    </a:spcBef>
                    <a:buClrTx/>
                    <a:buSzTx/>
                    <a:buFontTx/>
                    <a:buNone/>
                  </a:pPr>
                  <a:endParaRPr lang="en-US" altLang="zh-CN" sz="2000">
                    <a:latin typeface="Times New Roman" panose="02020603050405020304" pitchFamily="18" charset="0"/>
                  </a:endParaRPr>
                </a:p>
              </p:txBody>
            </p:sp>
            <p:sp>
              <p:nvSpPr>
                <p:cNvPr id="39971" name="Rectangle 14"/>
                <p:cNvSpPr>
                  <a:spLocks noChangeArrowheads="1"/>
                </p:cNvSpPr>
                <p:nvPr/>
              </p:nvSpPr>
              <p:spPr bwMode="auto">
                <a:xfrm>
                  <a:off x="0" y="0"/>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43" name="Group 17"/>
              <p:cNvGrpSpPr>
                <a:grpSpLocks/>
              </p:cNvGrpSpPr>
              <p:nvPr/>
            </p:nvGrpSpPr>
            <p:grpSpPr bwMode="auto">
              <a:xfrm>
                <a:off x="713" y="0"/>
                <a:ext cx="1785" cy="374"/>
                <a:chOff x="713" y="0"/>
                <a:chExt cx="1785" cy="374"/>
              </a:xfrm>
            </p:grpSpPr>
            <p:sp>
              <p:nvSpPr>
                <p:cNvPr id="39968" name="Rectangle 5"/>
                <p:cNvSpPr>
                  <a:spLocks noChangeArrowheads="1"/>
                </p:cNvSpPr>
                <p:nvPr/>
              </p:nvSpPr>
              <p:spPr bwMode="auto">
                <a:xfrm>
                  <a:off x="756" y="0"/>
                  <a:ext cx="1699"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具体规定</a:t>
                  </a:r>
                </a:p>
                <a:p>
                  <a:pPr algn="just">
                    <a:spcBef>
                      <a:spcPct val="0"/>
                    </a:spcBef>
                    <a:buClrTx/>
                    <a:buSzTx/>
                    <a:buFontTx/>
                    <a:buNone/>
                  </a:pPr>
                  <a:endParaRPr lang="en-US" altLang="zh-CN" sz="2000">
                    <a:latin typeface="Times New Roman" panose="02020603050405020304" pitchFamily="18" charset="0"/>
                  </a:endParaRPr>
                </a:p>
              </p:txBody>
            </p:sp>
            <p:sp>
              <p:nvSpPr>
                <p:cNvPr id="39969" name="Rectangle 16"/>
                <p:cNvSpPr>
                  <a:spLocks noChangeArrowheads="1"/>
                </p:cNvSpPr>
                <p:nvPr/>
              </p:nvSpPr>
              <p:spPr bwMode="auto">
                <a:xfrm>
                  <a:off x="713" y="0"/>
                  <a:ext cx="178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44" name="Group 19"/>
              <p:cNvGrpSpPr>
                <a:grpSpLocks/>
              </p:cNvGrpSpPr>
              <p:nvPr/>
            </p:nvGrpSpPr>
            <p:grpSpPr bwMode="auto">
              <a:xfrm>
                <a:off x="0" y="374"/>
                <a:ext cx="713" cy="460"/>
                <a:chOff x="0" y="374"/>
                <a:chExt cx="713" cy="460"/>
              </a:xfrm>
            </p:grpSpPr>
            <p:sp>
              <p:nvSpPr>
                <p:cNvPr id="39966" name="Rectangle 6"/>
                <p:cNvSpPr>
                  <a:spLocks noChangeArrowheads="1"/>
                </p:cNvSpPr>
                <p:nvPr/>
              </p:nvSpPr>
              <p:spPr bwMode="auto">
                <a:xfrm>
                  <a:off x="43" y="374"/>
                  <a:ext cx="627"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最后交易日的交易时间</a:t>
                  </a:r>
                </a:p>
                <a:p>
                  <a:pPr algn="just">
                    <a:spcBef>
                      <a:spcPct val="0"/>
                    </a:spcBef>
                    <a:buClrTx/>
                    <a:buSzTx/>
                    <a:buFontTx/>
                    <a:buNone/>
                  </a:pPr>
                  <a:endParaRPr lang="en-US" altLang="zh-CN" sz="2000">
                    <a:latin typeface="Times New Roman" panose="02020603050405020304" pitchFamily="18" charset="0"/>
                  </a:endParaRPr>
                </a:p>
              </p:txBody>
            </p:sp>
            <p:sp>
              <p:nvSpPr>
                <p:cNvPr id="39967" name="Rectangle 18"/>
                <p:cNvSpPr>
                  <a:spLocks noChangeArrowheads="1"/>
                </p:cNvSpPr>
                <p:nvPr/>
              </p:nvSpPr>
              <p:spPr bwMode="auto">
                <a:xfrm>
                  <a:off x="0" y="374"/>
                  <a:ext cx="71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45" name="Group 21"/>
              <p:cNvGrpSpPr>
                <a:grpSpLocks/>
              </p:cNvGrpSpPr>
              <p:nvPr/>
            </p:nvGrpSpPr>
            <p:grpSpPr bwMode="auto">
              <a:xfrm>
                <a:off x="713" y="374"/>
                <a:ext cx="1785" cy="460"/>
                <a:chOff x="713" y="374"/>
                <a:chExt cx="1785" cy="460"/>
              </a:xfrm>
            </p:grpSpPr>
            <p:sp>
              <p:nvSpPr>
                <p:cNvPr id="39964" name="Rectangle 7"/>
                <p:cNvSpPr>
                  <a:spLocks noChangeArrowheads="1"/>
                </p:cNvSpPr>
                <p:nvPr/>
              </p:nvSpPr>
              <p:spPr bwMode="auto">
                <a:xfrm>
                  <a:off x="756" y="374"/>
                  <a:ext cx="1699"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中午</a:t>
                  </a:r>
                  <a:r>
                    <a:rPr lang="en-US" altLang="zh-CN" sz="2000">
                      <a:latin typeface="宋体" panose="02010600030101010101" pitchFamily="2" charset="-122"/>
                    </a:rPr>
                    <a:t>12:00</a:t>
                  </a:r>
                </a:p>
                <a:p>
                  <a:pPr algn="just">
                    <a:spcBef>
                      <a:spcPct val="0"/>
                    </a:spcBef>
                    <a:buClrTx/>
                    <a:buSzTx/>
                    <a:buFontTx/>
                    <a:buNone/>
                  </a:pPr>
                  <a:endParaRPr lang="en-US" altLang="zh-CN" sz="2000">
                    <a:latin typeface="Times New Roman" panose="02020603050405020304" pitchFamily="18" charset="0"/>
                  </a:endParaRPr>
                </a:p>
              </p:txBody>
            </p:sp>
            <p:sp>
              <p:nvSpPr>
                <p:cNvPr id="39965" name="Rectangle 20"/>
                <p:cNvSpPr>
                  <a:spLocks noChangeArrowheads="1"/>
                </p:cNvSpPr>
                <p:nvPr/>
              </p:nvSpPr>
              <p:spPr bwMode="auto">
                <a:xfrm>
                  <a:off x="713" y="374"/>
                  <a:ext cx="178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46" name="Group 23"/>
              <p:cNvGrpSpPr>
                <a:grpSpLocks/>
              </p:cNvGrpSpPr>
              <p:nvPr/>
            </p:nvGrpSpPr>
            <p:grpSpPr bwMode="auto">
              <a:xfrm>
                <a:off x="0" y="834"/>
                <a:ext cx="713" cy="374"/>
                <a:chOff x="0" y="834"/>
                <a:chExt cx="713" cy="374"/>
              </a:xfrm>
            </p:grpSpPr>
            <p:sp>
              <p:nvSpPr>
                <p:cNvPr id="39962" name="Rectangle 8"/>
                <p:cNvSpPr>
                  <a:spLocks noChangeArrowheads="1"/>
                </p:cNvSpPr>
                <p:nvPr/>
              </p:nvSpPr>
              <p:spPr bwMode="auto">
                <a:xfrm>
                  <a:off x="43" y="834"/>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最后交易日</a:t>
                  </a:r>
                </a:p>
                <a:p>
                  <a:pPr algn="just">
                    <a:spcBef>
                      <a:spcPct val="0"/>
                    </a:spcBef>
                    <a:buClrTx/>
                    <a:buSzTx/>
                    <a:buFontTx/>
                    <a:buNone/>
                  </a:pPr>
                  <a:endParaRPr lang="en-US" altLang="zh-CN" sz="2000">
                    <a:latin typeface="Times New Roman" panose="02020603050405020304" pitchFamily="18" charset="0"/>
                  </a:endParaRPr>
                </a:p>
              </p:txBody>
            </p:sp>
            <p:sp>
              <p:nvSpPr>
                <p:cNvPr id="39963" name="Rectangle 22"/>
                <p:cNvSpPr>
                  <a:spLocks noChangeArrowheads="1"/>
                </p:cNvSpPr>
                <p:nvPr/>
              </p:nvSpPr>
              <p:spPr bwMode="auto">
                <a:xfrm>
                  <a:off x="0" y="834"/>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47" name="Group 25"/>
              <p:cNvGrpSpPr>
                <a:grpSpLocks/>
              </p:cNvGrpSpPr>
              <p:nvPr/>
            </p:nvGrpSpPr>
            <p:grpSpPr bwMode="auto">
              <a:xfrm>
                <a:off x="713" y="834"/>
                <a:ext cx="1785" cy="374"/>
                <a:chOff x="713" y="834"/>
                <a:chExt cx="1785" cy="374"/>
              </a:xfrm>
            </p:grpSpPr>
            <p:sp>
              <p:nvSpPr>
                <p:cNvPr id="39960" name="Rectangle 9"/>
                <p:cNvSpPr>
                  <a:spLocks noChangeArrowheads="1"/>
                </p:cNvSpPr>
                <p:nvPr/>
              </p:nvSpPr>
              <p:spPr bwMode="auto">
                <a:xfrm>
                  <a:off x="756" y="834"/>
                  <a:ext cx="1699"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交割月份的第三个星期三之前的两个伦敦营业日</a:t>
                  </a:r>
                </a:p>
                <a:p>
                  <a:pPr algn="just">
                    <a:spcBef>
                      <a:spcPct val="0"/>
                    </a:spcBef>
                    <a:buClrTx/>
                    <a:buSzTx/>
                    <a:buFontTx/>
                    <a:buNone/>
                  </a:pPr>
                  <a:endParaRPr lang="en-US" altLang="zh-CN" sz="2000">
                    <a:latin typeface="Times New Roman" panose="02020603050405020304" pitchFamily="18" charset="0"/>
                  </a:endParaRPr>
                </a:p>
              </p:txBody>
            </p:sp>
            <p:sp>
              <p:nvSpPr>
                <p:cNvPr id="39961" name="Rectangle 24"/>
                <p:cNvSpPr>
                  <a:spLocks noChangeArrowheads="1"/>
                </p:cNvSpPr>
                <p:nvPr/>
              </p:nvSpPr>
              <p:spPr bwMode="auto">
                <a:xfrm>
                  <a:off x="713" y="834"/>
                  <a:ext cx="178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48" name="Group 27"/>
              <p:cNvGrpSpPr>
                <a:grpSpLocks/>
              </p:cNvGrpSpPr>
              <p:nvPr/>
            </p:nvGrpSpPr>
            <p:grpSpPr bwMode="auto">
              <a:xfrm>
                <a:off x="0" y="1208"/>
                <a:ext cx="713" cy="374"/>
                <a:chOff x="0" y="1208"/>
                <a:chExt cx="713" cy="374"/>
              </a:xfrm>
            </p:grpSpPr>
            <p:sp>
              <p:nvSpPr>
                <p:cNvPr id="39958" name="Rectangle 10"/>
                <p:cNvSpPr>
                  <a:spLocks noChangeArrowheads="1"/>
                </p:cNvSpPr>
                <p:nvPr/>
              </p:nvSpPr>
              <p:spPr bwMode="auto">
                <a:xfrm>
                  <a:off x="43" y="1208"/>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最后结算价</a:t>
                  </a:r>
                </a:p>
                <a:p>
                  <a:pPr algn="just">
                    <a:spcBef>
                      <a:spcPct val="0"/>
                    </a:spcBef>
                    <a:buClrTx/>
                    <a:buSzTx/>
                    <a:buFontTx/>
                    <a:buNone/>
                  </a:pPr>
                  <a:endParaRPr lang="en-US" altLang="zh-CN" sz="2000">
                    <a:latin typeface="Times New Roman" panose="02020603050405020304" pitchFamily="18" charset="0"/>
                  </a:endParaRPr>
                </a:p>
              </p:txBody>
            </p:sp>
            <p:sp>
              <p:nvSpPr>
                <p:cNvPr id="39959" name="Rectangle 26"/>
                <p:cNvSpPr>
                  <a:spLocks noChangeArrowheads="1"/>
                </p:cNvSpPr>
                <p:nvPr/>
              </p:nvSpPr>
              <p:spPr bwMode="auto">
                <a:xfrm>
                  <a:off x="0" y="1208"/>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49" name="Group 29"/>
              <p:cNvGrpSpPr>
                <a:grpSpLocks/>
              </p:cNvGrpSpPr>
              <p:nvPr/>
            </p:nvGrpSpPr>
            <p:grpSpPr bwMode="auto">
              <a:xfrm>
                <a:off x="713" y="1208"/>
                <a:ext cx="1785" cy="374"/>
                <a:chOff x="713" y="1208"/>
                <a:chExt cx="1785" cy="374"/>
              </a:xfrm>
            </p:grpSpPr>
            <p:sp>
              <p:nvSpPr>
                <p:cNvPr id="39956" name="Rectangle 11"/>
                <p:cNvSpPr>
                  <a:spLocks noChangeArrowheads="1"/>
                </p:cNvSpPr>
                <p:nvPr/>
              </p:nvSpPr>
              <p:spPr bwMode="auto">
                <a:xfrm>
                  <a:off x="756" y="1208"/>
                  <a:ext cx="1699"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a:solidFill>
                        <a:srgbClr val="FFFF00"/>
                      </a:solidFill>
                      <a:latin typeface="宋体" panose="02010600030101010101" pitchFamily="2" charset="-122"/>
                    </a:rPr>
                    <a:t>100 </a:t>
                  </a:r>
                  <a:r>
                    <a:rPr lang="en-US" altLang="zh-CN" sz="2000">
                      <a:solidFill>
                        <a:srgbClr val="FFFF00"/>
                      </a:solidFill>
                      <a:latin typeface="Times New Roman" panose="02020603050405020304" pitchFamily="18" charset="0"/>
                    </a:rPr>
                    <a:t>–</a:t>
                  </a:r>
                  <a:r>
                    <a:rPr lang="en-US" altLang="zh-CN" sz="2000">
                      <a:solidFill>
                        <a:srgbClr val="FFFF00"/>
                      </a:solidFill>
                      <a:latin typeface="宋体" panose="02010600030101010101" pitchFamily="2" charset="-122"/>
                    </a:rPr>
                    <a:t> </a:t>
                  </a:r>
                  <a:r>
                    <a:rPr lang="zh-CN" altLang="en-US" sz="2000">
                      <a:solidFill>
                        <a:srgbClr val="FFFF00"/>
                      </a:solidFill>
                      <a:latin typeface="宋体" panose="02010600030101010101" pitchFamily="2" charset="-122"/>
                    </a:rPr>
                    <a:t>最后交易日英国银行业协会公布的年利率</a:t>
                  </a:r>
                </a:p>
                <a:p>
                  <a:pPr algn="just">
                    <a:spcBef>
                      <a:spcPct val="0"/>
                    </a:spcBef>
                    <a:buClrTx/>
                    <a:buSzTx/>
                    <a:buFontTx/>
                    <a:buNone/>
                  </a:pPr>
                  <a:endParaRPr lang="en-US" altLang="zh-CN" sz="2000">
                    <a:solidFill>
                      <a:srgbClr val="FFFF00"/>
                    </a:solidFill>
                    <a:latin typeface="Times New Roman" panose="02020603050405020304" pitchFamily="18" charset="0"/>
                  </a:endParaRPr>
                </a:p>
              </p:txBody>
            </p:sp>
            <p:sp>
              <p:nvSpPr>
                <p:cNvPr id="39957" name="Rectangle 28"/>
                <p:cNvSpPr>
                  <a:spLocks noChangeArrowheads="1"/>
                </p:cNvSpPr>
                <p:nvPr/>
              </p:nvSpPr>
              <p:spPr bwMode="auto">
                <a:xfrm>
                  <a:off x="713" y="1208"/>
                  <a:ext cx="178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50" name="Group 31"/>
              <p:cNvGrpSpPr>
                <a:grpSpLocks/>
              </p:cNvGrpSpPr>
              <p:nvPr/>
            </p:nvGrpSpPr>
            <p:grpSpPr bwMode="auto">
              <a:xfrm>
                <a:off x="0" y="1582"/>
                <a:ext cx="713" cy="374"/>
                <a:chOff x="0" y="1582"/>
                <a:chExt cx="713" cy="374"/>
              </a:xfrm>
            </p:grpSpPr>
            <p:sp>
              <p:nvSpPr>
                <p:cNvPr id="39954" name="Rectangle 12"/>
                <p:cNvSpPr>
                  <a:spLocks noChangeArrowheads="1"/>
                </p:cNvSpPr>
                <p:nvPr/>
              </p:nvSpPr>
              <p:spPr bwMode="auto">
                <a:xfrm>
                  <a:off x="43" y="1582"/>
                  <a:ext cx="627"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结算方法</a:t>
                  </a:r>
                </a:p>
                <a:p>
                  <a:pPr algn="just">
                    <a:spcBef>
                      <a:spcPct val="0"/>
                    </a:spcBef>
                    <a:buClrTx/>
                    <a:buSzTx/>
                    <a:buFontTx/>
                    <a:buNone/>
                  </a:pPr>
                  <a:endParaRPr lang="en-US" altLang="zh-CN" sz="2000">
                    <a:latin typeface="Times New Roman" panose="02020603050405020304" pitchFamily="18" charset="0"/>
                  </a:endParaRPr>
                </a:p>
              </p:txBody>
            </p:sp>
            <p:sp>
              <p:nvSpPr>
                <p:cNvPr id="39955" name="Rectangle 30"/>
                <p:cNvSpPr>
                  <a:spLocks noChangeArrowheads="1"/>
                </p:cNvSpPr>
                <p:nvPr/>
              </p:nvSpPr>
              <p:spPr bwMode="auto">
                <a:xfrm>
                  <a:off x="0" y="1582"/>
                  <a:ext cx="71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nvGrpSpPr>
              <p:cNvPr id="39951" name="Group 33"/>
              <p:cNvGrpSpPr>
                <a:grpSpLocks/>
              </p:cNvGrpSpPr>
              <p:nvPr/>
            </p:nvGrpSpPr>
            <p:grpSpPr bwMode="auto">
              <a:xfrm>
                <a:off x="713" y="1582"/>
                <a:ext cx="1785" cy="374"/>
                <a:chOff x="713" y="1582"/>
                <a:chExt cx="1785" cy="374"/>
              </a:xfrm>
            </p:grpSpPr>
            <p:sp>
              <p:nvSpPr>
                <p:cNvPr id="39952" name="Rectangle 13"/>
                <p:cNvSpPr>
                  <a:spLocks noChangeArrowheads="1"/>
                </p:cNvSpPr>
                <p:nvPr/>
              </p:nvSpPr>
              <p:spPr bwMode="auto">
                <a:xfrm>
                  <a:off x="756" y="1582"/>
                  <a:ext cx="1699"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solidFill>
                        <a:srgbClr val="FFFF00"/>
                      </a:solidFill>
                      <a:latin typeface="宋体" panose="02010600030101010101" pitchFamily="2" charset="-122"/>
                    </a:rPr>
                    <a:t>现金结算</a:t>
                  </a:r>
                </a:p>
                <a:p>
                  <a:pPr algn="just">
                    <a:spcBef>
                      <a:spcPct val="0"/>
                    </a:spcBef>
                    <a:buClrTx/>
                    <a:buSzTx/>
                    <a:buFontTx/>
                    <a:buNone/>
                  </a:pPr>
                  <a:endParaRPr lang="en-US" altLang="zh-CN" sz="2000">
                    <a:solidFill>
                      <a:srgbClr val="FFFF00"/>
                    </a:solidFill>
                    <a:latin typeface="Times New Roman" panose="02020603050405020304" pitchFamily="18" charset="0"/>
                  </a:endParaRPr>
                </a:p>
              </p:txBody>
            </p:sp>
            <p:sp>
              <p:nvSpPr>
                <p:cNvPr id="39953" name="Rectangle 32"/>
                <p:cNvSpPr>
                  <a:spLocks noChangeArrowheads="1"/>
                </p:cNvSpPr>
                <p:nvPr/>
              </p:nvSpPr>
              <p:spPr bwMode="auto">
                <a:xfrm>
                  <a:off x="713" y="1582"/>
                  <a:ext cx="178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grpSp>
        <p:sp>
          <p:nvSpPr>
            <p:cNvPr id="39941" name="Rectangle 35"/>
            <p:cNvSpPr>
              <a:spLocks noChangeArrowheads="1"/>
            </p:cNvSpPr>
            <p:nvPr/>
          </p:nvSpPr>
          <p:spPr bwMode="auto">
            <a:xfrm>
              <a:off x="-3" y="-3"/>
              <a:ext cx="2504" cy="19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利率期货套期保值</a:t>
            </a:r>
          </a:p>
        </p:txBody>
      </p:sp>
      <p:sp>
        <p:nvSpPr>
          <p:cNvPr id="3" name="内容占位符 2"/>
          <p:cNvSpPr>
            <a:spLocks noGrp="1"/>
          </p:cNvSpPr>
          <p:nvPr>
            <p:ph idx="1"/>
          </p:nvPr>
        </p:nvSpPr>
        <p:spPr/>
        <p:txBody>
          <a:bodyPr>
            <a:normAutofit fontScale="92500" lnSpcReduction="10000"/>
          </a:bodyPr>
          <a:lstStyle/>
          <a:p>
            <a:pPr>
              <a:defRPr/>
            </a:pPr>
            <a:r>
              <a:rPr lang="zh-CN" altLang="en-US" dirty="0">
                <a:latin typeface="+mn-ea"/>
              </a:rPr>
              <a:t>在</a:t>
            </a:r>
            <a:r>
              <a:rPr lang="en-US" altLang="zh-CN" dirty="0">
                <a:latin typeface="+mn-ea"/>
              </a:rPr>
              <a:t>2004</a:t>
            </a:r>
            <a:r>
              <a:rPr lang="zh-CN" altLang="en-US" dirty="0">
                <a:latin typeface="+mn-ea"/>
              </a:rPr>
              <a:t>年</a:t>
            </a:r>
            <a:r>
              <a:rPr lang="en-US" altLang="zh-CN" dirty="0">
                <a:latin typeface="+mn-ea"/>
              </a:rPr>
              <a:t>2</a:t>
            </a:r>
            <a:r>
              <a:rPr lang="zh-CN" altLang="en-US" dirty="0">
                <a:latin typeface="+mn-ea"/>
              </a:rPr>
              <a:t>月</a:t>
            </a:r>
            <a:r>
              <a:rPr lang="en-US" altLang="zh-CN" dirty="0">
                <a:latin typeface="+mn-ea"/>
              </a:rPr>
              <a:t>4</a:t>
            </a:r>
            <a:r>
              <a:rPr lang="zh-CN" altLang="en-US" dirty="0">
                <a:latin typeface="+mn-ea"/>
              </a:rPr>
              <a:t>日，一位投资者想锁定</a:t>
            </a:r>
            <a:r>
              <a:rPr lang="en-US" altLang="zh-CN" dirty="0">
                <a:latin typeface="+mn-ea"/>
              </a:rPr>
              <a:t>500</a:t>
            </a:r>
            <a:r>
              <a:rPr lang="zh-CN" altLang="en-US" dirty="0">
                <a:latin typeface="+mn-ea"/>
              </a:rPr>
              <a:t>万美元的</a:t>
            </a:r>
            <a:r>
              <a:rPr lang="en-US" altLang="zh-CN" dirty="0">
                <a:latin typeface="+mn-ea"/>
              </a:rPr>
              <a:t>2005</a:t>
            </a:r>
            <a:r>
              <a:rPr lang="zh-CN" altLang="en-US" dirty="0">
                <a:latin typeface="+mn-ea"/>
              </a:rPr>
              <a:t>年</a:t>
            </a:r>
            <a:r>
              <a:rPr lang="en-US" altLang="zh-CN" dirty="0">
                <a:latin typeface="+mn-ea"/>
              </a:rPr>
              <a:t>3</a:t>
            </a:r>
            <a:r>
              <a:rPr lang="zh-CN" altLang="en-US" dirty="0">
                <a:latin typeface="+mn-ea"/>
              </a:rPr>
              <a:t>月</a:t>
            </a:r>
            <a:r>
              <a:rPr lang="en-US" altLang="zh-CN" dirty="0">
                <a:latin typeface="+mn-ea"/>
              </a:rPr>
              <a:t>16</a:t>
            </a:r>
            <a:r>
              <a:rPr lang="zh-CN" altLang="en-US" dirty="0">
                <a:latin typeface="+mn-ea"/>
              </a:rPr>
              <a:t>日开始的</a:t>
            </a:r>
            <a:r>
              <a:rPr lang="en-US" altLang="zh-CN" dirty="0">
                <a:latin typeface="+mn-ea"/>
              </a:rPr>
              <a:t>3</a:t>
            </a:r>
            <a:r>
              <a:rPr lang="zh-CN" altLang="en-US" dirty="0">
                <a:latin typeface="+mn-ea"/>
              </a:rPr>
              <a:t>个月利率水平。这位投资者以</a:t>
            </a:r>
            <a:r>
              <a:rPr lang="en-US" altLang="zh-CN" dirty="0">
                <a:latin typeface="+mn-ea"/>
              </a:rPr>
              <a:t>97.63</a:t>
            </a:r>
            <a:r>
              <a:rPr lang="zh-CN" altLang="en-US" dirty="0">
                <a:latin typeface="+mn-ea"/>
              </a:rPr>
              <a:t>买入</a:t>
            </a:r>
            <a:r>
              <a:rPr lang="en-US" altLang="zh-CN" dirty="0">
                <a:latin typeface="+mn-ea"/>
              </a:rPr>
              <a:t>5</a:t>
            </a:r>
            <a:r>
              <a:rPr lang="zh-CN" altLang="en-US" dirty="0">
                <a:latin typeface="+mn-ea"/>
              </a:rPr>
              <a:t>张</a:t>
            </a:r>
            <a:r>
              <a:rPr lang="en-US" altLang="zh-CN" dirty="0">
                <a:latin typeface="+mn-ea"/>
              </a:rPr>
              <a:t>2005</a:t>
            </a:r>
            <a:r>
              <a:rPr lang="zh-CN" altLang="en-US" dirty="0">
                <a:latin typeface="+mn-ea"/>
              </a:rPr>
              <a:t>年</a:t>
            </a:r>
            <a:r>
              <a:rPr lang="en-US" altLang="zh-CN" dirty="0">
                <a:latin typeface="+mn-ea"/>
              </a:rPr>
              <a:t>3</a:t>
            </a:r>
            <a:r>
              <a:rPr lang="zh-CN" altLang="en-US" dirty="0">
                <a:latin typeface="+mn-ea"/>
              </a:rPr>
              <a:t>月的欧洲美元期货。在</a:t>
            </a:r>
            <a:r>
              <a:rPr lang="en-US" altLang="zh-CN" dirty="0">
                <a:latin typeface="+mn-ea"/>
              </a:rPr>
              <a:t>2005</a:t>
            </a:r>
            <a:r>
              <a:rPr lang="zh-CN" altLang="en-US" dirty="0">
                <a:latin typeface="+mn-ea"/>
              </a:rPr>
              <a:t>年</a:t>
            </a:r>
            <a:r>
              <a:rPr lang="en-US" altLang="zh-CN" dirty="0">
                <a:latin typeface="+mn-ea"/>
              </a:rPr>
              <a:t>3</a:t>
            </a:r>
            <a:r>
              <a:rPr lang="zh-CN" altLang="en-US" dirty="0">
                <a:latin typeface="+mn-ea"/>
              </a:rPr>
              <a:t>月</a:t>
            </a:r>
            <a:r>
              <a:rPr lang="en-US" altLang="zh-CN" dirty="0">
                <a:latin typeface="+mn-ea"/>
              </a:rPr>
              <a:t>16</a:t>
            </a:r>
            <a:r>
              <a:rPr lang="zh-CN" altLang="en-US" dirty="0">
                <a:latin typeface="+mn-ea"/>
              </a:rPr>
              <a:t>日，</a:t>
            </a:r>
            <a:r>
              <a:rPr lang="en-US" altLang="zh-CN" dirty="0">
                <a:latin typeface="+mn-ea"/>
              </a:rPr>
              <a:t>3</a:t>
            </a:r>
            <a:r>
              <a:rPr lang="zh-CN" altLang="en-US" dirty="0">
                <a:latin typeface="+mn-ea"/>
              </a:rPr>
              <a:t>个月的</a:t>
            </a:r>
            <a:r>
              <a:rPr lang="en-US" altLang="zh-CN" dirty="0">
                <a:latin typeface="+mn-ea"/>
              </a:rPr>
              <a:t>LIBOR</a:t>
            </a:r>
            <a:r>
              <a:rPr lang="zh-CN" altLang="en-US" dirty="0">
                <a:latin typeface="+mn-ea"/>
              </a:rPr>
              <a:t>为</a:t>
            </a:r>
            <a:r>
              <a:rPr lang="en-US" altLang="zh-CN" dirty="0">
                <a:latin typeface="+mn-ea"/>
              </a:rPr>
              <a:t>2%</a:t>
            </a:r>
            <a:r>
              <a:rPr lang="zh-CN" altLang="en-US" dirty="0">
                <a:latin typeface="+mn-ea"/>
              </a:rPr>
              <a:t>，那么最终结算价格为</a:t>
            </a:r>
            <a:r>
              <a:rPr lang="en-US" altLang="zh-CN" dirty="0">
                <a:latin typeface="+mn-ea"/>
              </a:rPr>
              <a:t>98.00</a:t>
            </a:r>
            <a:r>
              <a:rPr lang="zh-CN" altLang="en-US" dirty="0">
                <a:latin typeface="+mn-ea"/>
              </a:rPr>
              <a:t>。不考虑交易成本条件下，期货多头收益</a:t>
            </a:r>
            <a:r>
              <a:rPr lang="zh-CN" altLang="en-US" dirty="0" smtClean="0">
                <a:latin typeface="+mn-ea"/>
              </a:rPr>
              <a:t>为多少？</a:t>
            </a:r>
            <a:endParaRPr lang="en-US" altLang="zh-CN" dirty="0" smtClean="0">
              <a:latin typeface="+mn-ea"/>
            </a:endParaRPr>
          </a:p>
          <a:p>
            <a:pPr>
              <a:defRPr/>
            </a:pPr>
            <a:r>
              <a:rPr lang="zh-CN" altLang="en-US" dirty="0" smtClean="0">
                <a:latin typeface="+mn-ea"/>
              </a:rPr>
              <a:t>方法</a:t>
            </a:r>
            <a:r>
              <a:rPr lang="en-US" altLang="zh-CN" dirty="0" smtClean="0">
                <a:latin typeface="+mn-ea"/>
              </a:rPr>
              <a:t>1</a:t>
            </a:r>
            <a:r>
              <a:rPr lang="zh-CN" altLang="en-US" dirty="0" smtClean="0">
                <a:latin typeface="+mn-ea"/>
              </a:rPr>
              <a:t>：</a:t>
            </a:r>
            <a:endParaRPr lang="en-US" altLang="zh-CN" dirty="0" smtClean="0">
              <a:latin typeface="+mn-ea"/>
            </a:endParaRPr>
          </a:p>
          <a:p>
            <a:pPr marL="402336" lvl="1" indent="0">
              <a:buFont typeface="Wingdings" panose="05000000000000000000" pitchFamily="2" charset="2"/>
              <a:buNone/>
              <a:defRPr/>
            </a:pPr>
            <a:r>
              <a:rPr lang="en-US" altLang="zh-CN" dirty="0" smtClean="0">
                <a:latin typeface="+mn-ea"/>
              </a:rPr>
              <a:t>5*1,000,000*(98%-97.63%)/4 =4625</a:t>
            </a:r>
          </a:p>
          <a:p>
            <a:pPr>
              <a:defRPr/>
            </a:pPr>
            <a:r>
              <a:rPr lang="zh-CN" altLang="en-US" dirty="0">
                <a:latin typeface="+mn-ea"/>
              </a:rPr>
              <a:t>方法</a:t>
            </a:r>
            <a:r>
              <a:rPr lang="en-US" altLang="zh-CN" dirty="0">
                <a:latin typeface="+mn-ea"/>
              </a:rPr>
              <a:t>2</a:t>
            </a:r>
            <a:r>
              <a:rPr lang="zh-CN" altLang="en-US" dirty="0">
                <a:latin typeface="+mn-ea"/>
              </a:rPr>
              <a:t>：</a:t>
            </a:r>
            <a:endParaRPr lang="en-US" altLang="zh-CN" dirty="0">
              <a:latin typeface="+mn-ea"/>
            </a:endParaRPr>
          </a:p>
          <a:p>
            <a:pPr marL="402336" lvl="1" indent="0">
              <a:buFont typeface="Wingdings" panose="05000000000000000000" pitchFamily="2" charset="2"/>
              <a:buNone/>
              <a:defRPr/>
            </a:pPr>
            <a:r>
              <a:rPr lang="en-US" altLang="zh-CN" dirty="0" smtClean="0">
                <a:latin typeface="+mn-ea"/>
              </a:rPr>
              <a:t>5</a:t>
            </a:r>
            <a:r>
              <a:rPr lang="zh-CN" altLang="en-US" dirty="0">
                <a:latin typeface="+mn-ea"/>
              </a:rPr>
              <a:t>*</a:t>
            </a:r>
            <a:r>
              <a:rPr lang="en-US" altLang="zh-CN" dirty="0">
                <a:latin typeface="+mn-ea"/>
              </a:rPr>
              <a:t>25</a:t>
            </a:r>
            <a:r>
              <a:rPr lang="zh-CN" altLang="en-US" dirty="0">
                <a:latin typeface="+mn-ea"/>
              </a:rPr>
              <a:t>*</a:t>
            </a:r>
            <a:r>
              <a:rPr lang="en-US" altLang="zh-CN" dirty="0">
                <a:latin typeface="+mn-ea"/>
              </a:rPr>
              <a:t>(9800-9763)=4625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en-US" altLang="zh-CN" dirty="0">
                <a:latin typeface="+mn-ea"/>
              </a:rPr>
              <a:t>3</a:t>
            </a:r>
            <a:r>
              <a:rPr lang="zh-CN" altLang="en-US" dirty="0">
                <a:latin typeface="+mn-ea"/>
              </a:rPr>
              <a:t>个月期间</a:t>
            </a:r>
            <a:r>
              <a:rPr lang="zh-CN" altLang="en-US">
                <a:latin typeface="+mn-ea"/>
              </a:rPr>
              <a:t>，</a:t>
            </a:r>
            <a:r>
              <a:rPr lang="zh-CN" altLang="en-US" smtClean="0">
                <a:latin typeface="+mn-ea"/>
              </a:rPr>
              <a:t>利率为</a:t>
            </a:r>
            <a:r>
              <a:rPr lang="en-US" altLang="zh-CN" dirty="0">
                <a:latin typeface="+mn-ea"/>
              </a:rPr>
              <a:t>2%</a:t>
            </a:r>
            <a:r>
              <a:rPr lang="zh-CN" altLang="en-US" dirty="0">
                <a:latin typeface="+mn-ea"/>
              </a:rPr>
              <a:t>，</a:t>
            </a:r>
            <a:r>
              <a:rPr lang="en-US" altLang="zh-CN" dirty="0">
                <a:latin typeface="+mn-ea"/>
              </a:rPr>
              <a:t>500</a:t>
            </a:r>
            <a:r>
              <a:rPr lang="zh-CN" altLang="en-US" dirty="0">
                <a:latin typeface="+mn-ea"/>
              </a:rPr>
              <a:t>万美元的所得利息为</a:t>
            </a:r>
            <a:r>
              <a:rPr lang="zh-CN" altLang="en-US" dirty="0" smtClean="0">
                <a:latin typeface="+mn-ea"/>
              </a:rPr>
              <a:t>：</a:t>
            </a:r>
            <a:r>
              <a:rPr lang="en-US" altLang="zh-CN" dirty="0" smtClean="0">
                <a:latin typeface="+mn-ea"/>
              </a:rPr>
              <a:t>5000000</a:t>
            </a:r>
            <a:r>
              <a:rPr lang="zh-CN" altLang="en-US" dirty="0" smtClean="0">
                <a:latin typeface="+mn-ea"/>
              </a:rPr>
              <a:t>*</a:t>
            </a:r>
            <a:r>
              <a:rPr lang="en-US" altLang="zh-CN" dirty="0" smtClean="0">
                <a:latin typeface="+mn-ea"/>
              </a:rPr>
              <a:t>0.25</a:t>
            </a:r>
            <a:r>
              <a:rPr lang="zh-CN" altLang="en-US" dirty="0" smtClean="0">
                <a:latin typeface="+mn-ea"/>
              </a:rPr>
              <a:t>*</a:t>
            </a:r>
            <a:r>
              <a:rPr lang="en-US" altLang="zh-CN" dirty="0" smtClean="0">
                <a:latin typeface="+mn-ea"/>
              </a:rPr>
              <a:t>0.02=25000</a:t>
            </a:r>
            <a:endParaRPr lang="zh-CN" altLang="en-US" dirty="0">
              <a:latin typeface="+mn-ea"/>
            </a:endParaRPr>
          </a:p>
          <a:p>
            <a:pPr>
              <a:defRPr/>
            </a:pPr>
            <a:endParaRPr lang="en-US" altLang="zh-CN" dirty="0" smtClean="0">
              <a:latin typeface="+mn-ea"/>
            </a:endParaRPr>
          </a:p>
          <a:p>
            <a:pPr>
              <a:defRPr/>
            </a:pPr>
            <a:r>
              <a:rPr lang="zh-CN" altLang="en-US" dirty="0" smtClean="0">
                <a:latin typeface="+mn-ea"/>
              </a:rPr>
              <a:t>从而</a:t>
            </a:r>
            <a:r>
              <a:rPr lang="zh-CN" altLang="en-US" dirty="0">
                <a:latin typeface="+mn-ea"/>
              </a:rPr>
              <a:t>投资者的总收益为</a:t>
            </a:r>
            <a:r>
              <a:rPr lang="en-US" altLang="zh-CN" dirty="0">
                <a:latin typeface="+mn-ea"/>
              </a:rPr>
              <a:t>29625</a:t>
            </a:r>
            <a:r>
              <a:rPr lang="zh-CN" altLang="en-US" dirty="0">
                <a:latin typeface="+mn-ea"/>
              </a:rPr>
              <a:t>，这相当于利率为</a:t>
            </a:r>
            <a:r>
              <a:rPr lang="en-US" altLang="zh-CN" dirty="0">
                <a:latin typeface="+mn-ea"/>
              </a:rPr>
              <a:t>2.37%</a:t>
            </a:r>
            <a:r>
              <a:rPr lang="zh-CN" altLang="en-US" dirty="0">
                <a:latin typeface="+mn-ea"/>
              </a:rPr>
              <a:t>时的收益。</a:t>
            </a:r>
          </a:p>
          <a:p>
            <a:pPr>
              <a:defRPr/>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258888" y="620713"/>
            <a:ext cx="4038600" cy="609600"/>
          </a:xfrm>
        </p:spPr>
        <p:txBody>
          <a:bodyPr>
            <a:normAutofit fontScale="90000"/>
          </a:bodyPr>
          <a:lstStyle/>
          <a:p>
            <a:pPr eaLnBrk="1" hangingPunct="1">
              <a:defRPr/>
            </a:pPr>
            <a:r>
              <a:rPr lang="en-US" altLang="zh-CN" dirty="0" smtClean="0"/>
              <a:t>1. </a:t>
            </a:r>
            <a:r>
              <a:rPr lang="zh-CN" altLang="en-US" dirty="0" smtClean="0"/>
              <a:t>远期利率贷款：</a:t>
            </a:r>
          </a:p>
        </p:txBody>
      </p:sp>
      <p:sp>
        <p:nvSpPr>
          <p:cNvPr id="70659" name="Rectangle 3"/>
          <p:cNvSpPr>
            <a:spLocks noGrp="1" noChangeArrowheads="1"/>
          </p:cNvSpPr>
          <p:nvPr>
            <p:ph type="body" idx="1"/>
          </p:nvPr>
        </p:nvSpPr>
        <p:spPr/>
        <p:txBody>
          <a:bodyPr>
            <a:normAutofit/>
          </a:bodyPr>
          <a:lstStyle/>
          <a:p>
            <a:pPr eaLnBrk="1" hangingPunct="1">
              <a:defRPr/>
            </a:pPr>
            <a:r>
              <a:rPr lang="zh-CN" altLang="en-US" dirty="0" smtClean="0">
                <a:latin typeface="宋体" pitchFamily="2" charset="-122"/>
              </a:rPr>
              <a:t>远期利率贷款是指银行向客户提供在</a:t>
            </a:r>
            <a:r>
              <a:rPr lang="zh-CN" altLang="en-US" dirty="0" smtClean="0">
                <a:solidFill>
                  <a:srgbClr val="FFFF00"/>
                </a:solidFill>
                <a:latin typeface="宋体" pitchFamily="2" charset="-122"/>
              </a:rPr>
              <a:t>未来某一时刻</a:t>
            </a:r>
            <a:r>
              <a:rPr lang="zh-CN" altLang="en-US" dirty="0" smtClean="0">
                <a:latin typeface="宋体" pitchFamily="2" charset="-122"/>
              </a:rPr>
              <a:t>的</a:t>
            </a:r>
            <a:r>
              <a:rPr lang="zh-CN" altLang="en-US" dirty="0" smtClean="0">
                <a:solidFill>
                  <a:srgbClr val="FFFF00"/>
                </a:solidFill>
                <a:latin typeface="宋体" pitchFamily="2" charset="-122"/>
              </a:rPr>
              <a:t>某一期限</a:t>
            </a:r>
            <a:r>
              <a:rPr lang="zh-CN" altLang="en-US" dirty="0" smtClean="0">
                <a:latin typeface="宋体" pitchFamily="2" charset="-122"/>
              </a:rPr>
              <a:t>的固定利率的贷款。</a:t>
            </a:r>
          </a:p>
          <a:p>
            <a:pPr eaLnBrk="1" hangingPunct="1">
              <a:defRPr/>
            </a:pPr>
            <a:r>
              <a:rPr lang="zh-CN" altLang="en-US" dirty="0" smtClean="0">
                <a:latin typeface="宋体" pitchFamily="2" charset="-122"/>
              </a:rPr>
              <a:t>问题：</a:t>
            </a:r>
            <a:endParaRPr lang="en-US" altLang="zh-CN" dirty="0" smtClean="0">
              <a:latin typeface="宋体" pitchFamily="2" charset="-122"/>
            </a:endParaRPr>
          </a:p>
          <a:p>
            <a:pPr lvl="1">
              <a:defRPr/>
            </a:pPr>
            <a:r>
              <a:rPr lang="zh-CN" altLang="en-US" dirty="0" smtClean="0">
                <a:latin typeface="宋体" pitchFamily="2" charset="-122"/>
              </a:rPr>
              <a:t>为什么会有远期利率贷款？</a:t>
            </a:r>
          </a:p>
          <a:p>
            <a:pPr lvl="1" eaLnBrk="1" hangingPunct="1">
              <a:defRPr/>
            </a:pPr>
            <a:endParaRPr lang="zh-CN" altLang="en-US" sz="3200" dirty="0" smtClean="0">
              <a:latin typeface="宋体" pitchFamily="2" charset="-122"/>
            </a:endParaRPr>
          </a:p>
          <a:p>
            <a:pPr eaLnBrk="1" hangingPunct="1">
              <a:defRPr/>
            </a:pP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pPr>
              <a:defRPr/>
            </a:pPr>
            <a:r>
              <a:rPr lang="en-US" altLang="zh-CN" smtClean="0"/>
              <a:t>FRA</a:t>
            </a:r>
            <a:r>
              <a:rPr lang="zh-CN" altLang="en-US" smtClean="0"/>
              <a:t>和利率期货</a:t>
            </a:r>
          </a:p>
        </p:txBody>
      </p:sp>
      <p:graphicFrame>
        <p:nvGraphicFramePr>
          <p:cNvPr id="4" name="Group 106"/>
          <p:cNvGraphicFramePr>
            <a:graphicFrameLocks/>
          </p:cNvGraphicFramePr>
          <p:nvPr/>
        </p:nvGraphicFramePr>
        <p:xfrm>
          <a:off x="539750" y="2205038"/>
          <a:ext cx="8135937" cy="3517900"/>
        </p:xfrm>
        <a:graphic>
          <a:graphicData uri="http://schemas.openxmlformats.org/drawingml/2006/table">
            <a:tbl>
              <a:tblPr/>
              <a:tblGrid>
                <a:gridCol w="2631164"/>
                <a:gridCol w="2631164"/>
                <a:gridCol w="2873609"/>
              </a:tblGrid>
              <a:tr h="975270">
                <a:tc>
                  <a:txBody>
                    <a:bodyPr/>
                    <a:lstStyle/>
                    <a:p>
                      <a:pPr algn="just">
                        <a:spcAft>
                          <a:spcPts val="0"/>
                        </a:spcAft>
                      </a:pPr>
                      <a:endParaRPr lang="zh-CN" sz="2800" b="0" kern="100" dirty="0">
                        <a:effectLst/>
                        <a:latin typeface="+mn-ea"/>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just">
                        <a:spcAft>
                          <a:spcPts val="0"/>
                        </a:spcAft>
                      </a:pPr>
                      <a:r>
                        <a:rPr lang="en-US" altLang="zh-CN" sz="2800" b="0" kern="100" dirty="0" smtClean="0">
                          <a:effectLst/>
                          <a:latin typeface="+mn-ea"/>
                          <a:ea typeface="+mn-ea"/>
                          <a:cs typeface="Times New Roman"/>
                        </a:rPr>
                        <a:t>FRA</a:t>
                      </a:r>
                      <a:r>
                        <a:rPr lang="zh-CN" sz="2800" b="0" kern="100" dirty="0" smtClean="0">
                          <a:effectLst/>
                          <a:latin typeface="+mn-ea"/>
                          <a:ea typeface="+mn-ea"/>
                          <a:cs typeface="Times New Roman"/>
                        </a:rPr>
                        <a:t>买方</a:t>
                      </a:r>
                      <a:endParaRPr lang="zh-CN" sz="2800" b="0" kern="100" dirty="0">
                        <a:effectLst/>
                        <a:latin typeface="+mn-ea"/>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just">
                        <a:spcAft>
                          <a:spcPts val="0"/>
                        </a:spcAft>
                      </a:pPr>
                      <a:r>
                        <a:rPr lang="zh-CN" sz="2800" b="0" kern="100" dirty="0">
                          <a:effectLst/>
                          <a:latin typeface="+mn-ea"/>
                          <a:ea typeface="+mn-ea"/>
                          <a:cs typeface="Times New Roman"/>
                        </a:rPr>
                        <a:t>利率期货买方</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2905">
                <a:tc>
                  <a:txBody>
                    <a:bodyPr/>
                    <a:lstStyle/>
                    <a:p>
                      <a:pPr algn="just">
                        <a:spcAft>
                          <a:spcPts val="0"/>
                        </a:spcAft>
                      </a:pPr>
                      <a:r>
                        <a:rPr lang="zh-CN" altLang="en-US" sz="2800" b="0" kern="100" dirty="0" smtClean="0">
                          <a:effectLst/>
                          <a:latin typeface="+mn-ea"/>
                          <a:ea typeface="+mn-ea"/>
                          <a:cs typeface="Times New Roman"/>
                        </a:rPr>
                        <a:t>套期保值者</a:t>
                      </a:r>
                      <a:endParaRPr lang="zh-CN" sz="2800" b="0" kern="100" dirty="0">
                        <a:effectLst/>
                        <a:latin typeface="+mn-ea"/>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2800" b="0" kern="100" dirty="0">
                          <a:effectLst/>
                          <a:latin typeface="+mn-ea"/>
                          <a:ea typeface="+mn-ea"/>
                          <a:cs typeface="Times New Roman"/>
                        </a:rPr>
                        <a:t>未来要借入</a:t>
                      </a:r>
                      <a:r>
                        <a:rPr lang="zh-CN" sz="2800" b="0" kern="100" dirty="0" smtClean="0">
                          <a:effectLst/>
                          <a:latin typeface="+mn-ea"/>
                          <a:ea typeface="+mn-ea"/>
                          <a:cs typeface="Times New Roman"/>
                        </a:rPr>
                        <a:t>钱</a:t>
                      </a:r>
                      <a:r>
                        <a:rPr lang="zh-CN" altLang="en-US" sz="2800" b="0" kern="100" dirty="0" smtClean="0">
                          <a:effectLst/>
                          <a:latin typeface="+mn-ea"/>
                          <a:ea typeface="+mn-ea"/>
                          <a:cs typeface="Times New Roman"/>
                        </a:rPr>
                        <a:t>，或者需要</a:t>
                      </a:r>
                      <a:r>
                        <a:rPr lang="zh-CN" altLang="zh-CN" sz="2800" b="0" kern="100" dirty="0" smtClean="0">
                          <a:solidFill>
                            <a:srgbClr val="FFFF00"/>
                          </a:solidFill>
                          <a:effectLst/>
                          <a:latin typeface="+mn-ea"/>
                          <a:ea typeface="+mn-ea"/>
                          <a:cs typeface="Times New Roman"/>
                        </a:rPr>
                        <a:t>规避利率上涨的风险</a:t>
                      </a:r>
                      <a:endParaRPr lang="zh-CN" sz="2800" b="0" kern="100" dirty="0">
                        <a:solidFill>
                          <a:srgbClr val="FFFF00"/>
                        </a:solidFill>
                        <a:effectLst/>
                        <a:latin typeface="+mn-ea"/>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2800" b="0" kern="100" dirty="0">
                          <a:effectLst/>
                          <a:latin typeface="+mn-ea"/>
                          <a:ea typeface="+mn-ea"/>
                          <a:cs typeface="Times New Roman"/>
                        </a:rPr>
                        <a:t>未来要贷</a:t>
                      </a:r>
                      <a:r>
                        <a:rPr lang="zh-CN" sz="2800" b="0" kern="100" dirty="0" smtClean="0">
                          <a:effectLst/>
                          <a:latin typeface="+mn-ea"/>
                          <a:ea typeface="+mn-ea"/>
                          <a:cs typeface="Times New Roman"/>
                        </a:rPr>
                        <a:t>出钱</a:t>
                      </a:r>
                      <a:r>
                        <a:rPr lang="zh-CN" altLang="en-US" sz="2800" b="0" kern="100" dirty="0" smtClean="0">
                          <a:effectLst/>
                          <a:latin typeface="+mn-ea"/>
                          <a:ea typeface="+mn-ea"/>
                          <a:cs typeface="Times New Roman"/>
                        </a:rPr>
                        <a:t>，或者需要</a:t>
                      </a:r>
                      <a:r>
                        <a:rPr lang="zh-CN" altLang="zh-CN" sz="2800" b="0" kern="100" dirty="0" smtClean="0">
                          <a:solidFill>
                            <a:srgbClr val="FFFF00"/>
                          </a:solidFill>
                          <a:effectLst/>
                          <a:latin typeface="+mn-ea"/>
                          <a:ea typeface="+mn-ea"/>
                          <a:cs typeface="Times New Roman"/>
                        </a:rPr>
                        <a:t>规避利率下跌</a:t>
                      </a:r>
                      <a:r>
                        <a:rPr lang="zh-CN" altLang="zh-CN" sz="2800" b="0" kern="100" dirty="0" smtClean="0">
                          <a:effectLst/>
                          <a:latin typeface="+mn-ea"/>
                          <a:ea typeface="+mn-ea"/>
                          <a:cs typeface="Times New Roman"/>
                        </a:rPr>
                        <a:t>的风险</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725">
                <a:tc>
                  <a:txBody>
                    <a:bodyPr/>
                    <a:lstStyle/>
                    <a:p>
                      <a:pPr algn="just">
                        <a:spcAft>
                          <a:spcPts val="0"/>
                        </a:spcAft>
                      </a:pPr>
                      <a:r>
                        <a:rPr lang="zh-CN" altLang="en-US" sz="2800" b="0" kern="100" dirty="0" smtClean="0">
                          <a:effectLst/>
                          <a:latin typeface="+mn-ea"/>
                          <a:ea typeface="+mn-ea"/>
                          <a:cs typeface="Times New Roman"/>
                        </a:rPr>
                        <a:t>投机者</a:t>
                      </a:r>
                      <a:endParaRPr lang="zh-CN" sz="2800" b="0" kern="100" dirty="0">
                        <a:effectLst/>
                        <a:latin typeface="+mn-ea"/>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just">
                        <a:spcAft>
                          <a:spcPts val="0"/>
                        </a:spcAft>
                      </a:pPr>
                      <a:r>
                        <a:rPr lang="zh-CN" sz="2800" b="0" kern="100" dirty="0" smtClean="0">
                          <a:effectLst/>
                          <a:latin typeface="+mn-ea"/>
                          <a:ea typeface="+mn-ea"/>
                          <a:cs typeface="Times New Roman"/>
                        </a:rPr>
                        <a:t>利率</a:t>
                      </a:r>
                      <a:r>
                        <a:rPr lang="zh-CN" altLang="zh-CN" sz="2800" b="0" kern="100" dirty="0" smtClean="0">
                          <a:solidFill>
                            <a:srgbClr val="FFFF00"/>
                          </a:solidFill>
                          <a:effectLst/>
                          <a:latin typeface="+mn-ea"/>
                          <a:ea typeface="+mn-ea"/>
                          <a:cs typeface="Times New Roman"/>
                        </a:rPr>
                        <a:t>上涨</a:t>
                      </a:r>
                      <a:r>
                        <a:rPr lang="zh-CN" sz="2800" b="0" kern="100" dirty="0" smtClean="0">
                          <a:effectLst/>
                          <a:latin typeface="+mn-ea"/>
                          <a:ea typeface="+mn-ea"/>
                          <a:cs typeface="Times New Roman"/>
                        </a:rPr>
                        <a:t>时</a:t>
                      </a:r>
                      <a:r>
                        <a:rPr lang="zh-CN" sz="2800" b="0" kern="100" dirty="0">
                          <a:effectLst/>
                          <a:latin typeface="+mn-ea"/>
                          <a:ea typeface="+mn-ea"/>
                          <a:cs typeface="Times New Roman"/>
                        </a:rPr>
                        <a:t>获益</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just">
                        <a:spcAft>
                          <a:spcPts val="0"/>
                        </a:spcAft>
                      </a:pPr>
                      <a:r>
                        <a:rPr lang="zh-CN" sz="2800" b="0" kern="100" dirty="0">
                          <a:effectLst/>
                          <a:latin typeface="+mn-ea"/>
                          <a:ea typeface="+mn-ea"/>
                          <a:cs typeface="Times New Roman"/>
                        </a:rPr>
                        <a:t>利率</a:t>
                      </a:r>
                      <a:r>
                        <a:rPr lang="zh-CN" sz="2800" b="0" kern="100" dirty="0">
                          <a:solidFill>
                            <a:srgbClr val="FFFF00"/>
                          </a:solidFill>
                          <a:effectLst/>
                          <a:latin typeface="+mn-ea"/>
                          <a:ea typeface="+mn-ea"/>
                          <a:cs typeface="Times New Roman"/>
                        </a:rPr>
                        <a:t>下跌</a:t>
                      </a:r>
                      <a:r>
                        <a:rPr lang="zh-CN" sz="2800" b="0" kern="100" dirty="0">
                          <a:effectLst/>
                          <a:latin typeface="+mn-ea"/>
                          <a:ea typeface="+mn-ea"/>
                          <a:cs typeface="Times New Roman"/>
                        </a:rPr>
                        <a:t>时获益</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611188" y="333375"/>
            <a:ext cx="7772400" cy="719138"/>
          </a:xfrm>
        </p:spPr>
        <p:txBody>
          <a:bodyPr/>
          <a:lstStyle/>
          <a:p>
            <a:pPr eaLnBrk="1" hangingPunct="1">
              <a:defRPr/>
            </a:pPr>
            <a:r>
              <a:rPr lang="en-US" altLang="zh-CN" smtClean="0"/>
              <a:t>6.7   </a:t>
            </a:r>
            <a:r>
              <a:rPr lang="zh-CN" altLang="en-US" smtClean="0"/>
              <a:t>债券期货交易</a:t>
            </a:r>
            <a:br>
              <a:rPr lang="zh-CN" altLang="en-US" smtClean="0"/>
            </a:br>
            <a:r>
              <a:rPr lang="zh-CN" altLang="en-US" sz="1800" b="1" smtClean="0"/>
              <a:t>芝加哥期货交易所</a:t>
            </a:r>
            <a:r>
              <a:rPr lang="en-US" altLang="zh-CN" sz="1800" b="1" smtClean="0"/>
              <a:t>10</a:t>
            </a:r>
            <a:r>
              <a:rPr lang="zh-CN" altLang="en-US" sz="1800" b="1" smtClean="0"/>
              <a:t>年期的国债期货合约文本</a:t>
            </a:r>
          </a:p>
        </p:txBody>
      </p:sp>
      <p:graphicFrame>
        <p:nvGraphicFramePr>
          <p:cNvPr id="399519" name="Group 159"/>
          <p:cNvGraphicFramePr>
            <a:graphicFrameLocks noGrp="1"/>
          </p:cNvGraphicFramePr>
          <p:nvPr>
            <p:ph idx="1"/>
          </p:nvPr>
        </p:nvGraphicFramePr>
        <p:xfrm>
          <a:off x="250825" y="1196975"/>
          <a:ext cx="8642350" cy="5211810"/>
        </p:xfrm>
        <a:graphic>
          <a:graphicData uri="http://schemas.openxmlformats.org/drawingml/2006/table">
            <a:tbl>
              <a:tblPr/>
              <a:tblGrid>
                <a:gridCol w="2270125"/>
                <a:gridCol w="6372225"/>
              </a:tblGrid>
              <a:tr h="365727">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dirty="0" smtClean="0">
                          <a:ln>
                            <a:noFill/>
                          </a:ln>
                          <a:solidFill>
                            <a:srgbClr val="0000CC"/>
                          </a:solidFill>
                          <a:effectLst>
                            <a:outerShdw blurRad="38100" dist="38100" dir="2700000" algn="tl">
                              <a:srgbClr val="000000"/>
                            </a:outerShdw>
                          </a:effectLst>
                          <a:latin typeface="Arial" charset="0"/>
                          <a:ea typeface="宋体" pitchFamily="2" charset="-122"/>
                          <a:cs typeface="Times New Roman" pitchFamily="18" charset="0"/>
                        </a:rPr>
                        <a:t>合 约 项 目</a:t>
                      </a:r>
                      <a:endParaRPr kumimoji="0" lang="zh-CN" altLang="en-US" sz="1800" b="1" i="0" u="none" strike="noStrike" cap="none" normalizeH="0" baseline="0" dirty="0" smtClean="0">
                        <a:ln>
                          <a:noFill/>
                        </a:ln>
                        <a:solidFill>
                          <a:srgbClr val="0000CC"/>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6E6E6"/>
                    </a:solidFill>
                  </a:tcPr>
                </a:tc>
                <a:tc>
                  <a:txBody>
                    <a:bodyPr/>
                    <a:lstStyle>
                      <a:lvl1pPr marL="342900" indent="-342900" algn="l">
                        <a:spcBef>
                          <a:spcPct val="20000"/>
                        </a:spcBef>
                        <a:buClr>
                          <a:schemeClr val="hlink"/>
                        </a:buClr>
                        <a:buSzPct val="80000"/>
                        <a:buFont typeface="Wingdings" pitchFamily="2" charset="2"/>
                        <a:tabLst>
                          <a:tab pos="266700" algn="r"/>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266700" algn="r"/>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266700" algn="r"/>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tab pos="266700" algn="r"/>
                          <a:tab pos="5200650" algn="r"/>
                        </a:tabLst>
                      </a:pPr>
                      <a:r>
                        <a:rPr kumimoji="0" lang="zh-CN" altLang="en-US" sz="1800" b="1" i="0" u="none" strike="noStrike" cap="none" normalizeH="0" baseline="0" smtClean="0">
                          <a:ln>
                            <a:noFill/>
                          </a:ln>
                          <a:solidFill>
                            <a:srgbClr val="0000CC"/>
                          </a:solidFill>
                          <a:effectLst>
                            <a:outerShdw blurRad="38100" dist="38100" dir="2700000" algn="tl">
                              <a:srgbClr val="000000"/>
                            </a:outerShdw>
                          </a:effectLst>
                          <a:latin typeface="Arial" charset="0"/>
                          <a:ea typeface="宋体" pitchFamily="2" charset="-122"/>
                          <a:cs typeface="Times New Roman" pitchFamily="18" charset="0"/>
                        </a:rPr>
                        <a:t>具  体  规  定</a:t>
                      </a:r>
                      <a:endParaRPr kumimoji="0" lang="zh-CN" altLang="en-US" sz="1800" b="1" i="0" u="none" strike="noStrike" cap="none" normalizeH="0" baseline="0" smtClean="0">
                        <a:ln>
                          <a:noFill/>
                        </a:ln>
                        <a:solidFill>
                          <a:srgbClr val="0000CC"/>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6E6E6"/>
                    </a:solidFill>
                  </a:tcPr>
                </a:tc>
              </a:tr>
              <a:tr h="365727">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根本资产</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266700" algn="r"/>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266700" algn="r"/>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266700" algn="r"/>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266700" algn="r"/>
                          <a:tab pos="5200650" algn="r"/>
                        </a:tabLst>
                      </a:pPr>
                      <a:r>
                        <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到期日面值为</a:t>
                      </a:r>
                      <a:r>
                        <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100,000</a:t>
                      </a:r>
                      <a:r>
                        <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美元，息票率为</a:t>
                      </a:r>
                      <a:r>
                        <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6</a:t>
                      </a:r>
                      <a:r>
                        <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％的美国国债</a:t>
                      </a: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0044">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可交割等级</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到期时间距离交割月第一天的至少</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6.5</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年，但又不超过</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10</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年的美国国债</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14362">
                <a:tc>
                  <a:txBody>
                    <a:bodyPr/>
                    <a:lstStyle>
                      <a:lvl1pPr marL="342900" indent="-342900" algn="l">
                        <a:spcBef>
                          <a:spcPct val="20000"/>
                        </a:spcBef>
                        <a:buClr>
                          <a:schemeClr val="hlink"/>
                        </a:buClr>
                        <a:buSzPct val="80000"/>
                        <a:buFont typeface="Wingdings" pitchFamily="2" charset="2"/>
                        <a:tabLst>
                          <a:tab pos="266700" algn="r"/>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266700" algn="r"/>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266700" algn="r"/>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266700" algn="r"/>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266700" algn="r"/>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最小变动价位</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一个百分点</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($1000)</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的</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1/32</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的</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1/2 = $15.625</a:t>
                      </a:r>
                    </a:p>
                    <a:p>
                      <a:pPr marL="342900" marR="0" lvl="0" indent="-342900" algn="l" defTabSz="914400" rtl="0" eaLnBrk="0" fontAlgn="base" latinLnBrk="0" hangingPunct="0">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一个百分点的价值为合约单位乘以</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0.01</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，即 </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$100,000×0.01 = $1000</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727">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交割月份</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季度月份（三月、六月、九月和十二月）</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727">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最后交割日</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交割月份的最后一个营业日</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727">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最后交易日</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最后交割日的倒数第七个营业日</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88679">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交易时间</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交易场时间：</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7:20 a.m. - 2:00 p.m. Chicago time, </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周一至周五 </a:t>
                      </a:r>
                    </a:p>
                    <a:p>
                      <a:pPr marL="342900" marR="0" lvl="0" indent="-342900" algn="l" defTabSz="914400" rtl="0" eaLnBrk="0" fontAlgn="base" latinLnBrk="0" hangingPunct="0">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电子交易屏时间： </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8:00 p.m. - 4:00 p.m. Chicago time, </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周日至周五</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0044">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交割方法</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tabLst>
                          <a:tab pos="5200650" algn="r"/>
                        </a:tabLst>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tabLst>
                          <a:tab pos="5200650" algn="r"/>
                        </a:tabLst>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tabLst>
                          <a:tab pos="5200650" algn="r"/>
                        </a:tabLst>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tabLst>
                          <a:tab pos="5200650" algn="r"/>
                        </a:tabLst>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tabLst>
                          <a:tab pos="5200650" algn="r"/>
                        </a:tabLst>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tab pos="5200650" algn="r"/>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联邦储备账面分录电汇系统（</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Federal Reserve Book-entry Wire-transfer System</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以中长期国债</a:t>
                </a:r>
                <a:r>
                  <a:rPr lang="zh-CN" altLang="en-US" dirty="0" smtClean="0"/>
                  <a:t>为</a:t>
                </a:r>
                <a:r>
                  <a:rPr lang="zh-CN" altLang="en-US" dirty="0"/>
                  <a:t>根本</a:t>
                </a:r>
                <a:r>
                  <a:rPr lang="zh-CN" altLang="en-US" dirty="0" smtClean="0"/>
                  <a:t>资产的</a:t>
                </a:r>
                <a:r>
                  <a:rPr lang="zh-CN" altLang="en-US" dirty="0"/>
                  <a:t>期货合约</a:t>
                </a:r>
              </a:p>
              <a:p>
                <a:r>
                  <a:rPr lang="zh-CN" altLang="en-US" dirty="0"/>
                  <a:t>报价用净价，结算用全价</a:t>
                </a:r>
              </a:p>
              <a:p>
                <a:pPr lvl="1"/>
                <a:r>
                  <a:rPr lang="zh-CN" altLang="en-US" dirty="0"/>
                  <a:t>全价</a:t>
                </a:r>
                <a:r>
                  <a:rPr lang="en-US" altLang="zh-CN" dirty="0"/>
                  <a:t>=</a:t>
                </a:r>
                <a:r>
                  <a:rPr lang="zh-CN" altLang="en-US" dirty="0"/>
                  <a:t>净价</a:t>
                </a:r>
                <a:r>
                  <a:rPr lang="en-US" altLang="zh-CN" dirty="0"/>
                  <a:t>+</a:t>
                </a:r>
                <a:r>
                  <a:rPr lang="zh-CN" altLang="en-US" dirty="0"/>
                  <a:t>应计</a:t>
                </a:r>
                <a:r>
                  <a:rPr lang="zh-CN" altLang="en-US" dirty="0" smtClean="0"/>
                  <a:t>利息</a:t>
                </a:r>
                <a:endParaRPr lang="en-US" altLang="zh-CN" dirty="0" smtClean="0"/>
              </a:p>
              <a:p>
                <a:pPr lvl="1"/>
                <a:r>
                  <a:rPr lang="zh-CN" altLang="en-US" sz="2000" dirty="0"/>
                  <a:t>应计</a:t>
                </a:r>
                <a:r>
                  <a:rPr lang="zh-CN" altLang="en-US" sz="2000" dirty="0" smtClean="0"/>
                  <a:t>利息</a:t>
                </a:r>
                <a14:m>
                  <m:oMath xmlns:m="http://schemas.openxmlformats.org/officeDocument/2006/math">
                    <m:r>
                      <a:rPr lang="zh-CN" altLang="en-US" sz="2000" smtClean="0">
                        <a:latin typeface="Cambria Math"/>
                      </a:rPr>
                      <m:t>=</m:t>
                    </m:r>
                    <m:r>
                      <a:rPr lang="zh-CN" altLang="en-US" sz="2000">
                        <a:latin typeface="Cambria Math"/>
                      </a:rPr>
                      <m:t>一次息票支付额</m:t>
                    </m:r>
                    <m:r>
                      <a:rPr lang="zh-CN" altLang="en-US" sz="2000">
                        <a:latin typeface="Cambria Math"/>
                      </a:rPr>
                      <m:t>×</m:t>
                    </m:r>
                    <m:f>
                      <m:fPr>
                        <m:ctrlPr>
                          <a:rPr lang="zh-CN" altLang="en-US" sz="2000" i="1">
                            <a:latin typeface="Cambria Math" panose="02040503050406030204" pitchFamily="18" charset="0"/>
                          </a:rPr>
                        </m:ctrlPr>
                      </m:fPr>
                      <m:num>
                        <m:r>
                          <a:rPr lang="zh-CN" altLang="en-US" sz="2000">
                            <a:latin typeface="Cambria Math"/>
                          </a:rPr>
                          <m:t>上一个付息日至交割日的天数</m:t>
                        </m:r>
                      </m:num>
                      <m:den>
                        <m:r>
                          <a:rPr lang="zh-CN" altLang="en-US" sz="2000">
                            <a:latin typeface="Cambria Math"/>
                          </a:rPr>
                          <m:t>一个付息周期的天数</m:t>
                        </m:r>
                      </m:den>
                    </m:f>
                  </m:oMath>
                </a14:m>
                <a:endParaRPr lang="en-US" altLang="zh-CN" dirty="0"/>
              </a:p>
              <a:p>
                <a:pPr marL="82296"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85" t="-2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7977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计息方式</a:t>
            </a:r>
            <a:endParaRPr lang="zh-CN" altLang="en-US" dirty="0"/>
          </a:p>
        </p:txBody>
      </p:sp>
      <p:sp>
        <p:nvSpPr>
          <p:cNvPr id="3" name="内容占位符 2"/>
          <p:cNvSpPr>
            <a:spLocks noGrp="1"/>
          </p:cNvSpPr>
          <p:nvPr>
            <p:ph idx="1"/>
          </p:nvPr>
        </p:nvSpPr>
        <p:spPr/>
        <p:txBody>
          <a:bodyPr>
            <a:normAutofit fontScale="77500" lnSpcReduction="20000"/>
          </a:bodyPr>
          <a:lstStyle/>
          <a:p>
            <a:pPr>
              <a:defRPr/>
            </a:pPr>
            <a:r>
              <a:rPr lang="zh-CN" altLang="en-US" dirty="0"/>
              <a:t>主要计息方式：</a:t>
            </a:r>
          </a:p>
          <a:p>
            <a:pPr lvl="1">
              <a:defRPr/>
            </a:pPr>
            <a:r>
              <a:rPr lang="en-US" altLang="zh-CN" dirty="0"/>
              <a:t>ACT/ACT</a:t>
            </a:r>
            <a:r>
              <a:rPr lang="zh-CN" altLang="en-US" dirty="0"/>
              <a:t>：大部分成熟债券市场常用</a:t>
            </a:r>
          </a:p>
          <a:p>
            <a:pPr lvl="1">
              <a:defRPr/>
            </a:pPr>
            <a:r>
              <a:rPr lang="en-US" altLang="zh-CN" dirty="0"/>
              <a:t>ACT/360</a:t>
            </a:r>
            <a:r>
              <a:rPr lang="zh-CN" altLang="en-US" dirty="0"/>
              <a:t>：银行法。这种利息计算略高于报价利率，主要用于货币市场工具，存款、贴现债券、短期国库券、商业票据等常用</a:t>
            </a:r>
          </a:p>
          <a:p>
            <a:pPr lvl="1">
              <a:defRPr/>
            </a:pPr>
            <a:r>
              <a:rPr lang="en-US" altLang="zh-CN" dirty="0"/>
              <a:t>30/360</a:t>
            </a:r>
            <a:r>
              <a:rPr lang="zh-CN" altLang="en-US" dirty="0"/>
              <a:t>：美国的公司债券市场和少数欧洲的债券市场。不够</a:t>
            </a:r>
            <a:r>
              <a:rPr lang="zh-CN" altLang="en-US" dirty="0" smtClean="0"/>
              <a:t>精确</a:t>
            </a:r>
            <a:endParaRPr lang="en-US" altLang="zh-CN" dirty="0" smtClean="0"/>
          </a:p>
          <a:p>
            <a:pPr lvl="1">
              <a:defRPr/>
            </a:pPr>
            <a:endParaRPr lang="zh-CN" altLang="en-US" dirty="0"/>
          </a:p>
          <a:p>
            <a:pPr>
              <a:defRPr/>
            </a:pPr>
            <a:r>
              <a:rPr lang="zh-CN" altLang="en-US" dirty="0"/>
              <a:t>我国债券的计息方式：</a:t>
            </a:r>
          </a:p>
          <a:p>
            <a:pPr lvl="1">
              <a:defRPr/>
            </a:pPr>
            <a:r>
              <a:rPr lang="en-US" altLang="zh-CN" dirty="0"/>
              <a:t>ACT/365</a:t>
            </a:r>
          </a:p>
          <a:p>
            <a:pPr>
              <a:defRPr/>
            </a:pPr>
            <a:r>
              <a:rPr lang="zh-CN" altLang="en-US" dirty="0"/>
              <a:t>我国银行的计息方式：</a:t>
            </a:r>
          </a:p>
          <a:p>
            <a:pPr lvl="1">
              <a:defRPr/>
            </a:pPr>
            <a:r>
              <a:rPr lang="en-US" altLang="zh-CN" dirty="0"/>
              <a:t>ACT/360</a:t>
            </a:r>
          </a:p>
          <a:p>
            <a:pPr>
              <a:defRPr/>
            </a:pPr>
            <a:r>
              <a:rPr lang="zh-CN" altLang="en-US" dirty="0"/>
              <a:t>存一年可以多得</a:t>
            </a:r>
            <a:r>
              <a:rPr lang="en-US" altLang="zh-CN" dirty="0"/>
              <a:t>5</a:t>
            </a:r>
            <a:r>
              <a:rPr lang="zh-CN" altLang="en-US" dirty="0"/>
              <a:t>天的利息。那么谁损失呢？</a:t>
            </a:r>
          </a:p>
          <a:p>
            <a:pPr>
              <a:defRPr/>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800" dirty="0">
                    <a:latin typeface="+mn-ea"/>
                  </a:rPr>
                  <a:t>某</a:t>
                </a:r>
                <a:r>
                  <a:rPr lang="zh-CN" altLang="en-US" sz="2800" dirty="0" smtClean="0">
                    <a:latin typeface="+mn-ea"/>
                  </a:rPr>
                  <a:t>公司在</a:t>
                </a:r>
                <a:r>
                  <a:rPr lang="en-US" altLang="zh-CN" sz="2800" dirty="0">
                    <a:latin typeface="+mn-ea"/>
                  </a:rPr>
                  <a:t>2011</a:t>
                </a:r>
                <a:r>
                  <a:rPr lang="zh-CN" altLang="en-US" sz="2800" dirty="0">
                    <a:latin typeface="+mn-ea"/>
                  </a:rPr>
                  <a:t>年</a:t>
                </a:r>
                <a:r>
                  <a:rPr lang="en-US" altLang="zh-CN" sz="2800" dirty="0">
                    <a:latin typeface="+mn-ea"/>
                  </a:rPr>
                  <a:t>12</a:t>
                </a:r>
                <a:r>
                  <a:rPr lang="zh-CN" altLang="en-US" sz="2800" dirty="0">
                    <a:latin typeface="+mn-ea"/>
                  </a:rPr>
                  <a:t>月份从某股份制银行贷了一笔</a:t>
                </a:r>
                <a:r>
                  <a:rPr lang="en-US" altLang="zh-CN" sz="2800" dirty="0">
                    <a:latin typeface="+mn-ea"/>
                  </a:rPr>
                  <a:t>1000</a:t>
                </a:r>
                <a:r>
                  <a:rPr lang="zh-CN" altLang="en-US" sz="2800" dirty="0">
                    <a:latin typeface="+mn-ea"/>
                  </a:rPr>
                  <a:t>万元的贷款，贷款期限一年，利率是央行基准利率</a:t>
                </a:r>
                <a:r>
                  <a:rPr lang="en-US" altLang="zh-CN" sz="2800" dirty="0">
                    <a:latin typeface="+mn-ea"/>
                  </a:rPr>
                  <a:t>6.56%</a:t>
                </a:r>
                <a:r>
                  <a:rPr lang="zh-CN" altLang="en-US" sz="2800" dirty="0">
                    <a:latin typeface="+mn-ea"/>
                  </a:rPr>
                  <a:t>上浮</a:t>
                </a:r>
                <a:r>
                  <a:rPr lang="en-US" altLang="zh-CN" sz="2800" dirty="0">
                    <a:latin typeface="+mn-ea"/>
                  </a:rPr>
                  <a:t>30%</a:t>
                </a:r>
                <a:r>
                  <a:rPr lang="zh-CN" altLang="en-US" sz="2800" dirty="0">
                    <a:latin typeface="+mn-ea"/>
                  </a:rPr>
                  <a:t>，即</a:t>
                </a:r>
                <a:r>
                  <a:rPr lang="en-US" altLang="zh-CN" sz="2800" dirty="0">
                    <a:latin typeface="+mn-ea"/>
                  </a:rPr>
                  <a:t>8.528%</a:t>
                </a:r>
                <a:r>
                  <a:rPr lang="zh-CN" altLang="en-US" sz="2800" dirty="0">
                    <a:latin typeface="+mn-ea"/>
                  </a:rPr>
                  <a:t>。银行实际收取的贷款利息是多少呢</a:t>
                </a:r>
                <a:r>
                  <a:rPr lang="zh-CN" altLang="en-US" sz="2800" dirty="0" smtClean="0">
                    <a:latin typeface="+mn-ea"/>
                  </a:rPr>
                  <a:t>？</a:t>
                </a:r>
                <a:endParaRPr lang="en-US" altLang="zh-CN" sz="2800" dirty="0" smtClean="0">
                  <a:latin typeface="+mn-ea"/>
                </a:endParaRPr>
              </a:p>
              <a:p>
                <a:pPr marL="82296" indent="0">
                  <a:buNone/>
                </a:pPr>
                <a14:m>
                  <m:oMathPara xmlns:m="http://schemas.openxmlformats.org/officeDocument/2006/math">
                    <m:oMathParaPr>
                      <m:jc m:val="centerGroup"/>
                    </m:oMathParaPr>
                    <m:oMath xmlns:m="http://schemas.openxmlformats.org/officeDocument/2006/math">
                      <m:r>
                        <m:rPr>
                          <m:nor/>
                        </m:rPr>
                        <a:rPr lang="zh-CN" altLang="en-US" sz="2400">
                          <a:latin typeface="+mn-ea"/>
                        </a:rPr>
                        <m:t>1000</m:t>
                      </m:r>
                      <m:r>
                        <a:rPr lang="zh-CN" altLang="en-US" sz="2400" i="0">
                          <a:latin typeface="Cambria Math"/>
                        </a:rPr>
                        <m:t>万</m:t>
                      </m:r>
                      <m:r>
                        <a:rPr lang="zh-CN" altLang="en-US" sz="2400" i="0">
                          <a:latin typeface="Cambria Math"/>
                        </a:rPr>
                        <m:t>×</m:t>
                      </m:r>
                      <m:r>
                        <m:rPr>
                          <m:nor/>
                        </m:rPr>
                        <a:rPr lang="zh-CN" altLang="en-US" sz="2400">
                          <a:latin typeface="+mn-ea"/>
                        </a:rPr>
                        <m:t>8.528%</m:t>
                      </m:r>
                      <m:r>
                        <a:rPr lang="zh-CN" altLang="en-US" sz="2400" i="0">
                          <a:latin typeface="Cambria Math"/>
                        </a:rPr>
                        <m:t>×</m:t>
                      </m:r>
                      <m:f>
                        <m:fPr>
                          <m:ctrlPr>
                            <a:rPr lang="zh-CN" altLang="en-US" sz="2400" i="1">
                              <a:latin typeface="Cambria Math" panose="02040503050406030204" pitchFamily="18" charset="0"/>
                            </a:rPr>
                          </m:ctrlPr>
                        </m:fPr>
                        <m:num>
                          <m:r>
                            <m:rPr>
                              <m:nor/>
                            </m:rPr>
                            <a:rPr lang="zh-CN" altLang="en-US" sz="2400">
                              <a:latin typeface="+mn-ea"/>
                            </a:rPr>
                            <m:t>365</m:t>
                          </m:r>
                        </m:num>
                        <m:den>
                          <m:r>
                            <m:rPr>
                              <m:nor/>
                            </m:rPr>
                            <a:rPr lang="zh-CN" altLang="en-US" sz="2400">
                              <a:latin typeface="+mn-ea"/>
                            </a:rPr>
                            <m:t>360</m:t>
                          </m:r>
                        </m:den>
                      </m:f>
                      <m:r>
                        <a:rPr lang="zh-CN" altLang="en-US" sz="2400" i="0">
                          <a:latin typeface="Cambria Math"/>
                        </a:rPr>
                        <m:t>=</m:t>
                      </m:r>
                      <m:r>
                        <m:rPr>
                          <m:nor/>
                        </m:rPr>
                        <a:rPr lang="zh-CN" altLang="en-US" sz="2400">
                          <a:latin typeface="+mn-ea"/>
                        </a:rPr>
                        <m:t>864644</m:t>
                      </m:r>
                      <m:r>
                        <a:rPr lang="zh-CN" altLang="en-US" sz="2400" i="0">
                          <a:latin typeface="Cambria Math"/>
                        </a:rPr>
                        <m:t>元</m:t>
                      </m:r>
                    </m:oMath>
                  </m:oMathPara>
                </a14:m>
                <a:endParaRPr lang="zh-CN" altLang="en-US" sz="2800" dirty="0">
                  <a:latin typeface="+mn-ea"/>
                </a:endParaRPr>
              </a:p>
              <a:p>
                <a:r>
                  <a:rPr lang="zh-CN" altLang="en-US" sz="2800" dirty="0" smtClean="0">
                    <a:latin typeface="+mn-ea"/>
                  </a:rPr>
                  <a:t>比</a:t>
                </a:r>
                <a:r>
                  <a:rPr lang="zh-CN" altLang="en-US" sz="2800" dirty="0">
                    <a:latin typeface="+mn-ea"/>
                  </a:rPr>
                  <a:t>直接用</a:t>
                </a:r>
                <a:r>
                  <a:rPr lang="en-US" altLang="zh-CN" sz="2800" dirty="0">
                    <a:latin typeface="+mn-ea"/>
                  </a:rPr>
                  <a:t>1000</a:t>
                </a:r>
                <a:r>
                  <a:rPr lang="zh-CN" altLang="en-US" sz="2800" dirty="0">
                    <a:latin typeface="+mn-ea"/>
                  </a:rPr>
                  <a:t>万</a:t>
                </a:r>
                <a:r>
                  <a:rPr lang="en-US" altLang="zh-CN" sz="2800" dirty="0">
                    <a:latin typeface="+mn-ea"/>
                  </a:rPr>
                  <a:t>×8.528%</a:t>
                </a:r>
                <a:r>
                  <a:rPr lang="zh-CN" altLang="en-US" sz="2800" dirty="0">
                    <a:latin typeface="+mn-ea"/>
                  </a:rPr>
                  <a:t>算出的</a:t>
                </a:r>
                <a:r>
                  <a:rPr lang="en-US" altLang="zh-CN" sz="2800" dirty="0">
                    <a:latin typeface="+mn-ea"/>
                  </a:rPr>
                  <a:t>852800</a:t>
                </a:r>
                <a:r>
                  <a:rPr lang="zh-CN" altLang="en-US" sz="2800" dirty="0">
                    <a:latin typeface="+mn-ea"/>
                  </a:rPr>
                  <a:t>元多了</a:t>
                </a:r>
                <a:r>
                  <a:rPr lang="en-US" altLang="zh-CN" sz="2800" dirty="0">
                    <a:latin typeface="+mn-ea"/>
                  </a:rPr>
                  <a:t>11844</a:t>
                </a:r>
                <a:r>
                  <a:rPr lang="zh-CN" altLang="en-US" sz="2800" dirty="0">
                    <a:latin typeface="+mn-ea"/>
                  </a:rPr>
                  <a:t>元</a:t>
                </a:r>
              </a:p>
              <a:p>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63" t="-1617"/>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nvPr>
        </p:nvGraphicFramePr>
        <p:xfrm>
          <a:off x="5408613" y="5373688"/>
          <a:ext cx="239712" cy="358775"/>
        </p:xfrm>
        <a:graphic>
          <a:graphicData uri="http://schemas.openxmlformats.org/presentationml/2006/ole">
            <mc:AlternateContent xmlns:mc="http://schemas.openxmlformats.org/markup-compatibility/2006">
              <mc:Choice xmlns:v="urn:schemas-microsoft-com:vml" Requires="v">
                <p:oleObj spid="_x0000_s87075" name="Equation" r:id="rId4" imgW="114120" imgH="177480" progId="Equation.DSMT4">
                  <p:embed/>
                </p:oleObj>
              </mc:Choice>
              <mc:Fallback>
                <p:oleObj name="Equation" r:id="rId4" imgW="114120" imgH="177480" progId="Equation.DSMT4">
                  <p:embed/>
                  <p:pic>
                    <p:nvPicPr>
                      <p:cNvPr id="0" name=""/>
                      <p:cNvPicPr>
                        <a:picLocks noChangeAspect="1" noChangeArrowheads="1"/>
                      </p:cNvPicPr>
                      <p:nvPr/>
                    </p:nvPicPr>
                    <p:blipFill>
                      <a:blip r:embed="rId5"/>
                      <a:srcRect/>
                      <a:stretch>
                        <a:fillRect/>
                      </a:stretch>
                    </p:blipFill>
                    <p:spPr bwMode="auto">
                      <a:xfrm>
                        <a:off x="5408613" y="5373688"/>
                        <a:ext cx="2397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435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ea typeface="+mn-ea"/>
              </a:rPr>
              <a:t>债券报价</a:t>
            </a:r>
            <a:endParaRPr lang="zh-CN" altLang="en-US" dirty="0">
              <a:latin typeface="+mn-ea"/>
              <a:ea typeface="+mn-ea"/>
            </a:endParaRPr>
          </a:p>
        </p:txBody>
      </p:sp>
      <p:sp>
        <p:nvSpPr>
          <p:cNvPr id="3" name="内容占位符 2"/>
          <p:cNvSpPr>
            <a:spLocks noGrp="1"/>
          </p:cNvSpPr>
          <p:nvPr>
            <p:ph idx="1"/>
          </p:nvPr>
        </p:nvSpPr>
        <p:spPr/>
        <p:txBody>
          <a:bodyPr>
            <a:normAutofit/>
          </a:bodyPr>
          <a:lstStyle/>
          <a:p>
            <a:pPr>
              <a:defRPr/>
            </a:pPr>
            <a:r>
              <a:rPr lang="en-US" altLang="zh-CN" dirty="0" smtClean="0">
                <a:latin typeface="+mn-ea"/>
              </a:rPr>
              <a:t>010107</a:t>
            </a:r>
            <a:r>
              <a:rPr lang="zh-CN" altLang="en-US" dirty="0">
                <a:latin typeface="+mn-ea"/>
              </a:rPr>
              <a:t>国债</a:t>
            </a:r>
            <a:r>
              <a:rPr lang="en-US" altLang="zh-CN" dirty="0" smtClean="0">
                <a:latin typeface="+mn-ea"/>
              </a:rPr>
              <a:t>2013</a:t>
            </a:r>
            <a:r>
              <a:rPr lang="zh-CN" altLang="en-US" dirty="0" smtClean="0">
                <a:latin typeface="+mn-ea"/>
              </a:rPr>
              <a:t>年</a:t>
            </a:r>
            <a:r>
              <a:rPr lang="en-US" altLang="zh-CN" dirty="0">
                <a:latin typeface="+mn-ea"/>
              </a:rPr>
              <a:t>1</a:t>
            </a:r>
            <a:r>
              <a:rPr lang="zh-CN" altLang="en-US" dirty="0">
                <a:latin typeface="+mn-ea"/>
              </a:rPr>
              <a:t>月</a:t>
            </a:r>
            <a:r>
              <a:rPr lang="en-US" altLang="zh-CN" dirty="0">
                <a:latin typeface="+mn-ea"/>
              </a:rPr>
              <a:t>4</a:t>
            </a:r>
            <a:r>
              <a:rPr lang="zh-CN" altLang="en-US" dirty="0">
                <a:latin typeface="+mn-ea"/>
              </a:rPr>
              <a:t>日收盘报价</a:t>
            </a:r>
            <a:r>
              <a:rPr lang="en-US" altLang="zh-CN" dirty="0">
                <a:latin typeface="+mn-ea"/>
              </a:rPr>
              <a:t>104.58</a:t>
            </a:r>
            <a:r>
              <a:rPr lang="zh-CN" altLang="en-US" dirty="0">
                <a:latin typeface="+mn-ea"/>
              </a:rPr>
              <a:t>，债券全价是多少</a:t>
            </a:r>
            <a:r>
              <a:rPr lang="zh-CN" altLang="en-US" dirty="0" smtClean="0">
                <a:latin typeface="+mn-ea"/>
              </a:rPr>
              <a:t>？</a:t>
            </a:r>
            <a:endParaRPr lang="en-US" altLang="zh-CN" dirty="0" smtClean="0">
              <a:latin typeface="+mn-ea"/>
            </a:endParaRPr>
          </a:p>
          <a:p>
            <a:pPr>
              <a:defRPr/>
            </a:pPr>
            <a:r>
              <a:rPr lang="zh-CN" altLang="en-US" dirty="0" smtClean="0">
                <a:latin typeface="+mn-ea"/>
              </a:rPr>
              <a:t>该</a:t>
            </a:r>
            <a:r>
              <a:rPr lang="zh-CN" altLang="en-US" dirty="0">
                <a:latin typeface="+mn-ea"/>
              </a:rPr>
              <a:t>债券是</a:t>
            </a:r>
            <a:r>
              <a:rPr lang="en-US" altLang="zh-CN" dirty="0">
                <a:latin typeface="+mn-ea"/>
              </a:rPr>
              <a:t>2001</a:t>
            </a:r>
            <a:r>
              <a:rPr lang="zh-CN" altLang="en-US" dirty="0">
                <a:latin typeface="+mn-ea"/>
              </a:rPr>
              <a:t>年发行的</a:t>
            </a:r>
            <a:r>
              <a:rPr lang="en-US" altLang="zh-CN" dirty="0">
                <a:latin typeface="+mn-ea"/>
              </a:rPr>
              <a:t>20</a:t>
            </a:r>
            <a:r>
              <a:rPr lang="zh-CN" altLang="en-US" dirty="0">
                <a:latin typeface="+mn-ea"/>
              </a:rPr>
              <a:t>年国债，每张面值</a:t>
            </a:r>
            <a:r>
              <a:rPr lang="en-US" altLang="zh-CN" dirty="0">
                <a:latin typeface="+mn-ea"/>
              </a:rPr>
              <a:t>100</a:t>
            </a:r>
            <a:r>
              <a:rPr lang="zh-CN" altLang="en-US" dirty="0">
                <a:latin typeface="+mn-ea"/>
              </a:rPr>
              <a:t>，固定利率计息，年利率</a:t>
            </a:r>
            <a:r>
              <a:rPr lang="en-US" altLang="zh-CN" dirty="0">
                <a:latin typeface="+mn-ea"/>
              </a:rPr>
              <a:t>4.26%</a:t>
            </a:r>
            <a:r>
              <a:rPr lang="zh-CN" altLang="en-US" dirty="0">
                <a:latin typeface="+mn-ea"/>
              </a:rPr>
              <a:t>，半年付息一次，付息日为每年</a:t>
            </a:r>
            <a:r>
              <a:rPr lang="en-US" altLang="zh-CN" dirty="0">
                <a:latin typeface="+mn-ea"/>
              </a:rPr>
              <a:t>7</a:t>
            </a:r>
            <a:r>
              <a:rPr lang="zh-CN" altLang="en-US" dirty="0">
                <a:latin typeface="+mn-ea"/>
              </a:rPr>
              <a:t>月</a:t>
            </a:r>
            <a:r>
              <a:rPr lang="en-US" altLang="zh-CN" dirty="0">
                <a:latin typeface="+mn-ea"/>
              </a:rPr>
              <a:t>31</a:t>
            </a:r>
            <a:r>
              <a:rPr lang="zh-CN" altLang="en-US" dirty="0">
                <a:latin typeface="+mn-ea"/>
              </a:rPr>
              <a:t>日和</a:t>
            </a:r>
            <a:r>
              <a:rPr lang="en-US" altLang="zh-CN" dirty="0">
                <a:latin typeface="+mn-ea"/>
              </a:rPr>
              <a:t>1</a:t>
            </a:r>
            <a:r>
              <a:rPr lang="zh-CN" altLang="en-US" dirty="0">
                <a:latin typeface="+mn-ea"/>
              </a:rPr>
              <a:t>月</a:t>
            </a:r>
            <a:r>
              <a:rPr lang="en-US" altLang="zh-CN" dirty="0">
                <a:latin typeface="+mn-ea"/>
              </a:rPr>
              <a:t>31</a:t>
            </a:r>
            <a:r>
              <a:rPr lang="zh-CN" altLang="en-US" dirty="0" smtClean="0">
                <a:latin typeface="+mn-ea"/>
              </a:rPr>
              <a:t>日</a:t>
            </a:r>
            <a:endParaRPr lang="en-US" altLang="zh-CN" dirty="0" smtClean="0">
              <a:latin typeface="+mn-ea"/>
            </a:endParaRPr>
          </a:p>
          <a:p>
            <a:pPr>
              <a:defRPr/>
            </a:pPr>
            <a:r>
              <a:rPr lang="zh-CN" altLang="en-US" dirty="0" smtClean="0">
                <a:latin typeface="+mn-ea"/>
              </a:rPr>
              <a:t>应计利息为：</a:t>
            </a:r>
            <a:r>
              <a:rPr lang="en-US" altLang="zh-CN" dirty="0" smtClean="0">
                <a:latin typeface="+mn-ea"/>
              </a:rPr>
              <a:t/>
            </a:r>
            <a:br>
              <a:rPr lang="en-US" altLang="zh-CN" dirty="0" smtClean="0">
                <a:latin typeface="+mn-ea"/>
              </a:rPr>
            </a:br>
            <a:r>
              <a:rPr lang="en-US" altLang="zh-CN" sz="2600" dirty="0" smtClean="0">
                <a:latin typeface="+mn-ea"/>
              </a:rPr>
              <a:t>4.26</a:t>
            </a:r>
            <a:r>
              <a:rPr lang="zh-CN" altLang="en-US" sz="2600" dirty="0" smtClean="0">
                <a:latin typeface="+mn-ea"/>
              </a:rPr>
              <a:t>*</a:t>
            </a:r>
            <a:r>
              <a:rPr lang="en-US" altLang="zh-CN" sz="2600" dirty="0" smtClean="0">
                <a:latin typeface="+mn-ea"/>
              </a:rPr>
              <a:t>0.5</a:t>
            </a:r>
            <a:r>
              <a:rPr lang="zh-CN" altLang="en-US" sz="2600" dirty="0">
                <a:latin typeface="+mn-ea"/>
              </a:rPr>
              <a:t> </a:t>
            </a:r>
            <a:r>
              <a:rPr lang="en-US" altLang="zh-CN" sz="2600" dirty="0" smtClean="0">
                <a:latin typeface="+mn-ea"/>
              </a:rPr>
              <a:t>*(1+31+30+31+30+31+4)/182.5 =</a:t>
            </a:r>
            <a:r>
              <a:rPr lang="en-US" altLang="zh-CN" sz="2600" dirty="0">
                <a:latin typeface="+mn-ea"/>
              </a:rPr>
              <a:t>1.844</a:t>
            </a:r>
          </a:p>
          <a:p>
            <a:pPr>
              <a:defRPr/>
            </a:pPr>
            <a:endParaRPr lang="en-US" altLang="zh-CN" dirty="0">
              <a:latin typeface="+mn-ea"/>
            </a:endParaRPr>
          </a:p>
          <a:p>
            <a:pPr>
              <a:defRPr/>
            </a:pPr>
            <a:endParaRPr lang="zh-CN" altLang="en-US" dirty="0">
              <a:latin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(1) </a:t>
            </a:r>
            <a:r>
              <a:rPr lang="zh-CN" altLang="en-US" dirty="0" smtClean="0"/>
              <a:t>国债期货的交割</a:t>
            </a:r>
            <a:endParaRPr lang="zh-CN" altLang="en-US" dirty="0"/>
          </a:p>
        </p:txBody>
      </p:sp>
      <p:sp>
        <p:nvSpPr>
          <p:cNvPr id="3" name="内容占位符 2"/>
          <p:cNvSpPr>
            <a:spLocks noGrp="1"/>
          </p:cNvSpPr>
          <p:nvPr>
            <p:ph idx="1"/>
          </p:nvPr>
        </p:nvSpPr>
        <p:spPr/>
        <p:txBody>
          <a:bodyPr/>
          <a:lstStyle/>
          <a:p>
            <a:pPr>
              <a:defRPr/>
            </a:pPr>
            <a:r>
              <a:rPr lang="zh-CN" altLang="en-US" dirty="0">
                <a:latin typeface="+mn-ea"/>
              </a:rPr>
              <a:t>债券期货基本上以实物进行</a:t>
            </a:r>
            <a:r>
              <a:rPr lang="zh-CN" altLang="en-US" dirty="0" smtClean="0">
                <a:latin typeface="+mn-ea"/>
              </a:rPr>
              <a:t>交割</a:t>
            </a:r>
            <a:endParaRPr lang="en-US" altLang="zh-CN" dirty="0" smtClean="0">
              <a:latin typeface="+mn-ea"/>
            </a:endParaRPr>
          </a:p>
          <a:p>
            <a:pPr lvl="1">
              <a:defRPr/>
            </a:pPr>
            <a:r>
              <a:rPr lang="zh-CN" altLang="en-US" dirty="0" smtClean="0">
                <a:latin typeface="+mn-ea"/>
              </a:rPr>
              <a:t>澳大利亚、韩国是现金交割</a:t>
            </a:r>
            <a:endParaRPr lang="zh-CN" altLang="en-US" dirty="0">
              <a:latin typeface="+mn-ea"/>
            </a:endParaRPr>
          </a:p>
          <a:p>
            <a:pPr>
              <a:defRPr/>
            </a:pPr>
            <a:r>
              <a:rPr lang="zh-CN" altLang="en-US" dirty="0" smtClean="0">
                <a:latin typeface="+mn-ea"/>
              </a:rPr>
              <a:t>名义</a:t>
            </a:r>
            <a:r>
              <a:rPr lang="zh-CN" altLang="en-US" dirty="0">
                <a:latin typeface="+mn-ea"/>
              </a:rPr>
              <a:t>标准</a:t>
            </a:r>
            <a:r>
              <a:rPr lang="zh-CN" altLang="en-US" dirty="0" smtClean="0">
                <a:latin typeface="+mn-ea"/>
              </a:rPr>
              <a:t>券</a:t>
            </a:r>
            <a:endParaRPr lang="en-US" altLang="zh-CN" dirty="0" smtClean="0">
              <a:latin typeface="+mn-ea"/>
            </a:endParaRPr>
          </a:p>
          <a:p>
            <a:pPr lvl="1">
              <a:defRPr/>
            </a:pPr>
            <a:r>
              <a:rPr lang="zh-CN" altLang="en-US" dirty="0">
                <a:latin typeface="+mn-ea"/>
              </a:rPr>
              <a:t>采用并不存在的</a:t>
            </a:r>
            <a:r>
              <a:rPr lang="zh-CN" altLang="en-US" dirty="0" smtClean="0">
                <a:latin typeface="+mn-ea"/>
              </a:rPr>
              <a:t>“名义标准券”</a:t>
            </a:r>
            <a:r>
              <a:rPr lang="zh-CN" altLang="en-US" dirty="0">
                <a:latin typeface="+mn-ea"/>
              </a:rPr>
              <a:t>作为交易标的，实际的国债可以用转换因子折算成名义</a:t>
            </a:r>
            <a:r>
              <a:rPr lang="zh-CN" altLang="en-US" dirty="0" smtClean="0">
                <a:latin typeface="+mn-ea"/>
              </a:rPr>
              <a:t>标准券</a:t>
            </a:r>
            <a:r>
              <a:rPr lang="zh-CN" altLang="en-US" dirty="0">
                <a:latin typeface="+mn-ea"/>
              </a:rPr>
              <a:t>进行交割。</a:t>
            </a:r>
            <a:endParaRPr lang="en-US" altLang="zh-CN" dirty="0" smtClean="0">
              <a:latin typeface="+mn-ea"/>
            </a:endParaRPr>
          </a:p>
          <a:p>
            <a:pPr>
              <a:defRPr/>
            </a:pPr>
            <a:r>
              <a:rPr lang="zh-CN" altLang="en-US" dirty="0">
                <a:latin typeface="+mn-ea"/>
              </a:rPr>
              <a:t>空</a:t>
            </a:r>
            <a:r>
              <a:rPr lang="zh-CN" altLang="en-US" dirty="0" smtClean="0">
                <a:latin typeface="+mn-ea"/>
              </a:rPr>
              <a:t>方的选择权</a:t>
            </a:r>
            <a:endParaRPr lang="en-US" altLang="zh-CN" dirty="0" smtClean="0">
              <a:latin typeface="+mn-ea"/>
            </a:endParaRPr>
          </a:p>
          <a:p>
            <a:pPr lvl="1">
              <a:defRPr/>
            </a:pPr>
            <a:r>
              <a:rPr lang="zh-CN" altLang="en-US" dirty="0">
                <a:latin typeface="+mn-ea"/>
              </a:rPr>
              <a:t>允许有</a:t>
            </a:r>
            <a:r>
              <a:rPr lang="zh-CN" altLang="en-US" dirty="0">
                <a:solidFill>
                  <a:srgbClr val="FFFF00"/>
                </a:solidFill>
                <a:latin typeface="+mn-ea"/>
              </a:rPr>
              <a:t>多种</a:t>
            </a:r>
            <a:r>
              <a:rPr lang="zh-CN" altLang="en-US" dirty="0" smtClean="0">
                <a:solidFill>
                  <a:srgbClr val="FFFF00"/>
                </a:solidFill>
                <a:latin typeface="+mn-ea"/>
              </a:rPr>
              <a:t>债券</a:t>
            </a:r>
            <a:r>
              <a:rPr lang="zh-CN" altLang="en-US" dirty="0" smtClean="0">
                <a:latin typeface="+mn-ea"/>
              </a:rPr>
              <a:t>交割，防范</a:t>
            </a:r>
            <a:r>
              <a:rPr lang="zh-CN" altLang="en-US" dirty="0">
                <a:latin typeface="+mn-ea"/>
              </a:rPr>
              <a:t>交割风险</a:t>
            </a:r>
            <a:endParaRPr lang="en-US" altLang="zh-CN" dirty="0" smtClean="0">
              <a:latin typeface="+mn-ea"/>
            </a:endParaRPr>
          </a:p>
          <a:p>
            <a:pPr lvl="1">
              <a:defRPr/>
            </a:pPr>
            <a:r>
              <a:rPr lang="zh-CN" altLang="en-US" dirty="0"/>
              <a:t>进入交割月份至最后交易日，期货都可以交割</a:t>
            </a:r>
            <a:endParaRPr lang="zh-CN" altLang="en-US" dirty="0">
              <a:latin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endParaRPr lang="zh-CN" altLang="zh-CN" smtClean="0">
              <a:latin typeface="+mn-ea"/>
              <a:ea typeface="+mn-ea"/>
            </a:endParaRPr>
          </a:p>
        </p:txBody>
      </p:sp>
      <p:sp>
        <p:nvSpPr>
          <p:cNvPr id="101379" name="Rectangle 3"/>
          <p:cNvSpPr>
            <a:spLocks noGrp="1" noChangeArrowheads="1"/>
          </p:cNvSpPr>
          <p:nvPr>
            <p:ph type="body" idx="1"/>
          </p:nvPr>
        </p:nvSpPr>
        <p:spPr>
          <a:xfrm>
            <a:off x="976908" y="1673951"/>
            <a:ext cx="7190184" cy="3200400"/>
          </a:xfrm>
        </p:spPr>
        <p:txBody>
          <a:bodyPr>
            <a:normAutofit lnSpcReduction="10000"/>
          </a:bodyPr>
          <a:lstStyle/>
          <a:p>
            <a:pPr eaLnBrk="1" hangingPunct="1"/>
            <a:r>
              <a:rPr lang="zh-CN" altLang="en-US" dirty="0" smtClean="0">
                <a:latin typeface="+mn-ea"/>
              </a:rPr>
              <a:t>举例：</a:t>
            </a:r>
          </a:p>
          <a:p>
            <a:pPr lvl="1" eaLnBrk="1" hangingPunct="1"/>
            <a:r>
              <a:rPr lang="en-US" altLang="zh-CN" dirty="0" smtClean="0">
                <a:latin typeface="+mn-ea"/>
              </a:rPr>
              <a:t>10</a:t>
            </a:r>
            <a:r>
              <a:rPr lang="zh-CN" altLang="en-US" dirty="0" smtClean="0">
                <a:latin typeface="+mn-ea"/>
              </a:rPr>
              <a:t>年期国债期货的根本资产为到期日面值为</a:t>
            </a:r>
            <a:r>
              <a:rPr lang="en-US" altLang="zh-CN" dirty="0" smtClean="0">
                <a:latin typeface="+mn-ea"/>
              </a:rPr>
              <a:t>100,000</a:t>
            </a:r>
            <a:r>
              <a:rPr lang="zh-CN" altLang="en-US" dirty="0" smtClean="0">
                <a:latin typeface="+mn-ea"/>
              </a:rPr>
              <a:t>美元，息票率为</a:t>
            </a:r>
            <a:r>
              <a:rPr lang="en-US" altLang="zh-CN" dirty="0" smtClean="0">
                <a:latin typeface="+mn-ea"/>
              </a:rPr>
              <a:t>6</a:t>
            </a:r>
            <a:r>
              <a:rPr lang="zh-CN" altLang="en-US" dirty="0" smtClean="0">
                <a:latin typeface="+mn-ea"/>
              </a:rPr>
              <a:t>％的美国国债</a:t>
            </a:r>
          </a:p>
          <a:p>
            <a:pPr lvl="1" eaLnBrk="1" hangingPunct="1"/>
            <a:r>
              <a:rPr lang="zh-CN" altLang="en-US" dirty="0" smtClean="0">
                <a:latin typeface="+mn-ea"/>
              </a:rPr>
              <a:t>但可交割的等级为“到期时间距离交割月第一天的至少</a:t>
            </a:r>
            <a:r>
              <a:rPr lang="en-US" altLang="zh-CN" dirty="0" smtClean="0">
                <a:latin typeface="+mn-ea"/>
              </a:rPr>
              <a:t>6.5</a:t>
            </a:r>
            <a:r>
              <a:rPr lang="zh-CN" altLang="en-US" dirty="0" smtClean="0">
                <a:latin typeface="+mn-ea"/>
              </a:rPr>
              <a:t>年，但又不超过</a:t>
            </a:r>
            <a:r>
              <a:rPr lang="en-US" altLang="zh-CN" dirty="0" smtClean="0">
                <a:latin typeface="+mn-ea"/>
              </a:rPr>
              <a:t>10</a:t>
            </a:r>
            <a:r>
              <a:rPr lang="zh-CN" altLang="en-US" dirty="0" smtClean="0">
                <a:latin typeface="+mn-ea"/>
              </a:rPr>
              <a:t>年的美国国债”都可以。</a:t>
            </a:r>
          </a:p>
          <a:p>
            <a:pPr eaLnBrk="1" hangingPunct="1"/>
            <a:endParaRPr lang="en-US" altLang="zh-CN" dirty="0" smtClean="0">
              <a:solidFill>
                <a:schemeClr val="tx2"/>
              </a:solidFill>
              <a:latin typeface="+mn-ea"/>
            </a:endParaRPr>
          </a:p>
        </p:txBody>
      </p:sp>
      <p:sp>
        <p:nvSpPr>
          <p:cNvPr id="1087492" name="Text Box 4"/>
          <p:cNvSpPr txBox="1">
            <a:spLocks noChangeArrowheads="1"/>
          </p:cNvSpPr>
          <p:nvPr/>
        </p:nvSpPr>
        <p:spPr bwMode="auto">
          <a:xfrm>
            <a:off x="1115616" y="4876800"/>
            <a:ext cx="75438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l" eaLnBrk="1" hangingPunct="1">
              <a:spcBef>
                <a:spcPct val="50000"/>
              </a:spcBef>
            </a:pPr>
            <a:r>
              <a:rPr lang="zh-CN" altLang="en-US" sz="3200" b="0" dirty="0">
                <a:solidFill>
                  <a:srgbClr val="FFFF00"/>
                </a:solidFill>
                <a:latin typeface="+mn-ea"/>
                <a:ea typeface="+mn-ea"/>
              </a:rPr>
              <a:t>问题：不同债券的到期年限不同，息票率不同，如何交割呢？</a:t>
            </a:r>
          </a:p>
        </p:txBody>
      </p:sp>
    </p:spTree>
    <p:extLst>
      <p:ext uri="{BB962C8B-B14F-4D97-AF65-F5344CB8AC3E}">
        <p14:creationId xmlns:p14="http://schemas.microsoft.com/office/powerpoint/2010/main" val="3737233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7492"/>
                                        </p:tgtEl>
                                        <p:attrNameLst>
                                          <p:attrName>style.visibility</p:attrName>
                                        </p:attrNameLst>
                                      </p:cBhvr>
                                      <p:to>
                                        <p:strVal val="visible"/>
                                      </p:to>
                                    </p:set>
                                    <p:anim calcmode="lin" valueType="num">
                                      <p:cBhvr additive="base">
                                        <p:cTn id="7" dur="500" fill="hold"/>
                                        <p:tgtEl>
                                          <p:spTgt spid="1087492"/>
                                        </p:tgtEl>
                                        <p:attrNameLst>
                                          <p:attrName>ppt_x</p:attrName>
                                        </p:attrNameLst>
                                      </p:cBhvr>
                                      <p:tavLst>
                                        <p:tav tm="0">
                                          <p:val>
                                            <p:strVal val="0-#ppt_w/2"/>
                                          </p:val>
                                        </p:tav>
                                        <p:tav tm="100000">
                                          <p:val>
                                            <p:strVal val="#ppt_x"/>
                                          </p:val>
                                        </p:tav>
                                      </p:tavLst>
                                    </p:anim>
                                    <p:anim calcmode="lin" valueType="num">
                                      <p:cBhvr additive="base">
                                        <p:cTn id="8" dur="500" fill="hold"/>
                                        <p:tgtEl>
                                          <p:spTgt spid="1087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endParaRPr lang="zh-CN" altLang="zh-CN" smtClean="0">
              <a:latin typeface="+mn-ea"/>
              <a:ea typeface="+mn-ea"/>
            </a:endParaRPr>
          </a:p>
        </p:txBody>
      </p:sp>
      <p:sp>
        <p:nvSpPr>
          <p:cNvPr id="102403" name="Rectangle 3"/>
          <p:cNvSpPr>
            <a:spLocks noGrp="1" noChangeArrowheads="1"/>
          </p:cNvSpPr>
          <p:nvPr>
            <p:ph type="body" idx="1"/>
          </p:nvPr>
        </p:nvSpPr>
        <p:spPr>
          <a:xfrm>
            <a:off x="1187450" y="1600200"/>
            <a:ext cx="7488238" cy="4343400"/>
          </a:xfrm>
        </p:spPr>
        <p:txBody>
          <a:bodyPr/>
          <a:lstStyle/>
          <a:p>
            <a:pPr eaLnBrk="1" hangingPunct="1">
              <a:defRPr/>
            </a:pPr>
            <a:r>
              <a:rPr lang="zh-CN" altLang="en-US" dirty="0" smtClean="0">
                <a:latin typeface="+mn-ea"/>
              </a:rPr>
              <a:t>问题：</a:t>
            </a:r>
          </a:p>
          <a:p>
            <a:pPr lvl="1" eaLnBrk="1" hangingPunct="1">
              <a:defRPr/>
            </a:pPr>
            <a:r>
              <a:rPr lang="zh-CN" altLang="en-US" dirty="0" smtClean="0">
                <a:latin typeface="+mn-ea"/>
              </a:rPr>
              <a:t>如何保证多头能满意？</a:t>
            </a:r>
          </a:p>
          <a:p>
            <a:pPr lvl="1" eaLnBrk="1" hangingPunct="1">
              <a:defRPr/>
            </a:pPr>
            <a:r>
              <a:rPr lang="zh-CN" altLang="en-US" dirty="0" smtClean="0">
                <a:latin typeface="+mn-ea"/>
              </a:rPr>
              <a:t>当初约定是在交割日买的是标的债券，现在交割的不是这种债券，怎么办？</a:t>
            </a:r>
          </a:p>
        </p:txBody>
      </p:sp>
      <p:sp>
        <p:nvSpPr>
          <p:cNvPr id="687108" name="Text Box 4"/>
          <p:cNvSpPr txBox="1">
            <a:spLocks noChangeArrowheads="1"/>
          </p:cNvSpPr>
          <p:nvPr/>
        </p:nvSpPr>
        <p:spPr bwMode="auto">
          <a:xfrm>
            <a:off x="805199" y="4437112"/>
            <a:ext cx="78486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zh-CN" altLang="en-US" sz="2800" b="0" dirty="0">
                <a:solidFill>
                  <a:srgbClr val="FFFF00"/>
                </a:solidFill>
                <a:latin typeface="+mn-ea"/>
                <a:ea typeface="+mn-ea"/>
              </a:rPr>
              <a:t>支付金额 </a:t>
            </a:r>
            <a:r>
              <a:rPr lang="en-US" altLang="zh-CN" sz="2800" b="0" dirty="0">
                <a:solidFill>
                  <a:srgbClr val="FFFF00"/>
                </a:solidFill>
                <a:latin typeface="+mn-ea"/>
                <a:ea typeface="+mn-ea"/>
              </a:rPr>
              <a:t>= </a:t>
            </a:r>
            <a:r>
              <a:rPr lang="zh-CN" altLang="en-US" sz="2800" b="0" dirty="0">
                <a:solidFill>
                  <a:srgbClr val="FFFF00"/>
                </a:solidFill>
                <a:latin typeface="+mn-ea"/>
                <a:ea typeface="+mn-ea"/>
              </a:rPr>
              <a:t>期货价格 </a:t>
            </a:r>
            <a:r>
              <a:rPr lang="en-US" altLang="zh-CN" sz="2800" b="0" dirty="0">
                <a:solidFill>
                  <a:srgbClr val="FFFF00"/>
                </a:solidFill>
                <a:latin typeface="+mn-ea"/>
                <a:ea typeface="+mn-ea"/>
              </a:rPr>
              <a:t>× </a:t>
            </a:r>
            <a:r>
              <a:rPr lang="zh-CN" altLang="en-US" sz="2800" b="0" dirty="0">
                <a:solidFill>
                  <a:srgbClr val="FFFF00"/>
                </a:solidFill>
                <a:latin typeface="+mn-ea"/>
                <a:ea typeface="+mn-ea"/>
              </a:rPr>
              <a:t>转换因子 </a:t>
            </a:r>
            <a:r>
              <a:rPr lang="en-US" altLang="zh-CN" sz="2800" b="0" dirty="0">
                <a:solidFill>
                  <a:srgbClr val="FFFF00"/>
                </a:solidFill>
                <a:latin typeface="+mn-ea"/>
                <a:ea typeface="+mn-ea"/>
              </a:rPr>
              <a:t>+ </a:t>
            </a:r>
            <a:r>
              <a:rPr lang="zh-CN" altLang="en-US" sz="2800" b="0" dirty="0">
                <a:solidFill>
                  <a:srgbClr val="FFFF00"/>
                </a:solidFill>
                <a:latin typeface="+mn-ea"/>
                <a:ea typeface="+mn-ea"/>
              </a:rPr>
              <a:t>累计利息</a:t>
            </a:r>
            <a:r>
              <a:rPr lang="zh-CN" altLang="en-US" sz="3200" b="0" dirty="0">
                <a:solidFill>
                  <a:srgbClr val="FFFF00"/>
                </a:solidFill>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7108"/>
                                        </p:tgtEl>
                                        <p:attrNameLst>
                                          <p:attrName>style.visibility</p:attrName>
                                        </p:attrNameLst>
                                      </p:cBhvr>
                                      <p:to>
                                        <p:strVal val="visible"/>
                                      </p:to>
                                    </p:set>
                                    <p:anim calcmode="lin" valueType="num">
                                      <p:cBhvr additive="base">
                                        <p:cTn id="7" dur="500" fill="hold"/>
                                        <p:tgtEl>
                                          <p:spTgt spid="687108"/>
                                        </p:tgtEl>
                                        <p:attrNameLst>
                                          <p:attrName>ppt_x</p:attrName>
                                        </p:attrNameLst>
                                      </p:cBhvr>
                                      <p:tavLst>
                                        <p:tav tm="0">
                                          <p:val>
                                            <p:strVal val="0-#ppt_w/2"/>
                                          </p:val>
                                        </p:tav>
                                        <p:tav tm="100000">
                                          <p:val>
                                            <p:strVal val="#ppt_x"/>
                                          </p:val>
                                        </p:tav>
                                      </p:tavLst>
                                    </p:anim>
                                    <p:anim calcmode="lin" valueType="num">
                                      <p:cBhvr additive="base">
                                        <p:cTn id="8" dur="500" fill="hold"/>
                                        <p:tgtEl>
                                          <p:spTgt spid="687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323850" y="333375"/>
            <a:ext cx="8640763" cy="307975"/>
          </a:xfrm>
        </p:spPr>
        <p:txBody>
          <a:bodyPr/>
          <a:lstStyle/>
          <a:p>
            <a:pPr eaLnBrk="1" hangingPunct="1">
              <a:defRPr/>
            </a:pPr>
            <a:r>
              <a:rPr lang="zh-CN" altLang="en-US" sz="2800" smtClean="0">
                <a:effectLst/>
              </a:rPr>
              <a:t>芝加哥期货交易所１０年期的国债期货的转换因子表</a:t>
            </a:r>
          </a:p>
        </p:txBody>
      </p:sp>
      <p:graphicFrame>
        <p:nvGraphicFramePr>
          <p:cNvPr id="579733" name="Group 1173"/>
          <p:cNvGraphicFramePr>
            <a:graphicFrameLocks noGrp="1"/>
          </p:cNvGraphicFramePr>
          <p:nvPr>
            <p:ph idx="1"/>
            <p:extLst>
              <p:ext uri="{D42A27DB-BD31-4B8C-83A1-F6EECF244321}">
                <p14:modId xmlns:p14="http://schemas.microsoft.com/office/powerpoint/2010/main" val="2682849698"/>
              </p:ext>
            </p:extLst>
          </p:nvPr>
        </p:nvGraphicFramePr>
        <p:xfrm>
          <a:off x="0" y="836613"/>
          <a:ext cx="8972550" cy="5365751"/>
        </p:xfrm>
        <a:graphic>
          <a:graphicData uri="http://schemas.openxmlformats.org/drawingml/2006/table">
            <a:tbl>
              <a:tblPr/>
              <a:tblGrid>
                <a:gridCol w="387350"/>
                <a:gridCol w="793750"/>
                <a:gridCol w="954088"/>
                <a:gridCol w="965200"/>
                <a:gridCol w="982662"/>
                <a:gridCol w="1273175"/>
                <a:gridCol w="1316038"/>
                <a:gridCol w="1300162"/>
                <a:gridCol w="776288"/>
                <a:gridCol w="223837"/>
              </a:tblGrid>
              <a:tr h="304800">
                <a:tc row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序</a:t>
                      </a:r>
                      <a:endPar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Pct val="80000"/>
                        <a:buFontTx/>
                        <a:buNone/>
                        <a:tabLst/>
                      </a:pPr>
                      <a:r>
                        <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号</a:t>
                      </a:r>
                      <a:endPar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row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票面利率</a:t>
                      </a:r>
                      <a:endPar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row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发行日</a:t>
                      </a:r>
                      <a:endPar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row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到期日</a:t>
                      </a:r>
                      <a:endParaRPr kumimoji="0" lang="zh-CN" altLang="en-US"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发行数量</a:t>
                      </a:r>
                      <a:endParaRPr kumimoji="0" lang="zh-CN" altLang="en-US"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gridSpan="4">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息票率</a:t>
                      </a:r>
                      <a:r>
                        <a:rPr kumimoji="0" lang="en-US" altLang="zh-CN"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6%</a:t>
                      </a:r>
                      <a:r>
                        <a:rPr kumimoji="0" lang="zh-CN" altLang="en-US"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的转换因子</a:t>
                      </a:r>
                      <a:endParaRPr kumimoji="0" lang="zh-CN" altLang="en-US" sz="1400" b="1" i="0" u="none" strike="noStrike" cap="none" normalizeH="0" baseline="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smtClean="0">
                          <a:ln>
                            <a:noFill/>
                          </a:ln>
                          <a:solidFill>
                            <a:srgbClr val="0000CC"/>
                          </a:solidFill>
                          <a:effectLst>
                            <a:outerShdw blurRad="38100" dist="38100" dir="2700000" algn="tl">
                              <a:srgbClr val="000000"/>
                            </a:outerShdw>
                          </a:effectLst>
                          <a:latin typeface="Arial" charset="0"/>
                          <a:ea typeface="宋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r>
              <a:tr h="3857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/10</a:t>
                      </a:r>
                      <a:r>
                        <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亿</a:t>
                      </a:r>
                      <a:endParaRPr kumimoji="0" lang="zh-CN" altLang="en-US"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Jun. 2004</a:t>
                      </a:r>
                      <a:endPar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Sep. 2004</a:t>
                      </a:r>
                      <a:endPar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Dec. 2004</a:t>
                      </a:r>
                      <a:endPar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cs typeface="Arial" charset="0"/>
                        </a:rPr>
                        <a:t>Mar. 2005</a:t>
                      </a:r>
                      <a:endParaRPr kumimoji="0" lang="en-US" altLang="zh-CN" sz="1400" b="1" i="0" u="none" strike="noStrike" cap="none" normalizeH="0" baseline="0" dirty="0" smtClean="0">
                        <a:ln>
                          <a:noFill/>
                        </a:ln>
                        <a:solidFill>
                          <a:srgbClr val="0000CC"/>
                        </a:solidFill>
                        <a:effectLst>
                          <a:outerShdw blurRad="38100" dist="38100" dir="2700000" algn="tl">
                            <a:srgbClr val="000000">
                              <a:alpha val="43137"/>
                            </a:srgbClr>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0E0E0"/>
                    </a:solid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3 5/8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05-15-03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05-15-13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$18.0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0.8401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0.8437</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0.8472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0.8508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Arial" charset="0"/>
                        </a:rPr>
                        <a:t>3 7/8</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02-18-03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02-15-13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$18.0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0.8601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0.8632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0.8665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0.8698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11-15-02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11-15-12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$18.0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0.8713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0.8744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0.8774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0.8806</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02-17-04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02-15-14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$27.0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0.8568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0.8595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0.8625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0.8653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Arial" charset="0"/>
                        </a:rPr>
                        <a:t>5.</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 1/4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08-15-03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08-15-13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$31.0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0.8797</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0.8821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0.8848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0.8873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6.</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 1/4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11-17-03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11-15-13</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$29.0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0.8771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0.8797</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0.8821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0.8848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7.</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 3/8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08-15-02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08-15-12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$18.0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0.8979</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0.9004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0.9030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0.9055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 3/4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05-17-04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05-15-14</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$25.0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0.9086</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0.9105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0.9122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0.9140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9.</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4 7/8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02-15-02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02-15-12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$24.0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0.9328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0.9346</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0.9365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0.9382</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04800">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02-15-01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02-15-11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$20.0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0.9468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377825">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08-15-01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08-15-11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$24.0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0.9435</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0.9451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0.9468</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625475">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zh-CN" altLang="en-US"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符合条件的总发行次数</a:t>
                      </a: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11</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10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9</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623888">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zh-CN" altLang="en-US"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符合条件的总发行量</a:t>
                      </a: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$252.0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$252.0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$232.0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$232.0</a:t>
                      </a:r>
                      <a:endParaRPr kumimoji="0" lang="en-US" altLang="zh-CN" sz="1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Arial" charset="0"/>
                        </a:rPr>
                        <a:t>$208.0</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eaLnBrk="1" hangingPunct="1">
              <a:defRPr/>
            </a:pPr>
            <a:r>
              <a:rPr lang="zh-CN" altLang="en-US" dirty="0" smtClean="0">
                <a:latin typeface="+mn-ea"/>
                <a:ea typeface="+mn-ea"/>
              </a:rPr>
              <a:t>远期和即期利率</a:t>
            </a:r>
          </a:p>
        </p:txBody>
      </p:sp>
      <p:sp>
        <p:nvSpPr>
          <p:cNvPr id="71683" name="Rectangle 3"/>
          <p:cNvSpPr>
            <a:spLocks noGrp="1" noChangeArrowheads="1"/>
          </p:cNvSpPr>
          <p:nvPr>
            <p:ph type="body" idx="1"/>
          </p:nvPr>
        </p:nvSpPr>
        <p:spPr/>
        <p:txBody>
          <a:bodyPr>
            <a:normAutofit/>
          </a:bodyPr>
          <a:lstStyle/>
          <a:p>
            <a:pPr eaLnBrk="1" hangingPunct="1">
              <a:defRPr/>
            </a:pPr>
            <a:r>
              <a:rPr lang="zh-CN" altLang="en-US" dirty="0" smtClean="0">
                <a:latin typeface="+mn-ea"/>
              </a:rPr>
              <a:t>即期利率－－当前的利率</a:t>
            </a:r>
          </a:p>
          <a:p>
            <a:pPr eaLnBrk="1" hangingPunct="1">
              <a:defRPr/>
            </a:pPr>
            <a:r>
              <a:rPr lang="zh-CN" altLang="en-US" dirty="0" smtClean="0">
                <a:latin typeface="+mn-ea"/>
              </a:rPr>
              <a:t>远期利率－－未来某一时刻的利率</a:t>
            </a:r>
            <a:endParaRPr lang="en-US" altLang="zh-CN" dirty="0" smtClean="0">
              <a:latin typeface="+mn-ea"/>
            </a:endParaRPr>
          </a:p>
          <a:p>
            <a:pPr lvl="1">
              <a:defRPr/>
            </a:pPr>
            <a:r>
              <a:rPr lang="zh-CN" altLang="en-US" dirty="0" smtClean="0">
                <a:latin typeface="+mn-ea"/>
              </a:rPr>
              <a:t>比如，当前的六个月期利率称为即期利率</a:t>
            </a:r>
            <a:endParaRPr lang="en-US" altLang="zh-CN" dirty="0" smtClean="0">
              <a:latin typeface="+mn-ea"/>
            </a:endParaRPr>
          </a:p>
          <a:p>
            <a:pPr lvl="1">
              <a:defRPr/>
            </a:pPr>
            <a:r>
              <a:rPr lang="zh-CN" altLang="en-US" dirty="0">
                <a:latin typeface="+mn-ea"/>
              </a:rPr>
              <a:t>三个月后执行的六个月期的贷款利率，就是远期利率。即在三个月后才开始贷款，贷款的期限为</a:t>
            </a:r>
            <a:r>
              <a:rPr lang="en-US" altLang="zh-CN" dirty="0">
                <a:latin typeface="+mn-ea"/>
              </a:rPr>
              <a:t>6</a:t>
            </a:r>
            <a:r>
              <a:rPr lang="zh-CN" altLang="en-US" dirty="0">
                <a:latin typeface="+mn-ea"/>
              </a:rPr>
              <a:t>个月，则</a:t>
            </a:r>
            <a:r>
              <a:rPr lang="zh-CN" altLang="en-US" dirty="0">
                <a:solidFill>
                  <a:srgbClr val="FFFF00"/>
                </a:solidFill>
                <a:latin typeface="+mn-ea"/>
              </a:rPr>
              <a:t>从现在开始算</a:t>
            </a:r>
            <a:r>
              <a:rPr lang="en-US" altLang="zh-CN" dirty="0">
                <a:solidFill>
                  <a:srgbClr val="FFFF00"/>
                </a:solidFill>
                <a:latin typeface="+mn-ea"/>
              </a:rPr>
              <a:t>9</a:t>
            </a:r>
            <a:r>
              <a:rPr lang="zh-CN" altLang="en-US" dirty="0">
                <a:solidFill>
                  <a:srgbClr val="FFFF00"/>
                </a:solidFill>
                <a:latin typeface="+mn-ea"/>
              </a:rPr>
              <a:t>个月后到期</a:t>
            </a:r>
            <a:r>
              <a:rPr lang="zh-CN" altLang="en-US" dirty="0">
                <a:latin typeface="+mn-ea"/>
              </a:rPr>
              <a:t>，用</a:t>
            </a:r>
            <a:r>
              <a:rPr lang="en-US" altLang="zh-CN" dirty="0">
                <a:latin typeface="+mn-ea"/>
              </a:rPr>
              <a:t>3×9</a:t>
            </a:r>
            <a:r>
              <a:rPr lang="zh-CN" altLang="en-US" dirty="0" smtClean="0">
                <a:latin typeface="+mn-ea"/>
              </a:rPr>
              <a:t>表示</a:t>
            </a:r>
            <a:r>
              <a:rPr lang="zh-CN" altLang="en-US" dirty="0">
                <a:latin typeface="+mn-ea"/>
              </a:rPr>
              <a:t>。</a:t>
            </a:r>
            <a:r>
              <a:rPr lang="zh-CN" altLang="en-US" sz="3200" dirty="0" smtClean="0">
                <a:latin typeface="+mn-ea"/>
              </a:rPr>
              <a:t> </a:t>
            </a:r>
          </a:p>
          <a:p>
            <a:pPr eaLnBrk="1" hangingPunct="1">
              <a:defRPr/>
            </a:pPr>
            <a:r>
              <a:rPr lang="zh-CN" altLang="en-US" dirty="0" smtClean="0">
                <a:solidFill>
                  <a:srgbClr val="FFFF00"/>
                </a:solidFill>
                <a:latin typeface="+mn-ea"/>
              </a:rPr>
              <a:t>远期利率如何定价？</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zh-CN" altLang="en-US" sz="3200" dirty="0" smtClean="0">
                <a:latin typeface="+mn-ea"/>
                <a:ea typeface="+mn-ea"/>
              </a:rPr>
              <a:t>转换因子的总结</a:t>
            </a:r>
          </a:p>
        </p:txBody>
      </p:sp>
      <p:sp>
        <p:nvSpPr>
          <p:cNvPr id="104451" name="Rectangle 3"/>
          <p:cNvSpPr>
            <a:spLocks noGrp="1" noChangeArrowheads="1"/>
          </p:cNvSpPr>
          <p:nvPr>
            <p:ph type="body" idx="1"/>
          </p:nvPr>
        </p:nvSpPr>
        <p:spPr>
          <a:xfrm>
            <a:off x="683568" y="1557338"/>
            <a:ext cx="8047682" cy="4768850"/>
          </a:xfrm>
        </p:spPr>
        <p:txBody>
          <a:bodyPr/>
          <a:lstStyle/>
          <a:p>
            <a:pPr eaLnBrk="1" hangingPunct="1">
              <a:buFontTx/>
              <a:buNone/>
              <a:defRPr/>
            </a:pPr>
            <a:r>
              <a:rPr lang="zh-CN" altLang="en-US" dirty="0" smtClean="0">
                <a:latin typeface="+mn-ea"/>
              </a:rPr>
              <a:t>（</a:t>
            </a:r>
            <a:r>
              <a:rPr lang="en-US" altLang="zh-CN" dirty="0" smtClean="0">
                <a:latin typeface="+mn-ea"/>
              </a:rPr>
              <a:t>1</a:t>
            </a:r>
            <a:r>
              <a:rPr lang="zh-CN" altLang="en-US" dirty="0" smtClean="0">
                <a:latin typeface="+mn-ea"/>
              </a:rPr>
              <a:t>）国债的票面利率小于国债期货的息票率时，转换因子小于</a:t>
            </a:r>
            <a:r>
              <a:rPr lang="en-US" altLang="zh-CN" dirty="0" smtClean="0">
                <a:latin typeface="+mn-ea"/>
              </a:rPr>
              <a:t>1</a:t>
            </a:r>
            <a:r>
              <a:rPr lang="zh-CN" altLang="en-US" dirty="0" smtClean="0">
                <a:latin typeface="+mn-ea"/>
              </a:rPr>
              <a:t>，否则大于</a:t>
            </a:r>
            <a:r>
              <a:rPr lang="en-US" altLang="zh-CN" dirty="0" smtClean="0">
                <a:latin typeface="+mn-ea"/>
              </a:rPr>
              <a:t>1</a:t>
            </a:r>
            <a:r>
              <a:rPr lang="zh-CN" altLang="en-US" dirty="0" smtClean="0">
                <a:latin typeface="+mn-ea"/>
              </a:rPr>
              <a:t>。</a:t>
            </a:r>
          </a:p>
          <a:p>
            <a:pPr eaLnBrk="1" hangingPunct="1">
              <a:buFontTx/>
              <a:buNone/>
              <a:defRPr/>
            </a:pPr>
            <a:r>
              <a:rPr lang="zh-CN" altLang="en-US" dirty="0" smtClean="0">
                <a:latin typeface="+mn-ea"/>
              </a:rPr>
              <a:t>（</a:t>
            </a:r>
            <a:r>
              <a:rPr lang="en-US" altLang="zh-CN" dirty="0" smtClean="0">
                <a:latin typeface="+mn-ea"/>
              </a:rPr>
              <a:t>2</a:t>
            </a:r>
            <a:r>
              <a:rPr lang="zh-CN" altLang="en-US" dirty="0" smtClean="0">
                <a:latin typeface="+mn-ea"/>
              </a:rPr>
              <a:t>）同一种国债现货用于交割不同交割日的国债期货时，转换因子可能不会完全相同。</a:t>
            </a:r>
          </a:p>
          <a:p>
            <a:pPr eaLnBrk="1" hangingPunct="1">
              <a:buFontTx/>
              <a:buNone/>
              <a:defRPr/>
            </a:pPr>
            <a:r>
              <a:rPr lang="zh-CN" altLang="en-US" dirty="0" smtClean="0">
                <a:latin typeface="+mn-ea"/>
              </a:rPr>
              <a:t>（</a:t>
            </a:r>
            <a:r>
              <a:rPr lang="en-US" altLang="zh-CN" dirty="0" smtClean="0">
                <a:latin typeface="+mn-ea"/>
              </a:rPr>
              <a:t>3</a:t>
            </a:r>
            <a:r>
              <a:rPr lang="zh-CN" altLang="en-US" dirty="0" smtClean="0">
                <a:latin typeface="+mn-ea"/>
              </a:rPr>
              <a:t>）转换因子的简单理解就是现货以</a:t>
            </a:r>
            <a:r>
              <a:rPr lang="zh-CN" altLang="en-US" dirty="0" smtClean="0">
                <a:solidFill>
                  <a:srgbClr val="FFFF00"/>
                </a:solidFill>
                <a:latin typeface="+mn-ea"/>
              </a:rPr>
              <a:t>期货的标的息票率为贴现率</a:t>
            </a:r>
            <a:r>
              <a:rPr lang="zh-CN" altLang="en-US" dirty="0" smtClean="0">
                <a:latin typeface="+mn-ea"/>
              </a:rPr>
              <a:t>在交割月份第一天的价格除以面值</a:t>
            </a:r>
            <a:r>
              <a:rPr lang="en-US" altLang="zh-CN" dirty="0" smtClean="0">
                <a:latin typeface="+mn-ea"/>
              </a:rPr>
              <a:t>100</a:t>
            </a:r>
            <a:r>
              <a:rPr lang="zh-CN" altLang="en-US" dirty="0" smtClean="0">
                <a:latin typeface="+mn-ea"/>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endParaRPr lang="zh-CN" altLang="zh-CN" smtClean="0"/>
          </a:p>
        </p:txBody>
      </p:sp>
      <p:sp>
        <p:nvSpPr>
          <p:cNvPr id="105475" name="Rectangle 3"/>
          <p:cNvSpPr>
            <a:spLocks noGrp="1" noChangeArrowheads="1"/>
          </p:cNvSpPr>
          <p:nvPr>
            <p:ph type="body" idx="1"/>
          </p:nvPr>
        </p:nvSpPr>
        <p:spPr/>
        <p:txBody>
          <a:bodyPr/>
          <a:lstStyle/>
          <a:p>
            <a:pPr eaLnBrk="1" hangingPunct="1">
              <a:defRPr/>
            </a:pPr>
            <a:r>
              <a:rPr lang="zh-CN" altLang="en-US" dirty="0" smtClean="0"/>
              <a:t>芝加哥期货交易所在计算转换因子时，会把债券的期限去尾精确到季度</a:t>
            </a:r>
            <a:r>
              <a:rPr lang="zh-CN" altLang="en-US" dirty="0" smtClean="0">
                <a:latin typeface="宋体" pitchFamily="2" charset="-122"/>
              </a:rPr>
              <a:t>。</a:t>
            </a:r>
          </a:p>
          <a:p>
            <a:pPr eaLnBrk="1" hangingPunct="1">
              <a:defRPr/>
            </a:pPr>
            <a:r>
              <a:rPr lang="zh-CN" altLang="en-US" dirty="0" smtClean="0">
                <a:latin typeface="宋体" pitchFamily="2" charset="-122"/>
              </a:rPr>
              <a:t>债券有效期为</a:t>
            </a:r>
            <a:r>
              <a:rPr lang="en-US" altLang="zh-CN" dirty="0" smtClean="0">
                <a:latin typeface="宋体" pitchFamily="2" charset="-122"/>
              </a:rPr>
              <a:t>6</a:t>
            </a:r>
            <a:r>
              <a:rPr lang="zh-CN" altLang="en-US" dirty="0" smtClean="0">
                <a:latin typeface="宋体" pitchFamily="2" charset="-122"/>
              </a:rPr>
              <a:t>个月的整数倍，第一次付息在</a:t>
            </a:r>
            <a:r>
              <a:rPr lang="en-US" altLang="zh-CN" dirty="0" smtClean="0">
                <a:latin typeface="宋体" pitchFamily="2" charset="-122"/>
              </a:rPr>
              <a:t>6</a:t>
            </a:r>
            <a:r>
              <a:rPr lang="zh-CN" altLang="en-US" dirty="0" smtClean="0">
                <a:latin typeface="宋体" pitchFamily="2" charset="-122"/>
              </a:rPr>
              <a:t>个月后。</a:t>
            </a:r>
          </a:p>
          <a:p>
            <a:pPr eaLnBrk="1" hangingPunct="1">
              <a:defRPr/>
            </a:pPr>
            <a:r>
              <a:rPr lang="zh-CN" altLang="en-US" dirty="0" smtClean="0">
                <a:latin typeface="宋体" pitchFamily="2" charset="-122"/>
              </a:rPr>
              <a:t>债券有效期不为</a:t>
            </a:r>
            <a:r>
              <a:rPr lang="en-US" altLang="zh-CN" dirty="0" smtClean="0">
                <a:latin typeface="宋体" pitchFamily="2" charset="-122"/>
              </a:rPr>
              <a:t>6</a:t>
            </a:r>
            <a:r>
              <a:rPr lang="zh-CN" altLang="en-US" dirty="0" smtClean="0">
                <a:latin typeface="宋体" pitchFamily="2" charset="-122"/>
              </a:rPr>
              <a:t>个月的整数倍，例如额外有</a:t>
            </a:r>
            <a:r>
              <a:rPr lang="en-US" altLang="zh-CN" dirty="0" smtClean="0">
                <a:latin typeface="宋体" pitchFamily="2" charset="-122"/>
              </a:rPr>
              <a:t>3</a:t>
            </a:r>
            <a:r>
              <a:rPr lang="zh-CN" altLang="en-US" dirty="0" smtClean="0">
                <a:latin typeface="宋体" pitchFamily="2" charset="-122"/>
              </a:rPr>
              <a:t>个月，则假定在</a:t>
            </a:r>
            <a:r>
              <a:rPr lang="en-US" altLang="zh-CN" dirty="0" smtClean="0">
                <a:latin typeface="宋体" pitchFamily="2" charset="-122"/>
              </a:rPr>
              <a:t>3</a:t>
            </a:r>
            <a:r>
              <a:rPr lang="zh-CN" altLang="en-US" dirty="0" smtClean="0">
                <a:latin typeface="宋体" pitchFamily="2" charset="-122"/>
              </a:rPr>
              <a:t>个月后第一次付息。</a:t>
            </a:r>
          </a:p>
          <a:p>
            <a:pPr eaLnBrk="1" hangingPunct="1">
              <a:defRPr/>
            </a:pPr>
            <a:endParaRPr lang="en-US" altLang="zh-CN" dirty="0" smtClean="0">
              <a:latin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zh-CN" altLang="en-US" sz="3200" smtClean="0">
                <a:latin typeface="+mn-ea"/>
                <a:ea typeface="+mn-ea"/>
              </a:rPr>
              <a:t>简单的例子</a:t>
            </a:r>
          </a:p>
        </p:txBody>
      </p:sp>
      <p:sp>
        <p:nvSpPr>
          <p:cNvPr id="106499" name="Rectangle 3"/>
          <p:cNvSpPr>
            <a:spLocks noGrp="1" noChangeArrowheads="1"/>
          </p:cNvSpPr>
          <p:nvPr>
            <p:ph type="body" idx="1"/>
          </p:nvPr>
        </p:nvSpPr>
        <p:spPr/>
        <p:txBody>
          <a:bodyPr/>
          <a:lstStyle/>
          <a:p>
            <a:pPr eaLnBrk="1" hangingPunct="1">
              <a:defRPr/>
            </a:pPr>
            <a:r>
              <a:rPr lang="zh-CN" altLang="en-US" dirty="0" smtClean="0">
                <a:latin typeface="+mn-ea"/>
              </a:rPr>
              <a:t>以表中第一种国债为例</a:t>
            </a:r>
          </a:p>
          <a:p>
            <a:pPr eaLnBrk="1" hangingPunct="1">
              <a:defRPr/>
            </a:pPr>
            <a:r>
              <a:rPr lang="zh-CN" altLang="en-US" dirty="0" smtClean="0">
                <a:latin typeface="+mn-ea"/>
              </a:rPr>
              <a:t>交割国债参数</a:t>
            </a:r>
          </a:p>
          <a:p>
            <a:pPr lvl="1" eaLnBrk="1" hangingPunct="1">
              <a:defRPr/>
            </a:pPr>
            <a:r>
              <a:rPr lang="zh-CN" altLang="en-US" dirty="0" smtClean="0">
                <a:latin typeface="+mn-ea"/>
              </a:rPr>
              <a:t>票面利率</a:t>
            </a:r>
            <a:r>
              <a:rPr lang="en-US" altLang="zh-CN" dirty="0" smtClean="0">
                <a:latin typeface="+mn-ea"/>
              </a:rPr>
              <a:t>3.625%</a:t>
            </a:r>
          </a:p>
          <a:p>
            <a:pPr lvl="1" eaLnBrk="1" hangingPunct="1">
              <a:defRPr/>
            </a:pPr>
            <a:r>
              <a:rPr lang="zh-CN" altLang="en-US" dirty="0" smtClean="0">
                <a:latin typeface="+mn-ea"/>
              </a:rPr>
              <a:t>到期日</a:t>
            </a:r>
            <a:r>
              <a:rPr lang="en-US" altLang="zh-CN" dirty="0" smtClean="0">
                <a:latin typeface="+mn-ea"/>
              </a:rPr>
              <a:t>2013</a:t>
            </a:r>
            <a:r>
              <a:rPr lang="zh-CN" altLang="en-US" dirty="0" smtClean="0">
                <a:latin typeface="+mn-ea"/>
              </a:rPr>
              <a:t>年</a:t>
            </a:r>
            <a:r>
              <a:rPr lang="en-US" altLang="zh-CN" dirty="0" smtClean="0">
                <a:latin typeface="+mn-ea"/>
              </a:rPr>
              <a:t>5</a:t>
            </a:r>
            <a:r>
              <a:rPr lang="zh-CN" altLang="en-US" dirty="0" smtClean="0">
                <a:latin typeface="+mn-ea"/>
              </a:rPr>
              <a:t>月</a:t>
            </a:r>
            <a:r>
              <a:rPr lang="en-US" altLang="zh-CN" dirty="0" smtClean="0">
                <a:latin typeface="+mn-ea"/>
              </a:rPr>
              <a:t>15</a:t>
            </a:r>
            <a:r>
              <a:rPr lang="zh-CN" altLang="en-US" dirty="0" smtClean="0">
                <a:latin typeface="+mn-ea"/>
              </a:rPr>
              <a:t>日</a:t>
            </a:r>
          </a:p>
          <a:p>
            <a:pPr lvl="1" eaLnBrk="1" hangingPunct="1">
              <a:defRPr/>
            </a:pPr>
            <a:r>
              <a:rPr lang="zh-CN" altLang="en-US" dirty="0" smtClean="0">
                <a:latin typeface="+mn-ea"/>
              </a:rPr>
              <a:t>交割月份</a:t>
            </a:r>
            <a:r>
              <a:rPr lang="en-US" altLang="zh-CN" dirty="0" smtClean="0">
                <a:latin typeface="+mn-ea"/>
              </a:rPr>
              <a:t>2004</a:t>
            </a:r>
            <a:r>
              <a:rPr lang="zh-CN" altLang="en-US" dirty="0" smtClean="0">
                <a:latin typeface="+mn-ea"/>
              </a:rPr>
              <a:t>年</a:t>
            </a:r>
            <a:r>
              <a:rPr lang="en-US" altLang="zh-CN" dirty="0" smtClean="0">
                <a:latin typeface="+mn-ea"/>
              </a:rPr>
              <a:t>6</a:t>
            </a:r>
            <a:r>
              <a:rPr lang="zh-CN" altLang="en-US" dirty="0" smtClean="0">
                <a:latin typeface="+mn-ea"/>
              </a:rPr>
              <a:t>月</a:t>
            </a:r>
          </a:p>
          <a:p>
            <a:pPr eaLnBrk="1" hangingPunct="1">
              <a:defRPr/>
            </a:pPr>
            <a:r>
              <a:rPr lang="zh-CN" altLang="en-US" dirty="0" smtClean="0">
                <a:latin typeface="+mn-ea"/>
              </a:rPr>
              <a:t>标的国债参数</a:t>
            </a:r>
          </a:p>
          <a:p>
            <a:pPr lvl="1" eaLnBrk="1" hangingPunct="1">
              <a:defRPr/>
            </a:pPr>
            <a:r>
              <a:rPr lang="zh-CN" altLang="en-US" dirty="0" smtClean="0">
                <a:latin typeface="+mn-ea"/>
              </a:rPr>
              <a:t>息票率</a:t>
            </a:r>
            <a:r>
              <a:rPr lang="en-US" altLang="zh-CN" dirty="0" smtClean="0">
                <a:latin typeface="+mn-ea"/>
              </a:rPr>
              <a:t>6%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762000" y="3284538"/>
            <a:ext cx="7543800" cy="2887662"/>
          </a:xfrm>
        </p:spPr>
        <p:txBody>
          <a:bodyPr/>
          <a:lstStyle/>
          <a:p>
            <a:pPr eaLnBrk="1" hangingPunct="1">
              <a:defRPr/>
            </a:pPr>
            <a:endParaRPr lang="en-US" altLang="zh-CN" dirty="0" smtClean="0">
              <a:latin typeface="+mn-ea"/>
            </a:endParaRPr>
          </a:p>
          <a:p>
            <a:pPr eaLnBrk="1" hangingPunct="1">
              <a:defRPr/>
            </a:pPr>
            <a:r>
              <a:rPr lang="zh-CN" altLang="en-US" dirty="0" smtClean="0">
                <a:latin typeface="+mn-ea"/>
              </a:rPr>
              <a:t>债券期限精确到季度</a:t>
            </a:r>
            <a:r>
              <a:rPr lang="en-US" altLang="zh-CN" dirty="0" smtClean="0">
                <a:latin typeface="+mn-ea"/>
              </a:rPr>
              <a:t>8.75</a:t>
            </a:r>
            <a:r>
              <a:rPr lang="zh-CN" altLang="en-US" dirty="0" smtClean="0">
                <a:latin typeface="+mn-ea"/>
              </a:rPr>
              <a:t>年，不是</a:t>
            </a:r>
            <a:r>
              <a:rPr lang="en-US" altLang="zh-CN" dirty="0" smtClean="0">
                <a:latin typeface="+mn-ea"/>
              </a:rPr>
              <a:t>6</a:t>
            </a:r>
            <a:r>
              <a:rPr lang="zh-CN" altLang="en-US" dirty="0" smtClean="0">
                <a:latin typeface="+mn-ea"/>
              </a:rPr>
              <a:t>个月的整数倍，</a:t>
            </a:r>
            <a:r>
              <a:rPr lang="en-US" altLang="zh-CN" dirty="0" smtClean="0">
                <a:latin typeface="+mn-ea"/>
              </a:rPr>
              <a:t>3</a:t>
            </a:r>
            <a:r>
              <a:rPr lang="zh-CN" altLang="en-US" dirty="0" smtClean="0">
                <a:latin typeface="+mn-ea"/>
              </a:rPr>
              <a:t>个月后第一次付息。</a:t>
            </a:r>
          </a:p>
          <a:p>
            <a:pPr eaLnBrk="1" hangingPunct="1">
              <a:defRPr/>
            </a:pPr>
            <a:r>
              <a:rPr lang="zh-CN" altLang="en-US" dirty="0" smtClean="0">
                <a:latin typeface="+mn-ea"/>
              </a:rPr>
              <a:t>按照每年</a:t>
            </a:r>
            <a:r>
              <a:rPr lang="en-US" altLang="zh-CN" dirty="0" smtClean="0">
                <a:latin typeface="+mn-ea"/>
              </a:rPr>
              <a:t>6%</a:t>
            </a:r>
            <a:r>
              <a:rPr lang="zh-CN" altLang="en-US" dirty="0" smtClean="0">
                <a:latin typeface="+mn-ea"/>
              </a:rPr>
              <a:t>（半年</a:t>
            </a:r>
            <a:r>
              <a:rPr lang="en-US" altLang="zh-CN" dirty="0" smtClean="0">
                <a:latin typeface="+mn-ea"/>
              </a:rPr>
              <a:t>3%</a:t>
            </a:r>
            <a:r>
              <a:rPr lang="zh-CN" altLang="en-US" dirty="0" smtClean="0">
                <a:latin typeface="+mn-ea"/>
              </a:rPr>
              <a:t>）贴现，债券在当前时刻的价格为多少？</a:t>
            </a:r>
          </a:p>
        </p:txBody>
      </p:sp>
      <p:sp>
        <p:nvSpPr>
          <p:cNvPr id="107523" name="Line 4"/>
          <p:cNvSpPr>
            <a:spLocks noChangeShapeType="1"/>
          </p:cNvSpPr>
          <p:nvPr/>
        </p:nvSpPr>
        <p:spPr bwMode="auto">
          <a:xfrm>
            <a:off x="1404938" y="2630488"/>
            <a:ext cx="5832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24" name="Line 6"/>
          <p:cNvSpPr>
            <a:spLocks noChangeShapeType="1"/>
          </p:cNvSpPr>
          <p:nvPr/>
        </p:nvSpPr>
        <p:spPr bwMode="auto">
          <a:xfrm>
            <a:off x="1979613" y="25590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25" name="Line 7"/>
          <p:cNvSpPr>
            <a:spLocks noChangeShapeType="1"/>
          </p:cNvSpPr>
          <p:nvPr/>
        </p:nvSpPr>
        <p:spPr bwMode="auto">
          <a:xfrm>
            <a:off x="3132138" y="25590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26" name="Line 8"/>
          <p:cNvSpPr>
            <a:spLocks noChangeShapeType="1"/>
          </p:cNvSpPr>
          <p:nvPr/>
        </p:nvSpPr>
        <p:spPr bwMode="auto">
          <a:xfrm>
            <a:off x="4213225" y="25590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27" name="Line 9"/>
          <p:cNvSpPr>
            <a:spLocks noChangeShapeType="1"/>
          </p:cNvSpPr>
          <p:nvPr/>
        </p:nvSpPr>
        <p:spPr bwMode="auto">
          <a:xfrm>
            <a:off x="7237413" y="25590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28" name="Text Box 10"/>
          <p:cNvSpPr txBox="1">
            <a:spLocks noChangeArrowheads="1"/>
          </p:cNvSpPr>
          <p:nvPr/>
        </p:nvSpPr>
        <p:spPr bwMode="auto">
          <a:xfrm>
            <a:off x="6732588" y="2846388"/>
            <a:ext cx="936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en-US" altLang="zh-CN">
                <a:solidFill>
                  <a:schemeClr val="tx1"/>
                </a:solidFill>
                <a:latin typeface="+mn-ea"/>
                <a:ea typeface="+mn-ea"/>
              </a:rPr>
              <a:t>8.75</a:t>
            </a:r>
          </a:p>
        </p:txBody>
      </p:sp>
      <p:sp>
        <p:nvSpPr>
          <p:cNvPr id="107529" name="Text Box 11"/>
          <p:cNvSpPr txBox="1">
            <a:spLocks noChangeArrowheads="1"/>
          </p:cNvSpPr>
          <p:nvPr/>
        </p:nvSpPr>
        <p:spPr bwMode="auto">
          <a:xfrm>
            <a:off x="1476375" y="2846388"/>
            <a:ext cx="936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en-US" altLang="zh-CN">
                <a:solidFill>
                  <a:schemeClr val="tx1"/>
                </a:solidFill>
                <a:latin typeface="+mn-ea"/>
                <a:ea typeface="+mn-ea"/>
              </a:rPr>
              <a:t>0.25</a:t>
            </a:r>
          </a:p>
        </p:txBody>
      </p:sp>
      <p:sp>
        <p:nvSpPr>
          <p:cNvPr id="107530" name="Text Box 12"/>
          <p:cNvSpPr txBox="1">
            <a:spLocks noChangeArrowheads="1"/>
          </p:cNvSpPr>
          <p:nvPr/>
        </p:nvSpPr>
        <p:spPr bwMode="auto">
          <a:xfrm>
            <a:off x="1044575" y="2846388"/>
            <a:ext cx="936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en-US" altLang="zh-CN">
                <a:solidFill>
                  <a:schemeClr val="tx1"/>
                </a:solidFill>
                <a:latin typeface="+mn-ea"/>
                <a:ea typeface="+mn-ea"/>
              </a:rPr>
              <a:t>0</a:t>
            </a:r>
          </a:p>
        </p:txBody>
      </p:sp>
      <p:sp>
        <p:nvSpPr>
          <p:cNvPr id="107531" name="Line 13"/>
          <p:cNvSpPr>
            <a:spLocks noChangeShapeType="1"/>
          </p:cNvSpPr>
          <p:nvPr/>
        </p:nvSpPr>
        <p:spPr bwMode="auto">
          <a:xfrm>
            <a:off x="1404938" y="25590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32" name="Text Box 14"/>
          <p:cNvSpPr txBox="1">
            <a:spLocks noChangeArrowheads="1"/>
          </p:cNvSpPr>
          <p:nvPr/>
        </p:nvSpPr>
        <p:spPr bwMode="auto">
          <a:xfrm>
            <a:off x="2628900" y="2840038"/>
            <a:ext cx="936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en-US" altLang="zh-CN" dirty="0">
                <a:solidFill>
                  <a:schemeClr val="tx1"/>
                </a:solidFill>
                <a:latin typeface="+mn-ea"/>
                <a:ea typeface="+mn-ea"/>
              </a:rPr>
              <a:t>0.75</a:t>
            </a:r>
          </a:p>
        </p:txBody>
      </p:sp>
      <p:sp>
        <p:nvSpPr>
          <p:cNvPr id="107533" name="Text Box 15"/>
          <p:cNvSpPr txBox="1">
            <a:spLocks noChangeArrowheads="1"/>
          </p:cNvSpPr>
          <p:nvPr/>
        </p:nvSpPr>
        <p:spPr bwMode="auto">
          <a:xfrm>
            <a:off x="3779838" y="2846388"/>
            <a:ext cx="936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en-US" altLang="zh-CN">
                <a:solidFill>
                  <a:schemeClr val="tx1"/>
                </a:solidFill>
                <a:latin typeface="+mn-ea"/>
                <a:ea typeface="+mn-ea"/>
              </a:rPr>
              <a:t>1.25</a:t>
            </a:r>
          </a:p>
        </p:txBody>
      </p:sp>
      <p:sp>
        <p:nvSpPr>
          <p:cNvPr id="107534" name="Line 16"/>
          <p:cNvSpPr>
            <a:spLocks noChangeShapeType="1"/>
          </p:cNvSpPr>
          <p:nvPr/>
        </p:nvSpPr>
        <p:spPr bwMode="auto">
          <a:xfrm>
            <a:off x="1979613" y="1693863"/>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35" name="Line 17"/>
          <p:cNvSpPr>
            <a:spLocks noChangeShapeType="1"/>
          </p:cNvSpPr>
          <p:nvPr/>
        </p:nvSpPr>
        <p:spPr bwMode="auto">
          <a:xfrm>
            <a:off x="3132138" y="1693863"/>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36" name="Line 18"/>
          <p:cNvSpPr>
            <a:spLocks noChangeShapeType="1"/>
          </p:cNvSpPr>
          <p:nvPr/>
        </p:nvSpPr>
        <p:spPr bwMode="auto">
          <a:xfrm>
            <a:off x="4213225" y="1693863"/>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37" name="Line 19"/>
          <p:cNvSpPr>
            <a:spLocks noChangeShapeType="1"/>
          </p:cNvSpPr>
          <p:nvPr/>
        </p:nvSpPr>
        <p:spPr bwMode="auto">
          <a:xfrm>
            <a:off x="7237413" y="1693863"/>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mn-ea"/>
            </a:endParaRPr>
          </a:p>
        </p:txBody>
      </p:sp>
      <p:sp>
        <p:nvSpPr>
          <p:cNvPr id="107538" name="Text Box 20"/>
          <p:cNvSpPr txBox="1">
            <a:spLocks noChangeArrowheads="1"/>
          </p:cNvSpPr>
          <p:nvPr/>
        </p:nvSpPr>
        <p:spPr bwMode="auto">
          <a:xfrm>
            <a:off x="1116013" y="1333500"/>
            <a:ext cx="16557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en-US" altLang="zh-CN">
                <a:solidFill>
                  <a:schemeClr val="tx1"/>
                </a:solidFill>
                <a:latin typeface="+mn-ea"/>
                <a:ea typeface="+mn-ea"/>
              </a:rPr>
              <a:t>0.5×3.625</a:t>
            </a:r>
          </a:p>
        </p:txBody>
      </p:sp>
      <p:sp>
        <p:nvSpPr>
          <p:cNvPr id="107539" name="Text Box 21"/>
          <p:cNvSpPr txBox="1">
            <a:spLocks noChangeArrowheads="1"/>
          </p:cNvSpPr>
          <p:nvPr/>
        </p:nvSpPr>
        <p:spPr bwMode="auto">
          <a:xfrm>
            <a:off x="6084888" y="1260475"/>
            <a:ext cx="22320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en-US" altLang="zh-CN">
                <a:solidFill>
                  <a:schemeClr val="tx1"/>
                </a:solidFill>
                <a:latin typeface="+mn-ea"/>
                <a:ea typeface="+mn-ea"/>
              </a:rPr>
              <a:t>0.5×3.625+100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2"/>
          <p:cNvSpPr>
            <a:spLocks noGrp="1" noChangeArrowheads="1"/>
          </p:cNvSpPr>
          <p:nvPr>
            <p:ph type="title"/>
          </p:nvPr>
        </p:nvSpPr>
        <p:spPr/>
        <p:txBody>
          <a:bodyPr>
            <a:normAutofit fontScale="90000"/>
          </a:bodyPr>
          <a:lstStyle/>
          <a:p>
            <a:pPr eaLnBrk="1" hangingPunct="1">
              <a:defRPr/>
            </a:pPr>
            <a:endParaRPr lang="zh-CN" altLang="zh-CN" smtClean="0"/>
          </a:p>
        </p:txBody>
      </p:sp>
      <p:sp>
        <p:nvSpPr>
          <p:cNvPr id="108547" name="Rectangle 3"/>
          <p:cNvSpPr>
            <a:spLocks noGrp="1" noChangeArrowheads="1"/>
          </p:cNvSpPr>
          <p:nvPr>
            <p:ph type="body" sz="half" idx="1"/>
          </p:nvPr>
        </p:nvSpPr>
        <p:spPr>
          <a:xfrm>
            <a:off x="830263" y="1484784"/>
            <a:ext cx="7842250" cy="5040312"/>
          </a:xfrm>
        </p:spPr>
        <p:txBody>
          <a:bodyPr/>
          <a:lstStyle/>
          <a:p>
            <a:pPr eaLnBrk="1" hangingPunct="1">
              <a:defRPr/>
            </a:pPr>
            <a:r>
              <a:rPr lang="en-US" altLang="zh-CN" sz="2800" dirty="0" smtClean="0">
                <a:latin typeface="+mn-ea"/>
              </a:rPr>
              <a:t>Step 1  </a:t>
            </a:r>
            <a:r>
              <a:rPr lang="zh-CN" altLang="en-US" sz="2800" dirty="0" smtClean="0">
                <a:latin typeface="+mn-ea"/>
              </a:rPr>
              <a:t>计算</a:t>
            </a:r>
            <a:r>
              <a:rPr lang="en-US" altLang="zh-CN" sz="2800" dirty="0" smtClean="0">
                <a:latin typeface="+mn-ea"/>
              </a:rPr>
              <a:t>3</a:t>
            </a:r>
            <a:r>
              <a:rPr lang="zh-CN" altLang="en-US" sz="2800" dirty="0" smtClean="0">
                <a:latin typeface="+mn-ea"/>
              </a:rPr>
              <a:t>个月后的债券价值</a:t>
            </a:r>
          </a:p>
          <a:p>
            <a:pPr eaLnBrk="1" hangingPunct="1">
              <a:defRPr/>
            </a:pPr>
            <a:endParaRPr lang="zh-CN" altLang="en-US" sz="2800" dirty="0" smtClean="0">
              <a:latin typeface="+mn-ea"/>
            </a:endParaRPr>
          </a:p>
          <a:p>
            <a:pPr eaLnBrk="1" hangingPunct="1">
              <a:defRPr/>
            </a:pPr>
            <a:endParaRPr lang="zh-CN" altLang="en-US" sz="2800" dirty="0" smtClean="0">
              <a:latin typeface="+mn-ea"/>
            </a:endParaRPr>
          </a:p>
          <a:p>
            <a:pPr eaLnBrk="1" hangingPunct="1">
              <a:defRPr/>
            </a:pPr>
            <a:endParaRPr lang="zh-CN" altLang="en-US" sz="2800" dirty="0" smtClean="0">
              <a:latin typeface="+mn-ea"/>
            </a:endParaRPr>
          </a:p>
          <a:p>
            <a:pPr eaLnBrk="1" hangingPunct="1">
              <a:defRPr/>
            </a:pPr>
            <a:r>
              <a:rPr lang="en-US" altLang="zh-CN" sz="2800" dirty="0" smtClean="0">
                <a:latin typeface="+mn-ea"/>
              </a:rPr>
              <a:t>Step 2  3</a:t>
            </a:r>
            <a:r>
              <a:rPr lang="zh-CN" altLang="en-US" sz="2800" dirty="0" smtClean="0">
                <a:latin typeface="+mn-ea"/>
              </a:rPr>
              <a:t>个月后债券价值贴现到交割日</a:t>
            </a:r>
          </a:p>
          <a:p>
            <a:pPr eaLnBrk="1" hangingPunct="1">
              <a:defRPr/>
            </a:pPr>
            <a:endParaRPr lang="zh-CN" altLang="en-US" sz="2800" dirty="0" smtClean="0">
              <a:latin typeface="+mn-ea"/>
            </a:endParaRPr>
          </a:p>
          <a:p>
            <a:pPr eaLnBrk="1" hangingPunct="1">
              <a:defRPr/>
            </a:pPr>
            <a:endParaRPr lang="zh-CN" altLang="en-US" sz="2800" dirty="0" smtClean="0">
              <a:latin typeface="+mn-ea"/>
            </a:endParaRPr>
          </a:p>
          <a:p>
            <a:pPr eaLnBrk="1" hangingPunct="1">
              <a:defRPr/>
            </a:pPr>
            <a:r>
              <a:rPr lang="en-US" altLang="zh-CN" sz="2800" dirty="0" smtClean="0">
                <a:latin typeface="+mn-ea"/>
              </a:rPr>
              <a:t>Step 3 </a:t>
            </a:r>
            <a:r>
              <a:rPr lang="zh-CN" altLang="en-US" sz="2800" dirty="0" smtClean="0">
                <a:latin typeface="+mn-ea"/>
              </a:rPr>
              <a:t>减去应计利息</a:t>
            </a:r>
          </a:p>
          <a:p>
            <a:pPr eaLnBrk="1" hangingPunct="1">
              <a:defRPr/>
            </a:pPr>
            <a:endParaRPr lang="en-US" altLang="zh-CN" sz="2800" dirty="0" smtClean="0">
              <a:latin typeface="+mn-ea"/>
            </a:endParaRPr>
          </a:p>
        </p:txBody>
      </p:sp>
      <p:sp>
        <p:nvSpPr>
          <p:cNvPr id="61444"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400">
              <a:latin typeface="Times New Roman" panose="02020603050405020304" pitchFamily="18" charset="0"/>
            </a:endParaRPr>
          </a:p>
        </p:txBody>
      </p:sp>
      <p:graphicFrame>
        <p:nvGraphicFramePr>
          <p:cNvPr id="61445" name="Object 4"/>
          <p:cNvGraphicFramePr>
            <a:graphicFrameLocks noChangeAspect="1"/>
          </p:cNvGraphicFramePr>
          <p:nvPr/>
        </p:nvGraphicFramePr>
        <p:xfrm>
          <a:off x="1373188" y="2133600"/>
          <a:ext cx="6632575" cy="941388"/>
        </p:xfrm>
        <a:graphic>
          <a:graphicData uri="http://schemas.openxmlformats.org/presentationml/2006/ole">
            <mc:AlternateContent xmlns:mc="http://schemas.openxmlformats.org/markup-compatibility/2006">
              <mc:Choice xmlns:v="urn:schemas-microsoft-com:vml" Requires="v">
                <p:oleObj spid="_x0000_s61626" name="Equation" r:id="rId4" imgW="3429000" imgH="482600" progId="Equation.DSMT4">
                  <p:embed/>
                </p:oleObj>
              </mc:Choice>
              <mc:Fallback>
                <p:oleObj name="Equation" r:id="rId4" imgW="3429000" imgH="482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188" y="2133600"/>
                        <a:ext cx="6632575" cy="9413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400">
              <a:latin typeface="Times New Roman" panose="02020603050405020304" pitchFamily="18" charset="0"/>
            </a:endParaRPr>
          </a:p>
        </p:txBody>
      </p:sp>
      <p:graphicFrame>
        <p:nvGraphicFramePr>
          <p:cNvPr id="61447" name="Object 11"/>
          <p:cNvGraphicFramePr>
            <a:graphicFrameLocks noGrp="1" noChangeAspect="1"/>
          </p:cNvGraphicFramePr>
          <p:nvPr>
            <p:ph sz="half" idx="2"/>
          </p:nvPr>
        </p:nvGraphicFramePr>
        <p:xfrm>
          <a:off x="2735263" y="4076700"/>
          <a:ext cx="4032250" cy="801688"/>
        </p:xfrm>
        <a:graphic>
          <a:graphicData uri="http://schemas.openxmlformats.org/presentationml/2006/ole">
            <mc:AlternateContent xmlns:mc="http://schemas.openxmlformats.org/markup-compatibility/2006">
              <mc:Choice xmlns:v="urn:schemas-microsoft-com:vml" Requires="v">
                <p:oleObj spid="_x0000_s61627" name="Equation" r:id="rId6" imgW="2108200" imgH="419100" progId="Equation.DSMT4">
                  <p:embed/>
                </p:oleObj>
              </mc:Choice>
              <mc:Fallback>
                <p:oleObj name="Equation" r:id="rId6" imgW="2108200" imgH="419100" progId="Equation.DSMT4">
                  <p:embed/>
                  <p:pic>
                    <p:nvPicPr>
                      <p:cNvPr id="0" name="Object 1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5263" y="4076700"/>
                        <a:ext cx="4032250" cy="801688"/>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48" name="Object 17"/>
          <p:cNvGraphicFramePr>
            <a:graphicFrameLocks noChangeAspect="1"/>
          </p:cNvGraphicFramePr>
          <p:nvPr/>
        </p:nvGraphicFramePr>
        <p:xfrm>
          <a:off x="2908300" y="5842000"/>
          <a:ext cx="3543300" cy="438150"/>
        </p:xfrm>
        <a:graphic>
          <a:graphicData uri="http://schemas.openxmlformats.org/presentationml/2006/ole">
            <mc:AlternateContent xmlns:mc="http://schemas.openxmlformats.org/markup-compatibility/2006">
              <mc:Choice xmlns:v="urn:schemas-microsoft-com:vml" Requires="v">
                <p:oleObj spid="_x0000_s61628" name="Equation" r:id="rId8" imgW="1854200" imgH="228600" progId="Equation.DSMT4">
                  <p:embed/>
                </p:oleObj>
              </mc:Choice>
              <mc:Fallback>
                <p:oleObj name="Equation" r:id="rId8" imgW="1854200" imgH="2286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8300" y="5842000"/>
                        <a:ext cx="3543300" cy="438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457200" y="277812"/>
            <a:ext cx="8229600" cy="990947"/>
          </a:xfrm>
        </p:spPr>
        <p:txBody>
          <a:bodyPr/>
          <a:lstStyle/>
          <a:p>
            <a:pPr eaLnBrk="1" hangingPunct="1">
              <a:defRPr/>
            </a:pPr>
            <a:r>
              <a:rPr lang="zh-CN" altLang="en-US" sz="3600" dirty="0" smtClean="0"/>
              <a:t>（</a:t>
            </a:r>
            <a:r>
              <a:rPr lang="en-US" altLang="zh-CN" sz="3600" dirty="0" smtClean="0"/>
              <a:t>2</a:t>
            </a:r>
            <a:r>
              <a:rPr lang="zh-CN" altLang="en-US" sz="3600" dirty="0" smtClean="0"/>
              <a:t>）最便宜交割债券</a:t>
            </a:r>
            <a:r>
              <a:rPr lang="en-US" altLang="zh-CN" sz="3600" dirty="0" smtClean="0"/>
              <a:t/>
            </a:r>
            <a:br>
              <a:rPr lang="en-US" altLang="zh-CN" sz="3600" dirty="0" smtClean="0"/>
            </a:br>
            <a:r>
              <a:rPr lang="zh-CN" altLang="en-US" sz="3600" dirty="0" smtClean="0">
                <a:latin typeface="+mn-ea"/>
              </a:rPr>
              <a:t>（</a:t>
            </a:r>
            <a:r>
              <a:rPr lang="en-US" altLang="zh-CN" sz="3600" dirty="0" smtClean="0">
                <a:latin typeface="+mn-ea"/>
              </a:rPr>
              <a:t> </a:t>
            </a:r>
            <a:r>
              <a:rPr lang="en-US" altLang="zh-CN" sz="3600" dirty="0">
                <a:latin typeface="+mn-ea"/>
              </a:rPr>
              <a:t>CTD</a:t>
            </a:r>
            <a:r>
              <a:rPr lang="zh-CN" altLang="en-US" sz="3600" dirty="0">
                <a:latin typeface="+mn-ea"/>
              </a:rPr>
              <a:t>，</a:t>
            </a:r>
            <a:r>
              <a:rPr lang="en-US" altLang="zh-CN" sz="3600" dirty="0">
                <a:latin typeface="+mn-ea"/>
              </a:rPr>
              <a:t>Cheapest-to-deliver bond</a:t>
            </a:r>
            <a:r>
              <a:rPr lang="zh-CN" altLang="en-US" sz="3600" dirty="0">
                <a:latin typeface="+mn-ea"/>
              </a:rPr>
              <a:t>） </a:t>
            </a:r>
            <a:endParaRPr lang="zh-CN" altLang="en-US" sz="3600" dirty="0" smtClean="0"/>
          </a:p>
        </p:txBody>
      </p:sp>
      <p:sp>
        <p:nvSpPr>
          <p:cNvPr id="532483" name="Rectangle 3"/>
          <p:cNvSpPr>
            <a:spLocks noGrp="1" noChangeArrowheads="1"/>
          </p:cNvSpPr>
          <p:nvPr>
            <p:ph type="body" idx="1"/>
          </p:nvPr>
        </p:nvSpPr>
        <p:spPr>
          <a:xfrm>
            <a:off x="611560" y="1412776"/>
            <a:ext cx="7772400" cy="4899025"/>
          </a:xfrm>
        </p:spPr>
        <p:txBody>
          <a:bodyPr/>
          <a:lstStyle/>
          <a:p>
            <a:pPr eaLnBrk="1" hangingPunct="1">
              <a:lnSpc>
                <a:spcPct val="90000"/>
              </a:lnSpc>
              <a:buFont typeface="Wingdings" panose="05000000000000000000" pitchFamily="2" charset="2"/>
              <a:buNone/>
              <a:defRPr/>
            </a:pPr>
            <a:r>
              <a:rPr lang="zh-CN" altLang="en-US" dirty="0" smtClean="0"/>
              <a:t>   转换因子和支付金额的设计使得各种可交割等级的现货交割至少看起来是完全等价的。但有两个地方我们不能忽略：　①　芝加哥期货交易所在计算转换因子时，把债券的期限去尾精确到季度；②　转换因子在对应期货合约存续期内是保持不变的，但期货和现货的价格却每天都在变化。这样，即使考虑转换因子，交割不同的现货也可能会导致投资者的收益存在差异。</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latin typeface="宋体" pitchFamily="2" charset="-122"/>
              </a:rPr>
              <a:t>在所有符合条件的可交割现货中，空头方可以选择一种最便宜的现货进行交割。</a:t>
            </a:r>
            <a:r>
              <a:rPr lang="zh-CN" altLang="en-US" dirty="0" smtClean="0">
                <a:latin typeface="+mn-ea"/>
              </a:rPr>
              <a:t> </a:t>
            </a:r>
          </a:p>
          <a:p>
            <a:pPr>
              <a:defRPr/>
            </a:pP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457200" y="277813"/>
            <a:ext cx="8229600" cy="342900"/>
          </a:xfrm>
        </p:spPr>
        <p:txBody>
          <a:bodyPr/>
          <a:lstStyle/>
          <a:p>
            <a:pPr eaLnBrk="1" hangingPunct="1">
              <a:defRPr/>
            </a:pPr>
            <a:endParaRPr lang="zh-CN" altLang="en-US" sz="3600" smtClean="0"/>
          </a:p>
        </p:txBody>
      </p:sp>
      <p:sp>
        <p:nvSpPr>
          <p:cNvPr id="538627" name="Rectangle 3"/>
          <p:cNvSpPr>
            <a:spLocks noGrp="1" noChangeArrowheads="1"/>
          </p:cNvSpPr>
          <p:nvPr>
            <p:ph type="body" idx="1"/>
          </p:nvPr>
        </p:nvSpPr>
        <p:spPr>
          <a:xfrm>
            <a:off x="457200" y="765175"/>
            <a:ext cx="8229600" cy="5360988"/>
          </a:xfrm>
        </p:spPr>
        <p:txBody>
          <a:bodyPr/>
          <a:lstStyle/>
          <a:p>
            <a:pPr eaLnBrk="1" hangingPunct="1">
              <a:lnSpc>
                <a:spcPct val="90000"/>
              </a:lnSpc>
              <a:defRPr/>
            </a:pPr>
            <a:r>
              <a:rPr lang="zh-CN" altLang="en-US" dirty="0" smtClean="0">
                <a:latin typeface="+mn-ea"/>
              </a:rPr>
              <a:t>现只考虑两种现货国债，表６</a:t>
            </a:r>
            <a:r>
              <a:rPr lang="en-US" altLang="zh-CN" dirty="0" smtClean="0">
                <a:latin typeface="+mn-ea"/>
              </a:rPr>
              <a:t>-</a:t>
            </a:r>
            <a:r>
              <a:rPr lang="zh-CN" altLang="en-US" dirty="0" smtClean="0">
                <a:latin typeface="+mn-ea"/>
              </a:rPr>
              <a:t>３中的第一种和第三种，即发行日分别在２００３年５月１５日，票面利率为３．６２５％的１０年期国债，和发行日在２００</a:t>
            </a:r>
            <a:r>
              <a:rPr lang="en-US" altLang="zh-CN" dirty="0" smtClean="0">
                <a:latin typeface="+mn-ea"/>
              </a:rPr>
              <a:t>2</a:t>
            </a:r>
            <a:r>
              <a:rPr lang="zh-CN" altLang="en-US" dirty="0" smtClean="0">
                <a:latin typeface="+mn-ea"/>
              </a:rPr>
              <a:t>年</a:t>
            </a:r>
            <a:r>
              <a:rPr lang="en-US" altLang="zh-CN" dirty="0" smtClean="0">
                <a:latin typeface="+mn-ea"/>
              </a:rPr>
              <a:t>11</a:t>
            </a:r>
            <a:r>
              <a:rPr lang="zh-CN" altLang="en-US" dirty="0" smtClean="0">
                <a:latin typeface="+mn-ea"/>
              </a:rPr>
              <a:t>月１</a:t>
            </a:r>
            <a:r>
              <a:rPr lang="en-US" altLang="zh-CN" dirty="0" smtClean="0">
                <a:latin typeface="+mn-ea"/>
              </a:rPr>
              <a:t>5</a:t>
            </a:r>
            <a:r>
              <a:rPr lang="zh-CN" altLang="en-US" dirty="0" smtClean="0">
                <a:latin typeface="+mn-ea"/>
              </a:rPr>
              <a:t>日，票面利率为４％的１０年期国债。假设当前日期为２００４年６月１６日，一投资者当天买进现货，而后卖空２００４年６月到期的面值为＄１０００００的期货，并用买进的现货进行交割，真正的交割日为６月１８日。当天的１０年国债期货价格为：１１０．２８１，两种国债的价格分别如表６</a:t>
            </a:r>
            <a:r>
              <a:rPr lang="en-US" altLang="zh-CN" dirty="0" smtClean="0">
                <a:latin typeface="+mn-ea"/>
              </a:rPr>
              <a:t>-</a:t>
            </a:r>
            <a:r>
              <a:rPr lang="zh-CN" altLang="en-US" dirty="0" smtClean="0">
                <a:latin typeface="+mn-ea"/>
              </a:rPr>
              <a:t>５：</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702" name="Rectangle 54"/>
          <p:cNvSpPr>
            <a:spLocks noGrp="1" noChangeArrowheads="1"/>
          </p:cNvSpPr>
          <p:nvPr>
            <p:ph type="title"/>
          </p:nvPr>
        </p:nvSpPr>
        <p:spPr>
          <a:xfrm>
            <a:off x="457200" y="277813"/>
            <a:ext cx="8147050" cy="774700"/>
          </a:xfrm>
        </p:spPr>
        <p:txBody>
          <a:bodyPr/>
          <a:lstStyle/>
          <a:p>
            <a:pPr eaLnBrk="1" hangingPunct="1">
              <a:defRPr/>
            </a:pPr>
            <a:r>
              <a:rPr lang="zh-CN" altLang="en-US" smtClean="0"/>
              <a:t>两种国债的价格 </a:t>
            </a:r>
          </a:p>
        </p:txBody>
      </p:sp>
      <p:graphicFrame>
        <p:nvGraphicFramePr>
          <p:cNvPr id="539718" name="Group 70"/>
          <p:cNvGraphicFramePr>
            <a:graphicFrameLocks noGrp="1"/>
          </p:cNvGraphicFramePr>
          <p:nvPr>
            <p:ph idx="1"/>
          </p:nvPr>
        </p:nvGraphicFramePr>
        <p:xfrm>
          <a:off x="457200" y="1600200"/>
          <a:ext cx="8362950" cy="3557588"/>
        </p:xfrm>
        <a:graphic>
          <a:graphicData uri="http://schemas.openxmlformats.org/drawingml/2006/table">
            <a:tbl>
              <a:tblPr/>
              <a:tblGrid>
                <a:gridCol w="2090738"/>
                <a:gridCol w="2090737"/>
                <a:gridCol w="2090738"/>
                <a:gridCol w="2090737"/>
              </a:tblGrid>
              <a:tr h="1355725">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宋体" pitchFamily="2" charset="-122"/>
                        </a:rPr>
                        <a:t>到期日</a:t>
                      </a:r>
                      <a:endParaRPr kumimoji="1"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宋体" pitchFamily="2" charset="-122"/>
                        </a:rPr>
                        <a:t>票面利率 </a:t>
                      </a: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 %</a:t>
                      </a:r>
                      <a:endParaRPr kumimoji="1"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宋体" pitchFamily="2" charset="-122"/>
                        </a:rPr>
                        <a:t>价格</a:t>
                      </a:r>
                      <a:endParaRPr kumimoji="1"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2004Jun.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宋体" pitchFamily="2" charset="-122"/>
                        </a:rPr>
                        <a:t>转换因子</a:t>
                      </a:r>
                      <a:endParaRPr kumimoji="1"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01863">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05-15-2013</a:t>
                      </a: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11-15-2012</a:t>
                      </a:r>
                      <a:endParaRPr kumimoji="1"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3.625</a:t>
                      </a: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4.00</a:t>
                      </a:r>
                      <a:endParaRPr kumimoji="1"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91.75</a:t>
                      </a: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96.125</a:t>
                      </a:r>
                      <a:endParaRPr kumimoji="1"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marL="742950" indent="-285750"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marL="1143000" indent="-228600"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marL="1600200" indent="-228600"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marL="2057400" indent="-228600"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marL="25146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marL="29718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marL="34290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marL="3886200" indent="-228600"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0.8401</a:t>
                      </a: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altLang="zh-CN" sz="3200" b="0"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0.8713</a:t>
                      </a:r>
                      <a:endParaRPr kumimoji="1"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457200" y="277813"/>
            <a:ext cx="8507413" cy="1350962"/>
          </a:xfrm>
        </p:spPr>
        <p:txBody>
          <a:bodyPr/>
          <a:lstStyle/>
          <a:p>
            <a:pPr eaLnBrk="1" hangingPunct="1">
              <a:defRPr/>
            </a:pPr>
            <a:r>
              <a:rPr lang="zh-CN" altLang="en-US" sz="3600" dirty="0" smtClean="0"/>
              <a:t>采用现货交割时期货买方的支付金额</a:t>
            </a:r>
          </a:p>
        </p:txBody>
      </p:sp>
      <p:sp>
        <p:nvSpPr>
          <p:cNvPr id="540675" name="Rectangle 3"/>
          <p:cNvSpPr>
            <a:spLocks noGrp="1" noChangeArrowheads="1"/>
          </p:cNvSpPr>
          <p:nvPr>
            <p:ph type="body" idx="1"/>
          </p:nvPr>
        </p:nvSpPr>
        <p:spPr>
          <a:xfrm>
            <a:off x="539750" y="1844675"/>
            <a:ext cx="8229600" cy="4392613"/>
          </a:xfrm>
        </p:spPr>
        <p:txBody>
          <a:bodyPr/>
          <a:lstStyle/>
          <a:p>
            <a:pPr eaLnBrk="1" hangingPunct="1">
              <a:defRPr/>
            </a:pPr>
            <a:r>
              <a:rPr lang="zh-CN" altLang="en-US" sz="2800" smtClean="0"/>
              <a:t>两种债券的付息日分别为每年的５月１５日和１１月１５日，即处于５月</a:t>
            </a:r>
            <a:r>
              <a:rPr lang="en-US" altLang="zh-CN" sz="2800" smtClean="0"/>
              <a:t>—</a:t>
            </a:r>
            <a:r>
              <a:rPr lang="zh-CN" altLang="en-US" sz="2800" smtClean="0"/>
              <a:t>１１月周期中，半年天数为１８４天。从５月１５日到６月１８日的天数为３４天，因此：　每个国债的累计利息为：</a:t>
            </a:r>
          </a:p>
          <a:p>
            <a:pPr eaLnBrk="1" hangingPunct="1">
              <a:defRPr/>
            </a:pPr>
            <a:r>
              <a:rPr lang="en-US" altLang="zh-CN" sz="2800" smtClean="0"/>
              <a:t>3.625</a:t>
            </a:r>
            <a:r>
              <a:rPr lang="zh-CN" altLang="en-US" sz="2800" smtClean="0"/>
              <a:t>％国债： 累计利息 ＝ </a:t>
            </a:r>
            <a:r>
              <a:rPr lang="en-US" altLang="zh-CN" sz="2800" smtClean="0"/>
              <a:t>(34/184)×0.5×0.03625×$100,000 </a:t>
            </a:r>
            <a:r>
              <a:rPr lang="zh-CN" altLang="en-US" sz="2800" smtClean="0"/>
              <a:t>＝ </a:t>
            </a:r>
            <a:r>
              <a:rPr lang="en-US" altLang="zh-CN" sz="2800" smtClean="0"/>
              <a:t>$334.92</a:t>
            </a:r>
          </a:p>
          <a:p>
            <a:pPr eaLnBrk="1" hangingPunct="1">
              <a:defRPr/>
            </a:pPr>
            <a:r>
              <a:rPr lang="en-US" altLang="zh-CN" sz="2800" smtClean="0"/>
              <a:t>4</a:t>
            </a:r>
            <a:r>
              <a:rPr lang="zh-CN" altLang="en-US" sz="2800" smtClean="0"/>
              <a:t>％国债：     累计利息 ＝ </a:t>
            </a:r>
            <a:r>
              <a:rPr lang="en-US" altLang="zh-CN" sz="2800" smtClean="0"/>
              <a:t>(34/184)×0.5×0.04×$100,000 </a:t>
            </a:r>
            <a:r>
              <a:rPr lang="zh-CN" altLang="en-US" sz="2800" smtClean="0"/>
              <a:t>＝ </a:t>
            </a:r>
            <a:r>
              <a:rPr lang="en-US" altLang="zh-CN" sz="2800" smtClean="0"/>
              <a:t>$369.57</a:t>
            </a:r>
            <a:endParaRPr lang="zh-CN" alt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zh-CN" smtClean="0">
                <a:latin typeface="+mn-ea"/>
                <a:ea typeface="+mn-ea"/>
              </a:rPr>
              <a:t> </a:t>
            </a:r>
          </a:p>
        </p:txBody>
      </p:sp>
      <p:sp>
        <p:nvSpPr>
          <p:cNvPr id="72707" name="Rectangle 3"/>
          <p:cNvSpPr>
            <a:spLocks noGrp="1" noChangeArrowheads="1"/>
          </p:cNvSpPr>
          <p:nvPr>
            <p:ph type="body" idx="1"/>
          </p:nvPr>
        </p:nvSpPr>
        <p:spPr/>
        <p:txBody>
          <a:bodyPr/>
          <a:lstStyle/>
          <a:p>
            <a:pPr eaLnBrk="1" hangingPunct="1">
              <a:defRPr/>
            </a:pPr>
            <a:r>
              <a:rPr lang="zh-CN" altLang="en-US" dirty="0" smtClean="0">
                <a:latin typeface="+mn-ea"/>
              </a:rPr>
              <a:t>假设在时刻</a:t>
            </a:r>
            <a:r>
              <a:rPr lang="en-US" altLang="zh-CN" dirty="0" smtClean="0">
                <a:latin typeface="+mn-ea"/>
              </a:rPr>
              <a:t>t</a:t>
            </a:r>
            <a:r>
              <a:rPr lang="zh-CN" altLang="en-US" dirty="0" smtClean="0">
                <a:latin typeface="+mn-ea"/>
              </a:rPr>
              <a:t>（以年为单位）交易</a:t>
            </a:r>
          </a:p>
          <a:p>
            <a:pPr eaLnBrk="1" hangingPunct="1">
              <a:defRPr/>
            </a:pPr>
            <a:r>
              <a:rPr lang="zh-CN" altLang="en-US" dirty="0" smtClean="0">
                <a:latin typeface="+mn-ea"/>
              </a:rPr>
              <a:t>在时刻</a:t>
            </a:r>
            <a:r>
              <a:rPr lang="en-US" altLang="zh-CN" dirty="0" smtClean="0">
                <a:latin typeface="+mn-ea"/>
              </a:rPr>
              <a:t>T</a:t>
            </a:r>
            <a:r>
              <a:rPr lang="zh-CN" altLang="en-US" dirty="0" smtClean="0">
                <a:latin typeface="+mn-ea"/>
              </a:rPr>
              <a:t>（以年为单位）交割</a:t>
            </a:r>
          </a:p>
          <a:p>
            <a:pPr eaLnBrk="1" hangingPunct="1">
              <a:defRPr/>
            </a:pPr>
            <a:r>
              <a:rPr lang="zh-CN" altLang="en-US" dirty="0" smtClean="0">
                <a:latin typeface="+mn-ea"/>
              </a:rPr>
              <a:t>远期利率为</a:t>
            </a:r>
            <a:r>
              <a:rPr lang="en-US" altLang="zh-CN" dirty="0" err="1" smtClean="0">
                <a:latin typeface="+mn-ea"/>
              </a:rPr>
              <a:t>i</a:t>
            </a:r>
            <a:r>
              <a:rPr lang="en-US" altLang="zh-CN" baseline="-25000" dirty="0" err="1" smtClean="0">
                <a:latin typeface="+mn-ea"/>
              </a:rPr>
              <a:t>F</a:t>
            </a:r>
            <a:r>
              <a:rPr lang="zh-CN" altLang="en-US" dirty="0" smtClean="0">
                <a:latin typeface="+mn-ea"/>
              </a:rPr>
              <a:t>，即</a:t>
            </a:r>
            <a:r>
              <a:rPr lang="en-US" altLang="zh-CN" dirty="0" err="1" smtClean="0">
                <a:latin typeface="+mn-ea"/>
              </a:rPr>
              <a:t>i</a:t>
            </a:r>
            <a:r>
              <a:rPr lang="en-US" altLang="zh-CN" baseline="-25000" dirty="0" err="1" smtClean="0">
                <a:latin typeface="+mn-ea"/>
              </a:rPr>
              <a:t>F</a:t>
            </a:r>
            <a:r>
              <a:rPr lang="en-US" altLang="zh-CN" dirty="0" smtClean="0">
                <a:latin typeface="+mn-ea"/>
              </a:rPr>
              <a:t>(</a:t>
            </a:r>
            <a:r>
              <a:rPr lang="en-US" altLang="zh-CN" dirty="0" err="1" smtClean="0">
                <a:latin typeface="+mn-ea"/>
              </a:rPr>
              <a:t>t×T</a:t>
            </a:r>
            <a:r>
              <a:rPr lang="en-US" altLang="zh-CN" dirty="0" smtClean="0">
                <a:latin typeface="+mn-ea"/>
              </a:rPr>
              <a:t>)</a:t>
            </a:r>
          </a:p>
          <a:p>
            <a:pPr eaLnBrk="1" hangingPunct="1">
              <a:defRPr/>
            </a:pPr>
            <a:r>
              <a:rPr lang="zh-CN" altLang="en-US" dirty="0" smtClean="0">
                <a:latin typeface="+mn-ea"/>
              </a:rPr>
              <a:t>再假设</a:t>
            </a:r>
            <a:r>
              <a:rPr lang="en-US" altLang="zh-CN" dirty="0" smtClean="0">
                <a:latin typeface="+mn-ea"/>
              </a:rPr>
              <a:t>t</a:t>
            </a:r>
            <a:r>
              <a:rPr lang="zh-CN" altLang="en-US" dirty="0" smtClean="0">
                <a:latin typeface="+mn-ea"/>
              </a:rPr>
              <a:t>年期的即期年利率为</a:t>
            </a:r>
            <a:r>
              <a:rPr lang="en-US" altLang="zh-CN" dirty="0" smtClean="0">
                <a:latin typeface="+mn-ea"/>
              </a:rPr>
              <a:t>i</a:t>
            </a:r>
            <a:r>
              <a:rPr lang="en-US" altLang="zh-CN" baseline="-25000" dirty="0" smtClean="0">
                <a:latin typeface="+mn-ea"/>
              </a:rPr>
              <a:t>t</a:t>
            </a:r>
            <a:r>
              <a:rPr lang="zh-CN" altLang="en-US" dirty="0" smtClean="0">
                <a:latin typeface="+mn-ea"/>
              </a:rPr>
              <a:t>，</a:t>
            </a:r>
            <a:r>
              <a:rPr lang="en-US" altLang="zh-CN" dirty="0" smtClean="0">
                <a:latin typeface="+mn-ea"/>
              </a:rPr>
              <a:t>T</a:t>
            </a:r>
            <a:r>
              <a:rPr lang="zh-CN" altLang="en-US" dirty="0" smtClean="0">
                <a:latin typeface="+mn-ea"/>
              </a:rPr>
              <a:t>年期的即期年利率为</a:t>
            </a:r>
            <a:r>
              <a:rPr lang="en-US" altLang="zh-CN" dirty="0" err="1" smtClean="0">
                <a:latin typeface="+mn-ea"/>
              </a:rPr>
              <a:t>i</a:t>
            </a:r>
            <a:r>
              <a:rPr lang="en-US" altLang="zh-CN" baseline="-25000" dirty="0" err="1" smtClean="0">
                <a:latin typeface="+mn-ea"/>
              </a:rPr>
              <a:t>T</a:t>
            </a:r>
            <a:endParaRPr lang="en-US" altLang="zh-CN" baseline="-25000" dirty="0" smtClean="0">
              <a:latin typeface="+mn-ea"/>
            </a:endParaRPr>
          </a:p>
          <a:p>
            <a:pPr eaLnBrk="1" hangingPunct="1">
              <a:defRPr/>
            </a:pPr>
            <a:r>
              <a:rPr lang="zh-CN" altLang="en-US" dirty="0" smtClean="0">
                <a:latin typeface="+mn-ea"/>
              </a:rPr>
              <a:t>问：</a:t>
            </a:r>
            <a:r>
              <a:rPr lang="en-US" altLang="zh-CN" dirty="0" err="1" smtClean="0">
                <a:latin typeface="+mn-ea"/>
              </a:rPr>
              <a:t>i</a:t>
            </a:r>
            <a:r>
              <a:rPr lang="en-US" altLang="zh-CN" baseline="-25000" dirty="0" err="1" smtClean="0">
                <a:latin typeface="+mn-ea"/>
              </a:rPr>
              <a:t>F</a:t>
            </a:r>
            <a:r>
              <a:rPr lang="zh-CN" altLang="en-US" dirty="0" smtClean="0">
                <a:latin typeface="+mn-ea"/>
              </a:rPr>
              <a:t>为多少？ </a:t>
            </a:r>
          </a:p>
          <a:p>
            <a:pPr eaLnBrk="1" hangingPunct="1">
              <a:defRPr/>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57200" y="277813"/>
            <a:ext cx="8229600" cy="703262"/>
          </a:xfrm>
        </p:spPr>
        <p:txBody>
          <a:bodyPr/>
          <a:lstStyle/>
          <a:p>
            <a:pPr eaLnBrk="1" hangingPunct="1">
              <a:defRPr/>
            </a:pPr>
            <a:endParaRPr lang="zh-CN" altLang="en-US" smtClean="0"/>
          </a:p>
        </p:txBody>
      </p:sp>
      <p:sp>
        <p:nvSpPr>
          <p:cNvPr id="541699" name="Rectangle 3"/>
          <p:cNvSpPr>
            <a:spLocks noGrp="1" noChangeArrowheads="1"/>
          </p:cNvSpPr>
          <p:nvPr>
            <p:ph type="body" idx="1"/>
          </p:nvPr>
        </p:nvSpPr>
        <p:spPr>
          <a:xfrm>
            <a:off x="457200" y="1052513"/>
            <a:ext cx="8229600" cy="5073650"/>
          </a:xfrm>
        </p:spPr>
        <p:txBody>
          <a:bodyPr/>
          <a:lstStyle/>
          <a:p>
            <a:pPr eaLnBrk="1" hangingPunct="1">
              <a:lnSpc>
                <a:spcPct val="90000"/>
              </a:lnSpc>
              <a:defRPr/>
            </a:pPr>
            <a:r>
              <a:rPr lang="zh-CN" altLang="en-US" sz="2800" dirty="0" smtClean="0"/>
              <a:t>在根据前面支付金额的公式，支付金额＝期货价格</a:t>
            </a:r>
            <a:r>
              <a:rPr lang="en-US" altLang="zh-CN" sz="2800" dirty="0" smtClean="0"/>
              <a:t>×</a:t>
            </a:r>
            <a:r>
              <a:rPr lang="zh-CN" altLang="en-US" sz="2800" dirty="0" smtClean="0"/>
              <a:t>转换因子＋累计利息，则两种国债的支付金额分别为：</a:t>
            </a:r>
          </a:p>
          <a:p>
            <a:pPr eaLnBrk="1" hangingPunct="1">
              <a:lnSpc>
                <a:spcPct val="90000"/>
              </a:lnSpc>
              <a:defRPr/>
            </a:pPr>
            <a:r>
              <a:rPr lang="en-US" altLang="zh-CN" sz="2800" dirty="0" smtClean="0"/>
              <a:t>3.625</a:t>
            </a:r>
            <a:r>
              <a:rPr lang="zh-CN" altLang="en-US" sz="2800" dirty="0" smtClean="0"/>
              <a:t>％国债： 支付金额＝</a:t>
            </a:r>
            <a:r>
              <a:rPr lang="en-US" altLang="zh-CN" sz="2800" dirty="0" smtClean="0"/>
              <a:t>(110.281/100)×$100,000×0.8401</a:t>
            </a:r>
            <a:r>
              <a:rPr lang="zh-CN" altLang="en-US" sz="2800" dirty="0" smtClean="0"/>
              <a:t>＋</a:t>
            </a:r>
            <a:r>
              <a:rPr lang="en-US" altLang="zh-CN" sz="2800" dirty="0" smtClean="0"/>
              <a:t>$334.92</a:t>
            </a:r>
            <a:r>
              <a:rPr lang="zh-CN" altLang="en-US" sz="2800" dirty="0" smtClean="0"/>
              <a:t>＝</a:t>
            </a:r>
            <a:r>
              <a:rPr lang="en-US" altLang="zh-CN" sz="2800" dirty="0" smtClean="0"/>
              <a:t>$92,981.99</a:t>
            </a:r>
          </a:p>
          <a:p>
            <a:pPr eaLnBrk="1" hangingPunct="1">
              <a:lnSpc>
                <a:spcPct val="90000"/>
              </a:lnSpc>
              <a:defRPr/>
            </a:pPr>
            <a:r>
              <a:rPr lang="en-US" altLang="zh-CN" sz="2800" dirty="0" smtClean="0"/>
              <a:t>4</a:t>
            </a:r>
            <a:r>
              <a:rPr lang="zh-CN" altLang="en-US" sz="2800" dirty="0" smtClean="0"/>
              <a:t>％国债：     支付金额＝</a:t>
            </a:r>
            <a:r>
              <a:rPr lang="en-US" altLang="zh-CN" sz="2800" dirty="0" smtClean="0"/>
              <a:t>(110.281/100)×$100,000×0.8713</a:t>
            </a:r>
            <a:r>
              <a:rPr lang="zh-CN" altLang="en-US" sz="2800" dirty="0" smtClean="0"/>
              <a:t>＋</a:t>
            </a:r>
            <a:r>
              <a:rPr lang="en-US" altLang="zh-CN" sz="2800" dirty="0" smtClean="0"/>
              <a:t>$369.57</a:t>
            </a:r>
            <a:r>
              <a:rPr lang="zh-CN" altLang="en-US" sz="2800" dirty="0" smtClean="0"/>
              <a:t>＝</a:t>
            </a:r>
            <a:r>
              <a:rPr lang="en-US" altLang="zh-CN" sz="2800" dirty="0" smtClean="0"/>
              <a:t>$96,457.41</a:t>
            </a:r>
          </a:p>
          <a:p>
            <a:pPr eaLnBrk="1" hangingPunct="1">
              <a:lnSpc>
                <a:spcPct val="90000"/>
              </a:lnSpc>
              <a:defRPr/>
            </a:pPr>
            <a:r>
              <a:rPr lang="zh-CN" altLang="en-US" sz="2800" dirty="0" smtClean="0"/>
              <a:t>从上面我们知道，采用两种现货进行交割时，期货买方所支付的金额是不同的，４％国债的支付金额要高于３．６２５％的国债支付金额。</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457200" y="277813"/>
            <a:ext cx="8229600" cy="414337"/>
          </a:xfrm>
        </p:spPr>
        <p:txBody>
          <a:bodyPr/>
          <a:lstStyle/>
          <a:p>
            <a:pPr eaLnBrk="1" hangingPunct="1">
              <a:defRPr/>
            </a:pPr>
            <a:r>
              <a:rPr lang="zh-CN" altLang="en-US" sz="3600" dirty="0"/>
              <a:t>投资者购买两种国债现货的成本</a:t>
            </a:r>
            <a:endParaRPr lang="zh-CN" altLang="en-US" sz="3600" dirty="0" smtClean="0"/>
          </a:p>
        </p:txBody>
      </p:sp>
      <p:sp>
        <p:nvSpPr>
          <p:cNvPr id="542723" name="Rectangle 3"/>
          <p:cNvSpPr>
            <a:spLocks noGrp="1" noChangeArrowheads="1"/>
          </p:cNvSpPr>
          <p:nvPr>
            <p:ph type="body" idx="1"/>
          </p:nvPr>
        </p:nvSpPr>
        <p:spPr>
          <a:xfrm>
            <a:off x="457200" y="692150"/>
            <a:ext cx="8229600" cy="5434013"/>
          </a:xfrm>
        </p:spPr>
        <p:txBody>
          <a:bodyPr/>
          <a:lstStyle/>
          <a:p>
            <a:pPr eaLnBrk="1" hangingPunct="1">
              <a:lnSpc>
                <a:spcPct val="90000"/>
              </a:lnSpc>
              <a:defRPr/>
            </a:pPr>
            <a:r>
              <a:rPr lang="zh-CN" altLang="en-US" sz="2800" dirty="0" smtClean="0"/>
              <a:t>成本</a:t>
            </a:r>
            <a:r>
              <a:rPr lang="en-US" altLang="zh-CN" sz="2800" dirty="0" smtClean="0"/>
              <a:t>=</a:t>
            </a:r>
            <a:r>
              <a:rPr lang="zh-CN" altLang="en-US" sz="2800" dirty="0" smtClean="0"/>
              <a:t>当前现货价格＋累计利息</a:t>
            </a:r>
          </a:p>
          <a:p>
            <a:pPr eaLnBrk="1" hangingPunct="1">
              <a:lnSpc>
                <a:spcPct val="90000"/>
              </a:lnSpc>
              <a:defRPr/>
            </a:pPr>
            <a:r>
              <a:rPr lang="en-US" altLang="zh-CN" sz="2800" dirty="0" smtClean="0"/>
              <a:t>3.625</a:t>
            </a:r>
            <a:r>
              <a:rPr lang="zh-CN" altLang="en-US" sz="2800" dirty="0" smtClean="0"/>
              <a:t>％国债：成本＝</a:t>
            </a:r>
            <a:r>
              <a:rPr lang="en-US" altLang="zh-CN" sz="2800" dirty="0" smtClean="0"/>
              <a:t>(91.75/100)×$100,000</a:t>
            </a:r>
            <a:r>
              <a:rPr lang="zh-CN" altLang="en-US" sz="2800" dirty="0" smtClean="0"/>
              <a:t>＋</a:t>
            </a:r>
            <a:r>
              <a:rPr lang="en-US" altLang="zh-CN" sz="2800" dirty="0" smtClean="0"/>
              <a:t>$334.92</a:t>
            </a:r>
            <a:r>
              <a:rPr lang="zh-CN" altLang="en-US" sz="2800" dirty="0" smtClean="0"/>
              <a:t>＝</a:t>
            </a:r>
            <a:r>
              <a:rPr lang="en-US" altLang="zh-CN" sz="2800" dirty="0" smtClean="0"/>
              <a:t>$92,084.92</a:t>
            </a:r>
          </a:p>
          <a:p>
            <a:pPr eaLnBrk="1" hangingPunct="1">
              <a:lnSpc>
                <a:spcPct val="90000"/>
              </a:lnSpc>
              <a:defRPr/>
            </a:pPr>
            <a:r>
              <a:rPr lang="en-US" altLang="zh-CN" sz="2800" dirty="0" smtClean="0"/>
              <a:t>4</a:t>
            </a:r>
            <a:r>
              <a:rPr lang="zh-CN" altLang="en-US" sz="2800" dirty="0" smtClean="0"/>
              <a:t>％国债：     成本＝</a:t>
            </a:r>
            <a:r>
              <a:rPr lang="en-US" altLang="zh-CN" sz="2800" dirty="0" smtClean="0"/>
              <a:t>(96.125/100)×$100,000</a:t>
            </a:r>
            <a:r>
              <a:rPr lang="zh-CN" altLang="en-US" sz="2800" dirty="0" smtClean="0"/>
              <a:t>＋</a:t>
            </a:r>
            <a:r>
              <a:rPr lang="en-US" altLang="zh-CN" sz="2800" dirty="0" smtClean="0"/>
              <a:t>$369.57</a:t>
            </a:r>
            <a:r>
              <a:rPr lang="zh-CN" altLang="en-US" sz="2800" dirty="0" smtClean="0"/>
              <a:t>＝</a:t>
            </a:r>
            <a:r>
              <a:rPr lang="en-US" altLang="zh-CN" sz="2800" dirty="0" smtClean="0"/>
              <a:t>$96,494.57</a:t>
            </a:r>
          </a:p>
          <a:p>
            <a:pPr eaLnBrk="1" hangingPunct="1">
              <a:lnSpc>
                <a:spcPct val="90000"/>
              </a:lnSpc>
              <a:defRPr/>
            </a:pPr>
            <a:r>
              <a:rPr lang="zh-CN" altLang="en-US" sz="2800" dirty="0" smtClean="0"/>
              <a:t>（３）投资者交易获得的利润：期货买方的支付金额－购买国债成本</a:t>
            </a:r>
          </a:p>
          <a:p>
            <a:pPr eaLnBrk="1" hangingPunct="1">
              <a:lnSpc>
                <a:spcPct val="90000"/>
              </a:lnSpc>
              <a:defRPr/>
            </a:pPr>
            <a:r>
              <a:rPr lang="en-US" altLang="zh-CN" sz="2800" dirty="0" smtClean="0"/>
              <a:t>3.625</a:t>
            </a:r>
            <a:r>
              <a:rPr lang="zh-CN" altLang="en-US" sz="2800" dirty="0" smtClean="0"/>
              <a:t>％国债： 利润＝</a:t>
            </a:r>
            <a:r>
              <a:rPr lang="en-US" altLang="zh-CN" sz="2800" dirty="0" smtClean="0"/>
              <a:t>$92,981.99</a:t>
            </a:r>
            <a:r>
              <a:rPr lang="zh-CN" altLang="en-US" sz="2800" dirty="0" smtClean="0"/>
              <a:t>－</a:t>
            </a:r>
            <a:r>
              <a:rPr lang="en-US" altLang="zh-CN" sz="2800" dirty="0" smtClean="0"/>
              <a:t>$92,084.92</a:t>
            </a:r>
            <a:r>
              <a:rPr lang="zh-CN" altLang="en-US" sz="2800" dirty="0" smtClean="0"/>
              <a:t>＝</a:t>
            </a:r>
            <a:r>
              <a:rPr lang="en-US" altLang="zh-CN" sz="2800" dirty="0" smtClean="0"/>
              <a:t>$897.07</a:t>
            </a:r>
          </a:p>
          <a:p>
            <a:pPr eaLnBrk="1" hangingPunct="1">
              <a:lnSpc>
                <a:spcPct val="90000"/>
              </a:lnSpc>
              <a:defRPr/>
            </a:pPr>
            <a:r>
              <a:rPr lang="en-US" altLang="zh-CN" sz="2800" dirty="0" smtClean="0"/>
              <a:t>4</a:t>
            </a:r>
            <a:r>
              <a:rPr lang="zh-CN" altLang="en-US" sz="2800" dirty="0" smtClean="0"/>
              <a:t>％国债：     利润＝</a:t>
            </a:r>
            <a:r>
              <a:rPr lang="en-US" altLang="zh-CN" sz="2800" dirty="0" smtClean="0"/>
              <a:t>$96,457.41</a:t>
            </a:r>
            <a:r>
              <a:rPr lang="zh-CN" altLang="en-US" sz="2800" dirty="0" smtClean="0"/>
              <a:t>－</a:t>
            </a:r>
            <a:r>
              <a:rPr lang="en-US" altLang="zh-CN" sz="2800" dirty="0" smtClean="0"/>
              <a:t>$96,494.57</a:t>
            </a:r>
            <a:r>
              <a:rPr lang="zh-CN" altLang="en-US" sz="2800" dirty="0" smtClean="0"/>
              <a:t>＝</a:t>
            </a:r>
            <a:r>
              <a:rPr lang="en-US" altLang="zh-CN" sz="2800" dirty="0" smtClean="0"/>
              <a:t>$-37.16</a:t>
            </a:r>
            <a:endParaRPr lang="zh-CN" altLang="en-US" sz="28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457200" y="277812"/>
            <a:ext cx="8229600" cy="702915"/>
          </a:xfrm>
        </p:spPr>
        <p:txBody>
          <a:bodyPr/>
          <a:lstStyle/>
          <a:p>
            <a:pPr eaLnBrk="1" hangingPunct="1">
              <a:defRPr/>
            </a:pPr>
            <a:r>
              <a:rPr lang="zh-CN" altLang="en-US" sz="3600" dirty="0" smtClean="0"/>
              <a:t>现货持有策略的利润</a:t>
            </a:r>
          </a:p>
        </p:txBody>
      </p:sp>
      <p:sp>
        <p:nvSpPr>
          <p:cNvPr id="545795" name="Rectangle 3"/>
          <p:cNvSpPr>
            <a:spLocks noGrp="1" noChangeArrowheads="1"/>
          </p:cNvSpPr>
          <p:nvPr>
            <p:ph type="body" idx="1"/>
          </p:nvPr>
        </p:nvSpPr>
        <p:spPr>
          <a:xfrm>
            <a:off x="457200" y="1124743"/>
            <a:ext cx="8435975" cy="5183981"/>
          </a:xfrm>
        </p:spPr>
        <p:txBody>
          <a:bodyPr/>
          <a:lstStyle/>
          <a:p>
            <a:pPr eaLnBrk="1" hangingPunct="1">
              <a:lnSpc>
                <a:spcPct val="90000"/>
              </a:lnSpc>
              <a:defRPr/>
            </a:pPr>
            <a:r>
              <a:rPr lang="zh-CN" altLang="en-US" sz="2800" dirty="0" smtClean="0"/>
              <a:t>我们可以直接用下式计算利润：</a:t>
            </a:r>
          </a:p>
          <a:p>
            <a:pPr eaLnBrk="1" hangingPunct="1">
              <a:lnSpc>
                <a:spcPct val="90000"/>
              </a:lnSpc>
              <a:defRPr/>
            </a:pPr>
            <a:r>
              <a:rPr lang="zh-CN" altLang="en-US" sz="2800" dirty="0" smtClean="0"/>
              <a:t>　   利润＝支付金额－现货成本</a:t>
            </a:r>
          </a:p>
          <a:p>
            <a:pPr eaLnBrk="1" hangingPunct="1">
              <a:lnSpc>
                <a:spcPct val="90000"/>
              </a:lnSpc>
              <a:buFont typeface="Wingdings" panose="05000000000000000000" pitchFamily="2" charset="2"/>
              <a:buNone/>
              <a:defRPr/>
            </a:pPr>
            <a:r>
              <a:rPr lang="zh-CN" altLang="en-US" sz="2800" dirty="0" smtClean="0"/>
              <a:t>＝（期货价格</a:t>
            </a:r>
            <a:r>
              <a:rPr lang="en-US" altLang="zh-CN" sz="2800" dirty="0" smtClean="0"/>
              <a:t>×</a:t>
            </a:r>
            <a:r>
              <a:rPr lang="zh-CN" altLang="en-US" sz="2800" dirty="0" smtClean="0"/>
              <a:t>转换因子＋累计利息）－（当前现货价格＋累计利息）</a:t>
            </a:r>
          </a:p>
          <a:p>
            <a:pPr eaLnBrk="1" hangingPunct="1">
              <a:lnSpc>
                <a:spcPct val="90000"/>
              </a:lnSpc>
              <a:buFont typeface="Wingdings" panose="05000000000000000000" pitchFamily="2" charset="2"/>
              <a:buNone/>
              <a:defRPr/>
            </a:pPr>
            <a:r>
              <a:rPr lang="zh-CN" altLang="en-US" sz="2800" dirty="0" smtClean="0"/>
              <a:t>＝期货价格</a:t>
            </a:r>
            <a:r>
              <a:rPr lang="en-US" altLang="zh-CN" sz="2800" dirty="0" smtClean="0"/>
              <a:t>×</a:t>
            </a:r>
            <a:r>
              <a:rPr lang="zh-CN" altLang="en-US" sz="2800" dirty="0" smtClean="0"/>
              <a:t>转换因子－现货价格</a:t>
            </a:r>
          </a:p>
          <a:p>
            <a:pPr eaLnBrk="1" hangingPunct="1">
              <a:lnSpc>
                <a:spcPct val="90000"/>
              </a:lnSpc>
              <a:defRPr/>
            </a:pPr>
            <a:r>
              <a:rPr lang="zh-CN" altLang="en-US" sz="2800" dirty="0" smtClean="0"/>
              <a:t>所以：两种国债的利润分别为：</a:t>
            </a:r>
          </a:p>
          <a:p>
            <a:pPr eaLnBrk="1" hangingPunct="1">
              <a:lnSpc>
                <a:spcPct val="90000"/>
              </a:lnSpc>
              <a:defRPr/>
            </a:pPr>
            <a:r>
              <a:rPr lang="en-US" altLang="zh-CN" sz="2800" dirty="0" smtClean="0"/>
              <a:t>3.625</a:t>
            </a:r>
            <a:r>
              <a:rPr lang="zh-CN" altLang="en-US" sz="2800" dirty="0" smtClean="0"/>
              <a:t>％国债： 利润＝</a:t>
            </a:r>
            <a:r>
              <a:rPr lang="en-US" altLang="zh-CN" sz="2800" dirty="0" smtClean="0"/>
              <a:t>(110.281/100)×$100,000×0.8401</a:t>
            </a:r>
            <a:r>
              <a:rPr lang="zh-CN" altLang="en-US" sz="2800" dirty="0" smtClean="0"/>
              <a:t>－</a:t>
            </a:r>
            <a:r>
              <a:rPr lang="en-US" altLang="zh-CN" sz="2800" dirty="0" smtClean="0"/>
              <a:t>(91.75/100)×$100,000</a:t>
            </a:r>
            <a:r>
              <a:rPr lang="zh-CN" altLang="en-US" sz="2800" dirty="0" smtClean="0"/>
              <a:t>＝</a:t>
            </a:r>
            <a:r>
              <a:rPr lang="en-US" altLang="zh-CN" sz="2800" dirty="0" smtClean="0"/>
              <a:t>$897.07</a:t>
            </a:r>
          </a:p>
          <a:p>
            <a:pPr eaLnBrk="1" hangingPunct="1">
              <a:lnSpc>
                <a:spcPct val="90000"/>
              </a:lnSpc>
              <a:defRPr/>
            </a:pPr>
            <a:r>
              <a:rPr lang="en-US" altLang="zh-CN" sz="2800" dirty="0" smtClean="0"/>
              <a:t>4</a:t>
            </a:r>
            <a:r>
              <a:rPr lang="zh-CN" altLang="en-US" sz="2800" dirty="0" smtClean="0"/>
              <a:t>％国债：     利润＝</a:t>
            </a:r>
            <a:r>
              <a:rPr lang="en-US" altLang="zh-CN" sz="2800" dirty="0" smtClean="0"/>
              <a:t>(110.281/100)×$100,000×0.8713</a:t>
            </a:r>
            <a:r>
              <a:rPr lang="zh-CN" altLang="en-US" sz="2800" dirty="0" smtClean="0"/>
              <a:t>－</a:t>
            </a:r>
            <a:r>
              <a:rPr lang="en-US" altLang="zh-CN" sz="2800" dirty="0" smtClean="0"/>
              <a:t>(96.125/100)×$100,000</a:t>
            </a:r>
            <a:r>
              <a:rPr lang="zh-CN" altLang="en-US" sz="2800" dirty="0" smtClean="0"/>
              <a:t>＝</a:t>
            </a:r>
            <a:r>
              <a:rPr lang="en-US" altLang="zh-CN" sz="2800" dirty="0" smtClean="0"/>
              <a:t>$-37.16</a:t>
            </a:r>
            <a:endParaRPr lang="zh-CN" altLang="en-US" sz="28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eaLnBrk="1" hangingPunct="1">
              <a:defRPr/>
            </a:pPr>
            <a:endParaRPr lang="zh-CN" altLang="en-US" dirty="0" smtClean="0"/>
          </a:p>
        </p:txBody>
      </p:sp>
      <p:sp>
        <p:nvSpPr>
          <p:cNvPr id="544771" name="Rectangle 3"/>
          <p:cNvSpPr>
            <a:spLocks noGrp="1" noChangeArrowheads="1"/>
          </p:cNvSpPr>
          <p:nvPr>
            <p:ph type="body" idx="1"/>
          </p:nvPr>
        </p:nvSpPr>
        <p:spPr/>
        <p:txBody>
          <a:bodyPr/>
          <a:lstStyle/>
          <a:p>
            <a:pPr eaLnBrk="1" hangingPunct="1">
              <a:defRPr/>
            </a:pPr>
            <a:r>
              <a:rPr lang="zh-CN" altLang="en-US" dirty="0" smtClean="0"/>
              <a:t>采用两种国债现货进行交割的利润是不同的，３．６２５％的国债的利润要大于４％的国债，或者说３．６２５％的国债要更便宜一些。推广开来，在所有符合条件的可交割现货中，我们可利用上面的计算过程获得一种最便宜的现货，我们称之为最便宜交割债券（</a:t>
            </a:r>
            <a:r>
              <a:rPr lang="en-US" altLang="zh-CN" dirty="0" smtClean="0"/>
              <a:t>CTD</a:t>
            </a:r>
            <a:r>
              <a:rPr lang="zh-CN" altLang="en-US" dirty="0" smtClean="0"/>
              <a:t>，</a:t>
            </a:r>
            <a:r>
              <a:rPr lang="en-US" altLang="zh-CN" dirty="0" smtClean="0"/>
              <a:t>Cheapest-to-deliver-Bond</a:t>
            </a:r>
            <a:r>
              <a:rPr lang="zh-CN" altLang="en-US"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如何寻找</a:t>
            </a:r>
            <a:r>
              <a:rPr lang="en-US" altLang="zh-CN" smtClean="0"/>
              <a:t>CTD？</a:t>
            </a:r>
            <a:endParaRPr lang="zh-CN" altLang="en-US" dirty="0"/>
          </a:p>
        </p:txBody>
      </p:sp>
      <p:sp>
        <p:nvSpPr>
          <p:cNvPr id="3" name="内容占位符 2"/>
          <p:cNvSpPr>
            <a:spLocks noGrp="1"/>
          </p:cNvSpPr>
          <p:nvPr>
            <p:ph idx="1"/>
          </p:nvPr>
        </p:nvSpPr>
        <p:spPr/>
        <p:txBody>
          <a:bodyPr/>
          <a:lstStyle/>
          <a:p>
            <a:pPr>
              <a:defRPr/>
            </a:pPr>
            <a:r>
              <a:rPr lang="zh-CN" altLang="en-US" dirty="0" smtClean="0"/>
              <a:t>基差</a:t>
            </a:r>
            <a:r>
              <a:rPr lang="en-US" altLang="zh-CN" dirty="0" smtClean="0"/>
              <a:t>=</a:t>
            </a:r>
            <a:r>
              <a:rPr lang="zh-CN" altLang="en-US" dirty="0" smtClean="0"/>
              <a:t>现货价格</a:t>
            </a:r>
            <a:r>
              <a:rPr lang="en-US" altLang="zh-CN" dirty="0" smtClean="0"/>
              <a:t>-</a:t>
            </a:r>
            <a:r>
              <a:rPr lang="zh-CN" altLang="en-US" dirty="0" smtClean="0"/>
              <a:t>调整期货价格</a:t>
            </a:r>
            <a:endParaRPr lang="en-US" altLang="zh-CN" dirty="0" smtClean="0"/>
          </a:p>
          <a:p>
            <a:pPr>
              <a:defRPr/>
            </a:pPr>
            <a:r>
              <a:rPr lang="zh-CN" altLang="en-US" dirty="0" smtClean="0"/>
              <a:t>调整期货价格</a:t>
            </a:r>
            <a:r>
              <a:rPr lang="en-US" altLang="zh-CN" dirty="0" smtClean="0"/>
              <a:t>=</a:t>
            </a:r>
            <a:r>
              <a:rPr lang="zh-CN" altLang="en-US" dirty="0" smtClean="0"/>
              <a:t>期货价格*转换因子</a:t>
            </a:r>
            <a:endParaRPr lang="en-US" altLang="zh-CN" dirty="0" smtClean="0"/>
          </a:p>
          <a:p>
            <a:pPr>
              <a:defRPr/>
            </a:pPr>
            <a:r>
              <a:rPr lang="zh-CN" altLang="en-US" dirty="0" smtClean="0"/>
              <a:t>期货空头会追踪各个现货对应的基差，选择具有最小基差的现货，即</a:t>
            </a:r>
            <a:r>
              <a:rPr lang="en-US" altLang="zh-CN" dirty="0" smtClean="0"/>
              <a:t>CTD</a:t>
            </a:r>
            <a:r>
              <a:rPr lang="zh-CN" altLang="en-US" dirty="0" smtClean="0"/>
              <a:t>进行交割。</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altLang="zh-CN" dirty="0" smtClean="0"/>
              <a:t>(3) </a:t>
            </a:r>
            <a:r>
              <a:rPr lang="zh-CN" altLang="en-US" dirty="0" smtClean="0"/>
              <a:t>债券期货的定价</a:t>
            </a:r>
            <a:endParaRPr lang="zh-CN" altLang="en-US" dirty="0" smtClean="0">
              <a:latin typeface="宋体" pitchFamily="2" charset="-122"/>
            </a:endParaRPr>
          </a:p>
        </p:txBody>
      </p:sp>
      <p:sp>
        <p:nvSpPr>
          <p:cNvPr id="113667" name="Rectangle 3"/>
          <p:cNvSpPr>
            <a:spLocks noGrp="1" noChangeArrowheads="1"/>
          </p:cNvSpPr>
          <p:nvPr>
            <p:ph type="body" idx="1"/>
          </p:nvPr>
        </p:nvSpPr>
        <p:spPr/>
        <p:txBody>
          <a:bodyPr/>
          <a:lstStyle/>
          <a:p>
            <a:pPr eaLnBrk="1" hangingPunct="1">
              <a:defRPr/>
            </a:pPr>
            <a:r>
              <a:rPr lang="zh-CN" altLang="en-US" dirty="0" smtClean="0">
                <a:latin typeface="宋体" pitchFamily="2" charset="-122"/>
              </a:rPr>
              <a:t>现货持有定价</a:t>
            </a:r>
            <a:r>
              <a:rPr lang="en-US" altLang="zh-CN" dirty="0" smtClean="0">
                <a:latin typeface="宋体" pitchFamily="2" charset="-122"/>
              </a:rPr>
              <a:t>(</a:t>
            </a:r>
            <a:r>
              <a:rPr lang="en-US" altLang="zh-CN" dirty="0" smtClean="0"/>
              <a:t>Cash-and-Carry Arbitrage)</a:t>
            </a:r>
            <a:endParaRPr lang="zh-CN" altLang="en-US" dirty="0" smtClean="0"/>
          </a:p>
          <a:p>
            <a:pPr lvl="1" eaLnBrk="1" hangingPunct="1">
              <a:defRPr/>
            </a:pPr>
            <a:r>
              <a:rPr lang="zh-CN" altLang="en-US" dirty="0" smtClean="0">
                <a:latin typeface="宋体" pitchFamily="2" charset="-122"/>
              </a:rPr>
              <a:t>在</a:t>
            </a:r>
            <a:r>
              <a:rPr lang="zh-CN" altLang="en-US" dirty="0" smtClean="0">
                <a:solidFill>
                  <a:srgbClr val="FFFF00"/>
                </a:solidFill>
                <a:latin typeface="宋体" pitchFamily="2" charset="-122"/>
              </a:rPr>
              <a:t>买进现货的同时，卖空期货</a:t>
            </a:r>
            <a:r>
              <a:rPr lang="zh-CN" altLang="en-US" dirty="0" smtClean="0">
                <a:latin typeface="宋体" pitchFamily="2" charset="-122"/>
              </a:rPr>
              <a:t>，然后保证不存在套利机会，这就是债券期货的无套利定价方法</a:t>
            </a:r>
            <a:endParaRPr lang="en-US" altLang="zh-CN" dirty="0" smtClean="0">
              <a:latin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zh-CN" altLang="en-US" smtClean="0">
                <a:latin typeface="+mn-ea"/>
                <a:ea typeface="+mn-ea"/>
              </a:rPr>
              <a:t>市场环境假设</a:t>
            </a:r>
          </a:p>
        </p:txBody>
      </p:sp>
      <p:sp>
        <p:nvSpPr>
          <p:cNvPr id="114691" name="Rectangle 3"/>
          <p:cNvSpPr>
            <a:spLocks noGrp="1" noChangeArrowheads="1"/>
          </p:cNvSpPr>
          <p:nvPr>
            <p:ph type="body" idx="1"/>
          </p:nvPr>
        </p:nvSpPr>
        <p:spPr/>
        <p:txBody>
          <a:bodyPr/>
          <a:lstStyle/>
          <a:p>
            <a:pPr eaLnBrk="1" hangingPunct="1">
              <a:defRPr/>
            </a:pPr>
            <a:r>
              <a:rPr lang="zh-CN" altLang="en-US" dirty="0" smtClean="0">
                <a:latin typeface="+mn-ea"/>
              </a:rPr>
              <a:t>假设</a:t>
            </a:r>
            <a:r>
              <a:rPr lang="en-US" altLang="zh-CN" dirty="0" smtClean="0">
                <a:latin typeface="+mn-ea"/>
              </a:rPr>
              <a:t>0</a:t>
            </a:r>
            <a:r>
              <a:rPr lang="zh-CN" altLang="en-US" dirty="0" smtClean="0">
                <a:latin typeface="+mn-ea"/>
              </a:rPr>
              <a:t>时刻的现货价格为</a:t>
            </a:r>
            <a:r>
              <a:rPr lang="en-US" altLang="zh-CN" dirty="0" smtClean="0">
                <a:latin typeface="+mn-ea"/>
              </a:rPr>
              <a:t>P</a:t>
            </a:r>
            <a:r>
              <a:rPr lang="en-US" altLang="zh-CN" baseline="-30000" dirty="0" smtClean="0">
                <a:latin typeface="+mn-ea"/>
              </a:rPr>
              <a:t>0</a:t>
            </a:r>
            <a:r>
              <a:rPr lang="zh-CN" altLang="en-US" dirty="0" smtClean="0">
                <a:latin typeface="+mn-ea"/>
              </a:rPr>
              <a:t>，期货价格为</a:t>
            </a:r>
            <a:r>
              <a:rPr lang="en-US" altLang="zh-CN" dirty="0" smtClean="0">
                <a:latin typeface="+mn-ea"/>
              </a:rPr>
              <a:t>FP</a:t>
            </a:r>
            <a:r>
              <a:rPr lang="en-US" altLang="zh-CN" baseline="-30000" dirty="0" smtClean="0">
                <a:latin typeface="+mn-ea"/>
              </a:rPr>
              <a:t>0</a:t>
            </a:r>
            <a:r>
              <a:rPr lang="zh-CN" altLang="en-US" dirty="0" smtClean="0">
                <a:latin typeface="+mn-ea"/>
              </a:rPr>
              <a:t>，</a:t>
            </a:r>
            <a:r>
              <a:rPr lang="en-US" altLang="zh-CN" dirty="0" smtClean="0">
                <a:latin typeface="+mn-ea"/>
              </a:rPr>
              <a:t>0</a:t>
            </a:r>
            <a:r>
              <a:rPr lang="zh-CN" altLang="en-US" dirty="0" smtClean="0">
                <a:latin typeface="+mn-ea"/>
              </a:rPr>
              <a:t>时刻时现货转换因子为</a:t>
            </a:r>
            <a:r>
              <a:rPr lang="en-US" altLang="zh-CN" dirty="0" smtClean="0">
                <a:latin typeface="+mn-ea"/>
              </a:rPr>
              <a:t>CF</a:t>
            </a:r>
            <a:r>
              <a:rPr lang="en-US" altLang="zh-CN" baseline="-30000" dirty="0" smtClean="0">
                <a:latin typeface="+mn-ea"/>
              </a:rPr>
              <a:t>0</a:t>
            </a:r>
          </a:p>
          <a:p>
            <a:pPr eaLnBrk="1" hangingPunct="1">
              <a:defRPr/>
            </a:pPr>
            <a:r>
              <a:rPr lang="en-US" altLang="zh-CN" dirty="0" smtClean="0">
                <a:latin typeface="+mn-ea"/>
              </a:rPr>
              <a:t>0</a:t>
            </a:r>
            <a:r>
              <a:rPr lang="zh-CN" altLang="en-US" dirty="0" smtClean="0">
                <a:latin typeface="+mn-ea"/>
              </a:rPr>
              <a:t>时刻时的债券累计利息为</a:t>
            </a:r>
            <a:r>
              <a:rPr lang="en-US" altLang="zh-CN" dirty="0" smtClean="0">
                <a:latin typeface="+mn-ea"/>
              </a:rPr>
              <a:t>ACC</a:t>
            </a:r>
            <a:r>
              <a:rPr lang="en-US" altLang="zh-CN" baseline="-30000" dirty="0" smtClean="0">
                <a:latin typeface="+mn-ea"/>
              </a:rPr>
              <a:t>0</a:t>
            </a:r>
            <a:r>
              <a:rPr lang="zh-CN" altLang="en-US" dirty="0" smtClean="0">
                <a:latin typeface="+mn-ea"/>
              </a:rPr>
              <a:t>，</a:t>
            </a:r>
            <a:r>
              <a:rPr lang="en-US" altLang="zh-CN" dirty="0" smtClean="0">
                <a:latin typeface="+mn-ea"/>
              </a:rPr>
              <a:t>2</a:t>
            </a:r>
            <a:r>
              <a:rPr lang="zh-CN" altLang="en-US" dirty="0" smtClean="0">
                <a:latin typeface="+mn-ea"/>
              </a:rPr>
              <a:t>时刻时的累计利息为</a:t>
            </a:r>
            <a:r>
              <a:rPr lang="en-US" altLang="zh-CN" dirty="0" smtClean="0">
                <a:latin typeface="+mn-ea"/>
              </a:rPr>
              <a:t>ACC</a:t>
            </a:r>
            <a:r>
              <a:rPr lang="en-US" altLang="zh-CN" baseline="-30000" dirty="0" smtClean="0">
                <a:latin typeface="+mn-ea"/>
              </a:rPr>
              <a:t>2</a:t>
            </a:r>
            <a:r>
              <a:rPr lang="zh-CN" altLang="en-US" dirty="0" smtClean="0">
                <a:latin typeface="+mn-ea"/>
              </a:rPr>
              <a:t>。</a:t>
            </a:r>
          </a:p>
          <a:p>
            <a:pPr eaLnBrk="1" hangingPunct="1">
              <a:defRPr/>
            </a:pPr>
            <a:r>
              <a:rPr lang="zh-CN" altLang="en-US" dirty="0" smtClean="0">
                <a:latin typeface="+mn-ea"/>
              </a:rPr>
              <a:t>假设存在</a:t>
            </a:r>
            <a:r>
              <a:rPr lang="en-US" altLang="zh-CN" dirty="0" smtClean="0">
                <a:latin typeface="+mn-ea"/>
              </a:rPr>
              <a:t>N</a:t>
            </a:r>
            <a:r>
              <a:rPr lang="zh-CN" altLang="en-US" dirty="0" smtClean="0">
                <a:latin typeface="+mn-ea"/>
              </a:rPr>
              <a:t>期利息支付过程，每一期的支付利息为</a:t>
            </a:r>
            <a:r>
              <a:rPr lang="en-US" altLang="zh-CN" dirty="0" err="1" smtClean="0">
                <a:latin typeface="+mn-ea"/>
              </a:rPr>
              <a:t>C</a:t>
            </a:r>
            <a:r>
              <a:rPr lang="en-US" altLang="zh-CN" baseline="-30000" dirty="0" err="1" smtClean="0">
                <a:latin typeface="+mn-ea"/>
              </a:rPr>
              <a:t>i</a:t>
            </a:r>
            <a:r>
              <a:rPr lang="zh-CN" altLang="en-US" dirty="0" smtClean="0">
                <a:latin typeface="+mn-ea"/>
              </a:rPr>
              <a:t>，每一期的利息持有到</a:t>
            </a:r>
            <a:r>
              <a:rPr lang="en-US" altLang="zh-CN" dirty="0" smtClean="0">
                <a:latin typeface="+mn-ea"/>
              </a:rPr>
              <a:t>2</a:t>
            </a:r>
            <a:r>
              <a:rPr lang="zh-CN" altLang="en-US" dirty="0" smtClean="0">
                <a:latin typeface="+mn-ea"/>
              </a:rPr>
              <a:t>时刻的时间为</a:t>
            </a:r>
            <a:r>
              <a:rPr lang="en-US" altLang="zh-CN" i="1" dirty="0" err="1" smtClean="0">
                <a:latin typeface="+mn-ea"/>
              </a:rPr>
              <a:t>t</a:t>
            </a:r>
            <a:r>
              <a:rPr lang="en-US" altLang="zh-CN" i="1" baseline="-30000" dirty="0" err="1" smtClean="0">
                <a:latin typeface="+mn-ea"/>
              </a:rPr>
              <a:t>i</a:t>
            </a:r>
            <a:r>
              <a:rPr lang="zh-CN" altLang="en-US" dirty="0" smtClean="0">
                <a:latin typeface="+mn-ea"/>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endParaRPr lang="zh-CN" altLang="zh-CN" smtClean="0">
              <a:solidFill>
                <a:schemeClr val="tx1"/>
              </a:solidFill>
              <a:latin typeface="+mn-ea"/>
              <a:ea typeface="+mn-ea"/>
            </a:endParaRPr>
          </a:p>
        </p:txBody>
      </p:sp>
      <p:grpSp>
        <p:nvGrpSpPr>
          <p:cNvPr id="2" name="组合 1"/>
          <p:cNvGrpSpPr/>
          <p:nvPr/>
        </p:nvGrpSpPr>
        <p:grpSpPr>
          <a:xfrm>
            <a:off x="1403648" y="2420888"/>
            <a:ext cx="7056784" cy="2346325"/>
            <a:chOff x="419100" y="2209800"/>
            <a:chExt cx="8273803" cy="2703513"/>
          </a:xfrm>
          <a:solidFill>
            <a:schemeClr val="bg1"/>
          </a:solidFill>
        </p:grpSpPr>
        <p:sp>
          <p:nvSpPr>
            <p:cNvPr id="115715" name="Line 5"/>
            <p:cNvSpPr>
              <a:spLocks noChangeAspect="1" noChangeShapeType="1"/>
            </p:cNvSpPr>
            <p:nvPr/>
          </p:nvSpPr>
          <p:spPr bwMode="auto">
            <a:xfrm flipV="1">
              <a:off x="1579563" y="3660775"/>
              <a:ext cx="6156325" cy="12700"/>
            </a:xfrm>
            <a:prstGeom prst="line">
              <a:avLst/>
            </a:prstGeom>
            <a:grpFill/>
            <a:ln w="28575">
              <a:solidFill>
                <a:schemeClr val="tx1"/>
              </a:solidFill>
              <a:round/>
              <a:headEnd/>
              <a:tailEnd/>
            </a:ln>
            <a:extLst/>
          </p:spPr>
          <p:txBody>
            <a:bodyPr/>
            <a:lstStyle/>
            <a:p>
              <a:pPr>
                <a:defRPr/>
              </a:pPr>
              <a:endParaRPr lang="zh-CN" altLang="en-US">
                <a:latin typeface="+mn-ea"/>
              </a:endParaRPr>
            </a:p>
          </p:txBody>
        </p:sp>
        <p:sp>
          <p:nvSpPr>
            <p:cNvPr id="115716" name="Line 6"/>
            <p:cNvSpPr>
              <a:spLocks noChangeAspect="1" noChangeShapeType="1"/>
            </p:cNvSpPr>
            <p:nvPr/>
          </p:nvSpPr>
          <p:spPr bwMode="auto">
            <a:xfrm flipH="1" flipV="1">
              <a:off x="1579563" y="3659188"/>
              <a:ext cx="3175" cy="830262"/>
            </a:xfrm>
            <a:prstGeom prst="line">
              <a:avLst/>
            </a:prstGeom>
            <a:grpFill/>
            <a:ln w="28575">
              <a:solidFill>
                <a:schemeClr val="tx1"/>
              </a:solidFill>
              <a:round/>
              <a:headEnd/>
              <a:tailEnd type="triangle" w="med" len="med"/>
            </a:ln>
            <a:extLst/>
          </p:spPr>
          <p:txBody>
            <a:bodyPr/>
            <a:lstStyle/>
            <a:p>
              <a:pPr>
                <a:defRPr/>
              </a:pPr>
              <a:endParaRPr lang="zh-CN" altLang="en-US">
                <a:latin typeface="+mn-ea"/>
              </a:endParaRPr>
            </a:p>
          </p:txBody>
        </p:sp>
        <p:sp>
          <p:nvSpPr>
            <p:cNvPr id="115717" name="Line 7"/>
            <p:cNvSpPr>
              <a:spLocks noChangeAspect="1" noChangeShapeType="1"/>
            </p:cNvSpPr>
            <p:nvPr/>
          </p:nvSpPr>
          <p:spPr bwMode="auto">
            <a:xfrm flipH="1" flipV="1">
              <a:off x="7751763" y="3659188"/>
              <a:ext cx="0" cy="844550"/>
            </a:xfrm>
            <a:prstGeom prst="line">
              <a:avLst/>
            </a:prstGeom>
            <a:grpFill/>
            <a:ln w="28575">
              <a:solidFill>
                <a:schemeClr val="tx1"/>
              </a:solidFill>
              <a:round/>
              <a:headEnd/>
              <a:tailEnd type="triangle" w="med" len="med"/>
            </a:ln>
            <a:extLst/>
          </p:spPr>
          <p:txBody>
            <a:bodyPr/>
            <a:lstStyle/>
            <a:p>
              <a:pPr>
                <a:defRPr/>
              </a:pPr>
              <a:endParaRPr lang="zh-CN" altLang="en-US">
                <a:latin typeface="+mn-ea"/>
              </a:endParaRPr>
            </a:p>
          </p:txBody>
        </p:sp>
        <p:sp>
          <p:nvSpPr>
            <p:cNvPr id="115718" name="Text Box 8"/>
            <p:cNvSpPr txBox="1">
              <a:spLocks noChangeAspect="1" noChangeArrowheads="1"/>
            </p:cNvSpPr>
            <p:nvPr/>
          </p:nvSpPr>
          <p:spPr bwMode="auto">
            <a:xfrm>
              <a:off x="1403350" y="4556125"/>
              <a:ext cx="820738" cy="357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en-US" altLang="zh-CN" b="0">
                  <a:solidFill>
                    <a:schemeClr val="tx1"/>
                  </a:solidFill>
                  <a:latin typeface="+mn-ea"/>
                  <a:ea typeface="+mn-ea"/>
                </a:rPr>
                <a:t>0</a:t>
              </a:r>
              <a:r>
                <a:rPr kumimoji="0" lang="zh-CN" altLang="en-US" b="0">
                  <a:solidFill>
                    <a:schemeClr val="tx1"/>
                  </a:solidFill>
                  <a:latin typeface="+mn-ea"/>
                  <a:ea typeface="+mn-ea"/>
                </a:rPr>
                <a:t>时刻</a:t>
              </a:r>
            </a:p>
          </p:txBody>
        </p:sp>
        <p:sp>
          <p:nvSpPr>
            <p:cNvPr id="115719" name="Text Box 9"/>
            <p:cNvSpPr txBox="1">
              <a:spLocks noChangeAspect="1" noChangeArrowheads="1"/>
            </p:cNvSpPr>
            <p:nvPr/>
          </p:nvSpPr>
          <p:spPr bwMode="auto">
            <a:xfrm>
              <a:off x="7421563" y="4545013"/>
              <a:ext cx="1271340" cy="3381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en-US" altLang="zh-CN" b="0" dirty="0">
                  <a:solidFill>
                    <a:schemeClr val="tx1"/>
                  </a:solidFill>
                  <a:latin typeface="+mn-ea"/>
                  <a:ea typeface="+mn-ea"/>
                </a:rPr>
                <a:t>2</a:t>
              </a:r>
              <a:r>
                <a:rPr kumimoji="0" lang="zh-CN" altLang="en-US" b="0" dirty="0">
                  <a:solidFill>
                    <a:schemeClr val="tx1"/>
                  </a:solidFill>
                  <a:latin typeface="+mn-ea"/>
                  <a:ea typeface="+mn-ea"/>
                </a:rPr>
                <a:t>时刻交割</a:t>
              </a:r>
            </a:p>
          </p:txBody>
        </p:sp>
        <p:sp>
          <p:nvSpPr>
            <p:cNvPr id="115720" name="Line 10"/>
            <p:cNvSpPr>
              <a:spLocks noChangeAspect="1" noChangeShapeType="1"/>
            </p:cNvSpPr>
            <p:nvPr/>
          </p:nvSpPr>
          <p:spPr bwMode="auto">
            <a:xfrm>
              <a:off x="744538" y="3659188"/>
              <a:ext cx="822325" cy="0"/>
            </a:xfrm>
            <a:prstGeom prst="line">
              <a:avLst/>
            </a:prstGeom>
            <a:grpFill/>
            <a:ln w="28575">
              <a:solidFill>
                <a:schemeClr val="tx1"/>
              </a:solidFill>
              <a:prstDash val="lgDash"/>
              <a:round/>
              <a:headEnd/>
              <a:tailEnd/>
            </a:ln>
            <a:extLst/>
          </p:spPr>
          <p:txBody>
            <a:bodyPr/>
            <a:lstStyle/>
            <a:p>
              <a:pPr>
                <a:defRPr/>
              </a:pPr>
              <a:endParaRPr lang="zh-CN" altLang="en-US">
                <a:latin typeface="+mn-ea"/>
              </a:endParaRPr>
            </a:p>
          </p:txBody>
        </p:sp>
        <p:sp>
          <p:nvSpPr>
            <p:cNvPr id="115721" name="Line 11"/>
            <p:cNvSpPr>
              <a:spLocks noChangeAspect="1" noChangeShapeType="1"/>
            </p:cNvSpPr>
            <p:nvPr/>
          </p:nvSpPr>
          <p:spPr bwMode="auto">
            <a:xfrm>
              <a:off x="1846263" y="3465513"/>
              <a:ext cx="0" cy="195262"/>
            </a:xfrm>
            <a:prstGeom prst="line">
              <a:avLst/>
            </a:prstGeom>
            <a:grpFill/>
            <a:ln w="28575">
              <a:solidFill>
                <a:schemeClr val="tx1"/>
              </a:solidFill>
              <a:round/>
              <a:headEnd/>
              <a:tailEnd/>
            </a:ln>
            <a:extLst/>
          </p:spPr>
          <p:txBody>
            <a:bodyPr/>
            <a:lstStyle/>
            <a:p>
              <a:pPr>
                <a:defRPr/>
              </a:pPr>
              <a:endParaRPr lang="zh-CN" altLang="en-US">
                <a:latin typeface="+mn-ea"/>
              </a:endParaRPr>
            </a:p>
          </p:txBody>
        </p:sp>
        <p:sp>
          <p:nvSpPr>
            <p:cNvPr id="115722" name="Line 12"/>
            <p:cNvSpPr>
              <a:spLocks noChangeAspect="1" noChangeShapeType="1"/>
            </p:cNvSpPr>
            <p:nvPr/>
          </p:nvSpPr>
          <p:spPr bwMode="auto">
            <a:xfrm flipV="1">
              <a:off x="1624013" y="4468813"/>
              <a:ext cx="2293937" cy="6350"/>
            </a:xfrm>
            <a:prstGeom prst="line">
              <a:avLst/>
            </a:prstGeom>
            <a:grpFill/>
            <a:ln w="28575">
              <a:solidFill>
                <a:schemeClr val="tx1"/>
              </a:solidFill>
              <a:prstDash val="dash"/>
              <a:round/>
              <a:headEnd/>
              <a:tailEnd/>
            </a:ln>
            <a:extLst/>
          </p:spPr>
          <p:txBody>
            <a:bodyPr/>
            <a:lstStyle/>
            <a:p>
              <a:pPr>
                <a:defRPr/>
              </a:pPr>
              <a:endParaRPr lang="zh-CN" altLang="en-US">
                <a:latin typeface="+mn-ea"/>
              </a:endParaRPr>
            </a:p>
          </p:txBody>
        </p:sp>
        <p:sp>
          <p:nvSpPr>
            <p:cNvPr id="115723" name="Text Box 13"/>
            <p:cNvSpPr txBox="1">
              <a:spLocks noChangeAspect="1" noChangeArrowheads="1"/>
            </p:cNvSpPr>
            <p:nvPr/>
          </p:nvSpPr>
          <p:spPr bwMode="auto">
            <a:xfrm>
              <a:off x="3919538" y="4295775"/>
              <a:ext cx="1216025" cy="339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zh-CN" altLang="en-US" b="0">
                  <a:solidFill>
                    <a:schemeClr val="tx1"/>
                  </a:solidFill>
                  <a:latin typeface="+mn-ea"/>
                  <a:ea typeface="+mn-ea"/>
                </a:rPr>
                <a:t>时间长度</a:t>
              </a:r>
              <a:r>
                <a:rPr kumimoji="0" lang="en-US" altLang="zh-CN" b="0">
                  <a:solidFill>
                    <a:schemeClr val="tx1"/>
                  </a:solidFill>
                  <a:latin typeface="+mn-ea"/>
                  <a:ea typeface="+mn-ea"/>
                </a:rPr>
                <a:t>: t</a:t>
              </a:r>
            </a:p>
          </p:txBody>
        </p:sp>
        <p:sp>
          <p:nvSpPr>
            <p:cNvPr id="115724" name="Line 14"/>
            <p:cNvSpPr>
              <a:spLocks noChangeAspect="1" noChangeShapeType="1"/>
            </p:cNvSpPr>
            <p:nvPr/>
          </p:nvSpPr>
          <p:spPr bwMode="auto">
            <a:xfrm>
              <a:off x="3257550" y="3465513"/>
              <a:ext cx="0" cy="195262"/>
            </a:xfrm>
            <a:prstGeom prst="line">
              <a:avLst/>
            </a:prstGeom>
            <a:grpFill/>
            <a:ln w="28575">
              <a:solidFill>
                <a:schemeClr val="tx1"/>
              </a:solidFill>
              <a:round/>
              <a:headEnd/>
              <a:tailEnd/>
            </a:ln>
            <a:extLst/>
          </p:spPr>
          <p:txBody>
            <a:bodyPr/>
            <a:lstStyle/>
            <a:p>
              <a:pPr>
                <a:defRPr/>
              </a:pPr>
              <a:endParaRPr lang="zh-CN" altLang="en-US">
                <a:latin typeface="+mn-ea"/>
              </a:endParaRPr>
            </a:p>
          </p:txBody>
        </p:sp>
        <p:sp>
          <p:nvSpPr>
            <p:cNvPr id="115725" name="Line 15"/>
            <p:cNvSpPr>
              <a:spLocks noChangeAspect="1" noChangeShapeType="1"/>
            </p:cNvSpPr>
            <p:nvPr/>
          </p:nvSpPr>
          <p:spPr bwMode="auto">
            <a:xfrm>
              <a:off x="4699000" y="3465513"/>
              <a:ext cx="0" cy="195262"/>
            </a:xfrm>
            <a:prstGeom prst="line">
              <a:avLst/>
            </a:prstGeom>
            <a:grpFill/>
            <a:ln w="28575">
              <a:solidFill>
                <a:schemeClr val="tx1"/>
              </a:solidFill>
              <a:round/>
              <a:headEnd/>
              <a:tailEnd/>
            </a:ln>
            <a:extLst/>
          </p:spPr>
          <p:txBody>
            <a:bodyPr/>
            <a:lstStyle/>
            <a:p>
              <a:pPr>
                <a:defRPr/>
              </a:pPr>
              <a:endParaRPr lang="zh-CN" altLang="en-US">
                <a:latin typeface="+mn-ea"/>
              </a:endParaRPr>
            </a:p>
          </p:txBody>
        </p:sp>
        <p:sp>
          <p:nvSpPr>
            <p:cNvPr id="115726" name="Line 16"/>
            <p:cNvSpPr>
              <a:spLocks noChangeAspect="1" noChangeShapeType="1"/>
            </p:cNvSpPr>
            <p:nvPr/>
          </p:nvSpPr>
          <p:spPr bwMode="auto">
            <a:xfrm>
              <a:off x="5992813" y="3465513"/>
              <a:ext cx="0" cy="195262"/>
            </a:xfrm>
            <a:prstGeom prst="line">
              <a:avLst/>
            </a:prstGeom>
            <a:grpFill/>
            <a:ln w="28575">
              <a:solidFill>
                <a:schemeClr val="tx1"/>
              </a:solidFill>
              <a:round/>
              <a:headEnd/>
              <a:tailEnd/>
            </a:ln>
            <a:extLst/>
          </p:spPr>
          <p:txBody>
            <a:bodyPr/>
            <a:lstStyle/>
            <a:p>
              <a:pPr>
                <a:defRPr/>
              </a:pPr>
              <a:endParaRPr lang="zh-CN" altLang="en-US">
                <a:latin typeface="+mn-ea"/>
              </a:endParaRPr>
            </a:p>
          </p:txBody>
        </p:sp>
        <p:sp>
          <p:nvSpPr>
            <p:cNvPr id="115727" name="Line 17"/>
            <p:cNvSpPr>
              <a:spLocks noChangeAspect="1" noChangeShapeType="1"/>
            </p:cNvSpPr>
            <p:nvPr/>
          </p:nvSpPr>
          <p:spPr bwMode="auto">
            <a:xfrm>
              <a:off x="7169150" y="3465513"/>
              <a:ext cx="0" cy="195262"/>
            </a:xfrm>
            <a:prstGeom prst="line">
              <a:avLst/>
            </a:prstGeom>
            <a:grpFill/>
            <a:ln w="28575">
              <a:solidFill>
                <a:schemeClr val="tx1"/>
              </a:solidFill>
              <a:round/>
              <a:headEnd/>
              <a:tailEnd/>
            </a:ln>
            <a:extLst/>
          </p:spPr>
          <p:txBody>
            <a:bodyPr/>
            <a:lstStyle/>
            <a:p>
              <a:pPr>
                <a:defRPr/>
              </a:pPr>
              <a:endParaRPr lang="zh-CN" altLang="en-US">
                <a:latin typeface="+mn-ea"/>
              </a:endParaRPr>
            </a:p>
          </p:txBody>
        </p:sp>
        <p:sp>
          <p:nvSpPr>
            <p:cNvPr id="115728" name="Line 18"/>
            <p:cNvSpPr>
              <a:spLocks noChangeAspect="1" noChangeShapeType="1"/>
            </p:cNvSpPr>
            <p:nvPr/>
          </p:nvSpPr>
          <p:spPr bwMode="auto">
            <a:xfrm>
              <a:off x="785813" y="3465513"/>
              <a:ext cx="0" cy="195262"/>
            </a:xfrm>
            <a:prstGeom prst="line">
              <a:avLst/>
            </a:prstGeom>
            <a:grpFill/>
            <a:ln w="28575">
              <a:solidFill>
                <a:schemeClr val="tx1"/>
              </a:solidFill>
              <a:round/>
              <a:headEnd/>
              <a:tailEnd/>
            </a:ln>
            <a:extLst/>
          </p:spPr>
          <p:txBody>
            <a:bodyPr/>
            <a:lstStyle/>
            <a:p>
              <a:pPr>
                <a:defRPr/>
              </a:pPr>
              <a:endParaRPr lang="zh-CN" altLang="en-US">
                <a:latin typeface="+mn-ea"/>
              </a:endParaRPr>
            </a:p>
          </p:txBody>
        </p:sp>
        <p:sp>
          <p:nvSpPr>
            <p:cNvPr id="115729" name="Text Box 19"/>
            <p:cNvSpPr txBox="1">
              <a:spLocks noChangeAspect="1" noChangeArrowheads="1"/>
            </p:cNvSpPr>
            <p:nvPr/>
          </p:nvSpPr>
          <p:spPr bwMode="auto">
            <a:xfrm>
              <a:off x="4081463" y="2209800"/>
              <a:ext cx="1439862" cy="338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zh-CN" altLang="en-US" b="0">
                  <a:solidFill>
                    <a:schemeClr val="tx1"/>
                  </a:solidFill>
                  <a:latin typeface="+mn-ea"/>
                  <a:ea typeface="+mn-ea"/>
                </a:rPr>
                <a:t>支付利息</a:t>
              </a:r>
              <a:r>
                <a:rPr kumimoji="0" lang="en-US" altLang="zh-CN" b="0">
                  <a:solidFill>
                    <a:schemeClr val="tx1"/>
                  </a:solidFill>
                  <a:latin typeface="+mn-ea"/>
                  <a:ea typeface="+mn-ea"/>
                </a:rPr>
                <a:t>Ci</a:t>
              </a:r>
            </a:p>
          </p:txBody>
        </p:sp>
        <p:sp>
          <p:nvSpPr>
            <p:cNvPr id="115730" name="Line 20"/>
            <p:cNvSpPr>
              <a:spLocks noChangeAspect="1" noChangeShapeType="1"/>
            </p:cNvSpPr>
            <p:nvPr/>
          </p:nvSpPr>
          <p:spPr bwMode="auto">
            <a:xfrm flipH="1">
              <a:off x="3257550" y="2566988"/>
              <a:ext cx="823913" cy="855662"/>
            </a:xfrm>
            <a:prstGeom prst="line">
              <a:avLst/>
            </a:prstGeom>
            <a:grpFill/>
            <a:ln w="28575">
              <a:solidFill>
                <a:schemeClr val="tx1"/>
              </a:solidFill>
              <a:round/>
              <a:headEnd/>
              <a:tailEnd type="triangle" w="med" len="med"/>
            </a:ln>
            <a:extLst/>
          </p:spPr>
          <p:txBody>
            <a:bodyPr/>
            <a:lstStyle/>
            <a:p>
              <a:pPr>
                <a:defRPr/>
              </a:pPr>
              <a:endParaRPr lang="zh-CN" altLang="en-US">
                <a:latin typeface="+mn-ea"/>
              </a:endParaRPr>
            </a:p>
          </p:txBody>
        </p:sp>
        <p:sp>
          <p:nvSpPr>
            <p:cNvPr id="115731" name="Line 21"/>
            <p:cNvSpPr>
              <a:spLocks noChangeAspect="1" noChangeShapeType="1"/>
            </p:cNvSpPr>
            <p:nvPr/>
          </p:nvSpPr>
          <p:spPr bwMode="auto">
            <a:xfrm flipH="1">
              <a:off x="1816100" y="2387600"/>
              <a:ext cx="2265363" cy="1035050"/>
            </a:xfrm>
            <a:prstGeom prst="line">
              <a:avLst/>
            </a:prstGeom>
            <a:grpFill/>
            <a:ln w="28575">
              <a:solidFill>
                <a:schemeClr val="tx1"/>
              </a:solidFill>
              <a:round/>
              <a:headEnd/>
              <a:tailEnd type="triangle" w="med" len="med"/>
            </a:ln>
            <a:extLst/>
          </p:spPr>
          <p:txBody>
            <a:bodyPr/>
            <a:lstStyle/>
            <a:p>
              <a:pPr>
                <a:defRPr/>
              </a:pPr>
              <a:endParaRPr lang="zh-CN" altLang="en-US">
                <a:latin typeface="+mn-ea"/>
              </a:endParaRPr>
            </a:p>
          </p:txBody>
        </p:sp>
        <p:sp>
          <p:nvSpPr>
            <p:cNvPr id="115732" name="Line 22"/>
            <p:cNvSpPr>
              <a:spLocks noChangeAspect="1" noChangeShapeType="1"/>
            </p:cNvSpPr>
            <p:nvPr/>
          </p:nvSpPr>
          <p:spPr bwMode="auto">
            <a:xfrm>
              <a:off x="4699000" y="2566988"/>
              <a:ext cx="0" cy="855662"/>
            </a:xfrm>
            <a:prstGeom prst="line">
              <a:avLst/>
            </a:prstGeom>
            <a:grpFill/>
            <a:ln w="28575">
              <a:solidFill>
                <a:schemeClr val="tx1"/>
              </a:solidFill>
              <a:round/>
              <a:headEnd/>
              <a:tailEnd type="triangle" w="med" len="med"/>
            </a:ln>
            <a:extLst/>
          </p:spPr>
          <p:txBody>
            <a:bodyPr/>
            <a:lstStyle/>
            <a:p>
              <a:pPr>
                <a:defRPr/>
              </a:pPr>
              <a:endParaRPr lang="zh-CN" altLang="en-US">
                <a:latin typeface="+mn-ea"/>
              </a:endParaRPr>
            </a:p>
          </p:txBody>
        </p:sp>
        <p:sp>
          <p:nvSpPr>
            <p:cNvPr id="115733" name="Line 23"/>
            <p:cNvSpPr>
              <a:spLocks noChangeAspect="1" noChangeShapeType="1"/>
            </p:cNvSpPr>
            <p:nvPr/>
          </p:nvSpPr>
          <p:spPr bwMode="auto">
            <a:xfrm>
              <a:off x="5110163" y="2566988"/>
              <a:ext cx="823912" cy="855662"/>
            </a:xfrm>
            <a:prstGeom prst="line">
              <a:avLst/>
            </a:prstGeom>
            <a:grpFill/>
            <a:ln w="28575">
              <a:solidFill>
                <a:schemeClr val="tx1"/>
              </a:solidFill>
              <a:round/>
              <a:headEnd/>
              <a:tailEnd type="triangle" w="med" len="med"/>
            </a:ln>
            <a:extLst/>
          </p:spPr>
          <p:txBody>
            <a:bodyPr/>
            <a:lstStyle/>
            <a:p>
              <a:pPr>
                <a:defRPr/>
              </a:pPr>
              <a:endParaRPr lang="zh-CN" altLang="en-US">
                <a:latin typeface="+mn-ea"/>
              </a:endParaRPr>
            </a:p>
          </p:txBody>
        </p:sp>
        <p:sp>
          <p:nvSpPr>
            <p:cNvPr id="115734" name="Line 24"/>
            <p:cNvSpPr>
              <a:spLocks noChangeAspect="1" noChangeShapeType="1"/>
            </p:cNvSpPr>
            <p:nvPr/>
          </p:nvSpPr>
          <p:spPr bwMode="auto">
            <a:xfrm>
              <a:off x="5110163" y="2566988"/>
              <a:ext cx="2058987" cy="855662"/>
            </a:xfrm>
            <a:prstGeom prst="line">
              <a:avLst/>
            </a:prstGeom>
            <a:grpFill/>
            <a:ln w="28575">
              <a:solidFill>
                <a:schemeClr val="tx1"/>
              </a:solidFill>
              <a:round/>
              <a:headEnd/>
              <a:tailEnd type="triangle" w="med" len="med"/>
            </a:ln>
            <a:extLst/>
          </p:spPr>
          <p:txBody>
            <a:bodyPr/>
            <a:lstStyle/>
            <a:p>
              <a:pPr>
                <a:defRPr/>
              </a:pPr>
              <a:endParaRPr lang="zh-CN" altLang="en-US">
                <a:latin typeface="+mn-ea"/>
              </a:endParaRPr>
            </a:p>
          </p:txBody>
        </p:sp>
        <p:sp>
          <p:nvSpPr>
            <p:cNvPr id="115735" name="Text Box 25"/>
            <p:cNvSpPr txBox="1">
              <a:spLocks noChangeAspect="1" noChangeArrowheads="1"/>
            </p:cNvSpPr>
            <p:nvPr/>
          </p:nvSpPr>
          <p:spPr bwMode="auto">
            <a:xfrm>
              <a:off x="419100" y="2517775"/>
              <a:ext cx="1577975" cy="587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zh-CN" altLang="en-US" b="0" dirty="0">
                  <a:solidFill>
                    <a:schemeClr val="tx1"/>
                  </a:solidFill>
                  <a:latin typeface="+mn-ea"/>
                  <a:ea typeface="+mn-ea"/>
                </a:rPr>
                <a:t>累计利息：</a:t>
              </a:r>
              <a:r>
                <a:rPr kumimoji="0" lang="en-US" altLang="zh-CN" b="0" dirty="0">
                  <a:solidFill>
                    <a:schemeClr val="tx1"/>
                  </a:solidFill>
                  <a:latin typeface="+mn-ea"/>
                  <a:ea typeface="+mn-ea"/>
                </a:rPr>
                <a:t>ACC</a:t>
              </a:r>
              <a:r>
                <a:rPr kumimoji="0" lang="en-US" altLang="zh-CN" b="0" baseline="-25000" dirty="0">
                  <a:solidFill>
                    <a:schemeClr val="tx1"/>
                  </a:solidFill>
                  <a:latin typeface="+mn-ea"/>
                  <a:ea typeface="+mn-ea"/>
                </a:rPr>
                <a:t>0</a:t>
              </a:r>
              <a:endParaRPr kumimoji="0" lang="en-US" altLang="zh-CN" b="0" dirty="0">
                <a:solidFill>
                  <a:schemeClr val="tx1"/>
                </a:solidFill>
                <a:latin typeface="+mn-ea"/>
                <a:ea typeface="+mn-ea"/>
              </a:endParaRPr>
            </a:p>
          </p:txBody>
        </p:sp>
        <p:sp>
          <p:nvSpPr>
            <p:cNvPr id="115736" name="AutoShape 26"/>
            <p:cNvSpPr>
              <a:spLocks noChangeAspect="1"/>
            </p:cNvSpPr>
            <p:nvPr/>
          </p:nvSpPr>
          <p:spPr bwMode="auto">
            <a:xfrm rot="5400000" flipV="1">
              <a:off x="991394" y="3004344"/>
              <a:ext cx="411163" cy="796925"/>
            </a:xfrm>
            <a:prstGeom prst="leftBrace">
              <a:avLst>
                <a:gd name="adj1" fmla="val 16152"/>
                <a:gd name="adj2" fmla="val 50000"/>
              </a:avLst>
            </a:prstGeom>
            <a:grpFill/>
            <a:ln w="28575">
              <a:solidFill>
                <a:schemeClr val="tx1"/>
              </a:solidFill>
              <a:round/>
              <a:headEnd/>
              <a:tailEnd/>
            </a:ln>
            <a:extLst/>
          </p:spPr>
          <p:txBody>
            <a:bodyPr/>
            <a:lstStyle/>
            <a:p>
              <a:pPr>
                <a:defRPr/>
              </a:pPr>
              <a:endParaRPr lang="zh-CN" altLang="en-US">
                <a:latin typeface="+mn-ea"/>
              </a:endParaRPr>
            </a:p>
          </p:txBody>
        </p:sp>
        <p:sp>
          <p:nvSpPr>
            <p:cNvPr id="115737" name="Text Box 27"/>
            <p:cNvSpPr txBox="1">
              <a:spLocks noChangeAspect="1" noChangeArrowheads="1"/>
            </p:cNvSpPr>
            <p:nvPr/>
          </p:nvSpPr>
          <p:spPr bwMode="auto">
            <a:xfrm>
              <a:off x="7032625" y="2557463"/>
              <a:ext cx="1577975" cy="622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zh-CN" altLang="en-US" b="0">
                  <a:solidFill>
                    <a:schemeClr val="tx1"/>
                  </a:solidFill>
                  <a:latin typeface="+mn-ea"/>
                  <a:ea typeface="+mn-ea"/>
                </a:rPr>
                <a:t>累计利息：</a:t>
              </a:r>
              <a:r>
                <a:rPr kumimoji="0" lang="en-US" altLang="zh-CN" b="0">
                  <a:solidFill>
                    <a:schemeClr val="tx1"/>
                  </a:solidFill>
                  <a:latin typeface="+mn-ea"/>
                  <a:ea typeface="+mn-ea"/>
                </a:rPr>
                <a:t>ACC</a:t>
              </a:r>
              <a:r>
                <a:rPr kumimoji="0" lang="en-US" altLang="zh-CN" b="0" baseline="-25000">
                  <a:solidFill>
                    <a:schemeClr val="tx1"/>
                  </a:solidFill>
                  <a:latin typeface="+mn-ea"/>
                  <a:ea typeface="+mn-ea"/>
                </a:rPr>
                <a:t>2</a:t>
              </a:r>
              <a:endParaRPr kumimoji="0" lang="en-US" altLang="zh-CN" b="0">
                <a:solidFill>
                  <a:schemeClr val="tx1"/>
                </a:solidFill>
                <a:latin typeface="+mn-ea"/>
                <a:ea typeface="+mn-ea"/>
              </a:endParaRPr>
            </a:p>
          </p:txBody>
        </p:sp>
        <p:sp>
          <p:nvSpPr>
            <p:cNvPr id="115738" name="AutoShape 28"/>
            <p:cNvSpPr>
              <a:spLocks noChangeAspect="1"/>
            </p:cNvSpPr>
            <p:nvPr/>
          </p:nvSpPr>
          <p:spPr bwMode="auto">
            <a:xfrm rot="5400000" flipV="1">
              <a:off x="7281863" y="3106737"/>
              <a:ext cx="368300" cy="581025"/>
            </a:xfrm>
            <a:prstGeom prst="leftBrace">
              <a:avLst>
                <a:gd name="adj1" fmla="val 13147"/>
                <a:gd name="adj2" fmla="val 50000"/>
              </a:avLst>
            </a:prstGeom>
            <a:grpFill/>
            <a:ln w="28575">
              <a:solidFill>
                <a:schemeClr val="tx1"/>
              </a:solidFill>
              <a:round/>
              <a:headEnd/>
              <a:tailEnd/>
            </a:ln>
            <a:extLst/>
          </p:spPr>
          <p:txBody>
            <a:bodyPr/>
            <a:lstStyle/>
            <a:p>
              <a:pPr>
                <a:defRPr/>
              </a:pPr>
              <a:endParaRPr lang="zh-CN" altLang="en-US">
                <a:latin typeface="+mn-ea"/>
              </a:endParaRPr>
            </a:p>
          </p:txBody>
        </p:sp>
        <p:sp>
          <p:nvSpPr>
            <p:cNvPr id="115739" name="Line 29"/>
            <p:cNvSpPr>
              <a:spLocks noChangeAspect="1" noChangeShapeType="1"/>
            </p:cNvSpPr>
            <p:nvPr/>
          </p:nvSpPr>
          <p:spPr bwMode="auto">
            <a:xfrm>
              <a:off x="4699000" y="3668713"/>
              <a:ext cx="0" cy="357187"/>
            </a:xfrm>
            <a:prstGeom prst="line">
              <a:avLst/>
            </a:prstGeom>
            <a:grpFill/>
            <a:ln w="28575">
              <a:solidFill>
                <a:schemeClr val="tx1"/>
              </a:solidFill>
              <a:prstDash val="dashDot"/>
              <a:round/>
              <a:headEnd/>
              <a:tailEnd/>
            </a:ln>
            <a:extLst/>
          </p:spPr>
          <p:txBody>
            <a:bodyPr/>
            <a:lstStyle/>
            <a:p>
              <a:pPr>
                <a:defRPr/>
              </a:pPr>
              <a:endParaRPr lang="zh-CN" altLang="en-US">
                <a:latin typeface="+mn-ea"/>
              </a:endParaRPr>
            </a:p>
          </p:txBody>
        </p:sp>
        <p:sp>
          <p:nvSpPr>
            <p:cNvPr id="115740" name="Text Box 30"/>
            <p:cNvSpPr txBox="1">
              <a:spLocks noChangeAspect="1" noChangeArrowheads="1"/>
            </p:cNvSpPr>
            <p:nvPr/>
          </p:nvSpPr>
          <p:spPr bwMode="auto">
            <a:xfrm>
              <a:off x="6134100" y="3816350"/>
              <a:ext cx="204788" cy="339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en-US" altLang="zh-CN" b="0">
                  <a:solidFill>
                    <a:schemeClr val="tx1"/>
                  </a:solidFill>
                  <a:latin typeface="+mn-ea"/>
                  <a:ea typeface="+mn-ea"/>
                </a:rPr>
                <a:t>t</a:t>
              </a:r>
              <a:r>
                <a:rPr kumimoji="0" lang="en-US" altLang="zh-CN" b="0" baseline="-25000">
                  <a:solidFill>
                    <a:schemeClr val="tx1"/>
                  </a:solidFill>
                  <a:latin typeface="+mn-ea"/>
                  <a:ea typeface="+mn-ea"/>
                </a:rPr>
                <a:t>i</a:t>
              </a:r>
              <a:endParaRPr kumimoji="0" lang="en-US" altLang="zh-CN" b="0">
                <a:solidFill>
                  <a:schemeClr val="tx1"/>
                </a:solidFill>
                <a:latin typeface="+mn-ea"/>
                <a:ea typeface="+mn-ea"/>
              </a:endParaRPr>
            </a:p>
          </p:txBody>
        </p:sp>
        <p:sp>
          <p:nvSpPr>
            <p:cNvPr id="115741" name="Line 31"/>
            <p:cNvSpPr>
              <a:spLocks noChangeAspect="1" noChangeShapeType="1"/>
            </p:cNvSpPr>
            <p:nvPr/>
          </p:nvSpPr>
          <p:spPr bwMode="auto">
            <a:xfrm flipV="1">
              <a:off x="5126038" y="4479925"/>
              <a:ext cx="2619375" cy="6350"/>
            </a:xfrm>
            <a:prstGeom prst="line">
              <a:avLst/>
            </a:prstGeom>
            <a:grpFill/>
            <a:ln w="28575">
              <a:solidFill>
                <a:schemeClr val="tx1"/>
              </a:solidFill>
              <a:prstDash val="dash"/>
              <a:round/>
              <a:headEnd/>
              <a:tailEnd/>
            </a:ln>
            <a:extLst/>
          </p:spPr>
          <p:txBody>
            <a:bodyPr/>
            <a:lstStyle/>
            <a:p>
              <a:pPr>
                <a:defRPr/>
              </a:pPr>
              <a:endParaRPr lang="zh-CN" altLang="en-US">
                <a:latin typeface="+mn-ea"/>
              </a:endParaRPr>
            </a:p>
          </p:txBody>
        </p:sp>
        <p:sp>
          <p:nvSpPr>
            <p:cNvPr id="115742" name="Line 32"/>
            <p:cNvSpPr>
              <a:spLocks noChangeAspect="1" noChangeShapeType="1"/>
            </p:cNvSpPr>
            <p:nvPr/>
          </p:nvSpPr>
          <p:spPr bwMode="auto">
            <a:xfrm>
              <a:off x="4699000" y="4010025"/>
              <a:ext cx="1335088" cy="1588"/>
            </a:xfrm>
            <a:prstGeom prst="line">
              <a:avLst/>
            </a:prstGeom>
            <a:grpFill/>
            <a:ln w="28575">
              <a:solidFill>
                <a:schemeClr val="tx1"/>
              </a:solidFill>
              <a:prstDash val="lgDash"/>
              <a:round/>
              <a:headEnd/>
              <a:tailEnd/>
            </a:ln>
            <a:extLst/>
          </p:spPr>
          <p:txBody>
            <a:bodyPr/>
            <a:lstStyle/>
            <a:p>
              <a:pPr>
                <a:defRPr/>
              </a:pPr>
              <a:endParaRPr lang="zh-CN" altLang="en-US">
                <a:latin typeface="+mn-ea"/>
              </a:endParaRPr>
            </a:p>
          </p:txBody>
        </p:sp>
        <p:sp>
          <p:nvSpPr>
            <p:cNvPr id="115743" name="Line 33"/>
            <p:cNvSpPr>
              <a:spLocks noChangeAspect="1" noChangeShapeType="1"/>
            </p:cNvSpPr>
            <p:nvPr/>
          </p:nvSpPr>
          <p:spPr bwMode="auto">
            <a:xfrm>
              <a:off x="6408738" y="4010025"/>
              <a:ext cx="1336675" cy="1588"/>
            </a:xfrm>
            <a:prstGeom prst="line">
              <a:avLst/>
            </a:prstGeom>
            <a:grpFill/>
            <a:ln w="28575">
              <a:solidFill>
                <a:schemeClr val="tx1"/>
              </a:solidFill>
              <a:prstDash val="lgDash"/>
              <a:round/>
              <a:headEnd/>
              <a:tailEnd/>
            </a:ln>
            <a:extLst/>
          </p:spPr>
          <p:txBody>
            <a:bodyPr/>
            <a:lstStyle/>
            <a:p>
              <a:pPr>
                <a:defRPr/>
              </a:pPr>
              <a:endParaRPr lang="zh-CN" altLang="en-US">
                <a:latin typeface="+mn-ea"/>
              </a:endParaRPr>
            </a:p>
          </p:txBody>
        </p:sp>
      </p:grpSp>
      <p:sp>
        <p:nvSpPr>
          <p:cNvPr id="695330" name="Text Box 34"/>
          <p:cNvSpPr txBox="1">
            <a:spLocks noChangeArrowheads="1"/>
          </p:cNvSpPr>
          <p:nvPr/>
        </p:nvSpPr>
        <p:spPr bwMode="auto">
          <a:xfrm>
            <a:off x="1258888" y="5287963"/>
            <a:ext cx="75438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defRPr/>
            </a:pPr>
            <a:r>
              <a:rPr lang="zh-CN" altLang="en-US" sz="3200" b="0">
                <a:solidFill>
                  <a:schemeClr val="tx1"/>
                </a:solidFill>
                <a:latin typeface="+mn-ea"/>
                <a:ea typeface="+mn-ea"/>
              </a:rPr>
              <a:t>问题：当前的期货价格</a:t>
            </a:r>
            <a:r>
              <a:rPr lang="en-US" altLang="zh-CN" sz="3200" b="0">
                <a:solidFill>
                  <a:schemeClr val="tx1"/>
                </a:solidFill>
                <a:latin typeface="+mn-ea"/>
                <a:ea typeface="+mn-ea"/>
              </a:rPr>
              <a:t>FP</a:t>
            </a:r>
            <a:r>
              <a:rPr lang="en-US" altLang="zh-CN" sz="3200" b="0" baseline="-25000">
                <a:solidFill>
                  <a:schemeClr val="tx1"/>
                </a:solidFill>
                <a:latin typeface="+mn-ea"/>
                <a:ea typeface="+mn-ea"/>
              </a:rPr>
              <a:t>0</a:t>
            </a:r>
            <a:r>
              <a:rPr lang="zh-CN" altLang="en-US" sz="3200" b="0">
                <a:solidFill>
                  <a:schemeClr val="tx1"/>
                </a:solidFill>
                <a:latin typeface="+mn-ea"/>
                <a:ea typeface="+mn-ea"/>
              </a:rPr>
              <a:t>等于多少呢？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5330"/>
                                        </p:tgtEl>
                                        <p:attrNameLst>
                                          <p:attrName>style.visibility</p:attrName>
                                        </p:attrNameLst>
                                      </p:cBhvr>
                                      <p:to>
                                        <p:strVal val="visible"/>
                                      </p:to>
                                    </p:set>
                                    <p:anim calcmode="lin" valueType="num">
                                      <p:cBhvr additive="base">
                                        <p:cTn id="7" dur="500" fill="hold"/>
                                        <p:tgtEl>
                                          <p:spTgt spid="695330"/>
                                        </p:tgtEl>
                                        <p:attrNameLst>
                                          <p:attrName>ppt_x</p:attrName>
                                        </p:attrNameLst>
                                      </p:cBhvr>
                                      <p:tavLst>
                                        <p:tav tm="0">
                                          <p:val>
                                            <p:strVal val="0-#ppt_w/2"/>
                                          </p:val>
                                        </p:tav>
                                        <p:tav tm="100000">
                                          <p:val>
                                            <p:strVal val="#ppt_x"/>
                                          </p:val>
                                        </p:tav>
                                      </p:tavLst>
                                    </p:anim>
                                    <p:anim calcmode="lin" valueType="num">
                                      <p:cBhvr additive="base">
                                        <p:cTn id="8" dur="500" fill="hold"/>
                                        <p:tgtEl>
                                          <p:spTgt spid="6953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30"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endParaRPr lang="zh-CN" altLang="zh-CN" smtClean="0">
              <a:latin typeface="+mn-ea"/>
              <a:ea typeface="+mn-ea"/>
            </a:endParaRPr>
          </a:p>
        </p:txBody>
      </p:sp>
      <p:sp>
        <p:nvSpPr>
          <p:cNvPr id="116739" name="Rectangle 3"/>
          <p:cNvSpPr>
            <a:spLocks noGrp="1" noChangeArrowheads="1"/>
          </p:cNvSpPr>
          <p:nvPr>
            <p:ph type="body" idx="1"/>
          </p:nvPr>
        </p:nvSpPr>
        <p:spPr/>
        <p:txBody>
          <a:bodyPr/>
          <a:lstStyle/>
          <a:p>
            <a:pPr algn="just" eaLnBrk="1" hangingPunct="1">
              <a:defRPr/>
            </a:pPr>
            <a:r>
              <a:rPr lang="zh-CN" altLang="en-US" dirty="0" smtClean="0">
                <a:latin typeface="+mn-ea"/>
              </a:rPr>
              <a:t>考虑一投资者的投资策略：</a:t>
            </a:r>
          </a:p>
          <a:p>
            <a:pPr algn="just" eaLnBrk="1" hangingPunct="1">
              <a:buFontTx/>
              <a:buNone/>
              <a:defRPr/>
            </a:pPr>
            <a:r>
              <a:rPr lang="zh-CN" altLang="en-US" dirty="0" smtClean="0">
                <a:latin typeface="+mn-ea"/>
              </a:rPr>
              <a:t>（</a:t>
            </a:r>
            <a:r>
              <a:rPr lang="en-US" altLang="zh-CN" dirty="0" smtClean="0">
                <a:latin typeface="+mn-ea"/>
              </a:rPr>
              <a:t>1</a:t>
            </a:r>
            <a:r>
              <a:rPr lang="zh-CN" altLang="en-US" dirty="0" smtClean="0">
                <a:latin typeface="+mn-ea"/>
              </a:rPr>
              <a:t>）在</a:t>
            </a:r>
            <a:r>
              <a:rPr lang="en-US" altLang="zh-CN" dirty="0" smtClean="0">
                <a:latin typeface="+mn-ea"/>
              </a:rPr>
              <a:t>0</a:t>
            </a:r>
            <a:r>
              <a:rPr lang="zh-CN" altLang="en-US" dirty="0" smtClean="0">
                <a:latin typeface="+mn-ea"/>
              </a:rPr>
              <a:t>时刻买进一债券现货，并持有到</a:t>
            </a:r>
            <a:r>
              <a:rPr lang="en-US" altLang="zh-CN" dirty="0" smtClean="0">
                <a:latin typeface="+mn-ea"/>
              </a:rPr>
              <a:t>2</a:t>
            </a:r>
            <a:r>
              <a:rPr lang="zh-CN" altLang="en-US" dirty="0" smtClean="0">
                <a:latin typeface="+mn-ea"/>
              </a:rPr>
              <a:t>时刻；</a:t>
            </a:r>
          </a:p>
          <a:p>
            <a:pPr algn="just" eaLnBrk="1" hangingPunct="1">
              <a:buFontTx/>
              <a:buNone/>
              <a:defRPr/>
            </a:pPr>
            <a:r>
              <a:rPr lang="zh-CN" altLang="en-US" dirty="0" smtClean="0">
                <a:latin typeface="+mn-ea"/>
              </a:rPr>
              <a:t>（</a:t>
            </a:r>
            <a:r>
              <a:rPr lang="en-US" altLang="zh-CN" dirty="0" smtClean="0">
                <a:latin typeface="+mn-ea"/>
              </a:rPr>
              <a:t>2</a:t>
            </a:r>
            <a:r>
              <a:rPr lang="zh-CN" altLang="en-US" dirty="0" smtClean="0">
                <a:latin typeface="+mn-ea"/>
              </a:rPr>
              <a:t>）在</a:t>
            </a:r>
            <a:r>
              <a:rPr lang="en-US" altLang="zh-CN" dirty="0" smtClean="0">
                <a:latin typeface="+mn-ea"/>
              </a:rPr>
              <a:t>0</a:t>
            </a:r>
            <a:r>
              <a:rPr lang="zh-CN" altLang="en-US" dirty="0" smtClean="0">
                <a:latin typeface="+mn-ea"/>
              </a:rPr>
              <a:t>时刻卖空一债券期货；</a:t>
            </a:r>
          </a:p>
          <a:p>
            <a:pPr eaLnBrk="1" hangingPunct="1">
              <a:buFontTx/>
              <a:buNone/>
              <a:defRPr/>
            </a:pPr>
            <a:r>
              <a:rPr lang="zh-CN" altLang="en-US" dirty="0" smtClean="0">
                <a:latin typeface="+mn-ea"/>
              </a:rPr>
              <a:t>（</a:t>
            </a:r>
            <a:r>
              <a:rPr lang="en-US" altLang="zh-CN" dirty="0" smtClean="0">
                <a:latin typeface="+mn-ea"/>
              </a:rPr>
              <a:t>3</a:t>
            </a:r>
            <a:r>
              <a:rPr lang="zh-CN" altLang="en-US" dirty="0" smtClean="0">
                <a:latin typeface="+mn-ea"/>
              </a:rPr>
              <a:t>）在</a:t>
            </a:r>
            <a:r>
              <a:rPr lang="en-US" altLang="zh-CN" dirty="0" smtClean="0">
                <a:latin typeface="+mn-ea"/>
              </a:rPr>
              <a:t>2</a:t>
            </a:r>
            <a:r>
              <a:rPr lang="zh-CN" altLang="en-US" dirty="0" smtClean="0">
                <a:latin typeface="+mn-ea"/>
              </a:rPr>
              <a:t>时刻用持有的现货去交割原先卖空的期货；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endParaRPr lang="zh-CN" altLang="zh-CN" smtClean="0">
              <a:solidFill>
                <a:schemeClr val="tx1"/>
              </a:solidFill>
            </a:endParaRPr>
          </a:p>
        </p:txBody>
      </p:sp>
      <p:grpSp>
        <p:nvGrpSpPr>
          <p:cNvPr id="2" name="组合 1"/>
          <p:cNvGrpSpPr/>
          <p:nvPr/>
        </p:nvGrpSpPr>
        <p:grpSpPr>
          <a:xfrm>
            <a:off x="852363" y="1828800"/>
            <a:ext cx="7464053" cy="3565525"/>
            <a:chOff x="457200" y="1828800"/>
            <a:chExt cx="8112125" cy="3565525"/>
          </a:xfrm>
          <a:solidFill>
            <a:schemeClr val="bg1"/>
          </a:solidFill>
        </p:grpSpPr>
        <p:sp>
          <p:nvSpPr>
            <p:cNvPr id="117763" name="Line 5"/>
            <p:cNvSpPr>
              <a:spLocks noChangeAspect="1" noChangeShapeType="1"/>
            </p:cNvSpPr>
            <p:nvPr/>
          </p:nvSpPr>
          <p:spPr bwMode="auto">
            <a:xfrm>
              <a:off x="457200" y="3413125"/>
              <a:ext cx="6629400" cy="0"/>
            </a:xfrm>
            <a:prstGeom prst="line">
              <a:avLst/>
            </a:prstGeom>
            <a:grpFill/>
            <a:ln w="28575">
              <a:solidFill>
                <a:schemeClr val="tx1"/>
              </a:solidFill>
              <a:round/>
              <a:headEnd/>
              <a:tailEnd/>
            </a:ln>
            <a:extLst/>
          </p:spPr>
          <p:txBody>
            <a:bodyPr/>
            <a:lstStyle/>
            <a:p>
              <a:pPr>
                <a:defRPr/>
              </a:pPr>
              <a:endParaRPr lang="zh-CN" altLang="en-US"/>
            </a:p>
          </p:txBody>
        </p:sp>
        <p:sp>
          <p:nvSpPr>
            <p:cNvPr id="117764" name="Text Box 6"/>
            <p:cNvSpPr txBox="1">
              <a:spLocks noChangeAspect="1" noChangeArrowheads="1"/>
            </p:cNvSpPr>
            <p:nvPr/>
          </p:nvSpPr>
          <p:spPr bwMode="auto">
            <a:xfrm>
              <a:off x="457200" y="3719513"/>
              <a:ext cx="2471738" cy="1674812"/>
            </a:xfrm>
            <a:prstGeom prst="rect">
              <a:avLst/>
            </a:prstGeom>
            <a:grpFill/>
            <a:ln w="9525">
              <a:solidFill>
                <a:srgbClr val="000000"/>
              </a:solidFill>
              <a:miter lim="800000"/>
              <a:headEnd/>
              <a:tailEnd/>
            </a:ln>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en-US" altLang="zh-CN" sz="2000" b="0" dirty="0">
                  <a:solidFill>
                    <a:schemeClr val="tx1"/>
                  </a:solidFill>
                  <a:ea typeface="宋体" pitchFamily="2" charset="-122"/>
                </a:rPr>
                <a:t>0</a:t>
              </a:r>
              <a:r>
                <a:rPr kumimoji="0" lang="zh-CN" altLang="en-US" sz="2000" b="0" dirty="0">
                  <a:solidFill>
                    <a:schemeClr val="tx1"/>
                  </a:solidFill>
                  <a:ea typeface="宋体" pitchFamily="2" charset="-122"/>
                </a:rPr>
                <a:t>时刻：</a:t>
              </a:r>
            </a:p>
            <a:p>
              <a:pPr algn="just">
                <a:defRPr/>
              </a:pPr>
              <a:r>
                <a:rPr kumimoji="0" lang="en-US" altLang="zh-CN" sz="2000" b="0" dirty="0">
                  <a:solidFill>
                    <a:schemeClr val="tx1"/>
                  </a:solidFill>
                  <a:ea typeface="宋体" pitchFamily="2" charset="-122"/>
                </a:rPr>
                <a:t>(1</a:t>
              </a:r>
              <a:r>
                <a:rPr kumimoji="0" lang="en-US" altLang="zh-CN" sz="2000" b="0" dirty="0" smtClean="0">
                  <a:solidFill>
                    <a:schemeClr val="tx1"/>
                  </a:solidFill>
                  <a:ea typeface="宋体" pitchFamily="2" charset="-122"/>
                </a:rPr>
                <a:t>) </a:t>
              </a:r>
              <a:r>
                <a:rPr kumimoji="0" lang="zh-CN" altLang="en-US" sz="2000" b="0" dirty="0" smtClean="0">
                  <a:solidFill>
                    <a:schemeClr val="tx1"/>
                  </a:solidFill>
                  <a:ea typeface="宋体" pitchFamily="2" charset="-122"/>
                </a:rPr>
                <a:t>借</a:t>
              </a:r>
              <a:r>
                <a:rPr kumimoji="0" lang="zh-CN" altLang="en-US" sz="2000" b="0" dirty="0">
                  <a:solidFill>
                    <a:schemeClr val="tx1"/>
                  </a:solidFill>
                  <a:ea typeface="宋体" pitchFamily="2" charset="-122"/>
                </a:rPr>
                <a:t>入现金；</a:t>
              </a:r>
            </a:p>
            <a:p>
              <a:pPr algn="just">
                <a:defRPr/>
              </a:pPr>
              <a:r>
                <a:rPr kumimoji="0" lang="en-US" altLang="zh-CN" sz="2000" b="0" dirty="0" smtClean="0">
                  <a:solidFill>
                    <a:schemeClr val="tx1"/>
                  </a:solidFill>
                  <a:ea typeface="宋体" pitchFamily="2" charset="-122"/>
                </a:rPr>
                <a:t>(2) </a:t>
              </a:r>
              <a:r>
                <a:rPr kumimoji="0" lang="zh-CN" altLang="en-US" sz="2000" b="0" dirty="0" smtClean="0">
                  <a:solidFill>
                    <a:schemeClr val="tx1"/>
                  </a:solidFill>
                  <a:ea typeface="宋体" pitchFamily="2" charset="-122"/>
                </a:rPr>
                <a:t>购买</a:t>
              </a:r>
              <a:r>
                <a:rPr kumimoji="0" lang="zh-CN" altLang="en-US" sz="2000" b="0" dirty="0">
                  <a:solidFill>
                    <a:schemeClr val="tx1"/>
                  </a:solidFill>
                  <a:ea typeface="宋体" pitchFamily="2" charset="-122"/>
                </a:rPr>
                <a:t>债券现货</a:t>
              </a:r>
            </a:p>
            <a:p>
              <a:pPr algn="just">
                <a:defRPr/>
              </a:pPr>
              <a:r>
                <a:rPr kumimoji="0" lang="en-US" altLang="zh-CN" sz="2000" b="0" dirty="0" smtClean="0">
                  <a:solidFill>
                    <a:schemeClr val="tx1"/>
                  </a:solidFill>
                  <a:ea typeface="宋体" pitchFamily="2" charset="-122"/>
                </a:rPr>
                <a:t>(3) </a:t>
              </a:r>
              <a:r>
                <a:rPr kumimoji="0" lang="zh-CN" altLang="en-US" sz="2000" b="0" dirty="0" smtClean="0">
                  <a:solidFill>
                    <a:schemeClr val="tx1"/>
                  </a:solidFill>
                  <a:ea typeface="宋体" pitchFamily="2" charset="-122"/>
                </a:rPr>
                <a:t>卖</a:t>
              </a:r>
              <a:r>
                <a:rPr kumimoji="0" lang="zh-CN" altLang="en-US" sz="2000" b="0" dirty="0">
                  <a:solidFill>
                    <a:schemeClr val="tx1"/>
                  </a:solidFill>
                  <a:ea typeface="宋体" pitchFamily="2" charset="-122"/>
                </a:rPr>
                <a:t>空期货</a:t>
              </a:r>
            </a:p>
          </p:txBody>
        </p:sp>
        <p:sp>
          <p:nvSpPr>
            <p:cNvPr id="117765" name="Text Box 7"/>
            <p:cNvSpPr txBox="1">
              <a:spLocks noChangeAspect="1" noChangeArrowheads="1"/>
            </p:cNvSpPr>
            <p:nvPr/>
          </p:nvSpPr>
          <p:spPr bwMode="auto">
            <a:xfrm>
              <a:off x="5826125" y="3743325"/>
              <a:ext cx="2743200" cy="1649413"/>
            </a:xfrm>
            <a:prstGeom prst="rect">
              <a:avLst/>
            </a:prstGeom>
            <a:grpFill/>
            <a:ln w="9525">
              <a:solidFill>
                <a:srgbClr val="000000"/>
              </a:solidFill>
              <a:miter lim="800000"/>
              <a:headEnd/>
              <a:tailEnd/>
            </a:ln>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en-US" altLang="zh-CN" sz="2000" b="0" dirty="0">
                  <a:solidFill>
                    <a:schemeClr val="tx1"/>
                  </a:solidFill>
                  <a:ea typeface="宋体" pitchFamily="2" charset="-122"/>
                </a:rPr>
                <a:t>2</a:t>
              </a:r>
              <a:r>
                <a:rPr kumimoji="0" lang="zh-CN" altLang="en-US" sz="2000" b="0" dirty="0">
                  <a:solidFill>
                    <a:schemeClr val="tx1"/>
                  </a:solidFill>
                  <a:ea typeface="宋体" pitchFamily="2" charset="-122"/>
                </a:rPr>
                <a:t>时刻：</a:t>
              </a:r>
            </a:p>
            <a:p>
              <a:pPr algn="just">
                <a:defRPr/>
              </a:pPr>
              <a:r>
                <a:rPr kumimoji="0" lang="en-US" altLang="zh-CN" sz="2000" b="0" dirty="0">
                  <a:solidFill>
                    <a:schemeClr val="tx1"/>
                  </a:solidFill>
                  <a:ea typeface="宋体" pitchFamily="2" charset="-122"/>
                </a:rPr>
                <a:t>(</a:t>
              </a:r>
              <a:r>
                <a:rPr kumimoji="0" lang="en-US" altLang="zh-CN" sz="2000" b="0" dirty="0" smtClean="0">
                  <a:solidFill>
                    <a:schemeClr val="tx1"/>
                  </a:solidFill>
                  <a:ea typeface="宋体" pitchFamily="2" charset="-122"/>
                </a:rPr>
                <a:t>1)</a:t>
              </a:r>
              <a:r>
                <a:rPr kumimoji="0" lang="zh-CN" altLang="en-US" sz="2000" b="0" dirty="0" smtClean="0">
                  <a:solidFill>
                    <a:schemeClr val="tx1"/>
                  </a:solidFill>
                  <a:ea typeface="宋体" pitchFamily="2" charset="-122"/>
                </a:rPr>
                <a:t>用</a:t>
              </a:r>
              <a:r>
                <a:rPr kumimoji="0" lang="zh-CN" altLang="en-US" sz="2000" b="0" dirty="0">
                  <a:solidFill>
                    <a:schemeClr val="tx1"/>
                  </a:solidFill>
                  <a:ea typeface="宋体" pitchFamily="2" charset="-122"/>
                </a:rPr>
                <a:t>现货交割期货</a:t>
              </a:r>
              <a:r>
                <a:rPr kumimoji="0" lang="zh-CN" altLang="en-US" sz="2000" b="0" dirty="0" smtClean="0">
                  <a:solidFill>
                    <a:schemeClr val="tx1"/>
                  </a:solidFill>
                  <a:ea typeface="宋体" pitchFamily="2" charset="-122"/>
                </a:rPr>
                <a:t>；</a:t>
              </a:r>
              <a:r>
                <a:rPr kumimoji="0" lang="en-US" altLang="zh-CN" sz="2000" b="0" dirty="0" smtClean="0">
                  <a:solidFill>
                    <a:schemeClr val="tx1"/>
                  </a:solidFill>
                  <a:ea typeface="宋体" pitchFamily="2" charset="-122"/>
                </a:rPr>
                <a:t>(2) </a:t>
              </a:r>
              <a:r>
                <a:rPr kumimoji="0" lang="zh-CN" altLang="en-US" sz="2000" b="0" dirty="0" smtClean="0">
                  <a:solidFill>
                    <a:schemeClr val="tx1"/>
                  </a:solidFill>
                  <a:ea typeface="宋体" pitchFamily="2" charset="-122"/>
                </a:rPr>
                <a:t>归还</a:t>
              </a:r>
              <a:r>
                <a:rPr kumimoji="0" lang="en-US" altLang="zh-CN" sz="2000" b="0" dirty="0">
                  <a:solidFill>
                    <a:schemeClr val="tx1"/>
                  </a:solidFill>
                  <a:ea typeface="宋体" pitchFamily="2" charset="-122"/>
                </a:rPr>
                <a:t>0</a:t>
              </a:r>
              <a:r>
                <a:rPr kumimoji="0" lang="zh-CN" altLang="en-US" sz="2000" b="0" dirty="0">
                  <a:solidFill>
                    <a:schemeClr val="tx1"/>
                  </a:solidFill>
                  <a:ea typeface="宋体" pitchFamily="2" charset="-122"/>
                </a:rPr>
                <a:t>时刻借入的资金和利息；</a:t>
              </a:r>
            </a:p>
            <a:p>
              <a:pPr algn="just">
                <a:defRPr/>
              </a:pPr>
              <a:endParaRPr kumimoji="0" lang="en-US" altLang="zh-CN" sz="2000" b="0" dirty="0">
                <a:solidFill>
                  <a:schemeClr val="tx1"/>
                </a:solidFill>
                <a:ea typeface="宋体" pitchFamily="2" charset="-122"/>
              </a:endParaRPr>
            </a:p>
          </p:txBody>
        </p:sp>
        <p:sp>
          <p:nvSpPr>
            <p:cNvPr id="117766" name="Text Box 8"/>
            <p:cNvSpPr txBox="1">
              <a:spLocks noChangeAspect="1" noChangeArrowheads="1"/>
            </p:cNvSpPr>
            <p:nvPr/>
          </p:nvSpPr>
          <p:spPr bwMode="auto">
            <a:xfrm>
              <a:off x="3200400" y="1828800"/>
              <a:ext cx="2743200" cy="1255713"/>
            </a:xfrm>
            <a:prstGeom prst="rect">
              <a:avLst/>
            </a:prstGeom>
            <a:grpFill/>
            <a:ln w="9525">
              <a:solidFill>
                <a:srgbClr val="000000"/>
              </a:solidFill>
              <a:miter lim="800000"/>
              <a:headEnd/>
              <a:tailEnd/>
            </a:ln>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defRPr/>
              </a:pPr>
              <a:r>
                <a:rPr kumimoji="0" lang="en-US" altLang="zh-CN" sz="2000" b="0" dirty="0">
                  <a:solidFill>
                    <a:schemeClr val="tx1"/>
                  </a:solidFill>
                  <a:ea typeface="宋体" pitchFamily="2" charset="-122"/>
                </a:rPr>
                <a:t>1</a:t>
              </a:r>
              <a:r>
                <a:rPr kumimoji="0" lang="zh-CN" altLang="en-US" sz="2000" b="0" dirty="0">
                  <a:solidFill>
                    <a:schemeClr val="tx1"/>
                  </a:solidFill>
                  <a:ea typeface="宋体" pitchFamily="2" charset="-122"/>
                </a:rPr>
                <a:t>时刻：</a:t>
              </a:r>
            </a:p>
            <a:p>
              <a:pPr algn="just">
                <a:defRPr/>
              </a:pPr>
              <a:r>
                <a:rPr kumimoji="0" lang="zh-CN" altLang="en-US" sz="2000" b="0" dirty="0">
                  <a:solidFill>
                    <a:schemeClr val="tx1"/>
                  </a:solidFill>
                  <a:ea typeface="宋体" pitchFamily="2" charset="-122"/>
                </a:rPr>
                <a:t>收入现货的利息并进行再投资</a:t>
              </a:r>
            </a:p>
          </p:txBody>
        </p:sp>
        <p:sp>
          <p:nvSpPr>
            <p:cNvPr id="117767" name="Line 9"/>
            <p:cNvSpPr>
              <a:spLocks noChangeAspect="1" noChangeShapeType="1"/>
            </p:cNvSpPr>
            <p:nvPr/>
          </p:nvSpPr>
          <p:spPr bwMode="auto">
            <a:xfrm flipH="1" flipV="1">
              <a:off x="457200" y="3413125"/>
              <a:ext cx="6350" cy="312738"/>
            </a:xfrm>
            <a:prstGeom prst="line">
              <a:avLst/>
            </a:prstGeom>
            <a:grpFill/>
            <a:ln w="28575">
              <a:solidFill>
                <a:schemeClr val="tx1"/>
              </a:solidFill>
              <a:round/>
              <a:headEnd/>
              <a:tailEnd type="triangle" w="med" len="med"/>
            </a:ln>
            <a:extLst/>
          </p:spPr>
          <p:txBody>
            <a:bodyPr/>
            <a:lstStyle/>
            <a:p>
              <a:pPr>
                <a:defRPr/>
              </a:pPr>
              <a:endParaRPr lang="zh-CN" altLang="en-US"/>
            </a:p>
          </p:txBody>
        </p:sp>
        <p:sp>
          <p:nvSpPr>
            <p:cNvPr id="117768" name="Line 10"/>
            <p:cNvSpPr>
              <a:spLocks noChangeAspect="1" noChangeShapeType="1"/>
            </p:cNvSpPr>
            <p:nvPr/>
          </p:nvSpPr>
          <p:spPr bwMode="auto">
            <a:xfrm flipH="1" flipV="1">
              <a:off x="7080250" y="3413125"/>
              <a:ext cx="6350" cy="312738"/>
            </a:xfrm>
            <a:prstGeom prst="line">
              <a:avLst/>
            </a:prstGeom>
            <a:grpFill/>
            <a:ln w="28575">
              <a:solidFill>
                <a:schemeClr val="tx1"/>
              </a:solidFill>
              <a:round/>
              <a:headEnd/>
              <a:tailEnd type="triangle" w="med" len="med"/>
            </a:ln>
            <a:extLst/>
          </p:spPr>
          <p:txBody>
            <a:bodyPr/>
            <a:lstStyle/>
            <a:p>
              <a:pPr>
                <a:defRPr/>
              </a:pPr>
              <a:endParaRPr lang="zh-CN" altLang="en-US"/>
            </a:p>
          </p:txBody>
        </p:sp>
        <p:sp>
          <p:nvSpPr>
            <p:cNvPr id="117769" name="Line 11"/>
            <p:cNvSpPr>
              <a:spLocks noChangeAspect="1" noChangeShapeType="1"/>
            </p:cNvSpPr>
            <p:nvPr/>
          </p:nvSpPr>
          <p:spPr bwMode="auto">
            <a:xfrm flipH="1">
              <a:off x="4565650" y="3084513"/>
              <a:ext cx="6350" cy="312737"/>
            </a:xfrm>
            <a:prstGeom prst="line">
              <a:avLst/>
            </a:prstGeom>
            <a:grpFill/>
            <a:ln w="28575">
              <a:solidFill>
                <a:schemeClr val="tx1"/>
              </a:solidFill>
              <a:round/>
              <a:headEnd/>
              <a:tailEnd type="triangle" w="med" len="med"/>
            </a:ln>
            <a:extLst/>
          </p:spPr>
          <p:txBody>
            <a:bodyPr/>
            <a:lstStyle/>
            <a:p>
              <a:pPr>
                <a:defRPr/>
              </a:pPr>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z="3200" b="1" smtClean="0">
                <a:latin typeface="宋体" pitchFamily="2" charset="-122"/>
                <a:ea typeface="宋体" pitchFamily="2" charset="-122"/>
              </a:rPr>
              <a:t>远期利率计算的一般公式</a:t>
            </a:r>
          </a:p>
        </p:txBody>
      </p:sp>
      <mc:AlternateContent xmlns:mc="http://schemas.openxmlformats.org/markup-compatibility/2006" xmlns:a14="http://schemas.microsoft.com/office/drawing/2010/main">
        <mc:Choice Requires="a14">
          <p:sp>
            <p:nvSpPr>
              <p:cNvPr id="73731" name="Rectangle 3"/>
              <p:cNvSpPr>
                <a:spLocks noGrp="1" noChangeArrowheads="1"/>
              </p:cNvSpPr>
              <p:nvPr>
                <p:ph type="body" idx="1"/>
              </p:nvPr>
            </p:nvSpPr>
            <p:spPr/>
            <p:txBody>
              <a:bodyPr/>
              <a:lstStyle/>
              <a:p>
                <a:pPr>
                  <a:lnSpc>
                    <a:spcPct val="150000"/>
                  </a:lnSpc>
                </a:pPr>
                <a:r>
                  <a:rPr lang="zh-CN" altLang="en-US" b="1" dirty="0" smtClean="0">
                    <a:latin typeface="宋体" pitchFamily="2" charset="-122"/>
                  </a:rPr>
                  <a:t>写出无套利定价等式</a:t>
                </a:r>
                <a:r>
                  <a:rPr lang="en-US" altLang="zh-CN" b="1" dirty="0" smtClean="0">
                    <a:latin typeface="宋体" pitchFamily="2" charset="-122"/>
                  </a:rPr>
                  <a:t/>
                </a:r>
                <a:br>
                  <a:rPr lang="en-US" altLang="zh-CN" b="1" dirty="0" smtClean="0">
                    <a:latin typeface="宋体" pitchFamily="2" charset="-122"/>
                  </a:rPr>
                </a:br>
                <a14:m>
                  <m:oMath xmlns:m="http://schemas.openxmlformats.org/officeDocument/2006/math">
                    <m:d>
                      <m:dPr>
                        <m:endChr m:val=""/>
                        <m:ctrlPr>
                          <a:rPr lang="zh-CN" altLang="en-US" sz="2400" b="1" i="1">
                            <a:latin typeface="Cambria Math" panose="02040503050406030204" pitchFamily="18" charset="0"/>
                          </a:rPr>
                        </m:ctrlPr>
                      </m:dPr>
                      <m:e>
                        <m:r>
                          <a:rPr lang="zh-CN" altLang="en-US" sz="2400" b="1" i="1">
                            <a:latin typeface="Cambria Math"/>
                          </a:rPr>
                          <m:t>𝟏</m:t>
                        </m:r>
                        <m:r>
                          <a:rPr lang="zh-CN" altLang="en-US" sz="2400" b="1">
                            <a:latin typeface="Cambria Math"/>
                          </a:rPr>
                          <m:t>+</m:t>
                        </m:r>
                        <m:r>
                          <a:rPr lang="zh-CN" altLang="en-US" sz="2400" b="1" i="1">
                            <a:latin typeface="Cambria Math"/>
                          </a:rPr>
                          <m:t>𝒕</m:t>
                        </m:r>
                        <m:r>
                          <a:rPr lang="zh-CN" altLang="en-US" sz="2400" b="1">
                            <a:latin typeface="Cambria Math"/>
                          </a:rPr>
                          <m:t>∗</m:t>
                        </m:r>
                        <m:sSub>
                          <m:sSubPr>
                            <m:ctrlPr>
                              <a:rPr lang="zh-CN" altLang="en-US" sz="2400" b="1" i="1">
                                <a:latin typeface="Cambria Math" panose="02040503050406030204" pitchFamily="18" charset="0"/>
                              </a:rPr>
                            </m:ctrlPr>
                          </m:sSubPr>
                          <m:e>
                            <m:r>
                              <a:rPr lang="zh-CN" altLang="en-US" sz="2400" b="1" i="1">
                                <a:latin typeface="Cambria Math"/>
                              </a:rPr>
                              <m:t>𝒊</m:t>
                            </m:r>
                          </m:e>
                          <m:sub>
                            <m:r>
                              <a:rPr lang="zh-CN" altLang="en-US" sz="2400" b="1" i="1">
                                <a:latin typeface="Cambria Math"/>
                              </a:rPr>
                              <m:t>𝒕</m:t>
                            </m:r>
                          </m:sub>
                        </m:sSub>
                        <m:r>
                          <a:rPr lang="zh-CN" altLang="en-US" sz="2400" b="1">
                            <a:latin typeface="Cambria Math"/>
                          </a:rPr>
                          <m:t>)(</m:t>
                        </m:r>
                        <m:r>
                          <a:rPr lang="zh-CN" altLang="en-US" sz="2400" b="1" i="1">
                            <a:latin typeface="Cambria Math"/>
                          </a:rPr>
                          <m:t>𝟏</m:t>
                        </m:r>
                        <m:r>
                          <a:rPr lang="zh-CN" altLang="en-US" sz="2400" b="1">
                            <a:latin typeface="Cambria Math"/>
                          </a:rPr>
                          <m:t>+</m:t>
                        </m:r>
                        <m:d>
                          <m:dPr>
                            <m:ctrlPr>
                              <a:rPr lang="zh-CN" altLang="en-US" sz="2400" b="1" i="1">
                                <a:latin typeface="Cambria Math" panose="02040503050406030204" pitchFamily="18" charset="0"/>
                              </a:rPr>
                            </m:ctrlPr>
                          </m:dPr>
                          <m:e>
                            <m:r>
                              <a:rPr lang="zh-CN" altLang="en-US" sz="2400" b="1" i="1">
                                <a:latin typeface="Cambria Math"/>
                              </a:rPr>
                              <m:t>𝑻</m:t>
                            </m:r>
                            <m:r>
                              <a:rPr lang="zh-CN" altLang="en-US" sz="2400" b="1">
                                <a:latin typeface="Cambria Math"/>
                              </a:rPr>
                              <m:t>−</m:t>
                            </m:r>
                            <m:r>
                              <a:rPr lang="zh-CN" altLang="en-US" sz="2400" b="1" i="1">
                                <a:latin typeface="Cambria Math"/>
                              </a:rPr>
                              <m:t>𝒕</m:t>
                            </m:r>
                          </m:e>
                        </m:d>
                        <m:r>
                          <a:rPr lang="zh-CN" altLang="en-US" sz="2400" b="1">
                            <a:latin typeface="Cambria Math"/>
                          </a:rPr>
                          <m:t>∗</m:t>
                        </m:r>
                        <m:sSub>
                          <m:sSubPr>
                            <m:ctrlPr>
                              <a:rPr lang="zh-CN" altLang="en-US" sz="2400" b="1" i="1">
                                <a:latin typeface="Cambria Math" panose="02040503050406030204" pitchFamily="18" charset="0"/>
                              </a:rPr>
                            </m:ctrlPr>
                          </m:sSubPr>
                          <m:e>
                            <m:r>
                              <a:rPr lang="zh-CN" altLang="en-US" sz="2400" b="1" i="1">
                                <a:latin typeface="Cambria Math"/>
                              </a:rPr>
                              <m:t>𝒊</m:t>
                            </m:r>
                          </m:e>
                          <m:sub>
                            <m:r>
                              <a:rPr lang="zh-CN" altLang="en-US" sz="2400" b="1" i="1">
                                <a:latin typeface="Cambria Math"/>
                              </a:rPr>
                              <m:t>𝑭</m:t>
                            </m:r>
                          </m:sub>
                        </m:sSub>
                        <m:r>
                          <a:rPr lang="zh-CN" altLang="en-US" sz="2400" b="1">
                            <a:latin typeface="Cambria Math"/>
                          </a:rPr>
                          <m:t>)=</m:t>
                        </m:r>
                        <m:r>
                          <a:rPr lang="zh-CN" altLang="en-US" sz="2400" b="1" i="1">
                            <a:latin typeface="Cambria Math"/>
                          </a:rPr>
                          <m:t>𝟏</m:t>
                        </m:r>
                        <m:r>
                          <a:rPr lang="zh-CN" altLang="en-US" sz="2400" b="1">
                            <a:latin typeface="Cambria Math"/>
                          </a:rPr>
                          <m:t>+</m:t>
                        </m:r>
                        <m:r>
                          <a:rPr lang="zh-CN" altLang="en-US" sz="2400" b="1" i="1">
                            <a:latin typeface="Cambria Math"/>
                          </a:rPr>
                          <m:t>𝑻</m:t>
                        </m:r>
                        <m:r>
                          <a:rPr lang="zh-CN" altLang="en-US" sz="2400" b="1">
                            <a:latin typeface="Cambria Math"/>
                          </a:rPr>
                          <m:t>∗</m:t>
                        </m:r>
                        <m:sSub>
                          <m:sSubPr>
                            <m:ctrlPr>
                              <a:rPr lang="zh-CN" altLang="en-US" sz="2400" b="1" i="1">
                                <a:latin typeface="Cambria Math" panose="02040503050406030204" pitchFamily="18" charset="0"/>
                              </a:rPr>
                            </m:ctrlPr>
                          </m:sSubPr>
                          <m:e>
                            <m:r>
                              <a:rPr lang="zh-CN" altLang="en-US" sz="2400" b="1" i="1">
                                <a:latin typeface="Cambria Math"/>
                              </a:rPr>
                              <m:t>𝒊</m:t>
                            </m:r>
                          </m:e>
                          <m:sub>
                            <m:r>
                              <a:rPr lang="zh-CN" altLang="en-US" sz="2400" b="1" i="1">
                                <a:latin typeface="Cambria Math"/>
                              </a:rPr>
                              <m:t>𝑻</m:t>
                            </m:r>
                          </m:sub>
                        </m:sSub>
                      </m:e>
                    </m:d>
                  </m:oMath>
                </a14:m>
                <a:endParaRPr lang="en-US" altLang="zh-CN" b="1" dirty="0" smtClean="0"/>
              </a:p>
              <a:p>
                <a:pPr eaLnBrk="1" hangingPunct="1"/>
                <a:endParaRPr lang="zh-CN" altLang="en-US" b="1" dirty="0" smtClean="0"/>
              </a:p>
              <a:p>
                <a:pPr eaLnBrk="1" hangingPunct="1"/>
                <a:r>
                  <a:rPr lang="zh-CN" altLang="en-US" b="1" dirty="0" smtClean="0">
                    <a:latin typeface="宋体" pitchFamily="2" charset="-122"/>
                  </a:rPr>
                  <a:t>远期利率的计算公式</a:t>
                </a:r>
                <a:r>
                  <a:rPr lang="zh-CN" altLang="en-US" b="1" dirty="0" smtClean="0"/>
                  <a:t> </a:t>
                </a:r>
              </a:p>
              <a:p>
                <a:pPr marL="402336" lvl="1" indent="0">
                  <a:lnSpc>
                    <a:spcPct val="150000"/>
                  </a:lnSpc>
                  <a:buNone/>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a:rPr>
                            <m:t>𝒊</m:t>
                          </m:r>
                        </m:e>
                        <m:sub>
                          <m:r>
                            <a:rPr lang="zh-CN" altLang="en-US" sz="2400" b="1" i="1">
                              <a:latin typeface="Cambria Math"/>
                            </a:rPr>
                            <m:t>𝑭</m:t>
                          </m:r>
                        </m:sub>
                      </m:sSub>
                      <m:r>
                        <a:rPr lang="zh-CN" altLang="en-US" sz="2400" b="1">
                          <a:latin typeface="Cambria Math"/>
                        </a:rPr>
                        <m:t>=</m:t>
                      </m:r>
                      <m:f>
                        <m:fPr>
                          <m:ctrlPr>
                            <a:rPr lang="zh-CN" altLang="en-US" sz="2400" b="1" i="1">
                              <a:latin typeface="Cambria Math" panose="02040503050406030204" pitchFamily="18" charset="0"/>
                            </a:rPr>
                          </m:ctrlPr>
                        </m:fPr>
                        <m:num>
                          <m:r>
                            <a:rPr lang="zh-CN" altLang="en-US" sz="2400" b="1" i="1">
                              <a:latin typeface="Cambria Math"/>
                            </a:rPr>
                            <m:t>𝑻</m:t>
                          </m:r>
                          <m:r>
                            <a:rPr lang="zh-CN" altLang="en-US" sz="2400" b="1">
                              <a:latin typeface="Cambria Math"/>
                            </a:rPr>
                            <m:t>∗</m:t>
                          </m:r>
                          <m:sSub>
                            <m:sSubPr>
                              <m:ctrlPr>
                                <a:rPr lang="zh-CN" altLang="en-US" sz="2400" b="1" i="1">
                                  <a:latin typeface="Cambria Math" panose="02040503050406030204" pitchFamily="18" charset="0"/>
                                </a:rPr>
                              </m:ctrlPr>
                            </m:sSubPr>
                            <m:e>
                              <m:r>
                                <a:rPr lang="zh-CN" altLang="en-US" sz="2400" b="1" i="1">
                                  <a:latin typeface="Cambria Math"/>
                                </a:rPr>
                                <m:t>𝒊</m:t>
                              </m:r>
                            </m:e>
                            <m:sub>
                              <m:r>
                                <a:rPr lang="zh-CN" altLang="en-US" sz="2400" b="1" i="1">
                                  <a:latin typeface="Cambria Math"/>
                                </a:rPr>
                                <m:t>𝑻</m:t>
                              </m:r>
                            </m:sub>
                          </m:sSub>
                          <m:r>
                            <a:rPr lang="zh-CN" altLang="en-US" sz="2400" b="1">
                              <a:latin typeface="Cambria Math"/>
                            </a:rPr>
                            <m:t>−</m:t>
                          </m:r>
                          <m:r>
                            <a:rPr lang="zh-CN" altLang="en-US" sz="2400" b="1" i="1">
                              <a:latin typeface="Cambria Math"/>
                            </a:rPr>
                            <m:t>𝒕</m:t>
                          </m:r>
                          <m:r>
                            <a:rPr lang="zh-CN" altLang="en-US" sz="2400" b="1">
                              <a:latin typeface="Cambria Math"/>
                            </a:rPr>
                            <m:t>∗</m:t>
                          </m:r>
                          <m:sSub>
                            <m:sSubPr>
                              <m:ctrlPr>
                                <a:rPr lang="zh-CN" altLang="en-US" sz="2400" b="1" i="1">
                                  <a:latin typeface="Cambria Math" panose="02040503050406030204" pitchFamily="18" charset="0"/>
                                </a:rPr>
                              </m:ctrlPr>
                            </m:sSubPr>
                            <m:e>
                              <m:r>
                                <a:rPr lang="zh-CN" altLang="en-US" sz="2400" b="1" i="1">
                                  <a:latin typeface="Cambria Math"/>
                                </a:rPr>
                                <m:t>𝒊</m:t>
                              </m:r>
                            </m:e>
                            <m:sub>
                              <m:r>
                                <a:rPr lang="zh-CN" altLang="en-US" sz="2400" b="1" i="1">
                                  <a:latin typeface="Cambria Math"/>
                                </a:rPr>
                                <m:t>𝒕</m:t>
                              </m:r>
                            </m:sub>
                          </m:sSub>
                        </m:num>
                        <m:den>
                          <m:d>
                            <m:dPr>
                              <m:ctrlPr>
                                <a:rPr lang="zh-CN" altLang="en-US" sz="2400" b="1" i="1">
                                  <a:latin typeface="Cambria Math" panose="02040503050406030204" pitchFamily="18" charset="0"/>
                                </a:rPr>
                              </m:ctrlPr>
                            </m:dPr>
                            <m:e>
                              <m:r>
                                <a:rPr lang="zh-CN" altLang="en-US" sz="2400" b="1" i="1">
                                  <a:latin typeface="Cambria Math"/>
                                </a:rPr>
                                <m:t>𝟏</m:t>
                              </m:r>
                              <m:r>
                                <a:rPr lang="zh-CN" altLang="en-US" sz="2400" b="1">
                                  <a:latin typeface="Cambria Math"/>
                                </a:rPr>
                                <m:t>+</m:t>
                              </m:r>
                              <m:r>
                                <a:rPr lang="zh-CN" altLang="en-US" sz="2400" b="1" i="1">
                                  <a:latin typeface="Cambria Math"/>
                                </a:rPr>
                                <m:t>𝒕</m:t>
                              </m:r>
                              <m:r>
                                <a:rPr lang="zh-CN" altLang="en-US" sz="2400" b="1">
                                  <a:latin typeface="Cambria Math"/>
                                </a:rPr>
                                <m:t>∗</m:t>
                              </m:r>
                              <m:sSub>
                                <m:sSubPr>
                                  <m:ctrlPr>
                                    <a:rPr lang="zh-CN" altLang="en-US" sz="2400" b="1" i="1">
                                      <a:latin typeface="Cambria Math" panose="02040503050406030204" pitchFamily="18" charset="0"/>
                                    </a:rPr>
                                  </m:ctrlPr>
                                </m:sSubPr>
                                <m:e>
                                  <m:r>
                                    <a:rPr lang="zh-CN" altLang="en-US" sz="2400" b="1" i="1">
                                      <a:latin typeface="Cambria Math"/>
                                    </a:rPr>
                                    <m:t>𝒊</m:t>
                                  </m:r>
                                </m:e>
                                <m:sub>
                                  <m:r>
                                    <a:rPr lang="zh-CN" altLang="en-US" sz="2400" b="1" i="1">
                                      <a:latin typeface="Cambria Math"/>
                                    </a:rPr>
                                    <m:t>𝒕</m:t>
                                  </m:r>
                                </m:sub>
                              </m:sSub>
                              <m:r>
                                <a:rPr lang="zh-CN" altLang="en-US" sz="2400" b="1">
                                  <a:latin typeface="Cambria Math"/>
                                </a:rPr>
                                <m:t>)∗(</m:t>
                              </m:r>
                              <m:r>
                                <a:rPr lang="zh-CN" altLang="en-US" sz="2400" b="1" i="1">
                                  <a:latin typeface="Cambria Math"/>
                                </a:rPr>
                                <m:t>𝑻</m:t>
                              </m:r>
                              <m:r>
                                <a:rPr lang="zh-CN" altLang="en-US" sz="2400" b="1">
                                  <a:latin typeface="Cambria Math"/>
                                </a:rPr>
                                <m:t>−</m:t>
                              </m:r>
                              <m:r>
                                <a:rPr lang="zh-CN" altLang="en-US" sz="2400" b="1" i="1">
                                  <a:latin typeface="Cambria Math"/>
                                </a:rPr>
                                <m:t>𝒕</m:t>
                              </m:r>
                            </m:e>
                          </m:d>
                        </m:den>
                      </m:f>
                    </m:oMath>
                  </m:oMathPara>
                </a14:m>
                <a:endParaRPr lang="en-US" altLang="zh-CN" b="1" dirty="0" smtClean="0"/>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185"/>
                </a:stretch>
              </a:blipFill>
            </p:spPr>
            <p:txBody>
              <a:bodyPr/>
              <a:lstStyle/>
              <a:p>
                <a:r>
                  <a:rPr lang="zh-CN" altLang="en-US">
                    <a:noFill/>
                  </a:rPr>
                  <a:t> </a:t>
                </a:r>
              </a:p>
            </p:txBody>
          </p:sp>
        </mc:Fallback>
      </mc:AlternateContent>
      <p:sp>
        <p:nvSpPr>
          <p:cNvPr id="73734" name="Rectangle 7"/>
          <p:cNvSpPr>
            <a:spLocks noChangeArrowheads="1"/>
          </p:cNvSpPr>
          <p:nvPr/>
        </p:nvSpPr>
        <p:spPr bwMode="auto">
          <a:xfrm>
            <a:off x="388620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923126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defRPr/>
            </a:pPr>
            <a:endParaRPr lang="zh-CN" altLang="zh-CN" smtClean="0">
              <a:latin typeface="+mn-ea"/>
              <a:ea typeface="+mn-ea"/>
            </a:endParaRPr>
          </a:p>
        </p:txBody>
      </p:sp>
      <p:sp>
        <p:nvSpPr>
          <p:cNvPr id="118787" name="Rectangle 3"/>
          <p:cNvSpPr>
            <a:spLocks noGrp="1" noChangeArrowheads="1"/>
          </p:cNvSpPr>
          <p:nvPr>
            <p:ph type="body" idx="1"/>
          </p:nvPr>
        </p:nvSpPr>
        <p:spPr>
          <a:xfrm>
            <a:off x="1042988" y="1628775"/>
            <a:ext cx="7994650" cy="4752975"/>
          </a:xfrm>
        </p:spPr>
        <p:txBody>
          <a:bodyPr>
            <a:normAutofit lnSpcReduction="10000"/>
          </a:bodyPr>
          <a:lstStyle/>
          <a:p>
            <a:pPr eaLnBrk="1" hangingPunct="1">
              <a:defRPr/>
            </a:pPr>
            <a:r>
              <a:rPr lang="zh-CN" altLang="en-US" dirty="0" smtClean="0">
                <a:latin typeface="+mn-ea"/>
              </a:rPr>
              <a:t>期初现金流：</a:t>
            </a:r>
          </a:p>
          <a:p>
            <a:pPr lvl="1" eaLnBrk="1" hangingPunct="1">
              <a:defRPr/>
            </a:pPr>
            <a:r>
              <a:rPr lang="zh-CN" altLang="en-US" dirty="0" smtClean="0">
                <a:latin typeface="+mn-ea"/>
              </a:rPr>
              <a:t>借入现金</a:t>
            </a:r>
            <a:r>
              <a:rPr lang="en-US" altLang="zh-CN" dirty="0" smtClean="0">
                <a:latin typeface="+mn-ea"/>
              </a:rPr>
              <a:t>:  (P</a:t>
            </a:r>
            <a:r>
              <a:rPr lang="en-US" altLang="zh-CN" baseline="-25000" dirty="0" smtClean="0">
                <a:latin typeface="+mn-ea"/>
              </a:rPr>
              <a:t>0</a:t>
            </a:r>
            <a:r>
              <a:rPr lang="en-US" altLang="zh-CN" dirty="0" smtClean="0">
                <a:latin typeface="+mn-ea"/>
              </a:rPr>
              <a:t>+ACC</a:t>
            </a:r>
            <a:r>
              <a:rPr lang="en-US" altLang="zh-CN" baseline="-25000" dirty="0" smtClean="0">
                <a:latin typeface="+mn-ea"/>
              </a:rPr>
              <a:t>0</a:t>
            </a:r>
            <a:r>
              <a:rPr lang="en-US" altLang="zh-CN" dirty="0" smtClean="0">
                <a:latin typeface="+mn-ea"/>
              </a:rPr>
              <a:t>)</a:t>
            </a:r>
          </a:p>
          <a:p>
            <a:pPr lvl="1" eaLnBrk="1" hangingPunct="1">
              <a:defRPr/>
            </a:pPr>
            <a:r>
              <a:rPr lang="zh-CN" altLang="en-US" dirty="0" smtClean="0">
                <a:latin typeface="+mn-ea"/>
              </a:rPr>
              <a:t>购买债券现货</a:t>
            </a:r>
            <a:r>
              <a:rPr lang="en-US" altLang="zh-CN" dirty="0" smtClean="0">
                <a:latin typeface="+mn-ea"/>
              </a:rPr>
              <a:t>: -(P</a:t>
            </a:r>
            <a:r>
              <a:rPr lang="en-US" altLang="zh-CN" baseline="-25000" dirty="0" smtClean="0">
                <a:latin typeface="+mn-ea"/>
              </a:rPr>
              <a:t>0</a:t>
            </a:r>
            <a:r>
              <a:rPr lang="en-US" altLang="zh-CN" dirty="0" smtClean="0">
                <a:latin typeface="+mn-ea"/>
              </a:rPr>
              <a:t>+ACC</a:t>
            </a:r>
            <a:r>
              <a:rPr lang="en-US" altLang="zh-CN" baseline="-25000" dirty="0" smtClean="0">
                <a:latin typeface="+mn-ea"/>
              </a:rPr>
              <a:t>0</a:t>
            </a:r>
            <a:r>
              <a:rPr lang="en-US" altLang="zh-CN" dirty="0" smtClean="0">
                <a:latin typeface="+mn-ea"/>
              </a:rPr>
              <a:t>)</a:t>
            </a:r>
          </a:p>
          <a:p>
            <a:pPr lvl="1" eaLnBrk="1" hangingPunct="1">
              <a:defRPr/>
            </a:pPr>
            <a:r>
              <a:rPr lang="zh-CN" altLang="en-US" dirty="0" smtClean="0">
                <a:latin typeface="+mn-ea"/>
              </a:rPr>
              <a:t>卖空期货</a:t>
            </a:r>
            <a:endParaRPr lang="en-US" altLang="zh-CN" dirty="0" smtClean="0">
              <a:latin typeface="+mn-ea"/>
            </a:endParaRPr>
          </a:p>
          <a:p>
            <a:pPr eaLnBrk="1" hangingPunct="1">
              <a:defRPr/>
            </a:pPr>
            <a:r>
              <a:rPr lang="zh-CN" altLang="en-US" dirty="0" smtClean="0">
                <a:latin typeface="+mn-ea"/>
              </a:rPr>
              <a:t>期末现金流</a:t>
            </a:r>
          </a:p>
          <a:p>
            <a:pPr lvl="1" eaLnBrk="1" hangingPunct="1">
              <a:defRPr/>
            </a:pPr>
            <a:r>
              <a:rPr lang="zh-CN" altLang="en-US" dirty="0" smtClean="0">
                <a:latin typeface="+mn-ea"/>
              </a:rPr>
              <a:t> 归还期初借入的资金和利息</a:t>
            </a:r>
            <a:r>
              <a:rPr lang="en-US" altLang="zh-CN" dirty="0" smtClean="0">
                <a:latin typeface="+mn-ea"/>
              </a:rPr>
              <a:t>:   </a:t>
            </a:r>
            <a:br>
              <a:rPr lang="en-US" altLang="zh-CN" dirty="0" smtClean="0">
                <a:latin typeface="+mn-ea"/>
              </a:rPr>
            </a:br>
            <a:r>
              <a:rPr lang="en-US" altLang="zh-CN" dirty="0" smtClean="0">
                <a:latin typeface="+mn-ea"/>
              </a:rPr>
              <a:t>-(P</a:t>
            </a:r>
            <a:r>
              <a:rPr lang="en-US" altLang="zh-CN" baseline="-25000" dirty="0" smtClean="0">
                <a:latin typeface="+mn-ea"/>
              </a:rPr>
              <a:t>0</a:t>
            </a:r>
            <a:r>
              <a:rPr lang="en-US" altLang="zh-CN" dirty="0" smtClean="0">
                <a:latin typeface="+mn-ea"/>
              </a:rPr>
              <a:t>+ACC</a:t>
            </a:r>
            <a:r>
              <a:rPr lang="en-US" altLang="zh-CN" baseline="-25000" dirty="0" smtClean="0">
                <a:latin typeface="+mn-ea"/>
              </a:rPr>
              <a:t>0</a:t>
            </a:r>
            <a:r>
              <a:rPr lang="en-US" altLang="zh-CN" dirty="0" smtClean="0">
                <a:latin typeface="+mn-ea"/>
              </a:rPr>
              <a:t>)(1+rt)</a:t>
            </a:r>
          </a:p>
          <a:p>
            <a:pPr lvl="1" eaLnBrk="1" hangingPunct="1">
              <a:defRPr/>
            </a:pPr>
            <a:r>
              <a:rPr lang="zh-CN" altLang="en-US" dirty="0" smtClean="0">
                <a:latin typeface="+mn-ea"/>
              </a:rPr>
              <a:t>债券现货利息收入</a:t>
            </a:r>
            <a:r>
              <a:rPr lang="en-US" altLang="zh-CN" dirty="0" smtClean="0">
                <a:latin typeface="+mn-ea"/>
              </a:rPr>
              <a:t>:</a:t>
            </a:r>
          </a:p>
          <a:p>
            <a:pPr lvl="1" eaLnBrk="1" hangingPunct="1">
              <a:defRPr/>
            </a:pPr>
            <a:endParaRPr lang="en-US" altLang="zh-CN" dirty="0" smtClean="0">
              <a:latin typeface="+mn-ea"/>
            </a:endParaRPr>
          </a:p>
          <a:p>
            <a:pPr lvl="1" eaLnBrk="1" hangingPunct="1">
              <a:defRPr/>
            </a:pPr>
            <a:r>
              <a:rPr lang="zh-CN" altLang="en-US" dirty="0" smtClean="0">
                <a:latin typeface="+mn-ea"/>
              </a:rPr>
              <a:t>现货交割期货</a:t>
            </a:r>
            <a:r>
              <a:rPr lang="en-US" altLang="zh-CN" dirty="0" smtClean="0">
                <a:latin typeface="+mn-ea"/>
              </a:rPr>
              <a:t>: FP</a:t>
            </a:r>
            <a:r>
              <a:rPr lang="en-US" altLang="zh-CN" baseline="-25000" dirty="0" smtClean="0">
                <a:latin typeface="+mn-ea"/>
              </a:rPr>
              <a:t>0</a:t>
            </a:r>
            <a:r>
              <a:rPr lang="en-US" altLang="zh-CN" dirty="0" smtClean="0">
                <a:latin typeface="+mn-ea"/>
              </a:rPr>
              <a:t>*CF</a:t>
            </a:r>
            <a:r>
              <a:rPr lang="en-US" altLang="zh-CN" baseline="-25000" dirty="0" smtClean="0">
                <a:latin typeface="+mn-ea"/>
              </a:rPr>
              <a:t>0</a:t>
            </a:r>
            <a:r>
              <a:rPr lang="en-US" altLang="zh-CN" dirty="0" smtClean="0">
                <a:latin typeface="+mn-ea"/>
              </a:rPr>
              <a:t>+ACC</a:t>
            </a:r>
            <a:r>
              <a:rPr lang="en-US" altLang="zh-CN" baseline="-25000" dirty="0" smtClean="0">
                <a:latin typeface="+mn-ea"/>
              </a:rPr>
              <a:t>2</a:t>
            </a:r>
          </a:p>
        </p:txBody>
      </p:sp>
      <p:sp>
        <p:nvSpPr>
          <p:cNvPr id="118788" name="Rectangle 9"/>
          <p:cNvSpPr>
            <a:spLocks noChangeArrowheads="1"/>
          </p:cNvSpPr>
          <p:nvPr/>
        </p:nvSpPr>
        <p:spPr bwMode="auto">
          <a:xfrm>
            <a:off x="0" y="3030538"/>
            <a:ext cx="1841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endParaRPr lang="zh-CN" altLang="en-US">
              <a:latin typeface="+mn-ea"/>
            </a:endParaRPr>
          </a:p>
        </p:txBody>
      </p:sp>
      <p:graphicFrame>
        <p:nvGraphicFramePr>
          <p:cNvPr id="86021" name="Object 8"/>
          <p:cNvGraphicFramePr>
            <a:graphicFrameLocks noChangeAspect="1"/>
          </p:cNvGraphicFramePr>
          <p:nvPr/>
        </p:nvGraphicFramePr>
        <p:xfrm>
          <a:off x="4932363" y="4724400"/>
          <a:ext cx="1511300" cy="771525"/>
        </p:xfrm>
        <a:graphic>
          <a:graphicData uri="http://schemas.openxmlformats.org/presentationml/2006/ole">
            <mc:AlternateContent xmlns:mc="http://schemas.openxmlformats.org/markup-compatibility/2006">
              <mc:Choice xmlns:v="urn:schemas-microsoft-com:vml" Requires="v">
                <p:oleObj spid="_x0000_s86080" name="Equation" r:id="rId4" imgW="837836" imgH="431613" progId="Equation.DSMT4">
                  <p:embed/>
                </p:oleObj>
              </mc:Choice>
              <mc:Fallback>
                <p:oleObj name="Equation" r:id="rId4" imgW="837836" imgH="431613"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4724400"/>
                        <a:ext cx="1511300" cy="7715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矩形 2"/>
              <p:cNvSpPr/>
              <p:nvPr/>
            </p:nvSpPr>
            <p:spPr>
              <a:xfrm>
                <a:off x="1043608" y="1916832"/>
                <a:ext cx="7200800" cy="9578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a:rPr>
                        <m:t>𝐹</m:t>
                      </m:r>
                      <m:sSub>
                        <m:sSubPr>
                          <m:ctrlPr>
                            <a:rPr lang="zh-CN" altLang="en-US" sz="2000" i="1">
                              <a:latin typeface="Cambria Math" panose="02040503050406030204" pitchFamily="18" charset="0"/>
                            </a:rPr>
                          </m:ctrlPr>
                        </m:sSubPr>
                        <m:e>
                          <m:r>
                            <a:rPr lang="zh-CN" altLang="en-US" sz="2000" i="1">
                              <a:latin typeface="Cambria Math"/>
                            </a:rPr>
                            <m:t>𝑃</m:t>
                          </m:r>
                        </m:e>
                        <m:sub>
                          <m:r>
                            <a:rPr lang="zh-CN" altLang="en-US" sz="2000">
                              <a:latin typeface="Cambria Math"/>
                            </a:rPr>
                            <m:t>0</m:t>
                          </m:r>
                        </m:sub>
                      </m:sSub>
                      <m:r>
                        <a:rPr lang="zh-CN" altLang="en-US" sz="2000">
                          <a:latin typeface="Cambria Math"/>
                        </a:rPr>
                        <m:t>×</m:t>
                      </m:r>
                      <m:r>
                        <a:rPr lang="zh-CN" altLang="en-US" sz="2000" i="1">
                          <a:latin typeface="Cambria Math"/>
                        </a:rPr>
                        <m:t>𝐶</m:t>
                      </m:r>
                      <m:sSub>
                        <m:sSubPr>
                          <m:ctrlPr>
                            <a:rPr lang="zh-CN" altLang="en-US" sz="2000" i="1">
                              <a:latin typeface="Cambria Math" panose="02040503050406030204" pitchFamily="18" charset="0"/>
                            </a:rPr>
                          </m:ctrlPr>
                        </m:sSubPr>
                        <m:e>
                          <m:r>
                            <a:rPr lang="zh-CN" altLang="en-US" sz="2000" i="1">
                              <a:latin typeface="Cambria Math"/>
                            </a:rPr>
                            <m:t>𝐹</m:t>
                          </m:r>
                        </m:e>
                        <m:sub>
                          <m:r>
                            <a:rPr lang="zh-CN" altLang="en-US" sz="2000">
                              <a:latin typeface="Cambria Math"/>
                            </a:rPr>
                            <m:t>0</m:t>
                          </m:r>
                        </m:sub>
                      </m:sSub>
                      <m:r>
                        <a:rPr lang="zh-CN" altLang="en-US" sz="2000">
                          <a:latin typeface="Cambria Math"/>
                        </a:rPr>
                        <m:t>+</m:t>
                      </m:r>
                      <m:r>
                        <a:rPr lang="zh-CN" altLang="en-US" sz="2000" i="1">
                          <a:latin typeface="Cambria Math"/>
                        </a:rPr>
                        <m:t>𝐴𝐶</m:t>
                      </m:r>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a:latin typeface="Cambria Math"/>
                            </a:rPr>
                            <m:t>2</m:t>
                          </m:r>
                        </m:sub>
                      </m:sSub>
                      <m:r>
                        <a:rPr lang="zh-CN" altLang="en-US" sz="2000">
                          <a:latin typeface="Cambria Math"/>
                        </a:rPr>
                        <m:t>−(</m:t>
                      </m:r>
                      <m:sSub>
                        <m:sSubPr>
                          <m:ctrlPr>
                            <a:rPr lang="zh-CN" altLang="en-US" sz="2000" i="1">
                              <a:latin typeface="Cambria Math" panose="02040503050406030204" pitchFamily="18" charset="0"/>
                            </a:rPr>
                          </m:ctrlPr>
                        </m:sSubPr>
                        <m:e>
                          <m:r>
                            <a:rPr lang="zh-CN" altLang="en-US" sz="2000" i="1">
                              <a:latin typeface="Cambria Math"/>
                            </a:rPr>
                            <m:t>𝑃</m:t>
                          </m:r>
                        </m:e>
                        <m:sub>
                          <m:r>
                            <a:rPr lang="zh-CN" altLang="en-US" sz="2000">
                              <a:latin typeface="Cambria Math"/>
                            </a:rPr>
                            <m:t>0</m:t>
                          </m:r>
                        </m:sub>
                      </m:sSub>
                      <m:r>
                        <a:rPr lang="zh-CN" altLang="en-US" sz="2000">
                          <a:latin typeface="Cambria Math"/>
                        </a:rPr>
                        <m:t>+</m:t>
                      </m:r>
                      <m:r>
                        <a:rPr lang="zh-CN" altLang="en-US" sz="2000" i="1">
                          <a:latin typeface="Cambria Math"/>
                        </a:rPr>
                        <m:t>𝐴𝐶</m:t>
                      </m:r>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a:latin typeface="Cambria Math"/>
                            </a:rPr>
                            <m:t>0</m:t>
                          </m:r>
                        </m:sub>
                      </m:sSub>
                      <m:r>
                        <a:rPr lang="zh-CN" altLang="en-US" sz="2000">
                          <a:latin typeface="Cambria Math"/>
                        </a:rPr>
                        <m:t>)(1+</m:t>
                      </m:r>
                      <m:r>
                        <a:rPr lang="zh-CN" altLang="en-US" sz="2000" i="1">
                          <a:latin typeface="Cambria Math"/>
                        </a:rPr>
                        <m:t>𝑟𝑡</m:t>
                      </m:r>
                      <m:r>
                        <a:rPr lang="zh-CN" altLang="en-US" sz="2000">
                          <a:latin typeface="Cambria Math"/>
                        </a:rPr>
                        <m:t>)+</m:t>
                      </m:r>
                      <m:nary>
                        <m:naryPr>
                          <m:chr m:val="∑"/>
                          <m:limLoc m:val="undOvr"/>
                          <m:grow m:val="on"/>
                          <m:ctrlPr>
                            <a:rPr lang="zh-CN" altLang="en-US" sz="2000" i="1">
                              <a:latin typeface="Cambria Math" panose="02040503050406030204" pitchFamily="18" charset="0"/>
                            </a:rPr>
                          </m:ctrlPr>
                        </m:naryPr>
                        <m:sub>
                          <m:r>
                            <a:rPr lang="zh-CN" altLang="en-US" sz="2000" i="1">
                              <a:latin typeface="Cambria Math"/>
                            </a:rPr>
                            <m:t>𝑖</m:t>
                          </m:r>
                          <m:r>
                            <a:rPr lang="zh-CN" altLang="en-US" sz="2000">
                              <a:latin typeface="Cambria Math"/>
                            </a:rPr>
                            <m:t>=1</m:t>
                          </m:r>
                        </m:sub>
                        <m:sup>
                          <m:r>
                            <a:rPr lang="zh-CN" altLang="en-US" sz="2000" i="1">
                              <a:latin typeface="Cambria Math"/>
                            </a:rPr>
                            <m:t>𝑁</m:t>
                          </m:r>
                        </m:sup>
                        <m:e>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i="1">
                                      <a:latin typeface="Cambria Math"/>
                                    </a:rPr>
                                    <m:t>𝑖</m:t>
                                  </m:r>
                                </m:sub>
                              </m:sSub>
                              <m:r>
                                <a:rPr lang="zh-CN" altLang="en-US" sz="2000">
                                  <a:latin typeface="Cambria Math"/>
                                </a:rPr>
                                <m:t>(1+</m:t>
                              </m:r>
                              <m:r>
                                <a:rPr lang="zh-CN" altLang="en-US" sz="2000" i="1">
                                  <a:latin typeface="Cambria Math"/>
                                </a:rPr>
                                <m:t>𝑟</m:t>
                              </m:r>
                              <m:sSub>
                                <m:sSubPr>
                                  <m:ctrlPr>
                                    <a:rPr lang="zh-CN" altLang="en-US" sz="2000" i="1">
                                      <a:latin typeface="Cambria Math" panose="02040503050406030204" pitchFamily="18" charset="0"/>
                                    </a:rPr>
                                  </m:ctrlPr>
                                </m:sSubPr>
                                <m:e>
                                  <m:r>
                                    <a:rPr lang="zh-CN" altLang="en-US" sz="2000" i="1">
                                      <a:latin typeface="Cambria Math"/>
                                    </a:rPr>
                                    <m:t>𝑡</m:t>
                                  </m:r>
                                </m:e>
                                <m:sub>
                                  <m:r>
                                    <a:rPr lang="zh-CN" altLang="en-US" sz="2000" i="1">
                                      <a:latin typeface="Cambria Math"/>
                                    </a:rPr>
                                    <m:t>𝑖</m:t>
                                  </m:r>
                                </m:sub>
                              </m:sSub>
                            </m:e>
                          </m:d>
                        </m:e>
                      </m:nary>
                      <m:r>
                        <a:rPr lang="zh-CN" altLang="en-US" sz="2000">
                          <a:latin typeface="Cambria Math"/>
                        </a:rPr>
                        <m:t>=0</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43608" y="1916832"/>
                <a:ext cx="7200800" cy="95782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331640" y="3293673"/>
                <a:ext cx="6687616" cy="8620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a:rPr>
                        <m:t>𝐹</m:t>
                      </m:r>
                      <m:sSub>
                        <m:sSubPr>
                          <m:ctrlPr>
                            <a:rPr lang="zh-CN" altLang="en-US" sz="2000" i="1">
                              <a:latin typeface="Cambria Math" panose="02040503050406030204" pitchFamily="18" charset="0"/>
                            </a:rPr>
                          </m:ctrlPr>
                        </m:sSubPr>
                        <m:e>
                          <m:r>
                            <a:rPr lang="zh-CN" altLang="en-US" sz="2000" i="1">
                              <a:latin typeface="Cambria Math"/>
                            </a:rPr>
                            <m:t>𝑃</m:t>
                          </m:r>
                        </m:e>
                        <m:sub>
                          <m:r>
                            <a:rPr lang="zh-CN" altLang="en-US" sz="2000">
                              <a:latin typeface="Cambria Math"/>
                            </a:rPr>
                            <m:t>0</m:t>
                          </m:r>
                        </m:sub>
                      </m:sSub>
                      <m:r>
                        <a:rPr lang="zh-CN" altLang="en-US" sz="2000">
                          <a:latin typeface="Cambria Math"/>
                        </a:rPr>
                        <m:t>=</m:t>
                      </m:r>
                      <m:f>
                        <m:fPr>
                          <m:ctrlPr>
                            <a:rPr lang="zh-CN" altLang="en-US"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a:rPr>
                                <m:t>𝑃</m:t>
                              </m:r>
                            </m:e>
                            <m:sub>
                              <m:r>
                                <a:rPr lang="zh-CN" altLang="en-US" sz="2000">
                                  <a:latin typeface="Cambria Math"/>
                                </a:rPr>
                                <m:t>0</m:t>
                              </m:r>
                            </m:sub>
                          </m:sSub>
                          <m:r>
                            <a:rPr lang="zh-CN" altLang="en-US" sz="2000">
                              <a:latin typeface="Cambria Math"/>
                            </a:rPr>
                            <m:t>+</m:t>
                          </m:r>
                          <m:r>
                            <a:rPr lang="zh-CN" altLang="en-US" sz="2000" i="1">
                              <a:latin typeface="Cambria Math"/>
                            </a:rPr>
                            <m:t>𝐴𝐶</m:t>
                          </m:r>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a:latin typeface="Cambria Math"/>
                                </a:rPr>
                                <m:t>0</m:t>
                              </m:r>
                            </m:sub>
                          </m:sSub>
                          <m:r>
                            <a:rPr lang="zh-CN" altLang="en-US" sz="2000">
                              <a:latin typeface="Cambria Math"/>
                            </a:rPr>
                            <m:t>)(1+</m:t>
                          </m:r>
                          <m:r>
                            <a:rPr lang="zh-CN" altLang="en-US" sz="2000" i="1">
                              <a:latin typeface="Cambria Math"/>
                            </a:rPr>
                            <m:t>𝑟𝑡</m:t>
                          </m:r>
                          <m:r>
                            <a:rPr lang="zh-CN" altLang="en-US" sz="2000">
                              <a:latin typeface="Cambria Math"/>
                            </a:rPr>
                            <m:t>)−</m:t>
                          </m:r>
                          <m:nary>
                            <m:naryPr>
                              <m:chr m:val="∑"/>
                              <m:limLoc m:val="undOvr"/>
                              <m:grow m:val="on"/>
                              <m:ctrlPr>
                                <a:rPr lang="zh-CN" altLang="en-US" sz="2000" i="1">
                                  <a:latin typeface="Cambria Math" panose="02040503050406030204" pitchFamily="18" charset="0"/>
                                </a:rPr>
                              </m:ctrlPr>
                            </m:naryPr>
                            <m:sub>
                              <m:r>
                                <a:rPr lang="zh-CN" altLang="en-US" sz="2000" i="1">
                                  <a:latin typeface="Cambria Math"/>
                                </a:rPr>
                                <m:t>𝑖</m:t>
                              </m:r>
                              <m:r>
                                <a:rPr lang="zh-CN" altLang="en-US" sz="2000">
                                  <a:latin typeface="Cambria Math"/>
                                </a:rPr>
                                <m:t>=1</m:t>
                              </m:r>
                            </m:sub>
                            <m:sup>
                              <m:r>
                                <a:rPr lang="zh-CN" altLang="en-US" sz="2000" i="1">
                                  <a:latin typeface="Cambria Math"/>
                                </a:rPr>
                                <m:t>𝑁</m:t>
                              </m:r>
                            </m:sup>
                            <m:e>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i="1">
                                          <a:latin typeface="Cambria Math"/>
                                        </a:rPr>
                                        <m:t>𝑖</m:t>
                                      </m:r>
                                    </m:sub>
                                  </m:sSub>
                                  <m:r>
                                    <a:rPr lang="zh-CN" altLang="en-US" sz="2000">
                                      <a:latin typeface="Cambria Math"/>
                                    </a:rPr>
                                    <m:t>(1+</m:t>
                                  </m:r>
                                  <m:r>
                                    <a:rPr lang="zh-CN" altLang="en-US" sz="2000" i="1">
                                      <a:latin typeface="Cambria Math"/>
                                    </a:rPr>
                                    <m:t>𝑟</m:t>
                                  </m:r>
                                  <m:sSub>
                                    <m:sSubPr>
                                      <m:ctrlPr>
                                        <a:rPr lang="zh-CN" altLang="en-US" sz="2000" i="1">
                                          <a:latin typeface="Cambria Math" panose="02040503050406030204" pitchFamily="18" charset="0"/>
                                        </a:rPr>
                                      </m:ctrlPr>
                                    </m:sSubPr>
                                    <m:e>
                                      <m:r>
                                        <a:rPr lang="zh-CN" altLang="en-US" sz="2000" i="1">
                                          <a:latin typeface="Cambria Math"/>
                                        </a:rPr>
                                        <m:t>𝑡</m:t>
                                      </m:r>
                                    </m:e>
                                    <m:sub>
                                      <m:r>
                                        <a:rPr lang="zh-CN" altLang="en-US" sz="2000" i="1">
                                          <a:latin typeface="Cambria Math"/>
                                        </a:rPr>
                                        <m:t>𝑖</m:t>
                                      </m:r>
                                    </m:sub>
                                  </m:sSub>
                                </m:e>
                              </m:d>
                            </m:e>
                          </m:nary>
                          <m:r>
                            <a:rPr lang="zh-CN" altLang="en-US" sz="2000">
                              <a:latin typeface="Cambria Math"/>
                            </a:rPr>
                            <m:t>−</m:t>
                          </m:r>
                          <m:r>
                            <a:rPr lang="zh-CN" altLang="en-US" sz="2000" i="1">
                              <a:latin typeface="Cambria Math"/>
                            </a:rPr>
                            <m:t>𝐴𝐶</m:t>
                          </m:r>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a:latin typeface="Cambria Math"/>
                                </a:rPr>
                                <m:t>2</m:t>
                              </m:r>
                            </m:sub>
                          </m:sSub>
                        </m:num>
                        <m:den>
                          <m:r>
                            <a:rPr lang="zh-CN" altLang="en-US" sz="2000" i="1">
                              <a:latin typeface="Cambria Math"/>
                            </a:rPr>
                            <m:t>𝐶</m:t>
                          </m:r>
                          <m:sSub>
                            <m:sSubPr>
                              <m:ctrlPr>
                                <a:rPr lang="zh-CN" altLang="en-US" sz="2000" i="1">
                                  <a:latin typeface="Cambria Math" panose="02040503050406030204" pitchFamily="18" charset="0"/>
                                </a:rPr>
                              </m:ctrlPr>
                            </m:sSubPr>
                            <m:e>
                              <m:r>
                                <a:rPr lang="zh-CN" altLang="en-US" sz="2000" i="1">
                                  <a:latin typeface="Cambria Math"/>
                                </a:rPr>
                                <m:t>𝐹</m:t>
                              </m:r>
                            </m:e>
                            <m:sub>
                              <m:r>
                                <a:rPr lang="zh-CN" altLang="en-US" sz="2000">
                                  <a:latin typeface="Cambria Math"/>
                                </a:rPr>
                                <m:t>0</m:t>
                              </m:r>
                            </m:sub>
                          </m:sSub>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331640" y="3293673"/>
                <a:ext cx="6687616" cy="862095"/>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71522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mn-ea"/>
              </a:rPr>
              <a:t>隐含回购</a:t>
            </a:r>
            <a:r>
              <a:rPr lang="zh-CN" altLang="en-US" dirty="0" smtClean="0">
                <a:latin typeface="+mn-ea"/>
              </a:rPr>
              <a:t>利率</a:t>
            </a:r>
            <a:r>
              <a:rPr lang="en-US" altLang="zh-CN" dirty="0" smtClean="0">
                <a:latin typeface="+mn-ea"/>
              </a:rPr>
              <a:t/>
            </a:r>
            <a:br>
              <a:rPr lang="en-US" altLang="zh-CN" dirty="0" smtClean="0">
                <a:latin typeface="+mn-ea"/>
              </a:rPr>
            </a:b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IRR, Implied Repo Rate)</a:t>
            </a:r>
            <a:r>
              <a:rPr lang="en-US" altLang="zh-CN" dirty="0">
                <a:latin typeface="+mn-ea"/>
              </a:rPr>
              <a:t> </a:t>
            </a:r>
            <a:endParaRPr lang="zh-CN" altLang="en-US" dirty="0">
              <a:latin typeface="+mn-ea"/>
            </a:endParaRPr>
          </a:p>
        </p:txBody>
      </p:sp>
      <p:sp>
        <p:nvSpPr>
          <p:cNvPr id="3" name="内容占位符 2"/>
          <p:cNvSpPr>
            <a:spLocks noGrp="1"/>
          </p:cNvSpPr>
          <p:nvPr>
            <p:ph idx="1"/>
          </p:nvPr>
        </p:nvSpPr>
        <p:spPr/>
        <p:txBody>
          <a:bodyPr>
            <a:normAutofit/>
          </a:bodyPr>
          <a:lstStyle/>
          <a:p>
            <a:r>
              <a:rPr lang="zh-CN" altLang="en-US" dirty="0" smtClean="0">
                <a:latin typeface="宋体" pitchFamily="2" charset="-122"/>
              </a:rPr>
              <a:t>由期货价格和现货价格反推得到：</a:t>
            </a:r>
            <a:endParaRPr lang="en-US" altLang="zh-CN" dirty="0" smtClean="0">
              <a:latin typeface="宋体" pitchFamily="2" charset="-122"/>
            </a:endParaRPr>
          </a:p>
          <a:p>
            <a:endParaRPr lang="en-US" altLang="zh-CN" dirty="0">
              <a:latin typeface="宋体" pitchFamily="2" charset="-122"/>
            </a:endParaRPr>
          </a:p>
          <a:p>
            <a:endParaRPr lang="en-US" altLang="zh-CN" dirty="0" smtClean="0">
              <a:latin typeface="宋体" pitchFamily="2" charset="-122"/>
            </a:endParaRPr>
          </a:p>
          <a:p>
            <a:endParaRPr lang="en-US" altLang="zh-CN" dirty="0" smtClean="0">
              <a:latin typeface="宋体" pitchFamily="2" charset="-122"/>
            </a:endParaRPr>
          </a:p>
          <a:p>
            <a:r>
              <a:rPr lang="zh-CN" altLang="en-US" dirty="0" smtClean="0">
                <a:latin typeface="宋体" pitchFamily="2" charset="-122"/>
              </a:rPr>
              <a:t>直观理解是：现货持有</a:t>
            </a:r>
            <a:r>
              <a:rPr lang="zh-CN" altLang="en-US" dirty="0" smtClean="0"/>
              <a:t>策略</a:t>
            </a:r>
            <a:r>
              <a:rPr lang="en-US" altLang="zh-CN" dirty="0" smtClean="0"/>
              <a:t>(cash-and-carry trade)</a:t>
            </a:r>
            <a:r>
              <a:rPr lang="zh-CN" altLang="en-US" dirty="0" smtClean="0"/>
              <a:t>产生的年化收益率</a:t>
            </a:r>
            <a:endParaRPr lang="en-US" altLang="zh-CN" dirty="0" smtClean="0"/>
          </a:p>
          <a:p>
            <a:r>
              <a:rPr lang="en-US" altLang="zh-CN" dirty="0" smtClean="0"/>
              <a:t>IRR</a:t>
            </a:r>
            <a:r>
              <a:rPr lang="zh-CN" altLang="en-US" dirty="0" smtClean="0"/>
              <a:t>大的国债为</a:t>
            </a:r>
            <a:r>
              <a:rPr lang="en-US" altLang="zh-CN" dirty="0" smtClean="0"/>
              <a:t>CTD</a:t>
            </a:r>
            <a:r>
              <a:rPr lang="zh-CN" altLang="en-US" dirty="0" smtClean="0"/>
              <a:t>。</a:t>
            </a:r>
            <a:endParaRPr lang="en-US" altLang="zh-CN" dirty="0" smtClean="0"/>
          </a:p>
          <a:p>
            <a:pPr lvl="1"/>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619672" y="2492896"/>
                <a:ext cx="6264696" cy="8289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a:rPr>
                        <m:t>𝑟</m:t>
                      </m:r>
                      <m:r>
                        <a:rPr lang="zh-CN" altLang="en-US" sz="2000">
                          <a:latin typeface="Cambria Math"/>
                        </a:rPr>
                        <m:t>=</m:t>
                      </m:r>
                      <m:f>
                        <m:fPr>
                          <m:ctrlPr>
                            <a:rPr lang="zh-CN" altLang="en-US" sz="2000" i="1">
                              <a:latin typeface="Cambria Math" panose="02040503050406030204" pitchFamily="18" charset="0"/>
                            </a:rPr>
                          </m:ctrlPr>
                        </m:fPr>
                        <m:num>
                          <m:r>
                            <a:rPr lang="zh-CN" altLang="en-US" sz="2000" i="1">
                              <a:latin typeface="Cambria Math"/>
                            </a:rPr>
                            <m:t>𝐹</m:t>
                          </m:r>
                          <m:sSub>
                            <m:sSubPr>
                              <m:ctrlPr>
                                <a:rPr lang="zh-CN" altLang="en-US" sz="2000" i="1">
                                  <a:latin typeface="Cambria Math" panose="02040503050406030204" pitchFamily="18" charset="0"/>
                                </a:rPr>
                              </m:ctrlPr>
                            </m:sSubPr>
                            <m:e>
                              <m:r>
                                <a:rPr lang="zh-CN" altLang="en-US" sz="2000" i="1">
                                  <a:latin typeface="Cambria Math"/>
                                </a:rPr>
                                <m:t>𝑃</m:t>
                              </m:r>
                            </m:e>
                            <m:sub>
                              <m:r>
                                <a:rPr lang="zh-CN" altLang="en-US" sz="2000">
                                  <a:latin typeface="Cambria Math"/>
                                </a:rPr>
                                <m:t>0</m:t>
                              </m:r>
                            </m:sub>
                          </m:sSub>
                          <m:r>
                            <a:rPr lang="zh-CN" altLang="en-US" sz="2000">
                              <a:latin typeface="Cambria Math"/>
                            </a:rPr>
                            <m:t>×</m:t>
                          </m:r>
                          <m:r>
                            <a:rPr lang="zh-CN" altLang="en-US" sz="2000" i="1">
                              <a:latin typeface="Cambria Math"/>
                            </a:rPr>
                            <m:t>𝐶</m:t>
                          </m:r>
                          <m:sSub>
                            <m:sSubPr>
                              <m:ctrlPr>
                                <a:rPr lang="zh-CN" altLang="en-US" sz="2000" i="1">
                                  <a:latin typeface="Cambria Math" panose="02040503050406030204" pitchFamily="18" charset="0"/>
                                </a:rPr>
                              </m:ctrlPr>
                            </m:sSubPr>
                            <m:e>
                              <m:r>
                                <a:rPr lang="zh-CN" altLang="en-US" sz="2000" i="1">
                                  <a:latin typeface="Cambria Math"/>
                                </a:rPr>
                                <m:t>𝐹</m:t>
                              </m:r>
                            </m:e>
                            <m:sub>
                              <m:r>
                                <a:rPr lang="zh-CN" altLang="en-US" sz="2000">
                                  <a:latin typeface="Cambria Math"/>
                                </a:rPr>
                                <m:t>0</m:t>
                              </m:r>
                            </m:sub>
                          </m:sSub>
                          <m:r>
                            <a:rPr lang="zh-CN" altLang="en-US" sz="2000">
                              <a:latin typeface="Cambria Math"/>
                            </a:rPr>
                            <m:t>+</m:t>
                          </m:r>
                          <m:r>
                            <a:rPr lang="zh-CN" altLang="en-US" sz="2000" i="1">
                              <a:latin typeface="Cambria Math"/>
                            </a:rPr>
                            <m:t>𝐴𝐶</m:t>
                          </m:r>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a:latin typeface="Cambria Math"/>
                                </a:rPr>
                                <m:t>2</m:t>
                              </m:r>
                            </m:sub>
                          </m:sSub>
                          <m:r>
                            <a:rPr lang="zh-CN" altLang="en-US" sz="2000">
                              <a:latin typeface="Cambria Math"/>
                            </a:rPr>
                            <m:t>−(</m:t>
                          </m:r>
                          <m:sSub>
                            <m:sSubPr>
                              <m:ctrlPr>
                                <a:rPr lang="zh-CN" altLang="en-US" sz="2000" i="1">
                                  <a:latin typeface="Cambria Math" panose="02040503050406030204" pitchFamily="18" charset="0"/>
                                </a:rPr>
                              </m:ctrlPr>
                            </m:sSubPr>
                            <m:e>
                              <m:r>
                                <a:rPr lang="zh-CN" altLang="en-US" sz="2000" i="1">
                                  <a:latin typeface="Cambria Math"/>
                                </a:rPr>
                                <m:t>𝑃</m:t>
                              </m:r>
                            </m:e>
                            <m:sub>
                              <m:r>
                                <a:rPr lang="zh-CN" altLang="en-US" sz="2000">
                                  <a:latin typeface="Cambria Math"/>
                                </a:rPr>
                                <m:t>0</m:t>
                              </m:r>
                            </m:sub>
                          </m:sSub>
                          <m:r>
                            <a:rPr lang="zh-CN" altLang="en-US" sz="2000">
                              <a:latin typeface="Cambria Math"/>
                            </a:rPr>
                            <m:t>+</m:t>
                          </m:r>
                          <m:r>
                            <a:rPr lang="zh-CN" altLang="en-US" sz="2000" i="1">
                              <a:latin typeface="Cambria Math"/>
                            </a:rPr>
                            <m:t>𝐴𝐶</m:t>
                          </m:r>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a:latin typeface="Cambria Math"/>
                                </a:rPr>
                                <m:t>0</m:t>
                              </m:r>
                            </m:sub>
                          </m:sSub>
                          <m:r>
                            <a:rPr lang="zh-CN" altLang="en-US" sz="2000">
                              <a:latin typeface="Cambria Math"/>
                            </a:rPr>
                            <m:t>)+</m:t>
                          </m:r>
                          <m:nary>
                            <m:naryPr>
                              <m:chr m:val="∑"/>
                              <m:limLoc m:val="undOvr"/>
                              <m:grow m:val="on"/>
                              <m:ctrlPr>
                                <a:rPr lang="zh-CN" altLang="en-US" sz="2000" i="1">
                                  <a:latin typeface="Cambria Math" panose="02040503050406030204" pitchFamily="18" charset="0"/>
                                </a:rPr>
                              </m:ctrlPr>
                            </m:naryPr>
                            <m:sub>
                              <m:r>
                                <a:rPr lang="zh-CN" altLang="en-US" sz="2000" i="1">
                                  <a:latin typeface="Cambria Math"/>
                                </a:rPr>
                                <m:t>𝑖</m:t>
                              </m:r>
                              <m:r>
                                <a:rPr lang="zh-CN" altLang="en-US" sz="2000">
                                  <a:latin typeface="Cambria Math"/>
                                </a:rPr>
                                <m:t>=1</m:t>
                              </m:r>
                            </m:sub>
                            <m:sup>
                              <m:r>
                                <a:rPr lang="zh-CN" altLang="en-US" sz="2000" i="1">
                                  <a:latin typeface="Cambria Math"/>
                                </a:rPr>
                                <m:t>𝑁</m:t>
                              </m:r>
                            </m:sup>
                            <m:e>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i="1">
                                      <a:latin typeface="Cambria Math"/>
                                    </a:rPr>
                                    <m:t>𝑖</m:t>
                                  </m:r>
                                </m:sub>
                              </m:sSub>
                            </m:e>
                          </m:nary>
                        </m:num>
                        <m:den>
                          <m:d>
                            <m:dPr>
                              <m:end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a:rPr>
                                    <m:t>𝑃</m:t>
                                  </m:r>
                                </m:e>
                                <m:sub>
                                  <m:r>
                                    <a:rPr lang="zh-CN" altLang="en-US" sz="2000">
                                      <a:latin typeface="Cambria Math"/>
                                    </a:rPr>
                                    <m:t>0</m:t>
                                  </m:r>
                                </m:sub>
                              </m:sSub>
                              <m:r>
                                <a:rPr lang="zh-CN" altLang="en-US" sz="2000">
                                  <a:latin typeface="Cambria Math"/>
                                </a:rPr>
                                <m:t>+</m:t>
                              </m:r>
                              <m:r>
                                <a:rPr lang="zh-CN" altLang="en-US" sz="2000" i="1">
                                  <a:latin typeface="Cambria Math"/>
                                </a:rPr>
                                <m:t>𝐴𝐶</m:t>
                              </m:r>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a:latin typeface="Cambria Math"/>
                                    </a:rPr>
                                    <m:t>0</m:t>
                                  </m:r>
                                </m:sub>
                              </m:sSub>
                              <m:r>
                                <a:rPr lang="zh-CN" altLang="en-US" sz="2000">
                                  <a:latin typeface="Cambria Math"/>
                                </a:rPr>
                                <m:t>)</m:t>
                              </m:r>
                              <m:r>
                                <a:rPr lang="zh-CN" altLang="en-US" sz="2000" i="1">
                                  <a:latin typeface="Cambria Math"/>
                                </a:rPr>
                                <m:t>𝑡</m:t>
                              </m:r>
                              <m:r>
                                <a:rPr lang="zh-CN" altLang="en-US" sz="2000">
                                  <a:latin typeface="Cambria Math"/>
                                </a:rPr>
                                <m:t>−</m:t>
                              </m:r>
                              <m:nary>
                                <m:naryPr>
                                  <m:chr m:val="∑"/>
                                  <m:limLoc m:val="undOvr"/>
                                  <m:grow m:val="on"/>
                                  <m:ctrlPr>
                                    <a:rPr lang="zh-CN" altLang="en-US" sz="2000" i="1">
                                      <a:latin typeface="Cambria Math" panose="02040503050406030204" pitchFamily="18" charset="0"/>
                                    </a:rPr>
                                  </m:ctrlPr>
                                </m:naryPr>
                                <m:sub>
                                  <m:r>
                                    <a:rPr lang="zh-CN" altLang="en-US" sz="2000" i="1">
                                      <a:latin typeface="Cambria Math"/>
                                    </a:rPr>
                                    <m:t>𝑖</m:t>
                                  </m:r>
                                  <m:r>
                                    <a:rPr lang="zh-CN" altLang="en-US" sz="2000">
                                      <a:latin typeface="Cambria Math"/>
                                    </a:rPr>
                                    <m:t>=1</m:t>
                                  </m:r>
                                </m:sub>
                                <m:sup>
                                  <m:r>
                                    <a:rPr lang="zh-CN" altLang="en-US" sz="2000" i="1">
                                      <a:latin typeface="Cambria Math"/>
                                    </a:rPr>
                                    <m:t>𝑁</m:t>
                                  </m:r>
                                </m:sup>
                                <m:e>
                                  <m:sSub>
                                    <m:sSubPr>
                                      <m:ctrlPr>
                                        <a:rPr lang="zh-CN" altLang="en-US" sz="2000" i="1">
                                          <a:latin typeface="Cambria Math" panose="02040503050406030204" pitchFamily="18" charset="0"/>
                                        </a:rPr>
                                      </m:ctrlPr>
                                    </m:sSubPr>
                                    <m:e>
                                      <m:r>
                                        <a:rPr lang="zh-CN" altLang="en-US" sz="2000" i="1">
                                          <a:latin typeface="Cambria Math"/>
                                        </a:rPr>
                                        <m:t>𝐶</m:t>
                                      </m:r>
                                    </m:e>
                                    <m:sub>
                                      <m:r>
                                        <a:rPr lang="zh-CN" altLang="en-US" sz="2000" i="1">
                                          <a:latin typeface="Cambria Math"/>
                                        </a:rPr>
                                        <m:t>𝑖</m:t>
                                      </m:r>
                                    </m:sub>
                                  </m:sSub>
                                </m:e>
                              </m:nary>
                              <m:sSub>
                                <m:sSubPr>
                                  <m:ctrlPr>
                                    <a:rPr lang="zh-CN" altLang="en-US" sz="2000" i="1">
                                      <a:latin typeface="Cambria Math" panose="02040503050406030204" pitchFamily="18" charset="0"/>
                                    </a:rPr>
                                  </m:ctrlPr>
                                </m:sSubPr>
                                <m:e>
                                  <m:r>
                                    <a:rPr lang="zh-CN" altLang="en-US" sz="2000" i="1">
                                      <a:latin typeface="Cambria Math"/>
                                    </a:rPr>
                                    <m:t>𝑡</m:t>
                                  </m:r>
                                </m:e>
                                <m:sub>
                                  <m:r>
                                    <a:rPr lang="zh-CN" altLang="en-US" sz="2000" i="1">
                                      <a:latin typeface="Cambria Math"/>
                                    </a:rPr>
                                    <m:t>𝑖</m:t>
                                  </m:r>
                                </m:sub>
                              </m:sSub>
                            </m:e>
                          </m:d>
                        </m:den>
                      </m:f>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619672" y="2492896"/>
                <a:ext cx="6264696" cy="828945"/>
              </a:xfrm>
              <a:prstGeom prst="rect">
                <a:avLst/>
              </a:prstGeom>
              <a:blipFill rotWithShape="0">
                <a:blip r:embed="rId3"/>
                <a:stretch>
                  <a:fillRect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97999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国债期货套期</a:t>
            </a:r>
            <a:r>
              <a:rPr lang="zh-CN" altLang="en-US" dirty="0" smtClean="0"/>
              <a:t>保值</a:t>
            </a:r>
            <a:endParaRPr lang="zh-CN" altLang="en-US" dirty="0"/>
          </a:p>
        </p:txBody>
      </p:sp>
      <p:sp>
        <p:nvSpPr>
          <p:cNvPr id="3" name="内容占位符 2"/>
          <p:cNvSpPr>
            <a:spLocks noGrp="1"/>
          </p:cNvSpPr>
          <p:nvPr>
            <p:ph idx="1"/>
          </p:nvPr>
        </p:nvSpPr>
        <p:spPr/>
        <p:txBody>
          <a:bodyPr>
            <a:normAutofit/>
          </a:bodyPr>
          <a:lstStyle/>
          <a:p>
            <a:r>
              <a:rPr lang="zh-CN" altLang="en-US" sz="3000" b="1" dirty="0" smtClean="0">
                <a:latin typeface="+mn-ea"/>
              </a:rPr>
              <a:t>久期的概念最早是麦考利</a:t>
            </a:r>
            <a:r>
              <a:rPr lang="en-US" altLang="zh-CN" sz="3000" b="1" dirty="0" smtClean="0">
                <a:latin typeface="+mn-ea"/>
              </a:rPr>
              <a:t>(Macaulay)</a:t>
            </a:r>
            <a:r>
              <a:rPr lang="zh-CN" altLang="en-US" sz="3000" b="1" dirty="0" smtClean="0">
                <a:latin typeface="+mn-ea"/>
              </a:rPr>
              <a:t>在</a:t>
            </a:r>
            <a:r>
              <a:rPr lang="en-US" altLang="zh-CN" sz="3000" b="1" dirty="0" smtClean="0">
                <a:latin typeface="+mn-ea"/>
              </a:rPr>
              <a:t>1938</a:t>
            </a:r>
            <a:r>
              <a:rPr lang="zh-CN" altLang="en-US" sz="3000" b="1" dirty="0" smtClean="0">
                <a:latin typeface="+mn-ea"/>
              </a:rPr>
              <a:t>年提出来的，所以又称麦考利久期。</a:t>
            </a:r>
            <a:endParaRPr lang="en-US" altLang="zh-CN" sz="3000" b="1" dirty="0" smtClean="0">
              <a:latin typeface="+mn-ea"/>
            </a:endParaRPr>
          </a:p>
          <a:p>
            <a:r>
              <a:rPr lang="zh-CN" altLang="en-US" sz="3000" b="1" dirty="0" smtClean="0">
                <a:latin typeface="+mn-ea"/>
              </a:rPr>
              <a:t>麦考利久期是使用加权平均数的形式计算债券的平均到期时间。它是债券在未来产生现金流的时间的加权平均，其权重是各期现金流现值在债券价格中所占的比重。</a:t>
            </a:r>
            <a:endParaRPr lang="en-US" altLang="zh-CN" sz="3000" b="1" dirty="0" smtClean="0">
              <a:latin typeface="+mn-ea"/>
            </a:endParaRPr>
          </a:p>
          <a:p>
            <a:r>
              <a:rPr lang="zh-CN" altLang="en-US" sz="3000" b="1" dirty="0" smtClean="0">
                <a:latin typeface="+mn-ea"/>
              </a:rPr>
              <a:t>债券价格同到期收益率有以下近似关系</a:t>
            </a:r>
            <a:endParaRPr lang="zh-CN" altLang="en-US" sz="3000" b="1" dirty="0">
              <a:latin typeface="+mn-ea"/>
            </a:endParaRPr>
          </a:p>
        </p:txBody>
      </p:sp>
      <mc:AlternateContent xmlns:mc="http://schemas.openxmlformats.org/markup-compatibility/2006" xmlns:a14="http://schemas.microsoft.com/office/drawing/2010/main">
        <mc:Choice Requires="a14">
          <p:sp>
            <p:nvSpPr>
              <p:cNvPr id="5" name="矩形 4"/>
              <p:cNvSpPr/>
              <p:nvPr/>
            </p:nvSpPr>
            <p:spPr>
              <a:xfrm>
                <a:off x="3848852" y="5157192"/>
                <a:ext cx="2091299"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2400" i="1">
                              <a:latin typeface="Cambria Math" panose="02040503050406030204" pitchFamily="18" charset="0"/>
                            </a:rPr>
                          </m:ctrlPr>
                        </m:fPr>
                        <m:num>
                          <m:r>
                            <a:rPr lang="zh-CN" altLang="en-US" sz="2400" i="1">
                              <a:latin typeface="Cambria Math"/>
                            </a:rPr>
                            <m:t>𝛥</m:t>
                          </m:r>
                          <m:r>
                            <a:rPr lang="zh-CN" altLang="en-US" sz="2400" i="1">
                              <a:latin typeface="Cambria Math"/>
                            </a:rPr>
                            <m:t>𝐵</m:t>
                          </m:r>
                        </m:num>
                        <m:den>
                          <m:r>
                            <a:rPr lang="zh-CN" altLang="en-US" sz="2400" i="1">
                              <a:latin typeface="Cambria Math"/>
                            </a:rPr>
                            <m:t>𝐵</m:t>
                          </m:r>
                        </m:den>
                      </m:f>
                      <m:r>
                        <a:rPr lang="zh-CN" altLang="en-US" sz="2400">
                          <a:latin typeface="Cambria Math"/>
                        </a:rPr>
                        <m:t>=−</m:t>
                      </m:r>
                      <m:r>
                        <a:rPr lang="zh-CN" altLang="en-US" sz="2400" i="1">
                          <a:latin typeface="Cambria Math"/>
                        </a:rPr>
                        <m:t>𝐷</m:t>
                      </m:r>
                      <m:r>
                        <a:rPr lang="zh-CN" altLang="en-US" sz="2400" i="1">
                          <a:latin typeface="Cambria Math"/>
                        </a:rPr>
                        <m:t>𝛥</m:t>
                      </m:r>
                      <m:r>
                        <a:rPr lang="zh-CN" altLang="en-US" sz="2400" i="1">
                          <a:latin typeface="Cambria Math"/>
                        </a:rPr>
                        <m:t>𝑦</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3848852" y="5157192"/>
                <a:ext cx="2091299" cy="783804"/>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13695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久期管理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zh-CN" altLang="en-US" dirty="0" smtClean="0"/>
                  <a:t>国债期货的久期等于最便宜交割债券的久期。</a:t>
                </a:r>
                <a:endParaRPr lang="en-US" altLang="zh-CN" dirty="0" smtClean="0"/>
              </a:p>
              <a:p>
                <a:pPr marL="0" indent="0">
                  <a:buNone/>
                  <a:defRPr/>
                </a:pPr>
                <a14:m>
                  <m:oMathPara xmlns:m="http://schemas.openxmlformats.org/officeDocument/2006/math">
                    <m:oMathParaPr>
                      <m:jc m:val="centerGroup"/>
                    </m:oMathParaPr>
                    <m:oMath xmlns:m="http://schemas.openxmlformats.org/officeDocument/2006/math">
                      <m:r>
                        <a:rPr lang="zh-CN" altLang="en-US" i="1">
                          <a:latin typeface="Cambria Math"/>
                        </a:rPr>
                        <m:t>𝐻𝑅</m:t>
                      </m:r>
                      <m:r>
                        <a:rPr lang="zh-CN" altLang="en-US">
                          <a:latin typeface="Cambria Math"/>
                        </a:rPr>
                        <m:t>=</m:t>
                      </m:r>
                      <m:f>
                        <m:fPr>
                          <m:ctrlPr>
                            <a:rPr lang="zh-CN" altLang="en-US" i="1">
                              <a:latin typeface="Cambria Math" panose="02040503050406030204" pitchFamily="18" charset="0"/>
                            </a:rPr>
                          </m:ctrlPr>
                        </m:fPr>
                        <m:num>
                          <m:r>
                            <a:rPr lang="zh-CN" altLang="en-US" i="1">
                              <a:latin typeface="Cambria Math"/>
                            </a:rPr>
                            <m:t>𝑃</m:t>
                          </m:r>
                          <m:sSub>
                            <m:sSubPr>
                              <m:ctrlPr>
                                <a:rPr lang="zh-CN" altLang="en-US" i="1">
                                  <a:latin typeface="Cambria Math" panose="02040503050406030204" pitchFamily="18" charset="0"/>
                                </a:rPr>
                              </m:ctrlPr>
                            </m:sSubPr>
                            <m:e>
                              <m:r>
                                <a:rPr lang="zh-CN" altLang="en-US" i="1">
                                  <a:latin typeface="Cambria Math"/>
                                </a:rPr>
                                <m:t>𝐷</m:t>
                              </m:r>
                            </m:e>
                            <m:sub>
                              <m:r>
                                <a:rPr lang="zh-CN" altLang="en-US" i="1">
                                  <a:latin typeface="Cambria Math"/>
                                </a:rPr>
                                <m:t>𝑃</m:t>
                              </m:r>
                            </m:sub>
                          </m:sSub>
                        </m:num>
                        <m:den>
                          <m:r>
                            <a:rPr lang="zh-CN" altLang="en-US" i="1">
                              <a:latin typeface="Cambria Math"/>
                            </a:rPr>
                            <m:t>𝐹</m:t>
                          </m:r>
                          <m:sSub>
                            <m:sSubPr>
                              <m:ctrlPr>
                                <a:rPr lang="zh-CN" altLang="en-US" i="1">
                                  <a:latin typeface="Cambria Math" panose="02040503050406030204" pitchFamily="18" charset="0"/>
                                </a:rPr>
                              </m:ctrlPr>
                            </m:sSubPr>
                            <m:e>
                              <m:r>
                                <a:rPr lang="zh-CN" altLang="en-US" i="1">
                                  <a:latin typeface="Cambria Math"/>
                                </a:rPr>
                                <m:t>𝐷</m:t>
                              </m:r>
                            </m:e>
                            <m:sub>
                              <m:r>
                                <a:rPr lang="zh-CN" altLang="en-US" i="1">
                                  <a:latin typeface="Cambria Math"/>
                                </a:rPr>
                                <m:t>𝐹</m:t>
                              </m:r>
                            </m:sub>
                          </m:sSub>
                        </m:den>
                      </m:f>
                      <m:r>
                        <a:rPr lang="en-US" altLang="zh-CN" i="1">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a:rPr>
                            <m:t>𝑃</m:t>
                          </m:r>
                          <m:sSub>
                            <m:sSubPr>
                              <m:ctrlPr>
                                <a:rPr lang="zh-CN" altLang="en-US" i="1">
                                  <a:latin typeface="Cambria Math" panose="02040503050406030204" pitchFamily="18" charset="0"/>
                                </a:rPr>
                              </m:ctrlPr>
                            </m:sSubPr>
                            <m:e>
                              <m:r>
                                <a:rPr lang="zh-CN" altLang="en-US" i="1">
                                  <a:latin typeface="Cambria Math"/>
                                </a:rPr>
                                <m:t>𝐷</m:t>
                              </m:r>
                            </m:e>
                            <m:sub>
                              <m:r>
                                <a:rPr lang="zh-CN" altLang="en-US" i="1">
                                  <a:latin typeface="Cambria Math"/>
                                </a:rPr>
                                <m:t>𝑃</m:t>
                              </m:r>
                            </m:sub>
                          </m:sSub>
                        </m:num>
                        <m:den>
                          <m:r>
                            <a:rPr lang="zh-CN" altLang="en-US" i="1">
                              <a:latin typeface="Cambria Math"/>
                            </a:rPr>
                            <m:t>𝐹</m:t>
                          </m:r>
                          <m:sSub>
                            <m:sSubPr>
                              <m:ctrlPr>
                                <a:rPr lang="zh-CN" altLang="en-US" i="1">
                                  <a:latin typeface="Cambria Math" panose="02040503050406030204" pitchFamily="18" charset="0"/>
                                </a:rPr>
                              </m:ctrlPr>
                            </m:sSubPr>
                            <m:e>
                              <m:r>
                                <a:rPr lang="zh-CN" altLang="en-US" i="1">
                                  <a:latin typeface="Cambria Math"/>
                                </a:rPr>
                                <m:t>𝐷</m:t>
                              </m:r>
                            </m:e>
                            <m:sub>
                              <m:r>
                                <a:rPr lang="en-US" altLang="zh-CN" i="1">
                                  <a:latin typeface="Cambria Math" panose="02040503050406030204" pitchFamily="18" charset="0"/>
                                </a:rPr>
                                <m:t>𝐶𝑇𝐷</m:t>
                              </m:r>
                            </m:sub>
                          </m:sSub>
                        </m:den>
                      </m:f>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85" t="-20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7179405"/>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例子</a:t>
            </a:r>
            <a:endParaRPr lang="zh-CN" altLang="en-US" dirty="0"/>
          </a:p>
        </p:txBody>
      </p:sp>
      <p:sp>
        <p:nvSpPr>
          <p:cNvPr id="3" name="内容占位符 2"/>
          <p:cNvSpPr>
            <a:spLocks noGrp="1"/>
          </p:cNvSpPr>
          <p:nvPr>
            <p:ph idx="1"/>
          </p:nvPr>
        </p:nvSpPr>
        <p:spPr/>
        <p:txBody>
          <a:bodyPr>
            <a:normAutofit/>
          </a:bodyPr>
          <a:lstStyle/>
          <a:p>
            <a:pPr>
              <a:defRPr/>
            </a:pPr>
            <a:r>
              <a:rPr lang="en-US" altLang="zh-CN" sz="2400" b="1" dirty="0">
                <a:latin typeface="+mn-ea"/>
              </a:rPr>
              <a:t>8</a:t>
            </a:r>
            <a:r>
              <a:rPr lang="zh-CN" altLang="en-US" sz="2400" b="1" dirty="0">
                <a:latin typeface="+mn-ea"/>
              </a:rPr>
              <a:t>月</a:t>
            </a:r>
            <a:r>
              <a:rPr lang="en-US" altLang="zh-CN" sz="2400" b="1" dirty="0">
                <a:latin typeface="+mn-ea"/>
              </a:rPr>
              <a:t>2</a:t>
            </a:r>
            <a:r>
              <a:rPr lang="zh-CN" altLang="en-US" sz="2400" b="1" dirty="0">
                <a:latin typeface="+mn-ea"/>
              </a:rPr>
              <a:t>日，基金经理已将</a:t>
            </a:r>
            <a:r>
              <a:rPr lang="en-US" altLang="zh-CN" sz="2400" b="1" dirty="0">
                <a:latin typeface="+mn-ea"/>
              </a:rPr>
              <a:t>1000</a:t>
            </a:r>
            <a:r>
              <a:rPr lang="zh-CN" altLang="en-US" sz="2400" b="1" dirty="0">
                <a:latin typeface="+mn-ea"/>
              </a:rPr>
              <a:t>万美元投资到政府债券中，他预计在下</a:t>
            </a:r>
            <a:r>
              <a:rPr lang="en-US" altLang="zh-CN" sz="2400" b="1" dirty="0">
                <a:latin typeface="+mn-ea"/>
              </a:rPr>
              <a:t>3</a:t>
            </a:r>
            <a:r>
              <a:rPr lang="zh-CN" altLang="en-US" sz="2400" b="1" dirty="0">
                <a:latin typeface="+mn-ea"/>
              </a:rPr>
              <a:t>个月内利率的变动将十分剧烈。假设在下三个月内，债券组合的平均久期为</a:t>
            </a:r>
            <a:r>
              <a:rPr lang="en-US" altLang="zh-CN" sz="2400" b="1" dirty="0">
                <a:latin typeface="+mn-ea"/>
              </a:rPr>
              <a:t>6.80</a:t>
            </a:r>
            <a:r>
              <a:rPr lang="zh-CN" altLang="en-US" sz="2400" b="1" dirty="0" smtClean="0">
                <a:latin typeface="+mn-ea"/>
              </a:rPr>
              <a:t>年。</a:t>
            </a:r>
            <a:endParaRPr lang="zh-CN" altLang="en-US" sz="2400" b="1" dirty="0">
              <a:latin typeface="+mn-ea"/>
            </a:endParaRPr>
          </a:p>
          <a:p>
            <a:pPr>
              <a:defRPr/>
            </a:pPr>
            <a:r>
              <a:rPr lang="zh-CN" altLang="en-US" sz="2400" b="1" dirty="0">
                <a:latin typeface="+mn-ea"/>
              </a:rPr>
              <a:t>他决定运用</a:t>
            </a:r>
            <a:r>
              <a:rPr lang="en-US" altLang="zh-CN" sz="2400" b="1" dirty="0">
                <a:latin typeface="+mn-ea"/>
              </a:rPr>
              <a:t>12</a:t>
            </a:r>
            <a:r>
              <a:rPr lang="zh-CN" altLang="en-US" sz="2400" b="1" dirty="0">
                <a:latin typeface="+mn-ea"/>
              </a:rPr>
              <a:t>月份的长期国债期货合约对投资组合进行套期保值。现在期货的价格为</a:t>
            </a:r>
            <a:r>
              <a:rPr lang="en-US" altLang="zh-CN" sz="2400" b="1" dirty="0">
                <a:latin typeface="+mn-ea"/>
              </a:rPr>
              <a:t>93.0625</a:t>
            </a:r>
            <a:r>
              <a:rPr lang="zh-CN" altLang="en-US" sz="2400" b="1" dirty="0">
                <a:latin typeface="+mn-ea"/>
              </a:rPr>
              <a:t>，且最便宜交割债券的久期为</a:t>
            </a:r>
            <a:r>
              <a:rPr lang="en-US" altLang="zh-CN" sz="2400" b="1" dirty="0">
                <a:latin typeface="+mn-ea"/>
              </a:rPr>
              <a:t>9.20</a:t>
            </a:r>
            <a:r>
              <a:rPr lang="zh-CN" altLang="en-US" sz="2400" b="1" dirty="0">
                <a:latin typeface="+mn-ea"/>
              </a:rPr>
              <a:t>年。由于每一合约要交割面值为</a:t>
            </a:r>
            <a:r>
              <a:rPr lang="en-US" altLang="zh-CN" sz="2400" b="1" dirty="0">
                <a:latin typeface="+mn-ea"/>
              </a:rPr>
              <a:t>10</a:t>
            </a:r>
            <a:r>
              <a:rPr lang="zh-CN" altLang="en-US" sz="2400" b="1" dirty="0">
                <a:latin typeface="+mn-ea"/>
              </a:rPr>
              <a:t>万美元的债券，</a:t>
            </a:r>
            <a:r>
              <a:rPr lang="zh-CN" altLang="en-US" sz="2400" b="1" dirty="0" smtClean="0">
                <a:latin typeface="+mn-ea"/>
              </a:rPr>
              <a:t>因此一份期货</a:t>
            </a:r>
            <a:r>
              <a:rPr lang="zh-CN" altLang="en-US" sz="2400" b="1" dirty="0">
                <a:latin typeface="+mn-ea"/>
              </a:rPr>
              <a:t>合约的</a:t>
            </a:r>
            <a:r>
              <a:rPr lang="zh-CN" altLang="en-US" sz="2400" b="1" dirty="0" smtClean="0">
                <a:latin typeface="+mn-ea"/>
              </a:rPr>
              <a:t>价值为</a:t>
            </a:r>
            <a:r>
              <a:rPr lang="en-US" altLang="zh-CN" sz="2400" b="1" dirty="0">
                <a:latin typeface="+mn-ea"/>
              </a:rPr>
              <a:t>93062.5</a:t>
            </a:r>
            <a:r>
              <a:rPr lang="zh-CN" altLang="en-US" sz="2400" b="1" dirty="0">
                <a:latin typeface="+mn-ea"/>
              </a:rPr>
              <a:t>美元，则应卖空多少份期货</a:t>
            </a:r>
            <a:r>
              <a:rPr lang="zh-CN" altLang="en-US" sz="2400" b="1" dirty="0" smtClean="0">
                <a:latin typeface="+mn-ea"/>
              </a:rPr>
              <a:t>合约以使得组合利率免疫？</a:t>
            </a:r>
            <a:endParaRPr lang="en-US" altLang="zh-CN" sz="2400" b="1" dirty="0" smtClean="0">
              <a:latin typeface="+mn-ea"/>
            </a:endParaRPr>
          </a:p>
          <a:p>
            <a:pPr>
              <a:defRPr/>
            </a:pPr>
            <a:endParaRPr lang="en-US" altLang="zh-CN" sz="2400" b="1" dirty="0">
              <a:latin typeface="+mn-ea"/>
            </a:endParaRPr>
          </a:p>
          <a:p>
            <a:pPr>
              <a:defRPr/>
            </a:pPr>
            <a:endParaRPr lang="zh-CN" altLang="en-US" sz="2400" b="1" dirty="0">
              <a:latin typeface="+mn-ea"/>
            </a:endParaRPr>
          </a:p>
          <a:p>
            <a:pPr>
              <a:defRPr/>
            </a:pPr>
            <a:endParaRPr lang="zh-CN" altLang="en-US" sz="2400" b="1" dirty="0"/>
          </a:p>
        </p:txBody>
      </p:sp>
      <mc:AlternateContent xmlns:mc="http://schemas.openxmlformats.org/markup-compatibility/2006" xmlns:a14="http://schemas.microsoft.com/office/drawing/2010/main">
        <mc:Choice Requires="a14">
          <p:sp>
            <p:nvSpPr>
              <p:cNvPr id="7" name="矩形 6"/>
              <p:cNvSpPr/>
              <p:nvPr/>
            </p:nvSpPr>
            <p:spPr>
              <a:xfrm>
                <a:off x="3131840" y="5085184"/>
                <a:ext cx="3916076" cy="7861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a:rPr>
                            <m:t>10000000</m:t>
                          </m:r>
                        </m:num>
                        <m:den>
                          <m:r>
                            <a:rPr lang="zh-CN" altLang="en-US" sz="2400">
                              <a:latin typeface="Cambria Math"/>
                            </a:rPr>
                            <m:t>93062.50</m:t>
                          </m:r>
                        </m:den>
                      </m:f>
                      <m:r>
                        <a:rPr lang="zh-CN" altLang="en-US" sz="2400">
                          <a:latin typeface="Cambria Math"/>
                        </a:rPr>
                        <m:t>×</m:t>
                      </m:r>
                      <m:f>
                        <m:fPr>
                          <m:ctrlPr>
                            <a:rPr lang="zh-CN" altLang="en-US" sz="2400" i="1">
                              <a:latin typeface="Cambria Math" panose="02040503050406030204" pitchFamily="18" charset="0"/>
                            </a:rPr>
                          </m:ctrlPr>
                        </m:fPr>
                        <m:num>
                          <m:r>
                            <a:rPr lang="zh-CN" altLang="en-US" sz="2400">
                              <a:latin typeface="Cambria Math"/>
                            </a:rPr>
                            <m:t>6.80</m:t>
                          </m:r>
                        </m:num>
                        <m:den>
                          <m:r>
                            <a:rPr lang="zh-CN" altLang="en-US" sz="2400">
                              <a:latin typeface="Cambria Math"/>
                            </a:rPr>
                            <m:t>9.20</m:t>
                          </m:r>
                        </m:den>
                      </m:f>
                      <m:r>
                        <a:rPr lang="zh-CN" altLang="en-US" sz="2400">
                          <a:latin typeface="Cambria Math"/>
                        </a:rPr>
                        <m:t>=79.42</m:t>
                      </m:r>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3131840" y="5085184"/>
                <a:ext cx="3916076" cy="786177"/>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6151296"/>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4400" dirty="0" smtClean="0"/>
              <a:t>4. </a:t>
            </a:r>
            <a:r>
              <a:rPr lang="zh-CN" altLang="en-US" sz="4400" dirty="0" smtClean="0"/>
              <a:t>我国</a:t>
            </a:r>
            <a:r>
              <a:rPr lang="zh-CN" altLang="en-US" sz="4400" dirty="0"/>
              <a:t>的国债</a:t>
            </a:r>
            <a:r>
              <a:rPr lang="zh-CN" altLang="en-US" sz="4400" dirty="0" smtClean="0"/>
              <a:t>期货</a:t>
            </a:r>
            <a:endParaRPr lang="zh-CN" altLang="en-US" dirty="0"/>
          </a:p>
        </p:txBody>
      </p:sp>
      <p:sp>
        <p:nvSpPr>
          <p:cNvPr id="3" name="内容占位符 2"/>
          <p:cNvSpPr>
            <a:spLocks noGrp="1"/>
          </p:cNvSpPr>
          <p:nvPr>
            <p:ph idx="1"/>
          </p:nvPr>
        </p:nvSpPr>
        <p:spPr/>
        <p:txBody>
          <a:bodyPr/>
          <a:lstStyle/>
          <a:p>
            <a:pPr>
              <a:defRPr/>
            </a:pPr>
            <a:r>
              <a:rPr lang="zh-CN" altLang="en-US" dirty="0">
                <a:latin typeface="+mn-ea"/>
              </a:rPr>
              <a:t>过去：“</a:t>
            </a:r>
            <a:r>
              <a:rPr lang="en-US" altLang="zh-CN" dirty="0">
                <a:latin typeface="+mn-ea"/>
              </a:rPr>
              <a:t>327”</a:t>
            </a:r>
            <a:r>
              <a:rPr lang="zh-CN" altLang="en-US" dirty="0">
                <a:latin typeface="+mn-ea"/>
              </a:rPr>
              <a:t>国债期货事件</a:t>
            </a:r>
            <a:endParaRPr lang="en-US" altLang="zh-CN" dirty="0">
              <a:latin typeface="+mn-ea"/>
            </a:endParaRPr>
          </a:p>
          <a:p>
            <a:pPr>
              <a:defRPr/>
            </a:pPr>
            <a:r>
              <a:rPr lang="zh-CN" altLang="en-US" dirty="0">
                <a:latin typeface="+mn-ea"/>
              </a:rPr>
              <a:t>现在：</a:t>
            </a:r>
            <a:r>
              <a:rPr lang="en-US" altLang="zh-CN" dirty="0">
                <a:latin typeface="+mn-ea"/>
              </a:rPr>
              <a:t>9</a:t>
            </a:r>
            <a:r>
              <a:rPr lang="zh-CN" altLang="en-US" dirty="0">
                <a:latin typeface="+mn-ea"/>
              </a:rPr>
              <a:t>月</a:t>
            </a:r>
            <a:r>
              <a:rPr lang="en-US" altLang="zh-CN" dirty="0">
                <a:latin typeface="+mn-ea"/>
              </a:rPr>
              <a:t>6</a:t>
            </a:r>
            <a:r>
              <a:rPr lang="zh-CN" altLang="en-US" dirty="0">
                <a:latin typeface="+mn-ea"/>
              </a:rPr>
              <a:t>日国债期货上市交易</a:t>
            </a:r>
            <a:endParaRPr lang="en-US" altLang="zh-CN" dirty="0">
              <a:latin typeface="+mn-ea"/>
            </a:endParaRPr>
          </a:p>
          <a:p>
            <a:pPr>
              <a:defRPr/>
            </a:pPr>
            <a:r>
              <a:rPr lang="zh-CN" altLang="en-US" dirty="0">
                <a:latin typeface="+mn-ea"/>
              </a:rPr>
              <a:t>未来：</a:t>
            </a:r>
            <a:r>
              <a:rPr lang="zh-CN" altLang="en-US" dirty="0" smtClean="0">
                <a:latin typeface="+mn-ea"/>
              </a:rPr>
              <a:t>？</a:t>
            </a:r>
            <a:endParaRPr lang="en-US" altLang="zh-CN" dirty="0">
              <a:latin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latin typeface="+mn-ea"/>
                <a:ea typeface="+mn-ea"/>
              </a:rPr>
              <a:t>“</a:t>
            </a:r>
            <a:r>
              <a:rPr lang="en-US" altLang="zh-CN" dirty="0">
                <a:latin typeface="+mn-ea"/>
                <a:ea typeface="+mn-ea"/>
              </a:rPr>
              <a:t>327”</a:t>
            </a:r>
            <a:r>
              <a:rPr lang="zh-CN" altLang="en-US" dirty="0">
                <a:latin typeface="+mn-ea"/>
                <a:ea typeface="+mn-ea"/>
              </a:rPr>
              <a:t>国债期货</a:t>
            </a:r>
            <a:r>
              <a:rPr lang="zh-CN" altLang="en-US" dirty="0" smtClean="0">
                <a:latin typeface="+mn-ea"/>
                <a:ea typeface="+mn-ea"/>
              </a:rPr>
              <a:t>事件</a:t>
            </a:r>
            <a:endParaRPr lang="zh-CN" altLang="en-US" dirty="0">
              <a:latin typeface="+mn-ea"/>
              <a:ea typeface="+mn-ea"/>
            </a:endParaRPr>
          </a:p>
        </p:txBody>
      </p:sp>
      <p:sp>
        <p:nvSpPr>
          <p:cNvPr id="3" name="内容占位符 2"/>
          <p:cNvSpPr>
            <a:spLocks noGrp="1"/>
          </p:cNvSpPr>
          <p:nvPr>
            <p:ph idx="1"/>
          </p:nvPr>
        </p:nvSpPr>
        <p:spPr/>
        <p:txBody>
          <a:bodyPr>
            <a:normAutofit/>
          </a:bodyPr>
          <a:lstStyle/>
          <a:p>
            <a:pPr>
              <a:defRPr/>
            </a:pPr>
            <a:r>
              <a:rPr lang="zh-CN" altLang="en-US" dirty="0">
                <a:latin typeface="+mn-ea"/>
              </a:rPr>
              <a:t>“</a:t>
            </a:r>
            <a:r>
              <a:rPr lang="en-US" altLang="zh-CN" dirty="0">
                <a:latin typeface="+mn-ea"/>
              </a:rPr>
              <a:t>327”</a:t>
            </a:r>
            <a:r>
              <a:rPr lang="zh-CN" altLang="en-US" dirty="0">
                <a:latin typeface="+mn-ea"/>
              </a:rPr>
              <a:t>是</a:t>
            </a:r>
            <a:r>
              <a:rPr lang="en-US" altLang="zh-CN" dirty="0">
                <a:latin typeface="+mn-ea"/>
              </a:rPr>
              <a:t>1995</a:t>
            </a:r>
            <a:r>
              <a:rPr lang="zh-CN" altLang="en-US" dirty="0">
                <a:latin typeface="+mn-ea"/>
              </a:rPr>
              <a:t>年</a:t>
            </a:r>
            <a:r>
              <a:rPr lang="en-US" altLang="zh-CN" dirty="0">
                <a:latin typeface="+mn-ea"/>
              </a:rPr>
              <a:t>6</a:t>
            </a:r>
            <a:r>
              <a:rPr lang="zh-CN" altLang="en-US" dirty="0">
                <a:latin typeface="+mn-ea"/>
              </a:rPr>
              <a:t>月交割、代码为</a:t>
            </a:r>
            <a:r>
              <a:rPr lang="en-US" altLang="zh-CN" dirty="0">
                <a:latin typeface="+mn-ea"/>
              </a:rPr>
              <a:t>310327</a:t>
            </a:r>
            <a:r>
              <a:rPr lang="zh-CN" altLang="en-US" dirty="0">
                <a:latin typeface="+mn-ea"/>
              </a:rPr>
              <a:t>的国债期货合约</a:t>
            </a:r>
            <a:r>
              <a:rPr lang="zh-CN" altLang="en-US" dirty="0" smtClean="0">
                <a:latin typeface="+mn-ea"/>
              </a:rPr>
              <a:t>简称。</a:t>
            </a:r>
            <a:endParaRPr lang="zh-CN" altLang="en-US" dirty="0">
              <a:latin typeface="+mn-ea"/>
            </a:endParaRPr>
          </a:p>
          <a:p>
            <a:pPr>
              <a:defRPr/>
            </a:pPr>
            <a:r>
              <a:rPr lang="zh-CN" altLang="en-US" dirty="0">
                <a:latin typeface="+mn-ea"/>
              </a:rPr>
              <a:t>期货标的：“</a:t>
            </a:r>
            <a:r>
              <a:rPr lang="en-US" altLang="zh-CN" dirty="0">
                <a:latin typeface="+mn-ea"/>
              </a:rPr>
              <a:t>923”</a:t>
            </a:r>
            <a:r>
              <a:rPr lang="zh-CN" altLang="en-US" dirty="0">
                <a:latin typeface="+mn-ea"/>
              </a:rPr>
              <a:t>券</a:t>
            </a:r>
          </a:p>
          <a:p>
            <a:pPr lvl="1">
              <a:defRPr/>
            </a:pPr>
            <a:r>
              <a:rPr lang="zh-CN" altLang="en-US" dirty="0">
                <a:latin typeface="+mn-ea"/>
              </a:rPr>
              <a:t>财政部</a:t>
            </a:r>
            <a:r>
              <a:rPr lang="en-US" altLang="zh-CN" dirty="0">
                <a:latin typeface="+mn-ea"/>
              </a:rPr>
              <a:t>1992</a:t>
            </a:r>
            <a:r>
              <a:rPr lang="zh-CN" altLang="en-US" dirty="0">
                <a:latin typeface="+mn-ea"/>
              </a:rPr>
              <a:t>年发行、</a:t>
            </a:r>
            <a:r>
              <a:rPr lang="en-US" altLang="zh-CN" dirty="0">
                <a:latin typeface="+mn-ea"/>
              </a:rPr>
              <a:t>1995</a:t>
            </a:r>
            <a:r>
              <a:rPr lang="zh-CN" altLang="en-US" dirty="0">
                <a:latin typeface="+mn-ea"/>
              </a:rPr>
              <a:t>年</a:t>
            </a:r>
            <a:r>
              <a:rPr lang="en-US" altLang="zh-CN" dirty="0">
                <a:latin typeface="+mn-ea"/>
              </a:rPr>
              <a:t>7</a:t>
            </a:r>
            <a:r>
              <a:rPr lang="zh-CN" altLang="en-US" dirty="0">
                <a:latin typeface="+mn-ea"/>
              </a:rPr>
              <a:t>月</a:t>
            </a:r>
            <a:r>
              <a:rPr lang="en-US" altLang="zh-CN" dirty="0">
                <a:latin typeface="+mn-ea"/>
              </a:rPr>
              <a:t>1</a:t>
            </a:r>
            <a:r>
              <a:rPr lang="zh-CN" altLang="en-US" dirty="0">
                <a:latin typeface="+mn-ea"/>
              </a:rPr>
              <a:t>日到期的</a:t>
            </a:r>
            <a:r>
              <a:rPr lang="en-US" altLang="zh-CN" dirty="0">
                <a:latin typeface="+mn-ea"/>
              </a:rPr>
              <a:t>3</a:t>
            </a:r>
            <a:r>
              <a:rPr lang="zh-CN" altLang="en-US" dirty="0">
                <a:latin typeface="+mn-ea"/>
              </a:rPr>
              <a:t>年期国债</a:t>
            </a:r>
          </a:p>
          <a:p>
            <a:pPr lvl="1">
              <a:defRPr/>
            </a:pPr>
            <a:r>
              <a:rPr lang="zh-CN" altLang="en-US" dirty="0" smtClean="0">
                <a:latin typeface="+mn-ea"/>
              </a:rPr>
              <a:t>息</a:t>
            </a:r>
            <a:r>
              <a:rPr lang="zh-CN" altLang="en-US" dirty="0">
                <a:latin typeface="+mn-ea"/>
              </a:rPr>
              <a:t>票率</a:t>
            </a:r>
            <a:r>
              <a:rPr lang="en-US" altLang="zh-CN" dirty="0">
                <a:latin typeface="+mn-ea"/>
              </a:rPr>
              <a:t>9.5%</a:t>
            </a:r>
          </a:p>
          <a:p>
            <a:pPr lvl="1">
              <a:defRPr/>
            </a:pPr>
            <a:r>
              <a:rPr lang="zh-CN" altLang="en-US" dirty="0">
                <a:latin typeface="+mn-ea"/>
              </a:rPr>
              <a:t>到期一次还本付息</a:t>
            </a:r>
          </a:p>
          <a:p>
            <a:pPr lvl="1">
              <a:defRPr/>
            </a:pPr>
            <a:r>
              <a:rPr lang="zh-CN" altLang="en-US" dirty="0">
                <a:latin typeface="+mn-ea"/>
              </a:rPr>
              <a:t>兑付价格为：</a:t>
            </a:r>
            <a:r>
              <a:rPr lang="en-US" altLang="zh-CN" dirty="0">
                <a:latin typeface="+mn-ea"/>
              </a:rPr>
              <a:t>100+100×9.5%×3=128.5</a:t>
            </a:r>
            <a:r>
              <a:rPr lang="zh-CN" altLang="en-US" dirty="0">
                <a:latin typeface="+mn-ea"/>
              </a:rPr>
              <a:t>元</a:t>
            </a:r>
          </a:p>
          <a:p>
            <a:pPr>
              <a:defRPr/>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mn-ea"/>
                <a:ea typeface="+mn-ea"/>
              </a:rPr>
              <a:t>“327”</a:t>
            </a:r>
            <a:r>
              <a:rPr lang="zh-CN" altLang="en-US" dirty="0" smtClean="0">
                <a:latin typeface="+mn-ea"/>
                <a:ea typeface="+mn-ea"/>
              </a:rPr>
              <a:t>事件背景</a:t>
            </a:r>
            <a:endParaRPr lang="zh-CN" altLang="en-US" dirty="0">
              <a:latin typeface="+mn-ea"/>
              <a:ea typeface="+mn-ea"/>
            </a:endParaRPr>
          </a:p>
        </p:txBody>
      </p:sp>
      <p:sp>
        <p:nvSpPr>
          <p:cNvPr id="3" name="内容占位符 2"/>
          <p:cNvSpPr>
            <a:spLocks noGrp="1"/>
          </p:cNvSpPr>
          <p:nvPr>
            <p:ph idx="1"/>
          </p:nvPr>
        </p:nvSpPr>
        <p:spPr/>
        <p:txBody>
          <a:bodyPr/>
          <a:lstStyle/>
          <a:p>
            <a:pPr>
              <a:defRPr/>
            </a:pPr>
            <a:endParaRPr lang="zh-CN" altLang="en-US"/>
          </a:p>
        </p:txBody>
      </p:sp>
      <p:pic>
        <p:nvPicPr>
          <p:cNvPr id="921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57338"/>
            <a:ext cx="799465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保值贴补</a:t>
            </a:r>
            <a:endParaRPr lang="zh-CN" altLang="en-US" dirty="0"/>
          </a:p>
        </p:txBody>
      </p:sp>
      <p:sp>
        <p:nvSpPr>
          <p:cNvPr id="3" name="内容占位符 2"/>
          <p:cNvSpPr>
            <a:spLocks noGrp="1"/>
          </p:cNvSpPr>
          <p:nvPr>
            <p:ph idx="1"/>
          </p:nvPr>
        </p:nvSpPr>
        <p:spPr/>
        <p:txBody>
          <a:bodyPr/>
          <a:lstStyle/>
          <a:p>
            <a:pPr>
              <a:defRPr/>
            </a:pPr>
            <a:endParaRPr lang="zh-CN" altLang="en-US"/>
          </a:p>
        </p:txBody>
      </p:sp>
      <p:pic>
        <p:nvPicPr>
          <p:cNvPr id="931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97025"/>
            <a:ext cx="8234363"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endParaRPr lang="zh-CN" altLang="zh-CN" smtClean="0"/>
          </a:p>
        </p:txBody>
      </p:sp>
      <mc:AlternateContent xmlns:mc="http://schemas.openxmlformats.org/markup-compatibility/2006" xmlns:a14="http://schemas.microsoft.com/office/drawing/2010/main">
        <mc:Choice Requires="a14">
          <p:sp>
            <p:nvSpPr>
              <p:cNvPr id="74755" name="Rectangle 3"/>
              <p:cNvSpPr>
                <a:spLocks noGrp="1" noChangeArrowheads="1"/>
              </p:cNvSpPr>
              <p:nvPr>
                <p:ph type="body" idx="1"/>
              </p:nvPr>
            </p:nvSpPr>
            <p:spPr/>
            <p:txBody>
              <a:bodyPr/>
              <a:lstStyle/>
              <a:p>
                <a:pPr eaLnBrk="1" hangingPunct="1"/>
                <a:r>
                  <a:rPr lang="zh-CN" altLang="en-US" dirty="0" smtClean="0"/>
                  <a:t>复利计算时：</a:t>
                </a:r>
                <a:endParaRPr lang="en-US" altLang="zh-CN" dirty="0" smtClean="0"/>
              </a:p>
              <a:p>
                <a:pPr marL="82296" indent="0">
                  <a:lnSpc>
                    <a:spcPct val="150000"/>
                  </a:lnSpc>
                  <a:buNone/>
                </a:pPr>
                <a14:m>
                  <m:oMathPara xmlns:m="http://schemas.openxmlformats.org/officeDocument/2006/math">
                    <m:oMathParaPr>
                      <m:jc m:val="centerGroup"/>
                    </m:oMathParaPr>
                    <m:oMath xmlns:m="http://schemas.openxmlformats.org/officeDocument/2006/math">
                      <m:sSup>
                        <m:sSupPr>
                          <m:ctrlPr>
                            <a:rPr lang="zh-CN" altLang="en-US" sz="2800" i="1">
                              <a:latin typeface="Cambria Math" panose="02040503050406030204" pitchFamily="18" charset="0"/>
                            </a:rPr>
                          </m:ctrlPr>
                        </m:sSupPr>
                        <m:e>
                          <m:r>
                            <a:rPr lang="zh-CN" altLang="en-US" sz="2800" b="0" i="1">
                              <a:latin typeface="Cambria Math"/>
                            </a:rPr>
                            <m:t>𝑒</m:t>
                          </m:r>
                        </m:e>
                        <m:sup>
                          <m:r>
                            <a:rPr lang="zh-CN" altLang="en-US" sz="2800" b="0" i="1">
                              <a:latin typeface="Cambria Math"/>
                            </a:rPr>
                            <m:t>𝑡</m:t>
                          </m:r>
                          <m:r>
                            <a:rPr lang="zh-CN" altLang="en-US" sz="2800" b="0">
                              <a:latin typeface="Cambria Math"/>
                            </a:rPr>
                            <m:t>∗</m:t>
                          </m:r>
                          <m:sSub>
                            <m:sSubPr>
                              <m:ctrlPr>
                                <a:rPr lang="zh-CN" altLang="en-US" sz="2800" i="1">
                                  <a:latin typeface="Cambria Math" panose="02040503050406030204" pitchFamily="18" charset="0"/>
                                </a:rPr>
                              </m:ctrlPr>
                            </m:sSubPr>
                            <m:e>
                              <m:r>
                                <a:rPr lang="zh-CN" altLang="en-US" sz="2800" b="0" i="1">
                                  <a:latin typeface="Cambria Math"/>
                                </a:rPr>
                                <m:t>𝑖</m:t>
                              </m:r>
                            </m:e>
                            <m:sub>
                              <m:r>
                                <a:rPr lang="zh-CN" altLang="en-US" sz="2800" b="0" i="1">
                                  <a:latin typeface="Cambria Math"/>
                                </a:rPr>
                                <m:t>𝑡</m:t>
                              </m:r>
                            </m:sub>
                          </m:sSub>
                        </m:sup>
                      </m:sSup>
                      <m:sSup>
                        <m:sSupPr>
                          <m:ctrlPr>
                            <a:rPr lang="zh-CN" altLang="en-US" sz="2800" i="1">
                              <a:latin typeface="Cambria Math" panose="02040503050406030204" pitchFamily="18" charset="0"/>
                            </a:rPr>
                          </m:ctrlPr>
                        </m:sSupPr>
                        <m:e>
                          <m:r>
                            <a:rPr lang="zh-CN" altLang="en-US" sz="2800" b="0" i="1">
                              <a:latin typeface="Cambria Math"/>
                            </a:rPr>
                            <m:t>𝑒</m:t>
                          </m:r>
                        </m:e>
                        <m:sup>
                          <m:d>
                            <m:dPr>
                              <m:endChr m:val=""/>
                              <m:ctrlPr>
                                <a:rPr lang="zh-CN" altLang="en-US" sz="2800" i="1">
                                  <a:latin typeface="Cambria Math" panose="02040503050406030204" pitchFamily="18" charset="0"/>
                                </a:rPr>
                              </m:ctrlPr>
                            </m:dPr>
                            <m:e>
                              <m:r>
                                <a:rPr lang="zh-CN" altLang="en-US" sz="2800" b="0" i="1">
                                  <a:latin typeface="Cambria Math"/>
                                </a:rPr>
                                <m:t>𝑇</m:t>
                              </m:r>
                              <m:r>
                                <a:rPr lang="zh-CN" altLang="en-US" sz="2800" b="0">
                                  <a:latin typeface="Cambria Math"/>
                                </a:rPr>
                                <m:t>−</m:t>
                              </m:r>
                              <m:r>
                                <a:rPr lang="zh-CN" altLang="en-US" sz="2800" b="0" i="1">
                                  <a:latin typeface="Cambria Math"/>
                                </a:rPr>
                                <m:t>𝑡</m:t>
                              </m:r>
                              <m:r>
                                <a:rPr lang="zh-CN" altLang="en-US" sz="2800" b="0">
                                  <a:latin typeface="Cambria Math"/>
                                </a:rPr>
                                <m:t>)∗</m:t>
                              </m:r>
                              <m:sSub>
                                <m:sSubPr>
                                  <m:ctrlPr>
                                    <a:rPr lang="zh-CN" altLang="en-US" sz="2800" i="1">
                                      <a:latin typeface="Cambria Math" panose="02040503050406030204" pitchFamily="18" charset="0"/>
                                    </a:rPr>
                                  </m:ctrlPr>
                                </m:sSubPr>
                                <m:e>
                                  <m:r>
                                    <a:rPr lang="zh-CN" altLang="en-US" sz="2800" b="0" i="1">
                                      <a:latin typeface="Cambria Math"/>
                                    </a:rPr>
                                    <m:t>𝑖</m:t>
                                  </m:r>
                                </m:e>
                                <m:sub>
                                  <m:r>
                                    <a:rPr lang="zh-CN" altLang="en-US" sz="2800" b="0" i="1">
                                      <a:latin typeface="Cambria Math"/>
                                    </a:rPr>
                                    <m:t>𝐹</m:t>
                                  </m:r>
                                </m:sub>
                              </m:sSub>
                            </m:e>
                          </m:d>
                        </m:sup>
                      </m:sSup>
                      <m:r>
                        <a:rPr lang="zh-CN" altLang="en-US" sz="2800" b="0">
                          <a:latin typeface="Cambria Math"/>
                        </a:rPr>
                        <m:t>=</m:t>
                      </m:r>
                      <m:sSup>
                        <m:sSupPr>
                          <m:ctrlPr>
                            <a:rPr lang="zh-CN" altLang="en-US" sz="2800" i="1">
                              <a:latin typeface="Cambria Math" panose="02040503050406030204" pitchFamily="18" charset="0"/>
                            </a:rPr>
                          </m:ctrlPr>
                        </m:sSupPr>
                        <m:e>
                          <m:r>
                            <a:rPr lang="zh-CN" altLang="en-US" sz="2800" b="0" i="1">
                              <a:latin typeface="Cambria Math"/>
                            </a:rPr>
                            <m:t>𝑒</m:t>
                          </m:r>
                        </m:e>
                        <m:sup>
                          <m:r>
                            <a:rPr lang="zh-CN" altLang="en-US" sz="2800" b="0" i="1">
                              <a:latin typeface="Cambria Math"/>
                            </a:rPr>
                            <m:t>𝑇</m:t>
                          </m:r>
                          <m:r>
                            <a:rPr lang="zh-CN" altLang="en-US" sz="2800" b="0">
                              <a:latin typeface="Cambria Math"/>
                            </a:rPr>
                            <m:t>∗</m:t>
                          </m:r>
                          <m:sSub>
                            <m:sSubPr>
                              <m:ctrlPr>
                                <a:rPr lang="zh-CN" altLang="en-US" sz="2800" i="1">
                                  <a:latin typeface="Cambria Math" panose="02040503050406030204" pitchFamily="18" charset="0"/>
                                </a:rPr>
                              </m:ctrlPr>
                            </m:sSubPr>
                            <m:e>
                              <m:r>
                                <a:rPr lang="zh-CN" altLang="en-US" sz="2800" b="0" i="1">
                                  <a:latin typeface="Cambria Math"/>
                                </a:rPr>
                                <m:t>𝑖</m:t>
                              </m:r>
                            </m:e>
                            <m:sub>
                              <m:r>
                                <a:rPr lang="zh-CN" altLang="en-US" sz="2800" b="0" i="1">
                                  <a:latin typeface="Cambria Math"/>
                                </a:rPr>
                                <m:t>𝑇</m:t>
                              </m:r>
                            </m:sub>
                          </m:sSub>
                        </m:sup>
                      </m:sSup>
                    </m:oMath>
                  </m:oMathPara>
                </a14:m>
                <a:endParaRPr lang="en-US" altLang="zh-CN" sz="2800" dirty="0" smtClean="0"/>
              </a:p>
              <a:p>
                <a:pPr marL="82296" indent="0">
                  <a:lnSpc>
                    <a:spcPct val="150000"/>
                  </a:lnSpc>
                  <a:buNone/>
                </a:pPr>
                <a14:m>
                  <m:oMathPara xmlns:m="http://schemas.openxmlformats.org/officeDocument/2006/math">
                    <m:oMathParaPr>
                      <m:jc m:val="centerGroup"/>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a:rPr>
                            <m:t>𝑖</m:t>
                          </m:r>
                        </m:e>
                        <m:sub>
                          <m:r>
                            <a:rPr lang="zh-CN" altLang="en-US" sz="2800" i="1">
                              <a:latin typeface="Cambria Math"/>
                            </a:rPr>
                            <m:t>𝐹</m:t>
                          </m:r>
                        </m:sub>
                      </m:sSub>
                      <m:r>
                        <a:rPr lang="zh-CN" altLang="en-US" sz="2800">
                          <a:latin typeface="Cambria Math"/>
                        </a:rPr>
                        <m:t>=</m:t>
                      </m:r>
                      <m:f>
                        <m:fPr>
                          <m:ctrlPr>
                            <a:rPr lang="zh-CN" altLang="en-US" sz="2800" i="1">
                              <a:latin typeface="Cambria Math" panose="02040503050406030204" pitchFamily="18" charset="0"/>
                            </a:rPr>
                          </m:ctrlPr>
                        </m:fPr>
                        <m:num>
                          <m:r>
                            <a:rPr lang="zh-CN" altLang="en-US" sz="2800" i="1">
                              <a:latin typeface="Cambria Math"/>
                            </a:rPr>
                            <m:t>𝑇</m:t>
                          </m:r>
                          <m:r>
                            <a:rPr lang="zh-CN" altLang="en-US" sz="2800">
                              <a:latin typeface="Cambria Math"/>
                            </a:rPr>
                            <m:t>∗</m:t>
                          </m:r>
                          <m:sSub>
                            <m:sSubPr>
                              <m:ctrlPr>
                                <a:rPr lang="zh-CN" altLang="en-US" sz="2800" i="1">
                                  <a:latin typeface="Cambria Math" panose="02040503050406030204" pitchFamily="18" charset="0"/>
                                </a:rPr>
                              </m:ctrlPr>
                            </m:sSubPr>
                            <m:e>
                              <m:r>
                                <a:rPr lang="zh-CN" altLang="en-US" sz="2800" i="1">
                                  <a:latin typeface="Cambria Math"/>
                                </a:rPr>
                                <m:t>𝑖</m:t>
                              </m:r>
                            </m:e>
                            <m:sub>
                              <m:r>
                                <a:rPr lang="zh-CN" altLang="en-US" sz="2800" i="1">
                                  <a:latin typeface="Cambria Math"/>
                                </a:rPr>
                                <m:t>𝑇</m:t>
                              </m:r>
                            </m:sub>
                          </m:sSub>
                          <m:r>
                            <a:rPr lang="zh-CN" altLang="en-US" sz="2800">
                              <a:latin typeface="Cambria Math"/>
                            </a:rPr>
                            <m:t>−</m:t>
                          </m:r>
                          <m:r>
                            <a:rPr lang="zh-CN" altLang="en-US" sz="2800" i="1">
                              <a:latin typeface="Cambria Math"/>
                            </a:rPr>
                            <m:t>𝑡</m:t>
                          </m:r>
                          <m:r>
                            <a:rPr lang="zh-CN" altLang="en-US" sz="2800">
                              <a:latin typeface="Cambria Math"/>
                            </a:rPr>
                            <m:t>∗</m:t>
                          </m:r>
                          <m:sSub>
                            <m:sSubPr>
                              <m:ctrlPr>
                                <a:rPr lang="zh-CN" altLang="en-US" sz="2800" i="1">
                                  <a:latin typeface="Cambria Math" panose="02040503050406030204" pitchFamily="18" charset="0"/>
                                </a:rPr>
                              </m:ctrlPr>
                            </m:sSubPr>
                            <m:e>
                              <m:r>
                                <a:rPr lang="zh-CN" altLang="en-US" sz="2800" i="1">
                                  <a:latin typeface="Cambria Math"/>
                                </a:rPr>
                                <m:t>𝑖</m:t>
                              </m:r>
                            </m:e>
                            <m:sub>
                              <m:r>
                                <a:rPr lang="zh-CN" altLang="en-US" sz="2800" i="1">
                                  <a:latin typeface="Cambria Math"/>
                                </a:rPr>
                                <m:t>𝑡</m:t>
                              </m:r>
                            </m:sub>
                          </m:sSub>
                        </m:num>
                        <m:den>
                          <m:d>
                            <m:dPr>
                              <m:ctrlPr>
                                <a:rPr lang="zh-CN" altLang="en-US" sz="2800" i="1">
                                  <a:latin typeface="Cambria Math" panose="02040503050406030204" pitchFamily="18" charset="0"/>
                                </a:rPr>
                              </m:ctrlPr>
                            </m:dPr>
                            <m:e>
                              <m:r>
                                <a:rPr lang="zh-CN" altLang="en-US" sz="2800" i="1">
                                  <a:latin typeface="Cambria Math"/>
                                </a:rPr>
                                <m:t>𝑇</m:t>
                              </m:r>
                              <m:r>
                                <a:rPr lang="zh-CN" altLang="en-US" sz="2800">
                                  <a:latin typeface="Cambria Math"/>
                                </a:rPr>
                                <m:t>−</m:t>
                              </m:r>
                              <m:r>
                                <a:rPr lang="zh-CN" altLang="en-US" sz="2800" i="1">
                                  <a:latin typeface="Cambria Math"/>
                                </a:rPr>
                                <m:t>𝑡</m:t>
                              </m:r>
                            </m:e>
                          </m:d>
                        </m:den>
                      </m:f>
                    </m:oMath>
                  </m:oMathPara>
                </a14:m>
                <a:endParaRPr lang="en-US" altLang="zh-CN" sz="2800" dirty="0" smtClean="0"/>
              </a:p>
              <a:p>
                <a:pPr marL="82296" indent="0">
                  <a:buNone/>
                </a:pPr>
                <a:endParaRPr lang="zh-CN" altLang="en-US" dirty="0" smtClean="0"/>
              </a:p>
            </p:txBody>
          </p:sp>
        </mc:Choice>
        <mc:Fallback xmlns="">
          <p:sp>
            <p:nvSpPr>
              <p:cNvPr id="74755"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185" t="-2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9527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latin typeface="+mn-ea"/>
              </a:rPr>
              <a:t>高通胀</a:t>
            </a:r>
            <a:r>
              <a:rPr lang="zh-CN" altLang="en-US" dirty="0" smtClean="0">
                <a:latin typeface="+mn-ea"/>
              </a:rPr>
              <a:t>背景下国债难发</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a:latin typeface="+mn-ea"/>
              </a:rPr>
              <a:t>在高通胀背景下，市场利率的上升导致国债迅速贬值，甚至大大低于发行</a:t>
            </a:r>
            <a:r>
              <a:rPr lang="zh-CN" altLang="en-US" sz="2800" dirty="0" smtClean="0">
                <a:latin typeface="+mn-ea"/>
              </a:rPr>
              <a:t>价格</a:t>
            </a:r>
            <a:endParaRPr lang="zh-CN" altLang="en-US" sz="2800" dirty="0">
              <a:latin typeface="+mn-ea"/>
            </a:endParaRPr>
          </a:p>
          <a:p>
            <a:pPr>
              <a:defRPr/>
            </a:pPr>
            <a:r>
              <a:rPr lang="zh-CN" altLang="en-US" sz="2800" dirty="0">
                <a:latin typeface="+mn-ea"/>
              </a:rPr>
              <a:t>截至</a:t>
            </a:r>
            <a:r>
              <a:rPr lang="en-US" altLang="zh-CN" sz="2800" dirty="0">
                <a:latin typeface="+mn-ea"/>
              </a:rPr>
              <a:t>1993</a:t>
            </a:r>
            <a:r>
              <a:rPr lang="zh-CN" altLang="en-US" sz="2800" dirty="0">
                <a:latin typeface="+mn-ea"/>
              </a:rPr>
              <a:t>年</a:t>
            </a:r>
            <a:r>
              <a:rPr lang="en-US" altLang="zh-CN" sz="2800" dirty="0">
                <a:latin typeface="+mn-ea"/>
              </a:rPr>
              <a:t>7</a:t>
            </a:r>
            <a:r>
              <a:rPr lang="zh-CN" altLang="en-US" sz="2800" dirty="0">
                <a:latin typeface="+mn-ea"/>
              </a:rPr>
              <a:t>月</a:t>
            </a:r>
            <a:r>
              <a:rPr lang="en-US" altLang="zh-CN" sz="2800" dirty="0">
                <a:latin typeface="+mn-ea"/>
              </a:rPr>
              <a:t>9</a:t>
            </a:r>
            <a:r>
              <a:rPr lang="zh-CN" altLang="en-US" sz="2800" dirty="0">
                <a:latin typeface="+mn-ea"/>
              </a:rPr>
              <a:t>日，</a:t>
            </a:r>
            <a:r>
              <a:rPr lang="en-US" altLang="zh-CN" sz="2800" dirty="0">
                <a:latin typeface="+mn-ea"/>
              </a:rPr>
              <a:t>923</a:t>
            </a:r>
            <a:r>
              <a:rPr lang="zh-CN" altLang="en-US" sz="2800" dirty="0">
                <a:latin typeface="+mn-ea"/>
              </a:rPr>
              <a:t>券在上海证券交易所的收盘价仅</a:t>
            </a:r>
            <a:r>
              <a:rPr lang="en-US" altLang="zh-CN" sz="2800" dirty="0">
                <a:latin typeface="+mn-ea"/>
              </a:rPr>
              <a:t>93</a:t>
            </a:r>
            <a:r>
              <a:rPr lang="zh-CN" altLang="en-US" sz="2800" dirty="0">
                <a:latin typeface="+mn-ea"/>
              </a:rPr>
              <a:t>元。国债初始认购者以此价格卖出将连本金</a:t>
            </a:r>
            <a:r>
              <a:rPr lang="en-US" altLang="zh-CN" sz="2800" dirty="0">
                <a:latin typeface="+mn-ea"/>
              </a:rPr>
              <a:t>100</a:t>
            </a:r>
            <a:r>
              <a:rPr lang="zh-CN" altLang="en-US" sz="2800" dirty="0">
                <a:latin typeface="+mn-ea"/>
              </a:rPr>
              <a:t>元都保不住，更无法获得投资收益 </a:t>
            </a:r>
          </a:p>
          <a:p>
            <a:pPr>
              <a:defRPr/>
            </a:pPr>
            <a:r>
              <a:rPr lang="zh-CN" altLang="en-US" sz="2800" dirty="0">
                <a:latin typeface="+mn-ea"/>
              </a:rPr>
              <a:t>在国债贬值预期下，国债一级市场发行也十分困难。从</a:t>
            </a:r>
            <a:r>
              <a:rPr lang="en-US" altLang="zh-CN" sz="2800" dirty="0">
                <a:latin typeface="+mn-ea"/>
              </a:rPr>
              <a:t>1993</a:t>
            </a:r>
            <a:r>
              <a:rPr lang="zh-CN" altLang="en-US" sz="2800" dirty="0">
                <a:latin typeface="+mn-ea"/>
              </a:rPr>
              <a:t>年</a:t>
            </a:r>
            <a:r>
              <a:rPr lang="en-US" altLang="zh-CN" sz="2800" dirty="0">
                <a:latin typeface="+mn-ea"/>
              </a:rPr>
              <a:t>3</a:t>
            </a:r>
            <a:r>
              <a:rPr lang="zh-CN" altLang="en-US" sz="2800" dirty="0">
                <a:latin typeface="+mn-ea"/>
              </a:rPr>
              <a:t>月</a:t>
            </a:r>
            <a:r>
              <a:rPr lang="en-US" altLang="zh-CN" sz="2800" dirty="0">
                <a:latin typeface="+mn-ea"/>
              </a:rPr>
              <a:t>31</a:t>
            </a:r>
            <a:r>
              <a:rPr lang="zh-CN" altLang="en-US" sz="2800" dirty="0">
                <a:latin typeface="+mn-ea"/>
              </a:rPr>
              <a:t>日同时开始发行的</a:t>
            </a:r>
            <a:r>
              <a:rPr lang="en-US" altLang="zh-CN" sz="2800" dirty="0">
                <a:latin typeface="+mn-ea"/>
              </a:rPr>
              <a:t>5</a:t>
            </a:r>
            <a:r>
              <a:rPr lang="zh-CN" altLang="en-US" sz="2800" dirty="0">
                <a:latin typeface="+mn-ea"/>
              </a:rPr>
              <a:t>年期国债和</a:t>
            </a:r>
            <a:r>
              <a:rPr lang="en-US" altLang="zh-CN" sz="2800" dirty="0">
                <a:latin typeface="+mn-ea"/>
              </a:rPr>
              <a:t>3</a:t>
            </a:r>
            <a:r>
              <a:rPr lang="zh-CN" altLang="en-US" sz="2800" dirty="0">
                <a:latin typeface="+mn-ea"/>
              </a:rPr>
              <a:t>年期国债面临发行任务无法完成的</a:t>
            </a:r>
            <a:r>
              <a:rPr lang="zh-CN" altLang="en-US" sz="2800" dirty="0" smtClean="0">
                <a:latin typeface="+mn-ea"/>
              </a:rPr>
              <a:t>局面</a:t>
            </a:r>
            <a:endParaRPr lang="zh-CN" altLang="en-US" sz="2800" dirty="0">
              <a:latin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ea typeface="+mn-ea"/>
              </a:rPr>
              <a:t>非对称保值贴补政策</a:t>
            </a:r>
            <a:endParaRPr lang="zh-CN" altLang="en-US" dirty="0">
              <a:latin typeface="+mn-ea"/>
              <a:ea typeface="+mn-ea"/>
            </a:endParaRPr>
          </a:p>
        </p:txBody>
      </p:sp>
      <p:sp>
        <p:nvSpPr>
          <p:cNvPr id="3" name="内容占位符 2"/>
          <p:cNvSpPr>
            <a:spLocks noGrp="1"/>
          </p:cNvSpPr>
          <p:nvPr>
            <p:ph idx="1"/>
          </p:nvPr>
        </p:nvSpPr>
        <p:spPr/>
        <p:txBody>
          <a:bodyPr>
            <a:normAutofit fontScale="77500" lnSpcReduction="20000"/>
          </a:bodyPr>
          <a:lstStyle/>
          <a:p>
            <a:pPr>
              <a:defRPr/>
            </a:pPr>
            <a:r>
              <a:rPr lang="zh-CN" altLang="en-US" dirty="0">
                <a:latin typeface="+mn-ea"/>
              </a:rPr>
              <a:t>为保护投资者、维护国债“金边债券”的信誉，财政部于</a:t>
            </a:r>
            <a:r>
              <a:rPr lang="en-US" altLang="zh-CN" dirty="0">
                <a:latin typeface="+mn-ea"/>
              </a:rPr>
              <a:t>1993</a:t>
            </a:r>
            <a:r>
              <a:rPr lang="zh-CN" altLang="en-US" dirty="0">
                <a:latin typeface="+mn-ea"/>
              </a:rPr>
              <a:t>年</a:t>
            </a:r>
            <a:r>
              <a:rPr lang="en-US" altLang="zh-CN" dirty="0">
                <a:latin typeface="+mn-ea"/>
              </a:rPr>
              <a:t>7</a:t>
            </a:r>
            <a:r>
              <a:rPr lang="zh-CN" altLang="en-US" dirty="0">
                <a:latin typeface="+mn-ea"/>
              </a:rPr>
              <a:t>月</a:t>
            </a:r>
            <a:r>
              <a:rPr lang="en-US" altLang="zh-CN" dirty="0">
                <a:latin typeface="+mn-ea"/>
              </a:rPr>
              <a:t>11</a:t>
            </a:r>
            <a:r>
              <a:rPr lang="zh-CN" altLang="en-US" dirty="0">
                <a:latin typeface="+mn-ea"/>
              </a:rPr>
              <a:t>日发布</a:t>
            </a:r>
            <a:r>
              <a:rPr lang="en-US" altLang="zh-CN" dirty="0">
                <a:latin typeface="+mn-ea"/>
              </a:rPr>
              <a:t>《</a:t>
            </a:r>
            <a:r>
              <a:rPr lang="zh-CN" altLang="en-US" dirty="0">
                <a:latin typeface="+mn-ea"/>
              </a:rPr>
              <a:t>关于调整国库券发行条件的公告</a:t>
            </a:r>
            <a:r>
              <a:rPr lang="en-US" altLang="zh-CN" dirty="0" smtClean="0">
                <a:latin typeface="+mn-ea"/>
              </a:rPr>
              <a:t>》</a:t>
            </a:r>
            <a:r>
              <a:rPr lang="zh-CN" altLang="en-US" dirty="0" smtClean="0">
                <a:latin typeface="+mn-ea"/>
              </a:rPr>
              <a:t>。</a:t>
            </a:r>
            <a:endParaRPr lang="en-US" altLang="zh-CN" dirty="0">
              <a:latin typeface="+mn-ea"/>
            </a:endParaRPr>
          </a:p>
          <a:p>
            <a:pPr>
              <a:defRPr/>
            </a:pPr>
            <a:r>
              <a:rPr lang="zh-CN" altLang="en-US" dirty="0">
                <a:latin typeface="+mn-ea"/>
              </a:rPr>
              <a:t>在该公告中</a:t>
            </a:r>
            <a:r>
              <a:rPr lang="zh-CN" altLang="en-US" dirty="0" smtClean="0">
                <a:latin typeface="+mn-ea"/>
              </a:rPr>
              <a:t>，规定</a:t>
            </a:r>
            <a:r>
              <a:rPr lang="zh-CN" altLang="en-US" dirty="0">
                <a:latin typeface="+mn-ea"/>
              </a:rPr>
              <a:t>对</a:t>
            </a:r>
            <a:r>
              <a:rPr lang="en-US" altLang="zh-CN" dirty="0">
                <a:latin typeface="+mn-ea"/>
              </a:rPr>
              <a:t>1993</a:t>
            </a:r>
            <a:r>
              <a:rPr lang="zh-CN" altLang="en-US" dirty="0">
                <a:latin typeface="+mn-ea"/>
              </a:rPr>
              <a:t>年发行的</a:t>
            </a:r>
            <a:r>
              <a:rPr lang="en-US" altLang="zh-CN" dirty="0">
                <a:latin typeface="+mn-ea"/>
              </a:rPr>
              <a:t>3</a:t>
            </a:r>
            <a:r>
              <a:rPr lang="zh-CN" altLang="en-US" dirty="0">
                <a:latin typeface="+mn-ea"/>
              </a:rPr>
              <a:t>年期和</a:t>
            </a:r>
            <a:r>
              <a:rPr lang="en-US" altLang="zh-CN" dirty="0">
                <a:latin typeface="+mn-ea"/>
              </a:rPr>
              <a:t>5</a:t>
            </a:r>
            <a:r>
              <a:rPr lang="zh-CN" altLang="en-US" dirty="0">
                <a:latin typeface="+mn-ea"/>
              </a:rPr>
              <a:t>年期国库券进行保值贴补和贴息，但并未规定是否对</a:t>
            </a:r>
            <a:r>
              <a:rPr lang="en-US" altLang="zh-CN" dirty="0">
                <a:latin typeface="+mn-ea"/>
              </a:rPr>
              <a:t>92</a:t>
            </a:r>
            <a:r>
              <a:rPr lang="zh-CN" altLang="en-US" dirty="0">
                <a:latin typeface="+mn-ea"/>
              </a:rPr>
              <a:t>年发行的“</a:t>
            </a:r>
            <a:r>
              <a:rPr lang="en-US" altLang="zh-CN" dirty="0">
                <a:latin typeface="+mn-ea"/>
              </a:rPr>
              <a:t>923</a:t>
            </a:r>
            <a:r>
              <a:rPr lang="zh-CN" altLang="en-US" dirty="0">
                <a:latin typeface="+mn-ea"/>
              </a:rPr>
              <a:t>券”进行贴息，仅提及实行保值</a:t>
            </a:r>
            <a:r>
              <a:rPr lang="zh-CN" altLang="en-US" dirty="0" smtClean="0">
                <a:latin typeface="+mn-ea"/>
              </a:rPr>
              <a:t>贴补。</a:t>
            </a:r>
            <a:endParaRPr lang="en-US" altLang="zh-CN" dirty="0">
              <a:latin typeface="+mn-ea"/>
            </a:endParaRPr>
          </a:p>
          <a:p>
            <a:pPr>
              <a:defRPr/>
            </a:pPr>
            <a:r>
              <a:rPr lang="zh-CN" altLang="en-US" dirty="0" smtClean="0">
                <a:latin typeface="+mn-ea"/>
              </a:rPr>
              <a:t>在</a:t>
            </a:r>
            <a:r>
              <a:rPr lang="en-US" altLang="zh-CN" dirty="0">
                <a:latin typeface="+mn-ea"/>
              </a:rPr>
              <a:t>1995</a:t>
            </a:r>
            <a:r>
              <a:rPr lang="zh-CN" altLang="en-US" dirty="0">
                <a:latin typeface="+mn-ea"/>
              </a:rPr>
              <a:t>年</a:t>
            </a:r>
            <a:r>
              <a:rPr lang="en-US" altLang="zh-CN" dirty="0">
                <a:latin typeface="+mn-ea"/>
              </a:rPr>
              <a:t>1-2</a:t>
            </a:r>
            <a:r>
              <a:rPr lang="zh-CN" altLang="en-US" dirty="0">
                <a:latin typeface="+mn-ea"/>
              </a:rPr>
              <a:t>月，关于财政部将对“</a:t>
            </a:r>
            <a:r>
              <a:rPr lang="en-US" altLang="zh-CN" dirty="0">
                <a:latin typeface="+mn-ea"/>
              </a:rPr>
              <a:t>923</a:t>
            </a:r>
            <a:r>
              <a:rPr lang="zh-CN" altLang="en-US" dirty="0">
                <a:latin typeface="+mn-ea"/>
              </a:rPr>
              <a:t>券”贴息的消息已经开始在市场上传播。伴随着传言，在“贴息”与“不贴息”之间产生了两大派系</a:t>
            </a:r>
          </a:p>
          <a:p>
            <a:pPr>
              <a:defRPr/>
            </a:pPr>
            <a:r>
              <a:rPr lang="zh-CN" altLang="en-US" dirty="0" smtClean="0">
                <a:latin typeface="+mn-ea"/>
              </a:rPr>
              <a:t>以</a:t>
            </a:r>
            <a:r>
              <a:rPr lang="zh-CN" altLang="en-US" dirty="0">
                <a:latin typeface="+mn-ea"/>
              </a:rPr>
              <a:t>财政部所属中国经济开发信托投资公司为首的多头和万国证券、辽宁国发</a:t>
            </a:r>
            <a:r>
              <a:rPr lang="en-US" altLang="zh-CN" dirty="0">
                <a:latin typeface="+mn-ea"/>
              </a:rPr>
              <a:t>(</a:t>
            </a:r>
            <a:r>
              <a:rPr lang="zh-CN" altLang="en-US" dirty="0">
                <a:latin typeface="+mn-ea"/>
              </a:rPr>
              <a:t>集团</a:t>
            </a:r>
            <a:r>
              <a:rPr lang="en-US" altLang="zh-CN" dirty="0">
                <a:latin typeface="+mn-ea"/>
              </a:rPr>
              <a:t>)</a:t>
            </a:r>
            <a:r>
              <a:rPr lang="zh-CN" altLang="en-US" dirty="0">
                <a:latin typeface="+mn-ea"/>
              </a:rPr>
              <a:t>有限公司为首的空头形成了两大</a:t>
            </a:r>
            <a:r>
              <a:rPr lang="zh-CN" altLang="en-US" dirty="0" smtClean="0">
                <a:latin typeface="+mn-ea"/>
              </a:rPr>
              <a:t>阵营。</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latin typeface="+mn-ea"/>
                <a:ea typeface="+mn-ea"/>
              </a:rPr>
              <a:t>多空博弈</a:t>
            </a:r>
          </a:p>
        </p:txBody>
      </p:sp>
      <p:sp>
        <p:nvSpPr>
          <p:cNvPr id="3" name="内容占位符 2"/>
          <p:cNvSpPr>
            <a:spLocks noGrp="1"/>
          </p:cNvSpPr>
          <p:nvPr>
            <p:ph idx="1"/>
          </p:nvPr>
        </p:nvSpPr>
        <p:spPr/>
        <p:txBody>
          <a:bodyPr>
            <a:normAutofit fontScale="70000" lnSpcReduction="20000"/>
          </a:bodyPr>
          <a:lstStyle/>
          <a:p>
            <a:pPr>
              <a:defRPr/>
            </a:pPr>
            <a:r>
              <a:rPr lang="zh-CN" altLang="en-US" dirty="0" smtClean="0">
                <a:latin typeface="+mn-ea"/>
              </a:rPr>
              <a:t>多方</a:t>
            </a:r>
            <a:r>
              <a:rPr lang="zh-CN" altLang="en-US" dirty="0">
                <a:latin typeface="+mn-ea"/>
              </a:rPr>
              <a:t>观点</a:t>
            </a:r>
            <a:r>
              <a:rPr lang="zh-CN" altLang="en-US" dirty="0" smtClean="0">
                <a:latin typeface="+mn-ea"/>
              </a:rPr>
              <a:t>：</a:t>
            </a:r>
            <a:endParaRPr lang="en-US" altLang="zh-CN" dirty="0" smtClean="0">
              <a:latin typeface="+mn-ea"/>
            </a:endParaRPr>
          </a:p>
          <a:p>
            <a:pPr lvl="1">
              <a:defRPr/>
            </a:pPr>
            <a:r>
              <a:rPr lang="zh-CN" altLang="en-US" dirty="0" smtClean="0">
                <a:latin typeface="+mn-ea"/>
              </a:rPr>
              <a:t>预期</a:t>
            </a:r>
            <a:r>
              <a:rPr lang="zh-CN" altLang="en-US" dirty="0">
                <a:latin typeface="+mn-ea"/>
              </a:rPr>
              <a:t>贴息而做多“</a:t>
            </a:r>
            <a:r>
              <a:rPr lang="en-US" altLang="zh-CN" dirty="0">
                <a:latin typeface="+mn-ea"/>
              </a:rPr>
              <a:t>327”</a:t>
            </a:r>
            <a:r>
              <a:rPr lang="zh-CN" altLang="en-US" dirty="0">
                <a:latin typeface="+mn-ea"/>
              </a:rPr>
              <a:t>国债期货 </a:t>
            </a:r>
          </a:p>
          <a:p>
            <a:pPr>
              <a:defRPr/>
            </a:pPr>
            <a:r>
              <a:rPr lang="zh-CN" altLang="en-US" dirty="0">
                <a:latin typeface="+mn-ea"/>
              </a:rPr>
              <a:t>空方观点</a:t>
            </a:r>
            <a:r>
              <a:rPr lang="zh-CN" altLang="en-US" dirty="0" smtClean="0">
                <a:latin typeface="+mn-ea"/>
              </a:rPr>
              <a:t>：</a:t>
            </a:r>
            <a:endParaRPr lang="en-US" altLang="zh-CN" dirty="0" smtClean="0">
              <a:latin typeface="+mn-ea"/>
            </a:endParaRPr>
          </a:p>
          <a:p>
            <a:pPr lvl="1">
              <a:defRPr/>
            </a:pPr>
            <a:r>
              <a:rPr lang="zh-CN" altLang="en-US" dirty="0" smtClean="0">
                <a:latin typeface="+mn-ea"/>
              </a:rPr>
              <a:t>政府</a:t>
            </a:r>
            <a:r>
              <a:rPr lang="zh-CN" altLang="en-US" dirty="0">
                <a:latin typeface="+mn-ea"/>
              </a:rPr>
              <a:t>对经济预期良好、通货膨胀将持续下降</a:t>
            </a:r>
            <a:r>
              <a:rPr lang="zh-CN" altLang="en-US" dirty="0" smtClean="0">
                <a:latin typeface="+mn-ea"/>
              </a:rPr>
              <a:t>；</a:t>
            </a:r>
            <a:endParaRPr lang="en-US" altLang="zh-CN" dirty="0" smtClean="0">
              <a:latin typeface="+mn-ea"/>
            </a:endParaRPr>
          </a:p>
          <a:p>
            <a:pPr lvl="1">
              <a:defRPr/>
            </a:pPr>
            <a:r>
              <a:rPr lang="zh-CN" altLang="en-US" dirty="0" smtClean="0">
                <a:latin typeface="+mn-ea"/>
              </a:rPr>
              <a:t>考虑</a:t>
            </a:r>
            <a:r>
              <a:rPr lang="zh-CN" altLang="en-US" dirty="0">
                <a:latin typeface="+mn-ea"/>
              </a:rPr>
              <a:t>到保值贴补率的因素，“</a:t>
            </a:r>
            <a:r>
              <a:rPr lang="en-US" altLang="zh-CN" dirty="0">
                <a:latin typeface="+mn-ea"/>
              </a:rPr>
              <a:t>923</a:t>
            </a:r>
            <a:r>
              <a:rPr lang="zh-CN" altLang="en-US" dirty="0">
                <a:latin typeface="+mn-ea"/>
              </a:rPr>
              <a:t>券”的实际利率已达</a:t>
            </a:r>
            <a:r>
              <a:rPr lang="en-US" altLang="zh-CN" dirty="0">
                <a:latin typeface="+mn-ea"/>
              </a:rPr>
              <a:t>20%</a:t>
            </a:r>
            <a:r>
              <a:rPr lang="zh-CN" altLang="en-US" dirty="0">
                <a:latin typeface="+mn-ea"/>
              </a:rPr>
              <a:t>以上（</a:t>
            </a:r>
            <a:r>
              <a:rPr lang="en-US" altLang="zh-CN" dirty="0">
                <a:latin typeface="+mn-ea"/>
              </a:rPr>
              <a:t>9.5%+11.87%</a:t>
            </a:r>
            <a:r>
              <a:rPr lang="zh-CN" altLang="en-US" dirty="0">
                <a:latin typeface="+mn-ea"/>
              </a:rPr>
              <a:t>），政府不会在财力较弱的情况下拿出巨资补贴</a:t>
            </a:r>
            <a:r>
              <a:rPr lang="zh-CN" altLang="en-US" dirty="0" smtClean="0">
                <a:latin typeface="+mn-ea"/>
              </a:rPr>
              <a:t>；</a:t>
            </a:r>
            <a:endParaRPr lang="en-US" altLang="zh-CN" dirty="0" smtClean="0">
              <a:latin typeface="+mn-ea"/>
            </a:endParaRPr>
          </a:p>
          <a:p>
            <a:pPr lvl="1">
              <a:defRPr/>
            </a:pPr>
            <a:r>
              <a:rPr lang="zh-CN" altLang="en-US" dirty="0" smtClean="0">
                <a:latin typeface="+mn-ea"/>
              </a:rPr>
              <a:t>贴息</a:t>
            </a:r>
            <a:r>
              <a:rPr lang="zh-CN" altLang="en-US" dirty="0">
                <a:latin typeface="+mn-ea"/>
              </a:rPr>
              <a:t>是权宜之计，当时的金融债并未贴息，国债也应该不会</a:t>
            </a:r>
            <a:r>
              <a:rPr lang="zh-CN" altLang="en-US" dirty="0" smtClean="0">
                <a:latin typeface="+mn-ea"/>
              </a:rPr>
              <a:t>贴息。</a:t>
            </a:r>
            <a:endParaRPr lang="en-US" altLang="zh-CN" dirty="0" smtClean="0">
              <a:latin typeface="+mn-ea"/>
            </a:endParaRPr>
          </a:p>
          <a:p>
            <a:pPr>
              <a:defRPr/>
            </a:pPr>
            <a:r>
              <a:rPr lang="zh-CN" altLang="en-US" dirty="0" smtClean="0">
                <a:latin typeface="+mn-ea"/>
              </a:rPr>
              <a:t>多</a:t>
            </a:r>
            <a:r>
              <a:rPr lang="zh-CN" altLang="en-US" dirty="0">
                <a:latin typeface="+mn-ea"/>
              </a:rPr>
              <a:t>空双方在</a:t>
            </a:r>
            <a:r>
              <a:rPr lang="en-US" altLang="zh-CN" b="1" dirty="0">
                <a:latin typeface="+mn-ea"/>
              </a:rPr>
              <a:t>148</a:t>
            </a:r>
            <a:r>
              <a:rPr lang="zh-CN" altLang="en-US" dirty="0">
                <a:latin typeface="+mn-ea"/>
              </a:rPr>
              <a:t>元附近大规模建仓并形成对峙格局，使得“</a:t>
            </a:r>
            <a:r>
              <a:rPr lang="en-US" altLang="zh-CN" dirty="0">
                <a:latin typeface="+mn-ea"/>
              </a:rPr>
              <a:t>327”</a:t>
            </a:r>
            <a:r>
              <a:rPr lang="zh-CN" altLang="en-US" dirty="0">
                <a:latin typeface="+mn-ea"/>
              </a:rPr>
              <a:t>品种未平仓合约数量逐渐</a:t>
            </a:r>
            <a:r>
              <a:rPr lang="zh-CN" altLang="en-US" dirty="0" smtClean="0">
                <a:latin typeface="+mn-ea"/>
              </a:rPr>
              <a:t>加大</a:t>
            </a:r>
            <a:endParaRPr lang="zh-CN" altLang="en-US" dirty="0">
              <a:latin typeface="+mn-ea"/>
            </a:endParaRPr>
          </a:p>
          <a:p>
            <a:pPr marL="365760" lvl="1" indent="-283464">
              <a:spcBef>
                <a:spcPts val="600"/>
              </a:spcBef>
              <a:buSzPct val="80000"/>
              <a:buFont typeface="Wingdings 2"/>
              <a:buChar char=""/>
              <a:defRPr/>
            </a:pPr>
            <a:r>
              <a:rPr lang="en-US" altLang="zh-CN" dirty="0" smtClean="0">
                <a:latin typeface="+mn-ea"/>
              </a:rPr>
              <a:t>1995</a:t>
            </a:r>
            <a:r>
              <a:rPr lang="zh-CN" altLang="en-US" dirty="0">
                <a:latin typeface="+mn-ea"/>
              </a:rPr>
              <a:t>年</a:t>
            </a:r>
            <a:r>
              <a:rPr lang="en-US" altLang="zh-CN" dirty="0">
                <a:latin typeface="+mn-ea"/>
              </a:rPr>
              <a:t>2</a:t>
            </a:r>
            <a:r>
              <a:rPr lang="zh-CN" altLang="en-US" dirty="0">
                <a:latin typeface="+mn-ea"/>
              </a:rPr>
              <a:t>月</a:t>
            </a:r>
            <a:r>
              <a:rPr lang="en-US" altLang="zh-CN" dirty="0">
                <a:latin typeface="+mn-ea"/>
              </a:rPr>
              <a:t>23</a:t>
            </a:r>
            <a:r>
              <a:rPr lang="zh-CN" altLang="en-US" dirty="0">
                <a:latin typeface="+mn-ea"/>
              </a:rPr>
              <a:t>日，贴息消息已经明朗，</a:t>
            </a:r>
            <a:r>
              <a:rPr lang="en-US" altLang="zh-CN" dirty="0">
                <a:latin typeface="+mn-ea"/>
              </a:rPr>
              <a:t>1993</a:t>
            </a:r>
            <a:r>
              <a:rPr lang="zh-CN" altLang="en-US" dirty="0">
                <a:latin typeface="+mn-ea"/>
              </a:rPr>
              <a:t>年</a:t>
            </a:r>
            <a:r>
              <a:rPr lang="en-US" altLang="zh-CN" dirty="0">
                <a:latin typeface="+mn-ea"/>
              </a:rPr>
              <a:t>7</a:t>
            </a:r>
            <a:r>
              <a:rPr lang="zh-CN" altLang="en-US" dirty="0">
                <a:latin typeface="+mn-ea"/>
              </a:rPr>
              <a:t>月</a:t>
            </a:r>
            <a:r>
              <a:rPr lang="en-US" altLang="zh-CN" dirty="0">
                <a:latin typeface="+mn-ea"/>
              </a:rPr>
              <a:t>1</a:t>
            </a:r>
            <a:r>
              <a:rPr lang="zh-CN" altLang="en-US" dirty="0">
                <a:latin typeface="+mn-ea"/>
              </a:rPr>
              <a:t>日至</a:t>
            </a:r>
            <a:r>
              <a:rPr lang="en-US" altLang="zh-CN" dirty="0">
                <a:latin typeface="+mn-ea"/>
              </a:rPr>
              <a:t>1995</a:t>
            </a:r>
            <a:r>
              <a:rPr lang="zh-CN" altLang="en-US" dirty="0">
                <a:latin typeface="+mn-ea"/>
              </a:rPr>
              <a:t>年</a:t>
            </a:r>
            <a:r>
              <a:rPr lang="en-US" altLang="zh-CN" dirty="0">
                <a:latin typeface="+mn-ea"/>
              </a:rPr>
              <a:t>6</a:t>
            </a:r>
            <a:r>
              <a:rPr lang="zh-CN" altLang="en-US" dirty="0">
                <a:latin typeface="+mn-ea"/>
              </a:rPr>
              <a:t>月</a:t>
            </a:r>
            <a:r>
              <a:rPr lang="en-US" altLang="zh-CN" dirty="0">
                <a:latin typeface="+mn-ea"/>
              </a:rPr>
              <a:t>30</a:t>
            </a:r>
            <a:r>
              <a:rPr lang="zh-CN" altLang="en-US" dirty="0">
                <a:latin typeface="+mn-ea"/>
              </a:rPr>
              <a:t>日，“</a:t>
            </a:r>
            <a:r>
              <a:rPr lang="en-US" altLang="zh-CN" dirty="0">
                <a:latin typeface="+mn-ea"/>
              </a:rPr>
              <a:t>923</a:t>
            </a:r>
            <a:r>
              <a:rPr lang="zh-CN" altLang="en-US" dirty="0">
                <a:latin typeface="+mn-ea"/>
              </a:rPr>
              <a:t>券”的票面利率从</a:t>
            </a:r>
            <a:r>
              <a:rPr lang="en-US" altLang="zh-CN" dirty="0">
                <a:latin typeface="+mn-ea"/>
              </a:rPr>
              <a:t>9.5%</a:t>
            </a:r>
            <a:r>
              <a:rPr lang="zh-CN" altLang="en-US" dirty="0">
                <a:latin typeface="+mn-ea"/>
              </a:rPr>
              <a:t>上调为</a:t>
            </a:r>
            <a:r>
              <a:rPr lang="en-US" altLang="zh-CN" dirty="0">
                <a:latin typeface="+mn-ea"/>
              </a:rPr>
              <a:t>12.24</a:t>
            </a:r>
            <a:r>
              <a:rPr lang="en-US" altLang="zh-CN" dirty="0" smtClean="0">
                <a:latin typeface="+mn-ea"/>
              </a:rPr>
              <a:t>%</a:t>
            </a:r>
            <a:r>
              <a:rPr lang="zh-CN" altLang="en-US" dirty="0">
                <a:latin typeface="+mn-ea"/>
              </a:rPr>
              <a:t>。</a:t>
            </a:r>
            <a:endParaRPr lang="en-US" altLang="zh-CN" dirty="0" smtClean="0">
              <a:latin typeface="+mn-ea"/>
            </a:endParaRPr>
          </a:p>
          <a:p>
            <a:pPr marL="365760" lvl="1" indent="-283464">
              <a:spcBef>
                <a:spcPts val="600"/>
              </a:spcBef>
              <a:buSzPct val="80000"/>
              <a:buFont typeface="Wingdings 2"/>
              <a:buChar char=""/>
              <a:defRPr/>
            </a:pPr>
            <a:r>
              <a:rPr lang="zh-CN" altLang="en-US" dirty="0" smtClean="0">
                <a:latin typeface="+mn-ea"/>
              </a:rPr>
              <a:t>“</a:t>
            </a:r>
            <a:r>
              <a:rPr lang="en-US" altLang="zh-CN" dirty="0" smtClean="0">
                <a:latin typeface="+mn-ea"/>
              </a:rPr>
              <a:t>327</a:t>
            </a:r>
            <a:r>
              <a:rPr lang="zh-CN" altLang="en-US" dirty="0">
                <a:latin typeface="+mn-ea"/>
              </a:rPr>
              <a:t>”国债期货合约价格大幅飙升至</a:t>
            </a:r>
            <a:r>
              <a:rPr lang="en-US" altLang="zh-CN" dirty="0">
                <a:latin typeface="+mn-ea"/>
              </a:rPr>
              <a:t>151.98</a:t>
            </a:r>
            <a:r>
              <a:rPr lang="zh-CN" altLang="en-US" dirty="0">
                <a:latin typeface="+mn-ea"/>
              </a:rPr>
              <a:t>元，空方面临巨大亏损 </a:t>
            </a:r>
          </a:p>
          <a:p>
            <a:pPr>
              <a:defRPr/>
            </a:pPr>
            <a:endParaRPr lang="zh-CN" altLang="en-US" dirty="0">
              <a:latin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ea typeface="+mn-ea"/>
              </a:rPr>
              <a:t>局面失控</a:t>
            </a:r>
            <a:endParaRPr lang="zh-CN" altLang="en-US" dirty="0">
              <a:latin typeface="+mn-ea"/>
              <a:ea typeface="+mn-ea"/>
            </a:endParaRPr>
          </a:p>
        </p:txBody>
      </p:sp>
      <p:sp>
        <p:nvSpPr>
          <p:cNvPr id="3" name="内容占位符 2"/>
          <p:cNvSpPr>
            <a:spLocks noGrp="1"/>
          </p:cNvSpPr>
          <p:nvPr>
            <p:ph idx="1"/>
          </p:nvPr>
        </p:nvSpPr>
        <p:spPr/>
        <p:txBody>
          <a:bodyPr>
            <a:noAutofit/>
          </a:bodyPr>
          <a:lstStyle/>
          <a:p>
            <a:pPr>
              <a:defRPr/>
            </a:pPr>
            <a:r>
              <a:rPr lang="zh-CN" altLang="en-US" sz="2000" dirty="0">
                <a:latin typeface="+mn-ea"/>
              </a:rPr>
              <a:t>万国证券在上海证券交易所收市前</a:t>
            </a:r>
            <a:r>
              <a:rPr lang="en-US" altLang="zh-CN" sz="2000" dirty="0">
                <a:latin typeface="+mn-ea"/>
              </a:rPr>
              <a:t>8</a:t>
            </a:r>
            <a:r>
              <a:rPr lang="zh-CN" altLang="en-US" sz="2000" dirty="0">
                <a:latin typeface="+mn-ea"/>
              </a:rPr>
              <a:t>分钟内抛出了</a:t>
            </a:r>
            <a:r>
              <a:rPr lang="en-US" altLang="zh-CN" sz="2000" dirty="0">
                <a:latin typeface="+mn-ea"/>
              </a:rPr>
              <a:t>2070</a:t>
            </a:r>
            <a:r>
              <a:rPr lang="zh-CN" altLang="en-US" sz="2000" dirty="0">
                <a:latin typeface="+mn-ea"/>
              </a:rPr>
              <a:t>万张</a:t>
            </a:r>
            <a:r>
              <a:rPr lang="en-US" altLang="zh-CN" sz="2000" dirty="0">
                <a:latin typeface="+mn-ea"/>
              </a:rPr>
              <a:t>327</a:t>
            </a:r>
            <a:r>
              <a:rPr lang="zh-CN" altLang="en-US" sz="2000" dirty="0">
                <a:latin typeface="+mn-ea"/>
              </a:rPr>
              <a:t>国债期货卖单，成交</a:t>
            </a:r>
            <a:r>
              <a:rPr lang="en-US" altLang="zh-CN" sz="2000" dirty="0">
                <a:latin typeface="+mn-ea"/>
              </a:rPr>
              <a:t>1044.92</a:t>
            </a:r>
            <a:r>
              <a:rPr lang="zh-CN" altLang="en-US" sz="2000" dirty="0">
                <a:latin typeface="+mn-ea"/>
              </a:rPr>
              <a:t>万张（每手</a:t>
            </a:r>
            <a:r>
              <a:rPr lang="en-US" altLang="zh-CN" sz="2000" dirty="0">
                <a:latin typeface="+mn-ea"/>
              </a:rPr>
              <a:t>20000</a:t>
            </a:r>
            <a:r>
              <a:rPr lang="zh-CN" altLang="en-US" sz="2000" dirty="0">
                <a:latin typeface="+mn-ea"/>
              </a:rPr>
              <a:t>元），期货价格被迅速压低至</a:t>
            </a:r>
            <a:r>
              <a:rPr lang="en-US" altLang="zh-CN" sz="2000" dirty="0">
                <a:latin typeface="+mn-ea"/>
              </a:rPr>
              <a:t>147.50</a:t>
            </a:r>
            <a:r>
              <a:rPr lang="zh-CN" altLang="en-US" sz="2000" dirty="0">
                <a:latin typeface="+mn-ea"/>
              </a:rPr>
              <a:t>元，当日开仓的多头全部爆</a:t>
            </a:r>
            <a:r>
              <a:rPr lang="zh-CN" altLang="en-US" sz="2000" dirty="0" smtClean="0">
                <a:latin typeface="+mn-ea"/>
              </a:rPr>
              <a:t>仓</a:t>
            </a:r>
            <a:r>
              <a:rPr lang="zh-CN" altLang="en-US" sz="2000" dirty="0">
                <a:latin typeface="+mn-ea"/>
              </a:rPr>
              <a:t>。</a:t>
            </a:r>
          </a:p>
          <a:p>
            <a:pPr>
              <a:defRPr/>
            </a:pPr>
            <a:r>
              <a:rPr lang="zh-CN" altLang="en-US" sz="2000" dirty="0">
                <a:latin typeface="+mn-ea"/>
              </a:rPr>
              <a:t>当晚上交所确认万国证券违规，宣布最后</a:t>
            </a:r>
            <a:r>
              <a:rPr lang="en-US" altLang="zh-CN" sz="2000" dirty="0">
                <a:latin typeface="+mn-ea"/>
              </a:rPr>
              <a:t>8</a:t>
            </a:r>
            <a:r>
              <a:rPr lang="zh-CN" altLang="en-US" sz="2000" dirty="0">
                <a:latin typeface="+mn-ea"/>
              </a:rPr>
              <a:t>分钟的“</a:t>
            </a:r>
            <a:r>
              <a:rPr lang="en-US" altLang="zh-CN" sz="2000" dirty="0">
                <a:latin typeface="+mn-ea"/>
              </a:rPr>
              <a:t>327”</a:t>
            </a:r>
            <a:r>
              <a:rPr lang="zh-CN" altLang="en-US" sz="2000" dirty="0">
                <a:latin typeface="+mn-ea"/>
              </a:rPr>
              <a:t>国债期货交易</a:t>
            </a:r>
            <a:r>
              <a:rPr lang="zh-CN" altLang="en-US" sz="2000" dirty="0" smtClean="0">
                <a:latin typeface="+mn-ea"/>
              </a:rPr>
              <a:t>无效。</a:t>
            </a:r>
            <a:endParaRPr lang="zh-CN" altLang="en-US" sz="2000" dirty="0">
              <a:latin typeface="+mn-ea"/>
            </a:endParaRPr>
          </a:p>
          <a:p>
            <a:pPr>
              <a:defRPr/>
            </a:pPr>
            <a:r>
              <a:rPr lang="en-US" altLang="zh-CN" sz="2000" dirty="0">
                <a:latin typeface="+mn-ea"/>
              </a:rPr>
              <a:t>5</a:t>
            </a:r>
            <a:r>
              <a:rPr lang="zh-CN" altLang="en-US" sz="2000" dirty="0">
                <a:latin typeface="+mn-ea"/>
              </a:rPr>
              <a:t>月</a:t>
            </a:r>
            <a:r>
              <a:rPr lang="en-US" altLang="zh-CN" sz="2000" dirty="0">
                <a:latin typeface="+mn-ea"/>
              </a:rPr>
              <a:t>11</a:t>
            </a:r>
            <a:r>
              <a:rPr lang="zh-CN" altLang="en-US" sz="2000" dirty="0">
                <a:latin typeface="+mn-ea"/>
              </a:rPr>
              <a:t>日又发生了类似的“</a:t>
            </a:r>
            <a:r>
              <a:rPr lang="en-US" altLang="zh-CN" sz="2000" dirty="0">
                <a:latin typeface="+mn-ea"/>
              </a:rPr>
              <a:t>319”</a:t>
            </a:r>
            <a:r>
              <a:rPr lang="zh-CN" altLang="en-US" sz="2000" dirty="0">
                <a:latin typeface="+mn-ea"/>
              </a:rPr>
              <a:t>国债期货事件（标的为</a:t>
            </a:r>
            <a:r>
              <a:rPr lang="en-US" altLang="zh-CN" sz="2000" dirty="0">
                <a:latin typeface="+mn-ea"/>
              </a:rPr>
              <a:t>1992</a:t>
            </a:r>
            <a:r>
              <a:rPr lang="zh-CN" altLang="en-US" sz="2000" dirty="0">
                <a:latin typeface="+mn-ea"/>
              </a:rPr>
              <a:t>年发行的</a:t>
            </a:r>
            <a:r>
              <a:rPr lang="en-US" altLang="zh-CN" sz="2000" dirty="0">
                <a:latin typeface="+mn-ea"/>
              </a:rPr>
              <a:t>5</a:t>
            </a:r>
            <a:r>
              <a:rPr lang="zh-CN" altLang="en-US" sz="2000" dirty="0">
                <a:latin typeface="+mn-ea"/>
              </a:rPr>
              <a:t>年期国债）。</a:t>
            </a:r>
            <a:r>
              <a:rPr lang="en-US" altLang="zh-CN" sz="2000" dirty="0">
                <a:latin typeface="+mn-ea"/>
              </a:rPr>
              <a:t>1995</a:t>
            </a:r>
            <a:r>
              <a:rPr lang="zh-CN" altLang="en-US" sz="2000" dirty="0">
                <a:latin typeface="+mn-ea"/>
              </a:rPr>
              <a:t>年</a:t>
            </a:r>
            <a:r>
              <a:rPr lang="en-US" altLang="zh-CN" sz="2000" dirty="0">
                <a:latin typeface="+mn-ea"/>
              </a:rPr>
              <a:t>5</a:t>
            </a:r>
            <a:r>
              <a:rPr lang="zh-CN" altLang="en-US" sz="2000" dirty="0">
                <a:latin typeface="+mn-ea"/>
              </a:rPr>
              <a:t>月</a:t>
            </a:r>
            <a:r>
              <a:rPr lang="en-US" altLang="zh-CN" sz="2000" dirty="0">
                <a:latin typeface="+mn-ea"/>
              </a:rPr>
              <a:t>18</a:t>
            </a:r>
            <a:r>
              <a:rPr lang="zh-CN" altLang="en-US" sz="2000" dirty="0">
                <a:latin typeface="+mn-ea"/>
              </a:rPr>
              <a:t>日中国证监会在全国暂停国债期货交易</a:t>
            </a:r>
            <a:r>
              <a:rPr lang="zh-CN" altLang="en-US" sz="2000" dirty="0" smtClean="0">
                <a:latin typeface="+mn-ea"/>
              </a:rPr>
              <a:t>试点。</a:t>
            </a:r>
            <a:endParaRPr lang="en-US" altLang="zh-CN" sz="2000" dirty="0" smtClean="0">
              <a:latin typeface="+mn-ea"/>
            </a:endParaRPr>
          </a:p>
          <a:p>
            <a:pPr>
              <a:defRPr/>
            </a:pPr>
            <a:r>
              <a:rPr lang="en-US" altLang="zh-CN" sz="2000" dirty="0">
                <a:latin typeface="+mn-ea"/>
              </a:rPr>
              <a:t>1995</a:t>
            </a:r>
            <a:r>
              <a:rPr lang="zh-CN" altLang="en-US" sz="2000" dirty="0">
                <a:latin typeface="+mn-ea"/>
              </a:rPr>
              <a:t>年</a:t>
            </a:r>
            <a:r>
              <a:rPr lang="en-US" altLang="zh-CN" sz="2000" dirty="0">
                <a:latin typeface="+mn-ea"/>
              </a:rPr>
              <a:t>6</a:t>
            </a:r>
            <a:r>
              <a:rPr lang="zh-CN" altLang="en-US" sz="2000" dirty="0">
                <a:latin typeface="+mn-ea"/>
              </a:rPr>
              <a:t>月，中国人民银行公布的</a:t>
            </a:r>
            <a:r>
              <a:rPr lang="en-US" altLang="zh-CN" sz="2000" dirty="0">
                <a:latin typeface="+mn-ea"/>
              </a:rPr>
              <a:t>1995</a:t>
            </a:r>
            <a:r>
              <a:rPr lang="zh-CN" altLang="en-US" sz="2000" dirty="0">
                <a:latin typeface="+mn-ea"/>
              </a:rPr>
              <a:t>年</a:t>
            </a:r>
            <a:r>
              <a:rPr lang="en-US" altLang="zh-CN" sz="2000" dirty="0">
                <a:latin typeface="+mn-ea"/>
              </a:rPr>
              <a:t>7</a:t>
            </a:r>
            <a:r>
              <a:rPr lang="zh-CN" altLang="en-US" sz="2000" dirty="0">
                <a:latin typeface="+mn-ea"/>
              </a:rPr>
              <a:t>月份保值贴补率为</a:t>
            </a:r>
            <a:r>
              <a:rPr lang="en-US" altLang="zh-CN" sz="2000" dirty="0">
                <a:latin typeface="+mn-ea"/>
              </a:rPr>
              <a:t>13.01%</a:t>
            </a:r>
            <a:r>
              <a:rPr lang="zh-CN" altLang="en-US" sz="2000" dirty="0">
                <a:latin typeface="+mn-ea"/>
              </a:rPr>
              <a:t>。“</a:t>
            </a:r>
            <a:r>
              <a:rPr lang="en-US" altLang="zh-CN" sz="2000" dirty="0">
                <a:latin typeface="+mn-ea"/>
              </a:rPr>
              <a:t>923</a:t>
            </a:r>
            <a:r>
              <a:rPr lang="zh-CN" altLang="en-US" sz="2000" dirty="0">
                <a:latin typeface="+mn-ea"/>
              </a:rPr>
              <a:t>券”最终本息</a:t>
            </a:r>
            <a:r>
              <a:rPr lang="zh-CN" altLang="en-US" sz="2000" dirty="0" smtClean="0">
                <a:latin typeface="+mn-ea"/>
              </a:rPr>
              <a:t>兑付</a:t>
            </a:r>
            <a:r>
              <a:rPr lang="en-US" altLang="zh-CN" sz="2000" dirty="0" smtClean="0">
                <a:latin typeface="+mn-ea"/>
              </a:rPr>
              <a:t>100+100×9.5</a:t>
            </a:r>
            <a:r>
              <a:rPr lang="en-US" altLang="zh-CN" sz="2000" dirty="0">
                <a:latin typeface="+mn-ea"/>
              </a:rPr>
              <a:t>%+100</a:t>
            </a:r>
            <a:r>
              <a:rPr lang="en-US" altLang="zh-CN" sz="2000" dirty="0" smtClean="0">
                <a:latin typeface="+mn-ea"/>
              </a:rPr>
              <a:t>×(12.24</a:t>
            </a:r>
            <a:r>
              <a:rPr lang="en-US" altLang="zh-CN" sz="2000" dirty="0">
                <a:latin typeface="+mn-ea"/>
              </a:rPr>
              <a:t>%+13.01</a:t>
            </a:r>
            <a:r>
              <a:rPr lang="en-US" altLang="zh-CN" sz="2000" dirty="0" smtClean="0">
                <a:latin typeface="+mn-ea"/>
              </a:rPr>
              <a:t>%)×2=</a:t>
            </a:r>
            <a:r>
              <a:rPr lang="en-US" altLang="zh-CN" sz="2000" dirty="0">
                <a:latin typeface="+mn-ea"/>
              </a:rPr>
              <a:t> 160 </a:t>
            </a:r>
            <a:r>
              <a:rPr lang="zh-CN" altLang="en-US" sz="2000" dirty="0" smtClean="0">
                <a:latin typeface="+mn-ea"/>
              </a:rPr>
              <a:t>元。</a:t>
            </a:r>
            <a:endParaRPr lang="zh-CN" altLang="en-US" sz="2000" dirty="0">
              <a:latin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013" y="188913"/>
            <a:ext cx="8027987" cy="1008062"/>
          </a:xfrm>
        </p:spPr>
        <p:txBody>
          <a:bodyPr>
            <a:noAutofit/>
          </a:bodyPr>
          <a:lstStyle/>
          <a:p>
            <a:pPr>
              <a:defRPr/>
            </a:pPr>
            <a:r>
              <a:rPr lang="en-US" altLang="zh-CN" sz="3200" dirty="0" smtClean="0">
                <a:effectLst/>
                <a:latin typeface="+mn-ea"/>
                <a:ea typeface="+mn-ea"/>
              </a:rPr>
              <a:t>2013</a:t>
            </a:r>
            <a:r>
              <a:rPr lang="zh-CN" altLang="en-US" sz="3200" dirty="0" smtClean="0">
                <a:effectLst/>
                <a:latin typeface="+mn-ea"/>
                <a:ea typeface="+mn-ea"/>
              </a:rPr>
              <a:t>年</a:t>
            </a:r>
            <a:r>
              <a:rPr lang="en-US" altLang="zh-CN" sz="3200" dirty="0" smtClean="0">
                <a:effectLst/>
                <a:latin typeface="+mn-ea"/>
                <a:ea typeface="+mn-ea"/>
              </a:rPr>
              <a:t>9</a:t>
            </a:r>
            <a:r>
              <a:rPr lang="zh-CN" altLang="en-US" sz="3200" dirty="0">
                <a:effectLst/>
                <a:latin typeface="+mn-ea"/>
                <a:ea typeface="+mn-ea"/>
              </a:rPr>
              <a:t>月</a:t>
            </a:r>
            <a:r>
              <a:rPr lang="en-US" altLang="zh-CN" sz="3200" dirty="0">
                <a:effectLst/>
                <a:latin typeface="+mn-ea"/>
                <a:ea typeface="+mn-ea"/>
              </a:rPr>
              <a:t>6</a:t>
            </a:r>
            <a:r>
              <a:rPr lang="zh-CN" altLang="en-US" sz="3200" dirty="0">
                <a:effectLst/>
                <a:latin typeface="+mn-ea"/>
                <a:ea typeface="+mn-ea"/>
              </a:rPr>
              <a:t>日</a:t>
            </a:r>
            <a:r>
              <a:rPr lang="en-US" altLang="zh-CN" sz="3200" dirty="0">
                <a:effectLst/>
                <a:latin typeface="+mn-ea"/>
                <a:ea typeface="+mn-ea"/>
              </a:rPr>
              <a:t>5</a:t>
            </a:r>
            <a:r>
              <a:rPr lang="zh-CN" altLang="en-US" sz="3200" dirty="0">
                <a:effectLst/>
                <a:latin typeface="+mn-ea"/>
                <a:ea typeface="+mn-ea"/>
              </a:rPr>
              <a:t>年期国债</a:t>
            </a:r>
            <a:r>
              <a:rPr lang="zh-CN" altLang="en-US" sz="3200" dirty="0" smtClean="0">
                <a:effectLst/>
                <a:latin typeface="+mn-ea"/>
                <a:ea typeface="+mn-ea"/>
              </a:rPr>
              <a:t>期货上市交易</a:t>
            </a:r>
            <a:endParaRPr lang="zh-CN" altLang="en-US" sz="3200" dirty="0">
              <a:effectLst/>
              <a:latin typeface="+mn-ea"/>
              <a:ea typeface="+mn-ea"/>
            </a:endParaRPr>
          </a:p>
        </p:txBody>
      </p:sp>
      <p:graphicFrame>
        <p:nvGraphicFramePr>
          <p:cNvPr id="4" name="内容占位符 3"/>
          <p:cNvGraphicFramePr>
            <a:graphicFrameLocks noGrp="1"/>
          </p:cNvGraphicFramePr>
          <p:nvPr>
            <p:ph idx="1"/>
          </p:nvPr>
        </p:nvGraphicFramePr>
        <p:xfrm>
          <a:off x="1042988" y="1196975"/>
          <a:ext cx="7129462" cy="5376866"/>
        </p:xfrm>
        <a:graphic>
          <a:graphicData uri="http://schemas.openxmlformats.org/drawingml/2006/table">
            <a:tbl>
              <a:tblPr/>
              <a:tblGrid>
                <a:gridCol w="2817621"/>
                <a:gridCol w="4311841"/>
              </a:tblGrid>
              <a:tr h="563087">
                <a:tc>
                  <a:txBody>
                    <a:bodyPr/>
                    <a:lstStyle/>
                    <a:p>
                      <a:pPr algn="l"/>
                      <a:r>
                        <a:rPr lang="zh-CN" altLang="en-US" sz="1600" dirty="0">
                          <a:effectLst/>
                          <a:latin typeface="+mn-ea"/>
                          <a:ea typeface="+mn-ea"/>
                        </a:rPr>
                        <a:t>合约标的</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面值为</a:t>
                      </a:r>
                      <a:r>
                        <a:rPr lang="en-US" altLang="zh-CN" sz="1600" dirty="0">
                          <a:effectLst/>
                          <a:latin typeface="+mn-ea"/>
                          <a:ea typeface="+mn-ea"/>
                        </a:rPr>
                        <a:t>100</a:t>
                      </a:r>
                      <a:r>
                        <a:rPr lang="zh-CN" altLang="en-US" sz="1600" dirty="0">
                          <a:effectLst/>
                          <a:latin typeface="+mn-ea"/>
                          <a:ea typeface="+mn-ea"/>
                        </a:rPr>
                        <a:t>万元人民币、票面利率为</a:t>
                      </a:r>
                      <a:r>
                        <a:rPr lang="en-US" altLang="zh-CN" sz="1600" dirty="0">
                          <a:effectLst/>
                          <a:latin typeface="+mn-ea"/>
                          <a:ea typeface="+mn-ea"/>
                        </a:rPr>
                        <a:t>3%</a:t>
                      </a:r>
                      <a:r>
                        <a:rPr lang="zh-CN" altLang="en-US" sz="1600" dirty="0">
                          <a:effectLst/>
                          <a:latin typeface="+mn-ea"/>
                          <a:ea typeface="+mn-ea"/>
                        </a:rPr>
                        <a:t>的名义中期国债</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563087">
                <a:tc>
                  <a:txBody>
                    <a:bodyPr/>
                    <a:lstStyle/>
                    <a:p>
                      <a:pPr algn="l"/>
                      <a:r>
                        <a:rPr lang="zh-CN" altLang="en-US" sz="1600" dirty="0">
                          <a:effectLst/>
                          <a:latin typeface="+mn-ea"/>
                          <a:ea typeface="+mn-ea"/>
                        </a:rPr>
                        <a:t>可交割国债</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a:effectLst/>
                          <a:latin typeface="+mn-ea"/>
                          <a:ea typeface="+mn-ea"/>
                        </a:rPr>
                        <a:t>合约到期月首日剩余期限为</a:t>
                      </a:r>
                      <a:r>
                        <a:rPr lang="en-US" altLang="zh-CN" sz="1600">
                          <a:effectLst/>
                          <a:latin typeface="+mn-ea"/>
                          <a:ea typeface="+mn-ea"/>
                        </a:rPr>
                        <a:t>4-7</a:t>
                      </a:r>
                      <a:r>
                        <a:rPr lang="zh-CN" altLang="en-US" sz="1600">
                          <a:effectLst/>
                          <a:latin typeface="+mn-ea"/>
                          <a:ea typeface="+mn-ea"/>
                        </a:rPr>
                        <a:t>年的记账式附息国债</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报价方式</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百元净价报价</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最小变动价位</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en-US" altLang="zh-CN" sz="1600" dirty="0">
                          <a:effectLst/>
                          <a:latin typeface="+mn-ea"/>
                          <a:ea typeface="+mn-ea"/>
                        </a:rPr>
                        <a:t>0.002</a:t>
                      </a:r>
                      <a:r>
                        <a:rPr lang="zh-CN" altLang="en-US" sz="1600" dirty="0">
                          <a:effectLst/>
                          <a:latin typeface="+mn-ea"/>
                          <a:ea typeface="+mn-ea"/>
                        </a:rPr>
                        <a:t>元</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598334">
                <a:tc>
                  <a:txBody>
                    <a:bodyPr/>
                    <a:lstStyle/>
                    <a:p>
                      <a:pPr algn="l"/>
                      <a:r>
                        <a:rPr lang="zh-CN" altLang="en-US" sz="1600" dirty="0">
                          <a:effectLst/>
                          <a:latin typeface="+mn-ea"/>
                          <a:ea typeface="+mn-ea"/>
                        </a:rPr>
                        <a:t>合约月份</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最近的三个季月（</a:t>
                      </a:r>
                      <a:r>
                        <a:rPr lang="en-US" altLang="zh-CN" sz="1600" dirty="0">
                          <a:effectLst/>
                          <a:latin typeface="+mn-ea"/>
                          <a:ea typeface="+mn-ea"/>
                        </a:rPr>
                        <a:t>3</a:t>
                      </a:r>
                      <a:r>
                        <a:rPr lang="zh-CN" altLang="en-US" sz="1600" dirty="0">
                          <a:effectLst/>
                          <a:latin typeface="+mn-ea"/>
                          <a:ea typeface="+mn-ea"/>
                        </a:rPr>
                        <a:t>月、</a:t>
                      </a:r>
                      <a:r>
                        <a:rPr lang="en-US" altLang="zh-CN" sz="1600" dirty="0">
                          <a:effectLst/>
                          <a:latin typeface="+mn-ea"/>
                          <a:ea typeface="+mn-ea"/>
                        </a:rPr>
                        <a:t>6</a:t>
                      </a:r>
                      <a:r>
                        <a:rPr lang="zh-CN" altLang="en-US" sz="1600" dirty="0">
                          <a:effectLst/>
                          <a:latin typeface="+mn-ea"/>
                          <a:ea typeface="+mn-ea"/>
                        </a:rPr>
                        <a:t>月、</a:t>
                      </a:r>
                      <a:r>
                        <a:rPr lang="en-US" altLang="zh-CN" sz="1600" dirty="0">
                          <a:effectLst/>
                          <a:latin typeface="+mn-ea"/>
                          <a:ea typeface="+mn-ea"/>
                        </a:rPr>
                        <a:t>9</a:t>
                      </a:r>
                      <a:r>
                        <a:rPr lang="zh-CN" altLang="en-US" sz="1600" dirty="0">
                          <a:effectLst/>
                          <a:latin typeface="+mn-ea"/>
                          <a:ea typeface="+mn-ea"/>
                        </a:rPr>
                        <a:t>月、</a:t>
                      </a:r>
                      <a:r>
                        <a:rPr lang="en-US" altLang="zh-CN" sz="1600" dirty="0">
                          <a:effectLst/>
                          <a:latin typeface="+mn-ea"/>
                          <a:ea typeface="+mn-ea"/>
                        </a:rPr>
                        <a:t>12</a:t>
                      </a:r>
                      <a:r>
                        <a:rPr lang="zh-CN" altLang="en-US" sz="1600" dirty="0">
                          <a:effectLst/>
                          <a:latin typeface="+mn-ea"/>
                          <a:ea typeface="+mn-ea"/>
                        </a:rPr>
                        <a:t>月中的最近三个月循环）</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交易时间</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en-US" altLang="zh-CN" sz="1600" dirty="0">
                          <a:effectLst/>
                          <a:latin typeface="+mn-ea"/>
                          <a:ea typeface="+mn-ea"/>
                        </a:rPr>
                        <a:t>09:15—11:30</a:t>
                      </a:r>
                      <a:r>
                        <a:rPr lang="zh-CN" altLang="en-US" sz="1600" dirty="0">
                          <a:effectLst/>
                          <a:latin typeface="+mn-ea"/>
                          <a:ea typeface="+mn-ea"/>
                        </a:rPr>
                        <a:t>， </a:t>
                      </a:r>
                      <a:r>
                        <a:rPr lang="en-US" altLang="zh-CN" sz="1600" dirty="0">
                          <a:effectLst/>
                          <a:latin typeface="+mn-ea"/>
                          <a:ea typeface="+mn-ea"/>
                        </a:rPr>
                        <a:t>13:00—15:15</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最后交易日交易时间</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en-US" altLang="zh-CN" sz="1600" dirty="0">
                          <a:effectLst/>
                          <a:latin typeface="+mn-ea"/>
                          <a:ea typeface="+mn-ea"/>
                        </a:rPr>
                        <a:t>09:15—11:30</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每日价格最大波动限制</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上一交易日结算价的</a:t>
                      </a:r>
                      <a:r>
                        <a:rPr lang="en-US" altLang="zh-CN" sz="1600" dirty="0">
                          <a:effectLst/>
                          <a:latin typeface="+mn-ea"/>
                          <a:ea typeface="+mn-ea"/>
                        </a:rPr>
                        <a:t>±2%</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最低交易保证金</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合约价值的</a:t>
                      </a:r>
                      <a:r>
                        <a:rPr lang="en-US" altLang="zh-CN" sz="1600" dirty="0">
                          <a:effectLst/>
                          <a:latin typeface="+mn-ea"/>
                          <a:ea typeface="+mn-ea"/>
                        </a:rPr>
                        <a:t>2%</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419578">
                <a:tc>
                  <a:txBody>
                    <a:bodyPr/>
                    <a:lstStyle/>
                    <a:p>
                      <a:pPr algn="l"/>
                      <a:r>
                        <a:rPr lang="zh-CN" altLang="en-US" sz="1600" dirty="0">
                          <a:effectLst/>
                          <a:latin typeface="+mn-ea"/>
                          <a:ea typeface="+mn-ea"/>
                        </a:rPr>
                        <a:t>最后交易日</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合约到期月份的第二个星期五</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419578">
                <a:tc>
                  <a:txBody>
                    <a:bodyPr/>
                    <a:lstStyle/>
                    <a:p>
                      <a:pPr algn="l"/>
                      <a:r>
                        <a:rPr lang="zh-CN" altLang="en-US" sz="1600" dirty="0">
                          <a:effectLst/>
                          <a:latin typeface="+mn-ea"/>
                          <a:ea typeface="+mn-ea"/>
                        </a:rPr>
                        <a:t>最后交割日</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最后交易日后的第三个交易日</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交割方式</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实物交割</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交易代码</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en-US" sz="1600" dirty="0">
                          <a:effectLst/>
                          <a:latin typeface="+mn-ea"/>
                          <a:ea typeface="+mn-ea"/>
                        </a:rPr>
                        <a:t>TF</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r h="312578">
                <a:tc>
                  <a:txBody>
                    <a:bodyPr/>
                    <a:lstStyle/>
                    <a:p>
                      <a:pPr algn="l"/>
                      <a:r>
                        <a:rPr lang="zh-CN" altLang="en-US" sz="1600" dirty="0">
                          <a:effectLst/>
                          <a:latin typeface="+mn-ea"/>
                          <a:ea typeface="+mn-ea"/>
                        </a:rPr>
                        <a:t>上市交易所</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noFill/>
                  </a:tcPr>
                </a:tc>
                <a:tc>
                  <a:txBody>
                    <a:bodyPr/>
                    <a:lstStyle/>
                    <a:p>
                      <a:pPr algn="l"/>
                      <a:r>
                        <a:rPr lang="zh-CN" altLang="en-US" sz="1600" dirty="0">
                          <a:effectLst/>
                          <a:latin typeface="+mn-ea"/>
                          <a:ea typeface="+mn-ea"/>
                        </a:rPr>
                        <a:t>中国金融期货交易所</a:t>
                      </a:r>
                    </a:p>
                  </a:txBody>
                  <a:tcPr marL="241684" marR="30211" marT="30203" marB="30203">
                    <a:lnL w="9525" cap="flat" cmpd="sng" algn="ctr">
                      <a:solidFill>
                        <a:srgbClr val="D2E1FF"/>
                      </a:solidFill>
                      <a:prstDash val="solid"/>
                      <a:round/>
                      <a:headEnd type="none" w="med" len="med"/>
                      <a:tailEnd type="none" w="med" len="med"/>
                    </a:lnL>
                    <a:lnR w="9525" cap="flat" cmpd="sng" algn="ctr">
                      <a:solidFill>
                        <a:srgbClr val="D2E1FF"/>
                      </a:solidFill>
                      <a:prstDash val="solid"/>
                      <a:round/>
                      <a:headEnd type="none" w="med" len="med"/>
                      <a:tailEnd type="none" w="med" len="med"/>
                    </a:lnR>
                    <a:lnT w="9525" cap="flat" cmpd="sng" algn="ctr">
                      <a:solidFill>
                        <a:srgbClr val="D2E1FF"/>
                      </a:solidFill>
                      <a:prstDash val="solid"/>
                      <a:round/>
                      <a:headEnd type="none" w="med" len="med"/>
                      <a:tailEnd type="none" w="med" len="med"/>
                    </a:lnT>
                    <a:lnB w="9525" cap="flat" cmpd="sng" algn="ctr">
                      <a:solidFill>
                        <a:srgbClr val="D2E1FF"/>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200" dirty="0" smtClean="0"/>
              <a:t>2015</a:t>
            </a:r>
            <a:r>
              <a:rPr lang="zh-CN" altLang="en-US" sz="3200" dirty="0" smtClean="0"/>
              <a:t>年</a:t>
            </a:r>
            <a:r>
              <a:rPr lang="en-US" altLang="zh-CN" sz="3200" dirty="0" smtClean="0"/>
              <a:t>3</a:t>
            </a:r>
            <a:r>
              <a:rPr lang="zh-CN" altLang="en-US" sz="3200" dirty="0" smtClean="0"/>
              <a:t>月</a:t>
            </a:r>
            <a:r>
              <a:rPr lang="en-US" altLang="zh-CN" sz="3200" dirty="0" smtClean="0"/>
              <a:t>20</a:t>
            </a:r>
            <a:r>
              <a:rPr lang="zh-CN" altLang="en-US" sz="3200" dirty="0" smtClean="0"/>
              <a:t>日</a:t>
            </a:r>
            <a:r>
              <a:rPr lang="en-US" altLang="zh-CN" sz="3200" dirty="0" smtClean="0"/>
              <a:t>10</a:t>
            </a:r>
            <a:r>
              <a:rPr lang="zh-CN" altLang="en-US" sz="3200" dirty="0" smtClean="0"/>
              <a:t>年期国债期货上市交易</a:t>
            </a:r>
            <a:endParaRPr lang="zh-CN" altLang="en-US" dirty="0"/>
          </a:p>
        </p:txBody>
      </p:sp>
      <p:graphicFrame>
        <p:nvGraphicFramePr>
          <p:cNvPr id="4" name="内容占位符 3"/>
          <p:cNvGraphicFramePr>
            <a:graphicFrameLocks noGrp="1"/>
          </p:cNvGraphicFramePr>
          <p:nvPr>
            <p:ph idx="1"/>
          </p:nvPr>
        </p:nvGraphicFramePr>
        <p:xfrm>
          <a:off x="684213" y="1600200"/>
          <a:ext cx="7343775" cy="4525962"/>
        </p:xfrm>
        <a:graphic>
          <a:graphicData uri="http://schemas.openxmlformats.org/drawingml/2006/table">
            <a:tbl>
              <a:tblPr/>
              <a:tblGrid>
                <a:gridCol w="2813972"/>
                <a:gridCol w="4529803"/>
              </a:tblGrid>
              <a:tr h="822902">
                <a:tc>
                  <a:txBody>
                    <a:bodyPr/>
                    <a:lstStyle/>
                    <a:p>
                      <a:pPr algn="l"/>
                      <a:r>
                        <a:rPr lang="zh-CN" altLang="en-US" sz="1300" dirty="0">
                          <a:effectLst/>
                        </a:rPr>
                        <a:t>合约标的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面值为</a:t>
                      </a:r>
                      <a:r>
                        <a:rPr lang="en-US" altLang="zh-CN" sz="1300" dirty="0">
                          <a:effectLst/>
                        </a:rPr>
                        <a:t>100</a:t>
                      </a:r>
                      <a:r>
                        <a:rPr lang="zh-CN" altLang="en-US" sz="1300" dirty="0">
                          <a:effectLst/>
                        </a:rPr>
                        <a:t>万元人民币、票面利率为</a:t>
                      </a:r>
                      <a:r>
                        <a:rPr lang="en-US" altLang="zh-CN" sz="1300" dirty="0">
                          <a:effectLst/>
                        </a:rPr>
                        <a:t>3%</a:t>
                      </a:r>
                      <a:r>
                        <a:rPr lang="zh-CN" altLang="en-US" sz="1300" dirty="0">
                          <a:effectLst/>
                        </a:rPr>
                        <a:t>的名义长期国债</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22902">
                <a:tc>
                  <a:txBody>
                    <a:bodyPr/>
                    <a:lstStyle/>
                    <a:p>
                      <a:pPr algn="l"/>
                      <a:r>
                        <a:rPr lang="zh-CN" altLang="en-US" sz="1300" dirty="0">
                          <a:effectLst/>
                        </a:rPr>
                        <a:t>可交割国债</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合约到期月份首日剩余期限为</a:t>
                      </a:r>
                      <a:r>
                        <a:rPr lang="en-US" altLang="zh-CN" sz="1300" dirty="0">
                          <a:effectLst/>
                        </a:rPr>
                        <a:t>6.5-10.25</a:t>
                      </a:r>
                      <a:r>
                        <a:rPr lang="zh-CN" altLang="en-US" sz="1300" dirty="0">
                          <a:effectLst/>
                        </a:rPr>
                        <a:t>年的记账式附息国债</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dirty="0">
                          <a:effectLst/>
                        </a:rPr>
                        <a:t>最小变动价位</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300" dirty="0">
                          <a:effectLst/>
                        </a:rPr>
                        <a:t>0.005</a:t>
                      </a:r>
                      <a:r>
                        <a:rPr lang="zh-CN" altLang="en-US" sz="1300" dirty="0">
                          <a:effectLst/>
                        </a:rPr>
                        <a:t>元</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26">
                <a:tc>
                  <a:txBody>
                    <a:bodyPr/>
                    <a:lstStyle/>
                    <a:p>
                      <a:pPr algn="l"/>
                      <a:r>
                        <a:rPr lang="zh-CN" altLang="en-US" sz="1300">
                          <a:effectLst/>
                        </a:rPr>
                        <a:t>合约月份</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最近的三个季月</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交易时间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300" dirty="0">
                          <a:effectLst/>
                        </a:rPr>
                        <a:t>9:15-11:30,13:00-15:15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每日价格最大波动</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上一交易日结算价的</a:t>
                      </a:r>
                      <a:r>
                        <a:rPr lang="en-US" altLang="zh-CN" sz="1300" dirty="0">
                          <a:effectLs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最低交易保证金</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合约价值的</a:t>
                      </a:r>
                      <a:r>
                        <a:rPr lang="en-US" altLang="zh-CN" sz="1300" dirty="0">
                          <a:effectLs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最后交易日</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合约到期月份的第二个周五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最后交割日</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最后交易日后第三个交易日</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26">
                <a:tc>
                  <a:txBody>
                    <a:bodyPr/>
                    <a:lstStyle/>
                    <a:p>
                      <a:pPr algn="l"/>
                      <a:r>
                        <a:rPr lang="zh-CN" altLang="en-US" sz="1300">
                          <a:effectLst/>
                        </a:rPr>
                        <a:t>交易代码</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300" dirty="0">
                          <a:effectLst/>
                        </a:rPr>
                        <a:t>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200" dirty="0" smtClean="0"/>
              <a:t>2018</a:t>
            </a:r>
            <a:r>
              <a:rPr lang="zh-CN" altLang="en-US" sz="3200" dirty="0" smtClean="0"/>
              <a:t>年</a:t>
            </a:r>
            <a:r>
              <a:rPr lang="en-US" altLang="zh-CN" sz="3200" dirty="0"/>
              <a:t>8</a:t>
            </a:r>
            <a:r>
              <a:rPr lang="zh-CN" altLang="en-US" sz="3200" dirty="0" smtClean="0"/>
              <a:t>月</a:t>
            </a:r>
            <a:r>
              <a:rPr lang="en-US" altLang="zh-CN" sz="3200" dirty="0" smtClean="0"/>
              <a:t>17</a:t>
            </a:r>
            <a:r>
              <a:rPr lang="zh-CN" altLang="en-US" sz="3200" dirty="0" smtClean="0"/>
              <a:t>日</a:t>
            </a:r>
            <a:r>
              <a:rPr lang="en-US" altLang="zh-CN" sz="3200" dirty="0"/>
              <a:t>2</a:t>
            </a:r>
            <a:r>
              <a:rPr lang="zh-CN" altLang="en-US" sz="3200" dirty="0" smtClean="0"/>
              <a:t>年</a:t>
            </a:r>
            <a:r>
              <a:rPr lang="zh-CN" altLang="en-US" sz="3200" dirty="0" smtClean="0"/>
              <a:t>期国债期货上市交易</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84493775"/>
              </p:ext>
            </p:extLst>
          </p:nvPr>
        </p:nvGraphicFramePr>
        <p:xfrm>
          <a:off x="684213" y="1600200"/>
          <a:ext cx="7343775" cy="4525962"/>
        </p:xfrm>
        <a:graphic>
          <a:graphicData uri="http://schemas.openxmlformats.org/drawingml/2006/table">
            <a:tbl>
              <a:tblPr/>
              <a:tblGrid>
                <a:gridCol w="2813972"/>
                <a:gridCol w="4529803"/>
              </a:tblGrid>
              <a:tr h="822902">
                <a:tc>
                  <a:txBody>
                    <a:bodyPr/>
                    <a:lstStyle/>
                    <a:p>
                      <a:pPr algn="l"/>
                      <a:r>
                        <a:rPr lang="zh-CN" altLang="en-US" sz="1300" dirty="0">
                          <a:effectLst/>
                        </a:rPr>
                        <a:t>合约标的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面值</a:t>
                      </a:r>
                      <a:r>
                        <a:rPr lang="zh-CN" altLang="en-US" sz="1300" dirty="0" smtClean="0">
                          <a:effectLst/>
                        </a:rPr>
                        <a:t>为</a:t>
                      </a:r>
                      <a:r>
                        <a:rPr lang="en-US" altLang="zh-CN" sz="1300" dirty="0" smtClean="0">
                          <a:effectLst/>
                        </a:rPr>
                        <a:t>200</a:t>
                      </a:r>
                      <a:r>
                        <a:rPr lang="zh-CN" altLang="en-US" sz="1300" dirty="0">
                          <a:effectLst/>
                        </a:rPr>
                        <a:t>万元人民币、票面利率为</a:t>
                      </a:r>
                      <a:r>
                        <a:rPr lang="en-US" altLang="zh-CN" sz="1300" dirty="0">
                          <a:effectLst/>
                        </a:rPr>
                        <a:t>3%</a:t>
                      </a:r>
                      <a:r>
                        <a:rPr lang="zh-CN" altLang="en-US" sz="1300" dirty="0">
                          <a:effectLst/>
                        </a:rPr>
                        <a:t>的名义长期国债</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22902">
                <a:tc>
                  <a:txBody>
                    <a:bodyPr/>
                    <a:lstStyle/>
                    <a:p>
                      <a:pPr algn="l"/>
                      <a:r>
                        <a:rPr lang="zh-CN" altLang="en-US" sz="1300" dirty="0">
                          <a:effectLst/>
                        </a:rPr>
                        <a:t>可交割国债</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合约到期月份首日剩余期限</a:t>
                      </a:r>
                      <a:r>
                        <a:rPr lang="zh-CN" altLang="en-US" sz="1300" dirty="0" smtClean="0">
                          <a:effectLst/>
                        </a:rPr>
                        <a:t>为</a:t>
                      </a:r>
                      <a:r>
                        <a:rPr lang="en-US" altLang="zh-CN" sz="1300" dirty="0" smtClean="0">
                          <a:effectLst/>
                        </a:rPr>
                        <a:t>1.5-2.25</a:t>
                      </a:r>
                      <a:r>
                        <a:rPr lang="zh-CN" altLang="en-US" sz="1300" dirty="0">
                          <a:effectLst/>
                        </a:rPr>
                        <a:t>年的记账式附息国债</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dirty="0">
                          <a:effectLst/>
                        </a:rPr>
                        <a:t>最小变动价位</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300" dirty="0">
                          <a:effectLst/>
                        </a:rPr>
                        <a:t>0.005</a:t>
                      </a:r>
                      <a:r>
                        <a:rPr lang="zh-CN" altLang="en-US" sz="1300" dirty="0">
                          <a:effectLst/>
                        </a:rPr>
                        <a:t>元</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26">
                <a:tc>
                  <a:txBody>
                    <a:bodyPr/>
                    <a:lstStyle/>
                    <a:p>
                      <a:pPr algn="l"/>
                      <a:r>
                        <a:rPr lang="zh-CN" altLang="en-US" sz="1300">
                          <a:effectLst/>
                        </a:rPr>
                        <a:t>合约月份</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最近的三个季月</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交易时间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300" dirty="0">
                          <a:effectLst/>
                        </a:rPr>
                        <a:t>9:15-11:30,13:00-15:15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每日价格最大波动</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上一交易日结算价的</a:t>
                      </a:r>
                      <a:r>
                        <a:rPr lang="en-US" altLang="zh-CN" sz="1300" dirty="0">
                          <a:effectLs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最低交易保证金</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合约价值</a:t>
                      </a:r>
                      <a:r>
                        <a:rPr lang="zh-CN" altLang="en-US" sz="1300" dirty="0" smtClean="0">
                          <a:effectLst/>
                        </a:rPr>
                        <a:t>的</a:t>
                      </a:r>
                      <a:r>
                        <a:rPr lang="en-US" altLang="zh-CN" sz="1300" dirty="0" smtClean="0">
                          <a:effectLst/>
                        </a:rPr>
                        <a:t>0.5%</a:t>
                      </a:r>
                      <a:endParaRPr lang="en-US" altLang="zh-CN" sz="13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最后交易日</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合约到期月份的第二个周五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1451">
                <a:tc>
                  <a:txBody>
                    <a:bodyPr/>
                    <a:lstStyle/>
                    <a:p>
                      <a:pPr algn="l"/>
                      <a:r>
                        <a:rPr lang="zh-CN" altLang="en-US" sz="1300">
                          <a:effectLst/>
                        </a:rPr>
                        <a:t>最后交割日</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300" dirty="0">
                          <a:effectLst/>
                        </a:rPr>
                        <a:t>最后交易日后第三个交易日</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5726">
                <a:tc>
                  <a:txBody>
                    <a:bodyPr/>
                    <a:lstStyle/>
                    <a:p>
                      <a:pPr algn="l"/>
                      <a:r>
                        <a:rPr lang="zh-CN" altLang="en-US" sz="1300">
                          <a:effectLst/>
                        </a:rPr>
                        <a:t>交易代码</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300" smtClean="0">
                          <a:effectLst/>
                        </a:rPr>
                        <a:t>TS</a:t>
                      </a:r>
                      <a:endParaRPr lang="en-US" sz="13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2034558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effectLst/>
              </a:rPr>
              <a:t>为什么要上市国债期货？</a:t>
            </a:r>
          </a:p>
        </p:txBody>
      </p:sp>
      <p:sp>
        <p:nvSpPr>
          <p:cNvPr id="3" name="内容占位符 2"/>
          <p:cNvSpPr>
            <a:spLocks noGrp="1"/>
          </p:cNvSpPr>
          <p:nvPr>
            <p:ph idx="1"/>
          </p:nvPr>
        </p:nvSpPr>
        <p:spPr/>
        <p:txBody>
          <a:bodyPr/>
          <a:lstStyle/>
          <a:p>
            <a:pPr>
              <a:defRPr/>
            </a:pPr>
            <a:r>
              <a:rPr lang="zh-CN" altLang="en-US" dirty="0" smtClean="0"/>
              <a:t>完善</a:t>
            </a:r>
            <a:r>
              <a:rPr lang="zh-CN" altLang="en-US" dirty="0"/>
              <a:t>债券市场体系</a:t>
            </a:r>
          </a:p>
          <a:p>
            <a:pPr>
              <a:defRPr/>
            </a:pPr>
            <a:r>
              <a:rPr lang="zh-CN" altLang="en-US" dirty="0"/>
              <a:t>提高定价效率，构建基准利率体系</a:t>
            </a:r>
          </a:p>
          <a:p>
            <a:pPr>
              <a:defRPr/>
            </a:pPr>
            <a:r>
              <a:rPr lang="zh-CN" altLang="en-US" dirty="0"/>
              <a:t>激活债券市场，提高市场流动性</a:t>
            </a:r>
          </a:p>
          <a:p>
            <a:pPr>
              <a:defRPr/>
            </a:pPr>
            <a:r>
              <a:rPr lang="zh-CN" altLang="en-US" dirty="0"/>
              <a:t>促进金融产品创新</a:t>
            </a:r>
          </a:p>
          <a:p>
            <a:pPr>
              <a:defRPr/>
            </a:pPr>
            <a:r>
              <a:rPr lang="zh-CN" altLang="en-US" dirty="0"/>
              <a:t>推进债券市场的统一</a:t>
            </a:r>
            <a:r>
              <a:rPr lang="zh-CN" altLang="en-US" dirty="0" smtClean="0"/>
              <a:t>互联</a:t>
            </a:r>
            <a:endParaRPr lang="zh-CN" altLang="en-US" dirty="0"/>
          </a:p>
          <a:p>
            <a:pPr>
              <a:defRPr/>
            </a:pP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endParaRPr lang="zh-CN" altLang="en-US"/>
          </a:p>
        </p:txBody>
      </p:sp>
      <p:pic>
        <p:nvPicPr>
          <p:cNvPr id="1013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57338"/>
            <a:ext cx="8229600" cy="467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body" idx="1"/>
          </p:nvPr>
        </p:nvSpPr>
        <p:spPr>
          <a:xfrm>
            <a:off x="1619250" y="1628775"/>
            <a:ext cx="6130925" cy="2179638"/>
          </a:xfrm>
        </p:spPr>
        <p:txBody>
          <a:bodyPr/>
          <a:lstStyle/>
          <a:p>
            <a:pPr eaLnBrk="1" hangingPunct="1">
              <a:buFont typeface="Wingdings" panose="05000000000000000000" pitchFamily="2" charset="2"/>
              <a:buNone/>
              <a:defRPr/>
            </a:pPr>
            <a:r>
              <a:rPr lang="zh-CN" altLang="en-US" sz="8000" b="1" smtClean="0"/>
              <a:t>    谢    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zh-CN" altLang="en-US" dirty="0" smtClean="0">
                <a:latin typeface="+mn-ea"/>
                <a:ea typeface="+mn-ea"/>
              </a:rPr>
              <a:t>远期贷款－－表内业务</a:t>
            </a:r>
          </a:p>
        </p:txBody>
      </p:sp>
      <p:sp>
        <p:nvSpPr>
          <p:cNvPr id="75779" name="Rectangle 3"/>
          <p:cNvSpPr>
            <a:spLocks noGrp="1" noChangeArrowheads="1"/>
          </p:cNvSpPr>
          <p:nvPr>
            <p:ph type="body" idx="1"/>
          </p:nvPr>
        </p:nvSpPr>
        <p:spPr/>
        <p:txBody>
          <a:bodyPr/>
          <a:lstStyle/>
          <a:p>
            <a:pPr eaLnBrk="1" hangingPunct="1">
              <a:defRPr/>
            </a:pPr>
            <a:r>
              <a:rPr lang="zh-CN" altLang="en-US" dirty="0" smtClean="0">
                <a:latin typeface="+mn-ea"/>
              </a:rPr>
              <a:t>银行如果直接提供远期贷款，那么它就要自己承担利率上涨的风险</a:t>
            </a:r>
          </a:p>
          <a:p>
            <a:pPr eaLnBrk="1" hangingPunct="1">
              <a:defRPr/>
            </a:pPr>
            <a:r>
              <a:rPr lang="zh-CN" altLang="en-US" dirty="0" smtClean="0">
                <a:latin typeface="+mn-ea"/>
              </a:rPr>
              <a:t>否则，构造组合规避风险</a:t>
            </a:r>
          </a:p>
          <a:p>
            <a:pPr lvl="1" eaLnBrk="1" hangingPunct="1">
              <a:defRPr/>
            </a:pPr>
            <a:r>
              <a:rPr lang="zh-CN" altLang="en-US" dirty="0" smtClean="0">
                <a:latin typeface="+mn-ea"/>
              </a:rPr>
              <a:t>比如银行为客户提供（</a:t>
            </a:r>
            <a:r>
              <a:rPr lang="en-US" altLang="zh-CN" dirty="0" smtClean="0">
                <a:latin typeface="+mn-ea"/>
              </a:rPr>
              <a:t>3×12</a:t>
            </a:r>
            <a:r>
              <a:rPr lang="zh-CN" altLang="en-US" dirty="0" smtClean="0">
                <a:latin typeface="+mn-ea"/>
              </a:rPr>
              <a:t>）的远期贷款，远期利率为</a:t>
            </a:r>
            <a:r>
              <a:rPr lang="en-US" altLang="zh-CN" dirty="0" smtClean="0">
                <a:latin typeface="+mn-ea"/>
              </a:rPr>
              <a:t>5.84</a:t>
            </a:r>
            <a:r>
              <a:rPr lang="zh-CN" altLang="en-US" dirty="0" smtClean="0">
                <a:latin typeface="+mn-ea"/>
              </a:rPr>
              <a:t>％</a:t>
            </a:r>
          </a:p>
          <a:p>
            <a:pPr lvl="1" eaLnBrk="1" hangingPunct="1">
              <a:defRPr/>
            </a:pPr>
            <a:r>
              <a:rPr lang="zh-CN" altLang="en-US" dirty="0" smtClean="0">
                <a:solidFill>
                  <a:srgbClr val="FFFF00"/>
                </a:solidFill>
                <a:latin typeface="+mn-ea"/>
              </a:rPr>
              <a:t>银行该如何规避风险？</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endParaRPr lang="zh-CN" altLang="en-US" dirty="0" smtClean="0"/>
          </a:p>
        </p:txBody>
      </p:sp>
      <p:sp>
        <p:nvSpPr>
          <p:cNvPr id="76803" name="Rectangle 3"/>
          <p:cNvSpPr>
            <a:spLocks noGrp="1" noChangeArrowheads="1"/>
          </p:cNvSpPr>
          <p:nvPr>
            <p:ph type="body" idx="1"/>
          </p:nvPr>
        </p:nvSpPr>
        <p:spPr/>
        <p:txBody>
          <a:bodyPr/>
          <a:lstStyle/>
          <a:p>
            <a:pPr eaLnBrk="1" hangingPunct="1">
              <a:defRPr/>
            </a:pPr>
            <a:r>
              <a:rPr lang="zh-CN" altLang="en-US" dirty="0" smtClean="0"/>
              <a:t>构造如下组合，就可完全消除风险</a:t>
            </a:r>
            <a:endParaRPr lang="en-US" altLang="zh-CN" dirty="0" smtClean="0"/>
          </a:p>
          <a:p>
            <a:pPr lvl="1" eaLnBrk="1" hangingPunct="1">
              <a:defRPr/>
            </a:pPr>
            <a:r>
              <a:rPr lang="en-US" altLang="zh-CN" dirty="0" smtClean="0">
                <a:latin typeface="宋体" pitchFamily="2" charset="-122"/>
                <a:cs typeface="Times New Roman" pitchFamily="18" charset="0"/>
              </a:rPr>
              <a:t>(1) </a:t>
            </a:r>
            <a:r>
              <a:rPr lang="zh-CN" altLang="en-US" dirty="0" smtClean="0">
                <a:latin typeface="宋体" pitchFamily="2" charset="-122"/>
                <a:cs typeface="Times New Roman" pitchFamily="18" charset="0"/>
              </a:rPr>
              <a:t>以</a:t>
            </a:r>
            <a:r>
              <a:rPr lang="en-US" altLang="zh-CN" dirty="0" smtClean="0">
                <a:latin typeface="宋体" pitchFamily="2" charset="-122"/>
                <a:cs typeface="Times New Roman" pitchFamily="18" charset="0"/>
              </a:rPr>
              <a:t>5.75%</a:t>
            </a:r>
            <a:r>
              <a:rPr lang="zh-CN" altLang="en-US" dirty="0" smtClean="0">
                <a:latin typeface="宋体" pitchFamily="2" charset="-122"/>
                <a:cs typeface="Times New Roman" pitchFamily="18" charset="0"/>
              </a:rPr>
              <a:t>的利率借入</a:t>
            </a:r>
            <a:r>
              <a:rPr lang="en-US" altLang="zh-CN" dirty="0" smtClean="0">
                <a:latin typeface="宋体" pitchFamily="2" charset="-122"/>
                <a:cs typeface="Times New Roman" pitchFamily="18" charset="0"/>
              </a:rPr>
              <a:t>12</a:t>
            </a:r>
            <a:r>
              <a:rPr lang="zh-CN" altLang="en-US" dirty="0" smtClean="0">
                <a:latin typeface="宋体" pitchFamily="2" charset="-122"/>
                <a:cs typeface="Times New Roman" pitchFamily="18" charset="0"/>
              </a:rPr>
              <a:t>个月后到期的贷款</a:t>
            </a:r>
            <a:r>
              <a:rPr lang="en-US" altLang="zh-CN" dirty="0" smtClean="0">
                <a:latin typeface="宋体" pitchFamily="2" charset="-122"/>
                <a:cs typeface="Times New Roman" pitchFamily="18" charset="0"/>
              </a:rPr>
              <a:t>1</a:t>
            </a:r>
            <a:r>
              <a:rPr lang="zh-CN" altLang="en-US" dirty="0" smtClean="0">
                <a:latin typeface="宋体" pitchFamily="2" charset="-122"/>
                <a:cs typeface="Times New Roman" pitchFamily="18" charset="0"/>
              </a:rPr>
              <a:t>元；</a:t>
            </a:r>
            <a:endParaRPr lang="en-US" altLang="zh-CN" dirty="0" smtClean="0">
              <a:latin typeface="宋体" pitchFamily="2" charset="-122"/>
              <a:cs typeface="Times New Roman" pitchFamily="18" charset="0"/>
            </a:endParaRPr>
          </a:p>
          <a:p>
            <a:pPr lvl="1" eaLnBrk="1" hangingPunct="1">
              <a:defRPr/>
            </a:pPr>
            <a:r>
              <a:rPr lang="en-US" altLang="zh-CN" dirty="0" smtClean="0">
                <a:latin typeface="宋体" pitchFamily="2" charset="-122"/>
                <a:cs typeface="Times New Roman" pitchFamily="18" charset="0"/>
              </a:rPr>
              <a:t>(2) </a:t>
            </a:r>
            <a:r>
              <a:rPr lang="zh-CN" altLang="en-US" dirty="0" smtClean="0">
                <a:latin typeface="宋体" pitchFamily="2" charset="-122"/>
                <a:cs typeface="Times New Roman" pitchFamily="18" charset="0"/>
              </a:rPr>
              <a:t>把借入的</a:t>
            </a:r>
            <a:r>
              <a:rPr lang="en-US" altLang="zh-CN" dirty="0" smtClean="0">
                <a:latin typeface="宋体" pitchFamily="2" charset="-122"/>
                <a:cs typeface="Times New Roman" pitchFamily="18" charset="0"/>
              </a:rPr>
              <a:t>1</a:t>
            </a:r>
            <a:r>
              <a:rPr lang="zh-CN" altLang="en-US" dirty="0" smtClean="0">
                <a:latin typeface="宋体" pitchFamily="2" charset="-122"/>
                <a:cs typeface="Times New Roman" pitchFamily="18" charset="0"/>
              </a:rPr>
              <a:t>元投资于无风险资产</a:t>
            </a:r>
            <a:r>
              <a:rPr lang="en-US" altLang="zh-CN" dirty="0" smtClean="0">
                <a:latin typeface="宋体" pitchFamily="2" charset="-122"/>
                <a:cs typeface="Times New Roman" pitchFamily="18" charset="0"/>
              </a:rPr>
              <a:t>3</a:t>
            </a:r>
            <a:r>
              <a:rPr lang="zh-CN" altLang="en-US" dirty="0" smtClean="0">
                <a:latin typeface="宋体" pitchFamily="2" charset="-122"/>
                <a:cs typeface="Times New Roman" pitchFamily="18" charset="0"/>
              </a:rPr>
              <a:t>个月，利率为</a:t>
            </a:r>
            <a:r>
              <a:rPr lang="en-US" altLang="zh-CN" dirty="0" smtClean="0">
                <a:latin typeface="宋体" pitchFamily="2" charset="-122"/>
                <a:cs typeface="Times New Roman" pitchFamily="18" charset="0"/>
              </a:rPr>
              <a:t>5.25%</a:t>
            </a:r>
            <a:r>
              <a:rPr lang="zh-CN" altLang="en-US" dirty="0" smtClean="0">
                <a:latin typeface="宋体" pitchFamily="2" charset="-122"/>
                <a:cs typeface="Times New Roman" pitchFamily="18" charset="0"/>
              </a:rPr>
              <a:t>；</a:t>
            </a:r>
            <a:endParaRPr lang="en-US" altLang="zh-CN" dirty="0" smtClean="0">
              <a:latin typeface="宋体" pitchFamily="2" charset="-122"/>
              <a:cs typeface="Times New Roman" pitchFamily="18" charset="0"/>
            </a:endParaRPr>
          </a:p>
          <a:p>
            <a:pPr lvl="1" eaLnBrk="1" hangingPunct="1">
              <a:defRPr/>
            </a:pPr>
            <a:r>
              <a:rPr lang="en-US" altLang="zh-CN" dirty="0" smtClean="0">
                <a:latin typeface="宋体" pitchFamily="2" charset="-122"/>
                <a:cs typeface="Times New Roman" pitchFamily="18" charset="0"/>
              </a:rPr>
              <a:t>WHY</a:t>
            </a:r>
            <a:r>
              <a:rPr lang="zh-CN" altLang="en-US" dirty="0" smtClean="0">
                <a:latin typeface="宋体" pitchFamily="2" charset="-122"/>
                <a:cs typeface="Times New Roman"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9524</TotalTime>
  <Words>5713</Words>
  <Application>Microsoft Office PowerPoint</Application>
  <PresentationFormat>全屏显示(4:3)</PresentationFormat>
  <Paragraphs>673</Paragraphs>
  <Slides>79</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93" baseType="lpstr">
      <vt:lpstr>Gulim</vt:lpstr>
      <vt:lpstr>仿宋_GB2312</vt:lpstr>
      <vt:lpstr>楷体_GB2312</vt:lpstr>
      <vt:lpstr>隶书</vt:lpstr>
      <vt:lpstr>宋体</vt:lpstr>
      <vt:lpstr>Arial</vt:lpstr>
      <vt:lpstr>Cambria Math</vt:lpstr>
      <vt:lpstr>Symbol</vt:lpstr>
      <vt:lpstr>Times New Roman</vt:lpstr>
      <vt:lpstr>Verdana</vt:lpstr>
      <vt:lpstr>Wingdings</vt:lpstr>
      <vt:lpstr>Wingdings 2</vt:lpstr>
      <vt:lpstr>Ripple</vt:lpstr>
      <vt:lpstr>Equation</vt:lpstr>
      <vt:lpstr>金 融 工 程 学  第7章 远期利率和利率期货 开课单位：金融工程课程组 主讲：吴冲锋教授等 </vt:lpstr>
      <vt:lpstr>目录</vt:lpstr>
      <vt:lpstr>1. 远期利率贷款：</vt:lpstr>
      <vt:lpstr>远期和即期利率</vt:lpstr>
      <vt:lpstr> </vt:lpstr>
      <vt:lpstr>远期利率计算的一般公式</vt:lpstr>
      <vt:lpstr>PowerPoint 演示文稿</vt:lpstr>
      <vt:lpstr>远期贷款－－表内业务</vt:lpstr>
      <vt:lpstr>PowerPoint 演示文稿</vt:lpstr>
      <vt:lpstr>PowerPoint 演示文稿</vt:lpstr>
      <vt:lpstr>表内业务－－银行不乐意</vt:lpstr>
      <vt:lpstr>2. 远期利率协议（FRA）</vt:lpstr>
      <vt:lpstr>PowerPoint 演示文稿</vt:lpstr>
      <vt:lpstr>重要概念</vt:lpstr>
      <vt:lpstr>术语：</vt:lpstr>
      <vt:lpstr>PowerPoint 演示文稿</vt:lpstr>
      <vt:lpstr>PowerPoint 演示文稿</vt:lpstr>
      <vt:lpstr>案例</vt:lpstr>
      <vt:lpstr>PowerPoint 演示文稿</vt:lpstr>
      <vt:lpstr>具体程序</vt:lpstr>
      <vt:lpstr>计算交割额：</vt:lpstr>
      <vt:lpstr>央行《远期利率协议业务管理规定》</vt:lpstr>
      <vt:lpstr>PowerPoint 演示文稿</vt:lpstr>
      <vt:lpstr>3. 短期利率期货</vt:lpstr>
      <vt:lpstr>欧洲美元期货合约的主要内容</vt:lpstr>
      <vt:lpstr>PowerPoint 演示文稿</vt:lpstr>
      <vt:lpstr>PowerPoint 演示文稿</vt:lpstr>
      <vt:lpstr>利率期货套期保值</vt:lpstr>
      <vt:lpstr>PowerPoint 演示文稿</vt:lpstr>
      <vt:lpstr>FRA和利率期货</vt:lpstr>
      <vt:lpstr>6.7   债券期货交易 芝加哥期货交易所10年期的国债期货合约文本</vt:lpstr>
      <vt:lpstr>PowerPoint 演示文稿</vt:lpstr>
      <vt:lpstr>计息方式</vt:lpstr>
      <vt:lpstr>例子</vt:lpstr>
      <vt:lpstr>债券报价</vt:lpstr>
      <vt:lpstr>(1) 国债期货的交割</vt:lpstr>
      <vt:lpstr>PowerPoint 演示文稿</vt:lpstr>
      <vt:lpstr>PowerPoint 演示文稿</vt:lpstr>
      <vt:lpstr>芝加哥期货交易所１０年期的国债期货的转换因子表</vt:lpstr>
      <vt:lpstr>转换因子的总结</vt:lpstr>
      <vt:lpstr>PowerPoint 演示文稿</vt:lpstr>
      <vt:lpstr>简单的例子</vt:lpstr>
      <vt:lpstr>PowerPoint 演示文稿</vt:lpstr>
      <vt:lpstr>PowerPoint 演示文稿</vt:lpstr>
      <vt:lpstr>（2）最便宜交割债券 （ CTD，Cheapest-to-deliver bond） </vt:lpstr>
      <vt:lpstr>PowerPoint 演示文稿</vt:lpstr>
      <vt:lpstr>PowerPoint 演示文稿</vt:lpstr>
      <vt:lpstr>两种国债的价格 </vt:lpstr>
      <vt:lpstr>采用现货交割时期货买方的支付金额</vt:lpstr>
      <vt:lpstr>PowerPoint 演示文稿</vt:lpstr>
      <vt:lpstr>投资者购买两种国债现货的成本</vt:lpstr>
      <vt:lpstr>现货持有策略的利润</vt:lpstr>
      <vt:lpstr>PowerPoint 演示文稿</vt:lpstr>
      <vt:lpstr>如何寻找CTD？</vt:lpstr>
      <vt:lpstr>(3) 债券期货的定价</vt:lpstr>
      <vt:lpstr>市场环境假设</vt:lpstr>
      <vt:lpstr>PowerPoint 演示文稿</vt:lpstr>
      <vt:lpstr>PowerPoint 演示文稿</vt:lpstr>
      <vt:lpstr>PowerPoint 演示文稿</vt:lpstr>
      <vt:lpstr>PowerPoint 演示文稿</vt:lpstr>
      <vt:lpstr>PowerPoint 演示文稿</vt:lpstr>
      <vt:lpstr>隐含回购利率 (IRR, Implied Repo Rate) </vt:lpstr>
      <vt:lpstr>(4) 国债期货套期保值</vt:lpstr>
      <vt:lpstr>久期管理</vt:lpstr>
      <vt:lpstr>例子</vt:lpstr>
      <vt:lpstr>4. 我国的国债期货</vt:lpstr>
      <vt:lpstr>“327”国债期货事件</vt:lpstr>
      <vt:lpstr>“327”事件背景</vt:lpstr>
      <vt:lpstr>保值贴补</vt:lpstr>
      <vt:lpstr>高通胀背景下国债难发</vt:lpstr>
      <vt:lpstr>非对称保值贴补政策</vt:lpstr>
      <vt:lpstr>多空博弈</vt:lpstr>
      <vt:lpstr>局面失控</vt:lpstr>
      <vt:lpstr>2013年9月6日5年期国债期货上市交易</vt:lpstr>
      <vt:lpstr>2015年3月20日10年期国债期货上市交易</vt:lpstr>
      <vt:lpstr>2018年8月17日2年期国债期货上市交易</vt:lpstr>
      <vt:lpstr>为什么要上市国债期货？</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magicyoung</dc:creator>
  <cp:lastModifiedBy>magic</cp:lastModifiedBy>
  <cp:revision>341</cp:revision>
  <dcterms:created xsi:type="dcterms:W3CDTF">1601-01-01T00:00:00Z</dcterms:created>
  <dcterms:modified xsi:type="dcterms:W3CDTF">2018-11-01T09:53:13Z</dcterms:modified>
</cp:coreProperties>
</file>