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7" r:id="rId2"/>
    <p:sldId id="33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68" r:id="rId15"/>
    <p:sldId id="463" r:id="rId16"/>
    <p:sldId id="464" r:id="rId17"/>
    <p:sldId id="465" r:id="rId18"/>
    <p:sldId id="466" r:id="rId19"/>
    <p:sldId id="4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0" autoAdjust="0"/>
    <p:restoredTop sz="93963" autoAdjust="0"/>
  </p:normalViewPr>
  <p:slideViewPr>
    <p:cSldViewPr snapToGrid="0">
      <p:cViewPr varScale="1">
        <p:scale>
          <a:sx n="61" d="100"/>
          <a:sy n="61" d="100"/>
        </p:scale>
        <p:origin x="1292" y="56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C84A-6E73-4F9C-B535-05F72CD1A99B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2646-521A-4E74-97AD-B68135D5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BlueTzar/articles/1136549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9133CD-147F-43D2-B5E3-8B0A16447828}" type="slidenum">
              <a:rPr lang="en-US" altLang="zh-CN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全局变量</a:t>
            </a:r>
            <a:r>
              <a:rPr lang="en-US" altLang="zh-CN" b="1" smtClean="0"/>
              <a:t>——</a:t>
            </a:r>
            <a:r>
              <a:rPr lang="zh-CN" altLang="en-US" b="1" smtClean="0"/>
              <a:t>固定区，局部变量</a:t>
            </a:r>
            <a:r>
              <a:rPr lang="en-US" altLang="zh-CN" b="1" smtClean="0"/>
              <a:t>——</a:t>
            </a:r>
            <a:r>
              <a:rPr lang="zh-CN" altLang="en-US" b="1" smtClean="0"/>
              <a:t>堆栈区，用完返回，就没有了。</a:t>
            </a:r>
            <a:r>
              <a:rPr lang="en-US" altLang="zh-CN" b="1" smtClean="0"/>
              <a:t>A</a:t>
            </a:r>
            <a:r>
              <a:rPr lang="zh-CN" altLang="en-US" b="1" smtClean="0"/>
              <a:t>全局变量，其它都是局部变量，参数调用在堆栈区</a:t>
            </a:r>
            <a:endParaRPr lang="en-US" altLang="zh-CN" b="1" smtClean="0"/>
          </a:p>
          <a:p>
            <a:r>
              <a:rPr lang="zh-CN" altLang="en-US" b="1" smtClean="0"/>
              <a:t>用户存储空间可以分为三个部分：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1)</a:t>
            </a:r>
            <a:r>
              <a:rPr lang="zh-CN" altLang="en-US" smtClean="0"/>
              <a:t>程序区；</a:t>
            </a:r>
            <a:r>
              <a:rPr lang="en-US" altLang="zh-CN" smtClean="0"/>
              <a:t>2)</a:t>
            </a:r>
            <a:r>
              <a:rPr lang="zh-CN" altLang="en-US" smtClean="0"/>
              <a:t>静态存储区；</a:t>
            </a:r>
            <a:r>
              <a:rPr lang="en-US" altLang="zh-CN" smtClean="0"/>
              <a:t>3)</a:t>
            </a:r>
            <a:r>
              <a:rPr lang="zh-CN" altLang="en-US" smtClean="0"/>
              <a:t>动态存储区；</a:t>
            </a:r>
            <a:br>
              <a:rPr lang="zh-CN" altLang="en-US" smtClean="0"/>
            </a:br>
            <a:r>
              <a:rPr lang="zh-CN" altLang="en-US" smtClean="0"/>
              <a:t>全局变量全部存放在静态存储区，在程序开始执行时给全局变量分配存储区，程序行完毕就释放。在程序执行过程中它们占据固定的存储单元，而不动态地进行分配和释放</a:t>
            </a:r>
            <a:endParaRPr lang="en-US" altLang="zh-CN" smtClean="0"/>
          </a:p>
          <a:p>
            <a:r>
              <a:rPr lang="zh-CN" altLang="en-US" b="1" smtClean="0"/>
              <a:t>动态存储区存放以下数据：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1)</a:t>
            </a:r>
            <a:r>
              <a:rPr lang="zh-CN" altLang="en-US" smtClean="0"/>
              <a:t>函数形式参数；</a:t>
            </a:r>
            <a:r>
              <a:rPr lang="en-US" altLang="zh-CN" smtClean="0"/>
              <a:t>2)</a:t>
            </a:r>
            <a:r>
              <a:rPr lang="zh-CN" altLang="en-US" smtClean="0"/>
              <a:t>自动变量（未加</a:t>
            </a:r>
            <a:r>
              <a:rPr lang="en-US" altLang="zh-CN" smtClean="0"/>
              <a:t>static</a:t>
            </a:r>
            <a:r>
              <a:rPr lang="zh-CN" altLang="en-US" smtClean="0"/>
              <a:t>声明的局部变量）；</a:t>
            </a:r>
            <a:r>
              <a:rPr lang="en-US" altLang="zh-CN" smtClean="0"/>
              <a:t>3) </a:t>
            </a:r>
            <a:r>
              <a:rPr lang="zh-CN" altLang="en-US" smtClean="0"/>
              <a:t>函数调用实的现场保护和返回地址；</a:t>
            </a:r>
            <a:br>
              <a:rPr lang="zh-CN" altLang="en-US" smtClean="0"/>
            </a:br>
            <a:r>
              <a:rPr lang="zh-CN" altLang="en-US" smtClean="0"/>
              <a:t>对以上这些数据，在函数开始调用时分配动态存储空间，函数结束时释放这些空间。</a:t>
            </a:r>
            <a:endParaRPr lang="en-US" altLang="zh-CN" smtClean="0"/>
          </a:p>
          <a:p>
            <a:r>
              <a:rPr lang="zh-CN" altLang="en-US" smtClean="0"/>
              <a:t>程序的运行场所是内存，栈和堆是进程的虚拟内存中的两部分区域。</a:t>
            </a:r>
            <a:br>
              <a:rPr lang="zh-CN" altLang="en-US" smtClean="0"/>
            </a:br>
            <a:r>
              <a:rPr lang="zh-CN" altLang="en-US" smtClean="0"/>
              <a:t>当程序被执行时，程序代码，你所创建的变量、常量等都会被压入栈空间里，栈是程序代码的执行区域。栈的内存地址是连续的且被一一记录</a:t>
            </a:r>
            <a:endParaRPr lang="en-US" altLang="zh-CN" smtClean="0"/>
          </a:p>
          <a:p>
            <a:r>
              <a:rPr lang="zh-CN" altLang="en-US" smtClean="0"/>
              <a:t>而堆是不同于栈的另一部分区域，系统会给每个程序分配一部分栈空间让他们能够运行起来，问题就是栈空间必然存在不够用的问题，而堆不属于程序，堆是独立的，是公用的。只要你</a:t>
            </a:r>
            <a:r>
              <a:rPr lang="en-US" altLang="zh-CN" smtClean="0"/>
              <a:t>malloc(sizeof(SIZE_YOU_WANT))</a:t>
            </a:r>
            <a:r>
              <a:rPr lang="zh-CN" altLang="en-US" smtClean="0"/>
              <a:t>，就可以得到相应一部分的堆空间。</a:t>
            </a:r>
            <a:br>
              <a:rPr lang="zh-CN" altLang="en-US" smtClean="0"/>
            </a:br>
            <a:r>
              <a:rPr lang="zh-CN" altLang="en-US" smtClean="0"/>
              <a:t>栈里面的东西有生命周期，说俗点就是变量作用域，你在函数内部创建一个变量，函数调用结束这个变量就没了。而堆里面的东西独立于你的程序，</a:t>
            </a:r>
            <a:r>
              <a:rPr lang="en-US" altLang="zh-CN" smtClean="0"/>
              <a:t>malloc()</a:t>
            </a:r>
            <a:r>
              <a:rPr lang="zh-CN" altLang="en-US" smtClean="0"/>
              <a:t>之后，除非你</a:t>
            </a:r>
            <a:r>
              <a:rPr lang="en-US" altLang="zh-CN" smtClean="0"/>
              <a:t>free()</a:t>
            </a:r>
            <a:r>
              <a:rPr lang="zh-CN" altLang="en-US" smtClean="0"/>
              <a:t>掉，否则一直存在。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DA8379-7EE9-4E46-ABD7-7766F842FFEC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0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err="1" smtClean="0">
                <a:hlinkClick r:id="rId3"/>
              </a:rPr>
              <a:t>realloc,malloc,calloc</a:t>
            </a:r>
            <a:r>
              <a:rPr lang="zh-CN" altLang="en-US" b="1" dirty="0" smtClean="0">
                <a:hlinkClick r:id="rId3"/>
              </a:rPr>
              <a:t>的区别</a:t>
            </a:r>
            <a:endParaRPr lang="zh-CN" altLang="en-US" b="1" dirty="0" smtClean="0"/>
          </a:p>
          <a:p>
            <a:pPr>
              <a:defRPr/>
            </a:pPr>
            <a:r>
              <a:rPr lang="zh-CN" altLang="en-US" dirty="0" smtClean="0"/>
              <a:t>三个函数的申明分别是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dirty="0" smtClean="0"/>
              <a:t>void* </a:t>
            </a:r>
            <a:r>
              <a:rPr lang="en-US" dirty="0" err="1" smtClean="0"/>
              <a:t>realloc</a:t>
            </a:r>
            <a:r>
              <a:rPr lang="en-US" dirty="0" smtClean="0"/>
              <a:t>(void* </a:t>
            </a:r>
            <a:r>
              <a:rPr lang="en-US" dirty="0" err="1" smtClean="0"/>
              <a:t>ptr</a:t>
            </a:r>
            <a:r>
              <a:rPr lang="en-US" dirty="0" smtClean="0"/>
              <a:t>, unsigned </a:t>
            </a:r>
            <a:r>
              <a:rPr lang="en-US" dirty="0" err="1" smtClean="0"/>
              <a:t>newsize</a:t>
            </a:r>
            <a:r>
              <a:rPr lang="en-US" dirty="0" smtClean="0"/>
              <a:t>); 	</a:t>
            </a:r>
            <a:r>
              <a:rPr lang="zh-CN" altLang="en-US" dirty="0" smtClean="0"/>
              <a:t>申请一定长度空间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void *</a:t>
            </a:r>
            <a:r>
              <a:rPr lang="en-US" dirty="0" err="1" smtClean="0"/>
              <a:t>realloc</a:t>
            </a:r>
            <a:r>
              <a:rPr lang="en-US" dirty="0" smtClean="0"/>
              <a:t>(void 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已分配的飞过来，再分配相应的空间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void* </a:t>
            </a:r>
            <a:r>
              <a:rPr lang="en-US" dirty="0" err="1" smtClean="0"/>
              <a:t>malloc</a:t>
            </a:r>
            <a:r>
              <a:rPr lang="en-US" dirty="0" smtClean="0"/>
              <a:t>(unsigned size); 		</a:t>
            </a:r>
            <a:r>
              <a:rPr lang="zh-CN" altLang="en-US" dirty="0" smtClean="0"/>
              <a:t>分配的空间释放掉，参数传的是指针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void* </a:t>
            </a:r>
            <a:r>
              <a:rPr lang="en-US" dirty="0" err="1" smtClean="0"/>
              <a:t>calloc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numElements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sizeOfElement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zh-CN" altLang="en-US" dirty="0" smtClean="0"/>
              <a:t>都在</a:t>
            </a:r>
            <a:r>
              <a:rPr lang="en-US" dirty="0" err="1" smtClean="0"/>
              <a:t>stdlib.h</a:t>
            </a:r>
            <a:r>
              <a:rPr lang="zh-CN" altLang="en-US" dirty="0" smtClean="0"/>
              <a:t>函数库内 它们的返回值都是请求系统分配的地址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如果请求失败就返回</a:t>
            </a:r>
            <a:r>
              <a:rPr lang="en-US" dirty="0" smtClean="0"/>
              <a:t>NULL </a:t>
            </a:r>
            <a:br>
              <a:rPr lang="en-US" dirty="0" smtClean="0"/>
            </a:br>
            <a:r>
              <a:rPr lang="en-US" dirty="0" err="1" smtClean="0"/>
              <a:t>malloc</a:t>
            </a:r>
            <a:r>
              <a:rPr lang="zh-CN" altLang="en-US" dirty="0" smtClean="0"/>
              <a:t>用于申请一段新的地址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dirty="0" smtClean="0"/>
              <a:t>size</a:t>
            </a:r>
            <a:r>
              <a:rPr lang="zh-CN" altLang="en-US" dirty="0" smtClean="0"/>
              <a:t>为需要内存空间的长度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dirty="0" smtClean="0"/>
              <a:t>char* p; </a:t>
            </a:r>
            <a:br>
              <a:rPr lang="en-US" dirty="0" smtClean="0"/>
            </a:br>
            <a:r>
              <a:rPr lang="en-US" dirty="0" smtClean="0"/>
              <a:t>p=(char*)</a:t>
            </a:r>
            <a:r>
              <a:rPr lang="en-US" dirty="0" err="1" smtClean="0"/>
              <a:t>malloc</a:t>
            </a:r>
            <a:r>
              <a:rPr lang="en-US" dirty="0" smtClean="0"/>
              <a:t>(20); </a:t>
            </a:r>
          </a:p>
          <a:p>
            <a:pPr>
              <a:defRPr/>
            </a:pPr>
            <a:r>
              <a:rPr lang="en-US" dirty="0" err="1" smtClean="0"/>
              <a:t>calloc</a:t>
            </a:r>
            <a:r>
              <a:rPr lang="zh-CN" altLang="en-US" dirty="0" smtClean="0"/>
              <a:t>与</a:t>
            </a:r>
            <a:r>
              <a:rPr lang="en-US" dirty="0" err="1" smtClean="0"/>
              <a:t>malloc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dirty="0" err="1" smtClean="0"/>
              <a:t>sizeOfElement</a:t>
            </a:r>
            <a:r>
              <a:rPr lang="zh-CN" altLang="en-US" dirty="0" smtClean="0"/>
              <a:t>为申请地址的单位元素长度</a:t>
            </a:r>
            <a:r>
              <a:rPr lang="en-US" altLang="zh-CN" dirty="0" smtClean="0"/>
              <a:t>,</a:t>
            </a:r>
            <a:r>
              <a:rPr lang="en-US" dirty="0" err="1" smtClean="0"/>
              <a:t>numElements</a:t>
            </a:r>
            <a:r>
              <a:rPr lang="zh-CN" altLang="en-US" dirty="0" smtClean="0"/>
              <a:t>为元素个数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dirty="0" smtClean="0"/>
              <a:t>char* p; </a:t>
            </a:r>
            <a:br>
              <a:rPr lang="en-US" dirty="0" smtClean="0"/>
            </a:br>
            <a:r>
              <a:rPr lang="en-US" dirty="0" smtClean="0"/>
              <a:t>p=(char*)</a:t>
            </a:r>
            <a:r>
              <a:rPr lang="en-US" dirty="0" err="1" smtClean="0"/>
              <a:t>calloc</a:t>
            </a:r>
            <a:r>
              <a:rPr lang="en-US" dirty="0" smtClean="0"/>
              <a:t>(20,sizeof(char)); </a:t>
            </a:r>
            <a:br>
              <a:rPr lang="en-US" dirty="0" smtClean="0"/>
            </a:br>
            <a:r>
              <a:rPr lang="zh-CN" altLang="en-US" dirty="0" smtClean="0"/>
              <a:t>这个例子与上一个效果相同 </a:t>
            </a:r>
          </a:p>
          <a:p>
            <a:pPr>
              <a:defRPr/>
            </a:pPr>
            <a:r>
              <a:rPr lang="en-US" dirty="0" err="1" smtClean="0"/>
              <a:t>realloc</a:t>
            </a:r>
            <a:r>
              <a:rPr lang="zh-CN" altLang="en-US" dirty="0" smtClean="0"/>
              <a:t>是给一个已经分配了地址的指针重新分配空间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dirty="0" err="1" smtClean="0"/>
              <a:t>ptr</a:t>
            </a:r>
            <a:r>
              <a:rPr lang="zh-CN" altLang="en-US" dirty="0" smtClean="0"/>
              <a:t>为原有的空间地址</a:t>
            </a:r>
            <a:r>
              <a:rPr lang="en-US" altLang="zh-CN" dirty="0" smtClean="0"/>
              <a:t>,</a:t>
            </a:r>
            <a:r>
              <a:rPr lang="en-US" dirty="0" err="1" smtClean="0"/>
              <a:t>newsize</a:t>
            </a:r>
            <a:r>
              <a:rPr lang="zh-CN" altLang="en-US" dirty="0" smtClean="0"/>
              <a:t>是重新申请的地址长度 </a:t>
            </a:r>
            <a:br>
              <a:rPr lang="zh-CN" altLang="en-US" dirty="0" smtClean="0"/>
            </a:b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dirty="0" smtClean="0"/>
              <a:t>char* p; </a:t>
            </a:r>
            <a:br>
              <a:rPr lang="en-US" dirty="0" smtClean="0"/>
            </a:br>
            <a:r>
              <a:rPr lang="en-US" dirty="0" smtClean="0"/>
              <a:t>p=(char*)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(char)*20); </a:t>
            </a:r>
            <a:br>
              <a:rPr lang="en-US" dirty="0" smtClean="0"/>
            </a:br>
            <a:r>
              <a:rPr lang="en-US" dirty="0" smtClean="0"/>
              <a:t>p=(char*)</a:t>
            </a:r>
            <a:r>
              <a:rPr lang="en-US" dirty="0" err="1" smtClean="0"/>
              <a:t>realloc</a:t>
            </a:r>
            <a:r>
              <a:rPr lang="en-US" dirty="0" smtClean="0"/>
              <a:t>(</a:t>
            </a:r>
            <a:r>
              <a:rPr lang="en-US" dirty="0" err="1" smtClean="0"/>
              <a:t>p,sizeof</a:t>
            </a:r>
            <a:r>
              <a:rPr lang="en-US" dirty="0" smtClean="0"/>
              <a:t>(char)*40); </a:t>
            </a:r>
          </a:p>
          <a:p>
            <a:pPr>
              <a:defRPr/>
            </a:pPr>
            <a:r>
              <a:rPr lang="zh-CN" altLang="en-US" dirty="0" smtClean="0"/>
              <a:t>注意，这里的空间长度都是以字节为单位。 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08D74A-9F18-41AB-BD58-235DEFAD0CA0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1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4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1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00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1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5288" y="274638"/>
            <a:ext cx="8353425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4100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054100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86175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3686175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08864-D330-4FA3-A2DD-B0B5F021E765}" type="datetime1">
              <a:rPr lang="zh-CN" altLang="en-US"/>
              <a:pPr>
                <a:defRPr/>
              </a:pPr>
              <a:t>2018/4/10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F346B-49CF-4D01-9EC2-39E9889E2C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6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281738" cy="838200"/>
          </a:xfrm>
        </p:spPr>
        <p:txBody>
          <a:bodyPr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38" y="1143000"/>
            <a:ext cx="8229600" cy="5191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2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88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2817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131888"/>
            <a:ext cx="8229600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780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l.bjtu.edu.cn/moodle/login/index.php" TargetMode="External"/><Relationship Id="rId2" Type="http://schemas.openxmlformats.org/officeDocument/2006/relationships/hyperlink" Target="http://rstrc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高级</a:t>
            </a:r>
            <a:r>
              <a:rPr lang="zh-CN" altLang="en-US" sz="4000" dirty="0" smtClean="0"/>
              <a:t>程序设计训练</a:t>
            </a:r>
            <a:r>
              <a:rPr lang="en-GB" altLang="zh-CN" sz="4000" dirty="0" smtClean="0"/>
              <a:t> </a:t>
            </a:r>
            <a:endParaRPr lang="zh-CN" altLang="zh-CN" sz="37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10400" cy="1524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SPT-02 - </a:t>
            </a:r>
            <a:r>
              <a:rPr lang="en-US" altLang="zh-CN" sz="3200" dirty="0"/>
              <a:t>C</a:t>
            </a:r>
            <a:r>
              <a:rPr lang="zh-CN" altLang="en-US" sz="3200" dirty="0" smtClean="0"/>
              <a:t>语言回顾练习</a:t>
            </a:r>
            <a:endParaRPr lang="zh-CN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377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1  </a:t>
            </a:r>
            <a:r>
              <a:rPr lang="zh-CN" altLang="zh-CN" dirty="0"/>
              <a:t>程序设计基础及</a:t>
            </a:r>
            <a:r>
              <a:rPr lang="en-US" altLang="zh-CN" dirty="0"/>
              <a:t>C</a:t>
            </a:r>
            <a:r>
              <a:rPr lang="zh-CN" altLang="zh-CN" dirty="0"/>
              <a:t>语言难点复习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习题</a:t>
            </a:r>
            <a:r>
              <a:rPr lang="en-US" altLang="zh-CN" b="1" dirty="0" smtClean="0"/>
              <a:t>2.1</a:t>
            </a:r>
            <a:r>
              <a:rPr lang="zh-CN" altLang="zh-CN" b="1" dirty="0" smtClean="0"/>
              <a:t>：设计</a:t>
            </a:r>
            <a:r>
              <a:rPr lang="zh-CN" altLang="zh-CN" b="1" dirty="0"/>
              <a:t>一个函数，从标准输入</a:t>
            </a:r>
            <a:r>
              <a:rPr lang="zh-CN" altLang="zh-CN" b="1" dirty="0" smtClean="0"/>
              <a:t>接收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个</a:t>
            </a:r>
            <a:r>
              <a:rPr lang="zh-CN" altLang="zh-CN" b="1" dirty="0"/>
              <a:t>学生的成绩，能够对输入的两个学生结构体信息中的成绩按照从大到小顺序输出。要求使用指针类型的变量进行结构体变量的定义。 </a:t>
            </a:r>
            <a:r>
              <a:rPr lang="zh-CN" altLang="zh-CN" b="1" dirty="0" smtClean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zh-CN" altLang="zh-CN" b="1" dirty="0"/>
              <a:t>解题思路：采用</a:t>
            </a:r>
            <a:r>
              <a:rPr lang="en-US" altLang="zh-CN" b="1" dirty="0" err="1"/>
              <a:t>malloc</a:t>
            </a:r>
            <a:r>
              <a:rPr lang="zh-CN" altLang="zh-CN" b="1" dirty="0"/>
              <a:t>函数进行结构体指针变量的定义，并使用</a:t>
            </a:r>
            <a:r>
              <a:rPr lang="en-US" altLang="zh-CN" b="1" dirty="0"/>
              <a:t>--&gt;</a:t>
            </a:r>
            <a:r>
              <a:rPr lang="zh-CN" altLang="zh-CN" b="1" dirty="0"/>
              <a:t>访问成员变量的方式进行结构体变量赋值；比较两个结构体信息中学生的成绩成员变量的大小，按照大小顺序输出。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115498"/>
            <a:ext cx="7782471" cy="41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1  </a:t>
            </a:r>
            <a:r>
              <a:rPr lang="zh-CN" altLang="zh-CN" dirty="0"/>
              <a:t>程序设计基础及</a:t>
            </a:r>
            <a:r>
              <a:rPr lang="en-US" altLang="zh-CN" dirty="0"/>
              <a:t>C</a:t>
            </a:r>
            <a:r>
              <a:rPr lang="zh-CN" altLang="zh-CN" dirty="0"/>
              <a:t>语言难点复习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习题</a:t>
            </a:r>
            <a:r>
              <a:rPr lang="en-US" altLang="zh-CN" b="1" dirty="0" smtClean="0"/>
              <a:t>2.2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假设学生人数为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，从控制台接收学生年龄信息，并存入一位数组，</a:t>
            </a:r>
            <a:r>
              <a:rPr lang="zh-CN" altLang="zh-CN" b="1" dirty="0" smtClean="0"/>
              <a:t>定义</a:t>
            </a:r>
            <a:r>
              <a:rPr lang="zh-CN" altLang="zh-CN" b="1" dirty="0"/>
              <a:t>一个一维的学生信息结构体数组，设计一个函数，按照数组下标的顺序，将整型数组中的变量信息赋值给学生结构体数组</a:t>
            </a:r>
            <a:r>
              <a:rPr lang="zh-CN" altLang="zh-CN" b="1"/>
              <a:t>中</a:t>
            </a:r>
            <a:r>
              <a:rPr lang="zh-CN" altLang="zh-CN" b="1" smtClean="0"/>
              <a:t>的</a:t>
            </a:r>
            <a:r>
              <a:rPr lang="zh-CN" altLang="en-US" b="1"/>
              <a:t>年龄</a:t>
            </a:r>
            <a:r>
              <a:rPr lang="zh-CN" altLang="zh-CN" b="1" smtClean="0"/>
              <a:t>成员</a:t>
            </a:r>
            <a:r>
              <a:rPr lang="zh-CN" altLang="zh-CN" b="1" dirty="0"/>
              <a:t>变量。要求使用结构体指针类型的变量，进行结构体变量的赋值操作。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0" y="1548635"/>
            <a:ext cx="7129182" cy="32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1143000"/>
            <a:ext cx="7685508" cy="53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1143000"/>
            <a:ext cx="7685508" cy="53281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26" y="2919412"/>
            <a:ext cx="2838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14" y="1230295"/>
            <a:ext cx="8480192" cy="49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6" y="1237673"/>
            <a:ext cx="9015292" cy="43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142999"/>
            <a:ext cx="8146697" cy="59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VC++6.0 </a:t>
            </a:r>
            <a:r>
              <a:rPr lang="zh-CN" altLang="en-US" dirty="0" smtClean="0"/>
              <a:t>的程序调试方法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1143000"/>
            <a:ext cx="8306344" cy="49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101656" y="1121979"/>
            <a:ext cx="8769076" cy="5191125"/>
          </a:xfrm>
        </p:spPr>
        <p:txBody>
          <a:bodyPr/>
          <a:lstStyle/>
          <a:p>
            <a:r>
              <a:rPr lang="zh-CN" altLang="en-US" dirty="0" smtClean="0"/>
              <a:t>课程网站：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zh-CN" altLang="en-US" dirty="0" smtClean="0"/>
              <a:t>实验平台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网站：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citel.bjtu.edu.cn/moodle/login/index.php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用户名：学号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密码：学号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762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隶书" panose="02010509060101010101" pitchFamily="49" charset="-122"/>
              </a:rPr>
              <a:t>课程安排</a:t>
            </a:r>
            <a:endParaRPr lang="en-US" altLang="zh-CN" dirty="0" smtClean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9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1  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习题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：建立一个学生的结构体信息包括：学号（字符型）、姓名（字符型）、年龄（整型）和分数（整型）</a:t>
            </a:r>
            <a:r>
              <a:rPr lang="zh-CN" altLang="zh-CN" sz="2400" b="1" dirty="0" smtClean="0"/>
              <a:t>；</a:t>
            </a:r>
            <a:r>
              <a:rPr lang="zh-CN" altLang="en-US" sz="2400" b="1" dirty="0" smtClean="0"/>
              <a:t>定义结构体数组，包含</a:t>
            </a:r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个</a:t>
            </a:r>
            <a:r>
              <a:rPr lang="zh-CN" altLang="zh-CN" sz="2400" b="1" dirty="0"/>
              <a:t>学生的信息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从标准输入接收这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个学生的成绩，</a:t>
            </a:r>
            <a:r>
              <a:rPr lang="zh-CN" altLang="zh-CN" sz="2400" b="1" dirty="0" smtClean="0"/>
              <a:t>要求</a:t>
            </a:r>
            <a:r>
              <a:rPr lang="zh-CN" altLang="zh-CN" sz="2400" b="1" dirty="0"/>
              <a:t>按照成绩</a:t>
            </a:r>
            <a:r>
              <a:rPr lang="zh-CN" altLang="zh-CN" sz="2400" b="1" dirty="0" smtClean="0"/>
              <a:t>的</a:t>
            </a:r>
            <a:r>
              <a:rPr lang="zh-CN" altLang="en-US" sz="2400" b="1" dirty="0" smtClean="0"/>
              <a:t>从高到低</a:t>
            </a:r>
            <a:r>
              <a:rPr lang="zh-CN" altLang="zh-CN" sz="2400" b="1" dirty="0" smtClean="0"/>
              <a:t>进行</a:t>
            </a:r>
            <a:r>
              <a:rPr lang="zh-CN" altLang="zh-CN" sz="2400" b="1" dirty="0"/>
              <a:t>排序，并输出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dirty="0"/>
              <a:t>知识</a:t>
            </a:r>
            <a:r>
              <a:rPr lang="zh-CN" altLang="en-US" sz="2400" dirty="0" smtClean="0"/>
              <a:t>点：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结构体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结构体数组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标准输入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747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1  C</a:t>
            </a:r>
            <a:r>
              <a:rPr lang="zh-CN" altLang="zh-CN" dirty="0"/>
              <a:t>语言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习题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：建立一个学生的结构体信息包括：学号（字符型）、姓名（字符型）、年龄（整型）和分数（整型）；</a:t>
            </a:r>
            <a:r>
              <a:rPr lang="zh-CN" altLang="en-US" sz="2400" b="1" dirty="0"/>
              <a:t>定义结构体数组，包含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个学生的信息，</a:t>
            </a:r>
            <a:r>
              <a:rPr lang="zh-CN" altLang="en-US" sz="2400" b="1" dirty="0"/>
              <a:t>从标准输入接收这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个学生的成绩，</a:t>
            </a:r>
            <a:r>
              <a:rPr lang="zh-CN" altLang="zh-CN" sz="2400" b="1" dirty="0"/>
              <a:t>要求按照成绩的</a:t>
            </a:r>
            <a:r>
              <a:rPr lang="zh-CN" altLang="en-US" sz="2400" b="1" dirty="0"/>
              <a:t>从高到低</a:t>
            </a:r>
            <a:r>
              <a:rPr lang="zh-CN" altLang="zh-CN" sz="2400" b="1" dirty="0"/>
              <a:t>进行排序，并输出。</a:t>
            </a:r>
            <a:endParaRPr lang="en-US" altLang="zh-CN" sz="2400" b="1" dirty="0"/>
          </a:p>
          <a:p>
            <a:r>
              <a:rPr lang="zh-CN" altLang="en-US" sz="2400" dirty="0" smtClean="0"/>
              <a:t>解题</a:t>
            </a:r>
            <a:r>
              <a:rPr lang="zh-CN" altLang="en-US" sz="2400" dirty="0"/>
              <a:t>思路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建立</a:t>
            </a:r>
            <a:r>
              <a:rPr lang="zh-CN" altLang="en-US" sz="2000" dirty="0"/>
              <a:t>一个结构体类型，包括有关学生信息的各成员；用它定义结构体变量，同时赋以初值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zh-CN" altLang="en-US" sz="2000" dirty="0"/>
              <a:t>结构体数组存放三个学生信息，采用选择法对各元素进行排序（从大到小，进行比较的是各结构体变量中的成绩成员变量</a:t>
            </a:r>
            <a:r>
              <a:rPr lang="zh-CN" altLang="en-US" sz="2000" dirty="0" smtClean="0"/>
              <a:t>），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最后</a:t>
            </a:r>
            <a:r>
              <a:rPr lang="zh-CN" altLang="en-US" sz="2000" dirty="0"/>
              <a:t>输出该结构体变量的各成员。</a:t>
            </a:r>
          </a:p>
        </p:txBody>
      </p:sp>
    </p:spTree>
    <p:extLst>
      <p:ext uri="{BB962C8B-B14F-4D97-AF65-F5344CB8AC3E}">
        <p14:creationId xmlns:p14="http://schemas.microsoft.com/office/powerpoint/2010/main" val="311336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18" y="207963"/>
            <a:ext cx="4675049" cy="651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245916" y="3730336"/>
            <a:ext cx="2982191" cy="3127664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en-US" altLang="zh-CN" dirty="0"/>
              <a:t>1  </a:t>
            </a:r>
            <a:r>
              <a:rPr lang="zh-CN" altLang="zh-CN" dirty="0"/>
              <a:t>程序设计基础及</a:t>
            </a:r>
            <a:r>
              <a:rPr lang="en-US" altLang="zh-CN" dirty="0"/>
              <a:t>C</a:t>
            </a:r>
            <a:r>
              <a:rPr lang="zh-CN" altLang="zh-CN" dirty="0"/>
              <a:t>语言难点复习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习题</a:t>
            </a:r>
            <a:r>
              <a:rPr lang="en-US" altLang="zh-CN" b="1" dirty="0"/>
              <a:t>2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在练习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中，如果想进一步提高程序的通用性，要求学生人数可以根据需要设置。请设计一个函数完成学生结构体数组的初始化。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解题思路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由于学生元素个数</a:t>
            </a:r>
            <a:r>
              <a:rPr lang="zh-CN" altLang="en-US" b="1" dirty="0"/>
              <a:t>不定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采用</a:t>
            </a:r>
            <a:r>
              <a:rPr lang="zh-CN" altLang="en-US" b="1" dirty="0" smtClean="0"/>
              <a:t>动态内存分配</a:t>
            </a:r>
            <a:r>
              <a:rPr lang="zh-CN" altLang="en-US" b="1" dirty="0"/>
              <a:t>技术</a:t>
            </a:r>
            <a:r>
              <a:rPr lang="zh-CN" altLang="zh-CN" b="1" dirty="0" smtClean="0"/>
              <a:t>进行</a:t>
            </a:r>
            <a:r>
              <a:rPr lang="zh-CN" altLang="zh-CN" b="1" dirty="0"/>
              <a:t>结构体指针变量的</a:t>
            </a:r>
            <a:r>
              <a:rPr lang="zh-CN" altLang="zh-CN" b="1" dirty="0" smtClean="0"/>
              <a:t>定义。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9D6D82-46E7-4644-A33B-2E604C91C599}" type="slidenum">
              <a:rPr kumimoji="0" lang="en-US" altLang="zh-CN" sz="1400"/>
              <a:pPr eaLnBrk="1" hangingPunct="1"/>
              <a:t>7</a:t>
            </a:fld>
            <a:endParaRPr kumimoji="0"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800" smtClean="0">
                <a:ea typeface="隶书" panose="02010509060101010101" pitchFamily="49" charset="-122"/>
              </a:rPr>
              <a:t>计算机系统的内存空间</a:t>
            </a:r>
          </a:p>
        </p:txBody>
      </p:sp>
      <p:graphicFrame>
        <p:nvGraphicFramePr>
          <p:cNvPr id="101396" name="Group 20"/>
          <p:cNvGraphicFramePr>
            <a:graphicFrameLocks noGrp="1"/>
          </p:cNvGraphicFramePr>
          <p:nvPr/>
        </p:nvGraphicFramePr>
        <p:xfrm>
          <a:off x="6019800" y="1905000"/>
          <a:ext cx="2895600" cy="411480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固定存储区</a:t>
                      </a:r>
                    </a:p>
                  </a:txBody>
                  <a:tcPr marT="3429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自由堆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(Heap)</a:t>
                      </a:r>
                    </a:p>
                  </a:txBody>
                  <a:tcPr marT="3429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堆栈区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Stack)</a:t>
                      </a:r>
                    </a:p>
                  </a:txBody>
                  <a:tcPr marT="3429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4057650" y="22844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华文楷体" panose="02010600040101010101" pitchFamily="2" charset="-122"/>
              </a:rPr>
              <a:t>全局</a:t>
            </a:r>
            <a:r>
              <a:rPr lang="zh-CN" altLang="en-US" sz="2800">
                <a:solidFill>
                  <a:srgbClr val="FF0000"/>
                </a:solidFill>
                <a:ea typeface="华文楷体" panose="02010600040101010101" pitchFamily="2" charset="-122"/>
              </a:rPr>
              <a:t>变量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260850" y="4541838"/>
            <a:ext cx="16065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楷体" panose="02010600040101010101" pitchFamily="2" charset="-122"/>
              </a:rPr>
              <a:t>局部变量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楷体" panose="02010600040101010101" pitchFamily="2" charset="-122"/>
              </a:rPr>
              <a:t>函数形参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楷体" panose="02010600040101010101" pitchFamily="2" charset="-122"/>
              </a:rPr>
              <a:t>返回地址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228600" y="1501775"/>
            <a:ext cx="3446463" cy="52038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int  a[10]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main(){</a:t>
            </a:r>
          </a:p>
          <a:p>
            <a:pPr eaLnBrk="1" hangingPunct="1"/>
            <a:r>
              <a:rPr lang="en-US" altLang="zh-CN" sz="2400" b="1"/>
              <a:t>    int i, j;</a:t>
            </a:r>
          </a:p>
          <a:p>
            <a:pPr eaLnBrk="1" hangingPunct="1"/>
            <a:r>
              <a:rPr lang="en-US" altLang="zh-CN" sz="2400" b="1"/>
              <a:t>    char b[20];</a:t>
            </a:r>
          </a:p>
          <a:p>
            <a:pPr eaLnBrk="1" hangingPunct="1"/>
            <a:r>
              <a:rPr lang="en-US" altLang="zh-CN" sz="2400" b="1"/>
              <a:t>    </a:t>
            </a:r>
          </a:p>
          <a:p>
            <a:pPr eaLnBrk="1" hangingPunct="1"/>
            <a:r>
              <a:rPr lang="en-US" altLang="zh-CN" sz="2400" b="1"/>
              <a:t>    fun(i,j);</a:t>
            </a:r>
          </a:p>
          <a:p>
            <a:pPr eaLnBrk="1" hangingPunct="1"/>
            <a:r>
              <a:rPr lang="en-US" altLang="zh-CN" sz="2400" b="1"/>
              <a:t>}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void fun(int x, int y){</a:t>
            </a:r>
          </a:p>
          <a:p>
            <a:pPr eaLnBrk="1" hangingPunct="1"/>
            <a:r>
              <a:rPr lang="en-US" altLang="zh-CN" sz="2400" b="1"/>
              <a:t>     int  kk;   </a:t>
            </a:r>
          </a:p>
          <a:p>
            <a:pPr eaLnBrk="1" hangingPunct="1"/>
            <a:r>
              <a:rPr lang="en-US" altLang="zh-CN" sz="2400" b="1"/>
              <a:t>     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en-US" altLang="zh-CN" sz="2400" b="1"/>
              <a:t>..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}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549650" y="37719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华文楷体" panose="02010600040101010101" pitchFamily="2" charset="-122"/>
              </a:rPr>
              <a:t>动态分配变量</a:t>
            </a:r>
          </a:p>
        </p:txBody>
      </p:sp>
    </p:spTree>
    <p:extLst>
      <p:ext uri="{BB962C8B-B14F-4D97-AF65-F5344CB8AC3E}">
        <p14:creationId xmlns:p14="http://schemas.microsoft.com/office/powerpoint/2010/main" val="3939046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0" grpId="0" autoUpdateAnimBg="0"/>
      <p:bldP spid="101392" grpId="0" autoUpdateAnimBg="0"/>
      <p:bldP spid="101394" grpId="0" animBg="1" autoUpdateAnimBg="0"/>
      <p:bldP spid="1013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FB6095-15E0-4F49-9E58-E5463A914C26}" type="slidenum">
              <a:rPr kumimoji="0" lang="en-US" altLang="zh-CN" sz="1400"/>
              <a:pPr eaLnBrk="1" hangingPunct="1"/>
              <a:t>8</a:t>
            </a:fld>
            <a:endParaRPr kumimoji="0" lang="en-US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772400" cy="9906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dirty="0" smtClean="0">
                <a:ea typeface="隶书" panose="02010509060101010101" pitchFamily="49" charset="-122"/>
              </a:rPr>
              <a:t>动态内存分配的有关函数</a:t>
            </a: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4038600"/>
            <a:ext cx="6858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 *realloc(void *block,  size_t size);</a:t>
            </a:r>
            <a:r>
              <a:rPr lang="en-US" altLang="zh-CN" sz="33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6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685800" y="1752600"/>
            <a:ext cx="48006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 *malloc(size_t size);</a:t>
            </a:r>
            <a:r>
              <a:rPr lang="en-US" altLang="zh-CN" sz="33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6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85800" y="2909888"/>
            <a:ext cx="58674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 free(void *block);</a:t>
            </a:r>
            <a:r>
              <a:rPr lang="en-US" altLang="zh-CN" sz="33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6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29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0612" y="59860"/>
            <a:ext cx="5257800" cy="533400"/>
          </a:xfrm>
        </p:spPr>
        <p:txBody>
          <a:bodyPr/>
          <a:lstStyle/>
          <a:p>
            <a:pPr algn="l" eaLnBrk="1" hangingPunct="1"/>
            <a:r>
              <a:rPr kumimoji="0" lang="zh-CN" altLang="en-US" sz="2800" b="1" dirty="0" smtClean="0">
                <a:solidFill>
                  <a:schemeClr val="accent2"/>
                </a:solidFill>
              </a:rPr>
              <a:t>结构类型的</a:t>
            </a:r>
            <a:r>
              <a:rPr kumimoji="0" lang="zh-CN" altLang="zh-CN" sz="2800" b="1" dirty="0" smtClean="0">
                <a:solidFill>
                  <a:schemeClr val="accent2"/>
                </a:solidFill>
              </a:rPr>
              <a:t>C</a:t>
            </a:r>
            <a:r>
              <a:rPr kumimoji="0" lang="zh-CN" altLang="en-US" sz="2800" b="1" dirty="0" smtClean="0">
                <a:solidFill>
                  <a:schemeClr val="accent2"/>
                </a:solidFill>
              </a:rPr>
              <a:t>语言表示法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053" y="1290145"/>
            <a:ext cx="8534400" cy="2438400"/>
          </a:xfrm>
        </p:spPr>
        <p:txBody>
          <a:bodyPr/>
          <a:lstStyle/>
          <a:p>
            <a:pPr marL="2286000" indent="-228600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800" b="1" dirty="0" smtClean="0">
                <a:solidFill>
                  <a:schemeClr val="tx2"/>
                </a:solidFill>
              </a:rPr>
              <a:t>介绍三个有用的库函数（都在</a:t>
            </a:r>
            <a:r>
              <a:rPr kumimoji="0" lang="zh-CN" altLang="zh-CN" sz="2800" b="1" dirty="0" smtClean="0">
                <a:solidFill>
                  <a:schemeClr val="tx2"/>
                </a:solidFill>
              </a:rPr>
              <a:t>&lt;stdlib.h&gt; 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中）：</a:t>
            </a:r>
            <a:endParaRPr kumimoji="0" lang="zh-CN" altLang="zh-CN" sz="2800" b="1" dirty="0" smtClean="0">
              <a:solidFill>
                <a:schemeClr val="tx2"/>
              </a:solidFill>
            </a:endParaRPr>
          </a:p>
          <a:p>
            <a:pPr marL="2286000" indent="-22860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zh-CN" b="1" dirty="0" smtClean="0"/>
              <a:t>sizeof(</a:t>
            </a:r>
            <a:r>
              <a:rPr kumimoji="0" lang="zh-CN" altLang="zh-CN" b="1" dirty="0" smtClean="0">
                <a:solidFill>
                  <a:schemeClr val="accent1"/>
                </a:solidFill>
              </a:rPr>
              <a:t>x</a:t>
            </a:r>
            <a:r>
              <a:rPr kumimoji="0" lang="zh-CN" altLang="zh-CN" b="1" dirty="0" smtClean="0"/>
              <a:t>)——</a:t>
            </a:r>
            <a:r>
              <a:rPr kumimoji="0" lang="zh-CN" altLang="en-US" sz="2400" b="1" dirty="0" smtClean="0"/>
              <a:t>计算变量</a:t>
            </a:r>
            <a:r>
              <a:rPr kumimoji="0" lang="zh-CN" altLang="zh-CN" sz="2400" b="1" dirty="0" smtClean="0">
                <a:solidFill>
                  <a:schemeClr val="accent1"/>
                </a:solidFill>
              </a:rPr>
              <a:t>x</a:t>
            </a:r>
            <a:r>
              <a:rPr kumimoji="0" lang="zh-CN" altLang="en-US" sz="2400" b="1" dirty="0" smtClean="0"/>
              <a:t>的长度；</a:t>
            </a:r>
            <a:endParaRPr kumimoji="0" lang="zh-CN" altLang="zh-CN" sz="2400" b="1" dirty="0" smtClean="0"/>
          </a:p>
          <a:p>
            <a:pPr marL="2286000" indent="-22860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zh-CN" b="1" dirty="0" smtClean="0"/>
              <a:t>malloc(</a:t>
            </a:r>
            <a:r>
              <a:rPr kumimoji="0" lang="zh-CN" altLang="zh-CN" b="1" dirty="0" smtClean="0">
                <a:solidFill>
                  <a:schemeClr val="accent1"/>
                </a:solidFill>
              </a:rPr>
              <a:t>m</a:t>
            </a:r>
            <a:r>
              <a:rPr kumimoji="0" lang="zh-CN" altLang="zh-CN" b="1" dirty="0" smtClean="0"/>
              <a:t>) —</a:t>
            </a:r>
            <a:r>
              <a:rPr kumimoji="0" lang="zh-CN" altLang="en-US" sz="2400" b="1" dirty="0" smtClean="0"/>
              <a:t>开辟</a:t>
            </a:r>
            <a:r>
              <a:rPr kumimoji="0" lang="zh-CN" altLang="zh-CN" sz="2400" b="1" dirty="0" smtClean="0">
                <a:solidFill>
                  <a:schemeClr val="accent1"/>
                </a:solidFill>
              </a:rPr>
              <a:t>m</a:t>
            </a:r>
            <a:r>
              <a:rPr kumimoji="0" lang="zh-CN" altLang="en-US" sz="2400" b="1" dirty="0" smtClean="0"/>
              <a:t>字节长度的地址空间，并返回这段空间的首地址；</a:t>
            </a:r>
            <a:endParaRPr kumimoji="0" lang="zh-CN" altLang="zh-CN" sz="2400" b="1" dirty="0" smtClean="0"/>
          </a:p>
          <a:p>
            <a:pPr marL="2286000" indent="-22860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zh-CN" b="1" dirty="0" smtClean="0"/>
              <a:t>free(</a:t>
            </a:r>
            <a:r>
              <a:rPr kumimoji="0" lang="zh-CN" altLang="zh-CN" b="1" dirty="0" smtClean="0">
                <a:solidFill>
                  <a:schemeClr val="accent1"/>
                </a:solidFill>
              </a:rPr>
              <a:t>p</a:t>
            </a:r>
            <a:r>
              <a:rPr kumimoji="0" lang="zh-CN" altLang="zh-CN" b="1" dirty="0" smtClean="0"/>
              <a:t>)   ——</a:t>
            </a:r>
            <a:r>
              <a:rPr kumimoji="0" lang="zh-CN" altLang="en-US" sz="2400" b="1" dirty="0" smtClean="0"/>
              <a:t>释放指针</a:t>
            </a:r>
            <a:r>
              <a:rPr kumimoji="0" lang="zh-CN" altLang="zh-CN" sz="2400" b="1" dirty="0" smtClean="0">
                <a:solidFill>
                  <a:schemeClr val="accent1"/>
                </a:solidFill>
              </a:rPr>
              <a:t>p</a:t>
            </a:r>
            <a:r>
              <a:rPr kumimoji="0" lang="zh-CN" altLang="en-US" sz="2400" b="1" dirty="0" smtClean="0"/>
              <a:t>所指变量的存储空间，即彻底删除一个变量。</a:t>
            </a:r>
            <a:endParaRPr kumimoji="0" lang="zh-CN" altLang="zh-CN" sz="2400" b="1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69053" y="4490545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：自定义结构类型</a:t>
            </a:r>
            <a:r>
              <a:rPr kumimoji="0" lang="zh-CN" altLang="en-US" b="1" dirty="0">
                <a:solidFill>
                  <a:srgbClr val="000000"/>
                </a:solidFill>
              </a:rPr>
              <a:t>类型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的长度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是多少？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69053" y="5023945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：结构</a:t>
            </a:r>
            <a:r>
              <a:rPr kumimoji="0" lang="zh-CN" altLang="en-US" b="1" dirty="0">
                <a:solidFill>
                  <a:srgbClr val="000000"/>
                </a:solidFill>
              </a:rPr>
              <a:t>类型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的首地址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）是多少？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69053" y="5633545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：怎样删除结构变量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？只能借助其指针删除！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746053" y="4490545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sizeof(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test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)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6288853" y="5023945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(test*)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malloc(m)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7355653" y="5633545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free(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2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 autoUpdateAnimBg="0"/>
      <p:bldP spid="21508" grpId="0" animBg="1" autoUpdateAnimBg="0"/>
      <p:bldP spid="21509" grpId="0" animBg="1" autoUpdateAnimBg="0"/>
      <p:bldP spid="21510" grpId="0" animBg="1" autoUpdateAnimBg="0"/>
      <p:bldP spid="21523" grpId="0" animBg="1" autoUpdateAnimBg="0"/>
      <p:bldP spid="21524" grpId="0" animBg="1" autoUpdateAnimBg="0"/>
      <p:bldP spid="21525" grpId="0" animBg="1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840</Words>
  <Application>Microsoft Office PowerPoint</Application>
  <PresentationFormat>全屏显示(4:3)</PresentationFormat>
  <Paragraphs>96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黑体</vt:lpstr>
      <vt:lpstr>华文楷体</vt:lpstr>
      <vt:lpstr>华文新魏</vt:lpstr>
      <vt:lpstr>隶书</vt:lpstr>
      <vt:lpstr>宋体</vt:lpstr>
      <vt:lpstr>Arial</vt:lpstr>
      <vt:lpstr>Calibri</vt:lpstr>
      <vt:lpstr>Tahoma</vt:lpstr>
      <vt:lpstr>Times New Roman</vt:lpstr>
      <vt:lpstr>Wingdings</vt:lpstr>
      <vt:lpstr>1_自定义设计方案</vt:lpstr>
      <vt:lpstr>高级程序设计训练 </vt:lpstr>
      <vt:lpstr>课程安排</vt:lpstr>
      <vt:lpstr>实验1  C语言回顾</vt:lpstr>
      <vt:lpstr>实验1  C语言回顾</vt:lpstr>
      <vt:lpstr>PowerPoint 演示文稿</vt:lpstr>
      <vt:lpstr>实验1  程序设计基础及C语言难点复习</vt:lpstr>
      <vt:lpstr>计算机系统的内存空间</vt:lpstr>
      <vt:lpstr>动态内存分配的有关函数</vt:lpstr>
      <vt:lpstr>结构类型的C语言表示法</vt:lpstr>
      <vt:lpstr>实验1  程序设计基础及C语言难点复习</vt:lpstr>
      <vt:lpstr>PowerPoint 演示文稿</vt:lpstr>
      <vt:lpstr>实验1  程序设计基础及C语言难点复习</vt:lpstr>
      <vt:lpstr>PowerPoint 演示文稿</vt:lpstr>
      <vt:lpstr>VC++6.0 的程序调试方法</vt:lpstr>
      <vt:lpstr>VC++6.0 的程序调试方法</vt:lpstr>
      <vt:lpstr>VC++6.0 的程序调试方法</vt:lpstr>
      <vt:lpstr>VC++6.0 的程序调试方法</vt:lpstr>
      <vt:lpstr>VC++6.0 的程序调试方法</vt:lpstr>
      <vt:lpstr>VC++6.0 的程序调试方法</vt:lpstr>
    </vt:vector>
  </TitlesOfParts>
  <Company>BJTU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rniu</dc:creator>
  <cp:lastModifiedBy>牛儒</cp:lastModifiedBy>
  <cp:revision>117</cp:revision>
  <dcterms:created xsi:type="dcterms:W3CDTF">2015-06-10T02:40:45Z</dcterms:created>
  <dcterms:modified xsi:type="dcterms:W3CDTF">2018-04-10T09:44:09Z</dcterms:modified>
</cp:coreProperties>
</file>