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85039" autoAdjust="0"/>
  </p:normalViewPr>
  <p:slideViewPr>
    <p:cSldViewPr snapToGrid="0">
      <p:cViewPr varScale="1">
        <p:scale>
          <a:sx n="55" d="100"/>
          <a:sy n="55" d="100"/>
        </p:scale>
        <p:origin x="1364" y="4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73FC84A-6E73-4F9C-B535-05F72CD1A99B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A12646-521A-4E74-97AD-B68135D5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8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标准输入、输出主要由缓冲区和操作方法两部分组。缓冲区实际上可以看做内存中的字符串数组，而操作方法主要是指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getcha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putcahr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等操作缓冲区的方法。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缓冲区最大的特点主要体现在数据的一次性，即数据被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从缓冲区中取出后就被使用了，或者说消耗了。可以把缓冲区比喻成管道，缓冲区中的数据比喻成水流，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等方法比喻成开关，当打开开关，水就会慢慢流逝，而流出去的水就再也收不回来了。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等面向对象的编程语言中，将缓冲区以及操作缓冲区的方法封装成一类对象，这类对象就称为流。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4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00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12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5288" y="274638"/>
            <a:ext cx="8353425" cy="633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4100"/>
            <a:ext cx="406876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8363" y="1054100"/>
            <a:ext cx="4070350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86175"/>
            <a:ext cx="406876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8363" y="3686175"/>
            <a:ext cx="4070350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281738" cy="838200"/>
          </a:xfrm>
        </p:spPr>
        <p:txBody>
          <a:bodyPr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538" y="1143000"/>
            <a:ext cx="8229600" cy="5191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0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126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88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2817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131888"/>
            <a:ext cx="8229600" cy="520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780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标准</a:t>
            </a:r>
            <a:r>
              <a:rPr kumimoji="1" lang="zh-CN" altLang="en-US" smtClean="0"/>
              <a:t>输入输出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zh-CN" altLang="en-US" dirty="0"/>
              <a:t>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类型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%d:</a:t>
            </a:r>
            <a:r>
              <a:rPr lang="zh-CN" altLang="en-US" dirty="0"/>
              <a:t>用于显示十进制有符号数，</a:t>
            </a:r>
            <a:r>
              <a:rPr lang="en-US" altLang="zh-CN" dirty="0" err="1"/>
              <a:t>char,short,int,long</a:t>
            </a:r>
            <a:r>
              <a:rPr lang="en-US" altLang="zh-CN" dirty="0"/>
              <a:t> long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%u:</a:t>
            </a:r>
            <a:r>
              <a:rPr lang="zh-CN" altLang="en-US" dirty="0"/>
              <a:t>用于显示十进制无符号数，</a:t>
            </a:r>
            <a:r>
              <a:rPr lang="en-US" altLang="zh-CN" dirty="0"/>
              <a:t>unsinged </a:t>
            </a:r>
            <a:r>
              <a:rPr lang="en-US" altLang="zh-CN" dirty="0" err="1"/>
              <a:t>short,unsigned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pPr lvl="1"/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%x: </a:t>
            </a:r>
            <a:r>
              <a:rPr lang="zh-CN" altLang="en-US" dirty="0"/>
              <a:t>用于显示十六进制整数，所有有符号及无符号整型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%f:</a:t>
            </a:r>
            <a:r>
              <a:rPr lang="zh-CN" altLang="en-US" dirty="0"/>
              <a:t>用于显示十进制浮点数，</a:t>
            </a:r>
            <a:r>
              <a:rPr lang="en-US" altLang="zh-CN" dirty="0" err="1"/>
              <a:t>float,double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%c:</a:t>
            </a:r>
            <a:r>
              <a:rPr lang="zh-CN" altLang="en-US" dirty="0"/>
              <a:t>显示字符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%s:</a:t>
            </a:r>
            <a:r>
              <a:rPr lang="zh-CN" altLang="en-US" dirty="0"/>
              <a:t>显示字符串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3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 format,...);</a:t>
            </a:r>
            <a:endParaRPr lang="zh-CN" altLang="en-US" dirty="0"/>
          </a:p>
          <a:p>
            <a:pPr lvl="1"/>
            <a:r>
              <a:rPr lang="zh-CN" altLang="en-US" dirty="0"/>
              <a:t>函数说明 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会将输入的数据根据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en-US" altLang="zh-CN" dirty="0">
                <a:solidFill>
                  <a:srgbClr val="FF0000"/>
                </a:solidFill>
              </a:rPr>
              <a:t>format</a:t>
            </a:r>
            <a:r>
              <a:rPr lang="zh-CN" altLang="en-US" dirty="0">
                <a:solidFill>
                  <a:srgbClr val="FF0000"/>
                </a:solidFill>
              </a:rPr>
              <a:t>字符串来转换并格式化数据</a:t>
            </a:r>
            <a:r>
              <a:rPr lang="zh-CN" altLang="en-US" dirty="0"/>
              <a:t>。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格式转换的一般形式如下：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%[</a:t>
            </a:r>
            <a:r>
              <a:rPr lang="zh-CN" altLang="en-US" dirty="0"/>
              <a:t>宽度</a:t>
            </a:r>
            <a:r>
              <a:rPr lang="en-US" altLang="zh-CN" dirty="0"/>
              <a:t>][</a:t>
            </a:r>
            <a:r>
              <a:rPr lang="zh-CN" altLang="en-US" dirty="0"/>
              <a:t>数据所占字节数</a:t>
            </a:r>
            <a:r>
              <a:rPr lang="en-US" altLang="zh-CN" dirty="0"/>
              <a:t>]</a:t>
            </a:r>
            <a:r>
              <a:rPr lang="zh-CN" altLang="en-US" dirty="0"/>
              <a:t>输入类型”</a:t>
            </a:r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宽度</a:t>
            </a:r>
            <a:r>
              <a:rPr lang="en-US" altLang="zh-CN" dirty="0"/>
              <a:t>]</a:t>
            </a:r>
            <a:r>
              <a:rPr lang="zh-CN" altLang="en-US" dirty="0"/>
              <a:t>：最多输入的字符个数</a:t>
            </a:r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/>
              <a:t>数据所占字节数</a:t>
            </a:r>
            <a:r>
              <a:rPr lang="en-US" altLang="zh-CN" dirty="0" smtClean="0"/>
              <a:t>]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/>
              <a:t>h</a:t>
            </a:r>
            <a:r>
              <a:rPr lang="zh-CN" altLang="en-US" dirty="0"/>
              <a:t>表示两字节，</a:t>
            </a:r>
            <a:r>
              <a:rPr lang="en-US" altLang="zh-CN" dirty="0"/>
              <a:t>short </a:t>
            </a:r>
            <a:endParaRPr lang="zh-CN" altLang="en-US" dirty="0"/>
          </a:p>
          <a:p>
            <a:pPr lvl="2"/>
            <a:r>
              <a:rPr lang="en-US" altLang="zh-CN" dirty="0"/>
              <a:t>l</a:t>
            </a:r>
            <a:r>
              <a:rPr lang="zh-CN" altLang="en-US" dirty="0"/>
              <a:t>表示八字节，用于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和 </a:t>
            </a:r>
            <a:r>
              <a:rPr lang="en-US" altLang="zh-CN" dirty="0"/>
              <a:t>double</a:t>
            </a:r>
            <a:endParaRPr lang="zh-CN" altLang="en-US" dirty="0"/>
          </a:p>
          <a:p>
            <a:pPr lvl="2"/>
            <a:r>
              <a:rPr lang="zh-CN" altLang="en-US" dirty="0"/>
              <a:t>什么都没有表示四字节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2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538" y="1143000"/>
            <a:ext cx="8317796" cy="5191125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数据类型</a:t>
            </a:r>
            <a:r>
              <a:rPr lang="en-US" altLang="zh-CN" dirty="0"/>
              <a:t>]</a:t>
            </a:r>
            <a:r>
              <a:rPr lang="zh-CN" altLang="en-US" dirty="0"/>
              <a:t>输入类型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%d</a:t>
            </a:r>
            <a:r>
              <a:rPr lang="zh-CN" altLang="en-US" dirty="0"/>
              <a:t>：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%f</a:t>
            </a:r>
            <a:r>
              <a:rPr lang="zh-CN" altLang="en-US" dirty="0"/>
              <a:t>：</a:t>
            </a:r>
            <a:r>
              <a:rPr lang="en-US" altLang="zh-CN" dirty="0"/>
              <a:t>float 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%lf</a:t>
            </a:r>
            <a:r>
              <a:rPr lang="zh-CN" altLang="en-US" dirty="0"/>
              <a:t>：</a:t>
            </a:r>
            <a:r>
              <a:rPr lang="en-US" altLang="zh-CN" dirty="0"/>
              <a:t>double 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%</a:t>
            </a:r>
            <a:r>
              <a:rPr lang="en-US" altLang="zh-CN" dirty="0" err="1"/>
              <a:t>hd</a:t>
            </a:r>
            <a:r>
              <a:rPr lang="zh-CN" altLang="en-US" dirty="0"/>
              <a:t>：</a:t>
            </a:r>
            <a:r>
              <a:rPr lang="en-US" altLang="zh-CN" dirty="0"/>
              <a:t>short </a:t>
            </a:r>
            <a:endParaRPr lang="zh-CN" altLang="en-US" dirty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en-US" altLang="zh-CN" dirty="0">
                <a:solidFill>
                  <a:srgbClr val="FF0000"/>
                </a:solidFill>
              </a:rPr>
              <a:t>(“%</a:t>
            </a:r>
            <a:r>
              <a:rPr lang="en-US" altLang="zh-CN" dirty="0" err="1">
                <a:solidFill>
                  <a:srgbClr val="FF0000"/>
                </a:solidFill>
              </a:rPr>
              <a:t>c”,&amp;x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rgbClr val="FF0000"/>
                </a:solidFill>
              </a:rPr>
              <a:t>等价于 </a:t>
            </a:r>
            <a:r>
              <a:rPr lang="en-US" altLang="zh-CN" dirty="0">
                <a:solidFill>
                  <a:srgbClr val="FF0000"/>
                </a:solidFill>
              </a:rPr>
              <a:t>x = </a:t>
            </a:r>
            <a:r>
              <a:rPr lang="en-US" altLang="zh-CN" dirty="0" err="1">
                <a:solidFill>
                  <a:srgbClr val="FF0000"/>
                </a:solidFill>
              </a:rPr>
              <a:t>getchar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，虽然</a:t>
            </a:r>
            <a:r>
              <a:rPr lang="en-US" altLang="zh-CN" dirty="0" err="1"/>
              <a:t>getchar</a:t>
            </a:r>
            <a:r>
              <a:rPr lang="zh-CN" altLang="en-US" dirty="0"/>
              <a:t>的返回值是</a:t>
            </a:r>
            <a:r>
              <a:rPr lang="en-US" altLang="zh-CN" dirty="0" err="1"/>
              <a:t>int</a:t>
            </a:r>
            <a:r>
              <a:rPr lang="zh-CN" altLang="en-US" dirty="0"/>
              <a:t>类型，但不影响使用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%s</a:t>
            </a:r>
            <a:r>
              <a:rPr lang="zh-CN" altLang="en-US" dirty="0"/>
              <a:t>：字符串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 err="1"/>
              <a:t>scanf</a:t>
            </a:r>
            <a:r>
              <a:rPr lang="zh-CN" altLang="en-US" dirty="0"/>
              <a:t>读取字符串时，</a:t>
            </a:r>
            <a:r>
              <a:rPr lang="zh-CN" altLang="en-US" b="1" dirty="0">
                <a:solidFill>
                  <a:srgbClr val="FF0000"/>
                </a:solidFill>
              </a:rPr>
              <a:t>忽略前导的空白符，再次遇到空白符会结束输入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并将再次遇到的空白符留在缓冲区内，自动添加字符串数组的结束标志</a:t>
            </a:r>
            <a:r>
              <a:rPr lang="en-US" altLang="zh-CN" dirty="0">
                <a:solidFill>
                  <a:srgbClr val="FF0000"/>
                </a:solidFill>
              </a:rPr>
              <a:t>'\</a:t>
            </a:r>
            <a:r>
              <a:rPr lang="en-US" altLang="zh-CN" b="1" dirty="0">
                <a:solidFill>
                  <a:srgbClr val="FF0000"/>
                </a:solidFill>
              </a:rPr>
              <a:t>n'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5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88" y="1266127"/>
            <a:ext cx="4476853" cy="3942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8" y="4689495"/>
            <a:ext cx="4019550" cy="1038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008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04" y="1266435"/>
            <a:ext cx="4861922" cy="3720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306" y="4591653"/>
            <a:ext cx="3733800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40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标准输入输出原理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8" y="1143000"/>
            <a:ext cx="8229600" cy="55444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3848" y="29399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缓冲区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75362" y="5011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缓冲区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216" y="39152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缓冲区操作函数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语言要求系统为每个程序提供两个指针</a:t>
            </a:r>
            <a:r>
              <a:rPr lang="en-US" altLang="zh-CN" dirty="0"/>
              <a:t>,</a:t>
            </a:r>
            <a:r>
              <a:rPr lang="zh-CN" altLang="en-US" dirty="0"/>
              <a:t>这两个指针分别指向两个结构体，这两个结构体分别表示了键盘和屏幕在内存中的抽象表示（</a:t>
            </a:r>
            <a:r>
              <a:rPr lang="zh-CN" altLang="en-US" dirty="0">
                <a:solidFill>
                  <a:srgbClr val="FF0000"/>
                </a:solidFill>
              </a:rPr>
              <a:t>缓冲区的地址值被记录在这个结构体中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并将指向这两个结构体的指针命名为</a:t>
            </a:r>
            <a:r>
              <a:rPr lang="en-US" altLang="zh-CN" dirty="0" err="1">
                <a:solidFill>
                  <a:srgbClr val="FF0000"/>
                </a:solidFill>
              </a:rPr>
              <a:t>stdin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FF0000"/>
                </a:solidFill>
              </a:rPr>
              <a:t>stdout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</a:t>
            </a:r>
            <a:r>
              <a:rPr lang="zh-CN" altLang="en-US" dirty="0"/>
              <a:t>两个指针就是所谓的标准输入和标准输出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使用标准输入输出时，需要包含库文件</a:t>
            </a:r>
            <a:r>
              <a:rPr lang="en-US" altLang="zh-CN" dirty="0" err="1" smtClean="0"/>
              <a:t>stdio.h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63119" y="4849793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# include   </a:t>
            </a:r>
            <a:r>
              <a:rPr lang="en-US" altLang="zh-CN" sz="2800" dirty="0" err="1" smtClean="0"/>
              <a:t>stdio.h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19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标准输入、输出主要由缓冲区和操作方法两部分组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缓冲区</a:t>
            </a:r>
            <a:r>
              <a:rPr lang="zh-CN" altLang="en-US" dirty="0"/>
              <a:t>实际上可以看做内存中的字符串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操作</a:t>
            </a:r>
            <a:r>
              <a:rPr lang="zh-CN" altLang="en-US" dirty="0"/>
              <a:t>方法主要是指</a:t>
            </a:r>
            <a:r>
              <a:rPr lang="en-US" altLang="zh-CN" dirty="0" err="1"/>
              <a:t>printf</a:t>
            </a:r>
            <a:r>
              <a:rPr lang="zh-CN" altLang="en-US" dirty="0"/>
              <a:t>、</a:t>
            </a:r>
            <a:r>
              <a:rPr lang="en-US" altLang="zh-CN" dirty="0" err="1"/>
              <a:t>scanf</a:t>
            </a:r>
            <a:r>
              <a:rPr lang="zh-CN" altLang="en-US" dirty="0"/>
              <a:t>、</a:t>
            </a:r>
            <a:r>
              <a:rPr lang="en-US" altLang="zh-CN" dirty="0"/>
              <a:t>puts</a:t>
            </a:r>
            <a:r>
              <a:rPr lang="zh-CN" altLang="en-US" dirty="0"/>
              <a:t>、</a:t>
            </a:r>
            <a:r>
              <a:rPr lang="en-US" altLang="zh-CN" dirty="0"/>
              <a:t>gets</a:t>
            </a:r>
            <a:r>
              <a:rPr lang="zh-CN" altLang="en-US" dirty="0"/>
              <a:t>，</a:t>
            </a:r>
            <a:r>
              <a:rPr lang="en-US" altLang="zh-CN" dirty="0" err="1"/>
              <a:t>getcha</a:t>
            </a:r>
            <a:r>
              <a:rPr lang="zh-CN" altLang="en-US" dirty="0"/>
              <a:t>、</a:t>
            </a:r>
            <a:r>
              <a:rPr lang="en-US" altLang="zh-CN" dirty="0" err="1"/>
              <a:t>putcahr</a:t>
            </a:r>
            <a:r>
              <a:rPr lang="zh-CN" altLang="en-US" dirty="0"/>
              <a:t>等操作缓冲区的方法。</a:t>
            </a:r>
          </a:p>
          <a:p>
            <a:r>
              <a:rPr lang="zh-CN" altLang="en-US" dirty="0" smtClean="0"/>
              <a:t>注意：标准</a:t>
            </a:r>
            <a:r>
              <a:rPr lang="zh-CN" altLang="en-US" dirty="0"/>
              <a:t>输入和输出缓冲区中存储的是字符的</a:t>
            </a:r>
            <a:r>
              <a:rPr lang="en-US" altLang="zh-CN" dirty="0"/>
              <a:t>ASCII</a:t>
            </a:r>
            <a:r>
              <a:rPr lang="zh-CN" altLang="en-US" dirty="0"/>
              <a:t>码值。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0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getchar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putchar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putchar</a:t>
            </a:r>
            <a:r>
              <a:rPr lang="zh-CN" altLang="en-US" sz="2400" dirty="0"/>
              <a:t>的作用主要是向输出缓冲区中写入一个字符。</a:t>
            </a:r>
          </a:p>
          <a:p>
            <a:r>
              <a:rPr lang="en-US" altLang="zh-CN" sz="2400" dirty="0" err="1"/>
              <a:t>getchar</a:t>
            </a:r>
            <a:r>
              <a:rPr lang="zh-CN" altLang="en-US" sz="2400" dirty="0"/>
              <a:t>的作用主要是向输入缓冲区中读取一个字符。如果碰到文件结尾，返回</a:t>
            </a:r>
            <a:r>
              <a:rPr lang="en-US" altLang="zh-CN" sz="2400" dirty="0"/>
              <a:t>-1</a:t>
            </a:r>
            <a:endParaRPr lang="zh-CN" altLang="en-US" sz="2400" dirty="0"/>
          </a:p>
          <a:p>
            <a:pPr lvl="1"/>
            <a:r>
              <a:rPr lang="en-US" altLang="zh-CN" sz="2000" dirty="0" err="1"/>
              <a:t>getchar</a:t>
            </a:r>
            <a:r>
              <a:rPr lang="zh-CN" altLang="en-US" sz="2000" dirty="0"/>
              <a:t>可以读入任何字符，包括空白符（空白符包括：空格、换行符、制表符等）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04" y="3168692"/>
            <a:ext cx="6010275" cy="3819525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 bwMode="auto">
          <a:xfrm>
            <a:off x="5193530" y="3458602"/>
            <a:ext cx="2619170" cy="983848"/>
          </a:xfrm>
          <a:prstGeom prst="wedgeRectCallout">
            <a:avLst>
              <a:gd name="adj1" fmla="val -71226"/>
              <a:gd name="adj2" fmla="val 15848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该方法会导致</a:t>
            </a:r>
            <a:r>
              <a:rPr lang="zh-CN" altLang="en-US" dirty="0" smtClean="0"/>
              <a:t>阻塞，</a:t>
            </a:r>
            <a:endParaRPr lang="en-US" altLang="zh-CN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当缓冲区字符数为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会等待键盘输入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193530" y="4963372"/>
            <a:ext cx="3950470" cy="1131866"/>
          </a:xfrm>
          <a:prstGeom prst="wedgeRectCallout">
            <a:avLst>
              <a:gd name="adj1" fmla="val -38498"/>
              <a:gd name="adj2" fmla="val 6781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当缓冲区已空（</a:t>
            </a:r>
            <a:r>
              <a:rPr lang="en-US" altLang="zh-CN" dirty="0"/>
              <a:t>n==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）且</a:t>
            </a:r>
            <a:r>
              <a:rPr lang="en-US" altLang="zh-CN" dirty="0"/>
              <a:t>read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读取</a:t>
            </a:r>
            <a:r>
              <a:rPr lang="zh-CN" altLang="en-US" dirty="0"/>
              <a:t>失败</a:t>
            </a:r>
            <a:r>
              <a:rPr lang="zh-CN" altLang="en-US" dirty="0" smtClean="0"/>
              <a:t>时（</a:t>
            </a:r>
            <a:r>
              <a:rPr lang="zh-CN" altLang="en-US" dirty="0"/>
              <a:t>读取到了文件末尾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返回</a:t>
            </a:r>
            <a:r>
              <a:rPr lang="en-US" altLang="zh-CN" dirty="0"/>
              <a:t>EOF</a:t>
            </a:r>
            <a:r>
              <a:rPr lang="zh-CN" altLang="en-US" dirty="0"/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6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gets &amp; 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puts</a:t>
            </a:r>
            <a:r>
              <a:rPr lang="zh-CN" altLang="en-US" sz="2400" dirty="0"/>
              <a:t>函数主要向输出缓冲区写入一个</a:t>
            </a:r>
            <a:r>
              <a:rPr lang="zh-CN" altLang="en-US" sz="2400" dirty="0">
                <a:solidFill>
                  <a:srgbClr val="FF0000"/>
                </a:solidFill>
              </a:rPr>
              <a:t>字符串</a:t>
            </a:r>
            <a:r>
              <a:rPr lang="zh-CN" altLang="en-US" sz="2400" dirty="0"/>
              <a:t>，并再字符串输出结束以后，</a:t>
            </a:r>
            <a:r>
              <a:rPr lang="zh-CN" altLang="en-US" sz="2400" dirty="0">
                <a:solidFill>
                  <a:srgbClr val="FF0000"/>
                </a:solidFill>
              </a:rPr>
              <a:t>再额外输出一个换行符 </a:t>
            </a:r>
            <a:r>
              <a:rPr lang="en-US" altLang="zh-CN" sz="2400" dirty="0">
                <a:solidFill>
                  <a:srgbClr val="FF0000"/>
                </a:solidFill>
              </a:rPr>
              <a:t>'\</a:t>
            </a:r>
            <a:r>
              <a:rPr lang="en-US" altLang="zh-CN" sz="2400" b="1" dirty="0">
                <a:solidFill>
                  <a:srgbClr val="FF0000"/>
                </a:solidFill>
              </a:rPr>
              <a:t>n'</a:t>
            </a:r>
            <a:r>
              <a:rPr lang="zh-CN" altLang="en-US" sz="2400" b="1" dirty="0"/>
              <a:t>。</a:t>
            </a:r>
            <a:endParaRPr lang="zh-CN" altLang="en-US" sz="2400" dirty="0"/>
          </a:p>
          <a:p>
            <a:r>
              <a:rPr lang="en-US" altLang="zh-CN" sz="2400" dirty="0"/>
              <a:t>gets</a:t>
            </a:r>
            <a:r>
              <a:rPr lang="zh-CN" altLang="en-US" sz="2400" dirty="0"/>
              <a:t>用于从输入流的缓冲区中读取字符到指定的数组。读取过程中会忽略所有的前导空白符，</a:t>
            </a:r>
            <a:r>
              <a:rPr lang="zh-CN" altLang="en-US" sz="2400" dirty="0">
                <a:solidFill>
                  <a:srgbClr val="FF0000"/>
                </a:solidFill>
              </a:rPr>
              <a:t>读入的第一个字符为非空白符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直到遇到换行符才停止读入</a:t>
            </a:r>
            <a:r>
              <a:rPr lang="zh-CN" altLang="en-US" sz="2400" dirty="0"/>
              <a:t>，结束的换行符（</a:t>
            </a:r>
            <a:r>
              <a:rPr lang="en-US" altLang="zh-CN" sz="2400" dirty="0"/>
              <a:t>'\n'</a:t>
            </a:r>
            <a:r>
              <a:rPr lang="zh-CN" altLang="en-US" sz="2400" dirty="0"/>
              <a:t>）被</a:t>
            </a:r>
            <a:r>
              <a:rPr lang="en-US" altLang="zh-CN" sz="2400" dirty="0"/>
              <a:t>gets</a:t>
            </a:r>
            <a:r>
              <a:rPr lang="zh-CN" altLang="en-US" sz="2400" dirty="0"/>
              <a:t>函数读从缓冲区读取走了，</a:t>
            </a:r>
            <a:r>
              <a:rPr lang="zh-CN" altLang="en-US" sz="2400" dirty="0">
                <a:solidFill>
                  <a:srgbClr val="FF0000"/>
                </a:solidFill>
              </a:rPr>
              <a:t>存于数组中，然后被替换成</a:t>
            </a:r>
            <a:r>
              <a:rPr lang="en-US" altLang="zh-CN" sz="2400" dirty="0">
                <a:solidFill>
                  <a:srgbClr val="FF0000"/>
                </a:solidFill>
              </a:rPr>
              <a:t>'\0'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42887"/>
            <a:ext cx="90297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定义函数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 format,...);</a:t>
            </a:r>
            <a:endParaRPr lang="zh-CN" altLang="en-US" sz="2400" dirty="0"/>
          </a:p>
          <a:p>
            <a:r>
              <a:rPr lang="zh-CN" altLang="en-US" sz="2400" dirty="0"/>
              <a:t>函数说明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()</a:t>
            </a:r>
            <a:r>
              <a:rPr lang="zh-CN" altLang="en-US" sz="2400" dirty="0"/>
              <a:t>会根据参数</a:t>
            </a:r>
            <a:r>
              <a:rPr lang="en-US" altLang="zh-CN" sz="2400" dirty="0"/>
              <a:t>format</a:t>
            </a:r>
            <a:r>
              <a:rPr lang="zh-CN" altLang="en-US" sz="2400" dirty="0"/>
              <a:t>字符串来转换并格式化数据，然后将结果写出到标准输出设备，</a:t>
            </a:r>
            <a:r>
              <a:rPr lang="zh-CN" altLang="en-US" sz="2400" dirty="0">
                <a:solidFill>
                  <a:srgbClr val="FF0000"/>
                </a:solidFill>
              </a:rPr>
              <a:t>直到出现字符串结束</a:t>
            </a:r>
            <a:r>
              <a:rPr lang="en-US" altLang="zh-CN" sz="2400" dirty="0">
                <a:solidFill>
                  <a:srgbClr val="FF0000"/>
                </a:solidFill>
              </a:rPr>
              <a:t>('\</a:t>
            </a:r>
            <a:r>
              <a:rPr lang="en-US" altLang="zh-CN" sz="2400" b="1" dirty="0">
                <a:solidFill>
                  <a:srgbClr val="FF0000"/>
                </a:solidFill>
              </a:rPr>
              <a:t>n'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为止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err="1"/>
              <a:t>printf</a:t>
            </a:r>
            <a:r>
              <a:rPr lang="en-US" altLang="zh-CN" sz="2400" b="1" dirty="0"/>
              <a:t>(“%</a:t>
            </a:r>
            <a:r>
              <a:rPr lang="en-US" altLang="zh-CN" sz="2400" b="1" dirty="0" err="1"/>
              <a:t>s”,xxx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puts(xxx)</a:t>
            </a:r>
            <a:r>
              <a:rPr lang="zh-CN" altLang="en-US" sz="2400" b="1" dirty="0"/>
              <a:t>的区别</a:t>
            </a:r>
            <a:r>
              <a:rPr lang="zh-CN" altLang="en-US" sz="2400" dirty="0"/>
              <a:t>：</a:t>
            </a:r>
            <a:r>
              <a:rPr lang="en-US" altLang="zh-CN" sz="2400" dirty="0"/>
              <a:t>puts</a:t>
            </a:r>
            <a:r>
              <a:rPr lang="zh-CN" altLang="en-US" sz="2400" dirty="0"/>
              <a:t>函数会自动添加换行，而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(“%s”,……)</a:t>
            </a:r>
            <a:r>
              <a:rPr lang="zh-CN" altLang="en-US" sz="2400" dirty="0"/>
              <a:t>不会。</a:t>
            </a:r>
          </a:p>
          <a:p>
            <a:r>
              <a:rPr lang="zh-CN" altLang="en-US" sz="2400" dirty="0" smtClean="0"/>
              <a:t>参数</a:t>
            </a:r>
            <a:r>
              <a:rPr lang="en-US" altLang="zh-CN" sz="2400" dirty="0"/>
              <a:t>format</a:t>
            </a:r>
            <a:r>
              <a:rPr lang="zh-CN" altLang="en-US" sz="2400" dirty="0"/>
              <a:t>字符串可包含下列三种字符类型：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）一般文本，伴随直接输出。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）转义字符，如</a:t>
            </a:r>
            <a:r>
              <a:rPr lang="en-US" altLang="zh-CN" sz="2400" dirty="0"/>
              <a:t>\t</a:t>
            </a:r>
            <a:r>
              <a:rPr lang="zh-CN" altLang="en-US" sz="2400" dirty="0"/>
              <a:t>、</a:t>
            </a:r>
            <a:r>
              <a:rPr lang="en-US" altLang="zh-CN" sz="2400" dirty="0"/>
              <a:t>\n</a:t>
            </a:r>
            <a:r>
              <a:rPr lang="zh-CN" altLang="en-US" sz="2400" dirty="0"/>
              <a:t>等。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）格式转换字符，格式转换为一个百分比符号</a:t>
            </a:r>
            <a:r>
              <a:rPr lang="en-US" altLang="zh-CN" sz="2400" dirty="0"/>
              <a:t>(</a:t>
            </a:r>
            <a:r>
              <a:rPr lang="zh-CN" altLang="en-US" sz="2400" dirty="0"/>
              <a:t>％</a:t>
            </a:r>
            <a:r>
              <a:rPr lang="en-US" altLang="zh-CN" sz="2400" dirty="0"/>
              <a:t>)</a:t>
            </a:r>
            <a:r>
              <a:rPr lang="zh-CN" altLang="en-US" sz="2400" dirty="0"/>
              <a:t>及其后的格式字符所组成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74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zh-CN" altLang="en-US" dirty="0"/>
              <a:t>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格式转换字符详解 “</a:t>
            </a:r>
            <a:r>
              <a:rPr lang="en-US" altLang="zh-CN" dirty="0"/>
              <a:t>%[</a:t>
            </a:r>
            <a:r>
              <a:rPr lang="zh-CN" altLang="en-US" dirty="0"/>
              <a:t>符号</a:t>
            </a:r>
            <a:r>
              <a:rPr lang="en-US" altLang="zh-CN" dirty="0"/>
              <a:t>][</a:t>
            </a:r>
            <a:r>
              <a:rPr lang="zh-CN" altLang="en-US" dirty="0"/>
              <a:t>宽度</a:t>
            </a:r>
            <a:r>
              <a:rPr lang="en-US" altLang="zh-CN" dirty="0"/>
              <a:t>][.</a:t>
            </a:r>
            <a:r>
              <a:rPr lang="zh-CN" altLang="en-US" dirty="0"/>
              <a:t>精度</a:t>
            </a:r>
            <a:r>
              <a:rPr lang="en-US" altLang="zh-CN" dirty="0"/>
              <a:t>]</a:t>
            </a:r>
            <a:r>
              <a:rPr lang="zh-CN" altLang="en-US" dirty="0"/>
              <a:t>类型”</a:t>
            </a:r>
          </a:p>
          <a:p>
            <a:r>
              <a:rPr lang="en-US" altLang="zh-CN" b="1" dirty="0"/>
              <a:t>[</a:t>
            </a:r>
            <a:r>
              <a:rPr lang="zh-CN" altLang="en-US" b="1" dirty="0"/>
              <a:t>宽度</a:t>
            </a:r>
            <a:r>
              <a:rPr lang="en-US" altLang="zh-CN" b="1" dirty="0"/>
              <a:t>]</a:t>
            </a:r>
            <a:r>
              <a:rPr lang="zh-CN" altLang="en-US" dirty="0"/>
              <a:t>：表示最少输出的字符个数</a:t>
            </a:r>
          </a:p>
          <a:p>
            <a:r>
              <a:rPr lang="en-US" altLang="zh-CN" b="1" dirty="0"/>
              <a:t>[</a:t>
            </a:r>
            <a:r>
              <a:rPr lang="zh-CN" altLang="en-US" b="1" dirty="0"/>
              <a:t>符号</a:t>
            </a:r>
            <a:r>
              <a:rPr lang="en-US" altLang="zh-CN" b="1" dirty="0"/>
              <a:t>]</a:t>
            </a:r>
            <a:r>
              <a:rPr lang="zh-CN" altLang="en-US" dirty="0"/>
              <a:t>：“</a:t>
            </a:r>
            <a:r>
              <a:rPr lang="en-US" altLang="zh-CN" dirty="0"/>
              <a:t>-”</a:t>
            </a:r>
            <a:r>
              <a:rPr lang="zh-CN" altLang="en-US" dirty="0"/>
              <a:t>表示对齐方式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%-8</a:t>
            </a:r>
            <a:r>
              <a:rPr lang="en-US" altLang="zh-CN" dirty="0" smtClean="0"/>
              <a:t>, </a:t>
            </a:r>
            <a:r>
              <a:rPr lang="zh-CN" altLang="en-US" dirty="0" smtClean="0"/>
              <a:t>左对齐</a:t>
            </a:r>
            <a:r>
              <a:rPr lang="zh-CN" altLang="en-US" dirty="0"/>
              <a:t>，当显示字符不足</a:t>
            </a:r>
            <a:r>
              <a:rPr lang="en-US" altLang="zh-CN" dirty="0"/>
              <a:t>8</a:t>
            </a:r>
            <a:r>
              <a:rPr lang="zh-CN" altLang="en-US" dirty="0"/>
              <a:t>时，右补空格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%</a:t>
            </a:r>
            <a:r>
              <a:rPr lang="en-US" altLang="zh-CN" dirty="0" smtClean="0"/>
              <a:t>08, </a:t>
            </a:r>
            <a:r>
              <a:rPr lang="zh-CN" altLang="en-US" dirty="0" smtClean="0"/>
              <a:t>右对齐</a:t>
            </a:r>
            <a:r>
              <a:rPr lang="zh-CN" altLang="en-US" dirty="0"/>
              <a:t>，当显示字符不足</a:t>
            </a:r>
            <a:r>
              <a:rPr lang="en-US" altLang="zh-CN" dirty="0"/>
              <a:t>8</a:t>
            </a:r>
            <a:r>
              <a:rPr lang="zh-CN" altLang="en-US" dirty="0"/>
              <a:t>时，左补</a:t>
            </a:r>
            <a:r>
              <a:rPr lang="en-US" altLang="zh-CN" dirty="0"/>
              <a:t>0</a:t>
            </a:r>
            <a:endParaRPr lang="zh-CN" altLang="en-US" dirty="0"/>
          </a:p>
          <a:p>
            <a:r>
              <a:rPr lang="en-US" altLang="zh-CN" b="1" dirty="0"/>
              <a:t>[.</a:t>
            </a:r>
            <a:r>
              <a:rPr lang="zh-CN" altLang="en-US" b="1" dirty="0"/>
              <a:t>精度</a:t>
            </a:r>
            <a:r>
              <a:rPr lang="en-US" altLang="zh-CN" b="1" dirty="0"/>
              <a:t>]</a:t>
            </a:r>
            <a:r>
              <a:rPr lang="zh-CN" altLang="en-US" dirty="0"/>
              <a:t>对于浮点数表示小数点后的位数</a:t>
            </a:r>
          </a:p>
          <a:p>
            <a:pPr lvl="1"/>
            <a:r>
              <a:rPr lang="zh-CN" altLang="en-US" dirty="0"/>
              <a:t>数值小数点后的位数大于显示精度，则只能显示</a:t>
            </a:r>
            <a:r>
              <a:rPr lang="en-US" altLang="zh-CN" dirty="0"/>
              <a:t>[.</a:t>
            </a:r>
            <a:r>
              <a:rPr lang="zh-CN" altLang="en-US" dirty="0"/>
              <a:t>精度</a:t>
            </a:r>
            <a:r>
              <a:rPr lang="en-US" altLang="zh-CN" dirty="0"/>
              <a:t>]</a:t>
            </a:r>
            <a:r>
              <a:rPr lang="zh-CN" altLang="en-US" dirty="0"/>
              <a:t>个小树位数（</a:t>
            </a:r>
            <a:r>
              <a:rPr lang="zh-CN" altLang="en-US" dirty="0">
                <a:solidFill>
                  <a:srgbClr val="FF0000"/>
                </a:solidFill>
              </a:rPr>
              <a:t>四舍五入</a:t>
            </a:r>
            <a:r>
              <a:rPr lang="zh-CN" altLang="en-US" dirty="0"/>
              <a:t>），如果数值小数点后的位数小于显示精度，则补零。</a:t>
            </a:r>
          </a:p>
          <a:p>
            <a:pPr lvl="1"/>
            <a:r>
              <a:rPr lang="en-US" altLang="zh-CN" dirty="0"/>
              <a:t>%.5 </a:t>
            </a:r>
            <a:r>
              <a:rPr lang="zh-CN" altLang="en-US" dirty="0"/>
              <a:t>小数点后显示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9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5152</TotalTime>
  <Words>1063</Words>
  <Application>Microsoft Office PowerPoint</Application>
  <PresentationFormat>全屏显示(4:3)</PresentationFormat>
  <Paragraphs>79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华文新魏</vt:lpstr>
      <vt:lpstr>宋体</vt:lpstr>
      <vt:lpstr>Arial</vt:lpstr>
      <vt:lpstr>Calibri</vt:lpstr>
      <vt:lpstr>1_自定义设计方案</vt:lpstr>
      <vt:lpstr>标准输入输出</vt:lpstr>
      <vt:lpstr>标准输入输出原理</vt:lpstr>
      <vt:lpstr>标准输入输出</vt:lpstr>
      <vt:lpstr>标准输入输出</vt:lpstr>
      <vt:lpstr>getchar &amp; putchar</vt:lpstr>
      <vt:lpstr>gets &amp; puts</vt:lpstr>
      <vt:lpstr>PowerPoint 演示文稿</vt:lpstr>
      <vt:lpstr>printf（）</vt:lpstr>
      <vt:lpstr>printf（）</vt:lpstr>
      <vt:lpstr>printf（）</vt:lpstr>
      <vt:lpstr>scanf的使用</vt:lpstr>
      <vt:lpstr>scanf的使用</vt:lpstr>
      <vt:lpstr>PowerPoint 演示文稿</vt:lpstr>
      <vt:lpstr>PowerPoint 演示文稿</vt:lpstr>
    </vt:vector>
  </TitlesOfParts>
  <Company>BJTU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SPT-C语言基础-结构体指针</dc:title>
  <dc:creator>rniu</dc:creator>
  <cp:lastModifiedBy>牛儒</cp:lastModifiedBy>
  <cp:revision>183</cp:revision>
  <cp:lastPrinted>2017-04-18T10:54:18Z</cp:lastPrinted>
  <dcterms:created xsi:type="dcterms:W3CDTF">2015-06-10T02:40:45Z</dcterms:created>
  <dcterms:modified xsi:type="dcterms:W3CDTF">2018-04-08T04:34:19Z</dcterms:modified>
</cp:coreProperties>
</file>